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  <p:sldMasterId id="2147483753" r:id="rId5"/>
  </p:sldMasterIdLst>
  <p:notesMasterIdLst>
    <p:notesMasterId r:id="rId31"/>
  </p:notesMasterIdLst>
  <p:handoutMasterIdLst>
    <p:handoutMasterId r:id="rId32"/>
  </p:handoutMasterIdLst>
  <p:sldIdLst>
    <p:sldId id="1227" r:id="rId6"/>
    <p:sldId id="1226" r:id="rId7"/>
    <p:sldId id="1228" r:id="rId8"/>
    <p:sldId id="1237" r:id="rId9"/>
    <p:sldId id="1229" r:id="rId10"/>
    <p:sldId id="1230" r:id="rId11"/>
    <p:sldId id="1231" r:id="rId12"/>
    <p:sldId id="1232" r:id="rId13"/>
    <p:sldId id="1233" r:id="rId14"/>
    <p:sldId id="1091" r:id="rId15"/>
    <p:sldId id="1218" r:id="rId16"/>
    <p:sldId id="1196" r:id="rId17"/>
    <p:sldId id="1234" r:id="rId18"/>
    <p:sldId id="1198" r:id="rId19"/>
    <p:sldId id="1199" r:id="rId20"/>
    <p:sldId id="1201" r:id="rId21"/>
    <p:sldId id="1208" r:id="rId22"/>
    <p:sldId id="1214" r:id="rId23"/>
    <p:sldId id="1235" r:id="rId24"/>
    <p:sldId id="1217" r:id="rId25"/>
    <p:sldId id="1207" r:id="rId26"/>
    <p:sldId id="1203" r:id="rId27"/>
    <p:sldId id="1221" r:id="rId28"/>
    <p:sldId id="1236" r:id="rId29"/>
    <p:sldId id="787" r:id="rId30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1227"/>
            <p14:sldId id="1226"/>
            <p14:sldId id="1228"/>
            <p14:sldId id="1237"/>
            <p14:sldId id="1229"/>
            <p14:sldId id="1230"/>
            <p14:sldId id="1231"/>
            <p14:sldId id="1232"/>
            <p14:sldId id="1233"/>
            <p14:sldId id="1091"/>
            <p14:sldId id="1218"/>
            <p14:sldId id="1196"/>
            <p14:sldId id="1234"/>
            <p14:sldId id="1198"/>
            <p14:sldId id="1199"/>
            <p14:sldId id="1201"/>
            <p14:sldId id="1208"/>
            <p14:sldId id="1214"/>
            <p14:sldId id="1235"/>
            <p14:sldId id="1217"/>
            <p14:sldId id="1207"/>
            <p14:sldId id="1203"/>
            <p14:sldId id="1221"/>
            <p14:sldId id="1236"/>
          </p14:sldIdLst>
        </p14:section>
        <p14:section name="CREDITS &amp; COPYRIGHTS" id="{96A22112-93F8-4FC4-92DC-51B794962ED1}">
          <p14:sldIdLst>
            <p14:sldId id="7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8111"/>
    <a:srgbClr val="000000"/>
    <a:srgbClr val="42B56B"/>
    <a:srgbClr val="E54F40"/>
    <a:srgbClr val="0097C9"/>
    <a:srgbClr val="ED8C17"/>
    <a:srgbClr val="ED8E4A"/>
    <a:srgbClr val="499F5F"/>
    <a:srgbClr val="2F764E"/>
    <a:srgbClr val="245A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CB88DC-1C58-47CA-BD2C-DEF20A6C82A5}" v="2" dt="2024-02-07T10:20:27.9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6" autoAdjust="0"/>
    <p:restoredTop sz="88571" autoAdjust="0"/>
  </p:normalViewPr>
  <p:slideViewPr>
    <p:cSldViewPr>
      <p:cViewPr varScale="1">
        <p:scale>
          <a:sx n="55" d="100"/>
          <a:sy n="55" d="100"/>
        </p:scale>
        <p:origin x="796" y="48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ікторія Ігорівна Борщ" userId="S::viktoriya.borshh@onmedu.edu.ua::05525231-0bfa-4fbb-88f6-8c0fcb8cb395" providerId="AD" clId="Web-{32CB88DC-1C58-47CA-BD2C-DEF20A6C82A5}"/>
    <pc:docChg chg="modSld">
      <pc:chgData name="Вікторія Ігорівна Борщ" userId="S::viktoriya.borshh@onmedu.edu.ua::05525231-0bfa-4fbb-88f6-8c0fcb8cb395" providerId="AD" clId="Web-{32CB88DC-1C58-47CA-BD2C-DEF20A6C82A5}" dt="2024-02-07T10:20:27.916" v="1" actId="20577"/>
      <pc:docMkLst>
        <pc:docMk/>
      </pc:docMkLst>
      <pc:sldChg chg="modSp">
        <pc:chgData name="Вікторія Ігорівна Борщ" userId="S::viktoriya.borshh@onmedu.edu.ua::05525231-0bfa-4fbb-88f6-8c0fcb8cb395" providerId="AD" clId="Web-{32CB88DC-1C58-47CA-BD2C-DEF20A6C82A5}" dt="2024-02-07T10:20:27.916" v="1" actId="20577"/>
        <pc:sldMkLst>
          <pc:docMk/>
          <pc:sldMk cId="933102819" sldId="1226"/>
        </pc:sldMkLst>
        <pc:spChg chg="mod">
          <ac:chgData name="Вікторія Ігорівна Борщ" userId="S::viktoriya.borshh@onmedu.edu.ua::05525231-0bfa-4fbb-88f6-8c0fcb8cb395" providerId="AD" clId="Web-{32CB88DC-1C58-47CA-BD2C-DEF20A6C82A5}" dt="2024-02-07T10:20:27.916" v="1" actId="20577"/>
          <ac:spMkLst>
            <pc:docMk/>
            <pc:sldMk cId="933102819" sldId="1226"/>
            <ac:spMk id="8" creationId="{E7896077-2B9D-411C-A671-B36201335F7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C780EA-381D-4CBB-B358-FB9EFEA8B1C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UA"/>
        </a:p>
      </dgm:t>
    </dgm:pt>
    <dgm:pt modelId="{6AEF2283-F4FE-40F2-88D6-3844FB0EC2B3}">
      <dgm:prSet phldrT="[Текст]"/>
      <dgm:spPr/>
      <dgm:t>
        <a:bodyPr/>
        <a:lstStyle/>
        <a:p>
          <a:r>
            <a:rPr lang="uk-UA" dirty="0"/>
            <a:t>1</a:t>
          </a:r>
          <a:endParaRPr lang="ru-UA" dirty="0"/>
        </a:p>
      </dgm:t>
    </dgm:pt>
    <dgm:pt modelId="{4044FC7D-8FD5-43F0-A227-98B5A2E0E5F1}" type="parTrans" cxnId="{24D5BD65-7C94-4CF5-8C0E-1437D9AFA4BC}">
      <dgm:prSet/>
      <dgm:spPr/>
      <dgm:t>
        <a:bodyPr/>
        <a:lstStyle/>
        <a:p>
          <a:endParaRPr lang="ru-UA"/>
        </a:p>
      </dgm:t>
    </dgm:pt>
    <dgm:pt modelId="{3ED79417-F879-4EA9-9C8D-BF8BF620AF89}" type="sibTrans" cxnId="{24D5BD65-7C94-4CF5-8C0E-1437D9AFA4BC}">
      <dgm:prSet/>
      <dgm:spPr/>
      <dgm:t>
        <a:bodyPr/>
        <a:lstStyle/>
        <a:p>
          <a:endParaRPr lang="ru-UA"/>
        </a:p>
      </dgm:t>
    </dgm:pt>
    <dgm:pt modelId="{16A22A13-C01C-4B7E-8D04-4728CB200B8F}">
      <dgm:prSet phldrT="[Текст]"/>
      <dgm:spPr/>
      <dgm:t>
        <a:bodyPr/>
        <a:lstStyle/>
        <a:p>
          <a:r>
            <a:rPr lang="uk-UA" dirty="0">
              <a:solidFill>
                <a:schemeClr val="accent2">
                  <a:lumMod val="75000"/>
                </a:schemeClr>
              </a:solidFill>
            </a:rPr>
            <a:t>Визначення місії, візії, цінностей організації</a:t>
          </a:r>
          <a:endParaRPr lang="ru-UA" dirty="0">
            <a:solidFill>
              <a:schemeClr val="accent2">
                <a:lumMod val="75000"/>
              </a:schemeClr>
            </a:solidFill>
          </a:endParaRPr>
        </a:p>
      </dgm:t>
    </dgm:pt>
    <dgm:pt modelId="{AB0F2C34-78EC-4D84-B3AD-0BB6768D6CE0}" type="parTrans" cxnId="{63FADC6D-8BD7-4ECA-9B34-E69AE73AAE0D}">
      <dgm:prSet/>
      <dgm:spPr/>
      <dgm:t>
        <a:bodyPr/>
        <a:lstStyle/>
        <a:p>
          <a:endParaRPr lang="ru-UA"/>
        </a:p>
      </dgm:t>
    </dgm:pt>
    <dgm:pt modelId="{937D12BF-126C-4FC6-90E3-A8C0399AE03D}" type="sibTrans" cxnId="{63FADC6D-8BD7-4ECA-9B34-E69AE73AAE0D}">
      <dgm:prSet/>
      <dgm:spPr/>
      <dgm:t>
        <a:bodyPr/>
        <a:lstStyle/>
        <a:p>
          <a:endParaRPr lang="ru-UA"/>
        </a:p>
      </dgm:t>
    </dgm:pt>
    <dgm:pt modelId="{8E83E0BE-335E-411C-9DB3-523ACC246531}">
      <dgm:prSet phldrT="[Текст]"/>
      <dgm:spPr/>
      <dgm:t>
        <a:bodyPr/>
        <a:lstStyle/>
        <a:p>
          <a:r>
            <a:rPr lang="uk-UA" dirty="0"/>
            <a:t>2</a:t>
          </a:r>
          <a:endParaRPr lang="ru-UA" dirty="0"/>
        </a:p>
      </dgm:t>
    </dgm:pt>
    <dgm:pt modelId="{CD0CFB73-2A10-4235-A7AD-84A8B2675D0A}" type="parTrans" cxnId="{D788E45A-6F38-4EF1-8B59-E14963BF4695}">
      <dgm:prSet/>
      <dgm:spPr/>
      <dgm:t>
        <a:bodyPr/>
        <a:lstStyle/>
        <a:p>
          <a:endParaRPr lang="ru-UA"/>
        </a:p>
      </dgm:t>
    </dgm:pt>
    <dgm:pt modelId="{1FC3715E-51BD-405F-B761-6EC1FBD993BB}" type="sibTrans" cxnId="{D788E45A-6F38-4EF1-8B59-E14963BF4695}">
      <dgm:prSet/>
      <dgm:spPr/>
      <dgm:t>
        <a:bodyPr/>
        <a:lstStyle/>
        <a:p>
          <a:endParaRPr lang="ru-UA"/>
        </a:p>
      </dgm:t>
    </dgm:pt>
    <dgm:pt modelId="{DAFE39CF-76CD-4135-B3E4-3A8ED7E06EB0}">
      <dgm:prSet phldrT="[Текст]"/>
      <dgm:spPr/>
      <dgm:t>
        <a:bodyPr/>
        <a:lstStyle/>
        <a:p>
          <a:r>
            <a:rPr lang="uk-UA" dirty="0">
              <a:solidFill>
                <a:srgbClr val="92D050"/>
              </a:solidFill>
            </a:rPr>
            <a:t>Визначення стратегічних цілей</a:t>
          </a:r>
          <a:endParaRPr lang="ru-UA" dirty="0">
            <a:solidFill>
              <a:srgbClr val="92D050"/>
            </a:solidFill>
          </a:endParaRPr>
        </a:p>
      </dgm:t>
    </dgm:pt>
    <dgm:pt modelId="{CE2DAFFE-D8FA-4A62-AD2C-49CF3B94AB9F}" type="parTrans" cxnId="{58843D0A-1C0C-4D20-9C54-2A61AC950E3A}">
      <dgm:prSet/>
      <dgm:spPr/>
      <dgm:t>
        <a:bodyPr/>
        <a:lstStyle/>
        <a:p>
          <a:endParaRPr lang="ru-UA"/>
        </a:p>
      </dgm:t>
    </dgm:pt>
    <dgm:pt modelId="{0266D356-E35C-46A1-9A0F-E875B1EDA9A8}" type="sibTrans" cxnId="{58843D0A-1C0C-4D20-9C54-2A61AC950E3A}">
      <dgm:prSet/>
      <dgm:spPr/>
      <dgm:t>
        <a:bodyPr/>
        <a:lstStyle/>
        <a:p>
          <a:endParaRPr lang="ru-UA"/>
        </a:p>
      </dgm:t>
    </dgm:pt>
    <dgm:pt modelId="{BE8F5A62-B93A-4550-8D59-33AE112B09E6}">
      <dgm:prSet phldrT="[Текст]"/>
      <dgm:spPr/>
      <dgm:t>
        <a:bodyPr/>
        <a:lstStyle/>
        <a:p>
          <a:r>
            <a:rPr lang="uk-UA" dirty="0"/>
            <a:t>3</a:t>
          </a:r>
          <a:endParaRPr lang="ru-UA" dirty="0"/>
        </a:p>
      </dgm:t>
    </dgm:pt>
    <dgm:pt modelId="{EE3DFB50-E7AA-4E2B-885D-18850C13261D}" type="parTrans" cxnId="{0269D3B2-A83C-441C-A900-F9E3643A980F}">
      <dgm:prSet/>
      <dgm:spPr/>
      <dgm:t>
        <a:bodyPr/>
        <a:lstStyle/>
        <a:p>
          <a:endParaRPr lang="ru-UA"/>
        </a:p>
      </dgm:t>
    </dgm:pt>
    <dgm:pt modelId="{9AA7E360-E039-458C-A16D-C35BFB624479}" type="sibTrans" cxnId="{0269D3B2-A83C-441C-A900-F9E3643A980F}">
      <dgm:prSet/>
      <dgm:spPr/>
      <dgm:t>
        <a:bodyPr/>
        <a:lstStyle/>
        <a:p>
          <a:endParaRPr lang="ru-UA"/>
        </a:p>
      </dgm:t>
    </dgm:pt>
    <dgm:pt modelId="{2718FEC8-77C5-45A9-B45D-51D8668EBBC0}">
      <dgm:prSet phldrT="[Текст]"/>
      <dgm:spPr/>
      <dgm:t>
        <a:bodyPr/>
        <a:lstStyle/>
        <a:p>
          <a:r>
            <a:rPr lang="uk-UA" dirty="0">
              <a:solidFill>
                <a:srgbClr val="DD8111"/>
              </a:solidFill>
            </a:rPr>
            <a:t>Аналіз зовнішнього і внутрішнього середовища організації</a:t>
          </a:r>
          <a:endParaRPr lang="ru-UA" dirty="0">
            <a:solidFill>
              <a:srgbClr val="DD8111"/>
            </a:solidFill>
          </a:endParaRPr>
        </a:p>
      </dgm:t>
    </dgm:pt>
    <dgm:pt modelId="{50924C32-A1E2-4776-90D5-B661BE3798D7}" type="parTrans" cxnId="{D0CEEA3A-EC1F-4FE3-92B7-E90D23ED967D}">
      <dgm:prSet/>
      <dgm:spPr/>
      <dgm:t>
        <a:bodyPr/>
        <a:lstStyle/>
        <a:p>
          <a:endParaRPr lang="ru-UA"/>
        </a:p>
      </dgm:t>
    </dgm:pt>
    <dgm:pt modelId="{6CDB7C87-3B48-42A3-BBAD-4D2CF2E88220}" type="sibTrans" cxnId="{D0CEEA3A-EC1F-4FE3-92B7-E90D23ED967D}">
      <dgm:prSet/>
      <dgm:spPr/>
      <dgm:t>
        <a:bodyPr/>
        <a:lstStyle/>
        <a:p>
          <a:endParaRPr lang="ru-UA"/>
        </a:p>
      </dgm:t>
    </dgm:pt>
    <dgm:pt modelId="{2255392B-B1E3-4466-8614-4C2065FC3402}">
      <dgm:prSet phldrT="[Текст]"/>
      <dgm:spPr/>
      <dgm:t>
        <a:bodyPr/>
        <a:lstStyle/>
        <a:p>
          <a:r>
            <a:rPr lang="uk-UA" dirty="0"/>
            <a:t>4</a:t>
          </a:r>
          <a:endParaRPr lang="ru-UA" dirty="0"/>
        </a:p>
      </dgm:t>
    </dgm:pt>
    <dgm:pt modelId="{6EB49555-BB65-4162-BD31-098239A9D622}" type="parTrans" cxnId="{20B3065B-2431-4BDA-B6FD-8CC2C4A8B452}">
      <dgm:prSet/>
      <dgm:spPr/>
      <dgm:t>
        <a:bodyPr/>
        <a:lstStyle/>
        <a:p>
          <a:endParaRPr lang="ru-UA"/>
        </a:p>
      </dgm:t>
    </dgm:pt>
    <dgm:pt modelId="{BB50B045-E07D-49C7-9C95-CCC4F823B7C8}" type="sibTrans" cxnId="{20B3065B-2431-4BDA-B6FD-8CC2C4A8B452}">
      <dgm:prSet/>
      <dgm:spPr/>
      <dgm:t>
        <a:bodyPr/>
        <a:lstStyle/>
        <a:p>
          <a:endParaRPr lang="ru-UA"/>
        </a:p>
      </dgm:t>
    </dgm:pt>
    <dgm:pt modelId="{76B150B7-9529-403E-B992-647F9E271F8F}">
      <dgm:prSet phldrT="[Текст]"/>
      <dgm:spPr/>
      <dgm:t>
        <a:bodyPr/>
        <a:lstStyle/>
        <a:p>
          <a:r>
            <a:rPr lang="uk-UA" dirty="0">
              <a:solidFill>
                <a:schemeClr val="accent5">
                  <a:lumMod val="75000"/>
                </a:schemeClr>
              </a:solidFill>
            </a:rPr>
            <a:t>Оцінка стратегічних альтернатив</a:t>
          </a:r>
          <a:endParaRPr lang="ru-UA" dirty="0">
            <a:solidFill>
              <a:schemeClr val="accent5">
                <a:lumMod val="75000"/>
              </a:schemeClr>
            </a:solidFill>
          </a:endParaRPr>
        </a:p>
      </dgm:t>
    </dgm:pt>
    <dgm:pt modelId="{A06FC029-0584-478A-9F25-FDCC8E622E85}" type="parTrans" cxnId="{61369C55-DE08-4689-99AF-C213469D4041}">
      <dgm:prSet/>
      <dgm:spPr/>
      <dgm:t>
        <a:bodyPr/>
        <a:lstStyle/>
        <a:p>
          <a:endParaRPr lang="ru-UA"/>
        </a:p>
      </dgm:t>
    </dgm:pt>
    <dgm:pt modelId="{2E5B95C9-ADDC-481A-82D6-007AF3DAFCC2}" type="sibTrans" cxnId="{61369C55-DE08-4689-99AF-C213469D4041}">
      <dgm:prSet/>
      <dgm:spPr/>
      <dgm:t>
        <a:bodyPr/>
        <a:lstStyle/>
        <a:p>
          <a:endParaRPr lang="ru-UA"/>
        </a:p>
      </dgm:t>
    </dgm:pt>
    <dgm:pt modelId="{A39BA5D7-AB4F-41B5-A12D-26606DD6B4A0}">
      <dgm:prSet phldrT="[Текст]"/>
      <dgm:spPr/>
      <dgm:t>
        <a:bodyPr/>
        <a:lstStyle/>
        <a:p>
          <a:r>
            <a:rPr lang="uk-UA" dirty="0"/>
            <a:t>5</a:t>
          </a:r>
          <a:endParaRPr lang="ru-UA" dirty="0"/>
        </a:p>
      </dgm:t>
    </dgm:pt>
    <dgm:pt modelId="{E07BB99E-794A-4A19-BBB0-10D1F1CD9713}" type="parTrans" cxnId="{A8673C39-5652-4C14-A8A6-B6360A07CFA7}">
      <dgm:prSet/>
      <dgm:spPr/>
      <dgm:t>
        <a:bodyPr/>
        <a:lstStyle/>
        <a:p>
          <a:endParaRPr lang="ru-UA"/>
        </a:p>
      </dgm:t>
    </dgm:pt>
    <dgm:pt modelId="{92F2212C-90B5-4925-9BFD-B698A05BD342}" type="sibTrans" cxnId="{A8673C39-5652-4C14-A8A6-B6360A07CFA7}">
      <dgm:prSet/>
      <dgm:spPr/>
      <dgm:t>
        <a:bodyPr/>
        <a:lstStyle/>
        <a:p>
          <a:endParaRPr lang="ru-UA"/>
        </a:p>
      </dgm:t>
    </dgm:pt>
    <dgm:pt modelId="{5B776D02-E0F2-4272-8223-9D2C18E1F7C3}">
      <dgm:prSet phldrT="[Текст]"/>
      <dgm:spPr/>
      <dgm:t>
        <a:bodyPr/>
        <a:lstStyle/>
        <a:p>
          <a:r>
            <a:rPr lang="uk-UA" dirty="0">
              <a:solidFill>
                <a:schemeClr val="accent6">
                  <a:lumMod val="75000"/>
                </a:schemeClr>
              </a:solidFill>
            </a:rPr>
            <a:t>Вибір стратегії. Формування портфелю стратегій</a:t>
          </a:r>
          <a:endParaRPr lang="ru-UA" dirty="0">
            <a:solidFill>
              <a:schemeClr val="accent6">
                <a:lumMod val="75000"/>
              </a:schemeClr>
            </a:solidFill>
          </a:endParaRPr>
        </a:p>
      </dgm:t>
    </dgm:pt>
    <dgm:pt modelId="{25184491-4984-45B3-8203-EC3BD3A6B905}" type="parTrans" cxnId="{6694EE88-658C-454A-8117-5235D39C2310}">
      <dgm:prSet/>
      <dgm:spPr/>
      <dgm:t>
        <a:bodyPr/>
        <a:lstStyle/>
        <a:p>
          <a:endParaRPr lang="ru-UA"/>
        </a:p>
      </dgm:t>
    </dgm:pt>
    <dgm:pt modelId="{60A5780A-997A-4D8B-818C-557AB376DE2E}" type="sibTrans" cxnId="{6694EE88-658C-454A-8117-5235D39C2310}">
      <dgm:prSet/>
      <dgm:spPr/>
      <dgm:t>
        <a:bodyPr/>
        <a:lstStyle/>
        <a:p>
          <a:endParaRPr lang="ru-UA"/>
        </a:p>
      </dgm:t>
    </dgm:pt>
    <dgm:pt modelId="{9AED6067-CBFD-4CE7-A891-ACB13DC421C8}">
      <dgm:prSet phldrT="[Текст]"/>
      <dgm:spPr/>
      <dgm:t>
        <a:bodyPr/>
        <a:lstStyle/>
        <a:p>
          <a:r>
            <a:rPr lang="uk-UA" dirty="0"/>
            <a:t>6</a:t>
          </a:r>
          <a:endParaRPr lang="ru-UA" dirty="0"/>
        </a:p>
      </dgm:t>
    </dgm:pt>
    <dgm:pt modelId="{EF70CF47-AA4C-4425-B4FA-0196948AD9CD}" type="parTrans" cxnId="{24BEABC2-22BA-4267-A34A-808BDF40226B}">
      <dgm:prSet/>
      <dgm:spPr/>
      <dgm:t>
        <a:bodyPr/>
        <a:lstStyle/>
        <a:p>
          <a:endParaRPr lang="ru-UA"/>
        </a:p>
      </dgm:t>
    </dgm:pt>
    <dgm:pt modelId="{60C73D16-1B9B-4DC0-815F-CF3486B499F9}" type="sibTrans" cxnId="{24BEABC2-22BA-4267-A34A-808BDF40226B}">
      <dgm:prSet/>
      <dgm:spPr/>
      <dgm:t>
        <a:bodyPr/>
        <a:lstStyle/>
        <a:p>
          <a:endParaRPr lang="ru-UA"/>
        </a:p>
      </dgm:t>
    </dgm:pt>
    <dgm:pt modelId="{D0BC8520-CDA4-48E0-91FC-0461843939F2}">
      <dgm:prSet phldrT="[Текст]" custT="1"/>
      <dgm:spPr/>
      <dgm:t>
        <a:bodyPr/>
        <a:lstStyle/>
        <a:p>
          <a:r>
            <a:rPr lang="uk-UA" sz="2800" kern="1200" dirty="0">
              <a:solidFill>
                <a:srgbClr val="16A085">
                  <a:lumMod val="75000"/>
                </a:srgbClr>
              </a:solidFill>
              <a:latin typeface="Calibri"/>
              <a:ea typeface="+mn-ea"/>
              <a:cs typeface="+mn-cs"/>
            </a:rPr>
            <a:t>Формування плану / програми реалізації стратегії. Реалізація</a:t>
          </a:r>
          <a:endParaRPr lang="ru-UA" sz="2800" kern="1200" dirty="0">
            <a:solidFill>
              <a:srgbClr val="16A085">
                <a:lumMod val="75000"/>
              </a:srgbClr>
            </a:solidFill>
            <a:latin typeface="Calibri"/>
            <a:ea typeface="+mn-ea"/>
            <a:cs typeface="+mn-cs"/>
          </a:endParaRPr>
        </a:p>
      </dgm:t>
    </dgm:pt>
    <dgm:pt modelId="{2A7E5E44-73BD-46D7-82A0-4DF54EA5AEDE}" type="parTrans" cxnId="{38BB66B6-EE67-44D0-825D-7A3171873AEA}">
      <dgm:prSet/>
      <dgm:spPr/>
      <dgm:t>
        <a:bodyPr/>
        <a:lstStyle/>
        <a:p>
          <a:endParaRPr lang="ru-UA"/>
        </a:p>
      </dgm:t>
    </dgm:pt>
    <dgm:pt modelId="{638F2A42-DE1F-4245-A57F-9873DE8947E9}" type="sibTrans" cxnId="{38BB66B6-EE67-44D0-825D-7A3171873AEA}">
      <dgm:prSet/>
      <dgm:spPr/>
      <dgm:t>
        <a:bodyPr/>
        <a:lstStyle/>
        <a:p>
          <a:endParaRPr lang="ru-UA"/>
        </a:p>
      </dgm:t>
    </dgm:pt>
    <dgm:pt modelId="{06029FA3-7129-4B16-9B04-AB1A7992BA09}">
      <dgm:prSet phldrT="[Текст]"/>
      <dgm:spPr/>
      <dgm:t>
        <a:bodyPr/>
        <a:lstStyle/>
        <a:p>
          <a:r>
            <a:rPr lang="uk-UA" dirty="0"/>
            <a:t>7</a:t>
          </a:r>
          <a:endParaRPr lang="ru-UA" dirty="0"/>
        </a:p>
      </dgm:t>
    </dgm:pt>
    <dgm:pt modelId="{2B53D0EE-4C34-47C8-8567-EA01E42C576C}" type="parTrans" cxnId="{0CFC3741-B172-468E-A660-ACC4A0E3EB7D}">
      <dgm:prSet/>
      <dgm:spPr/>
      <dgm:t>
        <a:bodyPr/>
        <a:lstStyle/>
        <a:p>
          <a:endParaRPr lang="ru-UA"/>
        </a:p>
      </dgm:t>
    </dgm:pt>
    <dgm:pt modelId="{0DEA635C-7671-4CDF-95DF-B15E821E5FC8}" type="sibTrans" cxnId="{0CFC3741-B172-468E-A660-ACC4A0E3EB7D}">
      <dgm:prSet/>
      <dgm:spPr/>
      <dgm:t>
        <a:bodyPr/>
        <a:lstStyle/>
        <a:p>
          <a:endParaRPr lang="ru-UA"/>
        </a:p>
      </dgm:t>
    </dgm:pt>
    <dgm:pt modelId="{7886083B-4056-4670-9520-4B8B4BA66867}">
      <dgm:prSet phldrT="[Текст]" custT="1"/>
      <dgm:spPr/>
      <dgm:t>
        <a:bodyPr/>
        <a:lstStyle/>
        <a:p>
          <a:r>
            <a:rPr lang="uk-UA" sz="3000" kern="1200" dirty="0">
              <a:solidFill>
                <a:srgbClr val="92D050"/>
              </a:solidFill>
              <a:latin typeface="Calibri"/>
              <a:ea typeface="+mn-ea"/>
              <a:cs typeface="+mn-cs"/>
            </a:rPr>
            <a:t>Стратегічний контроль</a:t>
          </a:r>
        </a:p>
      </dgm:t>
    </dgm:pt>
    <dgm:pt modelId="{8A3F7DFD-77AB-4741-8694-98BEECFB9241}" type="parTrans" cxnId="{0B4AF155-CA08-4E81-B7BB-DBC29A65A8DB}">
      <dgm:prSet/>
      <dgm:spPr/>
      <dgm:t>
        <a:bodyPr/>
        <a:lstStyle/>
        <a:p>
          <a:endParaRPr lang="ru-UA"/>
        </a:p>
      </dgm:t>
    </dgm:pt>
    <dgm:pt modelId="{70992B3B-7D6D-4EF1-A57E-951A05FDF807}" type="sibTrans" cxnId="{0B4AF155-CA08-4E81-B7BB-DBC29A65A8DB}">
      <dgm:prSet/>
      <dgm:spPr/>
      <dgm:t>
        <a:bodyPr/>
        <a:lstStyle/>
        <a:p>
          <a:endParaRPr lang="ru-UA"/>
        </a:p>
      </dgm:t>
    </dgm:pt>
    <dgm:pt modelId="{6543E224-4520-4614-985C-D696CE26A2DD}" type="pres">
      <dgm:prSet presAssocID="{36C780EA-381D-4CBB-B358-FB9EFEA8B1CD}" presName="linearFlow" presStyleCnt="0">
        <dgm:presLayoutVars>
          <dgm:dir/>
          <dgm:animLvl val="lvl"/>
          <dgm:resizeHandles val="exact"/>
        </dgm:presLayoutVars>
      </dgm:prSet>
      <dgm:spPr/>
    </dgm:pt>
    <dgm:pt modelId="{0186B661-6ABE-4F80-AA81-660DD82628D2}" type="pres">
      <dgm:prSet presAssocID="{6AEF2283-F4FE-40F2-88D6-3844FB0EC2B3}" presName="composite" presStyleCnt="0"/>
      <dgm:spPr/>
    </dgm:pt>
    <dgm:pt modelId="{948E20D4-C632-49AB-BA69-8CCAB5D2F433}" type="pres">
      <dgm:prSet presAssocID="{6AEF2283-F4FE-40F2-88D6-3844FB0EC2B3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582370AF-A18B-476D-B725-A59A9234D7BE}" type="pres">
      <dgm:prSet presAssocID="{6AEF2283-F4FE-40F2-88D6-3844FB0EC2B3}" presName="descendantText" presStyleLbl="alignAcc1" presStyleIdx="0" presStyleCnt="7">
        <dgm:presLayoutVars>
          <dgm:bulletEnabled val="1"/>
        </dgm:presLayoutVars>
      </dgm:prSet>
      <dgm:spPr/>
    </dgm:pt>
    <dgm:pt modelId="{DB003C12-FC7A-43AC-A8C8-DC700CA7D205}" type="pres">
      <dgm:prSet presAssocID="{3ED79417-F879-4EA9-9C8D-BF8BF620AF89}" presName="sp" presStyleCnt="0"/>
      <dgm:spPr/>
    </dgm:pt>
    <dgm:pt modelId="{0A4CD2B3-E8CA-405F-8255-6C5CF6FFD849}" type="pres">
      <dgm:prSet presAssocID="{8E83E0BE-335E-411C-9DB3-523ACC246531}" presName="composite" presStyleCnt="0"/>
      <dgm:spPr/>
    </dgm:pt>
    <dgm:pt modelId="{C45A42CA-12B1-4FF2-9C1D-1336C7D21FF7}" type="pres">
      <dgm:prSet presAssocID="{8E83E0BE-335E-411C-9DB3-523ACC246531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7B90E97B-7EEB-4898-83C1-D3A8EB58C922}" type="pres">
      <dgm:prSet presAssocID="{8E83E0BE-335E-411C-9DB3-523ACC246531}" presName="descendantText" presStyleLbl="alignAcc1" presStyleIdx="1" presStyleCnt="7" custLinFactNeighborX="-359" custLinFactNeighborY="2360">
        <dgm:presLayoutVars>
          <dgm:bulletEnabled val="1"/>
        </dgm:presLayoutVars>
      </dgm:prSet>
      <dgm:spPr/>
    </dgm:pt>
    <dgm:pt modelId="{1562B1B3-5037-46B8-B0ED-76EC524CA205}" type="pres">
      <dgm:prSet presAssocID="{1FC3715E-51BD-405F-B761-6EC1FBD993BB}" presName="sp" presStyleCnt="0"/>
      <dgm:spPr/>
    </dgm:pt>
    <dgm:pt modelId="{125A634A-5364-4E3B-9BD2-4D4330B220F1}" type="pres">
      <dgm:prSet presAssocID="{BE8F5A62-B93A-4550-8D59-33AE112B09E6}" presName="composite" presStyleCnt="0"/>
      <dgm:spPr/>
    </dgm:pt>
    <dgm:pt modelId="{DDACBAAD-C70C-42DC-BE3E-B166499C83B7}" type="pres">
      <dgm:prSet presAssocID="{BE8F5A62-B93A-4550-8D59-33AE112B09E6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9D1D5E64-5AE7-41D6-B699-A32F1EA77A0B}" type="pres">
      <dgm:prSet presAssocID="{BE8F5A62-B93A-4550-8D59-33AE112B09E6}" presName="descendantText" presStyleLbl="alignAcc1" presStyleIdx="2" presStyleCnt="7">
        <dgm:presLayoutVars>
          <dgm:bulletEnabled val="1"/>
        </dgm:presLayoutVars>
      </dgm:prSet>
      <dgm:spPr/>
    </dgm:pt>
    <dgm:pt modelId="{B98E9782-2C97-47AB-9EF8-7A006EE3AEEC}" type="pres">
      <dgm:prSet presAssocID="{9AA7E360-E039-458C-A16D-C35BFB624479}" presName="sp" presStyleCnt="0"/>
      <dgm:spPr/>
    </dgm:pt>
    <dgm:pt modelId="{EDD9C29E-D2C0-458A-8E33-08E488AC6C8B}" type="pres">
      <dgm:prSet presAssocID="{2255392B-B1E3-4466-8614-4C2065FC3402}" presName="composite" presStyleCnt="0"/>
      <dgm:spPr/>
    </dgm:pt>
    <dgm:pt modelId="{E1FB373F-3F36-471A-B24E-E6196089E79C}" type="pres">
      <dgm:prSet presAssocID="{2255392B-B1E3-4466-8614-4C2065FC3402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F30AC17F-C773-4B27-A2E1-75CA149DD828}" type="pres">
      <dgm:prSet presAssocID="{2255392B-B1E3-4466-8614-4C2065FC3402}" presName="descendantText" presStyleLbl="alignAcc1" presStyleIdx="3" presStyleCnt="7">
        <dgm:presLayoutVars>
          <dgm:bulletEnabled val="1"/>
        </dgm:presLayoutVars>
      </dgm:prSet>
      <dgm:spPr/>
    </dgm:pt>
    <dgm:pt modelId="{1F91EE44-9BC5-4507-B7EA-4D2AF7169AD1}" type="pres">
      <dgm:prSet presAssocID="{BB50B045-E07D-49C7-9C95-CCC4F823B7C8}" presName="sp" presStyleCnt="0"/>
      <dgm:spPr/>
    </dgm:pt>
    <dgm:pt modelId="{DC708F79-AC27-46D9-B45E-AF6BF2FC06C0}" type="pres">
      <dgm:prSet presAssocID="{A39BA5D7-AB4F-41B5-A12D-26606DD6B4A0}" presName="composite" presStyleCnt="0"/>
      <dgm:spPr/>
    </dgm:pt>
    <dgm:pt modelId="{E74C0914-5634-4E77-8C05-BB84DD5E1C99}" type="pres">
      <dgm:prSet presAssocID="{A39BA5D7-AB4F-41B5-A12D-26606DD6B4A0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8869E3EC-40F3-46BE-8B74-384FAC4323D3}" type="pres">
      <dgm:prSet presAssocID="{A39BA5D7-AB4F-41B5-A12D-26606DD6B4A0}" presName="descendantText" presStyleLbl="alignAcc1" presStyleIdx="4" presStyleCnt="7">
        <dgm:presLayoutVars>
          <dgm:bulletEnabled val="1"/>
        </dgm:presLayoutVars>
      </dgm:prSet>
      <dgm:spPr/>
    </dgm:pt>
    <dgm:pt modelId="{E1A20D5D-DB1A-4F39-AB64-CF3A3C2750F5}" type="pres">
      <dgm:prSet presAssocID="{92F2212C-90B5-4925-9BFD-B698A05BD342}" presName="sp" presStyleCnt="0"/>
      <dgm:spPr/>
    </dgm:pt>
    <dgm:pt modelId="{ABA4F7EC-9BB3-410A-8500-B8E6843ACDBE}" type="pres">
      <dgm:prSet presAssocID="{9AED6067-CBFD-4CE7-A891-ACB13DC421C8}" presName="composite" presStyleCnt="0"/>
      <dgm:spPr/>
    </dgm:pt>
    <dgm:pt modelId="{E3FEA46E-FD1E-4216-B35F-640FBE1E403B}" type="pres">
      <dgm:prSet presAssocID="{9AED6067-CBFD-4CE7-A891-ACB13DC421C8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82C93885-046A-426F-9A61-960E530AC7DB}" type="pres">
      <dgm:prSet presAssocID="{9AED6067-CBFD-4CE7-A891-ACB13DC421C8}" presName="descendantText" presStyleLbl="alignAcc1" presStyleIdx="5" presStyleCnt="7">
        <dgm:presLayoutVars>
          <dgm:bulletEnabled val="1"/>
        </dgm:presLayoutVars>
      </dgm:prSet>
      <dgm:spPr/>
    </dgm:pt>
    <dgm:pt modelId="{F7C84B2D-A411-4983-A3C4-E2AB6A5E1E9E}" type="pres">
      <dgm:prSet presAssocID="{60C73D16-1B9B-4DC0-815F-CF3486B499F9}" presName="sp" presStyleCnt="0"/>
      <dgm:spPr/>
    </dgm:pt>
    <dgm:pt modelId="{5CE10C6A-DF65-4C45-A1F9-2D60BF39FF4E}" type="pres">
      <dgm:prSet presAssocID="{06029FA3-7129-4B16-9B04-AB1A7992BA09}" presName="composite" presStyleCnt="0"/>
      <dgm:spPr/>
    </dgm:pt>
    <dgm:pt modelId="{A2E62CB5-1E67-4987-9EFC-683F5026A981}" type="pres">
      <dgm:prSet presAssocID="{06029FA3-7129-4B16-9B04-AB1A7992BA09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8080080A-B5AA-4D88-AF4B-D4B0D48402F8}" type="pres">
      <dgm:prSet presAssocID="{06029FA3-7129-4B16-9B04-AB1A7992BA09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B4B1A503-78B2-4A58-82B5-01626D179B04}" type="presOf" srcId="{36C780EA-381D-4CBB-B358-FB9EFEA8B1CD}" destId="{6543E224-4520-4614-985C-D696CE26A2DD}" srcOrd="0" destOrd="0" presId="urn:microsoft.com/office/officeart/2005/8/layout/chevron2"/>
    <dgm:cxn modelId="{58843D0A-1C0C-4D20-9C54-2A61AC950E3A}" srcId="{8E83E0BE-335E-411C-9DB3-523ACC246531}" destId="{DAFE39CF-76CD-4135-B3E4-3A8ED7E06EB0}" srcOrd="0" destOrd="0" parTransId="{CE2DAFFE-D8FA-4A62-AD2C-49CF3B94AB9F}" sibTransId="{0266D356-E35C-46A1-9A0F-E875B1EDA9A8}"/>
    <dgm:cxn modelId="{E656BA23-13BB-42EB-9BA1-00245541A205}" type="presOf" srcId="{6AEF2283-F4FE-40F2-88D6-3844FB0EC2B3}" destId="{948E20D4-C632-49AB-BA69-8CCAB5D2F433}" srcOrd="0" destOrd="0" presId="urn:microsoft.com/office/officeart/2005/8/layout/chevron2"/>
    <dgm:cxn modelId="{A8673C39-5652-4C14-A8A6-B6360A07CFA7}" srcId="{36C780EA-381D-4CBB-B358-FB9EFEA8B1CD}" destId="{A39BA5D7-AB4F-41B5-A12D-26606DD6B4A0}" srcOrd="4" destOrd="0" parTransId="{E07BB99E-794A-4A19-BBB0-10D1F1CD9713}" sibTransId="{92F2212C-90B5-4925-9BFD-B698A05BD342}"/>
    <dgm:cxn modelId="{A0A2563A-7825-4C32-BCF4-CA0EBE68E0F1}" type="presOf" srcId="{2255392B-B1E3-4466-8614-4C2065FC3402}" destId="{E1FB373F-3F36-471A-B24E-E6196089E79C}" srcOrd="0" destOrd="0" presId="urn:microsoft.com/office/officeart/2005/8/layout/chevron2"/>
    <dgm:cxn modelId="{D0CEEA3A-EC1F-4FE3-92B7-E90D23ED967D}" srcId="{BE8F5A62-B93A-4550-8D59-33AE112B09E6}" destId="{2718FEC8-77C5-45A9-B45D-51D8668EBBC0}" srcOrd="0" destOrd="0" parTransId="{50924C32-A1E2-4776-90D5-B661BE3798D7}" sibTransId="{6CDB7C87-3B48-42A3-BBAD-4D2CF2E88220}"/>
    <dgm:cxn modelId="{94368A40-DF30-451D-9FEA-E2B3FFF937BA}" type="presOf" srcId="{7886083B-4056-4670-9520-4B8B4BA66867}" destId="{8080080A-B5AA-4D88-AF4B-D4B0D48402F8}" srcOrd="0" destOrd="0" presId="urn:microsoft.com/office/officeart/2005/8/layout/chevron2"/>
    <dgm:cxn modelId="{20B3065B-2431-4BDA-B6FD-8CC2C4A8B452}" srcId="{36C780EA-381D-4CBB-B358-FB9EFEA8B1CD}" destId="{2255392B-B1E3-4466-8614-4C2065FC3402}" srcOrd="3" destOrd="0" parTransId="{6EB49555-BB65-4162-BD31-098239A9D622}" sibTransId="{BB50B045-E07D-49C7-9C95-CCC4F823B7C8}"/>
    <dgm:cxn modelId="{0CFC3741-B172-468E-A660-ACC4A0E3EB7D}" srcId="{36C780EA-381D-4CBB-B358-FB9EFEA8B1CD}" destId="{06029FA3-7129-4B16-9B04-AB1A7992BA09}" srcOrd="6" destOrd="0" parTransId="{2B53D0EE-4C34-47C8-8567-EA01E42C576C}" sibTransId="{0DEA635C-7671-4CDF-95DF-B15E821E5FC8}"/>
    <dgm:cxn modelId="{CD59D644-4994-44B7-8AE9-CAD49636FFE2}" type="presOf" srcId="{A39BA5D7-AB4F-41B5-A12D-26606DD6B4A0}" destId="{E74C0914-5634-4E77-8C05-BB84DD5E1C99}" srcOrd="0" destOrd="0" presId="urn:microsoft.com/office/officeart/2005/8/layout/chevron2"/>
    <dgm:cxn modelId="{24D5BD65-7C94-4CF5-8C0E-1437D9AFA4BC}" srcId="{36C780EA-381D-4CBB-B358-FB9EFEA8B1CD}" destId="{6AEF2283-F4FE-40F2-88D6-3844FB0EC2B3}" srcOrd="0" destOrd="0" parTransId="{4044FC7D-8FD5-43F0-A227-98B5A2E0E5F1}" sibTransId="{3ED79417-F879-4EA9-9C8D-BF8BF620AF89}"/>
    <dgm:cxn modelId="{813EDE65-A6B7-4E05-B108-00D41853FA01}" type="presOf" srcId="{D0BC8520-CDA4-48E0-91FC-0461843939F2}" destId="{82C93885-046A-426F-9A61-960E530AC7DB}" srcOrd="0" destOrd="0" presId="urn:microsoft.com/office/officeart/2005/8/layout/chevron2"/>
    <dgm:cxn modelId="{63FADC6D-8BD7-4ECA-9B34-E69AE73AAE0D}" srcId="{6AEF2283-F4FE-40F2-88D6-3844FB0EC2B3}" destId="{16A22A13-C01C-4B7E-8D04-4728CB200B8F}" srcOrd="0" destOrd="0" parTransId="{AB0F2C34-78EC-4D84-B3AD-0BB6768D6CE0}" sibTransId="{937D12BF-126C-4FC6-90E3-A8C0399AE03D}"/>
    <dgm:cxn modelId="{61369C55-DE08-4689-99AF-C213469D4041}" srcId="{2255392B-B1E3-4466-8614-4C2065FC3402}" destId="{76B150B7-9529-403E-B992-647F9E271F8F}" srcOrd="0" destOrd="0" parTransId="{A06FC029-0584-478A-9F25-FDCC8E622E85}" sibTransId="{2E5B95C9-ADDC-481A-82D6-007AF3DAFCC2}"/>
    <dgm:cxn modelId="{0B4AF155-CA08-4E81-B7BB-DBC29A65A8DB}" srcId="{06029FA3-7129-4B16-9B04-AB1A7992BA09}" destId="{7886083B-4056-4670-9520-4B8B4BA66867}" srcOrd="0" destOrd="0" parTransId="{8A3F7DFD-77AB-4741-8694-98BEECFB9241}" sibTransId="{70992B3B-7D6D-4EF1-A57E-951A05FDF807}"/>
    <dgm:cxn modelId="{511F5E78-D3E3-4E0B-ACA5-8C568192FF87}" type="presOf" srcId="{76B150B7-9529-403E-B992-647F9E271F8F}" destId="{F30AC17F-C773-4B27-A2E1-75CA149DD828}" srcOrd="0" destOrd="0" presId="urn:microsoft.com/office/officeart/2005/8/layout/chevron2"/>
    <dgm:cxn modelId="{D788E45A-6F38-4EF1-8B59-E14963BF4695}" srcId="{36C780EA-381D-4CBB-B358-FB9EFEA8B1CD}" destId="{8E83E0BE-335E-411C-9DB3-523ACC246531}" srcOrd="1" destOrd="0" parTransId="{CD0CFB73-2A10-4235-A7AD-84A8B2675D0A}" sibTransId="{1FC3715E-51BD-405F-B761-6EC1FBD993BB}"/>
    <dgm:cxn modelId="{6694EE88-658C-454A-8117-5235D39C2310}" srcId="{A39BA5D7-AB4F-41B5-A12D-26606DD6B4A0}" destId="{5B776D02-E0F2-4272-8223-9D2C18E1F7C3}" srcOrd="0" destOrd="0" parTransId="{25184491-4984-45B3-8203-EC3BD3A6B905}" sibTransId="{60A5780A-997A-4D8B-818C-557AB376DE2E}"/>
    <dgm:cxn modelId="{CE13E099-93F1-48C6-92D4-38847975B845}" type="presOf" srcId="{8E83E0BE-335E-411C-9DB3-523ACC246531}" destId="{C45A42CA-12B1-4FF2-9C1D-1336C7D21FF7}" srcOrd="0" destOrd="0" presId="urn:microsoft.com/office/officeart/2005/8/layout/chevron2"/>
    <dgm:cxn modelId="{78CD069C-C67C-4C38-913B-7C33BB52DFDA}" type="presOf" srcId="{06029FA3-7129-4B16-9B04-AB1A7992BA09}" destId="{A2E62CB5-1E67-4987-9EFC-683F5026A981}" srcOrd="0" destOrd="0" presId="urn:microsoft.com/office/officeart/2005/8/layout/chevron2"/>
    <dgm:cxn modelId="{BA4CEEA6-D5BB-4BE0-9802-7D50A783F367}" type="presOf" srcId="{BE8F5A62-B93A-4550-8D59-33AE112B09E6}" destId="{DDACBAAD-C70C-42DC-BE3E-B166499C83B7}" srcOrd="0" destOrd="0" presId="urn:microsoft.com/office/officeart/2005/8/layout/chevron2"/>
    <dgm:cxn modelId="{0269D3B2-A83C-441C-A900-F9E3643A980F}" srcId="{36C780EA-381D-4CBB-B358-FB9EFEA8B1CD}" destId="{BE8F5A62-B93A-4550-8D59-33AE112B09E6}" srcOrd="2" destOrd="0" parTransId="{EE3DFB50-E7AA-4E2B-885D-18850C13261D}" sibTransId="{9AA7E360-E039-458C-A16D-C35BFB624479}"/>
    <dgm:cxn modelId="{38BB66B6-EE67-44D0-825D-7A3171873AEA}" srcId="{9AED6067-CBFD-4CE7-A891-ACB13DC421C8}" destId="{D0BC8520-CDA4-48E0-91FC-0461843939F2}" srcOrd="0" destOrd="0" parTransId="{2A7E5E44-73BD-46D7-82A0-4DF54EA5AEDE}" sibTransId="{638F2A42-DE1F-4245-A57F-9873DE8947E9}"/>
    <dgm:cxn modelId="{AF6B36BC-C59A-4248-A04E-547BCD8D1A07}" type="presOf" srcId="{2718FEC8-77C5-45A9-B45D-51D8668EBBC0}" destId="{9D1D5E64-5AE7-41D6-B699-A32F1EA77A0B}" srcOrd="0" destOrd="0" presId="urn:microsoft.com/office/officeart/2005/8/layout/chevron2"/>
    <dgm:cxn modelId="{24BEABC2-22BA-4267-A34A-808BDF40226B}" srcId="{36C780EA-381D-4CBB-B358-FB9EFEA8B1CD}" destId="{9AED6067-CBFD-4CE7-A891-ACB13DC421C8}" srcOrd="5" destOrd="0" parTransId="{EF70CF47-AA4C-4425-B4FA-0196948AD9CD}" sibTransId="{60C73D16-1B9B-4DC0-815F-CF3486B499F9}"/>
    <dgm:cxn modelId="{B86B6AC7-D539-4AC6-8209-8FE51623B8D1}" type="presOf" srcId="{16A22A13-C01C-4B7E-8D04-4728CB200B8F}" destId="{582370AF-A18B-476D-B725-A59A9234D7BE}" srcOrd="0" destOrd="0" presId="urn:microsoft.com/office/officeart/2005/8/layout/chevron2"/>
    <dgm:cxn modelId="{2EA02BCD-8AD8-4AD0-99F7-B4C92B6AA624}" type="presOf" srcId="{DAFE39CF-76CD-4135-B3E4-3A8ED7E06EB0}" destId="{7B90E97B-7EEB-4898-83C1-D3A8EB58C922}" srcOrd="0" destOrd="0" presId="urn:microsoft.com/office/officeart/2005/8/layout/chevron2"/>
    <dgm:cxn modelId="{2779F7DE-468E-441A-BA91-D3AAD3D87E97}" type="presOf" srcId="{5B776D02-E0F2-4272-8223-9D2C18E1F7C3}" destId="{8869E3EC-40F3-46BE-8B74-384FAC4323D3}" srcOrd="0" destOrd="0" presId="urn:microsoft.com/office/officeart/2005/8/layout/chevron2"/>
    <dgm:cxn modelId="{62261DF2-089E-4E77-A0EB-3F5DB101E9B9}" type="presOf" srcId="{9AED6067-CBFD-4CE7-A891-ACB13DC421C8}" destId="{E3FEA46E-FD1E-4216-B35F-640FBE1E403B}" srcOrd="0" destOrd="0" presId="urn:microsoft.com/office/officeart/2005/8/layout/chevron2"/>
    <dgm:cxn modelId="{9D572948-7290-4368-898B-4D41AB371B97}" type="presParOf" srcId="{6543E224-4520-4614-985C-D696CE26A2DD}" destId="{0186B661-6ABE-4F80-AA81-660DD82628D2}" srcOrd="0" destOrd="0" presId="urn:microsoft.com/office/officeart/2005/8/layout/chevron2"/>
    <dgm:cxn modelId="{DBB8362C-CA45-4784-9531-F032FAE72745}" type="presParOf" srcId="{0186B661-6ABE-4F80-AA81-660DD82628D2}" destId="{948E20D4-C632-49AB-BA69-8CCAB5D2F433}" srcOrd="0" destOrd="0" presId="urn:microsoft.com/office/officeart/2005/8/layout/chevron2"/>
    <dgm:cxn modelId="{028C8BB6-0ECF-4470-8AE6-AA9F9DF9AFEE}" type="presParOf" srcId="{0186B661-6ABE-4F80-AA81-660DD82628D2}" destId="{582370AF-A18B-476D-B725-A59A9234D7BE}" srcOrd="1" destOrd="0" presId="urn:microsoft.com/office/officeart/2005/8/layout/chevron2"/>
    <dgm:cxn modelId="{189AA55F-F305-42F2-87B8-E051661701EA}" type="presParOf" srcId="{6543E224-4520-4614-985C-D696CE26A2DD}" destId="{DB003C12-FC7A-43AC-A8C8-DC700CA7D205}" srcOrd="1" destOrd="0" presId="urn:microsoft.com/office/officeart/2005/8/layout/chevron2"/>
    <dgm:cxn modelId="{8EC5197F-44B5-4A74-8B33-C3B73FB27EF8}" type="presParOf" srcId="{6543E224-4520-4614-985C-D696CE26A2DD}" destId="{0A4CD2B3-E8CA-405F-8255-6C5CF6FFD849}" srcOrd="2" destOrd="0" presId="urn:microsoft.com/office/officeart/2005/8/layout/chevron2"/>
    <dgm:cxn modelId="{19F6FD58-5A74-4F03-AE2C-B4D90733570F}" type="presParOf" srcId="{0A4CD2B3-E8CA-405F-8255-6C5CF6FFD849}" destId="{C45A42CA-12B1-4FF2-9C1D-1336C7D21FF7}" srcOrd="0" destOrd="0" presId="urn:microsoft.com/office/officeart/2005/8/layout/chevron2"/>
    <dgm:cxn modelId="{0802B8AC-26C0-4201-B43B-7CACED02B17E}" type="presParOf" srcId="{0A4CD2B3-E8CA-405F-8255-6C5CF6FFD849}" destId="{7B90E97B-7EEB-4898-83C1-D3A8EB58C922}" srcOrd="1" destOrd="0" presId="urn:microsoft.com/office/officeart/2005/8/layout/chevron2"/>
    <dgm:cxn modelId="{6E6E08AF-601D-46A0-A826-E028968B5F49}" type="presParOf" srcId="{6543E224-4520-4614-985C-D696CE26A2DD}" destId="{1562B1B3-5037-46B8-B0ED-76EC524CA205}" srcOrd="3" destOrd="0" presId="urn:microsoft.com/office/officeart/2005/8/layout/chevron2"/>
    <dgm:cxn modelId="{A417256C-C499-43E8-AD14-0C8130F1461E}" type="presParOf" srcId="{6543E224-4520-4614-985C-D696CE26A2DD}" destId="{125A634A-5364-4E3B-9BD2-4D4330B220F1}" srcOrd="4" destOrd="0" presId="urn:microsoft.com/office/officeart/2005/8/layout/chevron2"/>
    <dgm:cxn modelId="{317AD1FF-3FEA-43FA-ABE7-C1EC35A33550}" type="presParOf" srcId="{125A634A-5364-4E3B-9BD2-4D4330B220F1}" destId="{DDACBAAD-C70C-42DC-BE3E-B166499C83B7}" srcOrd="0" destOrd="0" presId="urn:microsoft.com/office/officeart/2005/8/layout/chevron2"/>
    <dgm:cxn modelId="{18C2F09F-F4C9-416A-8CF9-C83DF0DB2D37}" type="presParOf" srcId="{125A634A-5364-4E3B-9BD2-4D4330B220F1}" destId="{9D1D5E64-5AE7-41D6-B699-A32F1EA77A0B}" srcOrd="1" destOrd="0" presId="urn:microsoft.com/office/officeart/2005/8/layout/chevron2"/>
    <dgm:cxn modelId="{586D0A59-E23D-4E6E-8E47-0E300DFE3F8C}" type="presParOf" srcId="{6543E224-4520-4614-985C-D696CE26A2DD}" destId="{B98E9782-2C97-47AB-9EF8-7A006EE3AEEC}" srcOrd="5" destOrd="0" presId="urn:microsoft.com/office/officeart/2005/8/layout/chevron2"/>
    <dgm:cxn modelId="{ECC37E82-6850-494F-B71B-BC27F527241D}" type="presParOf" srcId="{6543E224-4520-4614-985C-D696CE26A2DD}" destId="{EDD9C29E-D2C0-458A-8E33-08E488AC6C8B}" srcOrd="6" destOrd="0" presId="urn:microsoft.com/office/officeart/2005/8/layout/chevron2"/>
    <dgm:cxn modelId="{D6A56216-A2B7-4B5A-B17D-0109A770CB99}" type="presParOf" srcId="{EDD9C29E-D2C0-458A-8E33-08E488AC6C8B}" destId="{E1FB373F-3F36-471A-B24E-E6196089E79C}" srcOrd="0" destOrd="0" presId="urn:microsoft.com/office/officeart/2005/8/layout/chevron2"/>
    <dgm:cxn modelId="{5032BB77-8374-4C72-99AD-30F928D1779D}" type="presParOf" srcId="{EDD9C29E-D2C0-458A-8E33-08E488AC6C8B}" destId="{F30AC17F-C773-4B27-A2E1-75CA149DD828}" srcOrd="1" destOrd="0" presId="urn:microsoft.com/office/officeart/2005/8/layout/chevron2"/>
    <dgm:cxn modelId="{4CFEB4C1-D1AD-425C-9DA2-68FC81AAB14D}" type="presParOf" srcId="{6543E224-4520-4614-985C-D696CE26A2DD}" destId="{1F91EE44-9BC5-4507-B7EA-4D2AF7169AD1}" srcOrd="7" destOrd="0" presId="urn:microsoft.com/office/officeart/2005/8/layout/chevron2"/>
    <dgm:cxn modelId="{0CDB8605-63C3-4E81-BF35-F7A31A04EC6F}" type="presParOf" srcId="{6543E224-4520-4614-985C-D696CE26A2DD}" destId="{DC708F79-AC27-46D9-B45E-AF6BF2FC06C0}" srcOrd="8" destOrd="0" presId="urn:microsoft.com/office/officeart/2005/8/layout/chevron2"/>
    <dgm:cxn modelId="{7259163D-05EC-4966-8224-E8B693EED5BF}" type="presParOf" srcId="{DC708F79-AC27-46D9-B45E-AF6BF2FC06C0}" destId="{E74C0914-5634-4E77-8C05-BB84DD5E1C99}" srcOrd="0" destOrd="0" presId="urn:microsoft.com/office/officeart/2005/8/layout/chevron2"/>
    <dgm:cxn modelId="{4905405C-2979-4DC4-8D15-9B65C7893DFA}" type="presParOf" srcId="{DC708F79-AC27-46D9-B45E-AF6BF2FC06C0}" destId="{8869E3EC-40F3-46BE-8B74-384FAC4323D3}" srcOrd="1" destOrd="0" presId="urn:microsoft.com/office/officeart/2005/8/layout/chevron2"/>
    <dgm:cxn modelId="{AF0C40F9-E692-45D8-B72F-486518990D4B}" type="presParOf" srcId="{6543E224-4520-4614-985C-D696CE26A2DD}" destId="{E1A20D5D-DB1A-4F39-AB64-CF3A3C2750F5}" srcOrd="9" destOrd="0" presId="urn:microsoft.com/office/officeart/2005/8/layout/chevron2"/>
    <dgm:cxn modelId="{FEAE68AA-D2B8-4734-B176-5FE3A909B5C9}" type="presParOf" srcId="{6543E224-4520-4614-985C-D696CE26A2DD}" destId="{ABA4F7EC-9BB3-410A-8500-B8E6843ACDBE}" srcOrd="10" destOrd="0" presId="urn:microsoft.com/office/officeart/2005/8/layout/chevron2"/>
    <dgm:cxn modelId="{FB9D435C-9DAB-4442-8BD5-510250DBC3B7}" type="presParOf" srcId="{ABA4F7EC-9BB3-410A-8500-B8E6843ACDBE}" destId="{E3FEA46E-FD1E-4216-B35F-640FBE1E403B}" srcOrd="0" destOrd="0" presId="urn:microsoft.com/office/officeart/2005/8/layout/chevron2"/>
    <dgm:cxn modelId="{D3B2FD34-5C06-454F-9CB9-77824E42F626}" type="presParOf" srcId="{ABA4F7EC-9BB3-410A-8500-B8E6843ACDBE}" destId="{82C93885-046A-426F-9A61-960E530AC7DB}" srcOrd="1" destOrd="0" presId="urn:microsoft.com/office/officeart/2005/8/layout/chevron2"/>
    <dgm:cxn modelId="{B81F6A7B-D041-4EBA-8DBA-D09D77715726}" type="presParOf" srcId="{6543E224-4520-4614-985C-D696CE26A2DD}" destId="{F7C84B2D-A411-4983-A3C4-E2AB6A5E1E9E}" srcOrd="11" destOrd="0" presId="urn:microsoft.com/office/officeart/2005/8/layout/chevron2"/>
    <dgm:cxn modelId="{14A48E66-56BA-4FDA-BB3E-BB15AB6DC3B2}" type="presParOf" srcId="{6543E224-4520-4614-985C-D696CE26A2DD}" destId="{5CE10C6A-DF65-4C45-A1F9-2D60BF39FF4E}" srcOrd="12" destOrd="0" presId="urn:microsoft.com/office/officeart/2005/8/layout/chevron2"/>
    <dgm:cxn modelId="{B8EDE241-6F09-404D-8693-638C7B5ED044}" type="presParOf" srcId="{5CE10C6A-DF65-4C45-A1F9-2D60BF39FF4E}" destId="{A2E62CB5-1E67-4987-9EFC-683F5026A981}" srcOrd="0" destOrd="0" presId="urn:microsoft.com/office/officeart/2005/8/layout/chevron2"/>
    <dgm:cxn modelId="{3560C575-5EA2-4290-861D-8C995C492975}" type="presParOf" srcId="{5CE10C6A-DF65-4C45-A1F9-2D60BF39FF4E}" destId="{8080080A-B5AA-4D88-AF4B-D4B0D48402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4D21C1-92B1-4031-9475-0C89E5060CF0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UA"/>
        </a:p>
      </dgm:t>
    </dgm:pt>
    <dgm:pt modelId="{E3DA46E7-B7BF-497F-A23D-F9CFDCF23CDA}">
      <dgm:prSet phldrT="[Текст]"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</a:rPr>
            <a:t>Галузь / ринок,</a:t>
          </a:r>
        </a:p>
        <a:p>
          <a:r>
            <a:rPr lang="uk-UA" sz="2400" dirty="0">
              <a:solidFill>
                <a:schemeClr val="tx2">
                  <a:lumMod val="50000"/>
                </a:schemeClr>
              </a:solidFill>
            </a:rPr>
            <a:t>Конкуренція</a:t>
          </a:r>
          <a:endParaRPr lang="ru-UA" sz="2400" dirty="0">
            <a:solidFill>
              <a:schemeClr val="tx2">
                <a:lumMod val="50000"/>
              </a:schemeClr>
            </a:solidFill>
          </a:endParaRPr>
        </a:p>
      </dgm:t>
    </dgm:pt>
    <dgm:pt modelId="{AA6622B0-4476-4997-B4DC-8C6BE953C23C}" type="parTrans" cxnId="{5A488216-E9E1-4C4C-BFC9-1D4FE279C1E8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82AEB973-A098-4D1A-824D-0B1EB7A65318}" type="sibTrans" cxnId="{5A488216-E9E1-4C4C-BFC9-1D4FE279C1E8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77F40C06-F10E-463A-AECC-F0F1473A29C1}">
      <dgm:prSet phldrT="[Текст]"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</a:rPr>
            <a:t>Становище організації на ринку</a:t>
          </a:r>
          <a:endParaRPr lang="ru-UA" sz="2400" dirty="0">
            <a:solidFill>
              <a:schemeClr val="tx2">
                <a:lumMod val="50000"/>
              </a:schemeClr>
            </a:solidFill>
          </a:endParaRPr>
        </a:p>
      </dgm:t>
    </dgm:pt>
    <dgm:pt modelId="{9CDE7336-5F11-4489-B2E0-F16B644B6006}" type="parTrans" cxnId="{E899BBE8-3752-40C7-922D-FCA5D97D7824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C8CA7804-E117-4118-B852-DBF1BA9F2421}" type="sibTrans" cxnId="{E899BBE8-3752-40C7-922D-FCA5D97D7824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BA9DC849-9175-4685-A982-B0E8A383583A}">
      <dgm:prSet phldrT="[Текст]"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</a:rPr>
            <a:t>Конкуренто-спроможність організації</a:t>
          </a:r>
          <a:endParaRPr lang="ru-UA" sz="2400" dirty="0">
            <a:solidFill>
              <a:schemeClr val="tx2">
                <a:lumMod val="50000"/>
              </a:schemeClr>
            </a:solidFill>
          </a:endParaRPr>
        </a:p>
      </dgm:t>
    </dgm:pt>
    <dgm:pt modelId="{3BDD269C-6240-4903-86CC-1EDA08EAC886}" type="parTrans" cxnId="{8D370056-1E22-4CAA-A283-BD723EFBBA8B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9B32E430-FE49-4CD5-B907-674D3D8D3127}" type="sibTrans" cxnId="{8D370056-1E22-4CAA-A283-BD723EFBBA8B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07404E63-FF94-4C56-8DDA-B0F16C32A946}">
      <dgm:prSet phldrT="[Текст]"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</a:rPr>
            <a:t>Сильні та слабкі сторони</a:t>
          </a:r>
        </a:p>
      </dgm:t>
    </dgm:pt>
    <dgm:pt modelId="{C7E6A73D-C236-4AB3-AE67-DB382471BC17}" type="parTrans" cxnId="{DA64B1A7-60A5-4C9D-BF8D-7C3F08512FE1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87849A90-744F-41A0-B1F0-F3F14BBCFA62}" type="sibTrans" cxnId="{DA64B1A7-60A5-4C9D-BF8D-7C3F08512FE1}">
      <dgm:prSet/>
      <dgm:spPr/>
      <dgm:t>
        <a:bodyPr/>
        <a:lstStyle/>
        <a:p>
          <a:endParaRPr lang="ru-UA" sz="3600">
            <a:solidFill>
              <a:schemeClr val="tx2">
                <a:lumMod val="50000"/>
              </a:schemeClr>
            </a:solidFill>
          </a:endParaRPr>
        </a:p>
      </dgm:t>
    </dgm:pt>
    <dgm:pt modelId="{F0262797-404A-4399-8F8F-E140A2A95754}" type="pres">
      <dgm:prSet presAssocID="{A74D21C1-92B1-4031-9475-0C89E5060CF0}" presName="matrix" presStyleCnt="0">
        <dgm:presLayoutVars>
          <dgm:chMax val="1"/>
          <dgm:dir/>
          <dgm:resizeHandles val="exact"/>
        </dgm:presLayoutVars>
      </dgm:prSet>
      <dgm:spPr/>
    </dgm:pt>
    <dgm:pt modelId="{5985DD15-2F08-4708-A5F5-109E75D15380}" type="pres">
      <dgm:prSet presAssocID="{A74D21C1-92B1-4031-9475-0C89E5060CF0}" presName="axisShape" presStyleLbl="bgShp" presStyleIdx="0" presStyleCnt="1"/>
      <dgm:spPr/>
    </dgm:pt>
    <dgm:pt modelId="{6E6ACCBD-D164-427E-B07B-BB5F6075EF21}" type="pres">
      <dgm:prSet presAssocID="{A74D21C1-92B1-4031-9475-0C89E5060CF0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92DBE04-B10E-4918-83B1-1C7B9441BA46}" type="pres">
      <dgm:prSet presAssocID="{A74D21C1-92B1-4031-9475-0C89E5060CF0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E5F4C0D-5438-4290-BD99-811C1D917C0F}" type="pres">
      <dgm:prSet presAssocID="{A74D21C1-92B1-4031-9475-0C89E5060CF0}" presName="rect3" presStyleLbl="node1" presStyleIdx="2" presStyleCnt="4" custScaleX="108411">
        <dgm:presLayoutVars>
          <dgm:chMax val="0"/>
          <dgm:chPref val="0"/>
          <dgm:bulletEnabled val="1"/>
        </dgm:presLayoutVars>
      </dgm:prSet>
      <dgm:spPr/>
    </dgm:pt>
    <dgm:pt modelId="{CAFA5E32-06EF-4DFE-B978-763B1CF9E63F}" type="pres">
      <dgm:prSet presAssocID="{A74D21C1-92B1-4031-9475-0C89E5060CF0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A488216-E9E1-4C4C-BFC9-1D4FE279C1E8}" srcId="{A74D21C1-92B1-4031-9475-0C89E5060CF0}" destId="{E3DA46E7-B7BF-497F-A23D-F9CFDCF23CDA}" srcOrd="0" destOrd="0" parTransId="{AA6622B0-4476-4997-B4DC-8C6BE953C23C}" sibTransId="{82AEB973-A098-4D1A-824D-0B1EB7A65318}"/>
    <dgm:cxn modelId="{5E6BD12A-9B8E-4845-827D-92BF76399FAA}" type="presOf" srcId="{BA9DC849-9175-4685-A982-B0E8A383583A}" destId="{8E5F4C0D-5438-4290-BD99-811C1D917C0F}" srcOrd="0" destOrd="0" presId="urn:microsoft.com/office/officeart/2005/8/layout/matrix2"/>
    <dgm:cxn modelId="{E861C375-089C-4157-8C48-999834625865}" type="presOf" srcId="{E3DA46E7-B7BF-497F-A23D-F9CFDCF23CDA}" destId="{6E6ACCBD-D164-427E-B07B-BB5F6075EF21}" srcOrd="0" destOrd="0" presId="urn:microsoft.com/office/officeart/2005/8/layout/matrix2"/>
    <dgm:cxn modelId="{8D370056-1E22-4CAA-A283-BD723EFBBA8B}" srcId="{A74D21C1-92B1-4031-9475-0C89E5060CF0}" destId="{BA9DC849-9175-4685-A982-B0E8A383583A}" srcOrd="2" destOrd="0" parTransId="{3BDD269C-6240-4903-86CC-1EDA08EAC886}" sibTransId="{9B32E430-FE49-4CD5-B907-674D3D8D3127}"/>
    <dgm:cxn modelId="{DA64B1A7-60A5-4C9D-BF8D-7C3F08512FE1}" srcId="{A74D21C1-92B1-4031-9475-0C89E5060CF0}" destId="{07404E63-FF94-4C56-8DDA-B0F16C32A946}" srcOrd="3" destOrd="0" parTransId="{C7E6A73D-C236-4AB3-AE67-DB382471BC17}" sibTransId="{87849A90-744F-41A0-B1F0-F3F14BBCFA62}"/>
    <dgm:cxn modelId="{6F69CEB5-C8D6-40E9-9016-9DFB3350FE89}" type="presOf" srcId="{A74D21C1-92B1-4031-9475-0C89E5060CF0}" destId="{F0262797-404A-4399-8F8F-E140A2A95754}" srcOrd="0" destOrd="0" presId="urn:microsoft.com/office/officeart/2005/8/layout/matrix2"/>
    <dgm:cxn modelId="{EA2F14E1-6101-4CFC-B968-DEF4684875B3}" type="presOf" srcId="{77F40C06-F10E-463A-AECC-F0F1473A29C1}" destId="{E92DBE04-B10E-4918-83B1-1C7B9441BA46}" srcOrd="0" destOrd="0" presId="urn:microsoft.com/office/officeart/2005/8/layout/matrix2"/>
    <dgm:cxn modelId="{E899BBE8-3752-40C7-922D-FCA5D97D7824}" srcId="{A74D21C1-92B1-4031-9475-0C89E5060CF0}" destId="{77F40C06-F10E-463A-AECC-F0F1473A29C1}" srcOrd="1" destOrd="0" parTransId="{9CDE7336-5F11-4489-B2E0-F16B644B6006}" sibTransId="{C8CA7804-E117-4118-B852-DBF1BA9F2421}"/>
    <dgm:cxn modelId="{7C6CE8F9-C606-45F3-B6FB-70DE9D8BF3BF}" type="presOf" srcId="{07404E63-FF94-4C56-8DDA-B0F16C32A946}" destId="{CAFA5E32-06EF-4DFE-B978-763B1CF9E63F}" srcOrd="0" destOrd="0" presId="urn:microsoft.com/office/officeart/2005/8/layout/matrix2"/>
    <dgm:cxn modelId="{5CEE1CB4-D922-423A-A0EB-D1CAC1F6CC9F}" type="presParOf" srcId="{F0262797-404A-4399-8F8F-E140A2A95754}" destId="{5985DD15-2F08-4708-A5F5-109E75D15380}" srcOrd="0" destOrd="0" presId="urn:microsoft.com/office/officeart/2005/8/layout/matrix2"/>
    <dgm:cxn modelId="{F7B3660E-D531-41A1-97AA-878FD6DE3C23}" type="presParOf" srcId="{F0262797-404A-4399-8F8F-E140A2A95754}" destId="{6E6ACCBD-D164-427E-B07B-BB5F6075EF21}" srcOrd="1" destOrd="0" presId="urn:microsoft.com/office/officeart/2005/8/layout/matrix2"/>
    <dgm:cxn modelId="{56E8822E-86A4-4D11-A2C1-AA9D668D6B7C}" type="presParOf" srcId="{F0262797-404A-4399-8F8F-E140A2A95754}" destId="{E92DBE04-B10E-4918-83B1-1C7B9441BA46}" srcOrd="2" destOrd="0" presId="urn:microsoft.com/office/officeart/2005/8/layout/matrix2"/>
    <dgm:cxn modelId="{521F7C31-AB10-4BF9-BBEF-2A0C2BDEF9CE}" type="presParOf" srcId="{F0262797-404A-4399-8F8F-E140A2A95754}" destId="{8E5F4C0D-5438-4290-BD99-811C1D917C0F}" srcOrd="3" destOrd="0" presId="urn:microsoft.com/office/officeart/2005/8/layout/matrix2"/>
    <dgm:cxn modelId="{B73071B2-FBD6-4A6F-BFE5-E2F0DF937B80}" type="presParOf" srcId="{F0262797-404A-4399-8F8F-E140A2A95754}" destId="{CAFA5E32-06EF-4DFE-B978-763B1CF9E63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4EFD40-F779-4005-BD73-565FD1EBFF11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UA"/>
        </a:p>
      </dgm:t>
    </dgm:pt>
    <dgm:pt modelId="{5F379277-D3BC-437A-8970-58BAD101FA0C}">
      <dgm:prSet phldrT="[Текст]"/>
      <dgm:spPr/>
      <dgm:t>
        <a:bodyPr/>
        <a:lstStyle/>
        <a:p>
          <a:pPr algn="ctr"/>
          <a:r>
            <a:rPr lang="uk-UA" dirty="0">
              <a:solidFill>
                <a:schemeClr val="accent2">
                  <a:lumMod val="75000"/>
                </a:schemeClr>
              </a:solidFill>
            </a:rPr>
            <a:t>1. Визначення між якими елементами відсутня синхронізація </a:t>
          </a:r>
          <a:endParaRPr lang="ru-UA" dirty="0">
            <a:solidFill>
              <a:schemeClr val="accent2">
                <a:lumMod val="75000"/>
              </a:schemeClr>
            </a:solidFill>
          </a:endParaRPr>
        </a:p>
      </dgm:t>
    </dgm:pt>
    <dgm:pt modelId="{605DA87C-23B9-49A4-836B-D3B4A7A19B7C}" type="parTrans" cxnId="{5E0FE338-938D-4B85-86FA-C4597DF3952F}">
      <dgm:prSet/>
      <dgm:spPr/>
      <dgm:t>
        <a:bodyPr/>
        <a:lstStyle/>
        <a:p>
          <a:endParaRPr lang="ru-UA"/>
        </a:p>
      </dgm:t>
    </dgm:pt>
    <dgm:pt modelId="{3C8A0023-B672-4022-AA15-BD51732CB8E4}" type="sibTrans" cxnId="{5E0FE338-938D-4B85-86FA-C4597DF3952F}">
      <dgm:prSet/>
      <dgm:spPr/>
      <dgm:t>
        <a:bodyPr/>
        <a:lstStyle/>
        <a:p>
          <a:endParaRPr lang="ru-UA"/>
        </a:p>
      </dgm:t>
    </dgm:pt>
    <dgm:pt modelId="{8C7CBB69-75AC-41BC-8074-70691CA48CF1}">
      <dgm:prSet phldrT="[Текст]"/>
      <dgm:spPr/>
      <dgm:t>
        <a:bodyPr/>
        <a:lstStyle/>
        <a:p>
          <a:pPr algn="ctr"/>
          <a:r>
            <a:rPr lang="uk-UA" dirty="0">
              <a:solidFill>
                <a:schemeClr val="accent4"/>
              </a:solidFill>
            </a:rPr>
            <a:t>2. Визначення оптимального дизайну організації</a:t>
          </a:r>
          <a:endParaRPr lang="ru-UA" dirty="0">
            <a:solidFill>
              <a:schemeClr val="accent4"/>
            </a:solidFill>
          </a:endParaRPr>
        </a:p>
      </dgm:t>
    </dgm:pt>
    <dgm:pt modelId="{60E1809D-FE1C-4C2C-95D9-57376A16D616}" type="parTrans" cxnId="{72D780F0-9DC7-497C-838F-00739EBAD126}">
      <dgm:prSet/>
      <dgm:spPr/>
      <dgm:t>
        <a:bodyPr/>
        <a:lstStyle/>
        <a:p>
          <a:endParaRPr lang="ru-UA"/>
        </a:p>
      </dgm:t>
    </dgm:pt>
    <dgm:pt modelId="{88FF62EF-1152-47F7-8F01-7A7290D76FAD}" type="sibTrans" cxnId="{72D780F0-9DC7-497C-838F-00739EBAD126}">
      <dgm:prSet/>
      <dgm:spPr/>
      <dgm:t>
        <a:bodyPr/>
        <a:lstStyle/>
        <a:p>
          <a:endParaRPr lang="ru-UA"/>
        </a:p>
      </dgm:t>
    </dgm:pt>
    <dgm:pt modelId="{9A2E9A17-C83A-4A88-80EB-BDCFE9EF8BC8}">
      <dgm:prSet phldrT="[Текст]"/>
      <dgm:spPr/>
      <dgm:t>
        <a:bodyPr/>
        <a:lstStyle/>
        <a:p>
          <a:pPr algn="ctr"/>
          <a:r>
            <a:rPr lang="uk-UA" dirty="0">
              <a:solidFill>
                <a:schemeClr val="accent6">
                  <a:lumMod val="50000"/>
                </a:schemeClr>
              </a:solidFill>
            </a:rPr>
            <a:t>3. Рішення, де і які зміни потрібно зробити</a:t>
          </a:r>
          <a:endParaRPr lang="ru-UA" dirty="0">
            <a:solidFill>
              <a:schemeClr val="accent6">
                <a:lumMod val="50000"/>
              </a:schemeClr>
            </a:solidFill>
          </a:endParaRPr>
        </a:p>
      </dgm:t>
    </dgm:pt>
    <dgm:pt modelId="{49CB90AD-7B24-46C0-A377-2F38C7479FAA}" type="parTrans" cxnId="{A2BAEC81-0855-4704-A4EE-891C8C0F2F50}">
      <dgm:prSet/>
      <dgm:spPr/>
      <dgm:t>
        <a:bodyPr/>
        <a:lstStyle/>
        <a:p>
          <a:endParaRPr lang="ru-UA"/>
        </a:p>
      </dgm:t>
    </dgm:pt>
    <dgm:pt modelId="{20BC0E91-75E1-4C61-B4C8-F126D23006F6}" type="sibTrans" cxnId="{A2BAEC81-0855-4704-A4EE-891C8C0F2F50}">
      <dgm:prSet/>
      <dgm:spPr/>
      <dgm:t>
        <a:bodyPr/>
        <a:lstStyle/>
        <a:p>
          <a:endParaRPr lang="ru-UA"/>
        </a:p>
      </dgm:t>
    </dgm:pt>
    <dgm:pt modelId="{DF532869-C828-424A-92DA-E0F12E39D75F}">
      <dgm:prSet phldrT="[Текст]"/>
      <dgm:spPr/>
      <dgm:t>
        <a:bodyPr/>
        <a:lstStyle/>
        <a:p>
          <a:pPr algn="ctr"/>
          <a:r>
            <a:rPr lang="uk-UA" dirty="0">
              <a:solidFill>
                <a:schemeClr val="accent3"/>
              </a:solidFill>
            </a:rPr>
            <a:t>4. Реалізація необхідних змін</a:t>
          </a:r>
          <a:endParaRPr lang="ru-UA" dirty="0">
            <a:solidFill>
              <a:schemeClr val="accent3"/>
            </a:solidFill>
          </a:endParaRPr>
        </a:p>
      </dgm:t>
    </dgm:pt>
    <dgm:pt modelId="{C04B16A4-2C48-44AA-9617-D07ABE0AF0F7}" type="parTrans" cxnId="{8495429A-3CA3-4B22-99E5-E791D15AFF28}">
      <dgm:prSet/>
      <dgm:spPr/>
      <dgm:t>
        <a:bodyPr/>
        <a:lstStyle/>
        <a:p>
          <a:endParaRPr lang="ru-UA"/>
        </a:p>
      </dgm:t>
    </dgm:pt>
    <dgm:pt modelId="{F0A7FD99-F36B-47AD-A65F-BE52888308F9}" type="sibTrans" cxnId="{8495429A-3CA3-4B22-99E5-E791D15AFF28}">
      <dgm:prSet/>
      <dgm:spPr/>
      <dgm:t>
        <a:bodyPr/>
        <a:lstStyle/>
        <a:p>
          <a:endParaRPr lang="ru-UA"/>
        </a:p>
      </dgm:t>
    </dgm:pt>
    <dgm:pt modelId="{D7F8AED2-AD55-4F03-B76C-C431D889394D}">
      <dgm:prSet phldrT="[Текст]"/>
      <dgm:spPr/>
      <dgm:t>
        <a:bodyPr/>
        <a:lstStyle/>
        <a:p>
          <a:pPr algn="ctr"/>
          <a:r>
            <a:rPr lang="uk-UA" dirty="0">
              <a:solidFill>
                <a:schemeClr val="accent5"/>
              </a:solidFill>
            </a:rPr>
            <a:t>5. Безперервний перегляд 7</a:t>
          </a:r>
          <a:r>
            <a:rPr lang="en-US" dirty="0">
              <a:solidFill>
                <a:schemeClr val="accent5"/>
              </a:solidFill>
            </a:rPr>
            <a:t>S</a:t>
          </a:r>
          <a:endParaRPr lang="ru-UA" dirty="0">
            <a:solidFill>
              <a:schemeClr val="accent5"/>
            </a:solidFill>
          </a:endParaRPr>
        </a:p>
      </dgm:t>
    </dgm:pt>
    <dgm:pt modelId="{35314546-51CB-4C99-83AA-D333A79E63A2}" type="parTrans" cxnId="{F65C07B9-B4CF-45DC-9F21-610FFFE1BB8D}">
      <dgm:prSet/>
      <dgm:spPr/>
      <dgm:t>
        <a:bodyPr/>
        <a:lstStyle/>
        <a:p>
          <a:endParaRPr lang="ru-UA"/>
        </a:p>
      </dgm:t>
    </dgm:pt>
    <dgm:pt modelId="{9D5B0F38-7568-438C-9DDB-9C8DFBCBCD3C}" type="sibTrans" cxnId="{F65C07B9-B4CF-45DC-9F21-610FFFE1BB8D}">
      <dgm:prSet/>
      <dgm:spPr/>
      <dgm:t>
        <a:bodyPr/>
        <a:lstStyle/>
        <a:p>
          <a:endParaRPr lang="ru-UA"/>
        </a:p>
      </dgm:t>
    </dgm:pt>
    <dgm:pt modelId="{BC373AEE-4C1B-42A3-968D-BC298092829B}" type="pres">
      <dgm:prSet presAssocID="{9C4EFD40-F779-4005-BD73-565FD1EBFF11}" presName="rootnode" presStyleCnt="0">
        <dgm:presLayoutVars>
          <dgm:chMax/>
          <dgm:chPref/>
          <dgm:dir/>
          <dgm:animLvl val="lvl"/>
        </dgm:presLayoutVars>
      </dgm:prSet>
      <dgm:spPr/>
    </dgm:pt>
    <dgm:pt modelId="{1B51A506-5221-463B-B18C-0E45C4BB7763}" type="pres">
      <dgm:prSet presAssocID="{5F379277-D3BC-437A-8970-58BAD101FA0C}" presName="composite" presStyleCnt="0"/>
      <dgm:spPr/>
    </dgm:pt>
    <dgm:pt modelId="{1717CF7E-734C-41FC-88C8-0DDB7D3459E9}" type="pres">
      <dgm:prSet presAssocID="{5F379277-D3BC-437A-8970-58BAD101FA0C}" presName="LShape" presStyleLbl="alignNode1" presStyleIdx="0" presStyleCnt="9"/>
      <dgm:spPr/>
    </dgm:pt>
    <dgm:pt modelId="{B898876D-AD0B-4169-ABB2-621468F679E6}" type="pres">
      <dgm:prSet presAssocID="{5F379277-D3BC-437A-8970-58BAD101FA0C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7A79EBE1-5768-4D3E-962C-04F3C0A0AA74}" type="pres">
      <dgm:prSet presAssocID="{5F379277-D3BC-437A-8970-58BAD101FA0C}" presName="Triangle" presStyleLbl="alignNode1" presStyleIdx="1" presStyleCnt="9"/>
      <dgm:spPr/>
    </dgm:pt>
    <dgm:pt modelId="{7EB502A4-1BEA-443C-98F7-80C61DFA580C}" type="pres">
      <dgm:prSet presAssocID="{3C8A0023-B672-4022-AA15-BD51732CB8E4}" presName="sibTrans" presStyleCnt="0"/>
      <dgm:spPr/>
    </dgm:pt>
    <dgm:pt modelId="{C4995EE3-A7D4-4B58-B0AF-318FC2EC9334}" type="pres">
      <dgm:prSet presAssocID="{3C8A0023-B672-4022-AA15-BD51732CB8E4}" presName="space" presStyleCnt="0"/>
      <dgm:spPr/>
    </dgm:pt>
    <dgm:pt modelId="{A21741EB-CD4A-47F4-AEA3-65861B5F2DCE}" type="pres">
      <dgm:prSet presAssocID="{8C7CBB69-75AC-41BC-8074-70691CA48CF1}" presName="composite" presStyleCnt="0"/>
      <dgm:spPr/>
    </dgm:pt>
    <dgm:pt modelId="{076962B8-9183-4A9B-B134-AF326C1F68FC}" type="pres">
      <dgm:prSet presAssocID="{8C7CBB69-75AC-41BC-8074-70691CA48CF1}" presName="LShape" presStyleLbl="alignNode1" presStyleIdx="2" presStyleCnt="9"/>
      <dgm:spPr/>
    </dgm:pt>
    <dgm:pt modelId="{F80D1AC0-120A-48B1-8A40-47C29D85BCF7}" type="pres">
      <dgm:prSet presAssocID="{8C7CBB69-75AC-41BC-8074-70691CA48CF1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58EBBBC2-BEE5-4E0D-AFD6-CCE1675296AC}" type="pres">
      <dgm:prSet presAssocID="{8C7CBB69-75AC-41BC-8074-70691CA48CF1}" presName="Triangle" presStyleLbl="alignNode1" presStyleIdx="3" presStyleCnt="9"/>
      <dgm:spPr/>
    </dgm:pt>
    <dgm:pt modelId="{7A9C8867-F8A4-43B1-90A7-FF4ADF0B3FC8}" type="pres">
      <dgm:prSet presAssocID="{88FF62EF-1152-47F7-8F01-7A7290D76FAD}" presName="sibTrans" presStyleCnt="0"/>
      <dgm:spPr/>
    </dgm:pt>
    <dgm:pt modelId="{B19B370B-54B1-42D2-A5C0-E858B14A0D4B}" type="pres">
      <dgm:prSet presAssocID="{88FF62EF-1152-47F7-8F01-7A7290D76FAD}" presName="space" presStyleCnt="0"/>
      <dgm:spPr/>
    </dgm:pt>
    <dgm:pt modelId="{310D1360-01E3-4FB4-B9C8-6A0454E6846C}" type="pres">
      <dgm:prSet presAssocID="{9A2E9A17-C83A-4A88-80EB-BDCFE9EF8BC8}" presName="composite" presStyleCnt="0"/>
      <dgm:spPr/>
    </dgm:pt>
    <dgm:pt modelId="{C9AA8C4E-E48C-4C3F-9FFA-33CEFC3A00AF}" type="pres">
      <dgm:prSet presAssocID="{9A2E9A17-C83A-4A88-80EB-BDCFE9EF8BC8}" presName="LShape" presStyleLbl="alignNode1" presStyleIdx="4" presStyleCnt="9"/>
      <dgm:spPr/>
    </dgm:pt>
    <dgm:pt modelId="{9F841A0B-DF6C-4F9B-9F40-18D63D96F054}" type="pres">
      <dgm:prSet presAssocID="{9A2E9A17-C83A-4A88-80EB-BDCFE9EF8BC8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0F588680-B4CD-46C4-BAA5-E84DE50707DC}" type="pres">
      <dgm:prSet presAssocID="{9A2E9A17-C83A-4A88-80EB-BDCFE9EF8BC8}" presName="Triangle" presStyleLbl="alignNode1" presStyleIdx="5" presStyleCnt="9"/>
      <dgm:spPr/>
    </dgm:pt>
    <dgm:pt modelId="{5B258439-7C33-44EC-AA24-6FB14A611BF5}" type="pres">
      <dgm:prSet presAssocID="{20BC0E91-75E1-4C61-B4C8-F126D23006F6}" presName="sibTrans" presStyleCnt="0"/>
      <dgm:spPr/>
    </dgm:pt>
    <dgm:pt modelId="{07572B99-A8CD-43F9-8A10-626089F5E18F}" type="pres">
      <dgm:prSet presAssocID="{20BC0E91-75E1-4C61-B4C8-F126D23006F6}" presName="space" presStyleCnt="0"/>
      <dgm:spPr/>
    </dgm:pt>
    <dgm:pt modelId="{F6855D49-DC39-458A-B16A-22F39DF09E0D}" type="pres">
      <dgm:prSet presAssocID="{DF532869-C828-424A-92DA-E0F12E39D75F}" presName="composite" presStyleCnt="0"/>
      <dgm:spPr/>
    </dgm:pt>
    <dgm:pt modelId="{F3E0053F-512B-4E39-BBF6-D28C64F50564}" type="pres">
      <dgm:prSet presAssocID="{DF532869-C828-424A-92DA-E0F12E39D75F}" presName="LShape" presStyleLbl="alignNode1" presStyleIdx="6" presStyleCnt="9"/>
      <dgm:spPr/>
    </dgm:pt>
    <dgm:pt modelId="{01E954EA-E1A5-4EFF-9B88-7D9F69CC37C5}" type="pres">
      <dgm:prSet presAssocID="{DF532869-C828-424A-92DA-E0F12E39D75F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1D41224E-76BD-45A0-8C5E-58ADEF4AA978}" type="pres">
      <dgm:prSet presAssocID="{DF532869-C828-424A-92DA-E0F12E39D75F}" presName="Triangle" presStyleLbl="alignNode1" presStyleIdx="7" presStyleCnt="9"/>
      <dgm:spPr/>
    </dgm:pt>
    <dgm:pt modelId="{DB078045-A140-48EC-93BD-CD5749AB9293}" type="pres">
      <dgm:prSet presAssocID="{F0A7FD99-F36B-47AD-A65F-BE52888308F9}" presName="sibTrans" presStyleCnt="0"/>
      <dgm:spPr/>
    </dgm:pt>
    <dgm:pt modelId="{B9A9F8A2-C3D9-4D3F-B7E4-3781166EAA41}" type="pres">
      <dgm:prSet presAssocID="{F0A7FD99-F36B-47AD-A65F-BE52888308F9}" presName="space" presStyleCnt="0"/>
      <dgm:spPr/>
    </dgm:pt>
    <dgm:pt modelId="{60A21DE0-2D15-4414-9278-CB2EF01797D7}" type="pres">
      <dgm:prSet presAssocID="{D7F8AED2-AD55-4F03-B76C-C431D889394D}" presName="composite" presStyleCnt="0"/>
      <dgm:spPr/>
    </dgm:pt>
    <dgm:pt modelId="{6F265CE1-8C94-4C62-9D8E-31FA25674AE1}" type="pres">
      <dgm:prSet presAssocID="{D7F8AED2-AD55-4F03-B76C-C431D889394D}" presName="LShape" presStyleLbl="alignNode1" presStyleIdx="8" presStyleCnt="9"/>
      <dgm:spPr/>
    </dgm:pt>
    <dgm:pt modelId="{CCEAF2AF-877F-445D-95E3-12974F20A3E9}" type="pres">
      <dgm:prSet presAssocID="{D7F8AED2-AD55-4F03-B76C-C431D889394D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71E7E716-6CC4-4D16-9E9F-BDDD354DE8D1}" type="presOf" srcId="{D7F8AED2-AD55-4F03-B76C-C431D889394D}" destId="{CCEAF2AF-877F-445D-95E3-12974F20A3E9}" srcOrd="0" destOrd="0" presId="urn:microsoft.com/office/officeart/2009/3/layout/StepUpProcess"/>
    <dgm:cxn modelId="{03F2F534-6462-4DA4-8054-4C3B69C67532}" type="presOf" srcId="{8C7CBB69-75AC-41BC-8074-70691CA48CF1}" destId="{F80D1AC0-120A-48B1-8A40-47C29D85BCF7}" srcOrd="0" destOrd="0" presId="urn:microsoft.com/office/officeart/2009/3/layout/StepUpProcess"/>
    <dgm:cxn modelId="{5E0FE338-938D-4B85-86FA-C4597DF3952F}" srcId="{9C4EFD40-F779-4005-BD73-565FD1EBFF11}" destId="{5F379277-D3BC-437A-8970-58BAD101FA0C}" srcOrd="0" destOrd="0" parTransId="{605DA87C-23B9-49A4-836B-D3B4A7A19B7C}" sibTransId="{3C8A0023-B672-4022-AA15-BD51732CB8E4}"/>
    <dgm:cxn modelId="{6320B23C-3F2D-4A18-92FD-42F6230C30A3}" type="presOf" srcId="{9C4EFD40-F779-4005-BD73-565FD1EBFF11}" destId="{BC373AEE-4C1B-42A3-968D-BC298092829B}" srcOrd="0" destOrd="0" presId="urn:microsoft.com/office/officeart/2009/3/layout/StepUpProcess"/>
    <dgm:cxn modelId="{A2BAEC81-0855-4704-A4EE-891C8C0F2F50}" srcId="{9C4EFD40-F779-4005-BD73-565FD1EBFF11}" destId="{9A2E9A17-C83A-4A88-80EB-BDCFE9EF8BC8}" srcOrd="2" destOrd="0" parTransId="{49CB90AD-7B24-46C0-A377-2F38C7479FAA}" sibTransId="{20BC0E91-75E1-4C61-B4C8-F126D23006F6}"/>
    <dgm:cxn modelId="{32E94D84-37D6-4489-B8E4-8B82D4B6A54D}" type="presOf" srcId="{5F379277-D3BC-437A-8970-58BAD101FA0C}" destId="{B898876D-AD0B-4169-ABB2-621468F679E6}" srcOrd="0" destOrd="0" presId="urn:microsoft.com/office/officeart/2009/3/layout/StepUpProcess"/>
    <dgm:cxn modelId="{8495429A-3CA3-4B22-99E5-E791D15AFF28}" srcId="{9C4EFD40-F779-4005-BD73-565FD1EBFF11}" destId="{DF532869-C828-424A-92DA-E0F12E39D75F}" srcOrd="3" destOrd="0" parTransId="{C04B16A4-2C48-44AA-9617-D07ABE0AF0F7}" sibTransId="{F0A7FD99-F36B-47AD-A65F-BE52888308F9}"/>
    <dgm:cxn modelId="{C5A5F9B2-3D86-4747-A4FB-8AEB694153EA}" type="presOf" srcId="{DF532869-C828-424A-92DA-E0F12E39D75F}" destId="{01E954EA-E1A5-4EFF-9B88-7D9F69CC37C5}" srcOrd="0" destOrd="0" presId="urn:microsoft.com/office/officeart/2009/3/layout/StepUpProcess"/>
    <dgm:cxn modelId="{F65C07B9-B4CF-45DC-9F21-610FFFE1BB8D}" srcId="{9C4EFD40-F779-4005-BD73-565FD1EBFF11}" destId="{D7F8AED2-AD55-4F03-B76C-C431D889394D}" srcOrd="4" destOrd="0" parTransId="{35314546-51CB-4C99-83AA-D333A79E63A2}" sibTransId="{9D5B0F38-7568-438C-9DDB-9C8DFBCBCD3C}"/>
    <dgm:cxn modelId="{B4FCA4C4-7FB1-41D0-B61A-12A56E35CBB9}" type="presOf" srcId="{9A2E9A17-C83A-4A88-80EB-BDCFE9EF8BC8}" destId="{9F841A0B-DF6C-4F9B-9F40-18D63D96F054}" srcOrd="0" destOrd="0" presId="urn:microsoft.com/office/officeart/2009/3/layout/StepUpProcess"/>
    <dgm:cxn modelId="{72D780F0-9DC7-497C-838F-00739EBAD126}" srcId="{9C4EFD40-F779-4005-BD73-565FD1EBFF11}" destId="{8C7CBB69-75AC-41BC-8074-70691CA48CF1}" srcOrd="1" destOrd="0" parTransId="{60E1809D-FE1C-4C2C-95D9-57376A16D616}" sibTransId="{88FF62EF-1152-47F7-8F01-7A7290D76FAD}"/>
    <dgm:cxn modelId="{0C0FD5B7-6C1A-4604-8B8A-35254F1D66FB}" type="presParOf" srcId="{BC373AEE-4C1B-42A3-968D-BC298092829B}" destId="{1B51A506-5221-463B-B18C-0E45C4BB7763}" srcOrd="0" destOrd="0" presId="urn:microsoft.com/office/officeart/2009/3/layout/StepUpProcess"/>
    <dgm:cxn modelId="{2F5B3266-385D-4207-96E5-45B62D93EDF9}" type="presParOf" srcId="{1B51A506-5221-463B-B18C-0E45C4BB7763}" destId="{1717CF7E-734C-41FC-88C8-0DDB7D3459E9}" srcOrd="0" destOrd="0" presId="urn:microsoft.com/office/officeart/2009/3/layout/StepUpProcess"/>
    <dgm:cxn modelId="{673E1F49-756A-4152-899E-8AAA60603671}" type="presParOf" srcId="{1B51A506-5221-463B-B18C-0E45C4BB7763}" destId="{B898876D-AD0B-4169-ABB2-621468F679E6}" srcOrd="1" destOrd="0" presId="urn:microsoft.com/office/officeart/2009/3/layout/StepUpProcess"/>
    <dgm:cxn modelId="{6B872832-D848-45A3-8035-82040540A8C7}" type="presParOf" srcId="{1B51A506-5221-463B-B18C-0E45C4BB7763}" destId="{7A79EBE1-5768-4D3E-962C-04F3C0A0AA74}" srcOrd="2" destOrd="0" presId="urn:microsoft.com/office/officeart/2009/3/layout/StepUpProcess"/>
    <dgm:cxn modelId="{9F537A72-F870-4A10-8AF3-CF1BC82110BB}" type="presParOf" srcId="{BC373AEE-4C1B-42A3-968D-BC298092829B}" destId="{7EB502A4-1BEA-443C-98F7-80C61DFA580C}" srcOrd="1" destOrd="0" presId="urn:microsoft.com/office/officeart/2009/3/layout/StepUpProcess"/>
    <dgm:cxn modelId="{2519CADD-7F9E-4BEB-93DF-2AABB3741A06}" type="presParOf" srcId="{7EB502A4-1BEA-443C-98F7-80C61DFA580C}" destId="{C4995EE3-A7D4-4B58-B0AF-318FC2EC9334}" srcOrd="0" destOrd="0" presId="urn:microsoft.com/office/officeart/2009/3/layout/StepUpProcess"/>
    <dgm:cxn modelId="{7B4166E7-245E-4F9A-BE8D-702189371956}" type="presParOf" srcId="{BC373AEE-4C1B-42A3-968D-BC298092829B}" destId="{A21741EB-CD4A-47F4-AEA3-65861B5F2DCE}" srcOrd="2" destOrd="0" presId="urn:microsoft.com/office/officeart/2009/3/layout/StepUpProcess"/>
    <dgm:cxn modelId="{38EA58D3-60FF-4A6B-9D74-831C4D5CE20F}" type="presParOf" srcId="{A21741EB-CD4A-47F4-AEA3-65861B5F2DCE}" destId="{076962B8-9183-4A9B-B134-AF326C1F68FC}" srcOrd="0" destOrd="0" presId="urn:microsoft.com/office/officeart/2009/3/layout/StepUpProcess"/>
    <dgm:cxn modelId="{4D14199B-E1D1-416C-935C-9C4865CA5795}" type="presParOf" srcId="{A21741EB-CD4A-47F4-AEA3-65861B5F2DCE}" destId="{F80D1AC0-120A-48B1-8A40-47C29D85BCF7}" srcOrd="1" destOrd="0" presId="urn:microsoft.com/office/officeart/2009/3/layout/StepUpProcess"/>
    <dgm:cxn modelId="{78201E49-AA5E-41EC-A9A5-DDBFAEABE0A8}" type="presParOf" srcId="{A21741EB-CD4A-47F4-AEA3-65861B5F2DCE}" destId="{58EBBBC2-BEE5-4E0D-AFD6-CCE1675296AC}" srcOrd="2" destOrd="0" presId="urn:microsoft.com/office/officeart/2009/3/layout/StepUpProcess"/>
    <dgm:cxn modelId="{70660AA2-31F8-44D2-96FB-652E2EDA9FD5}" type="presParOf" srcId="{BC373AEE-4C1B-42A3-968D-BC298092829B}" destId="{7A9C8867-F8A4-43B1-90A7-FF4ADF0B3FC8}" srcOrd="3" destOrd="0" presId="urn:microsoft.com/office/officeart/2009/3/layout/StepUpProcess"/>
    <dgm:cxn modelId="{F91DD33E-C895-4C7A-BE43-3C79D601BE46}" type="presParOf" srcId="{7A9C8867-F8A4-43B1-90A7-FF4ADF0B3FC8}" destId="{B19B370B-54B1-42D2-A5C0-E858B14A0D4B}" srcOrd="0" destOrd="0" presId="urn:microsoft.com/office/officeart/2009/3/layout/StepUpProcess"/>
    <dgm:cxn modelId="{ECF53055-A0CB-4C74-A1C1-B21CEB632ADD}" type="presParOf" srcId="{BC373AEE-4C1B-42A3-968D-BC298092829B}" destId="{310D1360-01E3-4FB4-B9C8-6A0454E6846C}" srcOrd="4" destOrd="0" presId="urn:microsoft.com/office/officeart/2009/3/layout/StepUpProcess"/>
    <dgm:cxn modelId="{B75A902C-FBB5-4BD7-983C-B0200380A462}" type="presParOf" srcId="{310D1360-01E3-4FB4-B9C8-6A0454E6846C}" destId="{C9AA8C4E-E48C-4C3F-9FFA-33CEFC3A00AF}" srcOrd="0" destOrd="0" presId="urn:microsoft.com/office/officeart/2009/3/layout/StepUpProcess"/>
    <dgm:cxn modelId="{B692FC36-E7EB-468F-A4E6-A4B76C55BC66}" type="presParOf" srcId="{310D1360-01E3-4FB4-B9C8-6A0454E6846C}" destId="{9F841A0B-DF6C-4F9B-9F40-18D63D96F054}" srcOrd="1" destOrd="0" presId="urn:microsoft.com/office/officeart/2009/3/layout/StepUpProcess"/>
    <dgm:cxn modelId="{D5D0ACFA-E7E3-460F-A6C7-E28BBB3739EE}" type="presParOf" srcId="{310D1360-01E3-4FB4-B9C8-6A0454E6846C}" destId="{0F588680-B4CD-46C4-BAA5-E84DE50707DC}" srcOrd="2" destOrd="0" presId="urn:microsoft.com/office/officeart/2009/3/layout/StepUpProcess"/>
    <dgm:cxn modelId="{0EEFCA30-05AD-4955-BA82-2BD7EDCFFEB0}" type="presParOf" srcId="{BC373AEE-4C1B-42A3-968D-BC298092829B}" destId="{5B258439-7C33-44EC-AA24-6FB14A611BF5}" srcOrd="5" destOrd="0" presId="urn:microsoft.com/office/officeart/2009/3/layout/StepUpProcess"/>
    <dgm:cxn modelId="{895BD0EF-E1CD-4824-9006-9C27E5A25048}" type="presParOf" srcId="{5B258439-7C33-44EC-AA24-6FB14A611BF5}" destId="{07572B99-A8CD-43F9-8A10-626089F5E18F}" srcOrd="0" destOrd="0" presId="urn:microsoft.com/office/officeart/2009/3/layout/StepUpProcess"/>
    <dgm:cxn modelId="{A0D3E41D-3ADC-48D0-8E7D-9E7EBCABE3C9}" type="presParOf" srcId="{BC373AEE-4C1B-42A3-968D-BC298092829B}" destId="{F6855D49-DC39-458A-B16A-22F39DF09E0D}" srcOrd="6" destOrd="0" presId="urn:microsoft.com/office/officeart/2009/3/layout/StepUpProcess"/>
    <dgm:cxn modelId="{A874AD8F-65FF-433D-A7D0-A8C6B9D5ED0A}" type="presParOf" srcId="{F6855D49-DC39-458A-B16A-22F39DF09E0D}" destId="{F3E0053F-512B-4E39-BBF6-D28C64F50564}" srcOrd="0" destOrd="0" presId="urn:microsoft.com/office/officeart/2009/3/layout/StepUpProcess"/>
    <dgm:cxn modelId="{AE3EB920-40B1-4BE7-93DC-B9E8CFD9AB5B}" type="presParOf" srcId="{F6855D49-DC39-458A-B16A-22F39DF09E0D}" destId="{01E954EA-E1A5-4EFF-9B88-7D9F69CC37C5}" srcOrd="1" destOrd="0" presId="urn:microsoft.com/office/officeart/2009/3/layout/StepUpProcess"/>
    <dgm:cxn modelId="{22F40656-F329-4017-A409-5A6032D1F54A}" type="presParOf" srcId="{F6855D49-DC39-458A-B16A-22F39DF09E0D}" destId="{1D41224E-76BD-45A0-8C5E-58ADEF4AA978}" srcOrd="2" destOrd="0" presId="urn:microsoft.com/office/officeart/2009/3/layout/StepUpProcess"/>
    <dgm:cxn modelId="{7C9DEE70-63BB-4E09-B6DA-FEC02596708C}" type="presParOf" srcId="{BC373AEE-4C1B-42A3-968D-BC298092829B}" destId="{DB078045-A140-48EC-93BD-CD5749AB9293}" srcOrd="7" destOrd="0" presId="urn:microsoft.com/office/officeart/2009/3/layout/StepUpProcess"/>
    <dgm:cxn modelId="{40C7EB9A-227A-414E-B46C-6F1A06CCB506}" type="presParOf" srcId="{DB078045-A140-48EC-93BD-CD5749AB9293}" destId="{B9A9F8A2-C3D9-4D3F-B7E4-3781166EAA41}" srcOrd="0" destOrd="0" presId="urn:microsoft.com/office/officeart/2009/3/layout/StepUpProcess"/>
    <dgm:cxn modelId="{66C1F5C9-01F7-4E25-87C4-CFFC5E43BAF1}" type="presParOf" srcId="{BC373AEE-4C1B-42A3-968D-BC298092829B}" destId="{60A21DE0-2D15-4414-9278-CB2EF01797D7}" srcOrd="8" destOrd="0" presId="urn:microsoft.com/office/officeart/2009/3/layout/StepUpProcess"/>
    <dgm:cxn modelId="{A67A2C0A-C349-4FBE-BCD3-94661B92D907}" type="presParOf" srcId="{60A21DE0-2D15-4414-9278-CB2EF01797D7}" destId="{6F265CE1-8C94-4C62-9D8E-31FA25674AE1}" srcOrd="0" destOrd="0" presId="urn:microsoft.com/office/officeart/2009/3/layout/StepUpProcess"/>
    <dgm:cxn modelId="{D0245AE5-4AF6-4909-8094-A2E63EAED543}" type="presParOf" srcId="{60A21DE0-2D15-4414-9278-CB2EF01797D7}" destId="{CCEAF2AF-877F-445D-95E3-12974F20A3E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E20D4-C632-49AB-BA69-8CCAB5D2F433}">
      <dsp:nvSpPr>
        <dsp:cNvPr id="0" name=""/>
        <dsp:cNvSpPr/>
      </dsp:nvSpPr>
      <dsp:spPr>
        <a:xfrm rot="5400000">
          <a:off x="-137092" y="139331"/>
          <a:ext cx="913953" cy="63976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1</a:t>
          </a:r>
          <a:endParaRPr lang="ru-UA" sz="1800" kern="1200" dirty="0"/>
        </a:p>
      </dsp:txBody>
      <dsp:txXfrm rot="-5400000">
        <a:off x="2" y="322122"/>
        <a:ext cx="639767" cy="274186"/>
      </dsp:txXfrm>
    </dsp:sp>
    <dsp:sp modelId="{582370AF-A18B-476D-B725-A59A9234D7BE}">
      <dsp:nvSpPr>
        <dsp:cNvPr id="0" name=""/>
        <dsp:cNvSpPr/>
      </dsp:nvSpPr>
      <dsp:spPr>
        <a:xfrm rot="5400000">
          <a:off x="5531460" y="-4889455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chemeClr val="accent2">
                  <a:lumMod val="75000"/>
                </a:schemeClr>
              </a:solidFill>
            </a:rPr>
            <a:t>Визначення місії, візії, цінностей організації</a:t>
          </a:r>
          <a:endParaRPr lang="ru-UA" sz="30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639767" y="31238"/>
        <a:ext cx="10348456" cy="536069"/>
      </dsp:txXfrm>
    </dsp:sp>
    <dsp:sp modelId="{C45A42CA-12B1-4FF2-9C1D-1336C7D21FF7}">
      <dsp:nvSpPr>
        <dsp:cNvPr id="0" name=""/>
        <dsp:cNvSpPr/>
      </dsp:nvSpPr>
      <dsp:spPr>
        <a:xfrm rot="5400000">
          <a:off x="-137092" y="970368"/>
          <a:ext cx="913953" cy="63976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2</a:t>
          </a:r>
          <a:endParaRPr lang="ru-UA" sz="1800" kern="1200" dirty="0"/>
        </a:p>
      </dsp:txBody>
      <dsp:txXfrm rot="-5400000">
        <a:off x="2" y="1153159"/>
        <a:ext cx="639767" cy="274186"/>
      </dsp:txXfrm>
    </dsp:sp>
    <dsp:sp modelId="{7B90E97B-7EEB-4898-83C1-D3A8EB58C922}">
      <dsp:nvSpPr>
        <dsp:cNvPr id="0" name=""/>
        <dsp:cNvSpPr/>
      </dsp:nvSpPr>
      <dsp:spPr>
        <a:xfrm rot="5400000">
          <a:off x="5494205" y="-4044397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rgbClr val="92D050"/>
              </a:solidFill>
            </a:rPr>
            <a:t>Визначення стратегічних цілей</a:t>
          </a:r>
          <a:endParaRPr lang="ru-UA" sz="3000" kern="1200" dirty="0">
            <a:solidFill>
              <a:srgbClr val="92D050"/>
            </a:solidFill>
          </a:endParaRPr>
        </a:p>
      </dsp:txBody>
      <dsp:txXfrm rot="-5400000">
        <a:off x="602512" y="876296"/>
        <a:ext cx="10348456" cy="536069"/>
      </dsp:txXfrm>
    </dsp:sp>
    <dsp:sp modelId="{DDACBAAD-C70C-42DC-BE3E-B166499C83B7}">
      <dsp:nvSpPr>
        <dsp:cNvPr id="0" name=""/>
        <dsp:cNvSpPr/>
      </dsp:nvSpPr>
      <dsp:spPr>
        <a:xfrm rot="5400000">
          <a:off x="-137092" y="1801406"/>
          <a:ext cx="913953" cy="63976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3</a:t>
          </a:r>
          <a:endParaRPr lang="ru-UA" sz="1800" kern="1200" dirty="0"/>
        </a:p>
      </dsp:txBody>
      <dsp:txXfrm rot="-5400000">
        <a:off x="2" y="1984197"/>
        <a:ext cx="639767" cy="274186"/>
      </dsp:txXfrm>
    </dsp:sp>
    <dsp:sp modelId="{9D1D5E64-5AE7-41D6-B699-A32F1EA77A0B}">
      <dsp:nvSpPr>
        <dsp:cNvPr id="0" name=""/>
        <dsp:cNvSpPr/>
      </dsp:nvSpPr>
      <dsp:spPr>
        <a:xfrm rot="5400000">
          <a:off x="5531460" y="-3227379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rgbClr val="DD8111"/>
              </a:solidFill>
            </a:rPr>
            <a:t>Аналіз зовнішнього і внутрішнього середовища організації</a:t>
          </a:r>
          <a:endParaRPr lang="ru-UA" sz="3000" kern="1200" dirty="0">
            <a:solidFill>
              <a:srgbClr val="DD8111"/>
            </a:solidFill>
          </a:endParaRPr>
        </a:p>
      </dsp:txBody>
      <dsp:txXfrm rot="-5400000">
        <a:off x="639767" y="1693314"/>
        <a:ext cx="10348456" cy="536069"/>
      </dsp:txXfrm>
    </dsp:sp>
    <dsp:sp modelId="{E1FB373F-3F36-471A-B24E-E6196089E79C}">
      <dsp:nvSpPr>
        <dsp:cNvPr id="0" name=""/>
        <dsp:cNvSpPr/>
      </dsp:nvSpPr>
      <dsp:spPr>
        <a:xfrm rot="5400000">
          <a:off x="-137092" y="2632444"/>
          <a:ext cx="913953" cy="63976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4</a:t>
          </a:r>
          <a:endParaRPr lang="ru-UA" sz="1800" kern="1200" dirty="0"/>
        </a:p>
      </dsp:txBody>
      <dsp:txXfrm rot="-5400000">
        <a:off x="2" y="2815235"/>
        <a:ext cx="639767" cy="274186"/>
      </dsp:txXfrm>
    </dsp:sp>
    <dsp:sp modelId="{F30AC17F-C773-4B27-A2E1-75CA149DD828}">
      <dsp:nvSpPr>
        <dsp:cNvPr id="0" name=""/>
        <dsp:cNvSpPr/>
      </dsp:nvSpPr>
      <dsp:spPr>
        <a:xfrm rot="5400000">
          <a:off x="5531460" y="-2396342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chemeClr val="accent5">
                  <a:lumMod val="75000"/>
                </a:schemeClr>
              </a:solidFill>
            </a:rPr>
            <a:t>Оцінка стратегічних альтернатив</a:t>
          </a:r>
          <a:endParaRPr lang="ru-UA" sz="3000" kern="1200" dirty="0">
            <a:solidFill>
              <a:schemeClr val="accent5">
                <a:lumMod val="75000"/>
              </a:schemeClr>
            </a:solidFill>
          </a:endParaRPr>
        </a:p>
      </dsp:txBody>
      <dsp:txXfrm rot="-5400000">
        <a:off x="639767" y="2524351"/>
        <a:ext cx="10348456" cy="536069"/>
      </dsp:txXfrm>
    </dsp:sp>
    <dsp:sp modelId="{E74C0914-5634-4E77-8C05-BB84DD5E1C99}">
      <dsp:nvSpPr>
        <dsp:cNvPr id="0" name=""/>
        <dsp:cNvSpPr/>
      </dsp:nvSpPr>
      <dsp:spPr>
        <a:xfrm rot="5400000">
          <a:off x="-137092" y="3463482"/>
          <a:ext cx="913953" cy="639767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5</a:t>
          </a:r>
          <a:endParaRPr lang="ru-UA" sz="1800" kern="1200" dirty="0"/>
        </a:p>
      </dsp:txBody>
      <dsp:txXfrm rot="-5400000">
        <a:off x="2" y="3646273"/>
        <a:ext cx="639767" cy="274186"/>
      </dsp:txXfrm>
    </dsp:sp>
    <dsp:sp modelId="{8869E3EC-40F3-46BE-8B74-384FAC4323D3}">
      <dsp:nvSpPr>
        <dsp:cNvPr id="0" name=""/>
        <dsp:cNvSpPr/>
      </dsp:nvSpPr>
      <dsp:spPr>
        <a:xfrm rot="5400000">
          <a:off x="5531460" y="-1565304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chemeClr val="accent6">
                  <a:lumMod val="75000"/>
                </a:schemeClr>
              </a:solidFill>
            </a:rPr>
            <a:t>Вибір стратегії. Формування портфелю стратегій</a:t>
          </a:r>
          <a:endParaRPr lang="ru-UA" sz="3000" kern="1200" dirty="0">
            <a:solidFill>
              <a:schemeClr val="accent6">
                <a:lumMod val="75000"/>
              </a:schemeClr>
            </a:solidFill>
          </a:endParaRPr>
        </a:p>
      </dsp:txBody>
      <dsp:txXfrm rot="-5400000">
        <a:off x="639767" y="3355389"/>
        <a:ext cx="10348456" cy="536069"/>
      </dsp:txXfrm>
    </dsp:sp>
    <dsp:sp modelId="{E3FEA46E-FD1E-4216-B35F-640FBE1E403B}">
      <dsp:nvSpPr>
        <dsp:cNvPr id="0" name=""/>
        <dsp:cNvSpPr/>
      </dsp:nvSpPr>
      <dsp:spPr>
        <a:xfrm rot="5400000">
          <a:off x="-137092" y="4294519"/>
          <a:ext cx="913953" cy="63976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6</a:t>
          </a:r>
          <a:endParaRPr lang="ru-UA" sz="1800" kern="1200" dirty="0"/>
        </a:p>
      </dsp:txBody>
      <dsp:txXfrm rot="-5400000">
        <a:off x="2" y="4477310"/>
        <a:ext cx="639767" cy="274186"/>
      </dsp:txXfrm>
    </dsp:sp>
    <dsp:sp modelId="{82C93885-046A-426F-9A61-960E530AC7DB}">
      <dsp:nvSpPr>
        <dsp:cNvPr id="0" name=""/>
        <dsp:cNvSpPr/>
      </dsp:nvSpPr>
      <dsp:spPr>
        <a:xfrm rot="5400000">
          <a:off x="5531460" y="-734266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kern="1200" dirty="0">
              <a:solidFill>
                <a:srgbClr val="16A085">
                  <a:lumMod val="75000"/>
                </a:srgbClr>
              </a:solidFill>
              <a:latin typeface="Calibri"/>
              <a:ea typeface="+mn-ea"/>
              <a:cs typeface="+mn-cs"/>
            </a:rPr>
            <a:t>Формування плану / програми реалізації стратегії. Реалізація</a:t>
          </a:r>
          <a:endParaRPr lang="ru-UA" sz="2800" kern="1200" dirty="0">
            <a:solidFill>
              <a:srgbClr val="16A085">
                <a:lumMod val="75000"/>
              </a:srgbClr>
            </a:solidFill>
            <a:latin typeface="Calibri"/>
            <a:ea typeface="+mn-ea"/>
            <a:cs typeface="+mn-cs"/>
          </a:endParaRPr>
        </a:p>
      </dsp:txBody>
      <dsp:txXfrm rot="-5400000">
        <a:off x="639767" y="4186427"/>
        <a:ext cx="10348456" cy="536069"/>
      </dsp:txXfrm>
    </dsp:sp>
    <dsp:sp modelId="{A2E62CB5-1E67-4987-9EFC-683F5026A981}">
      <dsp:nvSpPr>
        <dsp:cNvPr id="0" name=""/>
        <dsp:cNvSpPr/>
      </dsp:nvSpPr>
      <dsp:spPr>
        <a:xfrm rot="5400000">
          <a:off x="-137092" y="5125557"/>
          <a:ext cx="913953" cy="63976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7</a:t>
          </a:r>
          <a:endParaRPr lang="ru-UA" sz="1800" kern="1200" dirty="0"/>
        </a:p>
      </dsp:txBody>
      <dsp:txXfrm rot="-5400000">
        <a:off x="2" y="5308348"/>
        <a:ext cx="639767" cy="274186"/>
      </dsp:txXfrm>
    </dsp:sp>
    <dsp:sp modelId="{8080080A-B5AA-4D88-AF4B-D4B0D48402F8}">
      <dsp:nvSpPr>
        <dsp:cNvPr id="0" name=""/>
        <dsp:cNvSpPr/>
      </dsp:nvSpPr>
      <dsp:spPr>
        <a:xfrm rot="5400000">
          <a:off x="5531460" y="96771"/>
          <a:ext cx="594069" cy="103774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solidFill>
                <a:srgbClr val="92D050"/>
              </a:solidFill>
              <a:latin typeface="Calibri"/>
              <a:ea typeface="+mn-ea"/>
              <a:cs typeface="+mn-cs"/>
            </a:rPr>
            <a:t>Стратегічний контроль</a:t>
          </a:r>
        </a:p>
      </dsp:txBody>
      <dsp:txXfrm rot="-5400000">
        <a:off x="639767" y="5017464"/>
        <a:ext cx="10348456" cy="5360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85DD15-2F08-4708-A5F5-109E75D15380}">
      <dsp:nvSpPr>
        <dsp:cNvPr id="0" name=""/>
        <dsp:cNvSpPr/>
      </dsp:nvSpPr>
      <dsp:spPr>
        <a:xfrm>
          <a:off x="1354666" y="0"/>
          <a:ext cx="5418667" cy="5418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6ACCBD-D164-427E-B07B-BB5F6075EF21}">
      <dsp:nvSpPr>
        <dsp:cNvPr id="0" name=""/>
        <dsp:cNvSpPr/>
      </dsp:nvSpPr>
      <dsp:spPr>
        <a:xfrm>
          <a:off x="1706879" y="352213"/>
          <a:ext cx="2167466" cy="2167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</a:rPr>
            <a:t>Галузь / ринок,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</a:rPr>
            <a:t>Конкуренція</a:t>
          </a:r>
          <a:endParaRPr lang="ru-UA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812686" y="458020"/>
        <a:ext cx="1955852" cy="1955852"/>
      </dsp:txXfrm>
    </dsp:sp>
    <dsp:sp modelId="{E92DBE04-B10E-4918-83B1-1C7B9441BA46}">
      <dsp:nvSpPr>
        <dsp:cNvPr id="0" name=""/>
        <dsp:cNvSpPr/>
      </dsp:nvSpPr>
      <dsp:spPr>
        <a:xfrm>
          <a:off x="4253653" y="352213"/>
          <a:ext cx="216746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</a:rPr>
            <a:t>Становище організації на ринку</a:t>
          </a:r>
          <a:endParaRPr lang="ru-UA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359460" y="458020"/>
        <a:ext cx="1955852" cy="1955852"/>
      </dsp:txXfrm>
    </dsp:sp>
    <dsp:sp modelId="{8E5F4C0D-5438-4290-BD99-811C1D917C0F}">
      <dsp:nvSpPr>
        <dsp:cNvPr id="0" name=""/>
        <dsp:cNvSpPr/>
      </dsp:nvSpPr>
      <dsp:spPr>
        <a:xfrm>
          <a:off x="1615727" y="2898986"/>
          <a:ext cx="2349772" cy="21674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</a:rPr>
            <a:t>Конкуренто-спроможність організації</a:t>
          </a:r>
          <a:endParaRPr lang="ru-UA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721534" y="3004793"/>
        <a:ext cx="2138158" cy="1955852"/>
      </dsp:txXfrm>
    </dsp:sp>
    <dsp:sp modelId="{CAFA5E32-06EF-4DFE-B978-763B1CF9E63F}">
      <dsp:nvSpPr>
        <dsp:cNvPr id="0" name=""/>
        <dsp:cNvSpPr/>
      </dsp:nvSpPr>
      <dsp:spPr>
        <a:xfrm>
          <a:off x="4253653" y="2898986"/>
          <a:ext cx="2167466" cy="21674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</a:rPr>
            <a:t>Сильні та слабкі сторони</a:t>
          </a:r>
        </a:p>
      </dsp:txBody>
      <dsp:txXfrm>
        <a:off x="4359460" y="3004793"/>
        <a:ext cx="1955852" cy="1955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CF7E-734C-41FC-88C8-0DDB7D3459E9}">
      <dsp:nvSpPr>
        <dsp:cNvPr id="0" name=""/>
        <dsp:cNvSpPr/>
      </dsp:nvSpPr>
      <dsp:spPr>
        <a:xfrm rot="5400000">
          <a:off x="445430" y="2661842"/>
          <a:ext cx="1323338" cy="220200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8876D-AD0B-4169-ABB2-621468F679E6}">
      <dsp:nvSpPr>
        <dsp:cNvPr id="0" name=""/>
        <dsp:cNvSpPr/>
      </dsp:nvSpPr>
      <dsp:spPr>
        <a:xfrm>
          <a:off x="224532" y="3319767"/>
          <a:ext cx="1987982" cy="174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solidFill>
                <a:schemeClr val="accent2">
                  <a:lumMod val="75000"/>
                </a:schemeClr>
              </a:solidFill>
            </a:rPr>
            <a:t>1. Визначення між якими елементами відсутня синхронізація </a:t>
          </a:r>
          <a:endParaRPr lang="ru-UA" sz="22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24532" y="3319767"/>
        <a:ext cx="1987982" cy="1742583"/>
      </dsp:txXfrm>
    </dsp:sp>
    <dsp:sp modelId="{7A79EBE1-5768-4D3E-962C-04F3C0A0AA74}">
      <dsp:nvSpPr>
        <dsp:cNvPr id="0" name=""/>
        <dsp:cNvSpPr/>
      </dsp:nvSpPr>
      <dsp:spPr>
        <a:xfrm>
          <a:off x="1837423" y="2499728"/>
          <a:ext cx="375091" cy="375091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962B8-9183-4A9B-B134-AF326C1F68FC}">
      <dsp:nvSpPr>
        <dsp:cNvPr id="0" name=""/>
        <dsp:cNvSpPr/>
      </dsp:nvSpPr>
      <dsp:spPr>
        <a:xfrm rot="5400000">
          <a:off x="2879109" y="2059625"/>
          <a:ext cx="1323338" cy="220200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D1AC0-120A-48B1-8A40-47C29D85BCF7}">
      <dsp:nvSpPr>
        <dsp:cNvPr id="0" name=""/>
        <dsp:cNvSpPr/>
      </dsp:nvSpPr>
      <dsp:spPr>
        <a:xfrm>
          <a:off x="2658211" y="2717550"/>
          <a:ext cx="1987982" cy="174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solidFill>
                <a:schemeClr val="accent4"/>
              </a:solidFill>
            </a:rPr>
            <a:t>2. Визначення оптимального дизайну організації</a:t>
          </a:r>
          <a:endParaRPr lang="ru-UA" sz="2200" kern="1200" dirty="0">
            <a:solidFill>
              <a:schemeClr val="accent4"/>
            </a:solidFill>
          </a:endParaRPr>
        </a:p>
      </dsp:txBody>
      <dsp:txXfrm>
        <a:off x="2658211" y="2717550"/>
        <a:ext cx="1987982" cy="1742583"/>
      </dsp:txXfrm>
    </dsp:sp>
    <dsp:sp modelId="{58EBBBC2-BEE5-4E0D-AFD6-CCE1675296AC}">
      <dsp:nvSpPr>
        <dsp:cNvPr id="0" name=""/>
        <dsp:cNvSpPr/>
      </dsp:nvSpPr>
      <dsp:spPr>
        <a:xfrm>
          <a:off x="4271102" y="1897511"/>
          <a:ext cx="375091" cy="375091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A8C4E-E48C-4C3F-9FFA-33CEFC3A00AF}">
      <dsp:nvSpPr>
        <dsp:cNvPr id="0" name=""/>
        <dsp:cNvSpPr/>
      </dsp:nvSpPr>
      <dsp:spPr>
        <a:xfrm rot="5400000">
          <a:off x="5312788" y="1457409"/>
          <a:ext cx="1323338" cy="2202005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41A0B-DF6C-4F9B-9F40-18D63D96F054}">
      <dsp:nvSpPr>
        <dsp:cNvPr id="0" name=""/>
        <dsp:cNvSpPr/>
      </dsp:nvSpPr>
      <dsp:spPr>
        <a:xfrm>
          <a:off x="5091890" y="2115334"/>
          <a:ext cx="1987982" cy="174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solidFill>
                <a:schemeClr val="accent6">
                  <a:lumMod val="50000"/>
                </a:schemeClr>
              </a:solidFill>
            </a:rPr>
            <a:t>3. Рішення, де і які зміни потрібно зробити</a:t>
          </a:r>
          <a:endParaRPr lang="ru-UA" sz="22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091890" y="2115334"/>
        <a:ext cx="1987982" cy="1742583"/>
      </dsp:txXfrm>
    </dsp:sp>
    <dsp:sp modelId="{0F588680-B4CD-46C4-BAA5-E84DE50707DC}">
      <dsp:nvSpPr>
        <dsp:cNvPr id="0" name=""/>
        <dsp:cNvSpPr/>
      </dsp:nvSpPr>
      <dsp:spPr>
        <a:xfrm>
          <a:off x="6704781" y="1295295"/>
          <a:ext cx="375091" cy="375091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0053F-512B-4E39-BBF6-D28C64F50564}">
      <dsp:nvSpPr>
        <dsp:cNvPr id="0" name=""/>
        <dsp:cNvSpPr/>
      </dsp:nvSpPr>
      <dsp:spPr>
        <a:xfrm rot="5400000">
          <a:off x="7746467" y="855193"/>
          <a:ext cx="1323338" cy="2202005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954EA-E1A5-4EFF-9B88-7D9F69CC37C5}">
      <dsp:nvSpPr>
        <dsp:cNvPr id="0" name=""/>
        <dsp:cNvSpPr/>
      </dsp:nvSpPr>
      <dsp:spPr>
        <a:xfrm>
          <a:off x="7525569" y="1513118"/>
          <a:ext cx="1987982" cy="174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solidFill>
                <a:schemeClr val="accent3"/>
              </a:solidFill>
            </a:rPr>
            <a:t>4. Реалізація необхідних змін</a:t>
          </a:r>
          <a:endParaRPr lang="ru-UA" sz="2200" kern="1200" dirty="0">
            <a:solidFill>
              <a:schemeClr val="accent3"/>
            </a:solidFill>
          </a:endParaRPr>
        </a:p>
      </dsp:txBody>
      <dsp:txXfrm>
        <a:off x="7525569" y="1513118"/>
        <a:ext cx="1987982" cy="1742583"/>
      </dsp:txXfrm>
    </dsp:sp>
    <dsp:sp modelId="{1D41224E-76BD-45A0-8C5E-58ADEF4AA978}">
      <dsp:nvSpPr>
        <dsp:cNvPr id="0" name=""/>
        <dsp:cNvSpPr/>
      </dsp:nvSpPr>
      <dsp:spPr>
        <a:xfrm>
          <a:off x="9138460" y="693079"/>
          <a:ext cx="375091" cy="375091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265CE1-8C94-4C62-9D8E-31FA25674AE1}">
      <dsp:nvSpPr>
        <dsp:cNvPr id="0" name=""/>
        <dsp:cNvSpPr/>
      </dsp:nvSpPr>
      <dsp:spPr>
        <a:xfrm rot="5400000">
          <a:off x="10180146" y="252977"/>
          <a:ext cx="1323338" cy="220200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AF2AF-877F-445D-95E3-12974F20A3E9}">
      <dsp:nvSpPr>
        <dsp:cNvPr id="0" name=""/>
        <dsp:cNvSpPr/>
      </dsp:nvSpPr>
      <dsp:spPr>
        <a:xfrm>
          <a:off x="9959248" y="910902"/>
          <a:ext cx="1987982" cy="174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solidFill>
                <a:schemeClr val="accent5"/>
              </a:solidFill>
            </a:rPr>
            <a:t>5. Безперервний перегляд 7</a:t>
          </a:r>
          <a:r>
            <a:rPr lang="en-US" sz="2200" kern="1200" dirty="0">
              <a:solidFill>
                <a:schemeClr val="accent5"/>
              </a:solidFill>
            </a:rPr>
            <a:t>S</a:t>
          </a:r>
          <a:endParaRPr lang="ru-UA" sz="2200" kern="1200" dirty="0">
            <a:solidFill>
              <a:schemeClr val="accent5"/>
            </a:solidFill>
          </a:endParaRPr>
        </a:p>
      </dsp:txBody>
      <dsp:txXfrm>
        <a:off x="9959248" y="910902"/>
        <a:ext cx="1987982" cy="1742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2/7/2024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2/7/2024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40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3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2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2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02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1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2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82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33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1" dirty="0">
                <a:solidFill>
                  <a:prstClr val="black"/>
                </a:solidFill>
              </a:rPr>
              <a:t>*Товар-субститут </a:t>
            </a:r>
            <a:r>
              <a:rPr lang="uk-UA" sz="1200" dirty="0">
                <a:solidFill>
                  <a:prstClr val="black"/>
                </a:solidFill>
              </a:rPr>
              <a:t>– товар-замінник. Це такий товар / послуга, </a:t>
            </a:r>
            <a:r>
              <a:rPr lang="uk-UA" b="0" dirty="0"/>
              <a:t>який споживач сприймає як подібний чи співставний, так що при його наявності може бути вибраним замість основного, якщо ситуація на ринку зміниться. </a:t>
            </a:r>
            <a:r>
              <a:rPr lang="ru-RU" dirty="0"/>
              <a:t>Прикладом </a:t>
            </a:r>
            <a:r>
              <a:rPr lang="ru-RU" dirty="0" err="1"/>
              <a:t>взаємозамінних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є </a:t>
            </a:r>
            <a:r>
              <a:rPr lang="ru-RU" dirty="0" err="1"/>
              <a:t>такі</a:t>
            </a:r>
            <a:r>
              <a:rPr lang="ru-RU" dirty="0"/>
              <a:t> пари: чай і кава, </a:t>
            </a:r>
            <a:r>
              <a:rPr lang="ru-RU" dirty="0" err="1"/>
              <a:t>м'ясо</a:t>
            </a:r>
            <a:r>
              <a:rPr lang="ru-RU" dirty="0"/>
              <a:t> </a:t>
            </a:r>
            <a:r>
              <a:rPr lang="ru-RU" dirty="0" err="1"/>
              <a:t>індички</a:t>
            </a:r>
            <a:r>
              <a:rPr lang="ru-RU" dirty="0"/>
              <a:t> і </a:t>
            </a:r>
            <a:r>
              <a:rPr lang="ru-RU" dirty="0" err="1"/>
              <a:t>м'ясо</a:t>
            </a:r>
            <a:r>
              <a:rPr lang="ru-RU" dirty="0"/>
              <a:t> курки </a:t>
            </a:r>
            <a:r>
              <a:rPr lang="ru-RU" dirty="0" err="1"/>
              <a:t>тощо</a:t>
            </a:r>
            <a:r>
              <a:rPr lang="ru-RU" dirty="0"/>
              <a:t>. 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19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0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6B11-BFBC-DF61-FB7D-C28A3540A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1DB8B-91E3-B9D7-7DB9-C8D7F7BC9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F3348-CAE2-CD9B-8351-303772F86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9F476-8425-2BEF-CB8E-3F08B98C5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02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61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17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46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50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66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‹№›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3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2"/>
            <a:ext cx="1627773" cy="45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8704796" y="6336792"/>
            <a:ext cx="1470980" cy="307777"/>
            <a:chOff x="8616280" y="6285754"/>
            <a:chExt cx="1470980" cy="307777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616280" y="6285754"/>
              <a:ext cx="14709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3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368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8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51" r:id="rId2"/>
    <p:sldLayoutId id="2147483774" r:id="rId3"/>
    <p:sldLayoutId id="2147483750" r:id="rId4"/>
  </p:sldLayoutIdLst>
  <p:hf hdr="0" ftr="0" dt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10" Type="http://schemas.openxmlformats.org/officeDocument/2006/relationships/slide" Target="slide23.xml"/><Relationship Id="rId4" Type="http://schemas.openxmlformats.org/officeDocument/2006/relationships/slide" Target="slide12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95EE8A-16E8-A9EE-34A8-D277CA797487}"/>
              </a:ext>
            </a:extLst>
          </p:cNvPr>
          <p:cNvSpPr txBox="1"/>
          <p:nvPr/>
        </p:nvSpPr>
        <p:spPr>
          <a:xfrm>
            <a:off x="1701145" y="404664"/>
            <a:ext cx="8640960" cy="193899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2. Стратегічний аналіз внутрішнього та зовнішнього середовища</a:t>
            </a:r>
            <a:endParaRPr lang="ru-UA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83F54-A185-BFE9-684D-47E639C4D878}"/>
              </a:ext>
            </a:extLst>
          </p:cNvPr>
          <p:cNvSpPr txBox="1"/>
          <p:nvPr/>
        </p:nvSpPr>
        <p:spPr>
          <a:xfrm>
            <a:off x="6600056" y="5877272"/>
            <a:ext cx="5400600" cy="707886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Д.е.н</a:t>
            </a:r>
            <a:r>
              <a:rPr lang="uk-UA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доц. Борщ В. І.</a:t>
            </a:r>
            <a:endParaRPr lang="ru-UA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43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6A2D494-7829-437A-A211-7167D70D0F3F}"/>
              </a:ext>
            </a:extLst>
          </p:cNvPr>
          <p:cNvSpPr/>
          <p:nvPr/>
        </p:nvSpPr>
        <p:spPr>
          <a:xfrm>
            <a:off x="263352" y="6213689"/>
            <a:ext cx="52322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0E0F2F-C95B-4854-8A35-C69E0D801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Зміст лекції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558F509-4B79-4230-9F76-7642C9560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369" y="1361126"/>
            <a:ext cx="9797831" cy="523220"/>
          </a:xfrm>
        </p:spPr>
        <p:txBody>
          <a:bodyPr/>
          <a:lstStyle/>
          <a:p>
            <a:r>
              <a:rPr lang="uk-UA" dirty="0"/>
              <a:t>ІІ. Методи стратегічного аналізу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2D41A6-936D-419E-BEB4-1273770C8EED}"/>
              </a:ext>
            </a:extLst>
          </p:cNvPr>
          <p:cNvSpPr/>
          <p:nvPr/>
        </p:nvSpPr>
        <p:spPr>
          <a:xfrm>
            <a:off x="637096" y="2112755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tx2">
                    <a:lumMod val="50000"/>
                  </a:schemeClr>
                </a:solidFill>
              </a:rPr>
              <a:t>7 P’s</a:t>
            </a:r>
            <a:r>
              <a:rPr lang="uk-UA" sz="1600" b="1" cap="all" dirty="0">
                <a:solidFill>
                  <a:schemeClr val="tx2">
                    <a:lumMod val="50000"/>
                  </a:schemeClr>
                </a:solidFill>
              </a:rPr>
              <a:t> / Комплекс маркетингу</a:t>
            </a:r>
            <a:endParaRPr lang="en-US" sz="1600" b="1" cap="all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896077-2B9D-411C-A671-B36201335F7A}"/>
              </a:ext>
            </a:extLst>
          </p:cNvPr>
          <p:cNvSpPr/>
          <p:nvPr/>
        </p:nvSpPr>
        <p:spPr>
          <a:xfrm>
            <a:off x="4457092" y="2066326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600" b="1" cap="all" dirty="0">
                <a:solidFill>
                  <a:schemeClr val="bg1"/>
                </a:solidFill>
              </a:rPr>
              <a:t>Матриця</a:t>
            </a:r>
            <a:r>
              <a:rPr lang="en-US" sz="1600" b="1" cap="all" dirty="0">
                <a:solidFill>
                  <a:schemeClr val="bg1"/>
                </a:solidFill>
              </a:rPr>
              <a:t> BCG </a:t>
            </a:r>
            <a:endParaRPr lang="en-US" sz="1600" b="1" cap="all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9539CD7-1907-41A5-A286-B2A6F5D94A76}"/>
              </a:ext>
            </a:extLst>
          </p:cNvPr>
          <p:cNvSpPr/>
          <p:nvPr/>
        </p:nvSpPr>
        <p:spPr>
          <a:xfrm>
            <a:off x="8196627" y="2041759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bg1"/>
                </a:solidFill>
              </a:rPr>
              <a:t>Життєвий цикл товару</a:t>
            </a:r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56A627-4E26-4FAB-8D0B-EFFBB0514D3C}"/>
              </a:ext>
            </a:extLst>
          </p:cNvPr>
          <p:cNvSpPr/>
          <p:nvPr/>
        </p:nvSpPr>
        <p:spPr>
          <a:xfrm>
            <a:off x="723169" y="3245379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tx2">
                    <a:lumMod val="50000"/>
                  </a:schemeClr>
                </a:solidFill>
              </a:rPr>
              <a:t>Модель </a:t>
            </a:r>
            <a:r>
              <a:rPr lang="en-US" sz="1600" b="1" cap="all" dirty="0">
                <a:solidFill>
                  <a:schemeClr val="tx2">
                    <a:lumMod val="50000"/>
                  </a:schemeClr>
                </a:solidFill>
              </a:rPr>
              <a:t>McKinsey</a:t>
            </a:r>
            <a:r>
              <a:rPr lang="uk-UA" sz="1600" b="1" cap="all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b="1" cap="all" dirty="0">
                <a:solidFill>
                  <a:schemeClr val="tx2">
                    <a:lumMod val="50000"/>
                  </a:schemeClr>
                </a:solidFill>
              </a:rPr>
              <a:t>7S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D3FAFB-B328-45A0-B6DC-6CCE3468F2A9}"/>
              </a:ext>
            </a:extLst>
          </p:cNvPr>
          <p:cNvSpPr/>
          <p:nvPr/>
        </p:nvSpPr>
        <p:spPr>
          <a:xfrm>
            <a:off x="4500749" y="3189043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tx2">
                    <a:lumMod val="50000"/>
                  </a:schemeClr>
                </a:solidFill>
              </a:rPr>
              <a:t>SWOT / TOWS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650D9EC-8EBB-48FA-B3D7-7B9BF9BE5938}"/>
              </a:ext>
            </a:extLst>
          </p:cNvPr>
          <p:cNvSpPr/>
          <p:nvPr/>
        </p:nvSpPr>
        <p:spPr>
          <a:xfrm>
            <a:off x="8184232" y="3172404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bg1"/>
                </a:solidFill>
              </a:rPr>
              <a:t>Дифузія інновацій</a:t>
            </a:r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C4EDA85-004A-4647-BCB3-B8F1F4188B3D}"/>
              </a:ext>
            </a:extLst>
          </p:cNvPr>
          <p:cNvSpPr/>
          <p:nvPr/>
        </p:nvSpPr>
        <p:spPr>
          <a:xfrm>
            <a:off x="786572" y="4323506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600" b="1" cap="all" dirty="0">
                <a:solidFill>
                  <a:schemeClr val="bg1"/>
                </a:solidFill>
              </a:rPr>
              <a:t>Матриця </a:t>
            </a:r>
            <a:r>
              <a:rPr lang="uk-UA" sz="1600" b="1" cap="all" dirty="0" err="1">
                <a:solidFill>
                  <a:schemeClr val="bg1"/>
                </a:solidFill>
              </a:rPr>
              <a:t>McKinsey</a:t>
            </a:r>
            <a:r>
              <a:rPr lang="uk-UA" sz="1600" b="1" cap="all" dirty="0">
                <a:solidFill>
                  <a:schemeClr val="bg1"/>
                </a:solidFill>
              </a:rPr>
              <a:t>/GE</a:t>
            </a:r>
            <a:endParaRPr lang="ru-UA" sz="1600" b="1" cap="all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519F222-5415-479E-91C2-E6EE95F112D4}"/>
              </a:ext>
            </a:extLst>
          </p:cNvPr>
          <p:cNvSpPr/>
          <p:nvPr/>
        </p:nvSpPr>
        <p:spPr>
          <a:xfrm>
            <a:off x="4547828" y="4259269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tx2">
                    <a:lumMod val="50000"/>
                  </a:schemeClr>
                </a:solidFill>
              </a:rPr>
              <a:t>5 сил Портера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4673A5E-424E-4608-B8FA-38E0CEB5253B}"/>
              </a:ext>
            </a:extLst>
          </p:cNvPr>
          <p:cNvSpPr/>
          <p:nvPr/>
        </p:nvSpPr>
        <p:spPr>
          <a:xfrm>
            <a:off x="8309084" y="4173089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bg1"/>
                </a:solidFill>
              </a:rPr>
              <a:t>Модель стратегії ціни та якості</a:t>
            </a:r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931A225-D16C-47D5-AB6A-E620265BF28F}"/>
              </a:ext>
            </a:extLst>
          </p:cNvPr>
          <p:cNvSpPr/>
          <p:nvPr/>
        </p:nvSpPr>
        <p:spPr>
          <a:xfrm>
            <a:off x="876063" y="5438332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cap="all" dirty="0">
                <a:solidFill>
                  <a:schemeClr val="bg1"/>
                </a:solidFill>
              </a:rPr>
              <a:t>Матриця </a:t>
            </a:r>
            <a:r>
              <a:rPr lang="uk-UA" sz="1600" b="1" cap="all" dirty="0" err="1">
                <a:solidFill>
                  <a:schemeClr val="bg1"/>
                </a:solidFill>
              </a:rPr>
              <a:t>Ансоффа</a:t>
            </a:r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908A5B0-11FF-4B93-8B36-8EA07B669660}"/>
              </a:ext>
            </a:extLst>
          </p:cNvPr>
          <p:cNvSpPr/>
          <p:nvPr/>
        </p:nvSpPr>
        <p:spPr>
          <a:xfrm>
            <a:off x="4547828" y="5477078"/>
            <a:ext cx="309634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tx2">
                    <a:lumMod val="50000"/>
                  </a:schemeClr>
                </a:solidFill>
              </a:rPr>
              <a:t>PESTLE</a:t>
            </a:r>
            <a:r>
              <a:rPr lang="uk-UA" sz="1600" b="1" cap="all" dirty="0">
                <a:solidFill>
                  <a:schemeClr val="tx2">
                    <a:lumMod val="50000"/>
                  </a:schemeClr>
                </a:solidFill>
              </a:rPr>
              <a:t> аналіз</a:t>
            </a:r>
            <a:endParaRPr lang="en-US" sz="1600" b="1" cap="all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Oval 26">
            <a:hlinkClick r:id="rId3" action="ppaction://hlinksldjump"/>
            <a:extLst>
              <a:ext uri="{FF2B5EF4-FFF2-40B4-BE49-F238E27FC236}">
                <a16:creationId xmlns:a16="http://schemas.microsoft.com/office/drawing/2014/main" id="{91B3BDCB-32B8-403F-AB22-C5947F010A91}"/>
              </a:ext>
            </a:extLst>
          </p:cNvPr>
          <p:cNvSpPr/>
          <p:nvPr/>
        </p:nvSpPr>
        <p:spPr>
          <a:xfrm>
            <a:off x="206875" y="2186934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1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8" name="Oval 27">
            <a:hlinkClick r:id="rId4" action="ppaction://hlinksldjump"/>
            <a:extLst>
              <a:ext uri="{FF2B5EF4-FFF2-40B4-BE49-F238E27FC236}">
                <a16:creationId xmlns:a16="http://schemas.microsoft.com/office/drawing/2014/main" id="{8844FA42-79F4-45E2-9D4A-1BA183AAE262}"/>
              </a:ext>
            </a:extLst>
          </p:cNvPr>
          <p:cNvSpPr/>
          <p:nvPr/>
        </p:nvSpPr>
        <p:spPr>
          <a:xfrm>
            <a:off x="375486" y="3369264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2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9" name="Oval 28">
            <a:hlinkClick r:id="rId5" action="ppaction://hlinksldjump"/>
            <a:extLst>
              <a:ext uri="{FF2B5EF4-FFF2-40B4-BE49-F238E27FC236}">
                <a16:creationId xmlns:a16="http://schemas.microsoft.com/office/drawing/2014/main" id="{674DEBF6-613A-4BF9-A215-9E89C3114945}"/>
              </a:ext>
            </a:extLst>
          </p:cNvPr>
          <p:cNvSpPr/>
          <p:nvPr/>
        </p:nvSpPr>
        <p:spPr>
          <a:xfrm>
            <a:off x="394157" y="4456129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3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0" name="Oval 29">
            <a:hlinkClick r:id="rId6" action="ppaction://hlinksldjump"/>
            <a:extLst>
              <a:ext uri="{FF2B5EF4-FFF2-40B4-BE49-F238E27FC236}">
                <a16:creationId xmlns:a16="http://schemas.microsoft.com/office/drawing/2014/main" id="{1EB5226E-E0CB-464B-BF64-1DA2567619A7}"/>
              </a:ext>
            </a:extLst>
          </p:cNvPr>
          <p:cNvSpPr/>
          <p:nvPr/>
        </p:nvSpPr>
        <p:spPr>
          <a:xfrm>
            <a:off x="468485" y="5575508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4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4" name="Oval 33">
            <a:hlinkClick r:id="rId7" action="ppaction://hlinksldjump"/>
            <a:extLst>
              <a:ext uri="{FF2B5EF4-FFF2-40B4-BE49-F238E27FC236}">
                <a16:creationId xmlns:a16="http://schemas.microsoft.com/office/drawing/2014/main" id="{C6D3D6F8-E51B-41FB-B784-B354389A3997}"/>
              </a:ext>
            </a:extLst>
          </p:cNvPr>
          <p:cNvSpPr/>
          <p:nvPr/>
        </p:nvSpPr>
        <p:spPr>
          <a:xfrm>
            <a:off x="4239139" y="2152932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5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5" name="Oval 34">
            <a:hlinkClick r:id="rId8" action="ppaction://hlinksldjump"/>
            <a:extLst>
              <a:ext uri="{FF2B5EF4-FFF2-40B4-BE49-F238E27FC236}">
                <a16:creationId xmlns:a16="http://schemas.microsoft.com/office/drawing/2014/main" id="{8A2BAEAF-2600-4DF5-BA0B-0F8263E6DFF3}"/>
              </a:ext>
            </a:extLst>
          </p:cNvPr>
          <p:cNvSpPr/>
          <p:nvPr/>
        </p:nvSpPr>
        <p:spPr>
          <a:xfrm>
            <a:off x="4176667" y="3299366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6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6" name="Oval 35">
            <a:hlinkClick r:id="rId9" action="ppaction://hlinksldjump"/>
            <a:extLst>
              <a:ext uri="{FF2B5EF4-FFF2-40B4-BE49-F238E27FC236}">
                <a16:creationId xmlns:a16="http://schemas.microsoft.com/office/drawing/2014/main" id="{FA4F77BA-A52D-4DBC-8DB2-FDB0A08CE5C5}"/>
              </a:ext>
            </a:extLst>
          </p:cNvPr>
          <p:cNvSpPr/>
          <p:nvPr/>
        </p:nvSpPr>
        <p:spPr>
          <a:xfrm>
            <a:off x="4161366" y="4369949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7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7" name="Oval 36">
            <a:hlinkClick r:id="" action="ppaction://noaction"/>
            <a:extLst>
              <a:ext uri="{FF2B5EF4-FFF2-40B4-BE49-F238E27FC236}">
                <a16:creationId xmlns:a16="http://schemas.microsoft.com/office/drawing/2014/main" id="{16D9A7EB-27D8-4ED8-AED2-A28478F59C24}"/>
              </a:ext>
            </a:extLst>
          </p:cNvPr>
          <p:cNvSpPr/>
          <p:nvPr/>
        </p:nvSpPr>
        <p:spPr>
          <a:xfrm>
            <a:off x="4118375" y="5536762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8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0" name="Oval 39">
            <a:hlinkClick r:id="rId10" action="ppaction://hlinksldjump"/>
            <a:extLst>
              <a:ext uri="{FF2B5EF4-FFF2-40B4-BE49-F238E27FC236}">
                <a16:creationId xmlns:a16="http://schemas.microsoft.com/office/drawing/2014/main" id="{8DE4A021-EEF8-4FDA-9486-BD29FA95CC8A}"/>
              </a:ext>
            </a:extLst>
          </p:cNvPr>
          <p:cNvSpPr/>
          <p:nvPr/>
        </p:nvSpPr>
        <p:spPr>
          <a:xfrm>
            <a:off x="7922622" y="2164756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41" name="Oval 40">
            <a:hlinkClick r:id="" action="ppaction://noaction"/>
            <a:extLst>
              <a:ext uri="{FF2B5EF4-FFF2-40B4-BE49-F238E27FC236}">
                <a16:creationId xmlns:a16="http://schemas.microsoft.com/office/drawing/2014/main" id="{6117AE97-8764-42EC-8FE5-8D8144CA292E}"/>
              </a:ext>
            </a:extLst>
          </p:cNvPr>
          <p:cNvSpPr/>
          <p:nvPr/>
        </p:nvSpPr>
        <p:spPr>
          <a:xfrm>
            <a:off x="7922622" y="3270834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42" name="Oval 41">
            <a:hlinkClick r:id="" action="ppaction://noaction"/>
            <a:extLst>
              <a:ext uri="{FF2B5EF4-FFF2-40B4-BE49-F238E27FC236}">
                <a16:creationId xmlns:a16="http://schemas.microsoft.com/office/drawing/2014/main" id="{ABA39033-C552-4144-A3AE-8B3FDCEFBE44}"/>
              </a:ext>
            </a:extLst>
          </p:cNvPr>
          <p:cNvSpPr/>
          <p:nvPr/>
        </p:nvSpPr>
        <p:spPr>
          <a:xfrm>
            <a:off x="7922622" y="4274139"/>
            <a:ext cx="523220" cy="52322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2A41D47-147E-EF71-0D10-549766C08FDB}"/>
              </a:ext>
            </a:extLst>
          </p:cNvPr>
          <p:cNvSpPr txBox="1">
            <a:spLocks/>
          </p:cNvSpPr>
          <p:nvPr/>
        </p:nvSpPr>
        <p:spPr>
          <a:xfrm>
            <a:off x="605340" y="870456"/>
            <a:ext cx="9797831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І. Сутність стратегічного аналізу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4405F-4E91-8F80-6543-5759CEF932C8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3310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149B2-8258-D668-693A-E7F15B5F0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504" y="1484784"/>
            <a:ext cx="9144000" cy="2862322"/>
          </a:xfrm>
        </p:spPr>
        <p:txBody>
          <a:bodyPr/>
          <a:lstStyle/>
          <a:p>
            <a:r>
              <a:rPr lang="uk-UA" dirty="0"/>
              <a:t>І. Сутність стратегічного аналізу</a:t>
            </a:r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E7B04-6320-4959-FBE9-4A45E0228210}"/>
              </a:ext>
            </a:extLst>
          </p:cNvPr>
          <p:cNvSpPr txBox="1"/>
          <p:nvPr/>
        </p:nvSpPr>
        <p:spPr>
          <a:xfrm>
            <a:off x="8328248" y="6150114"/>
            <a:ext cx="343170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5439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CF7B090-D35A-99FB-4F2B-855BC11613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2272442"/>
              </p:ext>
            </p:extLst>
          </p:nvPr>
        </p:nvGraphicFramePr>
        <p:xfrm>
          <a:off x="839416" y="836712"/>
          <a:ext cx="1101722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4">
            <a:extLst>
              <a:ext uri="{FF2B5EF4-FFF2-40B4-BE49-F238E27FC236}">
                <a16:creationId xmlns:a16="http://schemas.microsoft.com/office/drawing/2014/main" id="{203CF8E9-6242-1ACC-347B-E46647F6507F}"/>
              </a:ext>
            </a:extLst>
          </p:cNvPr>
          <p:cNvSpPr txBox="1">
            <a:spLocks/>
          </p:cNvSpPr>
          <p:nvPr/>
        </p:nvSpPr>
        <p:spPr>
          <a:xfrm>
            <a:off x="839416" y="116632"/>
            <a:ext cx="9797831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Етапність стратегічного планування</a:t>
            </a:r>
            <a:endParaRPr lang="en-US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281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0B42E4-D5B8-F466-4252-18B1B4685E81}"/>
              </a:ext>
            </a:extLst>
          </p:cNvPr>
          <p:cNvSpPr txBox="1"/>
          <p:nvPr/>
        </p:nvSpPr>
        <p:spPr>
          <a:xfrm>
            <a:off x="0" y="332656"/>
            <a:ext cx="6768752" cy="5219699"/>
          </a:xfrm>
          <a:prstGeom prst="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uk-UA" sz="3600" b="1" kern="1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Стратегічний аналіз: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b="1" kern="1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 комплексне дослідження позитивних і негативних факторів, які можуть вплинути на економічне становище організації у перспективі, а також шляхів досягнення стратегічних цілей </a:t>
            </a:r>
            <a:r>
              <a:rPr lang="uk-UA" sz="2400" b="1" kern="1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uk-UA" sz="2400" b="1" kern="1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b="1" kern="1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 процес комплексного аналізу внутрішніх ресурсів та можливостей організації, які направлені на оцінку майбутнього стану бізнесу, його сильних та слабких сторін, виявлення стратегічних проблем здійснення діяльності.</a:t>
            </a:r>
            <a:endParaRPr lang="ru-UA" sz="2400" b="1" kern="1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3FA846-4EDA-B7D3-9F1E-D6F9A93C5CA5}"/>
              </a:ext>
            </a:extLst>
          </p:cNvPr>
          <p:cNvSpPr txBox="1"/>
          <p:nvPr/>
        </p:nvSpPr>
        <p:spPr>
          <a:xfrm>
            <a:off x="479376" y="332657"/>
            <a:ext cx="7848872" cy="3816424"/>
          </a:xfrm>
          <a:prstGeom prst="rect">
            <a:avLst/>
          </a:prstGeom>
          <a:solidFill>
            <a:schemeClr val="accent4">
              <a:lumMod val="40000"/>
              <a:lumOff val="60000"/>
              <a:alpha val="75000"/>
            </a:schemeClr>
          </a:solidFill>
          <a:effectLst>
            <a:softEdge rad="12700"/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kern="1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 стратегічного аналізу </a:t>
            </a:r>
            <a:r>
              <a:rPr lang="uk-UA" sz="2400" kern="1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 є аналіз конкурентоспроможності потенціалу, виявлення позитивних і негативних факторів, які можуть вплинути на формування та розвиток елементів потенціалу у конкурентному середовищі.</a:t>
            </a:r>
            <a:r>
              <a:rPr lang="uk-UA" sz="2400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 також </a:t>
            </a:r>
            <a:r>
              <a:rPr lang="uk-UA" sz="2400" kern="1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 інформації менеджерам та іншим зацікавленим особам (</a:t>
            </a:r>
            <a:r>
              <a:rPr lang="uk-UA" sz="2400" kern="10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стейкхолдерам</a:t>
            </a:r>
            <a:r>
              <a:rPr lang="uk-UA" sz="2400" kern="1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для прийняття адекватних стратегічних рішень, вибору стратегії, яка найбільшою мірою відповідає майбутньому організації.</a:t>
            </a:r>
            <a:endParaRPr lang="ru-UA" sz="2400" kern="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360BA3-D57D-D164-9BBC-2894856BC630}"/>
              </a:ext>
            </a:extLst>
          </p:cNvPr>
          <p:cNvSpPr txBox="1"/>
          <p:nvPr/>
        </p:nvSpPr>
        <p:spPr>
          <a:xfrm>
            <a:off x="2999656" y="4653136"/>
            <a:ext cx="8760296" cy="1721369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kern="1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стратегічного аналізу</a:t>
            </a:r>
            <a:r>
              <a:rPr lang="uk-UA" sz="2400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організації полягає у змістовній та формальній характеристиці потенціалу, виявленні особливостей, закономірностей та тенденцій його розвитку, визначенні способів управління потенціалом організації.</a:t>
            </a:r>
            <a:endParaRPr lang="ru-UA" sz="2400" kern="1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1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6348B0-A67B-D19E-AE69-D7ECE1C13DF8}"/>
              </a:ext>
            </a:extLst>
          </p:cNvPr>
          <p:cNvSpPr txBox="1"/>
          <p:nvPr/>
        </p:nvSpPr>
        <p:spPr>
          <a:xfrm>
            <a:off x="659396" y="305068"/>
            <a:ext cx="10873208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основі стратегічного аналізу діяльності організації лежать наступні принципи:</a:t>
            </a:r>
          </a:p>
          <a:p>
            <a:pPr algn="just">
              <a:spcAft>
                <a:spcPts val="600"/>
              </a:spcAft>
            </a:pPr>
            <a:endParaRPr lang="uk-UA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системний підхід;</a:t>
            </a: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UA" sz="28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принцип комплексного аналізу всіх складових підсистем, елементів організації;</a:t>
            </a: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UA" sz="28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динамічний принцип та принцип порівняльного аналізу;</a:t>
            </a: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UA" sz="28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принцип урахування специфіки організації).</a:t>
            </a:r>
            <a:endParaRPr lang="ru-UA" sz="2800" dirty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5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CA322-98A3-93DD-A48D-D8D9637B5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F9576D1-86C6-943D-FC6C-638D36FAB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14455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itle 4">
            <a:extLst>
              <a:ext uri="{FF2B5EF4-FFF2-40B4-BE49-F238E27FC236}">
                <a16:creationId xmlns:a16="http://schemas.microsoft.com/office/drawing/2014/main" id="{CDDF1696-621F-B7EB-872C-59AFD7CBF625}"/>
              </a:ext>
            </a:extLst>
          </p:cNvPr>
          <p:cNvSpPr txBox="1">
            <a:spLocks/>
          </p:cNvSpPr>
          <p:nvPr/>
        </p:nvSpPr>
        <p:spPr>
          <a:xfrm>
            <a:off x="911424" y="196446"/>
            <a:ext cx="9797831" cy="5232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Напрямки стратегічного аналізу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62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111B6-A0D0-8EB5-2817-2A3D169CB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AC29F-DB6F-B564-7E30-0C8850684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504" y="1484784"/>
            <a:ext cx="9144000" cy="2862322"/>
          </a:xfrm>
        </p:spPr>
        <p:txBody>
          <a:bodyPr/>
          <a:lstStyle/>
          <a:p>
            <a:r>
              <a:rPr lang="uk-UA" dirty="0"/>
              <a:t>ІІ. Методи стратегічного аналізу</a:t>
            </a:r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28766-F35A-3D3D-F1D5-00FCE28B0944}"/>
              </a:ext>
            </a:extLst>
          </p:cNvPr>
          <p:cNvSpPr txBox="1"/>
          <p:nvPr/>
        </p:nvSpPr>
        <p:spPr>
          <a:xfrm>
            <a:off x="8544272" y="6150114"/>
            <a:ext cx="34563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036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54" y="92018"/>
            <a:ext cx="9797831" cy="707886"/>
          </a:xfrm>
        </p:spPr>
        <p:txBody>
          <a:bodyPr/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P’s 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Комплекс маркетингу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E400CFE-7913-4C82-87BA-022809F3A47D}"/>
              </a:ext>
            </a:extLst>
          </p:cNvPr>
          <p:cNvGrpSpPr/>
          <p:nvPr/>
        </p:nvGrpSpPr>
        <p:grpSpPr>
          <a:xfrm>
            <a:off x="3467794" y="1740430"/>
            <a:ext cx="4896544" cy="4887319"/>
            <a:chOff x="3647728" y="1247526"/>
            <a:chExt cx="4896544" cy="4887319"/>
          </a:xfrm>
        </p:grpSpPr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43129369-D102-F74A-B156-BDAF217A9541}"/>
                </a:ext>
              </a:extLst>
            </p:cNvPr>
            <p:cNvSpPr/>
            <p:nvPr/>
          </p:nvSpPr>
          <p:spPr>
            <a:xfrm>
              <a:off x="5160601" y="1247526"/>
              <a:ext cx="1880023" cy="1880022"/>
            </a:xfrm>
            <a:prstGeom prst="ellipse">
              <a:avLst/>
            </a:prstGeom>
            <a:solidFill>
              <a:schemeClr val="accent5"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PRICE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8E771A2D-D39A-F945-8B3F-C0AE14B6EB07}"/>
                </a:ext>
              </a:extLst>
            </p:cNvPr>
            <p:cNvSpPr/>
            <p:nvPr/>
          </p:nvSpPr>
          <p:spPr>
            <a:xfrm>
              <a:off x="6387504" y="1837915"/>
              <a:ext cx="1880023" cy="1880022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PROMOTION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8F21540F-B75E-7F45-B346-40E123CE4FA6}"/>
                </a:ext>
              </a:extLst>
            </p:cNvPr>
            <p:cNvSpPr/>
            <p:nvPr/>
          </p:nvSpPr>
          <p:spPr>
            <a:xfrm>
              <a:off x="6664249" y="3193966"/>
              <a:ext cx="1880023" cy="188002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PHYSICAL ENVIRONMENT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C9DFE4AA-4B19-D04C-B449-6A4C40D39EE9}"/>
                </a:ext>
              </a:extLst>
            </p:cNvPr>
            <p:cNvSpPr/>
            <p:nvPr/>
          </p:nvSpPr>
          <p:spPr>
            <a:xfrm>
              <a:off x="5824789" y="4254822"/>
              <a:ext cx="1880023" cy="1880023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PEOPLE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4F19EA4-628E-134F-AE5C-15E847C2E5B4}"/>
                </a:ext>
              </a:extLst>
            </p:cNvPr>
            <p:cNvSpPr/>
            <p:nvPr/>
          </p:nvSpPr>
          <p:spPr>
            <a:xfrm>
              <a:off x="4505638" y="4236373"/>
              <a:ext cx="1880022" cy="1880023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PRODUCT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772827F8-AB18-CF49-B1DC-901232D42CD9}"/>
                </a:ext>
              </a:extLst>
            </p:cNvPr>
            <p:cNvSpPr/>
            <p:nvPr/>
          </p:nvSpPr>
          <p:spPr>
            <a:xfrm>
              <a:off x="3647728" y="3212416"/>
              <a:ext cx="1880022" cy="1880023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PROCESS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BFA8BC08-2983-6C41-BCDA-7939F0275991}"/>
                </a:ext>
              </a:extLst>
            </p:cNvPr>
            <p:cNvSpPr/>
            <p:nvPr/>
          </p:nvSpPr>
          <p:spPr>
            <a:xfrm>
              <a:off x="3952148" y="1828691"/>
              <a:ext cx="1880022" cy="188002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7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dirty="0">
                  <a:solidFill>
                    <a:schemeClr val="tx2"/>
                  </a:solidFill>
                </a:rPr>
                <a:t>PLACE</a:t>
              </a:r>
              <a:endParaRPr sz="1600" dirty="0">
                <a:solidFill>
                  <a:schemeClr val="tx2"/>
                </a:solidFill>
              </a:endParaRP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47C2675F-BA42-684E-9609-F594A0E674AF}"/>
                </a:ext>
              </a:extLst>
            </p:cNvPr>
            <p:cNvSpPr/>
            <p:nvPr/>
          </p:nvSpPr>
          <p:spPr>
            <a:xfrm>
              <a:off x="5160601" y="2824973"/>
              <a:ext cx="1880023" cy="188002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2000" b="1" dirty="0">
                  <a:solidFill>
                    <a:schemeClr val="tx2"/>
                  </a:solidFill>
                </a:rPr>
                <a:t>7 P’s</a:t>
              </a:r>
              <a:br>
                <a:rPr lang="fr-CA" sz="2000" b="1" dirty="0">
                  <a:solidFill>
                    <a:schemeClr val="tx2"/>
                  </a:solidFill>
                </a:rPr>
              </a:br>
              <a:r>
                <a:rPr lang="uk-UA" sz="2000" b="1" dirty="0">
                  <a:solidFill>
                    <a:schemeClr val="tx2"/>
                  </a:solidFill>
                </a:rPr>
                <a:t>Маркетинг- </a:t>
              </a:r>
              <a:r>
                <a:rPr lang="uk-UA" sz="2000" b="1" dirty="0" err="1">
                  <a:solidFill>
                    <a:schemeClr val="tx2"/>
                  </a:solidFill>
                </a:rPr>
                <a:t>мікс</a:t>
              </a:r>
              <a:endParaRPr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3062F55-9B9A-DE49-8AC6-A328EBFF62D9}"/>
              </a:ext>
            </a:extLst>
          </p:cNvPr>
          <p:cNvGrpSpPr/>
          <p:nvPr/>
        </p:nvGrpSpPr>
        <p:grpSpPr>
          <a:xfrm>
            <a:off x="765966" y="2112901"/>
            <a:ext cx="2854038" cy="783702"/>
            <a:chOff x="319755" y="4381524"/>
            <a:chExt cx="2088994" cy="78370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8DB7B42-759D-9F4D-B4E5-A77B5FC69D4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Place</a:t>
              </a:r>
              <a:r>
                <a:rPr lang="uk-UA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 (місце продажу)</a:t>
              </a:r>
              <a:endParaRPr lang="en-US" sz="2000" b="1" noProof="1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22FC2FA-5774-8347-A175-2DAA4A18572E}"/>
                </a:ext>
              </a:extLst>
            </p:cNvPr>
            <p:cNvSpPr/>
            <p:nvPr/>
          </p:nvSpPr>
          <p:spPr>
            <a:xfrm>
              <a:off x="319756" y="4765116"/>
              <a:ext cx="2088993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000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Де продається товар?</a:t>
              </a:r>
              <a:endParaRPr lang="en-US" sz="2000" noProof="1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CC0B766-946D-9745-BEDA-8B342217656B}"/>
              </a:ext>
            </a:extLst>
          </p:cNvPr>
          <p:cNvGrpSpPr/>
          <p:nvPr/>
        </p:nvGrpSpPr>
        <p:grpSpPr>
          <a:xfrm>
            <a:off x="733935" y="5249150"/>
            <a:ext cx="2865402" cy="1128024"/>
            <a:chOff x="319755" y="4381524"/>
            <a:chExt cx="2097312" cy="112802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CB66DB1-B1CD-D041-B1A5-0EA5D37FE2F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Product</a:t>
              </a:r>
              <a:r>
                <a:rPr lang="uk-UA" sz="2000" b="1" noProof="1">
                  <a:solidFill>
                    <a:schemeClr val="accent2"/>
                  </a:solidFill>
                </a:rPr>
                <a:t> (продукт)</a:t>
              </a:r>
              <a:endParaRPr lang="en-US" sz="2000" b="1" noProof="1">
                <a:solidFill>
                  <a:schemeClr val="accent2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966FAA78-BB37-7F49-B2ED-3A45E4A371EB}"/>
                </a:ext>
              </a:extLst>
            </p:cNvPr>
            <p:cNvSpPr/>
            <p:nvPr/>
          </p:nvSpPr>
          <p:spPr>
            <a:xfrm>
              <a:off x="328074" y="4801662"/>
              <a:ext cx="2088993" cy="707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000" dirty="0">
                  <a:solidFill>
                    <a:schemeClr val="accent2"/>
                  </a:solidFill>
                </a:rPr>
                <a:t>Що необхідно ринку або цільовій аудиторії?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22A1183-FB16-AA48-8807-B1A60714432D}"/>
              </a:ext>
            </a:extLst>
          </p:cNvPr>
          <p:cNvGrpSpPr/>
          <p:nvPr/>
        </p:nvGrpSpPr>
        <p:grpSpPr>
          <a:xfrm>
            <a:off x="262604" y="3418729"/>
            <a:ext cx="2854038" cy="1399255"/>
            <a:chOff x="319755" y="4381524"/>
            <a:chExt cx="2088994" cy="139925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13281B-CA25-7447-93BF-6AADA9DECB4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Process</a:t>
              </a:r>
              <a:r>
                <a:rPr lang="uk-UA" sz="2000" b="1" noProof="1">
                  <a:solidFill>
                    <a:schemeClr val="accent1"/>
                  </a:solidFill>
                </a:rPr>
                <a:t> (процес)</a:t>
              </a:r>
              <a:endParaRPr lang="en-US" sz="2000" b="1" noProof="1">
                <a:solidFill>
                  <a:schemeClr val="accent1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784C86A-64BE-E745-84C7-2C53EA91E43C}"/>
                </a:ext>
              </a:extLst>
            </p:cNvPr>
            <p:cNvSpPr/>
            <p:nvPr/>
          </p:nvSpPr>
          <p:spPr>
            <a:xfrm>
              <a:off x="319756" y="4765116"/>
              <a:ext cx="2088993" cy="101566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000" dirty="0">
                  <a:solidFill>
                    <a:schemeClr val="accent1"/>
                  </a:solidFill>
                </a:rPr>
                <a:t>Який процес надання послуг цільовому споживачеві?</a:t>
              </a:r>
              <a:endParaRPr lang="en-US" sz="2000" noProof="1">
                <a:solidFill>
                  <a:schemeClr val="accent1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DCD2F07-B9A8-0548-A7DC-7C20B2BC531C}"/>
              </a:ext>
            </a:extLst>
          </p:cNvPr>
          <p:cNvGrpSpPr/>
          <p:nvPr/>
        </p:nvGrpSpPr>
        <p:grpSpPr>
          <a:xfrm>
            <a:off x="8312835" y="2330819"/>
            <a:ext cx="3879165" cy="1399255"/>
            <a:chOff x="319755" y="4381524"/>
            <a:chExt cx="2166981" cy="139925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552FA3E-6982-AD42-BBD1-C83C6717F2D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Promotion</a:t>
              </a:r>
              <a:r>
                <a:rPr lang="uk-UA" sz="2000" b="1" noProof="1">
                  <a:solidFill>
                    <a:schemeClr val="accent4"/>
                  </a:solidFill>
                </a:rPr>
                <a:t> (просування товару)</a:t>
              </a:r>
              <a:endParaRPr lang="en-US" sz="2000" b="1" noProof="1">
                <a:solidFill>
                  <a:schemeClr val="accent4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7B6E876-CF94-524A-A822-E26B67583A96}"/>
                </a:ext>
              </a:extLst>
            </p:cNvPr>
            <p:cNvSpPr/>
            <p:nvPr/>
          </p:nvSpPr>
          <p:spPr>
            <a:xfrm>
              <a:off x="319756" y="4765116"/>
              <a:ext cx="2166980" cy="101566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000">
                  <a:solidFill>
                    <a:schemeClr val="accent4"/>
                  </a:solidFill>
                </a:rPr>
                <a:t>Яким способом інформація про товар компанії буде поширюватися на ринку?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1FD6DBD-937A-C643-8D57-18D0150CA434}"/>
              </a:ext>
            </a:extLst>
          </p:cNvPr>
          <p:cNvGrpSpPr/>
          <p:nvPr/>
        </p:nvGrpSpPr>
        <p:grpSpPr>
          <a:xfrm>
            <a:off x="7027869" y="1383869"/>
            <a:ext cx="2863196" cy="746576"/>
            <a:chOff x="319755" y="4381524"/>
            <a:chExt cx="2095697" cy="74657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F121FF0-D957-0944-A7C3-68952B2F935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Price</a:t>
              </a:r>
              <a:r>
                <a:rPr lang="uk-UA" sz="2000" b="1" noProof="1">
                  <a:solidFill>
                    <a:schemeClr val="accent5"/>
                  </a:solidFill>
                </a:rPr>
                <a:t> (ціна)</a:t>
              </a:r>
              <a:endParaRPr lang="en-US" sz="2000" b="1" noProof="1">
                <a:solidFill>
                  <a:schemeClr val="accent5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E738314-978B-FC45-82AC-E1B985195B6C}"/>
                </a:ext>
              </a:extLst>
            </p:cNvPr>
            <p:cNvSpPr/>
            <p:nvPr/>
          </p:nvSpPr>
          <p:spPr>
            <a:xfrm>
              <a:off x="326459" y="4727990"/>
              <a:ext cx="2088993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000" noProof="1">
                  <a:solidFill>
                    <a:schemeClr val="accent5"/>
                  </a:solidFill>
                </a:rPr>
                <a:t>Яка вартість товару ?</a:t>
              </a:r>
              <a:endParaRPr lang="en-US" sz="1400" noProof="1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DCEF415-5852-B041-A663-DAF35FD238B0}"/>
              </a:ext>
            </a:extLst>
          </p:cNvPr>
          <p:cNvGrpSpPr/>
          <p:nvPr/>
        </p:nvGrpSpPr>
        <p:grpSpPr>
          <a:xfrm>
            <a:off x="8251243" y="5278327"/>
            <a:ext cx="2854038" cy="1091478"/>
            <a:chOff x="319755" y="4381524"/>
            <a:chExt cx="2088994" cy="109147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5A7E500-D8E7-A64F-8B61-4B16408E5DA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People</a:t>
              </a:r>
              <a:r>
                <a:rPr lang="uk-UA" sz="2000" b="1" noProof="1">
                  <a:solidFill>
                    <a:schemeClr val="accent3"/>
                  </a:solidFill>
                </a:rPr>
                <a:t> (люди)</a:t>
              </a:r>
              <a:endParaRPr lang="en-US" sz="2000" b="1" noProof="1">
                <a:solidFill>
                  <a:schemeClr val="accent3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8EBCC9E-3629-484A-8164-C415233D4402}"/>
                </a:ext>
              </a:extLst>
            </p:cNvPr>
            <p:cNvSpPr/>
            <p:nvPr/>
          </p:nvSpPr>
          <p:spPr>
            <a:xfrm>
              <a:off x="319756" y="4765116"/>
              <a:ext cx="2088993" cy="707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000" noProof="1">
                  <a:solidFill>
                    <a:schemeClr val="accent3"/>
                  </a:solidFill>
                </a:rPr>
                <a:t>Хто надає послуги? Презентує товар?</a:t>
              </a:r>
              <a:endParaRPr lang="en-US" sz="2000" noProof="1">
                <a:solidFill>
                  <a:schemeClr val="accent3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E29EE54-3773-1B4D-BF25-D93781A51716}"/>
              </a:ext>
            </a:extLst>
          </p:cNvPr>
          <p:cNvGrpSpPr/>
          <p:nvPr/>
        </p:nvGrpSpPr>
        <p:grpSpPr>
          <a:xfrm>
            <a:off x="8465416" y="3748832"/>
            <a:ext cx="3330561" cy="1399254"/>
            <a:chOff x="319755" y="4073748"/>
            <a:chExt cx="2088994" cy="139925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89DB9D1-B14B-224C-BA6A-7B6C521CAAE6}"/>
                </a:ext>
              </a:extLst>
            </p:cNvPr>
            <p:cNvSpPr txBox="1"/>
            <p:nvPr/>
          </p:nvSpPr>
          <p:spPr>
            <a:xfrm>
              <a:off x="319755" y="4073748"/>
              <a:ext cx="2088993" cy="707886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Physical Environment</a:t>
              </a:r>
              <a:r>
                <a:rPr lang="uk-UA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(оточення)</a:t>
              </a:r>
              <a:endParaRPr lang="en-US" sz="2000" b="1" noProof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F0D999B-C97A-9B4A-AB76-2E6873B8C905}"/>
                </a:ext>
              </a:extLst>
            </p:cNvPr>
            <p:cNvSpPr/>
            <p:nvPr/>
          </p:nvSpPr>
          <p:spPr>
            <a:xfrm>
              <a:off x="319756" y="4765116"/>
              <a:ext cx="2088993" cy="707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Щ</a:t>
              </a:r>
              <a:r>
                <a:rPr lang="ru-UA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о </a:t>
              </a:r>
              <a:r>
                <a:rPr lang="uk-UA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оточує споживача </a:t>
              </a:r>
              <a:r>
                <a:rPr lang="ru-UA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в момент </a:t>
              </a:r>
              <a:r>
                <a:rPr lang="uk-UA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надання послуги?</a:t>
              </a:r>
              <a:endParaRPr lang="en-US" sz="2000" noProof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7A2EC69-97BC-58C3-D6C3-3E54E0883B97}"/>
              </a:ext>
            </a:extLst>
          </p:cNvPr>
          <p:cNvSpPr txBox="1"/>
          <p:nvPr/>
        </p:nvSpPr>
        <p:spPr>
          <a:xfrm>
            <a:off x="574854" y="745603"/>
            <a:ext cx="6332838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UA" sz="18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ru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стратегію, яка дозволить підвищити прийнятну цінність</a:t>
            </a:r>
            <a:r>
              <a:rPr lang="ru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</a:t>
            </a:r>
            <a:r>
              <a:rPr lang="uk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(послуги)</a:t>
            </a:r>
            <a:r>
              <a:rPr lang="ru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</a:t>
            </a:r>
            <a:r>
              <a:rPr lang="uk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допоможе максимізувати</a:t>
            </a:r>
            <a:r>
              <a:rPr lang="ru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довгостроковий прибуток організації</a:t>
            </a:r>
            <a:r>
              <a:rPr lang="ru-UA" sz="1800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 на ринку.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6AED0C-85EF-BF27-CACF-FDE7D1F5DB39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647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84A5E27-3C8D-4EF6-8355-F1D0B447FCE2}"/>
              </a:ext>
            </a:extLst>
          </p:cNvPr>
          <p:cNvSpPr/>
          <p:nvPr/>
        </p:nvSpPr>
        <p:spPr>
          <a:xfrm>
            <a:off x="813844" y="2205789"/>
            <a:ext cx="1404158" cy="3780216"/>
          </a:xfrm>
          <a:custGeom>
            <a:avLst/>
            <a:gdLst>
              <a:gd name="connsiteX0" fmla="*/ 0 w 1404158"/>
              <a:gd name="connsiteY0" fmla="*/ 0 h 3780216"/>
              <a:gd name="connsiteX1" fmla="*/ 1404158 w 1404158"/>
              <a:gd name="connsiteY1" fmla="*/ 0 h 3780216"/>
              <a:gd name="connsiteX2" fmla="*/ 1404158 w 1404158"/>
              <a:gd name="connsiteY2" fmla="*/ 3006720 h 3780216"/>
              <a:gd name="connsiteX3" fmla="*/ 1404158 w 1404158"/>
              <a:gd name="connsiteY3" fmla="*/ 3197914 h 3780216"/>
              <a:gd name="connsiteX4" fmla="*/ 1404158 w 1404158"/>
              <a:gd name="connsiteY4" fmla="*/ 3469829 h 3780216"/>
              <a:gd name="connsiteX5" fmla="*/ 1087378 w 1404158"/>
              <a:gd name="connsiteY5" fmla="*/ 3780216 h 3780216"/>
              <a:gd name="connsiteX6" fmla="*/ 0 w 1404158"/>
              <a:gd name="connsiteY6" fmla="*/ 3780216 h 3780216"/>
              <a:gd name="connsiteX7" fmla="*/ 0 w 1404158"/>
              <a:gd name="connsiteY7" fmla="*/ 3508301 h 3780216"/>
              <a:gd name="connsiteX8" fmla="*/ 0 w 1404158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58" h="3780216">
                <a:moveTo>
                  <a:pt x="0" y="0"/>
                </a:moveTo>
                <a:lnTo>
                  <a:pt x="1404158" y="0"/>
                </a:lnTo>
                <a:lnTo>
                  <a:pt x="1404158" y="3006720"/>
                </a:lnTo>
                <a:lnTo>
                  <a:pt x="1404158" y="319791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Дизайн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Якість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Технологія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 err="1">
                <a:solidFill>
                  <a:schemeClr val="tx2"/>
                </a:solidFill>
              </a:rPr>
              <a:t>Брендінг</a:t>
            </a:r>
            <a:r>
              <a:rPr lang="uk-UA" sz="1600" dirty="0">
                <a:solidFill>
                  <a:schemeClr val="tx2"/>
                </a:solidFill>
              </a:rPr>
              <a:t>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Сервісне  обслуговування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Доступність 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FA7C8D3-3EB5-4F22-A9B4-AA1404D72190}"/>
              </a:ext>
            </a:extLst>
          </p:cNvPr>
          <p:cNvSpPr/>
          <p:nvPr/>
        </p:nvSpPr>
        <p:spPr>
          <a:xfrm>
            <a:off x="2357764" y="2205789"/>
            <a:ext cx="1404177" cy="3780216"/>
          </a:xfrm>
          <a:custGeom>
            <a:avLst/>
            <a:gdLst>
              <a:gd name="connsiteX0" fmla="*/ 0 w 1404177"/>
              <a:gd name="connsiteY0" fmla="*/ 0 h 3780216"/>
              <a:gd name="connsiteX1" fmla="*/ 1404177 w 1404177"/>
              <a:gd name="connsiteY1" fmla="*/ 0 h 3780216"/>
              <a:gd name="connsiteX2" fmla="*/ 1404177 w 1404177"/>
              <a:gd name="connsiteY2" fmla="*/ 3197914 h 3780216"/>
              <a:gd name="connsiteX3" fmla="*/ 1404158 w 1404177"/>
              <a:gd name="connsiteY3" fmla="*/ 3198094 h 3780216"/>
              <a:gd name="connsiteX4" fmla="*/ 1404158 w 1404177"/>
              <a:gd name="connsiteY4" fmla="*/ 3469829 h 3780216"/>
              <a:gd name="connsiteX5" fmla="*/ 1087378 w 1404177"/>
              <a:gd name="connsiteY5" fmla="*/ 3780216 h 3780216"/>
              <a:gd name="connsiteX6" fmla="*/ 0 w 1404177"/>
              <a:gd name="connsiteY6" fmla="*/ 3780216 h 3780216"/>
              <a:gd name="connsiteX7" fmla="*/ 0 w 1404177"/>
              <a:gd name="connsiteY7" fmla="*/ 3508301 h 3780216"/>
              <a:gd name="connsiteX8" fmla="*/ 0 w 1404177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77" h="3780216">
                <a:moveTo>
                  <a:pt x="0" y="0"/>
                </a:moveTo>
                <a:lnTo>
                  <a:pt x="1404177" y="0"/>
                </a:lnTo>
                <a:lnTo>
                  <a:pt x="1404177" y="3197914"/>
                </a:lnTo>
                <a:lnTo>
                  <a:pt x="1404158" y="319809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Реклама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Персональні продажі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Стимулювання збуту (продажів)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Піар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Прямий маркетинг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Фірмовий стиль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Форми просування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4FE2C02-6B46-4A4F-92C7-943721E54B89}"/>
              </a:ext>
            </a:extLst>
          </p:cNvPr>
          <p:cNvSpPr/>
          <p:nvPr/>
        </p:nvSpPr>
        <p:spPr>
          <a:xfrm>
            <a:off x="3887610" y="2205789"/>
            <a:ext cx="1404158" cy="3780216"/>
          </a:xfrm>
          <a:custGeom>
            <a:avLst/>
            <a:gdLst>
              <a:gd name="connsiteX0" fmla="*/ 0 w 1404158"/>
              <a:gd name="connsiteY0" fmla="*/ 0 h 3780216"/>
              <a:gd name="connsiteX1" fmla="*/ 1404158 w 1404158"/>
              <a:gd name="connsiteY1" fmla="*/ 0 h 3780216"/>
              <a:gd name="connsiteX2" fmla="*/ 1404158 w 1404158"/>
              <a:gd name="connsiteY2" fmla="*/ 3006720 h 3780216"/>
              <a:gd name="connsiteX3" fmla="*/ 1404158 w 1404158"/>
              <a:gd name="connsiteY3" fmla="*/ 3197914 h 3780216"/>
              <a:gd name="connsiteX4" fmla="*/ 1404158 w 1404158"/>
              <a:gd name="connsiteY4" fmla="*/ 3469829 h 3780216"/>
              <a:gd name="connsiteX5" fmla="*/ 1087378 w 1404158"/>
              <a:gd name="connsiteY5" fmla="*/ 3780216 h 3780216"/>
              <a:gd name="connsiteX6" fmla="*/ 0 w 1404158"/>
              <a:gd name="connsiteY6" fmla="*/ 3780216 h 3780216"/>
              <a:gd name="connsiteX7" fmla="*/ 0 w 1404158"/>
              <a:gd name="connsiteY7" fmla="*/ 3508301 h 3780216"/>
              <a:gd name="connsiteX8" fmla="*/ 0 w 1404158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58" h="3780216">
                <a:moveTo>
                  <a:pt x="0" y="0"/>
                </a:moveTo>
                <a:lnTo>
                  <a:pt x="1404158" y="0"/>
                </a:lnTo>
                <a:lnTo>
                  <a:pt x="1404158" y="3006720"/>
                </a:lnTo>
                <a:lnTo>
                  <a:pt x="1404158" y="319791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rgbClr val="FFC000">
              <a:alpha val="15000"/>
            </a:srgb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Стратегія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Ціна за каталогом (</a:t>
            </a:r>
            <a:r>
              <a:rPr lang="uk-UA" sz="1600" dirty="0" err="1">
                <a:solidFill>
                  <a:schemeClr val="tx2"/>
                </a:solidFill>
              </a:rPr>
              <a:t>прайс</a:t>
            </a:r>
            <a:r>
              <a:rPr lang="uk-UA" sz="1600" dirty="0">
                <a:solidFill>
                  <a:schemeClr val="tx2"/>
                </a:solidFill>
              </a:rPr>
              <a:t>-лист)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Знижки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Пільги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Період оплати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Умови </a:t>
            </a:r>
            <a:r>
              <a:rPr lang="uk-UA" sz="1600" dirty="0" err="1">
                <a:solidFill>
                  <a:schemeClr val="tx2"/>
                </a:solidFill>
              </a:rPr>
              <a:t>кредитуван</a:t>
            </a:r>
            <a:r>
              <a:rPr lang="uk-UA" sz="1600" dirty="0">
                <a:solidFill>
                  <a:schemeClr val="tx2"/>
                </a:solidFill>
              </a:rPr>
              <a:t>-ня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Способи оплати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668637D-FC9D-46F6-9377-94143ECA8FBE}"/>
              </a:ext>
            </a:extLst>
          </p:cNvPr>
          <p:cNvSpPr/>
          <p:nvPr/>
        </p:nvSpPr>
        <p:spPr>
          <a:xfrm>
            <a:off x="5431511" y="2205789"/>
            <a:ext cx="1404158" cy="3780216"/>
          </a:xfrm>
          <a:custGeom>
            <a:avLst/>
            <a:gdLst>
              <a:gd name="connsiteX0" fmla="*/ 0 w 1404158"/>
              <a:gd name="connsiteY0" fmla="*/ 0 h 3780216"/>
              <a:gd name="connsiteX1" fmla="*/ 1404158 w 1404158"/>
              <a:gd name="connsiteY1" fmla="*/ 0 h 3780216"/>
              <a:gd name="connsiteX2" fmla="*/ 1404158 w 1404158"/>
              <a:gd name="connsiteY2" fmla="*/ 3006720 h 3780216"/>
              <a:gd name="connsiteX3" fmla="*/ 1404158 w 1404158"/>
              <a:gd name="connsiteY3" fmla="*/ 3197914 h 3780216"/>
              <a:gd name="connsiteX4" fmla="*/ 1404158 w 1404158"/>
              <a:gd name="connsiteY4" fmla="*/ 3469829 h 3780216"/>
              <a:gd name="connsiteX5" fmla="*/ 1087378 w 1404158"/>
              <a:gd name="connsiteY5" fmla="*/ 3780216 h 3780216"/>
              <a:gd name="connsiteX6" fmla="*/ 0 w 1404158"/>
              <a:gd name="connsiteY6" fmla="*/ 3780216 h 3780216"/>
              <a:gd name="connsiteX7" fmla="*/ 0 w 1404158"/>
              <a:gd name="connsiteY7" fmla="*/ 3508301 h 3780216"/>
              <a:gd name="connsiteX8" fmla="*/ 0 w 1404158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58" h="3780216">
                <a:moveTo>
                  <a:pt x="0" y="0"/>
                </a:moveTo>
                <a:lnTo>
                  <a:pt x="1404158" y="0"/>
                </a:lnTo>
                <a:lnTo>
                  <a:pt x="1404158" y="3006720"/>
                </a:lnTo>
                <a:lnTo>
                  <a:pt x="1404158" y="319791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Канали збуту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Покриття послугами (товарами)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Асортимент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Розміщення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500" dirty="0">
                <a:solidFill>
                  <a:schemeClr val="tx2"/>
                </a:solidFill>
              </a:rPr>
              <a:t>Транспортування</a:t>
            </a:r>
            <a:endParaRPr lang="en-CA" sz="15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Логістика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en-CA" sz="1600" dirty="0">
                <a:solidFill>
                  <a:schemeClr val="tx2"/>
                </a:solidFill>
              </a:rPr>
              <a:t>E-</a:t>
            </a:r>
            <a:r>
              <a:rPr lang="uk-UA" sz="1600" dirty="0">
                <a:solidFill>
                  <a:schemeClr val="tx2"/>
                </a:solidFill>
              </a:rPr>
              <a:t>продажі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C83A26F-C681-490B-B84E-DAD91D82597C}"/>
              </a:ext>
            </a:extLst>
          </p:cNvPr>
          <p:cNvSpPr/>
          <p:nvPr/>
        </p:nvSpPr>
        <p:spPr>
          <a:xfrm>
            <a:off x="6975431" y="2205789"/>
            <a:ext cx="1404177" cy="3780216"/>
          </a:xfrm>
          <a:custGeom>
            <a:avLst/>
            <a:gdLst>
              <a:gd name="connsiteX0" fmla="*/ 0 w 1404177"/>
              <a:gd name="connsiteY0" fmla="*/ 0 h 3780216"/>
              <a:gd name="connsiteX1" fmla="*/ 1404177 w 1404177"/>
              <a:gd name="connsiteY1" fmla="*/ 0 h 3780216"/>
              <a:gd name="connsiteX2" fmla="*/ 1404177 w 1404177"/>
              <a:gd name="connsiteY2" fmla="*/ 3197914 h 3780216"/>
              <a:gd name="connsiteX3" fmla="*/ 1404158 w 1404177"/>
              <a:gd name="connsiteY3" fmla="*/ 3198099 h 3780216"/>
              <a:gd name="connsiteX4" fmla="*/ 1404158 w 1404177"/>
              <a:gd name="connsiteY4" fmla="*/ 3469829 h 3780216"/>
              <a:gd name="connsiteX5" fmla="*/ 1087378 w 1404177"/>
              <a:gd name="connsiteY5" fmla="*/ 3780216 h 3780216"/>
              <a:gd name="connsiteX6" fmla="*/ 0 w 1404177"/>
              <a:gd name="connsiteY6" fmla="*/ 3780216 h 3780216"/>
              <a:gd name="connsiteX7" fmla="*/ 0 w 1404177"/>
              <a:gd name="connsiteY7" fmla="*/ 3508301 h 3780216"/>
              <a:gd name="connsiteX8" fmla="*/ 0 w 1404177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77" h="3780216">
                <a:moveTo>
                  <a:pt x="0" y="0"/>
                </a:moveTo>
                <a:lnTo>
                  <a:pt x="1404177" y="0"/>
                </a:lnTo>
                <a:lnTo>
                  <a:pt x="1404177" y="3197914"/>
                </a:lnTo>
                <a:lnTo>
                  <a:pt x="1404158" y="3198099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2">
              <a:alpha val="15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Бізнес-культура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 err="1">
                <a:solidFill>
                  <a:schemeClr val="tx2"/>
                </a:solidFill>
              </a:rPr>
              <a:t>Рекрутинг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Навчання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Оцінка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Залучення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Контроль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Підтримка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57EA264-7ABC-4FF5-8370-1B9CD3702CE3}"/>
              </a:ext>
            </a:extLst>
          </p:cNvPr>
          <p:cNvSpPr/>
          <p:nvPr/>
        </p:nvSpPr>
        <p:spPr>
          <a:xfrm>
            <a:off x="8505277" y="2205789"/>
            <a:ext cx="1404158" cy="3780216"/>
          </a:xfrm>
          <a:custGeom>
            <a:avLst/>
            <a:gdLst>
              <a:gd name="connsiteX0" fmla="*/ 0 w 1404158"/>
              <a:gd name="connsiteY0" fmla="*/ 0 h 3780216"/>
              <a:gd name="connsiteX1" fmla="*/ 1404158 w 1404158"/>
              <a:gd name="connsiteY1" fmla="*/ 0 h 3780216"/>
              <a:gd name="connsiteX2" fmla="*/ 1404158 w 1404158"/>
              <a:gd name="connsiteY2" fmla="*/ 3006720 h 3780216"/>
              <a:gd name="connsiteX3" fmla="*/ 1404158 w 1404158"/>
              <a:gd name="connsiteY3" fmla="*/ 3197914 h 3780216"/>
              <a:gd name="connsiteX4" fmla="*/ 1404158 w 1404158"/>
              <a:gd name="connsiteY4" fmla="*/ 3469829 h 3780216"/>
              <a:gd name="connsiteX5" fmla="*/ 1087378 w 1404158"/>
              <a:gd name="connsiteY5" fmla="*/ 3780216 h 3780216"/>
              <a:gd name="connsiteX6" fmla="*/ 0 w 1404158"/>
              <a:gd name="connsiteY6" fmla="*/ 3780216 h 3780216"/>
              <a:gd name="connsiteX7" fmla="*/ 0 w 1404158"/>
              <a:gd name="connsiteY7" fmla="*/ 3508301 h 3780216"/>
              <a:gd name="connsiteX8" fmla="*/ 0 w 1404158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58" h="3780216">
                <a:moveTo>
                  <a:pt x="0" y="0"/>
                </a:moveTo>
                <a:lnTo>
                  <a:pt x="1404158" y="0"/>
                </a:lnTo>
                <a:lnTo>
                  <a:pt x="1404158" y="3006720"/>
                </a:lnTo>
                <a:lnTo>
                  <a:pt x="1404158" y="319791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Організаційний 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Основний сервіс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Підтримка 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2FF4B69-C152-4A25-B543-E3E07AFBAEA1}"/>
              </a:ext>
            </a:extLst>
          </p:cNvPr>
          <p:cNvSpPr/>
          <p:nvPr/>
        </p:nvSpPr>
        <p:spPr>
          <a:xfrm>
            <a:off x="10049178" y="2205789"/>
            <a:ext cx="1404158" cy="3780216"/>
          </a:xfrm>
          <a:custGeom>
            <a:avLst/>
            <a:gdLst>
              <a:gd name="connsiteX0" fmla="*/ 0 w 1404158"/>
              <a:gd name="connsiteY0" fmla="*/ 0 h 3780216"/>
              <a:gd name="connsiteX1" fmla="*/ 1404158 w 1404158"/>
              <a:gd name="connsiteY1" fmla="*/ 0 h 3780216"/>
              <a:gd name="connsiteX2" fmla="*/ 1404158 w 1404158"/>
              <a:gd name="connsiteY2" fmla="*/ 3006720 h 3780216"/>
              <a:gd name="connsiteX3" fmla="*/ 1404158 w 1404158"/>
              <a:gd name="connsiteY3" fmla="*/ 3197914 h 3780216"/>
              <a:gd name="connsiteX4" fmla="*/ 1404158 w 1404158"/>
              <a:gd name="connsiteY4" fmla="*/ 3469829 h 3780216"/>
              <a:gd name="connsiteX5" fmla="*/ 1087378 w 1404158"/>
              <a:gd name="connsiteY5" fmla="*/ 3780216 h 3780216"/>
              <a:gd name="connsiteX6" fmla="*/ 0 w 1404158"/>
              <a:gd name="connsiteY6" fmla="*/ 3780216 h 3780216"/>
              <a:gd name="connsiteX7" fmla="*/ 0 w 1404158"/>
              <a:gd name="connsiteY7" fmla="*/ 3508301 h 3780216"/>
              <a:gd name="connsiteX8" fmla="*/ 0 w 1404158"/>
              <a:gd name="connsiteY8" fmla="*/ 3006720 h 378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4158" h="3780216">
                <a:moveTo>
                  <a:pt x="0" y="0"/>
                </a:moveTo>
                <a:lnTo>
                  <a:pt x="1404158" y="0"/>
                </a:lnTo>
                <a:lnTo>
                  <a:pt x="1404158" y="3006720"/>
                </a:lnTo>
                <a:lnTo>
                  <a:pt x="1404158" y="3197914"/>
                </a:lnTo>
                <a:lnTo>
                  <a:pt x="1404158" y="3469829"/>
                </a:lnTo>
                <a:cubicBezTo>
                  <a:pt x="1404158" y="3640534"/>
                  <a:pt x="1263027" y="3780216"/>
                  <a:pt x="1087378" y="3780216"/>
                </a:cubicBezTo>
                <a:lnTo>
                  <a:pt x="0" y="3780216"/>
                </a:lnTo>
                <a:lnTo>
                  <a:pt x="0" y="3508301"/>
                </a:lnTo>
                <a:lnTo>
                  <a:pt x="0" y="300672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144000" tIns="432000" rIns="38100" bIns="38100" anchor="t">
            <a:noAutofit/>
          </a:bodyPr>
          <a:lstStyle/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Екстер’єр / інтер’єр</a:t>
            </a:r>
            <a:endParaRPr lang="en-CA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Дизайн 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Чистота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Стиль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Декорації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Акустика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Запахи</a:t>
            </a:r>
            <a:endParaRPr lang="en-US" sz="1600" dirty="0">
              <a:solidFill>
                <a:schemeClr val="tx2"/>
              </a:solidFill>
            </a:endParaRPr>
          </a:p>
          <a:p>
            <a:pPr marL="114300" indent="-11430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FFFFFF"/>
                </a:solidFill>
              </a:defRPr>
            </a:pPr>
            <a:r>
              <a:rPr lang="uk-UA" sz="1600" dirty="0">
                <a:solidFill>
                  <a:schemeClr val="tx2"/>
                </a:solidFill>
              </a:rPr>
              <a:t>Зовнішній вигляд персоналу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438E114-8DE3-4FF9-80C8-B7828D3FABC0}"/>
              </a:ext>
            </a:extLst>
          </p:cNvPr>
          <p:cNvSpPr/>
          <p:nvPr/>
        </p:nvSpPr>
        <p:spPr>
          <a:xfrm>
            <a:off x="737260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3091455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5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4586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3091455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216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Продукт / послуга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2CC503E-3D25-45CF-BEDE-E1C83179BC61}"/>
              </a:ext>
            </a:extLst>
          </p:cNvPr>
          <p:cNvSpPr/>
          <p:nvPr/>
        </p:nvSpPr>
        <p:spPr>
          <a:xfrm>
            <a:off x="2281161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6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4586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Просування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91BAD65-672F-4BEB-B476-7F76B906307B}"/>
              </a:ext>
            </a:extLst>
          </p:cNvPr>
          <p:cNvSpPr/>
          <p:nvPr/>
        </p:nvSpPr>
        <p:spPr>
          <a:xfrm>
            <a:off x="3811026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6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3145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Ціна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0FE3F7F-468D-4D9A-9B44-14C1C9AFFF08}"/>
              </a:ext>
            </a:extLst>
          </p:cNvPr>
          <p:cNvSpPr/>
          <p:nvPr/>
        </p:nvSpPr>
        <p:spPr>
          <a:xfrm>
            <a:off x="5354927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6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4587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Місце продажу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C56A2E5-79DA-4D3F-B633-18C692D5CAC7}"/>
              </a:ext>
            </a:extLst>
          </p:cNvPr>
          <p:cNvSpPr/>
          <p:nvPr/>
        </p:nvSpPr>
        <p:spPr>
          <a:xfrm>
            <a:off x="6898828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6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4587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Люди (персонал)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556DD2E-4DC2-421B-96AF-0562FA7CAF59}"/>
              </a:ext>
            </a:extLst>
          </p:cNvPr>
          <p:cNvSpPr/>
          <p:nvPr/>
        </p:nvSpPr>
        <p:spPr>
          <a:xfrm>
            <a:off x="8428693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5592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5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7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5592" y="899686"/>
                </a:lnTo>
                <a:cubicBezTo>
                  <a:pt x="224586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Процес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9611288-5201-4267-BCAF-C138A9607945}"/>
              </a:ext>
            </a:extLst>
          </p:cNvPr>
          <p:cNvSpPr/>
          <p:nvPr/>
        </p:nvSpPr>
        <p:spPr>
          <a:xfrm>
            <a:off x="9972594" y="1618541"/>
            <a:ext cx="1482146" cy="4367465"/>
          </a:xfrm>
          <a:custGeom>
            <a:avLst/>
            <a:gdLst>
              <a:gd name="connsiteX0" fmla="*/ 181083 w 1482146"/>
              <a:gd name="connsiteY0" fmla="*/ 0 h 4367465"/>
              <a:gd name="connsiteX1" fmla="*/ 1009163 w 1482146"/>
              <a:gd name="connsiteY1" fmla="*/ 0 h 4367465"/>
              <a:gd name="connsiteX2" fmla="*/ 1235122 w 1482146"/>
              <a:gd name="connsiteY2" fmla="*/ 20989 h 4367465"/>
              <a:gd name="connsiteX3" fmla="*/ 1381072 w 1482146"/>
              <a:gd name="connsiteY3" fmla="*/ 91141 h 4367465"/>
              <a:gd name="connsiteX4" fmla="*/ 1459708 w 1482146"/>
              <a:gd name="connsiteY4" fmla="*/ 217641 h 4367465"/>
              <a:gd name="connsiteX5" fmla="*/ 1482146 w 1482146"/>
              <a:gd name="connsiteY5" fmla="*/ 405596 h 4367465"/>
              <a:gd name="connsiteX6" fmla="*/ 1482146 w 1482146"/>
              <a:gd name="connsiteY6" fmla="*/ 515079 h 4367465"/>
              <a:gd name="connsiteX7" fmla="*/ 1459708 w 1482146"/>
              <a:gd name="connsiteY7" fmla="*/ 701709 h 4367465"/>
              <a:gd name="connsiteX8" fmla="*/ 1382513 w 1482146"/>
              <a:gd name="connsiteY8" fmla="*/ 819701 h 4367465"/>
              <a:gd name="connsiteX9" fmla="*/ 1237935 w 1482146"/>
              <a:gd name="connsiteY9" fmla="*/ 881344 h 4367465"/>
              <a:gd name="connsiteX10" fmla="*/ 1009163 w 1482146"/>
              <a:gd name="connsiteY10" fmla="*/ 899686 h 4367465"/>
              <a:gd name="connsiteX11" fmla="*/ 324219 w 1482146"/>
              <a:gd name="connsiteY11" fmla="*/ 899686 h 4367465"/>
              <a:gd name="connsiteX12" fmla="*/ 143137 w 1482146"/>
              <a:gd name="connsiteY12" fmla="*/ 1080644 h 4367465"/>
              <a:gd name="connsiteX13" fmla="*/ 143137 w 1482146"/>
              <a:gd name="connsiteY13" fmla="*/ 3091455 h 4367465"/>
              <a:gd name="connsiteX14" fmla="*/ 143137 w 1482146"/>
              <a:gd name="connsiteY14" fmla="*/ 4012657 h 4367465"/>
              <a:gd name="connsiteX15" fmla="*/ 143137 w 1482146"/>
              <a:gd name="connsiteY15" fmla="*/ 4295800 h 4367465"/>
              <a:gd name="connsiteX16" fmla="*/ 71569 w 1482146"/>
              <a:gd name="connsiteY16" fmla="*/ 4367465 h 4367465"/>
              <a:gd name="connsiteX17" fmla="*/ 0 w 1482146"/>
              <a:gd name="connsiteY17" fmla="*/ 4295800 h 4367465"/>
              <a:gd name="connsiteX18" fmla="*/ 0 w 1482146"/>
              <a:gd name="connsiteY18" fmla="*/ 4012657 h 4367465"/>
              <a:gd name="connsiteX19" fmla="*/ 0 w 1482146"/>
              <a:gd name="connsiteY19" fmla="*/ 3091455 h 4367465"/>
              <a:gd name="connsiteX20" fmla="*/ 0 w 1482146"/>
              <a:gd name="connsiteY20" fmla="*/ 181147 h 4367465"/>
              <a:gd name="connsiteX21" fmla="*/ 181083 w 1482146"/>
              <a:gd name="connsiteY21" fmla="*/ 0 h 43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2146" h="4367465">
                <a:moveTo>
                  <a:pt x="181083" y="0"/>
                </a:moveTo>
                <a:lnTo>
                  <a:pt x="1009163" y="0"/>
                </a:lnTo>
                <a:cubicBezTo>
                  <a:pt x="1098984" y="0"/>
                  <a:pt x="1174738" y="6996"/>
                  <a:pt x="1235122" y="20989"/>
                </a:cubicBezTo>
                <a:cubicBezTo>
                  <a:pt x="1295505" y="35171"/>
                  <a:pt x="1344567" y="58996"/>
                  <a:pt x="1381072" y="91141"/>
                </a:cubicBezTo>
                <a:cubicBezTo>
                  <a:pt x="1417577" y="123475"/>
                  <a:pt x="1444269" y="165642"/>
                  <a:pt x="1459708" y="217641"/>
                </a:cubicBezTo>
                <a:cubicBezTo>
                  <a:pt x="1475147" y="269452"/>
                  <a:pt x="1482146" y="332608"/>
                  <a:pt x="1482146" y="405596"/>
                </a:cubicBezTo>
                <a:lnTo>
                  <a:pt x="1482146" y="515079"/>
                </a:lnTo>
                <a:cubicBezTo>
                  <a:pt x="1482146" y="590903"/>
                  <a:pt x="1475147" y="652735"/>
                  <a:pt x="1459708" y="701709"/>
                </a:cubicBezTo>
                <a:cubicBezTo>
                  <a:pt x="1444269" y="750873"/>
                  <a:pt x="1419018" y="790203"/>
                  <a:pt x="1382513" y="819701"/>
                </a:cubicBezTo>
                <a:cubicBezTo>
                  <a:pt x="1346008" y="849199"/>
                  <a:pt x="1298250" y="870188"/>
                  <a:pt x="1237935" y="881344"/>
                </a:cubicBezTo>
                <a:cubicBezTo>
                  <a:pt x="1177551" y="892689"/>
                  <a:pt x="1101797" y="899686"/>
                  <a:pt x="1009163" y="899686"/>
                </a:cubicBezTo>
                <a:lnTo>
                  <a:pt x="324219" y="899686"/>
                </a:lnTo>
                <a:cubicBezTo>
                  <a:pt x="223145" y="899686"/>
                  <a:pt x="143137" y="980994"/>
                  <a:pt x="143137" y="1080644"/>
                </a:cubicBezTo>
                <a:lnTo>
                  <a:pt x="143137" y="3091455"/>
                </a:lnTo>
                <a:lnTo>
                  <a:pt x="143137" y="4012657"/>
                </a:lnTo>
                <a:lnTo>
                  <a:pt x="143137" y="4295800"/>
                </a:lnTo>
                <a:cubicBezTo>
                  <a:pt x="143137" y="4335131"/>
                  <a:pt x="110887" y="4367465"/>
                  <a:pt x="71569" y="4367465"/>
                </a:cubicBezTo>
                <a:cubicBezTo>
                  <a:pt x="32251" y="4367465"/>
                  <a:pt x="0" y="4335131"/>
                  <a:pt x="0" y="4295800"/>
                </a:cubicBezTo>
                <a:lnTo>
                  <a:pt x="0" y="4012657"/>
                </a:lnTo>
                <a:lnTo>
                  <a:pt x="0" y="3091455"/>
                </a:lnTo>
                <a:lnTo>
                  <a:pt x="0" y="181147"/>
                </a:lnTo>
                <a:cubicBezTo>
                  <a:pt x="0" y="81498"/>
                  <a:pt x="81381" y="0"/>
                  <a:pt x="181083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288000" rIns="38100" bIns="38100" anchor="t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600" b="1" dirty="0">
                <a:solidFill>
                  <a:schemeClr val="bg2">
                    <a:lumMod val="10000"/>
                  </a:schemeClr>
                </a:solidFill>
              </a:rPr>
              <a:t>Оточення</a:t>
            </a:r>
            <a:endParaRPr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99E4806-7073-95D1-B134-CA6C5822A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531" y="431059"/>
            <a:ext cx="9797831" cy="707886"/>
          </a:xfrm>
        </p:spPr>
        <p:txBody>
          <a:bodyPr/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P’s 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Комплекс маркетингу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A15D36-5721-C315-4A90-186EB21A648D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5425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64" y="72737"/>
            <a:ext cx="9797831" cy="71872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uk-UA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McKinsey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7S</a:t>
            </a:r>
            <a:endParaRPr lang="ru-UA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1A70C1-DFE8-4894-98FF-1F67BFEDF4DA}"/>
              </a:ext>
            </a:extLst>
          </p:cNvPr>
          <p:cNvGrpSpPr/>
          <p:nvPr/>
        </p:nvGrpSpPr>
        <p:grpSpPr>
          <a:xfrm>
            <a:off x="3796145" y="1335531"/>
            <a:ext cx="4599710" cy="5143780"/>
            <a:chOff x="3796145" y="1335531"/>
            <a:chExt cx="4599710" cy="514378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9B5CD2A-F0C7-F841-9B5F-33334438C0CF}"/>
                </a:ext>
              </a:extLst>
            </p:cNvPr>
            <p:cNvSpPr/>
            <p:nvPr/>
          </p:nvSpPr>
          <p:spPr>
            <a:xfrm>
              <a:off x="4146563" y="1953375"/>
              <a:ext cx="3906250" cy="390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8794"/>
                    <a:pt x="21049" y="6913"/>
                    <a:pt x="20091" y="5302"/>
                  </a:cubicBezTo>
                  <a:cubicBezTo>
                    <a:pt x="20091" y="5297"/>
                    <a:pt x="20086" y="5287"/>
                    <a:pt x="20080" y="5281"/>
                  </a:cubicBezTo>
                  <a:cubicBezTo>
                    <a:pt x="20075" y="5276"/>
                    <a:pt x="20070" y="5271"/>
                    <a:pt x="20065" y="5266"/>
                  </a:cubicBezTo>
                  <a:cubicBezTo>
                    <a:pt x="18178" y="2116"/>
                    <a:pt x="14726" y="0"/>
                    <a:pt x="10795" y="0"/>
                  </a:cubicBezTo>
                  <a:cubicBezTo>
                    <a:pt x="6889" y="0"/>
                    <a:pt x="3462" y="2085"/>
                    <a:pt x="1565" y="5195"/>
                  </a:cubicBezTo>
                  <a:cubicBezTo>
                    <a:pt x="1560" y="5200"/>
                    <a:pt x="1555" y="5205"/>
                    <a:pt x="1555" y="5210"/>
                  </a:cubicBezTo>
                  <a:cubicBezTo>
                    <a:pt x="1550" y="5215"/>
                    <a:pt x="1550" y="5220"/>
                    <a:pt x="1550" y="5230"/>
                  </a:cubicBezTo>
                  <a:cubicBezTo>
                    <a:pt x="566" y="6857"/>
                    <a:pt x="0" y="8763"/>
                    <a:pt x="0" y="10803"/>
                  </a:cubicBezTo>
                  <a:cubicBezTo>
                    <a:pt x="0" y="12811"/>
                    <a:pt x="551" y="14692"/>
                    <a:pt x="1509" y="16303"/>
                  </a:cubicBezTo>
                  <a:cubicBezTo>
                    <a:pt x="1509" y="16308"/>
                    <a:pt x="1514" y="16319"/>
                    <a:pt x="1520" y="16324"/>
                  </a:cubicBezTo>
                  <a:cubicBezTo>
                    <a:pt x="1525" y="16329"/>
                    <a:pt x="1530" y="16334"/>
                    <a:pt x="1535" y="16339"/>
                  </a:cubicBezTo>
                  <a:cubicBezTo>
                    <a:pt x="3422" y="19489"/>
                    <a:pt x="6874" y="21600"/>
                    <a:pt x="10805" y="21600"/>
                  </a:cubicBezTo>
                  <a:cubicBezTo>
                    <a:pt x="14711" y="21600"/>
                    <a:pt x="18138" y="19520"/>
                    <a:pt x="20035" y="16405"/>
                  </a:cubicBezTo>
                  <a:cubicBezTo>
                    <a:pt x="20040" y="16400"/>
                    <a:pt x="20045" y="16395"/>
                    <a:pt x="20045" y="16390"/>
                  </a:cubicBezTo>
                  <a:cubicBezTo>
                    <a:pt x="20050" y="16385"/>
                    <a:pt x="20050" y="16380"/>
                    <a:pt x="20050" y="16370"/>
                  </a:cubicBezTo>
                  <a:cubicBezTo>
                    <a:pt x="21034" y="14743"/>
                    <a:pt x="21600" y="12837"/>
                    <a:pt x="21600" y="10803"/>
                  </a:cubicBezTo>
                  <a:close/>
                  <a:moveTo>
                    <a:pt x="19948" y="16242"/>
                  </a:moveTo>
                  <a:lnTo>
                    <a:pt x="18342" y="15273"/>
                  </a:lnTo>
                  <a:cubicBezTo>
                    <a:pt x="18337" y="15171"/>
                    <a:pt x="18331" y="15070"/>
                    <a:pt x="18326" y="14962"/>
                  </a:cubicBezTo>
                  <a:cubicBezTo>
                    <a:pt x="19474" y="14442"/>
                    <a:pt x="20096" y="13815"/>
                    <a:pt x="20096" y="13148"/>
                  </a:cubicBezTo>
                  <a:cubicBezTo>
                    <a:pt x="20096" y="13107"/>
                    <a:pt x="20060" y="13071"/>
                    <a:pt x="20019" y="13071"/>
                  </a:cubicBezTo>
                  <a:cubicBezTo>
                    <a:pt x="19978" y="13071"/>
                    <a:pt x="19943" y="13107"/>
                    <a:pt x="19943" y="13148"/>
                  </a:cubicBezTo>
                  <a:cubicBezTo>
                    <a:pt x="19943" y="13734"/>
                    <a:pt x="19361" y="14315"/>
                    <a:pt x="18316" y="14799"/>
                  </a:cubicBezTo>
                  <a:cubicBezTo>
                    <a:pt x="18286" y="14504"/>
                    <a:pt x="18240" y="14188"/>
                    <a:pt x="18173" y="13851"/>
                  </a:cubicBezTo>
                  <a:cubicBezTo>
                    <a:pt x="17985" y="12888"/>
                    <a:pt x="17648" y="11817"/>
                    <a:pt x="17194" y="10701"/>
                  </a:cubicBezTo>
                  <a:cubicBezTo>
                    <a:pt x="17648" y="9584"/>
                    <a:pt x="17985" y="8514"/>
                    <a:pt x="18173" y="7550"/>
                  </a:cubicBezTo>
                  <a:cubicBezTo>
                    <a:pt x="18240" y="7214"/>
                    <a:pt x="18286" y="6898"/>
                    <a:pt x="18316" y="6602"/>
                  </a:cubicBezTo>
                  <a:cubicBezTo>
                    <a:pt x="19361" y="7086"/>
                    <a:pt x="19943" y="7667"/>
                    <a:pt x="19943" y="8254"/>
                  </a:cubicBezTo>
                  <a:cubicBezTo>
                    <a:pt x="19943" y="8294"/>
                    <a:pt x="19978" y="8330"/>
                    <a:pt x="20019" y="8330"/>
                  </a:cubicBezTo>
                  <a:cubicBezTo>
                    <a:pt x="20060" y="8330"/>
                    <a:pt x="20096" y="8294"/>
                    <a:pt x="20096" y="8254"/>
                  </a:cubicBezTo>
                  <a:cubicBezTo>
                    <a:pt x="20096" y="7586"/>
                    <a:pt x="19474" y="6959"/>
                    <a:pt x="18326" y="6439"/>
                  </a:cubicBezTo>
                  <a:cubicBezTo>
                    <a:pt x="18326" y="6434"/>
                    <a:pt x="18326" y="6423"/>
                    <a:pt x="18326" y="6418"/>
                  </a:cubicBezTo>
                  <a:lnTo>
                    <a:pt x="19989" y="5429"/>
                  </a:lnTo>
                  <a:cubicBezTo>
                    <a:pt x="20917" y="7010"/>
                    <a:pt x="21447" y="8845"/>
                    <a:pt x="21447" y="10803"/>
                  </a:cubicBezTo>
                  <a:cubicBezTo>
                    <a:pt x="21447" y="12786"/>
                    <a:pt x="20896" y="14651"/>
                    <a:pt x="19948" y="16242"/>
                  </a:cubicBezTo>
                  <a:close/>
                  <a:moveTo>
                    <a:pt x="3432" y="14866"/>
                  </a:moveTo>
                  <a:cubicBezTo>
                    <a:pt x="3457" y="14560"/>
                    <a:pt x="3508" y="14233"/>
                    <a:pt x="3575" y="13882"/>
                  </a:cubicBezTo>
                  <a:cubicBezTo>
                    <a:pt x="3753" y="12969"/>
                    <a:pt x="4064" y="11960"/>
                    <a:pt x="4487" y="10905"/>
                  </a:cubicBezTo>
                  <a:cubicBezTo>
                    <a:pt x="4865" y="11807"/>
                    <a:pt x="5318" y="12740"/>
                    <a:pt x="5833" y="13668"/>
                  </a:cubicBezTo>
                  <a:lnTo>
                    <a:pt x="3651" y="14962"/>
                  </a:lnTo>
                  <a:cubicBezTo>
                    <a:pt x="3575" y="14927"/>
                    <a:pt x="3503" y="14896"/>
                    <a:pt x="3432" y="14866"/>
                  </a:cubicBezTo>
                  <a:close/>
                  <a:moveTo>
                    <a:pt x="3488" y="15059"/>
                  </a:moveTo>
                  <a:lnTo>
                    <a:pt x="3416" y="15105"/>
                  </a:lnTo>
                  <a:cubicBezTo>
                    <a:pt x="3416" y="15080"/>
                    <a:pt x="3422" y="15054"/>
                    <a:pt x="3422" y="15034"/>
                  </a:cubicBezTo>
                  <a:cubicBezTo>
                    <a:pt x="3442" y="15039"/>
                    <a:pt x="3462" y="15049"/>
                    <a:pt x="3488" y="15059"/>
                  </a:cubicBezTo>
                  <a:close/>
                  <a:moveTo>
                    <a:pt x="3524" y="6490"/>
                  </a:moveTo>
                  <a:lnTo>
                    <a:pt x="5767" y="7846"/>
                  </a:lnTo>
                  <a:cubicBezTo>
                    <a:pt x="5278" y="8733"/>
                    <a:pt x="4844" y="9625"/>
                    <a:pt x="4482" y="10492"/>
                  </a:cubicBezTo>
                  <a:cubicBezTo>
                    <a:pt x="4064" y="9436"/>
                    <a:pt x="3753" y="8427"/>
                    <a:pt x="3569" y="7514"/>
                  </a:cubicBezTo>
                  <a:cubicBezTo>
                    <a:pt x="3498" y="7163"/>
                    <a:pt x="3452" y="6836"/>
                    <a:pt x="3427" y="6530"/>
                  </a:cubicBezTo>
                  <a:cubicBezTo>
                    <a:pt x="3462" y="6520"/>
                    <a:pt x="3493" y="6505"/>
                    <a:pt x="3524" y="6490"/>
                  </a:cubicBezTo>
                  <a:close/>
                  <a:moveTo>
                    <a:pt x="18163" y="6530"/>
                  </a:moveTo>
                  <a:cubicBezTo>
                    <a:pt x="18138" y="6836"/>
                    <a:pt x="18087" y="7168"/>
                    <a:pt x="18020" y="7519"/>
                  </a:cubicBezTo>
                  <a:cubicBezTo>
                    <a:pt x="17842" y="8432"/>
                    <a:pt x="17531" y="9441"/>
                    <a:pt x="17108" y="10497"/>
                  </a:cubicBezTo>
                  <a:cubicBezTo>
                    <a:pt x="16751" y="9645"/>
                    <a:pt x="16327" y="8763"/>
                    <a:pt x="15848" y="7892"/>
                  </a:cubicBezTo>
                  <a:lnTo>
                    <a:pt x="18148" y="6525"/>
                  </a:lnTo>
                  <a:cubicBezTo>
                    <a:pt x="18153" y="6525"/>
                    <a:pt x="18158" y="6530"/>
                    <a:pt x="18163" y="6530"/>
                  </a:cubicBezTo>
                  <a:close/>
                  <a:moveTo>
                    <a:pt x="15608" y="13622"/>
                  </a:moveTo>
                  <a:lnTo>
                    <a:pt x="10948" y="10803"/>
                  </a:lnTo>
                  <a:lnTo>
                    <a:pt x="15716" y="7968"/>
                  </a:lnTo>
                  <a:cubicBezTo>
                    <a:pt x="16220" y="8886"/>
                    <a:pt x="16659" y="9808"/>
                    <a:pt x="17026" y="10701"/>
                  </a:cubicBezTo>
                  <a:cubicBezTo>
                    <a:pt x="16639" y="11649"/>
                    <a:pt x="16164" y="12633"/>
                    <a:pt x="15614" y="13612"/>
                  </a:cubicBezTo>
                  <a:cubicBezTo>
                    <a:pt x="15614" y="13617"/>
                    <a:pt x="15608" y="13617"/>
                    <a:pt x="15608" y="13622"/>
                  </a:cubicBezTo>
                  <a:close/>
                  <a:moveTo>
                    <a:pt x="15772" y="7754"/>
                  </a:moveTo>
                  <a:cubicBezTo>
                    <a:pt x="15761" y="7739"/>
                    <a:pt x="15756" y="7723"/>
                    <a:pt x="15746" y="7708"/>
                  </a:cubicBezTo>
                  <a:cubicBezTo>
                    <a:pt x="15323" y="6954"/>
                    <a:pt x="14879" y="6235"/>
                    <a:pt x="14420" y="5567"/>
                  </a:cubicBezTo>
                  <a:cubicBezTo>
                    <a:pt x="15481" y="5715"/>
                    <a:pt x="16455" y="5929"/>
                    <a:pt x="17291" y="6199"/>
                  </a:cubicBezTo>
                  <a:cubicBezTo>
                    <a:pt x="17531" y="6276"/>
                    <a:pt x="17755" y="6362"/>
                    <a:pt x="17969" y="6444"/>
                  </a:cubicBezTo>
                  <a:lnTo>
                    <a:pt x="15772" y="7754"/>
                  </a:lnTo>
                  <a:close/>
                  <a:moveTo>
                    <a:pt x="15614" y="7785"/>
                  </a:moveTo>
                  <a:cubicBezTo>
                    <a:pt x="15624" y="7800"/>
                    <a:pt x="15629" y="7815"/>
                    <a:pt x="15639" y="7830"/>
                  </a:cubicBezTo>
                  <a:lnTo>
                    <a:pt x="10871" y="10665"/>
                  </a:lnTo>
                  <a:lnTo>
                    <a:pt x="10871" y="5327"/>
                  </a:lnTo>
                  <a:cubicBezTo>
                    <a:pt x="12034" y="5332"/>
                    <a:pt x="13161" y="5404"/>
                    <a:pt x="14211" y="5541"/>
                  </a:cubicBezTo>
                  <a:cubicBezTo>
                    <a:pt x="14701" y="6240"/>
                    <a:pt x="15170" y="6994"/>
                    <a:pt x="15614" y="7785"/>
                  </a:cubicBezTo>
                  <a:close/>
                  <a:moveTo>
                    <a:pt x="10876" y="5174"/>
                  </a:moveTo>
                  <a:lnTo>
                    <a:pt x="10876" y="1871"/>
                  </a:lnTo>
                  <a:cubicBezTo>
                    <a:pt x="11137" y="2060"/>
                    <a:pt x="11407" y="2284"/>
                    <a:pt x="11682" y="2544"/>
                  </a:cubicBezTo>
                  <a:cubicBezTo>
                    <a:pt x="12483" y="3288"/>
                    <a:pt x="13309" y="4257"/>
                    <a:pt x="14099" y="5373"/>
                  </a:cubicBezTo>
                  <a:cubicBezTo>
                    <a:pt x="13079" y="5246"/>
                    <a:pt x="11993" y="5180"/>
                    <a:pt x="10876" y="5174"/>
                  </a:cubicBezTo>
                  <a:close/>
                  <a:moveTo>
                    <a:pt x="10724" y="5174"/>
                  </a:moveTo>
                  <a:cubicBezTo>
                    <a:pt x="9602" y="5180"/>
                    <a:pt x="8516" y="5246"/>
                    <a:pt x="7496" y="5373"/>
                  </a:cubicBezTo>
                  <a:cubicBezTo>
                    <a:pt x="8286" y="4257"/>
                    <a:pt x="9107" y="3288"/>
                    <a:pt x="9913" y="2544"/>
                  </a:cubicBezTo>
                  <a:cubicBezTo>
                    <a:pt x="10193" y="2284"/>
                    <a:pt x="10463" y="2060"/>
                    <a:pt x="10724" y="1871"/>
                  </a:cubicBezTo>
                  <a:lnTo>
                    <a:pt x="10724" y="5174"/>
                  </a:lnTo>
                  <a:close/>
                  <a:moveTo>
                    <a:pt x="10724" y="5327"/>
                  </a:moveTo>
                  <a:lnTo>
                    <a:pt x="10724" y="10665"/>
                  </a:lnTo>
                  <a:lnTo>
                    <a:pt x="5976" y="7795"/>
                  </a:lnTo>
                  <a:cubicBezTo>
                    <a:pt x="5976" y="7790"/>
                    <a:pt x="5981" y="7790"/>
                    <a:pt x="5981" y="7785"/>
                  </a:cubicBezTo>
                  <a:cubicBezTo>
                    <a:pt x="6425" y="6994"/>
                    <a:pt x="6894" y="6240"/>
                    <a:pt x="7378" y="5541"/>
                  </a:cubicBezTo>
                  <a:cubicBezTo>
                    <a:pt x="8429" y="5404"/>
                    <a:pt x="9556" y="5332"/>
                    <a:pt x="10724" y="5327"/>
                  </a:cubicBezTo>
                  <a:close/>
                  <a:moveTo>
                    <a:pt x="5849" y="7713"/>
                  </a:moveTo>
                  <a:cubicBezTo>
                    <a:pt x="5844" y="7713"/>
                    <a:pt x="5844" y="7713"/>
                    <a:pt x="5849" y="7713"/>
                  </a:cubicBezTo>
                  <a:lnTo>
                    <a:pt x="3702" y="6423"/>
                  </a:lnTo>
                  <a:cubicBezTo>
                    <a:pt x="3891" y="6347"/>
                    <a:pt x="4095" y="6276"/>
                    <a:pt x="4304" y="6204"/>
                  </a:cubicBezTo>
                  <a:cubicBezTo>
                    <a:pt x="5140" y="5934"/>
                    <a:pt x="6114" y="5720"/>
                    <a:pt x="7175" y="5572"/>
                  </a:cubicBezTo>
                  <a:cubicBezTo>
                    <a:pt x="6716" y="6240"/>
                    <a:pt x="6267" y="6959"/>
                    <a:pt x="5849" y="7713"/>
                  </a:cubicBezTo>
                  <a:close/>
                  <a:moveTo>
                    <a:pt x="5900" y="7927"/>
                  </a:moveTo>
                  <a:lnTo>
                    <a:pt x="10647" y="10797"/>
                  </a:lnTo>
                  <a:lnTo>
                    <a:pt x="5961" y="13581"/>
                  </a:lnTo>
                  <a:cubicBezTo>
                    <a:pt x="5420" y="12612"/>
                    <a:pt x="4951" y="11639"/>
                    <a:pt x="4564" y="10695"/>
                  </a:cubicBezTo>
                  <a:cubicBezTo>
                    <a:pt x="4936" y="9793"/>
                    <a:pt x="5385" y="8860"/>
                    <a:pt x="5900" y="7927"/>
                  </a:cubicBezTo>
                  <a:close/>
                  <a:moveTo>
                    <a:pt x="5910" y="13795"/>
                  </a:moveTo>
                  <a:cubicBezTo>
                    <a:pt x="6313" y="14509"/>
                    <a:pt x="6736" y="15192"/>
                    <a:pt x="7175" y="15829"/>
                  </a:cubicBezTo>
                  <a:cubicBezTo>
                    <a:pt x="6114" y="15681"/>
                    <a:pt x="5145" y="15467"/>
                    <a:pt x="4304" y="15197"/>
                  </a:cubicBezTo>
                  <a:cubicBezTo>
                    <a:pt x="4141" y="15146"/>
                    <a:pt x="3982" y="15090"/>
                    <a:pt x="3835" y="15034"/>
                  </a:cubicBezTo>
                  <a:lnTo>
                    <a:pt x="5910" y="13795"/>
                  </a:lnTo>
                  <a:close/>
                  <a:moveTo>
                    <a:pt x="6037" y="13719"/>
                  </a:moveTo>
                  <a:lnTo>
                    <a:pt x="10718" y="10935"/>
                  </a:lnTo>
                  <a:lnTo>
                    <a:pt x="10718" y="16069"/>
                  </a:lnTo>
                  <a:cubicBezTo>
                    <a:pt x="9556" y="16064"/>
                    <a:pt x="8424" y="15992"/>
                    <a:pt x="7373" y="15855"/>
                  </a:cubicBezTo>
                  <a:cubicBezTo>
                    <a:pt x="6914" y="15192"/>
                    <a:pt x="6466" y="14473"/>
                    <a:pt x="6037" y="13719"/>
                  </a:cubicBezTo>
                  <a:close/>
                  <a:moveTo>
                    <a:pt x="10724" y="16222"/>
                  </a:moveTo>
                  <a:lnTo>
                    <a:pt x="10724" y="19525"/>
                  </a:lnTo>
                  <a:cubicBezTo>
                    <a:pt x="10463" y="19337"/>
                    <a:pt x="10193" y="19112"/>
                    <a:pt x="9913" y="18852"/>
                  </a:cubicBezTo>
                  <a:cubicBezTo>
                    <a:pt x="9112" y="18108"/>
                    <a:pt x="8286" y="17139"/>
                    <a:pt x="7496" y="16023"/>
                  </a:cubicBezTo>
                  <a:cubicBezTo>
                    <a:pt x="8510" y="16150"/>
                    <a:pt x="9602" y="16222"/>
                    <a:pt x="10724" y="16222"/>
                  </a:cubicBezTo>
                  <a:close/>
                  <a:moveTo>
                    <a:pt x="10876" y="16222"/>
                  </a:moveTo>
                  <a:cubicBezTo>
                    <a:pt x="11993" y="16217"/>
                    <a:pt x="13084" y="16150"/>
                    <a:pt x="14099" y="16028"/>
                  </a:cubicBezTo>
                  <a:cubicBezTo>
                    <a:pt x="13309" y="17144"/>
                    <a:pt x="12488" y="18113"/>
                    <a:pt x="11682" y="18857"/>
                  </a:cubicBezTo>
                  <a:cubicBezTo>
                    <a:pt x="11402" y="19112"/>
                    <a:pt x="11137" y="19337"/>
                    <a:pt x="10876" y="19530"/>
                  </a:cubicBezTo>
                  <a:lnTo>
                    <a:pt x="10876" y="16222"/>
                  </a:lnTo>
                  <a:close/>
                  <a:moveTo>
                    <a:pt x="10876" y="16069"/>
                  </a:moveTo>
                  <a:lnTo>
                    <a:pt x="10876" y="10935"/>
                  </a:lnTo>
                  <a:lnTo>
                    <a:pt x="15537" y="13754"/>
                  </a:lnTo>
                  <a:cubicBezTo>
                    <a:pt x="15119" y="14493"/>
                    <a:pt x="14675" y="15202"/>
                    <a:pt x="14222" y="15860"/>
                  </a:cubicBezTo>
                  <a:cubicBezTo>
                    <a:pt x="13166" y="15992"/>
                    <a:pt x="12039" y="16064"/>
                    <a:pt x="10876" y="16069"/>
                  </a:cubicBezTo>
                  <a:close/>
                  <a:moveTo>
                    <a:pt x="15665" y="13831"/>
                  </a:moveTo>
                  <a:lnTo>
                    <a:pt x="17689" y="15054"/>
                  </a:lnTo>
                  <a:cubicBezTo>
                    <a:pt x="17561" y="15100"/>
                    <a:pt x="17429" y="15146"/>
                    <a:pt x="17291" y="15192"/>
                  </a:cubicBezTo>
                  <a:cubicBezTo>
                    <a:pt x="16450" y="15467"/>
                    <a:pt x="15476" y="15676"/>
                    <a:pt x="14420" y="15824"/>
                  </a:cubicBezTo>
                  <a:cubicBezTo>
                    <a:pt x="14849" y="15202"/>
                    <a:pt x="15267" y="14534"/>
                    <a:pt x="15665" y="13831"/>
                  </a:cubicBezTo>
                  <a:close/>
                  <a:moveTo>
                    <a:pt x="15741" y="13698"/>
                  </a:moveTo>
                  <a:cubicBezTo>
                    <a:pt x="15741" y="13693"/>
                    <a:pt x="15746" y="13688"/>
                    <a:pt x="15746" y="13688"/>
                  </a:cubicBezTo>
                  <a:cubicBezTo>
                    <a:pt x="16266" y="12755"/>
                    <a:pt x="16725" y="11812"/>
                    <a:pt x="17108" y="10905"/>
                  </a:cubicBezTo>
                  <a:cubicBezTo>
                    <a:pt x="17526" y="11960"/>
                    <a:pt x="17837" y="12969"/>
                    <a:pt x="18020" y="13882"/>
                  </a:cubicBezTo>
                  <a:cubicBezTo>
                    <a:pt x="18092" y="14233"/>
                    <a:pt x="18138" y="14565"/>
                    <a:pt x="18163" y="14871"/>
                  </a:cubicBezTo>
                  <a:cubicBezTo>
                    <a:pt x="18071" y="14911"/>
                    <a:pt x="17975" y="14952"/>
                    <a:pt x="17873" y="14993"/>
                  </a:cubicBezTo>
                  <a:lnTo>
                    <a:pt x="15741" y="13698"/>
                  </a:lnTo>
                  <a:close/>
                  <a:moveTo>
                    <a:pt x="18173" y="15029"/>
                  </a:moveTo>
                  <a:cubicBezTo>
                    <a:pt x="18178" y="15080"/>
                    <a:pt x="18178" y="15126"/>
                    <a:pt x="18184" y="15177"/>
                  </a:cubicBezTo>
                  <a:lnTo>
                    <a:pt x="18036" y="15090"/>
                  </a:lnTo>
                  <a:cubicBezTo>
                    <a:pt x="18082" y="15070"/>
                    <a:pt x="18127" y="15049"/>
                    <a:pt x="18173" y="15029"/>
                  </a:cubicBezTo>
                  <a:close/>
                  <a:moveTo>
                    <a:pt x="19907" y="5297"/>
                  </a:moveTo>
                  <a:lnTo>
                    <a:pt x="18337" y="6230"/>
                  </a:lnTo>
                  <a:cubicBezTo>
                    <a:pt x="18388" y="5123"/>
                    <a:pt x="18133" y="4374"/>
                    <a:pt x="17597" y="4073"/>
                  </a:cubicBezTo>
                  <a:cubicBezTo>
                    <a:pt x="17561" y="4053"/>
                    <a:pt x="17516" y="4068"/>
                    <a:pt x="17495" y="4104"/>
                  </a:cubicBezTo>
                  <a:cubicBezTo>
                    <a:pt x="17475" y="4140"/>
                    <a:pt x="17490" y="4185"/>
                    <a:pt x="17526" y="4206"/>
                  </a:cubicBezTo>
                  <a:cubicBezTo>
                    <a:pt x="18020" y="4481"/>
                    <a:pt x="18245" y="5230"/>
                    <a:pt x="18178" y="6321"/>
                  </a:cubicBezTo>
                  <a:lnTo>
                    <a:pt x="18138" y="6347"/>
                  </a:lnTo>
                  <a:cubicBezTo>
                    <a:pt x="17893" y="6245"/>
                    <a:pt x="17628" y="6148"/>
                    <a:pt x="17342" y="6051"/>
                  </a:cubicBezTo>
                  <a:cubicBezTo>
                    <a:pt x="16460" y="5766"/>
                    <a:pt x="15425" y="5541"/>
                    <a:pt x="14303" y="5394"/>
                  </a:cubicBezTo>
                  <a:cubicBezTo>
                    <a:pt x="13482" y="4216"/>
                    <a:pt x="12625" y="3202"/>
                    <a:pt x="11784" y="2427"/>
                  </a:cubicBezTo>
                  <a:cubicBezTo>
                    <a:pt x="11488" y="2151"/>
                    <a:pt x="11203" y="1917"/>
                    <a:pt x="10933" y="1718"/>
                  </a:cubicBezTo>
                  <a:cubicBezTo>
                    <a:pt x="11789" y="1137"/>
                    <a:pt x="12513" y="958"/>
                    <a:pt x="12993" y="1229"/>
                  </a:cubicBezTo>
                  <a:cubicBezTo>
                    <a:pt x="13028" y="1249"/>
                    <a:pt x="13074" y="1234"/>
                    <a:pt x="13095" y="1198"/>
                  </a:cubicBezTo>
                  <a:cubicBezTo>
                    <a:pt x="13115" y="1162"/>
                    <a:pt x="13100" y="1116"/>
                    <a:pt x="13064" y="1096"/>
                  </a:cubicBezTo>
                  <a:cubicBezTo>
                    <a:pt x="12534" y="800"/>
                    <a:pt x="11774" y="969"/>
                    <a:pt x="10871" y="1575"/>
                  </a:cubicBezTo>
                  <a:lnTo>
                    <a:pt x="10871" y="158"/>
                  </a:lnTo>
                  <a:cubicBezTo>
                    <a:pt x="14701" y="184"/>
                    <a:pt x="18051" y="2238"/>
                    <a:pt x="19907" y="5297"/>
                  </a:cubicBezTo>
                  <a:close/>
                  <a:moveTo>
                    <a:pt x="10724" y="158"/>
                  </a:moveTo>
                  <a:lnTo>
                    <a:pt x="10724" y="1580"/>
                  </a:lnTo>
                  <a:cubicBezTo>
                    <a:pt x="9821" y="974"/>
                    <a:pt x="9061" y="805"/>
                    <a:pt x="8531" y="1101"/>
                  </a:cubicBezTo>
                  <a:cubicBezTo>
                    <a:pt x="8495" y="1122"/>
                    <a:pt x="8480" y="1167"/>
                    <a:pt x="8500" y="1203"/>
                  </a:cubicBezTo>
                  <a:cubicBezTo>
                    <a:pt x="8521" y="1239"/>
                    <a:pt x="8567" y="1254"/>
                    <a:pt x="8602" y="1234"/>
                  </a:cubicBezTo>
                  <a:cubicBezTo>
                    <a:pt x="9082" y="969"/>
                    <a:pt x="9806" y="1147"/>
                    <a:pt x="10662" y="1723"/>
                  </a:cubicBezTo>
                  <a:cubicBezTo>
                    <a:pt x="10387" y="1922"/>
                    <a:pt x="10101" y="2156"/>
                    <a:pt x="9806" y="2432"/>
                  </a:cubicBezTo>
                  <a:cubicBezTo>
                    <a:pt x="8969" y="3207"/>
                    <a:pt x="8108" y="4221"/>
                    <a:pt x="7287" y="5399"/>
                  </a:cubicBezTo>
                  <a:cubicBezTo>
                    <a:pt x="6165" y="5547"/>
                    <a:pt x="5135" y="5771"/>
                    <a:pt x="4253" y="6056"/>
                  </a:cubicBezTo>
                  <a:cubicBezTo>
                    <a:pt x="3998" y="6138"/>
                    <a:pt x="3758" y="6230"/>
                    <a:pt x="3534" y="6321"/>
                  </a:cubicBezTo>
                  <a:lnTo>
                    <a:pt x="3411" y="6245"/>
                  </a:lnTo>
                  <a:cubicBezTo>
                    <a:pt x="3360" y="5200"/>
                    <a:pt x="3590" y="4476"/>
                    <a:pt x="4069" y="4211"/>
                  </a:cubicBezTo>
                  <a:cubicBezTo>
                    <a:pt x="4105" y="4191"/>
                    <a:pt x="4120" y="4145"/>
                    <a:pt x="4100" y="4109"/>
                  </a:cubicBezTo>
                  <a:cubicBezTo>
                    <a:pt x="4079" y="4073"/>
                    <a:pt x="4033" y="4058"/>
                    <a:pt x="3998" y="4078"/>
                  </a:cubicBezTo>
                  <a:cubicBezTo>
                    <a:pt x="3473" y="4374"/>
                    <a:pt x="3223" y="5093"/>
                    <a:pt x="3253" y="6153"/>
                  </a:cubicBezTo>
                  <a:lnTo>
                    <a:pt x="1729" y="5230"/>
                  </a:lnTo>
                  <a:cubicBezTo>
                    <a:pt x="3595" y="2207"/>
                    <a:pt x="6925" y="184"/>
                    <a:pt x="10724" y="158"/>
                  </a:cubicBezTo>
                  <a:close/>
                  <a:moveTo>
                    <a:pt x="1652" y="5358"/>
                  </a:moveTo>
                  <a:lnTo>
                    <a:pt x="3263" y="6332"/>
                  </a:lnTo>
                  <a:cubicBezTo>
                    <a:pt x="3263" y="6367"/>
                    <a:pt x="3269" y="6398"/>
                    <a:pt x="3269" y="6434"/>
                  </a:cubicBezTo>
                  <a:cubicBezTo>
                    <a:pt x="2121" y="6954"/>
                    <a:pt x="1504" y="7581"/>
                    <a:pt x="1504" y="8248"/>
                  </a:cubicBezTo>
                  <a:cubicBezTo>
                    <a:pt x="1504" y="8289"/>
                    <a:pt x="1540" y="8325"/>
                    <a:pt x="1581" y="8325"/>
                  </a:cubicBezTo>
                  <a:cubicBezTo>
                    <a:pt x="1622" y="8325"/>
                    <a:pt x="1657" y="8289"/>
                    <a:pt x="1657" y="8248"/>
                  </a:cubicBezTo>
                  <a:cubicBezTo>
                    <a:pt x="1657" y="7662"/>
                    <a:pt x="2239" y="7086"/>
                    <a:pt x="3284" y="6597"/>
                  </a:cubicBezTo>
                  <a:cubicBezTo>
                    <a:pt x="3314" y="6892"/>
                    <a:pt x="3360" y="7208"/>
                    <a:pt x="3427" y="7545"/>
                  </a:cubicBezTo>
                  <a:cubicBezTo>
                    <a:pt x="3615" y="8508"/>
                    <a:pt x="3952" y="9579"/>
                    <a:pt x="4406" y="10695"/>
                  </a:cubicBezTo>
                  <a:cubicBezTo>
                    <a:pt x="3952" y="11812"/>
                    <a:pt x="3615" y="12883"/>
                    <a:pt x="3427" y="13846"/>
                  </a:cubicBezTo>
                  <a:cubicBezTo>
                    <a:pt x="3360" y="14182"/>
                    <a:pt x="3314" y="14499"/>
                    <a:pt x="3284" y="14794"/>
                  </a:cubicBezTo>
                  <a:cubicBezTo>
                    <a:pt x="2239" y="14310"/>
                    <a:pt x="1657" y="13729"/>
                    <a:pt x="1657" y="13142"/>
                  </a:cubicBezTo>
                  <a:cubicBezTo>
                    <a:pt x="1657" y="13102"/>
                    <a:pt x="1622" y="13066"/>
                    <a:pt x="1581" y="13066"/>
                  </a:cubicBezTo>
                  <a:cubicBezTo>
                    <a:pt x="1540" y="13066"/>
                    <a:pt x="1504" y="13102"/>
                    <a:pt x="1504" y="13142"/>
                  </a:cubicBezTo>
                  <a:cubicBezTo>
                    <a:pt x="1504" y="13805"/>
                    <a:pt x="2121" y="14437"/>
                    <a:pt x="3269" y="14957"/>
                  </a:cubicBezTo>
                  <a:cubicBezTo>
                    <a:pt x="3263" y="15039"/>
                    <a:pt x="3258" y="15115"/>
                    <a:pt x="3253" y="15192"/>
                  </a:cubicBezTo>
                  <a:lnTo>
                    <a:pt x="1606" y="16171"/>
                  </a:lnTo>
                  <a:cubicBezTo>
                    <a:pt x="678" y="14590"/>
                    <a:pt x="148" y="12755"/>
                    <a:pt x="148" y="10797"/>
                  </a:cubicBezTo>
                  <a:cubicBezTo>
                    <a:pt x="148" y="8814"/>
                    <a:pt x="699" y="6954"/>
                    <a:pt x="1652" y="5358"/>
                  </a:cubicBezTo>
                  <a:close/>
                  <a:moveTo>
                    <a:pt x="1688" y="16303"/>
                  </a:moveTo>
                  <a:lnTo>
                    <a:pt x="3253" y="15375"/>
                  </a:lnTo>
                  <a:cubicBezTo>
                    <a:pt x="3243" y="16364"/>
                    <a:pt x="3498" y="17042"/>
                    <a:pt x="3998" y="17323"/>
                  </a:cubicBezTo>
                  <a:cubicBezTo>
                    <a:pt x="4008" y="17328"/>
                    <a:pt x="4023" y="17333"/>
                    <a:pt x="4033" y="17333"/>
                  </a:cubicBezTo>
                  <a:cubicBezTo>
                    <a:pt x="4059" y="17333"/>
                    <a:pt x="4084" y="17318"/>
                    <a:pt x="4100" y="17292"/>
                  </a:cubicBezTo>
                  <a:cubicBezTo>
                    <a:pt x="4120" y="17257"/>
                    <a:pt x="4105" y="17211"/>
                    <a:pt x="4069" y="17190"/>
                  </a:cubicBezTo>
                  <a:cubicBezTo>
                    <a:pt x="3605" y="16930"/>
                    <a:pt x="3381" y="16262"/>
                    <a:pt x="3406" y="15284"/>
                  </a:cubicBezTo>
                  <a:lnTo>
                    <a:pt x="3666" y="15131"/>
                  </a:lnTo>
                  <a:cubicBezTo>
                    <a:pt x="3850" y="15202"/>
                    <a:pt x="4049" y="15273"/>
                    <a:pt x="4258" y="15340"/>
                  </a:cubicBezTo>
                  <a:cubicBezTo>
                    <a:pt x="5140" y="15625"/>
                    <a:pt x="6170" y="15850"/>
                    <a:pt x="7292" y="15997"/>
                  </a:cubicBezTo>
                  <a:cubicBezTo>
                    <a:pt x="8113" y="17175"/>
                    <a:pt x="8969" y="18189"/>
                    <a:pt x="9811" y="18964"/>
                  </a:cubicBezTo>
                  <a:cubicBezTo>
                    <a:pt x="10107" y="19240"/>
                    <a:pt x="10392" y="19474"/>
                    <a:pt x="10662" y="19673"/>
                  </a:cubicBezTo>
                  <a:cubicBezTo>
                    <a:pt x="9806" y="20254"/>
                    <a:pt x="9082" y="20433"/>
                    <a:pt x="8602" y="20162"/>
                  </a:cubicBezTo>
                  <a:cubicBezTo>
                    <a:pt x="8567" y="20142"/>
                    <a:pt x="8521" y="20157"/>
                    <a:pt x="8500" y="20193"/>
                  </a:cubicBezTo>
                  <a:cubicBezTo>
                    <a:pt x="8480" y="20229"/>
                    <a:pt x="8495" y="20275"/>
                    <a:pt x="8531" y="20295"/>
                  </a:cubicBezTo>
                  <a:cubicBezTo>
                    <a:pt x="8704" y="20392"/>
                    <a:pt x="8898" y="20438"/>
                    <a:pt x="9112" y="20438"/>
                  </a:cubicBezTo>
                  <a:cubicBezTo>
                    <a:pt x="9566" y="20438"/>
                    <a:pt x="10112" y="20229"/>
                    <a:pt x="10724" y="19816"/>
                  </a:cubicBezTo>
                  <a:lnTo>
                    <a:pt x="10724" y="21442"/>
                  </a:lnTo>
                  <a:cubicBezTo>
                    <a:pt x="6894" y="21416"/>
                    <a:pt x="3544" y="19362"/>
                    <a:pt x="1688" y="16303"/>
                  </a:cubicBezTo>
                  <a:close/>
                  <a:moveTo>
                    <a:pt x="10876" y="21447"/>
                  </a:moveTo>
                  <a:lnTo>
                    <a:pt x="10876" y="19826"/>
                  </a:lnTo>
                  <a:cubicBezTo>
                    <a:pt x="11488" y="20234"/>
                    <a:pt x="12034" y="20443"/>
                    <a:pt x="12488" y="20443"/>
                  </a:cubicBezTo>
                  <a:cubicBezTo>
                    <a:pt x="12702" y="20443"/>
                    <a:pt x="12896" y="20397"/>
                    <a:pt x="13069" y="20300"/>
                  </a:cubicBezTo>
                  <a:cubicBezTo>
                    <a:pt x="13105" y="20280"/>
                    <a:pt x="13120" y="20234"/>
                    <a:pt x="13100" y="20198"/>
                  </a:cubicBezTo>
                  <a:cubicBezTo>
                    <a:pt x="13079" y="20162"/>
                    <a:pt x="13033" y="20147"/>
                    <a:pt x="12998" y="20167"/>
                  </a:cubicBezTo>
                  <a:cubicBezTo>
                    <a:pt x="12518" y="20433"/>
                    <a:pt x="11794" y="20254"/>
                    <a:pt x="10938" y="19678"/>
                  </a:cubicBezTo>
                  <a:cubicBezTo>
                    <a:pt x="11213" y="19479"/>
                    <a:pt x="11499" y="19245"/>
                    <a:pt x="11789" y="18969"/>
                  </a:cubicBezTo>
                  <a:cubicBezTo>
                    <a:pt x="12625" y="18195"/>
                    <a:pt x="13487" y="17180"/>
                    <a:pt x="14308" y="16002"/>
                  </a:cubicBezTo>
                  <a:cubicBezTo>
                    <a:pt x="15430" y="15855"/>
                    <a:pt x="16460" y="15630"/>
                    <a:pt x="17347" y="15345"/>
                  </a:cubicBezTo>
                  <a:cubicBezTo>
                    <a:pt x="17526" y="15284"/>
                    <a:pt x="17699" y="15228"/>
                    <a:pt x="17862" y="15161"/>
                  </a:cubicBezTo>
                  <a:lnTo>
                    <a:pt x="18194" y="15360"/>
                  </a:lnTo>
                  <a:cubicBezTo>
                    <a:pt x="18204" y="16298"/>
                    <a:pt x="17980" y="16940"/>
                    <a:pt x="17531" y="17190"/>
                  </a:cubicBezTo>
                  <a:cubicBezTo>
                    <a:pt x="17495" y="17211"/>
                    <a:pt x="17480" y="17257"/>
                    <a:pt x="17500" y="17292"/>
                  </a:cubicBezTo>
                  <a:cubicBezTo>
                    <a:pt x="17516" y="17318"/>
                    <a:pt x="17541" y="17333"/>
                    <a:pt x="17567" y="17333"/>
                  </a:cubicBezTo>
                  <a:cubicBezTo>
                    <a:pt x="17577" y="17333"/>
                    <a:pt x="17592" y="17328"/>
                    <a:pt x="17602" y="17323"/>
                  </a:cubicBezTo>
                  <a:cubicBezTo>
                    <a:pt x="18092" y="17048"/>
                    <a:pt x="18347" y="16400"/>
                    <a:pt x="18347" y="15452"/>
                  </a:cubicBezTo>
                  <a:lnTo>
                    <a:pt x="19871" y="16375"/>
                  </a:lnTo>
                  <a:cubicBezTo>
                    <a:pt x="18005" y="19393"/>
                    <a:pt x="14670" y="21416"/>
                    <a:pt x="10876" y="2144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E8924E92-8AF6-D141-A43A-897A8DA37878}"/>
                </a:ext>
              </a:extLst>
            </p:cNvPr>
            <p:cNvSpPr/>
            <p:nvPr/>
          </p:nvSpPr>
          <p:spPr>
            <a:xfrm>
              <a:off x="5465245" y="3272056"/>
              <a:ext cx="1261509" cy="1261509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fr-CA" b="1" dirty="0">
                  <a:solidFill>
                    <a:schemeClr val="bg1"/>
                  </a:solidFill>
                </a:rPr>
                <a:t>SHARED VALUES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9701A1FF-4C3B-114D-8FDF-1CA7A459B49F}"/>
                </a:ext>
              </a:extLst>
            </p:cNvPr>
            <p:cNvSpPr/>
            <p:nvPr/>
          </p:nvSpPr>
          <p:spPr>
            <a:xfrm>
              <a:off x="5465245" y="1335531"/>
              <a:ext cx="1261509" cy="1261508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</a:rPr>
                <a:t>STRUCTURE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1C2B7177-315F-7F48-B942-550221CEF13D}"/>
                </a:ext>
              </a:extLst>
            </p:cNvPr>
            <p:cNvSpPr/>
            <p:nvPr/>
          </p:nvSpPr>
          <p:spPr>
            <a:xfrm>
              <a:off x="5465245" y="5217802"/>
              <a:ext cx="1261509" cy="1261509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2">
                      <a:lumMod val="10000"/>
                    </a:schemeClr>
                  </a:solidFill>
                </a:rPr>
                <a:t>STAFF</a:t>
              </a:r>
              <a:endParaRPr sz="1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0E822B51-70A1-B94E-AF62-DB179C0D0322}"/>
                </a:ext>
              </a:extLst>
            </p:cNvPr>
            <p:cNvSpPr/>
            <p:nvPr/>
          </p:nvSpPr>
          <p:spPr>
            <a:xfrm>
              <a:off x="3805367" y="2276129"/>
              <a:ext cx="1261509" cy="12615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</a:rPr>
                <a:t>STRATEGY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FEDF8108-0124-FB4C-82B0-3DC35182196B}"/>
                </a:ext>
              </a:extLst>
            </p:cNvPr>
            <p:cNvSpPr/>
            <p:nvPr/>
          </p:nvSpPr>
          <p:spPr>
            <a:xfrm>
              <a:off x="7125124" y="4277204"/>
              <a:ext cx="1261509" cy="1261509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2">
                      <a:lumMod val="10000"/>
                    </a:schemeClr>
                  </a:solidFill>
                </a:rPr>
                <a:t>STYLE</a:t>
              </a:r>
              <a:endParaRPr sz="1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29AF0833-865E-F248-BA95-5E93B558ABC5}"/>
                </a:ext>
              </a:extLst>
            </p:cNvPr>
            <p:cNvSpPr/>
            <p:nvPr/>
          </p:nvSpPr>
          <p:spPr>
            <a:xfrm>
              <a:off x="3796145" y="4267983"/>
              <a:ext cx="1261509" cy="1261509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</a:rPr>
                <a:t>SKILLS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C53DD640-CE5D-EB47-8B7E-3EFCD482DAEA}"/>
                </a:ext>
              </a:extLst>
            </p:cNvPr>
            <p:cNvSpPr/>
            <p:nvPr/>
          </p:nvSpPr>
          <p:spPr>
            <a:xfrm>
              <a:off x="7134346" y="2285350"/>
              <a:ext cx="1261509" cy="126150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38100" rIns="0" bIns="38100" anchor="ctr"/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</a:rPr>
                <a:t>SYSTEMS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E686CE2-AF49-054C-A9DC-F6489948F281}"/>
              </a:ext>
            </a:extLst>
          </p:cNvPr>
          <p:cNvGrpSpPr/>
          <p:nvPr/>
        </p:nvGrpSpPr>
        <p:grpSpPr>
          <a:xfrm>
            <a:off x="127279" y="3588630"/>
            <a:ext cx="3639126" cy="1645476"/>
            <a:chOff x="319755" y="4319969"/>
            <a:chExt cx="2088994" cy="164547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FF5A3E-C9C0-5743-9067-07E6857968F9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SKILLS</a:t>
              </a:r>
              <a:r>
                <a:rPr lang="uk-UA" sz="2400" b="1" noProof="1">
                  <a:solidFill>
                    <a:schemeClr val="accent5"/>
                  </a:solidFill>
                </a:rPr>
                <a:t> (навички)</a:t>
              </a:r>
              <a:endParaRPr lang="en-US" sz="2400" b="1" noProof="1">
                <a:solidFill>
                  <a:schemeClr val="accent5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D73824C-7284-3048-AF87-D4142747563D}"/>
                </a:ext>
              </a:extLst>
            </p:cNvPr>
            <p:cNvSpPr/>
            <p:nvPr/>
          </p:nvSpPr>
          <p:spPr>
            <a:xfrm>
              <a:off x="319756" y="4765116"/>
              <a:ext cx="2088993" cy="120032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400" noProof="1">
                  <a:solidFill>
                    <a:schemeClr val="accent5"/>
                  </a:solidFill>
                </a:rPr>
                <a:t>Які навички нам допоможуть? Які треба розвивати?</a:t>
              </a:r>
              <a:endParaRPr lang="en-US" sz="2400" noProof="1">
                <a:solidFill>
                  <a:schemeClr val="accent5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AA484A8-A4CA-9640-B6BF-B9CF5026425E}"/>
              </a:ext>
            </a:extLst>
          </p:cNvPr>
          <p:cNvGrpSpPr/>
          <p:nvPr/>
        </p:nvGrpSpPr>
        <p:grpSpPr>
          <a:xfrm>
            <a:off x="8460404" y="2901911"/>
            <a:ext cx="3533644" cy="2014807"/>
            <a:chOff x="319755" y="4319969"/>
            <a:chExt cx="2088994" cy="20148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138F19A-1F6A-1046-828E-7F9F7EF95549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SYSTEMS</a:t>
              </a:r>
              <a:r>
                <a:rPr lang="uk-UA" sz="2400" b="1" noProof="1">
                  <a:solidFill>
                    <a:schemeClr val="accent2"/>
                  </a:solidFill>
                </a:rPr>
                <a:t> (системи)</a:t>
              </a:r>
              <a:endParaRPr lang="en-US" sz="2400" b="1" noProof="1">
                <a:solidFill>
                  <a:schemeClr val="accent2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058C478-87DF-F14C-B055-B41FCF463423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400" noProof="1">
                  <a:solidFill>
                    <a:schemeClr val="accent2"/>
                  </a:solidFill>
                </a:rPr>
                <a:t>Які бізнес-системи нам необхідно створити для реалізації стратегії?</a:t>
              </a:r>
              <a:endParaRPr lang="en-US" sz="2400" noProof="1">
                <a:solidFill>
                  <a:schemeClr val="accent2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C2F87EE-461E-EC4E-B6A6-46030A3A1CAF}"/>
              </a:ext>
            </a:extLst>
          </p:cNvPr>
          <p:cNvGrpSpPr/>
          <p:nvPr/>
        </p:nvGrpSpPr>
        <p:grpSpPr>
          <a:xfrm>
            <a:off x="161543" y="1751573"/>
            <a:ext cx="3660416" cy="2014807"/>
            <a:chOff x="319755" y="4319969"/>
            <a:chExt cx="2088994" cy="201480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E06BFA-ACF6-2B40-A0F9-2E9DFD19494C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STRATEGY</a:t>
              </a:r>
              <a:r>
                <a:rPr lang="uk-UA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 (стратегія)</a:t>
              </a:r>
              <a:endParaRPr lang="en-US" sz="2400" b="1" noProof="1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D558BBB-3829-ED4D-89DC-905C9FDFCD60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400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Що необхідно зробити для вирішення конкретних задач?</a:t>
              </a:r>
              <a:endParaRPr lang="en-US" sz="2400" noProof="1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E571C19-AC17-9C40-887E-B7F2EAE142DC}"/>
              </a:ext>
            </a:extLst>
          </p:cNvPr>
          <p:cNvGrpSpPr/>
          <p:nvPr/>
        </p:nvGrpSpPr>
        <p:grpSpPr>
          <a:xfrm>
            <a:off x="993833" y="5194325"/>
            <a:ext cx="2854038" cy="1645476"/>
            <a:chOff x="319755" y="4319969"/>
            <a:chExt cx="2088994" cy="164547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96D44C0-62E3-064A-9696-B2CC5C3D76C2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STAFF</a:t>
              </a:r>
              <a:r>
                <a:rPr lang="uk-UA" sz="2400" b="1" noProof="1">
                  <a:solidFill>
                    <a:schemeClr val="accent4"/>
                  </a:solidFill>
                </a:rPr>
                <a:t> (персонал)</a:t>
              </a:r>
              <a:endParaRPr lang="en-US" sz="2400" b="1" noProof="1">
                <a:solidFill>
                  <a:schemeClr val="accent5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4E3EB5B-51DA-8346-A607-7BEE95C29054}"/>
                </a:ext>
              </a:extLst>
            </p:cNvPr>
            <p:cNvSpPr/>
            <p:nvPr/>
          </p:nvSpPr>
          <p:spPr>
            <a:xfrm>
              <a:off x="319756" y="4765116"/>
              <a:ext cx="2088993" cy="120032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uk-UA" sz="2400" noProof="1">
                  <a:solidFill>
                    <a:schemeClr val="accent4"/>
                  </a:solidFill>
                </a:rPr>
                <a:t>Як ми маємо допомогати персоналу зростати?</a:t>
              </a:r>
              <a:endParaRPr lang="en-US" sz="2400" noProof="1">
                <a:solidFill>
                  <a:schemeClr val="accent4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7330042-5E9C-2A4C-9E7D-79ADB5531DB7}"/>
              </a:ext>
            </a:extLst>
          </p:cNvPr>
          <p:cNvGrpSpPr/>
          <p:nvPr/>
        </p:nvGrpSpPr>
        <p:grpSpPr>
          <a:xfrm>
            <a:off x="8500528" y="887103"/>
            <a:ext cx="3717876" cy="2014808"/>
            <a:chOff x="319755" y="3950637"/>
            <a:chExt cx="2088994" cy="201480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80D34F0-89E0-4043-9960-1024D5EAE421}"/>
                </a:ext>
              </a:extLst>
            </p:cNvPr>
            <p:cNvSpPr txBox="1"/>
            <p:nvPr/>
          </p:nvSpPr>
          <p:spPr>
            <a:xfrm>
              <a:off x="319755" y="3950637"/>
              <a:ext cx="2088993" cy="830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STRUCTURE</a:t>
              </a:r>
              <a:r>
                <a:rPr lang="uk-UA" sz="2400" b="1" noProof="1">
                  <a:solidFill>
                    <a:schemeClr val="accent1"/>
                  </a:solidFill>
                </a:rPr>
                <a:t> (структура)</a:t>
              </a:r>
              <a:endParaRPr lang="en-US" sz="2400" b="1" noProof="1">
                <a:solidFill>
                  <a:schemeClr val="accent1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C67EEB3-9564-CC49-9C62-2243D8A03D45}"/>
                </a:ext>
              </a:extLst>
            </p:cNvPr>
            <p:cNvSpPr/>
            <p:nvPr/>
          </p:nvSpPr>
          <p:spPr>
            <a:xfrm>
              <a:off x="319756" y="4765116"/>
              <a:ext cx="2088993" cy="120032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400" noProof="1">
                  <a:solidFill>
                    <a:schemeClr val="accent1"/>
                  </a:solidFill>
                </a:rPr>
                <a:t>Яка структура нам необхідна для реалізації стратегії?</a:t>
              </a:r>
              <a:endParaRPr lang="en-US" sz="2400" noProof="1">
                <a:solidFill>
                  <a:schemeClr val="accent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8CA4DF0-A8F2-5548-8ED6-CC220AC5A66D}"/>
              </a:ext>
            </a:extLst>
          </p:cNvPr>
          <p:cNvGrpSpPr/>
          <p:nvPr/>
        </p:nvGrpSpPr>
        <p:grpSpPr>
          <a:xfrm>
            <a:off x="8416371" y="4603493"/>
            <a:ext cx="3824393" cy="3122803"/>
            <a:chOff x="319755" y="4319969"/>
            <a:chExt cx="2088994" cy="31228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005DE79-B176-2D40-B5AF-A179F64A1940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STYLE</a:t>
              </a:r>
              <a:r>
                <a:rPr lang="uk-UA" sz="2400" b="1" noProof="1">
                  <a:solidFill>
                    <a:schemeClr val="accent3">
                      <a:lumMod val="75000"/>
                    </a:schemeClr>
                  </a:solidFill>
                </a:rPr>
                <a:t> (стиль)</a:t>
              </a:r>
              <a:endParaRPr lang="en-US" sz="2400" b="1" noProof="1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5C2E58E-A0C2-6D41-8562-92F802F8D737}"/>
                </a:ext>
              </a:extLst>
            </p:cNvPr>
            <p:cNvSpPr/>
            <p:nvPr/>
          </p:nvSpPr>
          <p:spPr>
            <a:xfrm>
              <a:off x="319756" y="4765116"/>
              <a:ext cx="2088993" cy="267765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uk-UA" sz="2400" noProof="1">
                  <a:solidFill>
                    <a:schemeClr val="accent3">
                      <a:lumMod val="75000"/>
                    </a:schemeClr>
                  </a:solidFill>
                </a:rPr>
                <a:t>Які властивості організаційної структури та стиль лідерства допоможуть реалізувати стратегію?</a:t>
              </a:r>
              <a:endParaRPr lang="en-US" sz="2400" noProof="1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1833D80-368C-61BA-542B-3189732A88EE}"/>
              </a:ext>
            </a:extLst>
          </p:cNvPr>
          <p:cNvSpPr txBox="1"/>
          <p:nvPr/>
        </p:nvSpPr>
        <p:spPr>
          <a:xfrm>
            <a:off x="5000309" y="4505078"/>
            <a:ext cx="2253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Shared</a:t>
            </a:r>
            <a:r>
              <a:rPr lang="uk-UA" sz="1800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values</a:t>
            </a:r>
            <a:r>
              <a:rPr lang="uk-UA" sz="1800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(Загальні цінності)</a:t>
            </a:r>
            <a:endParaRPr lang="ru-U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CD434-7377-DF75-5AA6-ED0E72D31C79}"/>
              </a:ext>
            </a:extLst>
          </p:cNvPr>
          <p:cNvSpPr txBox="1"/>
          <p:nvPr/>
        </p:nvSpPr>
        <p:spPr>
          <a:xfrm>
            <a:off x="555564" y="813680"/>
            <a:ext cx="6335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здійснити оцінювання поточної ситуації і готовності організації до змін. </a:t>
            </a:r>
            <a:endParaRPr lang="ru-UA" kern="1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D895C3-F6E8-769B-B439-9F8A3E4B95DE}"/>
              </a:ext>
            </a:extLst>
          </p:cNvPr>
          <p:cNvSpPr txBox="1"/>
          <p:nvPr/>
        </p:nvSpPr>
        <p:spPr>
          <a:xfrm>
            <a:off x="8017609" y="0"/>
            <a:ext cx="4104456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Усі 7 елементів взаємопов’язані і зміна одного елемента вимагає зміни інших з метою забезпечення стійкого функціонування та розвитку організації.</a:t>
            </a:r>
            <a:endParaRPr lang="ru-UA" kern="1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8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183B9B3-3865-509A-39FB-CFD89B2B40C3}"/>
              </a:ext>
            </a:extLst>
          </p:cNvPr>
          <p:cNvSpPr txBox="1">
            <a:spLocks/>
          </p:cNvSpPr>
          <p:nvPr/>
        </p:nvSpPr>
        <p:spPr>
          <a:xfrm>
            <a:off x="555564" y="72737"/>
            <a:ext cx="9797831" cy="718723"/>
          </a:xfrm>
          <a:prstGeom prst="rect">
            <a:avLst/>
          </a:prstGeom>
        </p:spPr>
        <p:txBody>
          <a:bodyPr/>
          <a:lstStyle>
            <a:lvl1pPr marL="342882" indent="-342882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13" indent="-285737" algn="l" defTabSz="91435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294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298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uk-UA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McKinsey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7S</a:t>
            </a:r>
            <a:endParaRPr lang="ru-UA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F274BC1-1C5F-8347-7D23-0DDA593921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500337"/>
              </p:ext>
            </p:extLst>
          </p:nvPr>
        </p:nvGraphicFramePr>
        <p:xfrm>
          <a:off x="191344" y="842691"/>
          <a:ext cx="11953328" cy="5754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871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368" y="176654"/>
            <a:ext cx="9797831" cy="71872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Матриця </a:t>
            </a:r>
            <a:r>
              <a:rPr lang="uk-UA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McKinsey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/GE</a:t>
            </a:r>
            <a:endParaRPr lang="ru-UA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7E9F43-E78D-446B-9039-4728F670154F}"/>
              </a:ext>
            </a:extLst>
          </p:cNvPr>
          <p:cNvGrpSpPr/>
          <p:nvPr/>
        </p:nvGrpSpPr>
        <p:grpSpPr>
          <a:xfrm>
            <a:off x="2395479" y="1146693"/>
            <a:ext cx="6889687" cy="5130032"/>
            <a:chOff x="2351582" y="1441416"/>
            <a:chExt cx="6889687" cy="5130032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BA12E51A-D902-6745-8691-832DA75472F0}"/>
                </a:ext>
              </a:extLst>
            </p:cNvPr>
            <p:cNvSpPr/>
            <p:nvPr/>
          </p:nvSpPr>
          <p:spPr>
            <a:xfrm>
              <a:off x="3760329" y="1644676"/>
              <a:ext cx="1688181" cy="1147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3678"/>
                  </a:lnTo>
                  <a:cubicBezTo>
                    <a:pt x="0" y="1637"/>
                    <a:pt x="1127" y="0"/>
                    <a:pt x="25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Інвестувати</a:t>
              </a:r>
              <a:r>
                <a:rPr lang="en-US" sz="2000" b="1" dirty="0"/>
                <a:t>/</a:t>
              </a:r>
              <a:br>
                <a:rPr lang="en-US" sz="2000" b="1" dirty="0"/>
              </a:br>
              <a:r>
                <a:rPr lang="uk-UA" sz="2000" b="1" dirty="0"/>
                <a:t>Зростання</a:t>
              </a:r>
              <a:endParaRPr lang="en-US" sz="2000" b="1" dirty="0"/>
            </a:p>
          </p:txBody>
        </p:sp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83E36B57-60D7-BF42-A9F9-30FC621CD2A0}"/>
                </a:ext>
              </a:extLst>
            </p:cNvPr>
            <p:cNvSpPr/>
            <p:nvPr/>
          </p:nvSpPr>
          <p:spPr>
            <a:xfrm>
              <a:off x="5567077" y="1644676"/>
              <a:ext cx="1688179" cy="114728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Інвестувати</a:t>
              </a:r>
              <a:r>
                <a:rPr lang="en-US" sz="2000" b="1" dirty="0"/>
                <a:t>/</a:t>
              </a:r>
              <a:br>
                <a:rPr lang="en-US" sz="2000" b="1" dirty="0"/>
              </a:br>
              <a:r>
                <a:rPr lang="uk-UA" sz="2000" b="1" dirty="0"/>
                <a:t>Зростання</a:t>
              </a:r>
              <a:endParaRPr lang="en-US" sz="2000" b="1" dirty="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8566D5-875B-2748-AF7E-5C9CAD1B5DA6}"/>
                </a:ext>
              </a:extLst>
            </p:cNvPr>
            <p:cNvSpPr/>
            <p:nvPr/>
          </p:nvSpPr>
          <p:spPr>
            <a:xfrm>
              <a:off x="7362531" y="1644676"/>
              <a:ext cx="1688181" cy="1148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100" y="0"/>
                  </a:lnTo>
                  <a:cubicBezTo>
                    <a:pt x="20488" y="0"/>
                    <a:pt x="21600" y="1657"/>
                    <a:pt x="21600" y="367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Тримати 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Селекція</a:t>
              </a:r>
              <a:endParaRPr lang="en-US" sz="2000" b="1" dirty="0"/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8B15C58E-0EA6-D74F-905D-27831A576023}"/>
                </a:ext>
              </a:extLst>
            </p:cNvPr>
            <p:cNvSpPr/>
            <p:nvPr/>
          </p:nvSpPr>
          <p:spPr>
            <a:xfrm>
              <a:off x="3760330" y="2909398"/>
              <a:ext cx="1688179" cy="114728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Інвестувати</a:t>
              </a:r>
              <a:r>
                <a:rPr lang="en-US" sz="2000" b="1" dirty="0"/>
                <a:t>/</a:t>
              </a:r>
              <a:br>
                <a:rPr lang="en-US" sz="2000" b="1" dirty="0"/>
              </a:br>
              <a:r>
                <a:rPr lang="uk-UA" sz="2000" b="1" dirty="0"/>
                <a:t>Зростання</a:t>
              </a:r>
              <a:endParaRPr lang="en-US" sz="2000" b="1" dirty="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A64A1095-05BB-834A-8AFB-53A8662B6ABA}"/>
                </a:ext>
              </a:extLst>
            </p:cNvPr>
            <p:cNvSpPr/>
            <p:nvPr/>
          </p:nvSpPr>
          <p:spPr>
            <a:xfrm>
              <a:off x="5567077" y="2909398"/>
              <a:ext cx="1688179" cy="1147285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Тримати 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Селекція</a:t>
              </a:r>
              <a:endParaRPr lang="en-US" sz="2000" b="1" dirty="0"/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F565F0B7-CEBA-3643-8B35-D4F469D1A896}"/>
                </a:ext>
              </a:extLst>
            </p:cNvPr>
            <p:cNvSpPr/>
            <p:nvPr/>
          </p:nvSpPr>
          <p:spPr>
            <a:xfrm>
              <a:off x="7362531" y="2909398"/>
              <a:ext cx="1688179" cy="1147285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Відмова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Врожай</a:t>
              </a:r>
              <a:endParaRPr lang="en-US" sz="2000" b="1" dirty="0"/>
            </a:p>
          </p:txBody>
        </p:sp>
        <p:sp>
          <p:nvSpPr>
            <p:cNvPr id="40" name="Rectangle">
              <a:extLst>
                <a:ext uri="{FF2B5EF4-FFF2-40B4-BE49-F238E27FC236}">
                  <a16:creationId xmlns:a16="http://schemas.microsoft.com/office/drawing/2014/main" id="{3D29C6BB-B96A-4B45-980E-703090B091B9}"/>
                </a:ext>
              </a:extLst>
            </p:cNvPr>
            <p:cNvSpPr/>
            <p:nvPr/>
          </p:nvSpPr>
          <p:spPr>
            <a:xfrm>
              <a:off x="3760330" y="4185413"/>
              <a:ext cx="1688179" cy="1147285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Тримати 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Селекція</a:t>
              </a:r>
              <a:endParaRPr lang="en-US" sz="2000" b="1" dirty="0"/>
            </a:p>
          </p:txBody>
        </p:sp>
        <p:sp>
          <p:nvSpPr>
            <p:cNvPr id="41" name="Rectangle">
              <a:extLst>
                <a:ext uri="{FF2B5EF4-FFF2-40B4-BE49-F238E27FC236}">
                  <a16:creationId xmlns:a16="http://schemas.microsoft.com/office/drawing/2014/main" id="{FF783B24-0156-D244-8007-1519DD72AB38}"/>
                </a:ext>
              </a:extLst>
            </p:cNvPr>
            <p:cNvSpPr/>
            <p:nvPr/>
          </p:nvSpPr>
          <p:spPr>
            <a:xfrm>
              <a:off x="5567077" y="4185413"/>
              <a:ext cx="1688179" cy="1147285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Відмова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Врожай</a:t>
              </a:r>
              <a:endParaRPr lang="en-US" sz="2000" b="1" dirty="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6E13497-A47C-2E4B-942D-F09BE5C6FB7F}"/>
                </a:ext>
              </a:extLst>
            </p:cNvPr>
            <p:cNvSpPr/>
            <p:nvPr/>
          </p:nvSpPr>
          <p:spPr>
            <a:xfrm>
              <a:off x="7373824" y="4172991"/>
              <a:ext cx="1688181" cy="1147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7922"/>
                  </a:lnTo>
                  <a:cubicBezTo>
                    <a:pt x="21600" y="19942"/>
                    <a:pt x="20488" y="21600"/>
                    <a:pt x="191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Відмова</a:t>
              </a:r>
              <a:r>
                <a:rPr lang="en-US" sz="2000" b="1" dirty="0"/>
                <a:t>/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/>
                <a:t>Врожай</a:t>
              </a:r>
              <a:endParaRPr lang="en-US" sz="2000" b="1" dirty="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329BA900-62A0-704F-8ACF-21F432861516}"/>
                </a:ext>
              </a:extLst>
            </p:cNvPr>
            <p:cNvSpPr/>
            <p:nvPr/>
          </p:nvSpPr>
          <p:spPr>
            <a:xfrm>
              <a:off x="2351582" y="2197992"/>
              <a:ext cx="556702" cy="2572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43" y="21600"/>
                  </a:moveTo>
                  <a:lnTo>
                    <a:pt x="12443" y="21600"/>
                  </a:lnTo>
                  <a:cubicBezTo>
                    <a:pt x="5608" y="21600"/>
                    <a:pt x="0" y="20396"/>
                    <a:pt x="0" y="18907"/>
                  </a:cubicBezTo>
                  <a:lnTo>
                    <a:pt x="0" y="2693"/>
                  </a:lnTo>
                  <a:cubicBezTo>
                    <a:pt x="0" y="1214"/>
                    <a:pt x="5564" y="0"/>
                    <a:pt x="12443" y="0"/>
                  </a:cubicBezTo>
                  <a:lnTo>
                    <a:pt x="20943" y="0"/>
                  </a:lnTo>
                  <a:cubicBezTo>
                    <a:pt x="21293" y="0"/>
                    <a:pt x="21600" y="66"/>
                    <a:pt x="21600" y="142"/>
                  </a:cubicBezTo>
                  <a:cubicBezTo>
                    <a:pt x="21600" y="218"/>
                    <a:pt x="21293" y="284"/>
                    <a:pt x="20943" y="284"/>
                  </a:cubicBezTo>
                  <a:lnTo>
                    <a:pt x="12443" y="284"/>
                  </a:lnTo>
                  <a:cubicBezTo>
                    <a:pt x="6309" y="284"/>
                    <a:pt x="1314" y="1365"/>
                    <a:pt x="1314" y="2693"/>
                  </a:cubicBezTo>
                  <a:lnTo>
                    <a:pt x="1314" y="18917"/>
                  </a:lnTo>
                  <a:cubicBezTo>
                    <a:pt x="1314" y="20244"/>
                    <a:pt x="6309" y="21325"/>
                    <a:pt x="12443" y="21325"/>
                  </a:cubicBezTo>
                  <a:lnTo>
                    <a:pt x="20943" y="21325"/>
                  </a:lnTo>
                  <a:cubicBezTo>
                    <a:pt x="21293" y="21325"/>
                    <a:pt x="21600" y="21391"/>
                    <a:pt x="21600" y="21467"/>
                  </a:cubicBezTo>
                  <a:cubicBezTo>
                    <a:pt x="21600" y="21543"/>
                    <a:pt x="21337" y="21600"/>
                    <a:pt x="20943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B2EA028C-708D-5847-9917-380162026707}"/>
                </a:ext>
              </a:extLst>
            </p:cNvPr>
            <p:cNvSpPr/>
            <p:nvPr/>
          </p:nvSpPr>
          <p:spPr>
            <a:xfrm>
              <a:off x="4584658" y="6014743"/>
              <a:ext cx="3642853" cy="556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8" y="21600"/>
                  </a:moveTo>
                  <a:lnTo>
                    <a:pt x="1902" y="21600"/>
                  </a:lnTo>
                  <a:cubicBezTo>
                    <a:pt x="857" y="21600"/>
                    <a:pt x="0" y="16036"/>
                    <a:pt x="0" y="9157"/>
                  </a:cubicBezTo>
                  <a:lnTo>
                    <a:pt x="0" y="657"/>
                  </a:lnTo>
                  <a:cubicBezTo>
                    <a:pt x="0" y="307"/>
                    <a:pt x="47" y="0"/>
                    <a:pt x="100" y="0"/>
                  </a:cubicBezTo>
                  <a:cubicBezTo>
                    <a:pt x="154" y="0"/>
                    <a:pt x="201" y="307"/>
                    <a:pt x="201" y="657"/>
                  </a:cubicBezTo>
                  <a:lnTo>
                    <a:pt x="201" y="9157"/>
                  </a:lnTo>
                  <a:cubicBezTo>
                    <a:pt x="201" y="15291"/>
                    <a:pt x="964" y="20286"/>
                    <a:pt x="1902" y="20286"/>
                  </a:cubicBezTo>
                  <a:lnTo>
                    <a:pt x="19698" y="20286"/>
                  </a:lnTo>
                  <a:cubicBezTo>
                    <a:pt x="20636" y="20286"/>
                    <a:pt x="21399" y="15291"/>
                    <a:pt x="21399" y="9157"/>
                  </a:cubicBezTo>
                  <a:lnTo>
                    <a:pt x="21399" y="657"/>
                  </a:lnTo>
                  <a:cubicBezTo>
                    <a:pt x="21399" y="307"/>
                    <a:pt x="21446" y="0"/>
                    <a:pt x="21500" y="0"/>
                  </a:cubicBezTo>
                  <a:cubicBezTo>
                    <a:pt x="21553" y="0"/>
                    <a:pt x="21600" y="307"/>
                    <a:pt x="21600" y="657"/>
                  </a:cubicBezTo>
                  <a:lnTo>
                    <a:pt x="21600" y="9157"/>
                  </a:lnTo>
                  <a:cubicBezTo>
                    <a:pt x="21600" y="16036"/>
                    <a:pt x="20750" y="21600"/>
                    <a:pt x="19698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E24E0199-1854-FB47-ACB2-2139BA863982}"/>
                </a:ext>
              </a:extLst>
            </p:cNvPr>
            <p:cNvSpPr/>
            <p:nvPr/>
          </p:nvSpPr>
          <p:spPr>
            <a:xfrm>
              <a:off x="3252181" y="1441416"/>
              <a:ext cx="5989088" cy="4403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90" extrusionOk="0">
                  <a:moveTo>
                    <a:pt x="21572" y="19768"/>
                  </a:moveTo>
                  <a:lnTo>
                    <a:pt x="21282" y="19375"/>
                  </a:lnTo>
                  <a:cubicBezTo>
                    <a:pt x="21238" y="19314"/>
                    <a:pt x="21164" y="19359"/>
                    <a:pt x="21164" y="19442"/>
                  </a:cubicBezTo>
                  <a:lnTo>
                    <a:pt x="21164" y="19658"/>
                  </a:lnTo>
                  <a:cubicBezTo>
                    <a:pt x="21164" y="19707"/>
                    <a:pt x="21132" y="19752"/>
                    <a:pt x="21095" y="19752"/>
                  </a:cubicBezTo>
                  <a:lnTo>
                    <a:pt x="1307" y="19752"/>
                  </a:lnTo>
                  <a:lnTo>
                    <a:pt x="1307" y="677"/>
                  </a:lnTo>
                  <a:cubicBezTo>
                    <a:pt x="1307" y="627"/>
                    <a:pt x="1339" y="582"/>
                    <a:pt x="1376" y="582"/>
                  </a:cubicBezTo>
                  <a:lnTo>
                    <a:pt x="1535" y="582"/>
                  </a:lnTo>
                  <a:cubicBezTo>
                    <a:pt x="1596" y="582"/>
                    <a:pt x="1628" y="483"/>
                    <a:pt x="1584" y="422"/>
                  </a:cubicBezTo>
                  <a:lnTo>
                    <a:pt x="1295" y="29"/>
                  </a:lnTo>
                  <a:cubicBezTo>
                    <a:pt x="1266" y="-10"/>
                    <a:pt x="1225" y="-10"/>
                    <a:pt x="1197" y="29"/>
                  </a:cubicBezTo>
                  <a:lnTo>
                    <a:pt x="908" y="422"/>
                  </a:lnTo>
                  <a:cubicBezTo>
                    <a:pt x="863" y="483"/>
                    <a:pt x="896" y="582"/>
                    <a:pt x="957" y="582"/>
                  </a:cubicBezTo>
                  <a:lnTo>
                    <a:pt x="1115" y="582"/>
                  </a:lnTo>
                  <a:cubicBezTo>
                    <a:pt x="1152" y="582"/>
                    <a:pt x="1185" y="627"/>
                    <a:pt x="1185" y="677"/>
                  </a:cubicBezTo>
                  <a:lnTo>
                    <a:pt x="1185" y="1668"/>
                  </a:lnTo>
                  <a:cubicBezTo>
                    <a:pt x="1185" y="1939"/>
                    <a:pt x="1022" y="2161"/>
                    <a:pt x="822" y="2161"/>
                  </a:cubicBezTo>
                  <a:lnTo>
                    <a:pt x="631" y="2161"/>
                  </a:lnTo>
                  <a:cubicBezTo>
                    <a:pt x="281" y="2161"/>
                    <a:pt x="0" y="2548"/>
                    <a:pt x="0" y="3019"/>
                  </a:cubicBezTo>
                  <a:lnTo>
                    <a:pt x="0" y="5151"/>
                  </a:lnTo>
                  <a:cubicBezTo>
                    <a:pt x="0" y="5627"/>
                    <a:pt x="285" y="6009"/>
                    <a:pt x="631" y="6009"/>
                  </a:cubicBezTo>
                  <a:lnTo>
                    <a:pt x="822" y="6009"/>
                  </a:lnTo>
                  <a:cubicBezTo>
                    <a:pt x="1022" y="6009"/>
                    <a:pt x="1185" y="6230"/>
                    <a:pt x="1185" y="6502"/>
                  </a:cubicBezTo>
                  <a:lnTo>
                    <a:pt x="1185" y="7731"/>
                  </a:lnTo>
                  <a:cubicBezTo>
                    <a:pt x="1185" y="8002"/>
                    <a:pt x="1022" y="8224"/>
                    <a:pt x="822" y="8224"/>
                  </a:cubicBezTo>
                  <a:lnTo>
                    <a:pt x="631" y="8224"/>
                  </a:lnTo>
                  <a:cubicBezTo>
                    <a:pt x="281" y="8224"/>
                    <a:pt x="0" y="8611"/>
                    <a:pt x="0" y="9082"/>
                  </a:cubicBezTo>
                  <a:lnTo>
                    <a:pt x="0" y="11214"/>
                  </a:lnTo>
                  <a:cubicBezTo>
                    <a:pt x="0" y="11690"/>
                    <a:pt x="285" y="12072"/>
                    <a:pt x="631" y="12072"/>
                  </a:cubicBezTo>
                  <a:lnTo>
                    <a:pt x="822" y="12072"/>
                  </a:lnTo>
                  <a:cubicBezTo>
                    <a:pt x="1022" y="12072"/>
                    <a:pt x="1185" y="12293"/>
                    <a:pt x="1185" y="12565"/>
                  </a:cubicBezTo>
                  <a:lnTo>
                    <a:pt x="1185" y="13794"/>
                  </a:lnTo>
                  <a:cubicBezTo>
                    <a:pt x="1185" y="14065"/>
                    <a:pt x="1022" y="14287"/>
                    <a:pt x="822" y="14287"/>
                  </a:cubicBezTo>
                  <a:lnTo>
                    <a:pt x="631" y="14287"/>
                  </a:lnTo>
                  <a:cubicBezTo>
                    <a:pt x="281" y="14287"/>
                    <a:pt x="0" y="14674"/>
                    <a:pt x="0" y="15145"/>
                  </a:cubicBezTo>
                  <a:lnTo>
                    <a:pt x="0" y="17277"/>
                  </a:lnTo>
                  <a:cubicBezTo>
                    <a:pt x="0" y="17753"/>
                    <a:pt x="285" y="18135"/>
                    <a:pt x="631" y="18135"/>
                  </a:cubicBezTo>
                  <a:lnTo>
                    <a:pt x="822" y="18135"/>
                  </a:lnTo>
                  <a:cubicBezTo>
                    <a:pt x="1022" y="18135"/>
                    <a:pt x="1185" y="18356"/>
                    <a:pt x="1185" y="18628"/>
                  </a:cubicBezTo>
                  <a:lnTo>
                    <a:pt x="1185" y="19918"/>
                  </a:lnTo>
                  <a:lnTo>
                    <a:pt x="3069" y="19918"/>
                  </a:lnTo>
                  <a:cubicBezTo>
                    <a:pt x="3269" y="19918"/>
                    <a:pt x="3432" y="20139"/>
                    <a:pt x="3432" y="20411"/>
                  </a:cubicBezTo>
                  <a:lnTo>
                    <a:pt x="3432" y="20732"/>
                  </a:lnTo>
                  <a:cubicBezTo>
                    <a:pt x="3432" y="21208"/>
                    <a:pt x="3717" y="21590"/>
                    <a:pt x="4063" y="21590"/>
                  </a:cubicBezTo>
                  <a:lnTo>
                    <a:pt x="5630" y="21590"/>
                  </a:lnTo>
                  <a:cubicBezTo>
                    <a:pt x="5980" y="21590"/>
                    <a:pt x="6261" y="21202"/>
                    <a:pt x="6261" y="20732"/>
                  </a:cubicBezTo>
                  <a:lnTo>
                    <a:pt x="6261" y="20411"/>
                  </a:lnTo>
                  <a:cubicBezTo>
                    <a:pt x="6261" y="20139"/>
                    <a:pt x="6424" y="19918"/>
                    <a:pt x="6623" y="19918"/>
                  </a:cubicBezTo>
                  <a:lnTo>
                    <a:pt x="9453" y="19918"/>
                  </a:lnTo>
                  <a:cubicBezTo>
                    <a:pt x="9652" y="19918"/>
                    <a:pt x="9815" y="20139"/>
                    <a:pt x="9815" y="20411"/>
                  </a:cubicBezTo>
                  <a:lnTo>
                    <a:pt x="9815" y="20732"/>
                  </a:lnTo>
                  <a:cubicBezTo>
                    <a:pt x="9815" y="21208"/>
                    <a:pt x="10100" y="21590"/>
                    <a:pt x="10446" y="21590"/>
                  </a:cubicBezTo>
                  <a:lnTo>
                    <a:pt x="12013" y="21590"/>
                  </a:lnTo>
                  <a:cubicBezTo>
                    <a:pt x="12363" y="21590"/>
                    <a:pt x="12644" y="21202"/>
                    <a:pt x="12644" y="20732"/>
                  </a:cubicBezTo>
                  <a:lnTo>
                    <a:pt x="12644" y="20411"/>
                  </a:lnTo>
                  <a:cubicBezTo>
                    <a:pt x="12644" y="20139"/>
                    <a:pt x="12807" y="19918"/>
                    <a:pt x="13006" y="19918"/>
                  </a:cubicBezTo>
                  <a:lnTo>
                    <a:pt x="16064" y="19918"/>
                  </a:lnTo>
                  <a:cubicBezTo>
                    <a:pt x="16263" y="19918"/>
                    <a:pt x="16426" y="20139"/>
                    <a:pt x="16426" y="20411"/>
                  </a:cubicBezTo>
                  <a:lnTo>
                    <a:pt x="16426" y="20732"/>
                  </a:lnTo>
                  <a:cubicBezTo>
                    <a:pt x="16426" y="21208"/>
                    <a:pt x="16711" y="21590"/>
                    <a:pt x="17057" y="21590"/>
                  </a:cubicBezTo>
                  <a:lnTo>
                    <a:pt x="18624" y="21590"/>
                  </a:lnTo>
                  <a:cubicBezTo>
                    <a:pt x="18974" y="21590"/>
                    <a:pt x="19255" y="21202"/>
                    <a:pt x="19255" y="20732"/>
                  </a:cubicBezTo>
                  <a:lnTo>
                    <a:pt x="19255" y="20411"/>
                  </a:lnTo>
                  <a:cubicBezTo>
                    <a:pt x="19255" y="20139"/>
                    <a:pt x="19418" y="19918"/>
                    <a:pt x="19617" y="19918"/>
                  </a:cubicBezTo>
                  <a:lnTo>
                    <a:pt x="21075" y="19918"/>
                  </a:lnTo>
                  <a:cubicBezTo>
                    <a:pt x="21111" y="19918"/>
                    <a:pt x="21144" y="19962"/>
                    <a:pt x="21144" y="20012"/>
                  </a:cubicBezTo>
                  <a:lnTo>
                    <a:pt x="21144" y="20228"/>
                  </a:lnTo>
                  <a:cubicBezTo>
                    <a:pt x="21144" y="20311"/>
                    <a:pt x="21217" y="20355"/>
                    <a:pt x="21262" y="20294"/>
                  </a:cubicBezTo>
                  <a:lnTo>
                    <a:pt x="21551" y="19901"/>
                  </a:lnTo>
                  <a:cubicBezTo>
                    <a:pt x="21600" y="19868"/>
                    <a:pt x="21600" y="19807"/>
                    <a:pt x="21572" y="1976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E32DF1-5AF9-464B-A398-F81849ECFD31}"/>
                </a:ext>
              </a:extLst>
            </p:cNvPr>
            <p:cNvSpPr txBox="1"/>
            <p:nvPr/>
          </p:nvSpPr>
          <p:spPr>
            <a:xfrm rot="16200000">
              <a:off x="1631827" y="3298373"/>
              <a:ext cx="2281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Привабливість галузі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B9BA29-30A8-434A-827F-36C8748CAB2C}"/>
                </a:ext>
              </a:extLst>
            </p:cNvPr>
            <p:cNvSpPr txBox="1"/>
            <p:nvPr/>
          </p:nvSpPr>
          <p:spPr>
            <a:xfrm>
              <a:off x="4643808" y="5811960"/>
              <a:ext cx="35245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Позиція структурного підрозділу </a:t>
              </a:r>
            </a:p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(бізнес-одиниці)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963520-9DB5-0A43-A46A-4018271F6324}"/>
                </a:ext>
              </a:extLst>
            </p:cNvPr>
            <p:cNvSpPr txBox="1"/>
            <p:nvPr/>
          </p:nvSpPr>
          <p:spPr>
            <a:xfrm>
              <a:off x="4264700" y="5497487"/>
              <a:ext cx="6399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сильна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248032-70D5-AD49-B1F7-A67E052B6FD3}"/>
                </a:ext>
              </a:extLst>
            </p:cNvPr>
            <p:cNvSpPr txBox="1"/>
            <p:nvPr/>
          </p:nvSpPr>
          <p:spPr>
            <a:xfrm>
              <a:off x="6008746" y="5497487"/>
              <a:ext cx="7243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середня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60B650-09CB-A941-B106-9821871B67FE}"/>
                </a:ext>
              </a:extLst>
            </p:cNvPr>
            <p:cNvSpPr txBox="1"/>
            <p:nvPr/>
          </p:nvSpPr>
          <p:spPr>
            <a:xfrm>
              <a:off x="7885698" y="5497487"/>
              <a:ext cx="6280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слабка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1207DBB-3F22-2E40-8825-E90779025182}"/>
                </a:ext>
              </a:extLst>
            </p:cNvPr>
            <p:cNvSpPr txBox="1"/>
            <p:nvPr/>
          </p:nvSpPr>
          <p:spPr>
            <a:xfrm rot="16200000">
              <a:off x="3062110" y="4573193"/>
              <a:ext cx="7264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низький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978A2A5-B202-C44C-A3DB-08889B066215}"/>
                </a:ext>
              </a:extLst>
            </p:cNvPr>
            <p:cNvSpPr txBox="1"/>
            <p:nvPr/>
          </p:nvSpPr>
          <p:spPr>
            <a:xfrm rot="16200000">
              <a:off x="3040725" y="3363433"/>
              <a:ext cx="769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середній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E614B0C-1BBF-DA42-92FA-FC03CEAE52FB}"/>
                </a:ext>
              </a:extLst>
            </p:cNvPr>
            <p:cNvSpPr txBox="1"/>
            <p:nvPr/>
          </p:nvSpPr>
          <p:spPr>
            <a:xfrm rot="16200000">
              <a:off x="3061309" y="2099927"/>
              <a:ext cx="7280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високий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67F5D86-1392-2984-9DD5-6C093C1C995D}"/>
              </a:ext>
            </a:extLst>
          </p:cNvPr>
          <p:cNvSpPr txBox="1"/>
          <p:nvPr/>
        </p:nvSpPr>
        <p:spPr>
          <a:xfrm>
            <a:off x="119108" y="1135720"/>
            <a:ext cx="2936595" cy="1477328"/>
          </a:xfrm>
          <a:prstGeom prst="rect">
            <a:avLst/>
          </a:prstGeom>
          <a:solidFill>
            <a:schemeClr val="accent2">
              <a:lumMod val="75000"/>
              <a:alpha val="51000"/>
            </a:schemeClr>
          </a:solidFill>
        </p:spPr>
        <p:txBody>
          <a:bodyPr wrap="square">
            <a:spAutoFit/>
          </a:bodyPr>
          <a:lstStyle/>
          <a:p>
            <a:r>
              <a:rPr lang="uk-UA" b="0" i="1">
                <a:solidFill>
                  <a:schemeClr val="accent1">
                    <a:lumMod val="50000"/>
                  </a:schemeClr>
                </a:solidFill>
                <a:effectLst/>
              </a:rPr>
              <a:t>Зеленим кольором вказана зона зростання. </a:t>
            </a:r>
            <a:r>
              <a:rPr lang="uk-UA" b="0" i="1" dirty="0">
                <a:solidFill>
                  <a:schemeClr val="accent1">
                    <a:lumMod val="50000"/>
                  </a:schemeClr>
                </a:solidFill>
                <a:effectLst/>
              </a:rPr>
              <a:t>Саме сюди слід інвестувати задля збереження лідерських позицій на ринку.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B8F2B2-20F1-B562-9B6F-79B625E14FF1}"/>
              </a:ext>
            </a:extLst>
          </p:cNvPr>
          <p:cNvSpPr txBox="1"/>
          <p:nvPr/>
        </p:nvSpPr>
        <p:spPr>
          <a:xfrm>
            <a:off x="9238665" y="242722"/>
            <a:ext cx="2893450" cy="933812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0" i="1" dirty="0">
                <a:solidFill>
                  <a:schemeClr val="bg1"/>
                </a:solidFill>
                <a:effectLst/>
              </a:rPr>
              <a:t>Обережно обирайте об’єкти для інвестицій </a:t>
            </a:r>
            <a:r>
              <a:rPr lang="uk-UA" i="1" dirty="0">
                <a:solidFill>
                  <a:schemeClr val="bg1"/>
                </a:solidFill>
              </a:rPr>
              <a:t>у синій </a:t>
            </a:r>
            <a:r>
              <a:rPr lang="uk-UA" b="0" i="1" dirty="0">
                <a:solidFill>
                  <a:schemeClr val="bg1"/>
                </a:solidFill>
                <a:effectLst/>
              </a:rPr>
              <a:t>зоні.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8FA4F6-14FE-24D5-0FA8-EABE567CB0EB}"/>
              </a:ext>
            </a:extLst>
          </p:cNvPr>
          <p:cNvSpPr txBox="1"/>
          <p:nvPr/>
        </p:nvSpPr>
        <p:spPr>
          <a:xfrm>
            <a:off x="8607559" y="5589693"/>
            <a:ext cx="3524555" cy="646331"/>
          </a:xfrm>
          <a:prstGeom prst="rect">
            <a:avLst/>
          </a:prstGeom>
          <a:solidFill>
            <a:srgbClr val="FF0000">
              <a:alpha val="62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uk-UA" b="0" i="1">
                <a:solidFill>
                  <a:schemeClr val="tx2">
                    <a:lumMod val="50000"/>
                  </a:schemeClr>
                </a:solidFill>
                <a:effectLst/>
              </a:rPr>
              <a:t>Ресурси </a:t>
            </a:r>
            <a:r>
              <a:rPr lang="uk-UA" i="1">
                <a:solidFill>
                  <a:schemeClr val="tx2">
                    <a:lumMod val="50000"/>
                  </a:schemeClr>
                </a:solidFill>
              </a:rPr>
              <a:t>красної </a:t>
            </a:r>
            <a:r>
              <a:rPr lang="uk-UA" b="0" i="1">
                <a:solidFill>
                  <a:schemeClr val="tx2">
                    <a:lumMod val="50000"/>
                  </a:schemeClr>
                </a:solidFill>
                <a:effectLst/>
              </a:rPr>
              <a:t>зони слід спрямувати в інші підрозділи.</a:t>
            </a:r>
            <a:endParaRPr lang="uk-UA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43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390" y="289999"/>
            <a:ext cx="9797831" cy="707886"/>
          </a:xfrm>
        </p:spPr>
        <p:txBody>
          <a:bodyPr/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Матриця </a:t>
            </a:r>
            <a:r>
              <a:rPr lang="uk-UA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Ансоффа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30BEF5-1DBD-43A9-899E-AC318B43D547}"/>
              </a:ext>
            </a:extLst>
          </p:cNvPr>
          <p:cNvGrpSpPr/>
          <p:nvPr/>
        </p:nvGrpSpPr>
        <p:grpSpPr>
          <a:xfrm>
            <a:off x="191344" y="1581883"/>
            <a:ext cx="5647007" cy="4799445"/>
            <a:chOff x="2927648" y="1689227"/>
            <a:chExt cx="6058899" cy="4692101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1978DAAC-ED84-8F49-B0B1-2BE4B3A9918E}"/>
                </a:ext>
              </a:extLst>
            </p:cNvPr>
            <p:cNvSpPr/>
            <p:nvPr/>
          </p:nvSpPr>
          <p:spPr>
            <a:xfrm>
              <a:off x="6555496" y="1966439"/>
              <a:ext cx="2159839" cy="1469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515" y="0"/>
                  </a:lnTo>
                  <a:cubicBezTo>
                    <a:pt x="20672" y="0"/>
                    <a:pt x="21600" y="1382"/>
                    <a:pt x="21600" y="306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>
                  <a:solidFill>
                    <a:schemeClr val="bg1"/>
                  </a:solidFill>
                </a:rPr>
                <a:t>Стратегія розвитку продукту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48852E8-F6D4-1D4B-8CE7-3839CA7DEFDA}"/>
                </a:ext>
              </a:extLst>
            </p:cNvPr>
            <p:cNvSpPr/>
            <p:nvPr/>
          </p:nvSpPr>
          <p:spPr>
            <a:xfrm>
              <a:off x="4241387" y="1966439"/>
              <a:ext cx="2159838" cy="1468013"/>
            </a:xfrm>
            <a:prstGeom prst="rect">
              <a:avLst/>
            </a:pr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>
                  <a:solidFill>
                    <a:schemeClr val="bg2">
                      <a:lumMod val="25000"/>
                    </a:schemeClr>
                  </a:solidFill>
                </a:rPr>
                <a:t>Стратегія проникнення</a:t>
              </a:r>
              <a:endParaRPr sz="20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BEBD8A28-414C-B249-870D-A85043BB1C76}"/>
                </a:ext>
              </a:extLst>
            </p:cNvPr>
            <p:cNvSpPr/>
            <p:nvPr/>
          </p:nvSpPr>
          <p:spPr>
            <a:xfrm>
              <a:off x="4241387" y="3593547"/>
              <a:ext cx="2159838" cy="1468013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>
                  <a:solidFill>
                    <a:schemeClr val="bg1"/>
                  </a:solidFill>
                </a:rPr>
                <a:t>Стратегія розвитку ринку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2DC41DDB-2D84-8C4E-8E10-79B9BF53D152}"/>
                </a:ext>
              </a:extLst>
            </p:cNvPr>
            <p:cNvSpPr/>
            <p:nvPr/>
          </p:nvSpPr>
          <p:spPr>
            <a:xfrm>
              <a:off x="6555496" y="3593547"/>
              <a:ext cx="2159838" cy="1468013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2000" b="1" dirty="0">
                  <a:solidFill>
                    <a:schemeClr val="bg2">
                      <a:lumMod val="25000"/>
                    </a:schemeClr>
                  </a:solidFill>
                </a:rPr>
                <a:t>Стратегія диверсифікації</a:t>
              </a:r>
              <a:endParaRPr sz="20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A948C30-3D84-DD4E-8AB2-55E08DD03B23}"/>
                </a:ext>
              </a:extLst>
            </p:cNvPr>
            <p:cNvSpPr/>
            <p:nvPr/>
          </p:nvSpPr>
          <p:spPr>
            <a:xfrm>
              <a:off x="2927648" y="1942334"/>
              <a:ext cx="678568" cy="3133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48" y="21600"/>
                  </a:moveTo>
                  <a:lnTo>
                    <a:pt x="12430" y="21600"/>
                  </a:lnTo>
                  <a:cubicBezTo>
                    <a:pt x="5601" y="21600"/>
                    <a:pt x="0" y="20395"/>
                    <a:pt x="0" y="18908"/>
                  </a:cubicBezTo>
                  <a:lnTo>
                    <a:pt x="0" y="2692"/>
                  </a:lnTo>
                  <a:cubicBezTo>
                    <a:pt x="0" y="1213"/>
                    <a:pt x="5563" y="0"/>
                    <a:pt x="12430" y="0"/>
                  </a:cubicBezTo>
                  <a:lnTo>
                    <a:pt x="20948" y="0"/>
                  </a:lnTo>
                  <a:cubicBezTo>
                    <a:pt x="21293" y="0"/>
                    <a:pt x="21600" y="66"/>
                    <a:pt x="21600" y="141"/>
                  </a:cubicBezTo>
                  <a:cubicBezTo>
                    <a:pt x="21600" y="216"/>
                    <a:pt x="21293" y="282"/>
                    <a:pt x="20948" y="282"/>
                  </a:cubicBezTo>
                  <a:lnTo>
                    <a:pt x="12430" y="282"/>
                  </a:lnTo>
                  <a:cubicBezTo>
                    <a:pt x="6292" y="282"/>
                    <a:pt x="1343" y="1362"/>
                    <a:pt x="1343" y="2683"/>
                  </a:cubicBezTo>
                  <a:lnTo>
                    <a:pt x="1343" y="18908"/>
                  </a:lnTo>
                  <a:cubicBezTo>
                    <a:pt x="1343" y="20238"/>
                    <a:pt x="6330" y="21309"/>
                    <a:pt x="12430" y="21309"/>
                  </a:cubicBezTo>
                  <a:lnTo>
                    <a:pt x="20948" y="21309"/>
                  </a:lnTo>
                  <a:cubicBezTo>
                    <a:pt x="21293" y="21309"/>
                    <a:pt x="21600" y="21376"/>
                    <a:pt x="21600" y="21450"/>
                  </a:cubicBezTo>
                  <a:cubicBezTo>
                    <a:pt x="21600" y="21525"/>
                    <a:pt x="21331" y="21600"/>
                    <a:pt x="20948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3E8B9B95-8557-7C47-95E8-385267173BDC}"/>
                </a:ext>
              </a:extLst>
            </p:cNvPr>
            <p:cNvSpPr/>
            <p:nvPr/>
          </p:nvSpPr>
          <p:spPr>
            <a:xfrm>
              <a:off x="4217282" y="5702762"/>
              <a:ext cx="4508930" cy="67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extrusionOk="0">
                  <a:moveTo>
                    <a:pt x="19730" y="21600"/>
                  </a:moveTo>
                  <a:lnTo>
                    <a:pt x="1870" y="21600"/>
                  </a:lnTo>
                  <a:cubicBezTo>
                    <a:pt x="843" y="21600"/>
                    <a:pt x="0" y="16037"/>
                    <a:pt x="0" y="9169"/>
                  </a:cubicBezTo>
                  <a:lnTo>
                    <a:pt x="0" y="652"/>
                  </a:lnTo>
                  <a:cubicBezTo>
                    <a:pt x="0" y="307"/>
                    <a:pt x="46" y="0"/>
                    <a:pt x="98" y="0"/>
                  </a:cubicBezTo>
                  <a:cubicBezTo>
                    <a:pt x="150" y="0"/>
                    <a:pt x="196" y="307"/>
                    <a:pt x="196" y="652"/>
                  </a:cubicBezTo>
                  <a:lnTo>
                    <a:pt x="196" y="9169"/>
                  </a:lnTo>
                  <a:cubicBezTo>
                    <a:pt x="196" y="15308"/>
                    <a:pt x="946" y="20257"/>
                    <a:pt x="1864" y="20257"/>
                  </a:cubicBezTo>
                  <a:lnTo>
                    <a:pt x="19725" y="20257"/>
                  </a:lnTo>
                  <a:cubicBezTo>
                    <a:pt x="20648" y="20257"/>
                    <a:pt x="21392" y="15270"/>
                    <a:pt x="21392" y="9169"/>
                  </a:cubicBezTo>
                  <a:lnTo>
                    <a:pt x="21392" y="652"/>
                  </a:lnTo>
                  <a:cubicBezTo>
                    <a:pt x="21392" y="307"/>
                    <a:pt x="21438" y="0"/>
                    <a:pt x="21490" y="0"/>
                  </a:cubicBezTo>
                  <a:cubicBezTo>
                    <a:pt x="21542" y="0"/>
                    <a:pt x="21589" y="307"/>
                    <a:pt x="21589" y="652"/>
                  </a:cubicBezTo>
                  <a:lnTo>
                    <a:pt x="21589" y="9169"/>
                  </a:lnTo>
                  <a:cubicBezTo>
                    <a:pt x="21600" y="15999"/>
                    <a:pt x="20757" y="21600"/>
                    <a:pt x="19730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8E01AF6-10F2-F64E-BA0C-B235A4FA0400}"/>
                </a:ext>
              </a:extLst>
            </p:cNvPr>
            <p:cNvSpPr/>
            <p:nvPr/>
          </p:nvSpPr>
          <p:spPr>
            <a:xfrm>
              <a:off x="3602597" y="1689227"/>
              <a:ext cx="5383950" cy="403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87" extrusionOk="0">
                  <a:moveTo>
                    <a:pt x="21566" y="19038"/>
                  </a:moveTo>
                  <a:lnTo>
                    <a:pt x="21155" y="18489"/>
                  </a:lnTo>
                  <a:cubicBezTo>
                    <a:pt x="21093" y="18405"/>
                    <a:pt x="20986" y="18463"/>
                    <a:pt x="20986" y="18580"/>
                  </a:cubicBezTo>
                  <a:lnTo>
                    <a:pt x="20986" y="18883"/>
                  </a:lnTo>
                  <a:cubicBezTo>
                    <a:pt x="20986" y="18954"/>
                    <a:pt x="20943" y="19012"/>
                    <a:pt x="20890" y="19012"/>
                  </a:cubicBezTo>
                  <a:lnTo>
                    <a:pt x="1870" y="19012"/>
                  </a:lnTo>
                  <a:lnTo>
                    <a:pt x="1870" y="942"/>
                  </a:lnTo>
                  <a:cubicBezTo>
                    <a:pt x="1870" y="871"/>
                    <a:pt x="1914" y="813"/>
                    <a:pt x="1967" y="813"/>
                  </a:cubicBezTo>
                  <a:lnTo>
                    <a:pt x="2194" y="813"/>
                  </a:lnTo>
                  <a:cubicBezTo>
                    <a:pt x="2281" y="813"/>
                    <a:pt x="2325" y="671"/>
                    <a:pt x="2262" y="587"/>
                  </a:cubicBezTo>
                  <a:lnTo>
                    <a:pt x="1851" y="39"/>
                  </a:lnTo>
                  <a:cubicBezTo>
                    <a:pt x="1813" y="-13"/>
                    <a:pt x="1750" y="-13"/>
                    <a:pt x="1711" y="39"/>
                  </a:cubicBezTo>
                  <a:lnTo>
                    <a:pt x="1300" y="587"/>
                  </a:lnTo>
                  <a:cubicBezTo>
                    <a:pt x="1237" y="671"/>
                    <a:pt x="1281" y="813"/>
                    <a:pt x="1368" y="813"/>
                  </a:cubicBezTo>
                  <a:lnTo>
                    <a:pt x="1595" y="813"/>
                  </a:lnTo>
                  <a:cubicBezTo>
                    <a:pt x="1648" y="813"/>
                    <a:pt x="1692" y="871"/>
                    <a:pt x="1692" y="942"/>
                  </a:cubicBezTo>
                  <a:lnTo>
                    <a:pt x="1692" y="2330"/>
                  </a:lnTo>
                  <a:cubicBezTo>
                    <a:pt x="1692" y="2710"/>
                    <a:pt x="1460" y="3020"/>
                    <a:pt x="1175" y="3020"/>
                  </a:cubicBezTo>
                  <a:lnTo>
                    <a:pt x="899" y="3020"/>
                  </a:lnTo>
                  <a:cubicBezTo>
                    <a:pt x="401" y="3020"/>
                    <a:pt x="0" y="3556"/>
                    <a:pt x="0" y="4221"/>
                  </a:cubicBezTo>
                  <a:lnTo>
                    <a:pt x="0" y="7202"/>
                  </a:lnTo>
                  <a:cubicBezTo>
                    <a:pt x="0" y="7867"/>
                    <a:pt x="401" y="8402"/>
                    <a:pt x="899" y="8402"/>
                  </a:cubicBezTo>
                  <a:lnTo>
                    <a:pt x="1175" y="8402"/>
                  </a:lnTo>
                  <a:cubicBezTo>
                    <a:pt x="1460" y="8402"/>
                    <a:pt x="1692" y="8712"/>
                    <a:pt x="1692" y="9093"/>
                  </a:cubicBezTo>
                  <a:lnTo>
                    <a:pt x="1692" y="10816"/>
                  </a:lnTo>
                  <a:lnTo>
                    <a:pt x="1692" y="9003"/>
                  </a:lnTo>
                  <a:lnTo>
                    <a:pt x="1692" y="10726"/>
                  </a:lnTo>
                  <a:cubicBezTo>
                    <a:pt x="1692" y="11106"/>
                    <a:pt x="1460" y="11416"/>
                    <a:pt x="1175" y="11416"/>
                  </a:cubicBezTo>
                  <a:lnTo>
                    <a:pt x="899" y="11416"/>
                  </a:lnTo>
                  <a:cubicBezTo>
                    <a:pt x="401" y="11416"/>
                    <a:pt x="0" y="11952"/>
                    <a:pt x="0" y="12617"/>
                  </a:cubicBezTo>
                  <a:lnTo>
                    <a:pt x="0" y="15598"/>
                  </a:lnTo>
                  <a:cubicBezTo>
                    <a:pt x="0" y="16263"/>
                    <a:pt x="401" y="16798"/>
                    <a:pt x="899" y="16798"/>
                  </a:cubicBezTo>
                  <a:lnTo>
                    <a:pt x="1175" y="16798"/>
                  </a:lnTo>
                  <a:cubicBezTo>
                    <a:pt x="1460" y="16798"/>
                    <a:pt x="1692" y="17108"/>
                    <a:pt x="1692" y="17489"/>
                  </a:cubicBezTo>
                  <a:lnTo>
                    <a:pt x="1692" y="19251"/>
                  </a:lnTo>
                  <a:lnTo>
                    <a:pt x="4374" y="19251"/>
                  </a:lnTo>
                  <a:cubicBezTo>
                    <a:pt x="4659" y="19251"/>
                    <a:pt x="4891" y="19561"/>
                    <a:pt x="4891" y="19941"/>
                  </a:cubicBezTo>
                  <a:lnTo>
                    <a:pt x="4891" y="20387"/>
                  </a:lnTo>
                  <a:cubicBezTo>
                    <a:pt x="4891" y="21051"/>
                    <a:pt x="5292" y="21587"/>
                    <a:pt x="5790" y="21587"/>
                  </a:cubicBezTo>
                  <a:lnTo>
                    <a:pt x="8023" y="21587"/>
                  </a:lnTo>
                  <a:cubicBezTo>
                    <a:pt x="8521" y="21587"/>
                    <a:pt x="8922" y="21051"/>
                    <a:pt x="8922" y="20387"/>
                  </a:cubicBezTo>
                  <a:lnTo>
                    <a:pt x="8922" y="19941"/>
                  </a:lnTo>
                  <a:cubicBezTo>
                    <a:pt x="8922" y="19561"/>
                    <a:pt x="9154" y="19251"/>
                    <a:pt x="9439" y="19251"/>
                  </a:cubicBezTo>
                  <a:lnTo>
                    <a:pt x="13466" y="19251"/>
                  </a:lnTo>
                  <a:lnTo>
                    <a:pt x="18531" y="19251"/>
                  </a:lnTo>
                  <a:lnTo>
                    <a:pt x="13741" y="19251"/>
                  </a:lnTo>
                  <a:cubicBezTo>
                    <a:pt x="14026" y="19251"/>
                    <a:pt x="14258" y="19561"/>
                    <a:pt x="14258" y="19941"/>
                  </a:cubicBezTo>
                  <a:lnTo>
                    <a:pt x="14258" y="20387"/>
                  </a:lnTo>
                  <a:cubicBezTo>
                    <a:pt x="14258" y="21051"/>
                    <a:pt x="14659" y="21587"/>
                    <a:pt x="15157" y="21587"/>
                  </a:cubicBezTo>
                  <a:lnTo>
                    <a:pt x="17390" y="21587"/>
                  </a:lnTo>
                  <a:cubicBezTo>
                    <a:pt x="17888" y="21587"/>
                    <a:pt x="18289" y="21051"/>
                    <a:pt x="18289" y="20387"/>
                  </a:cubicBezTo>
                  <a:lnTo>
                    <a:pt x="18289" y="19941"/>
                  </a:lnTo>
                  <a:cubicBezTo>
                    <a:pt x="18289" y="19561"/>
                    <a:pt x="18521" y="19251"/>
                    <a:pt x="18806" y="19251"/>
                  </a:cubicBezTo>
                  <a:lnTo>
                    <a:pt x="20880" y="19251"/>
                  </a:lnTo>
                  <a:cubicBezTo>
                    <a:pt x="20933" y="19251"/>
                    <a:pt x="20977" y="19309"/>
                    <a:pt x="20977" y="19380"/>
                  </a:cubicBezTo>
                  <a:lnTo>
                    <a:pt x="20977" y="19683"/>
                  </a:lnTo>
                  <a:cubicBezTo>
                    <a:pt x="20977" y="19799"/>
                    <a:pt x="21083" y="19857"/>
                    <a:pt x="21146" y="19774"/>
                  </a:cubicBezTo>
                  <a:lnTo>
                    <a:pt x="21557" y="19225"/>
                  </a:lnTo>
                  <a:cubicBezTo>
                    <a:pt x="21600" y="19173"/>
                    <a:pt x="21600" y="19089"/>
                    <a:pt x="21566" y="1903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42FB1C-7247-7F45-997D-29932B2C6326}"/>
                </a:ext>
              </a:extLst>
            </p:cNvPr>
            <p:cNvSpPr txBox="1"/>
            <p:nvPr/>
          </p:nvSpPr>
          <p:spPr>
            <a:xfrm rot="16200000">
              <a:off x="2195977" y="3298373"/>
              <a:ext cx="20395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Ринок / споживачі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3050653-12F0-AD4C-A10B-2CE0A9B901FF}"/>
                </a:ext>
              </a:extLst>
            </p:cNvPr>
            <p:cNvSpPr txBox="1"/>
            <p:nvPr/>
          </p:nvSpPr>
          <p:spPr>
            <a:xfrm>
              <a:off x="5477217" y="5963326"/>
              <a:ext cx="1989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Продукт / послуга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36CA00-D4F6-524F-A48C-EF80E51D3BB6}"/>
                </a:ext>
              </a:extLst>
            </p:cNvPr>
            <p:cNvSpPr txBox="1"/>
            <p:nvPr/>
          </p:nvSpPr>
          <p:spPr>
            <a:xfrm>
              <a:off x="4926808" y="5353561"/>
              <a:ext cx="7889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Існуючий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D294AA5-EB80-054C-B99E-885B3120B557}"/>
                </a:ext>
              </a:extLst>
            </p:cNvPr>
            <p:cNvSpPr txBox="1"/>
            <p:nvPr/>
          </p:nvSpPr>
          <p:spPr>
            <a:xfrm>
              <a:off x="7333890" y="5357272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Новий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4B3695-C98C-8948-BB36-0EAB951D07E1}"/>
                </a:ext>
              </a:extLst>
            </p:cNvPr>
            <p:cNvSpPr txBox="1"/>
            <p:nvPr/>
          </p:nvSpPr>
          <p:spPr>
            <a:xfrm rot="16200000">
              <a:off x="3537365" y="4189053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новий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DD3AAA5-71AB-054D-AD09-8B6927928673}"/>
                </a:ext>
              </a:extLst>
            </p:cNvPr>
            <p:cNvSpPr txBox="1"/>
            <p:nvPr/>
          </p:nvSpPr>
          <p:spPr>
            <a:xfrm rot="16200000">
              <a:off x="3438781" y="2561945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існуючий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12A1789-82F8-5222-0425-5618169AB195}"/>
              </a:ext>
            </a:extLst>
          </p:cNvPr>
          <p:cNvSpPr txBox="1"/>
          <p:nvPr/>
        </p:nvSpPr>
        <p:spPr>
          <a:xfrm>
            <a:off x="434855" y="917395"/>
            <a:ext cx="6335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Використовується при розробці стратегії, в залежності від позиції організації на ринку та зрілості товарної продукції.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87D776-BA31-F607-4700-20563A998E96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B2D1CB38-BC60-AA42-0DAD-35377DD76E19}"/>
              </a:ext>
            </a:extLst>
          </p:cNvPr>
          <p:cNvGrpSpPr/>
          <p:nvPr/>
        </p:nvGrpSpPr>
        <p:grpSpPr>
          <a:xfrm>
            <a:off x="5928783" y="1779658"/>
            <a:ext cx="6144059" cy="4457654"/>
            <a:chOff x="2855640" y="1801565"/>
            <a:chExt cx="6144059" cy="445765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EA7429-9840-C244-67D4-BA148F709F2A}"/>
                </a:ext>
              </a:extLst>
            </p:cNvPr>
            <p:cNvSpPr/>
            <p:nvPr/>
          </p:nvSpPr>
          <p:spPr>
            <a:xfrm>
              <a:off x="3393570" y="1813520"/>
              <a:ext cx="1787127" cy="1214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3678"/>
                  </a:lnTo>
                  <a:cubicBezTo>
                    <a:pt x="0" y="1637"/>
                    <a:pt x="1127" y="0"/>
                    <a:pt x="25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1"/>
                  </a:solidFill>
                </a:rPr>
                <a:t>Розвиток ринку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5AA022D-BFAF-3E6B-0B91-42AF8E4FF540}"/>
                </a:ext>
              </a:extLst>
            </p:cNvPr>
            <p:cNvSpPr/>
            <p:nvPr/>
          </p:nvSpPr>
          <p:spPr>
            <a:xfrm>
              <a:off x="5294259" y="1813520"/>
              <a:ext cx="1787125" cy="1214529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2">
                      <a:lumMod val="25000"/>
                    </a:schemeClr>
                  </a:solidFill>
                </a:rPr>
                <a:t>Часткова диверсифікація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5DC7CF83-5CDE-9C3C-6205-522F5F2BCBCF}"/>
                </a:ext>
              </a:extLst>
            </p:cNvPr>
            <p:cNvSpPr/>
            <p:nvPr/>
          </p:nvSpPr>
          <p:spPr>
            <a:xfrm>
              <a:off x="7206900" y="1813520"/>
              <a:ext cx="1787127" cy="1214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100" y="0"/>
                  </a:lnTo>
                  <a:cubicBezTo>
                    <a:pt x="20488" y="0"/>
                    <a:pt x="21600" y="1658"/>
                    <a:pt x="21600" y="3678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1"/>
                  </a:solidFill>
                </a:rPr>
                <a:t>Диверсифікація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3B39A375-EDDC-A894-56E1-5B9B7EABE207}"/>
                </a:ext>
              </a:extLst>
            </p:cNvPr>
            <p:cNvSpPr/>
            <p:nvPr/>
          </p:nvSpPr>
          <p:spPr>
            <a:xfrm>
              <a:off x="3393571" y="3152370"/>
              <a:ext cx="1787125" cy="1214529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1"/>
                  </a:solidFill>
                </a:rPr>
                <a:t>Розширення ринку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38442EB7-4F3C-E300-545F-9EF9D750CC3E}"/>
                </a:ext>
              </a:extLst>
            </p:cNvPr>
            <p:cNvSpPr/>
            <p:nvPr/>
          </p:nvSpPr>
          <p:spPr>
            <a:xfrm>
              <a:off x="5294259" y="3152370"/>
              <a:ext cx="1787125" cy="121452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2">
                      <a:lumMod val="25000"/>
                    </a:schemeClr>
                  </a:solidFill>
                </a:rPr>
                <a:t>Обмежена диверсифікація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00901705-52EF-7980-5B53-FB645818B0A6}"/>
                </a:ext>
              </a:extLst>
            </p:cNvPr>
            <p:cNvSpPr/>
            <p:nvPr/>
          </p:nvSpPr>
          <p:spPr>
            <a:xfrm>
              <a:off x="7206901" y="3152370"/>
              <a:ext cx="1787125" cy="1214529"/>
            </a:xfrm>
            <a:prstGeom prst="rect">
              <a:avLst/>
            </a:pr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2">
                      <a:lumMod val="25000"/>
                    </a:schemeClr>
                  </a:solidFill>
                </a:rPr>
                <a:t>Часткова диверсифікація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">
              <a:extLst>
                <a:ext uri="{FF2B5EF4-FFF2-40B4-BE49-F238E27FC236}">
                  <a16:creationId xmlns:a16="http://schemas.microsoft.com/office/drawing/2014/main" id="{F287E431-A8A7-26EA-75BE-4C20DFFD35D0}"/>
                </a:ext>
              </a:extLst>
            </p:cNvPr>
            <p:cNvSpPr/>
            <p:nvPr/>
          </p:nvSpPr>
          <p:spPr>
            <a:xfrm>
              <a:off x="3393571" y="4503173"/>
              <a:ext cx="1787125" cy="1214529"/>
            </a:xfrm>
            <a:prstGeom prst="rect">
              <a:avLst/>
            </a:pr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2">
                      <a:lumMod val="25000"/>
                    </a:schemeClr>
                  </a:solidFill>
                </a:rPr>
                <a:t>Проникнення на ринок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1BF0DF5B-2CE2-EE13-4DB5-ED501BF0EC01}"/>
                </a:ext>
              </a:extLst>
            </p:cNvPr>
            <p:cNvSpPr/>
            <p:nvPr/>
          </p:nvSpPr>
          <p:spPr>
            <a:xfrm>
              <a:off x="5294259" y="4503173"/>
              <a:ext cx="1787125" cy="121452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1"/>
                  </a:solidFill>
                </a:rPr>
                <a:t>Розширення продукту / послуги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FD781D1-4F71-EEB2-E7E2-F57F81F11B76}"/>
                </a:ext>
              </a:extLst>
            </p:cNvPr>
            <p:cNvSpPr/>
            <p:nvPr/>
          </p:nvSpPr>
          <p:spPr>
            <a:xfrm>
              <a:off x="7206900" y="4503173"/>
              <a:ext cx="1787127" cy="1214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7922"/>
                  </a:lnTo>
                  <a:cubicBezTo>
                    <a:pt x="21600" y="19942"/>
                    <a:pt x="20487" y="21600"/>
                    <a:pt x="191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dirty="0">
                  <a:solidFill>
                    <a:schemeClr val="bg1"/>
                  </a:solidFill>
                </a:rPr>
                <a:t>Розробка продукту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A73271A3-FF42-5AA1-EB0F-F17C13AC7466}"/>
                </a:ext>
              </a:extLst>
            </p:cNvPr>
            <p:cNvSpPr/>
            <p:nvPr/>
          </p:nvSpPr>
          <p:spPr>
            <a:xfrm>
              <a:off x="2855640" y="1801565"/>
              <a:ext cx="6144059" cy="445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extrusionOk="0">
                  <a:moveTo>
                    <a:pt x="21529" y="19688"/>
                  </a:moveTo>
                  <a:lnTo>
                    <a:pt x="1348" y="19688"/>
                  </a:lnTo>
                  <a:lnTo>
                    <a:pt x="1348" y="87"/>
                  </a:lnTo>
                  <a:cubicBezTo>
                    <a:pt x="1348" y="41"/>
                    <a:pt x="1319" y="0"/>
                    <a:pt x="1285" y="0"/>
                  </a:cubicBezTo>
                  <a:lnTo>
                    <a:pt x="1285" y="0"/>
                  </a:lnTo>
                  <a:cubicBezTo>
                    <a:pt x="1252" y="0"/>
                    <a:pt x="1222" y="41"/>
                    <a:pt x="1222" y="87"/>
                  </a:cubicBezTo>
                  <a:lnTo>
                    <a:pt x="1222" y="765"/>
                  </a:lnTo>
                  <a:cubicBezTo>
                    <a:pt x="1222" y="1048"/>
                    <a:pt x="1054" y="1280"/>
                    <a:pt x="849" y="1280"/>
                  </a:cubicBezTo>
                  <a:lnTo>
                    <a:pt x="651" y="1280"/>
                  </a:lnTo>
                  <a:cubicBezTo>
                    <a:pt x="286" y="1280"/>
                    <a:pt x="-8" y="1691"/>
                    <a:pt x="0" y="2190"/>
                  </a:cubicBezTo>
                  <a:cubicBezTo>
                    <a:pt x="0" y="2798"/>
                    <a:pt x="0" y="3788"/>
                    <a:pt x="0" y="4396"/>
                  </a:cubicBezTo>
                  <a:cubicBezTo>
                    <a:pt x="-4" y="4900"/>
                    <a:pt x="290" y="5312"/>
                    <a:pt x="651" y="5312"/>
                  </a:cubicBezTo>
                  <a:lnTo>
                    <a:pt x="819" y="5312"/>
                  </a:lnTo>
                  <a:cubicBezTo>
                    <a:pt x="1084" y="5312"/>
                    <a:pt x="1264" y="5595"/>
                    <a:pt x="1218" y="5926"/>
                  </a:cubicBezTo>
                  <a:cubicBezTo>
                    <a:pt x="1218" y="6285"/>
                    <a:pt x="1214" y="6632"/>
                    <a:pt x="1214" y="6991"/>
                  </a:cubicBezTo>
                  <a:cubicBezTo>
                    <a:pt x="1273" y="7333"/>
                    <a:pt x="1088" y="7634"/>
                    <a:pt x="853" y="7634"/>
                  </a:cubicBezTo>
                  <a:lnTo>
                    <a:pt x="655" y="7634"/>
                  </a:lnTo>
                  <a:cubicBezTo>
                    <a:pt x="294" y="7634"/>
                    <a:pt x="5" y="8040"/>
                    <a:pt x="5" y="8532"/>
                  </a:cubicBezTo>
                  <a:lnTo>
                    <a:pt x="5" y="10768"/>
                  </a:lnTo>
                  <a:cubicBezTo>
                    <a:pt x="5" y="11266"/>
                    <a:pt x="299" y="11666"/>
                    <a:pt x="655" y="11666"/>
                  </a:cubicBezTo>
                  <a:lnTo>
                    <a:pt x="853" y="11666"/>
                  </a:lnTo>
                  <a:cubicBezTo>
                    <a:pt x="1059" y="11666"/>
                    <a:pt x="1227" y="11898"/>
                    <a:pt x="1227" y="12181"/>
                  </a:cubicBezTo>
                  <a:lnTo>
                    <a:pt x="1227" y="13467"/>
                  </a:lnTo>
                  <a:cubicBezTo>
                    <a:pt x="1227" y="13751"/>
                    <a:pt x="1059" y="13983"/>
                    <a:pt x="853" y="13983"/>
                  </a:cubicBezTo>
                  <a:lnTo>
                    <a:pt x="655" y="13983"/>
                  </a:lnTo>
                  <a:cubicBezTo>
                    <a:pt x="294" y="13983"/>
                    <a:pt x="5" y="14388"/>
                    <a:pt x="5" y="14881"/>
                  </a:cubicBezTo>
                  <a:cubicBezTo>
                    <a:pt x="5" y="15547"/>
                    <a:pt x="5" y="16451"/>
                    <a:pt x="5" y="17117"/>
                  </a:cubicBezTo>
                  <a:cubicBezTo>
                    <a:pt x="5" y="17615"/>
                    <a:pt x="299" y="18014"/>
                    <a:pt x="655" y="18014"/>
                  </a:cubicBezTo>
                  <a:lnTo>
                    <a:pt x="823" y="18014"/>
                  </a:lnTo>
                  <a:cubicBezTo>
                    <a:pt x="1063" y="18014"/>
                    <a:pt x="1231" y="18246"/>
                    <a:pt x="1231" y="18530"/>
                  </a:cubicBezTo>
                  <a:cubicBezTo>
                    <a:pt x="1231" y="18530"/>
                    <a:pt x="1231" y="19851"/>
                    <a:pt x="1231" y="19851"/>
                  </a:cubicBezTo>
                  <a:lnTo>
                    <a:pt x="3175" y="19851"/>
                  </a:lnTo>
                  <a:cubicBezTo>
                    <a:pt x="3381" y="19851"/>
                    <a:pt x="3549" y="20082"/>
                    <a:pt x="3549" y="20366"/>
                  </a:cubicBezTo>
                  <a:lnTo>
                    <a:pt x="3549" y="20702"/>
                  </a:lnTo>
                  <a:cubicBezTo>
                    <a:pt x="3549" y="21200"/>
                    <a:pt x="3843" y="21600"/>
                    <a:pt x="4199" y="21600"/>
                  </a:cubicBezTo>
                  <a:lnTo>
                    <a:pt x="5816" y="21600"/>
                  </a:lnTo>
                  <a:cubicBezTo>
                    <a:pt x="6177" y="21600"/>
                    <a:pt x="6467" y="21195"/>
                    <a:pt x="6467" y="20702"/>
                  </a:cubicBezTo>
                  <a:lnTo>
                    <a:pt x="6467" y="20366"/>
                  </a:lnTo>
                  <a:cubicBezTo>
                    <a:pt x="6467" y="20082"/>
                    <a:pt x="6635" y="19851"/>
                    <a:pt x="6841" y="19851"/>
                  </a:cubicBezTo>
                  <a:lnTo>
                    <a:pt x="9759" y="19851"/>
                  </a:lnTo>
                  <a:cubicBezTo>
                    <a:pt x="9965" y="19851"/>
                    <a:pt x="10133" y="20082"/>
                    <a:pt x="10133" y="20366"/>
                  </a:cubicBezTo>
                  <a:lnTo>
                    <a:pt x="10133" y="20702"/>
                  </a:lnTo>
                  <a:cubicBezTo>
                    <a:pt x="10133" y="21200"/>
                    <a:pt x="10427" y="21600"/>
                    <a:pt x="10784" y="21600"/>
                  </a:cubicBezTo>
                  <a:lnTo>
                    <a:pt x="12400" y="21600"/>
                  </a:lnTo>
                  <a:cubicBezTo>
                    <a:pt x="12761" y="21600"/>
                    <a:pt x="13051" y="21195"/>
                    <a:pt x="13051" y="20702"/>
                  </a:cubicBezTo>
                  <a:lnTo>
                    <a:pt x="13051" y="20366"/>
                  </a:lnTo>
                  <a:cubicBezTo>
                    <a:pt x="13051" y="20082"/>
                    <a:pt x="13219" y="19851"/>
                    <a:pt x="13425" y="19851"/>
                  </a:cubicBezTo>
                  <a:lnTo>
                    <a:pt x="16578" y="19851"/>
                  </a:lnTo>
                  <a:cubicBezTo>
                    <a:pt x="16784" y="19851"/>
                    <a:pt x="16952" y="20082"/>
                    <a:pt x="16952" y="20366"/>
                  </a:cubicBezTo>
                  <a:lnTo>
                    <a:pt x="16952" y="20702"/>
                  </a:lnTo>
                  <a:cubicBezTo>
                    <a:pt x="16952" y="21200"/>
                    <a:pt x="17246" y="21600"/>
                    <a:pt x="17603" y="21600"/>
                  </a:cubicBezTo>
                  <a:lnTo>
                    <a:pt x="19219" y="21600"/>
                  </a:lnTo>
                  <a:cubicBezTo>
                    <a:pt x="19581" y="21600"/>
                    <a:pt x="19870" y="21195"/>
                    <a:pt x="19870" y="20702"/>
                  </a:cubicBezTo>
                  <a:lnTo>
                    <a:pt x="19870" y="20366"/>
                  </a:lnTo>
                  <a:cubicBezTo>
                    <a:pt x="19870" y="20082"/>
                    <a:pt x="20038" y="19851"/>
                    <a:pt x="20244" y="19851"/>
                  </a:cubicBezTo>
                  <a:lnTo>
                    <a:pt x="21516" y="19851"/>
                  </a:lnTo>
                  <a:cubicBezTo>
                    <a:pt x="21550" y="19851"/>
                    <a:pt x="21579" y="19810"/>
                    <a:pt x="21579" y="19764"/>
                  </a:cubicBezTo>
                  <a:cubicBezTo>
                    <a:pt x="21592" y="19729"/>
                    <a:pt x="21563" y="19688"/>
                    <a:pt x="21529" y="1968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8A9FAD-E6FB-B4EA-4132-B2A216494E23}"/>
                </a:ext>
              </a:extLst>
            </p:cNvPr>
            <p:cNvSpPr txBox="1"/>
            <p:nvPr/>
          </p:nvSpPr>
          <p:spPr>
            <a:xfrm>
              <a:off x="3868374" y="5929146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існуючий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5D711D-5D11-2E15-0BC5-3A1119D3327E}"/>
                </a:ext>
              </a:extLst>
            </p:cNvPr>
            <p:cNvSpPr txBox="1"/>
            <p:nvPr/>
          </p:nvSpPr>
          <p:spPr>
            <a:xfrm>
              <a:off x="5665048" y="5929146"/>
              <a:ext cx="10120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покращений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01BB8B-D057-1F55-2926-021E132C849E}"/>
                </a:ext>
              </a:extLst>
            </p:cNvPr>
            <p:cNvSpPr txBox="1"/>
            <p:nvPr/>
          </p:nvSpPr>
          <p:spPr>
            <a:xfrm>
              <a:off x="7771164" y="5929146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новий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6A7E83-3819-976D-FA68-9B49BFB98922}"/>
                </a:ext>
              </a:extLst>
            </p:cNvPr>
            <p:cNvSpPr txBox="1"/>
            <p:nvPr/>
          </p:nvSpPr>
          <p:spPr>
            <a:xfrm rot="16200000">
              <a:off x="2660920" y="4971937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існуючий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419C9E-21E3-B646-3852-A04062B86F93}"/>
                </a:ext>
              </a:extLst>
            </p:cNvPr>
            <p:cNvSpPr txBox="1"/>
            <p:nvPr/>
          </p:nvSpPr>
          <p:spPr>
            <a:xfrm rot="16200000">
              <a:off x="2655306" y="3624299"/>
              <a:ext cx="7970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змінений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B76A55-ACB1-661C-E0FF-AF3E5849BCD3}"/>
                </a:ext>
              </a:extLst>
            </p:cNvPr>
            <p:cNvSpPr txBox="1"/>
            <p:nvPr/>
          </p:nvSpPr>
          <p:spPr>
            <a:xfrm rot="16200000">
              <a:off x="2759504" y="2354489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новий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pic>
          <p:nvPicPr>
            <p:cNvPr id="28" name="Graphic 5" descr="Statistics">
              <a:extLst>
                <a:ext uri="{FF2B5EF4-FFF2-40B4-BE49-F238E27FC236}">
                  <a16:creationId xmlns:a16="http://schemas.microsoft.com/office/drawing/2014/main" id="{EC43A226-BB50-5B27-A2D8-9B1CF527F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33457" y="1953278"/>
              <a:ext cx="507351" cy="507351"/>
            </a:xfrm>
            <a:prstGeom prst="rect">
              <a:avLst/>
            </a:prstGeom>
          </p:spPr>
        </p:pic>
        <p:pic>
          <p:nvPicPr>
            <p:cNvPr id="29" name="Graphic 7" descr="Gears">
              <a:extLst>
                <a:ext uri="{FF2B5EF4-FFF2-40B4-BE49-F238E27FC236}">
                  <a16:creationId xmlns:a16="http://schemas.microsoft.com/office/drawing/2014/main" id="{C8A85928-D42F-34D7-4A67-404494406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929394" y="4603085"/>
              <a:ext cx="507351" cy="507351"/>
            </a:xfrm>
            <a:prstGeom prst="rect">
              <a:avLst/>
            </a:prstGeom>
          </p:spPr>
        </p:pic>
        <p:pic>
          <p:nvPicPr>
            <p:cNvPr id="30" name="Graphic 9" descr="Box">
              <a:extLst>
                <a:ext uri="{FF2B5EF4-FFF2-40B4-BE49-F238E27FC236}">
                  <a16:creationId xmlns:a16="http://schemas.microsoft.com/office/drawing/2014/main" id="{F4A6E668-B9C5-68FB-85D3-37C4CE21A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29394" y="3261119"/>
              <a:ext cx="507351" cy="507351"/>
            </a:xfrm>
            <a:prstGeom prst="rect">
              <a:avLst/>
            </a:prstGeom>
          </p:spPr>
        </p:pic>
        <p:pic>
          <p:nvPicPr>
            <p:cNvPr id="37" name="Graphic 11" descr="Coins">
              <a:extLst>
                <a:ext uri="{FF2B5EF4-FFF2-40B4-BE49-F238E27FC236}">
                  <a16:creationId xmlns:a16="http://schemas.microsoft.com/office/drawing/2014/main" id="{83250F79-701D-191A-0F28-03D3C55C4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46787" y="1991487"/>
              <a:ext cx="507351" cy="507351"/>
            </a:xfrm>
            <a:prstGeom prst="rect">
              <a:avLst/>
            </a:prstGeom>
          </p:spPr>
        </p:pic>
        <p:pic>
          <p:nvPicPr>
            <p:cNvPr id="38" name="Graphic 13" descr="Arrow Rotate right">
              <a:extLst>
                <a:ext uri="{FF2B5EF4-FFF2-40B4-BE49-F238E27FC236}">
                  <a16:creationId xmlns:a16="http://schemas.microsoft.com/office/drawing/2014/main" id="{0C2E6B84-7B6A-0A72-915F-7ED74ECE8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96469" y="4603085"/>
              <a:ext cx="507351" cy="507351"/>
            </a:xfrm>
            <a:prstGeom prst="rect">
              <a:avLst/>
            </a:prstGeom>
          </p:spPr>
        </p:pic>
        <p:pic>
          <p:nvPicPr>
            <p:cNvPr id="39" name="Graphic 15" descr="Network">
              <a:extLst>
                <a:ext uri="{FF2B5EF4-FFF2-40B4-BE49-F238E27FC236}">
                  <a16:creationId xmlns:a16="http://schemas.microsoft.com/office/drawing/2014/main" id="{E4F6BA04-1D66-AD53-1CFE-F999D5F28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033456" y="3306759"/>
              <a:ext cx="507351" cy="507351"/>
            </a:xfrm>
            <a:prstGeom prst="rect">
              <a:avLst/>
            </a:prstGeom>
          </p:spPr>
        </p:pic>
        <p:pic>
          <p:nvPicPr>
            <p:cNvPr id="43" name="Graphic 17" descr="Pause">
              <a:extLst>
                <a:ext uri="{FF2B5EF4-FFF2-40B4-BE49-F238E27FC236}">
                  <a16:creationId xmlns:a16="http://schemas.microsoft.com/office/drawing/2014/main" id="{93A68C89-6CD8-5414-4014-7642303DC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924554" y="1956252"/>
              <a:ext cx="507351" cy="507351"/>
            </a:xfrm>
            <a:prstGeom prst="rect">
              <a:avLst/>
            </a:prstGeom>
          </p:spPr>
        </p:pic>
        <p:pic>
          <p:nvPicPr>
            <p:cNvPr id="45" name="Graphic 73" descr="Pause">
              <a:extLst>
                <a:ext uri="{FF2B5EF4-FFF2-40B4-BE49-F238E27FC236}">
                  <a16:creationId xmlns:a16="http://schemas.microsoft.com/office/drawing/2014/main" id="{946D1162-5179-ABF6-937D-F0484F1F0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859680" y="3264057"/>
              <a:ext cx="507351" cy="507351"/>
            </a:xfrm>
            <a:prstGeom prst="rect">
              <a:avLst/>
            </a:prstGeom>
          </p:spPr>
        </p:pic>
        <p:pic>
          <p:nvPicPr>
            <p:cNvPr id="47" name="Graphic 19" descr="Shopping bag">
              <a:extLst>
                <a:ext uri="{FF2B5EF4-FFF2-40B4-BE49-F238E27FC236}">
                  <a16:creationId xmlns:a16="http://schemas.microsoft.com/office/drawing/2014/main" id="{392812C9-B2CD-4243-9CE9-33832D746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817651" y="4586004"/>
              <a:ext cx="577030" cy="577030"/>
            </a:xfrm>
            <a:prstGeom prst="rect">
              <a:avLst/>
            </a:prstGeom>
          </p:spPr>
        </p:pic>
      </p:grpSp>
      <p:sp>
        <p:nvSpPr>
          <p:cNvPr id="48" name="Subtitle 2">
            <a:extLst>
              <a:ext uri="{FF2B5EF4-FFF2-40B4-BE49-F238E27FC236}">
                <a16:creationId xmlns:a16="http://schemas.microsoft.com/office/drawing/2014/main" id="{54C694F3-7A32-D84E-B9AA-261564FB3549}"/>
              </a:ext>
            </a:extLst>
          </p:cNvPr>
          <p:cNvSpPr txBox="1">
            <a:spLocks/>
          </p:cNvSpPr>
          <p:nvPr/>
        </p:nvSpPr>
        <p:spPr>
          <a:xfrm>
            <a:off x="6518727" y="284380"/>
            <a:ext cx="5263561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Поглиблена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10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64" y="191449"/>
            <a:ext cx="9797831" cy="707886"/>
          </a:xfrm>
        </p:spPr>
        <p:txBody>
          <a:bodyPr/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Матриця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BCG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1A06B4-EE2B-4C2A-85D4-869F9FE1FC09}"/>
              </a:ext>
            </a:extLst>
          </p:cNvPr>
          <p:cNvGrpSpPr/>
          <p:nvPr/>
        </p:nvGrpSpPr>
        <p:grpSpPr>
          <a:xfrm>
            <a:off x="3791744" y="1739526"/>
            <a:ext cx="4416906" cy="4497786"/>
            <a:chOff x="3791744" y="1739526"/>
            <a:chExt cx="4416906" cy="449778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5A862FA-FE18-854E-99F4-FE89887D28B6}"/>
                </a:ext>
              </a:extLst>
            </p:cNvPr>
            <p:cNvGrpSpPr/>
            <p:nvPr/>
          </p:nvGrpSpPr>
          <p:grpSpPr>
            <a:xfrm>
              <a:off x="3791744" y="2027260"/>
              <a:ext cx="4416906" cy="4210052"/>
              <a:chOff x="74090693" y="5346699"/>
              <a:chExt cx="4416906" cy="4210052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EE45C3DA-5127-FF40-B937-E7A7BE37E09B}"/>
                  </a:ext>
                </a:extLst>
              </p:cNvPr>
              <p:cNvSpPr/>
              <p:nvPr/>
            </p:nvSpPr>
            <p:spPr>
              <a:xfrm>
                <a:off x="75082400" y="9042399"/>
                <a:ext cx="3425199" cy="514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34" y="21600"/>
                    </a:moveTo>
                    <a:lnTo>
                      <a:pt x="1866" y="21600"/>
                    </a:lnTo>
                    <a:cubicBezTo>
                      <a:pt x="833" y="21600"/>
                      <a:pt x="0" y="16000"/>
                      <a:pt x="0" y="9173"/>
                    </a:cubicBezTo>
                    <a:lnTo>
                      <a:pt x="0" y="640"/>
                    </a:lnTo>
                    <a:cubicBezTo>
                      <a:pt x="0" y="267"/>
                      <a:pt x="48" y="0"/>
                      <a:pt x="96" y="0"/>
                    </a:cubicBezTo>
                    <a:cubicBezTo>
                      <a:pt x="144" y="0"/>
                      <a:pt x="192" y="320"/>
                      <a:pt x="192" y="640"/>
                    </a:cubicBezTo>
                    <a:lnTo>
                      <a:pt x="192" y="9173"/>
                    </a:lnTo>
                    <a:cubicBezTo>
                      <a:pt x="192" y="15307"/>
                      <a:pt x="945" y="20320"/>
                      <a:pt x="1866" y="20320"/>
                    </a:cubicBezTo>
                    <a:lnTo>
                      <a:pt x="19734" y="20320"/>
                    </a:lnTo>
                    <a:cubicBezTo>
                      <a:pt x="20655" y="20320"/>
                      <a:pt x="21408" y="15307"/>
                      <a:pt x="21408" y="9173"/>
                    </a:cubicBezTo>
                    <a:lnTo>
                      <a:pt x="21408" y="640"/>
                    </a:lnTo>
                    <a:cubicBezTo>
                      <a:pt x="21408" y="267"/>
                      <a:pt x="21456" y="0"/>
                      <a:pt x="21504" y="0"/>
                    </a:cubicBezTo>
                    <a:cubicBezTo>
                      <a:pt x="21552" y="0"/>
                      <a:pt x="21600" y="320"/>
                      <a:pt x="21600" y="640"/>
                    </a:cubicBezTo>
                    <a:lnTo>
                      <a:pt x="21600" y="9173"/>
                    </a:lnTo>
                    <a:cubicBezTo>
                      <a:pt x="21600" y="16053"/>
                      <a:pt x="20767" y="21600"/>
                      <a:pt x="19734" y="21600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E5BE503A-6294-D649-816B-9FC1771401D1}"/>
                  </a:ext>
                </a:extLst>
              </p:cNvPr>
              <p:cNvSpPr/>
              <p:nvPr/>
            </p:nvSpPr>
            <p:spPr>
              <a:xfrm>
                <a:off x="74090693" y="5346700"/>
                <a:ext cx="514352" cy="3425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60" y="21600"/>
                    </a:moveTo>
                    <a:lnTo>
                      <a:pt x="12427" y="21600"/>
                    </a:lnTo>
                    <a:cubicBezTo>
                      <a:pt x="5547" y="21600"/>
                      <a:pt x="0" y="20759"/>
                      <a:pt x="0" y="19734"/>
                    </a:cubicBezTo>
                    <a:lnTo>
                      <a:pt x="0" y="1866"/>
                    </a:lnTo>
                    <a:cubicBezTo>
                      <a:pt x="0" y="833"/>
                      <a:pt x="5600" y="0"/>
                      <a:pt x="12427" y="0"/>
                    </a:cubicBezTo>
                    <a:lnTo>
                      <a:pt x="20960" y="0"/>
                    </a:lnTo>
                    <a:cubicBezTo>
                      <a:pt x="21333" y="0"/>
                      <a:pt x="21600" y="48"/>
                      <a:pt x="21600" y="96"/>
                    </a:cubicBezTo>
                    <a:cubicBezTo>
                      <a:pt x="21600" y="144"/>
                      <a:pt x="21280" y="192"/>
                      <a:pt x="20960" y="192"/>
                    </a:cubicBezTo>
                    <a:lnTo>
                      <a:pt x="12427" y="192"/>
                    </a:lnTo>
                    <a:cubicBezTo>
                      <a:pt x="6293" y="192"/>
                      <a:pt x="1280" y="945"/>
                      <a:pt x="1280" y="1866"/>
                    </a:cubicBezTo>
                    <a:lnTo>
                      <a:pt x="1280" y="19734"/>
                    </a:lnTo>
                    <a:cubicBezTo>
                      <a:pt x="1280" y="20655"/>
                      <a:pt x="6293" y="21408"/>
                      <a:pt x="12427" y="21408"/>
                    </a:cubicBezTo>
                    <a:lnTo>
                      <a:pt x="20960" y="21408"/>
                    </a:lnTo>
                    <a:cubicBezTo>
                      <a:pt x="21333" y="21408"/>
                      <a:pt x="21600" y="21456"/>
                      <a:pt x="21600" y="21504"/>
                    </a:cubicBezTo>
                    <a:cubicBezTo>
                      <a:pt x="21600" y="21552"/>
                      <a:pt x="21333" y="21600"/>
                      <a:pt x="20960" y="21600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2241BF40-9D98-CA4B-A191-019D54349B98}"/>
                  </a:ext>
                </a:extLst>
              </p:cNvPr>
              <p:cNvSpPr/>
              <p:nvPr/>
            </p:nvSpPr>
            <p:spPr>
              <a:xfrm>
                <a:off x="75095100" y="5346699"/>
                <a:ext cx="1658615" cy="1658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7492" y="21600"/>
                    </a:lnTo>
                    <a:cubicBezTo>
                      <a:pt x="3357" y="21600"/>
                      <a:pt x="0" y="18243"/>
                      <a:pt x="0" y="14108"/>
                    </a:cubicBezTo>
                    <a:lnTo>
                      <a:pt x="0" y="7492"/>
                    </a:lnTo>
                    <a:cubicBezTo>
                      <a:pt x="0" y="3357"/>
                      <a:pt x="3357" y="0"/>
                      <a:pt x="7492" y="0"/>
                    </a:cubicBezTo>
                    <a:lnTo>
                      <a:pt x="14108" y="0"/>
                    </a:lnTo>
                    <a:cubicBezTo>
                      <a:pt x="18243" y="0"/>
                      <a:pt x="21600" y="3357"/>
                      <a:pt x="21600" y="749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C000"/>
              </a:solidFill>
              <a:ln w="12700">
                <a:miter lim="400000"/>
              </a:ln>
            </p:spPr>
            <p:txBody>
              <a:bodyPr lIns="38100" tIns="38100" rIns="38100" bIns="1800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600" b="1" dirty="0">
                    <a:solidFill>
                      <a:schemeClr val="bg2">
                        <a:lumMod val="25000"/>
                      </a:schemeClr>
                    </a:solidFill>
                  </a:rPr>
                  <a:t>Зірки</a:t>
                </a:r>
                <a:endParaRPr sz="1600" b="1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C7A4B54-DF65-2949-8B7E-5785FD9DBA0E}"/>
                  </a:ext>
                </a:extLst>
              </p:cNvPr>
              <p:cNvSpPr/>
              <p:nvPr/>
            </p:nvSpPr>
            <p:spPr>
              <a:xfrm>
                <a:off x="76835000" y="5346699"/>
                <a:ext cx="1658615" cy="1658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08" y="21600"/>
                    </a:moveTo>
                    <a:lnTo>
                      <a:pt x="0" y="21600"/>
                    </a:lnTo>
                    <a:lnTo>
                      <a:pt x="0" y="7492"/>
                    </a:lnTo>
                    <a:cubicBezTo>
                      <a:pt x="0" y="3357"/>
                      <a:pt x="3357" y="0"/>
                      <a:pt x="7492" y="0"/>
                    </a:cubicBezTo>
                    <a:lnTo>
                      <a:pt x="14108" y="0"/>
                    </a:lnTo>
                    <a:cubicBezTo>
                      <a:pt x="18243" y="0"/>
                      <a:pt x="21600" y="3357"/>
                      <a:pt x="21600" y="7492"/>
                    </a:cubicBezTo>
                    <a:lnTo>
                      <a:pt x="21600" y="14108"/>
                    </a:lnTo>
                    <a:cubicBezTo>
                      <a:pt x="21600" y="18243"/>
                      <a:pt x="18243" y="21600"/>
                      <a:pt x="14108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1800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600" b="1" dirty="0">
                    <a:solidFill>
                      <a:schemeClr val="bg1"/>
                    </a:solidFill>
                  </a:rPr>
                  <a:t>Знаки питання</a:t>
                </a:r>
                <a:endParaRPr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9D08AD9D-06EA-904C-A446-87A9D9DE3A4D}"/>
                  </a:ext>
                </a:extLst>
              </p:cNvPr>
              <p:cNvSpPr/>
              <p:nvPr/>
            </p:nvSpPr>
            <p:spPr>
              <a:xfrm>
                <a:off x="75095099" y="7073899"/>
                <a:ext cx="1658621" cy="1658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4" h="21600" extrusionOk="0">
                    <a:moveTo>
                      <a:pt x="14097" y="21600"/>
                    </a:moveTo>
                    <a:lnTo>
                      <a:pt x="7486" y="21600"/>
                    </a:lnTo>
                    <a:cubicBezTo>
                      <a:pt x="3355" y="21600"/>
                      <a:pt x="0" y="18243"/>
                      <a:pt x="0" y="14108"/>
                    </a:cubicBezTo>
                    <a:lnTo>
                      <a:pt x="0" y="7492"/>
                    </a:lnTo>
                    <a:cubicBezTo>
                      <a:pt x="0" y="3357"/>
                      <a:pt x="3355" y="0"/>
                      <a:pt x="7486" y="0"/>
                    </a:cubicBezTo>
                    <a:lnTo>
                      <a:pt x="21583" y="0"/>
                    </a:lnTo>
                    <a:lnTo>
                      <a:pt x="21583" y="14108"/>
                    </a:lnTo>
                    <a:cubicBezTo>
                      <a:pt x="21600" y="18243"/>
                      <a:pt x="18245" y="21600"/>
                      <a:pt x="14097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1800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600" b="1" dirty="0">
                    <a:solidFill>
                      <a:schemeClr val="bg1"/>
                    </a:solidFill>
                  </a:rPr>
                  <a:t>Дійні корови</a:t>
                </a:r>
                <a:endParaRPr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0B4CF0CB-A7AA-1345-9F47-B6B00BBE96CB}"/>
                  </a:ext>
                </a:extLst>
              </p:cNvPr>
              <p:cNvSpPr/>
              <p:nvPr/>
            </p:nvSpPr>
            <p:spPr>
              <a:xfrm>
                <a:off x="76835000" y="7073899"/>
                <a:ext cx="1658615" cy="1658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08" y="21600"/>
                    </a:moveTo>
                    <a:lnTo>
                      <a:pt x="7492" y="21600"/>
                    </a:lnTo>
                    <a:cubicBezTo>
                      <a:pt x="3357" y="21600"/>
                      <a:pt x="0" y="18243"/>
                      <a:pt x="0" y="14108"/>
                    </a:cubicBezTo>
                    <a:lnTo>
                      <a:pt x="0" y="0"/>
                    </a:lnTo>
                    <a:lnTo>
                      <a:pt x="14108" y="0"/>
                    </a:lnTo>
                    <a:cubicBezTo>
                      <a:pt x="18243" y="0"/>
                      <a:pt x="21600" y="3357"/>
                      <a:pt x="21600" y="7492"/>
                    </a:cubicBezTo>
                    <a:lnTo>
                      <a:pt x="21600" y="14108"/>
                    </a:lnTo>
                    <a:cubicBezTo>
                      <a:pt x="21600" y="18243"/>
                      <a:pt x="18243" y="21600"/>
                      <a:pt x="14108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1800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600" b="1" dirty="0">
                    <a:solidFill>
                      <a:schemeClr val="bg2">
                        <a:lumMod val="25000"/>
                      </a:schemeClr>
                    </a:solidFill>
                  </a:rPr>
                  <a:t>Собаки </a:t>
                </a:r>
                <a:endParaRPr sz="1600" b="1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AC438C-BFD3-C34A-A3DC-B40EA484152F}"/>
                </a:ext>
              </a:extLst>
            </p:cNvPr>
            <p:cNvSpPr txBox="1"/>
            <p:nvPr/>
          </p:nvSpPr>
          <p:spPr>
            <a:xfrm rot="16200000">
              <a:off x="2783270" y="3569794"/>
              <a:ext cx="253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Темпи зростання ринку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F69D960-F364-B540-8DEB-AAF5E7133912}"/>
                </a:ext>
              </a:extLst>
            </p:cNvPr>
            <p:cNvSpPr txBox="1"/>
            <p:nvPr/>
          </p:nvSpPr>
          <p:spPr>
            <a:xfrm>
              <a:off x="5278283" y="5795470"/>
              <a:ext cx="2435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Відносна частка ринку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EAB98D0-FC11-AF48-AA17-F01B39D27937}"/>
                </a:ext>
              </a:extLst>
            </p:cNvPr>
            <p:cNvSpPr txBox="1"/>
            <p:nvPr/>
          </p:nvSpPr>
          <p:spPr>
            <a:xfrm>
              <a:off x="5327139" y="1739526"/>
              <a:ext cx="5966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tx2"/>
                  </a:solidFill>
                </a:rPr>
                <a:t>високі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99BEADC-3096-E64B-A1AD-20EC238E6D67}"/>
                </a:ext>
              </a:extLst>
            </p:cNvPr>
            <p:cNvSpPr txBox="1"/>
            <p:nvPr/>
          </p:nvSpPr>
          <p:spPr>
            <a:xfrm>
              <a:off x="7067841" y="1743237"/>
              <a:ext cx="5950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tx2"/>
                  </a:solidFill>
                </a:rPr>
                <a:t>низькі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C2B675-358F-564F-A486-A3B32C572C9A}"/>
                </a:ext>
              </a:extLst>
            </p:cNvPr>
            <p:cNvSpPr txBox="1"/>
            <p:nvPr/>
          </p:nvSpPr>
          <p:spPr>
            <a:xfrm rot="16200000">
              <a:off x="4319490" y="4445271"/>
              <a:ext cx="5950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tx2"/>
                  </a:solidFill>
                </a:rPr>
                <a:t>низькі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60380A-F93B-E54A-BF65-86BE7FAC2031}"/>
                </a:ext>
              </a:extLst>
            </p:cNvPr>
            <p:cNvSpPr txBox="1"/>
            <p:nvPr/>
          </p:nvSpPr>
          <p:spPr>
            <a:xfrm rot="16200000">
              <a:off x="4318688" y="2727031"/>
              <a:ext cx="5966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tx2"/>
                  </a:solidFill>
                </a:rPr>
                <a:t>високі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pic>
          <p:nvPicPr>
            <p:cNvPr id="6" name="Graphic 5" descr="Cow">
              <a:extLst>
                <a:ext uri="{FF2B5EF4-FFF2-40B4-BE49-F238E27FC236}">
                  <a16:creationId xmlns:a16="http://schemas.microsoft.com/office/drawing/2014/main" id="{373899CD-4F67-4C44-AA06-26E3FA964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40671" y="3955990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Dog">
              <a:extLst>
                <a:ext uri="{FF2B5EF4-FFF2-40B4-BE49-F238E27FC236}">
                  <a16:creationId xmlns:a16="http://schemas.microsoft.com/office/drawing/2014/main" id="{DAAA369B-376D-B748-A794-CC549A48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99286" y="398221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Star">
              <a:extLst>
                <a:ext uri="{FF2B5EF4-FFF2-40B4-BE49-F238E27FC236}">
                  <a16:creationId xmlns:a16="http://schemas.microsoft.com/office/drawing/2014/main" id="{75E2FC21-6D43-4547-A3BB-B40085BA2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93543" y="2205237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Question mark">
              <a:extLst>
                <a:ext uri="{FF2B5EF4-FFF2-40B4-BE49-F238E27FC236}">
                  <a16:creationId xmlns:a16="http://schemas.microsoft.com/office/drawing/2014/main" id="{903C1884-D992-D544-BA34-2A9789D73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286" y="2130168"/>
              <a:ext cx="914400" cy="914400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7E982D9-EE50-C942-8BE8-1C72722A24C0}"/>
              </a:ext>
            </a:extLst>
          </p:cNvPr>
          <p:cNvGrpSpPr/>
          <p:nvPr/>
        </p:nvGrpSpPr>
        <p:grpSpPr>
          <a:xfrm>
            <a:off x="1385162" y="2048144"/>
            <a:ext cx="1587004" cy="2137918"/>
            <a:chOff x="319755" y="4381524"/>
            <a:chExt cx="2088994" cy="213791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4665162-95EB-C548-92B4-B373E3E6FE5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STARS</a:t>
              </a:r>
              <a:r>
                <a:rPr lang="uk-UA" sz="2000" b="1" noProof="1">
                  <a:solidFill>
                    <a:schemeClr val="accent4"/>
                  </a:solidFill>
                </a:rPr>
                <a:t> / Зірки </a:t>
              </a:r>
              <a:endParaRPr lang="en-US" sz="2000" b="1" noProof="1">
                <a:solidFill>
                  <a:schemeClr val="accent4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1D76496-7C5C-FA47-83FF-3F461F12CF7C}"/>
                </a:ext>
              </a:extLst>
            </p:cNvPr>
            <p:cNvSpPr/>
            <p:nvPr/>
          </p:nvSpPr>
          <p:spPr>
            <a:xfrm>
              <a:off x="319756" y="4765116"/>
              <a:ext cx="2088993" cy="175432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dirty="0">
                  <a:solidFill>
                    <a:schemeClr val="accent4"/>
                  </a:solidFill>
                </a:rPr>
                <a:t>продукція на ринках, які швидко зростають, на яких ви маєте велику частку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9E8E05C-E1C1-BA49-A7BC-88D283955C55}"/>
              </a:ext>
            </a:extLst>
          </p:cNvPr>
          <p:cNvGrpSpPr/>
          <p:nvPr/>
        </p:nvGrpSpPr>
        <p:grpSpPr>
          <a:xfrm>
            <a:off x="8936743" y="1905497"/>
            <a:ext cx="2148671" cy="2014808"/>
            <a:chOff x="319755" y="4381524"/>
            <a:chExt cx="2828324" cy="201480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B3F889C-20FF-8948-81F2-C0FE2AED27B6}"/>
                </a:ext>
              </a:extLst>
            </p:cNvPr>
            <p:cNvSpPr txBox="1"/>
            <p:nvPr/>
          </p:nvSpPr>
          <p:spPr>
            <a:xfrm>
              <a:off x="319755" y="4381524"/>
              <a:ext cx="2828324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QUESTION MARKS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CE304FF-A9CC-D34A-982A-75AA3A12C616}"/>
                </a:ext>
              </a:extLst>
            </p:cNvPr>
            <p:cNvSpPr/>
            <p:nvPr/>
          </p:nvSpPr>
          <p:spPr>
            <a:xfrm>
              <a:off x="319756" y="4765116"/>
              <a:ext cx="2828321" cy="163121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sz="2000" dirty="0">
                  <a:solidFill>
                    <a:schemeClr val="accent5"/>
                  </a:solidFill>
                </a:rPr>
                <a:t>продукція на ринках високого зростання з низькою часткою ринку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793CFA2-B5C6-AF45-AABD-93591923AE8E}"/>
              </a:ext>
            </a:extLst>
          </p:cNvPr>
          <p:cNvGrpSpPr/>
          <p:nvPr/>
        </p:nvGrpSpPr>
        <p:grpSpPr>
          <a:xfrm>
            <a:off x="963196" y="4445921"/>
            <a:ext cx="2523106" cy="2938137"/>
            <a:chOff x="319755" y="4073748"/>
            <a:chExt cx="2088994" cy="293813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92FE3E2-8751-4D46-8867-82F572BADB28}"/>
                </a:ext>
              </a:extLst>
            </p:cNvPr>
            <p:cNvSpPr txBox="1"/>
            <p:nvPr/>
          </p:nvSpPr>
          <p:spPr>
            <a:xfrm>
              <a:off x="319755" y="4073748"/>
              <a:ext cx="2088993" cy="707886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CASH COWS</a:t>
              </a:r>
              <a:r>
                <a:rPr lang="uk-UA" sz="2000" b="1" noProof="1">
                  <a:solidFill>
                    <a:schemeClr val="tx2"/>
                  </a:solidFill>
                </a:rPr>
                <a:t> / ДІйні Корови</a:t>
              </a:r>
              <a:endParaRPr lang="en-US" sz="2000" b="1" noProof="1">
                <a:solidFill>
                  <a:schemeClr val="tx2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9D79A5-E2C2-E549-AF5D-D1CDA4E491E2}"/>
                </a:ext>
              </a:extLst>
            </p:cNvPr>
            <p:cNvSpPr/>
            <p:nvPr/>
          </p:nvSpPr>
          <p:spPr>
            <a:xfrm>
              <a:off x="319756" y="4765116"/>
              <a:ext cx="2088993" cy="224676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sz="2000" dirty="0">
                  <a:solidFill>
                    <a:schemeClr val="tx2"/>
                  </a:solidFill>
                </a:rPr>
                <a:t>продукція на ринках низького зростання з високою часткою ринку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12FF9B3-A04A-C447-8389-996C2DF4F8E4}"/>
              </a:ext>
            </a:extLst>
          </p:cNvPr>
          <p:cNvGrpSpPr/>
          <p:nvPr/>
        </p:nvGrpSpPr>
        <p:grpSpPr>
          <a:xfrm>
            <a:off x="8841612" y="4048956"/>
            <a:ext cx="2414575" cy="1642868"/>
            <a:chOff x="307587" y="4137911"/>
            <a:chExt cx="2101162" cy="164286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50A30C3-259D-9A47-BDFE-690DDF3F5E19}"/>
                </a:ext>
              </a:extLst>
            </p:cNvPr>
            <p:cNvSpPr txBox="1"/>
            <p:nvPr/>
          </p:nvSpPr>
          <p:spPr>
            <a:xfrm>
              <a:off x="307587" y="4137911"/>
              <a:ext cx="2088993" cy="707886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DOGS</a:t>
              </a:r>
              <a:r>
                <a:rPr lang="uk-UA" sz="2000" b="1" noProof="1">
                  <a:solidFill>
                    <a:schemeClr val="accent3">
                      <a:lumMod val="75000"/>
                    </a:schemeClr>
                  </a:solidFill>
                </a:rPr>
                <a:t> / «</a:t>
              </a:r>
              <a:r>
                <a:rPr lang="ru-UA" sz="2000" b="1" dirty="0" err="1">
                  <a:solidFill>
                    <a:schemeClr val="accent3">
                      <a:lumMod val="75000"/>
                    </a:schemeClr>
                  </a:solidFill>
                </a:rPr>
                <a:t>Мертвий</a:t>
              </a:r>
              <a:r>
                <a:rPr lang="ru-UA" sz="2000" b="1" dirty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ru-UA" sz="2000" b="1" dirty="0" err="1">
                  <a:solidFill>
                    <a:schemeClr val="accent3">
                      <a:lumMod val="75000"/>
                    </a:schemeClr>
                  </a:solidFill>
                </a:rPr>
                <a:t>вантаж</a:t>
              </a:r>
              <a:r>
                <a:rPr lang="uk-UA" sz="2000" b="1" dirty="0">
                  <a:solidFill>
                    <a:schemeClr val="accent3">
                      <a:lumMod val="75000"/>
                    </a:schemeClr>
                  </a:solidFill>
                </a:rPr>
                <a:t>»</a:t>
              </a:r>
              <a:endParaRPr lang="en-US" sz="2000" b="1" noProof="1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989AEA6-5944-A044-8EC4-A884760E4749}"/>
                </a:ext>
              </a:extLst>
            </p:cNvPr>
            <p:cNvSpPr/>
            <p:nvPr/>
          </p:nvSpPr>
          <p:spPr>
            <a:xfrm>
              <a:off x="319756" y="4765116"/>
              <a:ext cx="2088993" cy="101566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sz="2000" dirty="0">
                  <a:solidFill>
                    <a:schemeClr val="accent3">
                      <a:lumMod val="75000"/>
                    </a:schemeClr>
                  </a:solidFill>
                </a:rPr>
                <a:t>продукти з низьким ростом та часткою ринку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D0ABEEA-B2E6-0A37-8EF3-7D8F51610AF3}"/>
              </a:ext>
            </a:extLst>
          </p:cNvPr>
          <p:cNvSpPr txBox="1"/>
          <p:nvPr/>
        </p:nvSpPr>
        <p:spPr>
          <a:xfrm>
            <a:off x="633519" y="747626"/>
            <a:ext cx="9360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</a:t>
            </a:r>
            <a:r>
              <a:rPr lang="uk-UA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допомогти бізнесу в довгостроковому стратегічному плануванні.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 проаналізувати актуальність продуктів/послуг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ринку та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можливості зростання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визначити, в які з них краще інвестувати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 припинити випуск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</a:t>
            </a:r>
            <a:r>
              <a:rPr lang="uk-UA" kern="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евно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 </a:t>
            </a:r>
            <a:r>
              <a:rPr lang="ru-UA" kern="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продукції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надання послуги 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нову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D4FC5-5BF3-2248-4229-C45EFD726738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554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093" y="107034"/>
            <a:ext cx="9797831" cy="707886"/>
          </a:xfrm>
        </p:spPr>
        <p:txBody>
          <a:bodyPr/>
          <a:lstStyle/>
          <a:p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 5 сил Майкла Портера 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FBFC8D54-5A29-7044-9DE0-C60A1C5CC48F}"/>
              </a:ext>
            </a:extLst>
          </p:cNvPr>
          <p:cNvSpPr/>
          <p:nvPr/>
        </p:nvSpPr>
        <p:spPr>
          <a:xfrm>
            <a:off x="6647425" y="2893777"/>
            <a:ext cx="740077" cy="1747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48" y="2548"/>
                </a:moveTo>
                <a:cubicBezTo>
                  <a:pt x="9248" y="3266"/>
                  <a:pt x="7872" y="3862"/>
                  <a:pt x="6144" y="3862"/>
                </a:cubicBezTo>
                <a:lnTo>
                  <a:pt x="0" y="3862"/>
                </a:lnTo>
                <a:cubicBezTo>
                  <a:pt x="5280" y="5786"/>
                  <a:pt x="8608" y="8632"/>
                  <a:pt x="8608" y="11803"/>
                </a:cubicBezTo>
                <a:cubicBezTo>
                  <a:pt x="8608" y="14134"/>
                  <a:pt x="6816" y="16288"/>
                  <a:pt x="3744" y="18036"/>
                </a:cubicBezTo>
                <a:lnTo>
                  <a:pt x="3744" y="20963"/>
                </a:lnTo>
                <a:cubicBezTo>
                  <a:pt x="3744" y="21315"/>
                  <a:pt x="4416" y="21600"/>
                  <a:pt x="5248" y="21600"/>
                </a:cubicBezTo>
                <a:lnTo>
                  <a:pt x="13696" y="21600"/>
                </a:lnTo>
                <a:cubicBezTo>
                  <a:pt x="18656" y="18890"/>
                  <a:pt x="21600" y="15502"/>
                  <a:pt x="21600" y="11816"/>
                </a:cubicBezTo>
                <a:cubicBezTo>
                  <a:pt x="21600" y="7128"/>
                  <a:pt x="16832" y="2913"/>
                  <a:pt x="9248" y="0"/>
                </a:cubicBezTo>
                <a:lnTo>
                  <a:pt x="9248" y="25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86D43E86-B4FD-744A-8968-316FEF512C0B}"/>
              </a:ext>
            </a:extLst>
          </p:cNvPr>
          <p:cNvSpPr/>
          <p:nvPr/>
        </p:nvSpPr>
        <p:spPr>
          <a:xfrm>
            <a:off x="5134402" y="2553895"/>
            <a:ext cx="1775066" cy="730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8" y="12714"/>
                </a:moveTo>
                <a:cubicBezTo>
                  <a:pt x="3415" y="12714"/>
                  <a:pt x="4002" y="14108"/>
                  <a:pt x="4002" y="15859"/>
                </a:cubicBezTo>
                <a:lnTo>
                  <a:pt x="4002" y="21600"/>
                </a:lnTo>
                <a:cubicBezTo>
                  <a:pt x="5884" y="16443"/>
                  <a:pt x="8632" y="13200"/>
                  <a:pt x="11701" y="13200"/>
                </a:cubicBezTo>
                <a:cubicBezTo>
                  <a:pt x="13875" y="13200"/>
                  <a:pt x="15890" y="14822"/>
                  <a:pt x="17544" y="17611"/>
                </a:cubicBezTo>
                <a:lnTo>
                  <a:pt x="20973" y="17611"/>
                </a:lnTo>
                <a:cubicBezTo>
                  <a:pt x="21320" y="17611"/>
                  <a:pt x="21600" y="16930"/>
                  <a:pt x="21600" y="16086"/>
                </a:cubicBezTo>
                <a:lnTo>
                  <a:pt x="21600" y="8530"/>
                </a:lnTo>
                <a:cubicBezTo>
                  <a:pt x="18892" y="3211"/>
                  <a:pt x="15450" y="0"/>
                  <a:pt x="11701" y="0"/>
                </a:cubicBezTo>
                <a:cubicBezTo>
                  <a:pt x="7058" y="0"/>
                  <a:pt x="2882" y="4897"/>
                  <a:pt x="0" y="12681"/>
                </a:cubicBezTo>
                <a:lnTo>
                  <a:pt x="2708" y="126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402D7A3-7EDD-FC43-B514-09E48C93C888}"/>
              </a:ext>
            </a:extLst>
          </p:cNvPr>
          <p:cNvSpPr/>
          <p:nvPr/>
        </p:nvSpPr>
        <p:spPr>
          <a:xfrm>
            <a:off x="4805483" y="3036308"/>
            <a:ext cx="721437" cy="175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74" y="18920"/>
                </a:moveTo>
                <a:cubicBezTo>
                  <a:pt x="12474" y="18206"/>
                  <a:pt x="13886" y="17614"/>
                  <a:pt x="15659" y="17614"/>
                </a:cubicBezTo>
                <a:lnTo>
                  <a:pt x="21600" y="17614"/>
                </a:lnTo>
                <a:cubicBezTo>
                  <a:pt x="16512" y="15715"/>
                  <a:pt x="13328" y="12968"/>
                  <a:pt x="13328" y="9925"/>
                </a:cubicBezTo>
                <a:cubicBezTo>
                  <a:pt x="13328" y="7649"/>
                  <a:pt x="15100" y="5562"/>
                  <a:pt x="18120" y="3851"/>
                </a:cubicBezTo>
                <a:lnTo>
                  <a:pt x="18120" y="633"/>
                </a:lnTo>
                <a:cubicBezTo>
                  <a:pt x="18120" y="283"/>
                  <a:pt x="17431" y="0"/>
                  <a:pt x="16577" y="0"/>
                </a:cubicBezTo>
                <a:lnTo>
                  <a:pt x="8502" y="0"/>
                </a:lnTo>
                <a:cubicBezTo>
                  <a:pt x="3184" y="2720"/>
                  <a:pt x="0" y="6168"/>
                  <a:pt x="0" y="9925"/>
                </a:cubicBezTo>
                <a:cubicBezTo>
                  <a:pt x="0" y="14544"/>
                  <a:pt x="4793" y="18691"/>
                  <a:pt x="12474" y="21600"/>
                </a:cubicBezTo>
                <a:lnTo>
                  <a:pt x="12474" y="1892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81765386-F592-1747-BC91-7CB2199C658F}"/>
              </a:ext>
            </a:extLst>
          </p:cNvPr>
          <p:cNvSpPr/>
          <p:nvPr/>
        </p:nvSpPr>
        <p:spPr>
          <a:xfrm>
            <a:off x="5276932" y="4417763"/>
            <a:ext cx="1795891" cy="721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9" y="8272"/>
                </a:moveTo>
                <a:cubicBezTo>
                  <a:pt x="17960" y="8272"/>
                  <a:pt x="17380" y="6861"/>
                  <a:pt x="17380" y="5088"/>
                </a:cubicBezTo>
                <a:lnTo>
                  <a:pt x="17380" y="0"/>
                </a:lnTo>
                <a:cubicBezTo>
                  <a:pt x="15521" y="5088"/>
                  <a:pt x="12831" y="8272"/>
                  <a:pt x="9851" y="8272"/>
                </a:cubicBezTo>
                <a:cubicBezTo>
                  <a:pt x="7582" y="8272"/>
                  <a:pt x="5486" y="6434"/>
                  <a:pt x="3798" y="3283"/>
                </a:cubicBezTo>
                <a:lnTo>
                  <a:pt x="620" y="3283"/>
                </a:lnTo>
                <a:cubicBezTo>
                  <a:pt x="277" y="3283"/>
                  <a:pt x="0" y="3972"/>
                  <a:pt x="0" y="4826"/>
                </a:cubicBezTo>
                <a:lnTo>
                  <a:pt x="0" y="12802"/>
                </a:lnTo>
                <a:cubicBezTo>
                  <a:pt x="2677" y="18285"/>
                  <a:pt x="6119" y="21600"/>
                  <a:pt x="9864" y="21600"/>
                </a:cubicBezTo>
                <a:cubicBezTo>
                  <a:pt x="14545" y="21600"/>
                  <a:pt x="18752" y="16446"/>
                  <a:pt x="21600" y="8272"/>
                </a:cubicBezTo>
                <a:lnTo>
                  <a:pt x="18659" y="82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37A90A4-D47A-F741-B8C9-2C0DCECD0C94}"/>
              </a:ext>
            </a:extLst>
          </p:cNvPr>
          <p:cNvSpPr/>
          <p:nvPr/>
        </p:nvSpPr>
        <p:spPr>
          <a:xfrm>
            <a:off x="3358233" y="3321371"/>
            <a:ext cx="2186340" cy="1065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21266" y="9622"/>
                </a:moveTo>
                <a:lnTo>
                  <a:pt x="17435" y="2356"/>
                </a:lnTo>
                <a:cubicBezTo>
                  <a:pt x="16961" y="1467"/>
                  <a:pt x="16205" y="2156"/>
                  <a:pt x="16205" y="3467"/>
                </a:cubicBezTo>
                <a:cubicBezTo>
                  <a:pt x="16205" y="5733"/>
                  <a:pt x="15148" y="7489"/>
                  <a:pt x="13994" y="6756"/>
                </a:cubicBezTo>
                <a:cubicBezTo>
                  <a:pt x="13292" y="6311"/>
                  <a:pt x="12850" y="4933"/>
                  <a:pt x="12850" y="3422"/>
                </a:cubicBezTo>
                <a:cubicBezTo>
                  <a:pt x="12839" y="1533"/>
                  <a:pt x="12095" y="0"/>
                  <a:pt x="11178" y="0"/>
                </a:cubicBezTo>
                <a:lnTo>
                  <a:pt x="5244" y="0"/>
                </a:lnTo>
                <a:cubicBezTo>
                  <a:pt x="2352" y="0"/>
                  <a:pt x="0" y="4822"/>
                  <a:pt x="0" y="10800"/>
                </a:cubicBezTo>
                <a:lnTo>
                  <a:pt x="0" y="10800"/>
                </a:lnTo>
                <a:cubicBezTo>
                  <a:pt x="0" y="16756"/>
                  <a:pt x="2341" y="21600"/>
                  <a:pt x="5244" y="21600"/>
                </a:cubicBezTo>
                <a:lnTo>
                  <a:pt x="11178" y="21600"/>
                </a:lnTo>
                <a:cubicBezTo>
                  <a:pt x="12105" y="21600"/>
                  <a:pt x="12850" y="20044"/>
                  <a:pt x="12850" y="18156"/>
                </a:cubicBezTo>
                <a:lnTo>
                  <a:pt x="12850" y="18156"/>
                </a:lnTo>
                <a:cubicBezTo>
                  <a:pt x="12850" y="16244"/>
                  <a:pt x="13605" y="14711"/>
                  <a:pt x="14522" y="14711"/>
                </a:cubicBezTo>
                <a:cubicBezTo>
                  <a:pt x="15439" y="14711"/>
                  <a:pt x="16195" y="16267"/>
                  <a:pt x="16195" y="18156"/>
                </a:cubicBezTo>
                <a:lnTo>
                  <a:pt x="16195" y="18156"/>
                </a:lnTo>
                <a:cubicBezTo>
                  <a:pt x="16195" y="19467"/>
                  <a:pt x="16950" y="20156"/>
                  <a:pt x="17425" y="19267"/>
                </a:cubicBezTo>
                <a:lnTo>
                  <a:pt x="21255" y="12000"/>
                </a:lnTo>
                <a:cubicBezTo>
                  <a:pt x="21600" y="11356"/>
                  <a:pt x="21600" y="10244"/>
                  <a:pt x="21266" y="962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80000" tIns="38100" rIns="720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uk-UA" sz="1200" b="1" dirty="0">
                <a:solidFill>
                  <a:schemeClr val="bg1"/>
                </a:solidFill>
              </a:rPr>
              <a:t>Торгівельна сила ПОСТАЧАЛЬНИКІВ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E17052D0-D68D-C247-AA65-3074DA75F80A}"/>
              </a:ext>
            </a:extLst>
          </p:cNvPr>
          <p:cNvSpPr/>
          <p:nvPr/>
        </p:nvSpPr>
        <p:spPr>
          <a:xfrm>
            <a:off x="6647422" y="3321371"/>
            <a:ext cx="2186348" cy="1065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250" y="11978"/>
                </a:moveTo>
                <a:lnTo>
                  <a:pt x="4080" y="19244"/>
                </a:lnTo>
                <a:cubicBezTo>
                  <a:pt x="4554" y="20133"/>
                  <a:pt x="5310" y="19444"/>
                  <a:pt x="5310" y="18133"/>
                </a:cubicBezTo>
                <a:cubicBezTo>
                  <a:pt x="5310" y="15867"/>
                  <a:pt x="6367" y="14111"/>
                  <a:pt x="7521" y="14844"/>
                </a:cubicBezTo>
                <a:cubicBezTo>
                  <a:pt x="8223" y="15289"/>
                  <a:pt x="8665" y="16667"/>
                  <a:pt x="8665" y="18178"/>
                </a:cubicBezTo>
                <a:cubicBezTo>
                  <a:pt x="8676" y="20067"/>
                  <a:pt x="9420" y="21600"/>
                  <a:pt x="10337" y="21600"/>
                </a:cubicBezTo>
                <a:lnTo>
                  <a:pt x="16271" y="21600"/>
                </a:lnTo>
                <a:cubicBezTo>
                  <a:pt x="19163" y="21600"/>
                  <a:pt x="21515" y="16778"/>
                  <a:pt x="21515" y="10800"/>
                </a:cubicBezTo>
                <a:lnTo>
                  <a:pt x="21515" y="10800"/>
                </a:lnTo>
                <a:cubicBezTo>
                  <a:pt x="21515" y="4844"/>
                  <a:pt x="19174" y="0"/>
                  <a:pt x="16271" y="0"/>
                </a:cubicBezTo>
                <a:lnTo>
                  <a:pt x="10337" y="0"/>
                </a:lnTo>
                <a:cubicBezTo>
                  <a:pt x="9410" y="0"/>
                  <a:pt x="8665" y="1556"/>
                  <a:pt x="8665" y="3444"/>
                </a:cubicBezTo>
                <a:lnTo>
                  <a:pt x="8665" y="3444"/>
                </a:lnTo>
                <a:cubicBezTo>
                  <a:pt x="8665" y="5356"/>
                  <a:pt x="7910" y="6889"/>
                  <a:pt x="6993" y="6889"/>
                </a:cubicBezTo>
                <a:cubicBezTo>
                  <a:pt x="6076" y="6889"/>
                  <a:pt x="5320" y="5333"/>
                  <a:pt x="5320" y="3444"/>
                </a:cubicBezTo>
                <a:lnTo>
                  <a:pt x="5320" y="3444"/>
                </a:lnTo>
                <a:cubicBezTo>
                  <a:pt x="5320" y="2133"/>
                  <a:pt x="4565" y="1444"/>
                  <a:pt x="4090" y="2333"/>
                </a:cubicBezTo>
                <a:lnTo>
                  <a:pt x="260" y="9600"/>
                </a:lnTo>
                <a:cubicBezTo>
                  <a:pt x="-85" y="10244"/>
                  <a:pt x="-85" y="11356"/>
                  <a:pt x="250" y="119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720000" tIns="38100" rIns="18000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uk-UA" sz="1200" b="1" dirty="0">
                <a:solidFill>
                  <a:schemeClr val="bg1"/>
                </a:solidFill>
              </a:rPr>
              <a:t>Торгівельна сила ПОКУПЦІВ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0A618B3-4217-ED47-869A-2E86B6349DE7}"/>
              </a:ext>
            </a:extLst>
          </p:cNvPr>
          <p:cNvSpPr/>
          <p:nvPr/>
        </p:nvSpPr>
        <p:spPr>
          <a:xfrm>
            <a:off x="5561995" y="4395835"/>
            <a:ext cx="1065686" cy="2186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5" extrusionOk="0">
                <a:moveTo>
                  <a:pt x="9622" y="249"/>
                </a:moveTo>
                <a:lnTo>
                  <a:pt x="2356" y="4080"/>
                </a:lnTo>
                <a:cubicBezTo>
                  <a:pt x="1467" y="4554"/>
                  <a:pt x="2156" y="5310"/>
                  <a:pt x="3467" y="5310"/>
                </a:cubicBezTo>
                <a:cubicBezTo>
                  <a:pt x="5734" y="5310"/>
                  <a:pt x="7489" y="6367"/>
                  <a:pt x="6756" y="7521"/>
                </a:cubicBezTo>
                <a:cubicBezTo>
                  <a:pt x="6311" y="8223"/>
                  <a:pt x="4933" y="8665"/>
                  <a:pt x="3422" y="8665"/>
                </a:cubicBezTo>
                <a:cubicBezTo>
                  <a:pt x="1533" y="8676"/>
                  <a:pt x="0" y="9420"/>
                  <a:pt x="0" y="10337"/>
                </a:cubicBezTo>
                <a:lnTo>
                  <a:pt x="0" y="16271"/>
                </a:lnTo>
                <a:cubicBezTo>
                  <a:pt x="0" y="19163"/>
                  <a:pt x="4822" y="21515"/>
                  <a:pt x="10800" y="21515"/>
                </a:cubicBezTo>
                <a:lnTo>
                  <a:pt x="10800" y="21515"/>
                </a:lnTo>
                <a:cubicBezTo>
                  <a:pt x="16756" y="21515"/>
                  <a:pt x="21600" y="19174"/>
                  <a:pt x="21600" y="16271"/>
                </a:cubicBezTo>
                <a:lnTo>
                  <a:pt x="21600" y="10337"/>
                </a:lnTo>
                <a:cubicBezTo>
                  <a:pt x="21600" y="9410"/>
                  <a:pt x="20044" y="8665"/>
                  <a:pt x="18156" y="8665"/>
                </a:cubicBezTo>
                <a:lnTo>
                  <a:pt x="18156" y="8665"/>
                </a:lnTo>
                <a:cubicBezTo>
                  <a:pt x="16244" y="8665"/>
                  <a:pt x="14711" y="7910"/>
                  <a:pt x="14711" y="6993"/>
                </a:cubicBezTo>
                <a:cubicBezTo>
                  <a:pt x="14711" y="6065"/>
                  <a:pt x="16267" y="5320"/>
                  <a:pt x="18156" y="5320"/>
                </a:cubicBezTo>
                <a:lnTo>
                  <a:pt x="18156" y="5320"/>
                </a:lnTo>
                <a:cubicBezTo>
                  <a:pt x="19467" y="5320"/>
                  <a:pt x="20156" y="4565"/>
                  <a:pt x="19267" y="4090"/>
                </a:cubicBezTo>
                <a:lnTo>
                  <a:pt x="12000" y="260"/>
                </a:lnTo>
                <a:cubicBezTo>
                  <a:pt x="11334" y="-85"/>
                  <a:pt x="10245" y="-85"/>
                  <a:pt x="9622" y="2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9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ru-RU" sz="1200" dirty="0" err="1"/>
              <a:t>Потенціал</a:t>
            </a:r>
            <a:r>
              <a:rPr lang="ru-RU" sz="1200" dirty="0"/>
              <a:t> НОВИХ УЧАСНИКІВ </a:t>
            </a:r>
            <a:r>
              <a:rPr lang="ru-RU" sz="1200" dirty="0" err="1"/>
              <a:t>галузі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CE333AC8-55C0-2F4E-80B4-FB061DEBF068}"/>
              </a:ext>
            </a:extLst>
          </p:cNvPr>
          <p:cNvSpPr/>
          <p:nvPr/>
        </p:nvSpPr>
        <p:spPr>
          <a:xfrm>
            <a:off x="5561995" y="1106656"/>
            <a:ext cx="1065686" cy="2186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5" extrusionOk="0">
                <a:moveTo>
                  <a:pt x="11978" y="21266"/>
                </a:moveTo>
                <a:lnTo>
                  <a:pt x="19244" y="17435"/>
                </a:lnTo>
                <a:cubicBezTo>
                  <a:pt x="20133" y="16961"/>
                  <a:pt x="19444" y="16205"/>
                  <a:pt x="18133" y="16205"/>
                </a:cubicBezTo>
                <a:cubicBezTo>
                  <a:pt x="15866" y="16205"/>
                  <a:pt x="14111" y="15148"/>
                  <a:pt x="14844" y="13994"/>
                </a:cubicBezTo>
                <a:cubicBezTo>
                  <a:pt x="15289" y="13292"/>
                  <a:pt x="16667" y="12850"/>
                  <a:pt x="18178" y="12850"/>
                </a:cubicBezTo>
                <a:cubicBezTo>
                  <a:pt x="20067" y="12839"/>
                  <a:pt x="21600" y="12095"/>
                  <a:pt x="21600" y="11178"/>
                </a:cubicBezTo>
                <a:lnTo>
                  <a:pt x="21600" y="5244"/>
                </a:lnTo>
                <a:cubicBezTo>
                  <a:pt x="21600" y="2352"/>
                  <a:pt x="16778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2341"/>
                  <a:pt x="0" y="5244"/>
                </a:cubicBezTo>
                <a:lnTo>
                  <a:pt x="0" y="11178"/>
                </a:lnTo>
                <a:cubicBezTo>
                  <a:pt x="0" y="12105"/>
                  <a:pt x="1556" y="12850"/>
                  <a:pt x="3444" y="12850"/>
                </a:cubicBezTo>
                <a:lnTo>
                  <a:pt x="3444" y="12850"/>
                </a:lnTo>
                <a:cubicBezTo>
                  <a:pt x="5356" y="12850"/>
                  <a:pt x="6889" y="13605"/>
                  <a:pt x="6889" y="14522"/>
                </a:cubicBezTo>
                <a:cubicBezTo>
                  <a:pt x="6889" y="15450"/>
                  <a:pt x="5333" y="16195"/>
                  <a:pt x="3444" y="16195"/>
                </a:cubicBezTo>
                <a:lnTo>
                  <a:pt x="3444" y="16195"/>
                </a:lnTo>
                <a:cubicBezTo>
                  <a:pt x="2133" y="16195"/>
                  <a:pt x="1444" y="16950"/>
                  <a:pt x="2333" y="17425"/>
                </a:cubicBezTo>
                <a:lnTo>
                  <a:pt x="9600" y="21255"/>
                </a:lnTo>
                <a:cubicBezTo>
                  <a:pt x="10244" y="21600"/>
                  <a:pt x="11333" y="21600"/>
                  <a:pt x="11978" y="21266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38100" tIns="396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uk-UA" sz="1200" b="1" dirty="0">
                <a:solidFill>
                  <a:schemeClr val="bg2">
                    <a:lumMod val="25000"/>
                  </a:schemeClr>
                </a:solidFill>
              </a:rPr>
              <a:t>Загроза ТОВАРІВ СУБСТИТУТІВ*</a:t>
            </a:r>
            <a:endParaRPr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DE6E1C-AF8F-684F-AA26-635CEA1165C6}"/>
              </a:ext>
            </a:extLst>
          </p:cNvPr>
          <p:cNvSpPr txBox="1"/>
          <p:nvPr/>
        </p:nvSpPr>
        <p:spPr>
          <a:xfrm>
            <a:off x="5472476" y="3683204"/>
            <a:ext cx="1282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accent1">
                    <a:lumMod val="75000"/>
                  </a:schemeClr>
                </a:solidFill>
              </a:rPr>
              <a:t>КОНКУРЕНЦІЯ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AA9029B-C652-F44F-B680-02240C031AB5}"/>
              </a:ext>
            </a:extLst>
          </p:cNvPr>
          <p:cNvGrpSpPr/>
          <p:nvPr/>
        </p:nvGrpSpPr>
        <p:grpSpPr>
          <a:xfrm>
            <a:off x="7456692" y="987427"/>
            <a:ext cx="4361680" cy="1707031"/>
            <a:chOff x="319755" y="4381524"/>
            <a:chExt cx="2088994" cy="170703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4DCD651-030B-EA49-AF89-9DA706275A9C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uk-UA" sz="2000" b="1" noProof="1">
                  <a:solidFill>
                    <a:schemeClr val="accent4"/>
                  </a:solidFill>
                </a:rPr>
                <a:t>Загроза товарів-субститутів</a:t>
              </a:r>
              <a:endParaRPr lang="en-US" sz="2000" b="1" noProof="1">
                <a:solidFill>
                  <a:schemeClr val="accent4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1509E76-339D-4546-B4D3-B6B9FA1D11B3}"/>
                </a:ext>
              </a:extLst>
            </p:cNvPr>
            <p:cNvSpPr/>
            <p:nvPr/>
          </p:nvSpPr>
          <p:spPr>
            <a:xfrm>
              <a:off x="319756" y="4765116"/>
              <a:ext cx="2088993" cy="132343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34290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4"/>
                  </a:solidFill>
                </a:rPr>
                <a:t>Скільки замінників вашого товару існує.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4"/>
                  </a:solidFill>
                </a:rPr>
                <a:t>Наскільки легко вашому покупцеві перейти на інший товар.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4"/>
                  </a:solidFill>
                </a:rPr>
                <a:t>Чи покупець «сплачує» за перемикання на інший товар (чи це щось йому вартує).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59D871-092D-8D44-87A1-9D96C1330683}"/>
              </a:ext>
            </a:extLst>
          </p:cNvPr>
          <p:cNvGrpSpPr/>
          <p:nvPr/>
        </p:nvGrpSpPr>
        <p:grpSpPr>
          <a:xfrm>
            <a:off x="7730532" y="4512390"/>
            <a:ext cx="4288951" cy="1491588"/>
            <a:chOff x="319755" y="4381524"/>
            <a:chExt cx="2088994" cy="149158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D6CDEE-2A74-FD4A-BDEE-7FB731F1CF8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uk-UA" sz="2000" b="1" noProof="1">
                  <a:solidFill>
                    <a:schemeClr val="accent5"/>
                  </a:solidFill>
                </a:rPr>
                <a:t>Влада покупців</a:t>
              </a:r>
              <a:endParaRPr lang="en-US" sz="2000" b="1" noProof="1">
                <a:solidFill>
                  <a:schemeClr val="accent5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F5DFDF4-6590-F046-96A7-188FFDD1329E}"/>
                </a:ext>
              </a:extLst>
            </p:cNvPr>
            <p:cNvSpPr/>
            <p:nvPr/>
          </p:nvSpPr>
          <p:spPr>
            <a:xfrm>
              <a:off x="319756" y="4765116"/>
              <a:ext cx="2088993" cy="110799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 indent="-342900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5"/>
                  </a:solidFill>
                </a:rPr>
                <a:t>Скільки всього покупців на ринку.</a:t>
              </a:r>
            </a:p>
            <a:p>
              <a:pPr lvl="0" indent="-342900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5"/>
                  </a:solidFill>
                </a:rPr>
                <a:t>Скільки у вас покупців.</a:t>
              </a:r>
            </a:p>
            <a:p>
              <a:pPr lvl="0" indent="-342900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5"/>
                  </a:solidFill>
                </a:rPr>
                <a:t>Наскільки чутливими до ціни є ваші покупці.</a:t>
              </a:r>
            </a:p>
            <a:p>
              <a:pPr lvl="0" indent="-342900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600" dirty="0">
                  <a:solidFill>
                    <a:schemeClr val="accent5"/>
                  </a:solidFill>
                </a:rPr>
                <a:t>Яку інформацію ви маєте про них.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B9C9D0A-C1A5-234E-88A1-A7F60CED7646}"/>
              </a:ext>
            </a:extLst>
          </p:cNvPr>
          <p:cNvGrpSpPr/>
          <p:nvPr/>
        </p:nvGrpSpPr>
        <p:grpSpPr>
          <a:xfrm>
            <a:off x="194087" y="1344647"/>
            <a:ext cx="4795611" cy="2414917"/>
            <a:chOff x="319755" y="4381524"/>
            <a:chExt cx="2088994" cy="241491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B844870-8FDF-C04C-98EF-3D772092135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uk-UA" sz="2000" b="1" noProof="1">
                  <a:solidFill>
                    <a:schemeClr val="accent2"/>
                  </a:solidFill>
                </a:rPr>
                <a:t>Влада постачальників</a:t>
              </a:r>
              <a:endParaRPr lang="en-US" sz="2000" b="1" noProof="1">
                <a:solidFill>
                  <a:schemeClr val="accent2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1E8BC86-5FF2-FB49-8DF1-25F087170F01}"/>
                </a:ext>
              </a:extLst>
            </p:cNvPr>
            <p:cNvSpPr/>
            <p:nvPr/>
          </p:nvSpPr>
          <p:spPr>
            <a:xfrm>
              <a:off x="319756" y="4765116"/>
              <a:ext cx="2088993" cy="20313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400" dirty="0" err="1">
                  <a:solidFill>
                    <a:schemeClr val="accent2"/>
                  </a:solidFill>
                </a:rPr>
                <a:t>Ск</a:t>
              </a:r>
              <a:r>
                <a:rPr lang="ru-UA" sz="1400" dirty="0" err="1">
                  <a:solidFill>
                    <a:schemeClr val="accent2"/>
                  </a:solidFill>
                </a:rPr>
                <a:t>ільки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постачальників</a:t>
              </a:r>
              <a:r>
                <a:rPr lang="ru-UA" sz="1400" dirty="0">
                  <a:solidFill>
                    <a:schemeClr val="accent2"/>
                  </a:solidFill>
                </a:rPr>
                <a:t> є на ринку.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ru-UA" sz="1400" dirty="0" err="1">
                  <a:solidFill>
                    <a:schemeClr val="accent2"/>
                  </a:solidFill>
                </a:rPr>
                <a:t>Скільки</a:t>
              </a:r>
              <a:r>
                <a:rPr lang="ru-UA" sz="1400" dirty="0">
                  <a:solidFill>
                    <a:schemeClr val="accent2"/>
                  </a:solidFill>
                </a:rPr>
                <a:t> у вас </a:t>
              </a:r>
              <a:r>
                <a:rPr lang="ru-UA" sz="1400" dirty="0" err="1">
                  <a:solidFill>
                    <a:schemeClr val="accent2"/>
                  </a:solidFill>
                </a:rPr>
                <a:t>постачальників</a:t>
              </a:r>
              <a:r>
                <a:rPr lang="ru-UA" sz="1400" dirty="0">
                  <a:solidFill>
                    <a:schemeClr val="accent2"/>
                  </a:solidFill>
                </a:rPr>
                <a:t>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ru-UA" sz="1400" dirty="0" err="1">
                  <a:solidFill>
                    <a:schemeClr val="accent2"/>
                  </a:solidFill>
                </a:rPr>
                <a:t>Чи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тримають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ваші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постачальники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владу</a:t>
              </a:r>
              <a:r>
                <a:rPr lang="ru-UA" sz="1400" dirty="0">
                  <a:solidFill>
                    <a:schemeClr val="accent2"/>
                  </a:solidFill>
                </a:rPr>
                <a:t> над типом </a:t>
              </a:r>
              <a:r>
                <a:rPr lang="ru-UA" sz="1400" dirty="0" err="1">
                  <a:solidFill>
                    <a:schemeClr val="accent2"/>
                  </a:solidFill>
                </a:rPr>
                <a:t>вашого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бізнесу</a:t>
              </a:r>
              <a:r>
                <a:rPr lang="ru-UA" sz="1400" dirty="0">
                  <a:solidFill>
                    <a:schemeClr val="accent2"/>
                  </a:solidFill>
                </a:rPr>
                <a:t>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ru-UA" sz="1400" dirty="0" err="1">
                  <a:solidFill>
                    <a:schemeClr val="accent2"/>
                  </a:solidFill>
                </a:rPr>
                <a:t>Що</a:t>
              </a:r>
              <a:r>
                <a:rPr lang="ru-UA" sz="1400" dirty="0">
                  <a:solidFill>
                    <a:schemeClr val="accent2"/>
                  </a:solidFill>
                </a:rPr>
                <a:t> буде </a:t>
              </a:r>
              <a:r>
                <a:rPr lang="ru-UA" sz="1400" dirty="0" err="1">
                  <a:solidFill>
                    <a:schemeClr val="accent2"/>
                  </a:solidFill>
                </a:rPr>
                <a:t>вартувати</a:t>
              </a:r>
              <a:r>
                <a:rPr lang="ru-UA" sz="1400" dirty="0">
                  <a:solidFill>
                    <a:schemeClr val="accent2"/>
                  </a:solidFill>
                </a:rPr>
                <a:t> вам і </a:t>
              </a:r>
              <a:r>
                <a:rPr lang="ru-UA" sz="1400" dirty="0" err="1">
                  <a:solidFill>
                    <a:schemeClr val="accent2"/>
                  </a:solidFill>
                </a:rPr>
                <a:t>їм</a:t>
              </a:r>
              <a:r>
                <a:rPr lang="ru-UA" sz="1400" dirty="0">
                  <a:solidFill>
                    <a:schemeClr val="accent2"/>
                  </a:solidFill>
                </a:rPr>
                <a:t>, </a:t>
              </a:r>
              <a:r>
                <a:rPr lang="ru-UA" sz="1400" dirty="0" err="1">
                  <a:solidFill>
                    <a:schemeClr val="accent2"/>
                  </a:solidFill>
                </a:rPr>
                <a:t>якщо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ви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вирішили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змінити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постачальників</a:t>
              </a:r>
              <a:r>
                <a:rPr lang="ru-UA" sz="1400" dirty="0">
                  <a:solidFill>
                    <a:schemeClr val="accent2"/>
                  </a:solidFill>
                </a:rPr>
                <a:t>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ru-UA" sz="1400" dirty="0" err="1">
                  <a:solidFill>
                    <a:schemeClr val="accent2"/>
                  </a:solidFill>
                </a:rPr>
                <a:t>Чи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багато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постачальників</a:t>
              </a:r>
              <a:r>
                <a:rPr lang="ru-UA" sz="1400" dirty="0">
                  <a:solidFill>
                    <a:schemeClr val="accent2"/>
                  </a:solidFill>
                </a:rPr>
                <a:t>, </a:t>
              </a:r>
              <a:r>
                <a:rPr lang="ru-UA" sz="1400" dirty="0" err="1">
                  <a:solidFill>
                    <a:schemeClr val="accent2"/>
                  </a:solidFill>
                </a:rPr>
                <a:t>які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контролюють</a:t>
              </a:r>
              <a:r>
                <a:rPr lang="ru-UA" sz="1400" dirty="0">
                  <a:solidFill>
                    <a:schemeClr val="accent2"/>
                  </a:solidFill>
                </a:rPr>
                <a:t> </a:t>
              </a:r>
              <a:r>
                <a:rPr lang="ru-UA" sz="1400" dirty="0" err="1">
                  <a:solidFill>
                    <a:schemeClr val="accent2"/>
                  </a:solidFill>
                </a:rPr>
                <a:t>ціни</a:t>
              </a:r>
              <a:r>
                <a:rPr lang="ru-UA" sz="1400" dirty="0">
                  <a:solidFill>
                    <a:schemeClr val="accent2"/>
                  </a:solidFill>
                </a:rPr>
                <a:t> на ринку.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45F3400-E558-9D4F-801F-42C670F74D2B}"/>
              </a:ext>
            </a:extLst>
          </p:cNvPr>
          <p:cNvGrpSpPr/>
          <p:nvPr/>
        </p:nvGrpSpPr>
        <p:grpSpPr>
          <a:xfrm>
            <a:off x="779703" y="4949204"/>
            <a:ext cx="4509522" cy="1768587"/>
            <a:chOff x="319755" y="4381524"/>
            <a:chExt cx="2088994" cy="17685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3E735A4-D9AD-7248-AF73-485D187E717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uk-UA" sz="2000" b="1" dirty="0">
                  <a:solidFill>
                    <a:schemeClr val="accent3"/>
                  </a:solidFill>
                </a:rPr>
                <a:t>Потенціал нових учасників галузі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F543FC0-43A8-1448-B55F-6EA91014E8D2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400" dirty="0">
                  <a:solidFill>
                    <a:schemeClr val="accent3"/>
                  </a:solidFill>
                </a:rPr>
                <a:t>Наскільки легко відкрити бізнес на вашому ринку.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400" dirty="0">
                  <a:solidFill>
                    <a:schemeClr val="accent3"/>
                  </a:solidFill>
                </a:rPr>
                <a:t>Яких правил та положень потрібно дотримуватися.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400" dirty="0">
                  <a:solidFill>
                    <a:schemeClr val="accent3"/>
                  </a:solidFill>
                </a:rPr>
                <a:t>Скільки грошей повинен витратити новий стартап, щоб зайти на ринок.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400" dirty="0">
                  <a:solidFill>
                    <a:schemeClr val="accent3"/>
                  </a:solidFill>
                </a:rPr>
                <a:t>Чи є бар'єри, при здоланні яких, ви б отримали більший вплив.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A6C4D3A-6676-017F-8A14-135067587B64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262A6-4C77-3923-8C3C-BD8FCA77E139}"/>
              </a:ext>
            </a:extLst>
          </p:cNvPr>
          <p:cNvSpPr txBox="1"/>
          <p:nvPr/>
        </p:nvSpPr>
        <p:spPr>
          <a:xfrm>
            <a:off x="579093" y="752792"/>
            <a:ext cx="6335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проаналізувати </a:t>
            </a:r>
            <a:r>
              <a:rPr lang="ru-UA" kern="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kern="1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UA" kern="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ізнесу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організації у </a:t>
            </a:r>
            <a:r>
              <a:rPr lang="ru-UA" kern="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галузі</a:t>
            </a:r>
            <a:r>
              <a:rPr lang="ru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Group 73">
            <a:extLst>
              <a:ext uri="{FF2B5EF4-FFF2-40B4-BE49-F238E27FC236}">
                <a16:creationId xmlns:a16="http://schemas.microsoft.com/office/drawing/2014/main" id="{1082EC89-5054-1BB4-C0FA-562684ED6F7C}"/>
              </a:ext>
            </a:extLst>
          </p:cNvPr>
          <p:cNvGrpSpPr/>
          <p:nvPr/>
        </p:nvGrpSpPr>
        <p:grpSpPr>
          <a:xfrm>
            <a:off x="172514" y="3363838"/>
            <a:ext cx="3168182" cy="1399255"/>
            <a:chOff x="319755" y="4381524"/>
            <a:chExt cx="2088994" cy="13992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CC8A3-276A-25BE-7FA5-8034C137210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uk-UA" sz="2000" b="1" dirty="0">
                  <a:solidFill>
                    <a:schemeClr val="accent1">
                      <a:lumMod val="75000"/>
                    </a:schemeClr>
                  </a:solidFill>
                </a:rPr>
                <a:t>Конкуренція у галузі</a:t>
              </a:r>
            </a:p>
          </p:txBody>
        </p:sp>
        <p:sp>
          <p:nvSpPr>
            <p:cNvPr id="15" name="Rectangle 75">
              <a:extLst>
                <a:ext uri="{FF2B5EF4-FFF2-40B4-BE49-F238E27FC236}">
                  <a16:creationId xmlns:a16="http://schemas.microsoft.com/office/drawing/2014/main" id="{3940C155-E78B-2EF9-E8D4-8C372EFA190E}"/>
                </a:ext>
              </a:extLst>
            </p:cNvPr>
            <p:cNvSpPr/>
            <p:nvPr/>
          </p:nvSpPr>
          <p:spPr>
            <a:xfrm>
              <a:off x="319756" y="4765116"/>
              <a:ext cx="2088993" cy="101566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200" dirty="0">
                  <a:solidFill>
                    <a:schemeClr val="accent1">
                      <a:lumMod val="75000"/>
                    </a:schemeClr>
                  </a:solidFill>
                </a:rPr>
                <a:t>Який рівень конкуренції у вашому ринковому секторі.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200" dirty="0">
                  <a:solidFill>
                    <a:schemeClr val="accent1">
                      <a:lumMod val="75000"/>
                    </a:schemeClr>
                  </a:solidFill>
                </a:rPr>
                <a:t>Хто є вашими основними конкурентами.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200" dirty="0">
                  <a:solidFill>
                    <a:schemeClr val="accent1">
                      <a:lumMod val="75000"/>
                    </a:schemeClr>
                  </a:solidFill>
                </a:rPr>
                <a:t>Приблизно скільки у вас конкурентів.</a:t>
              </a:r>
            </a:p>
            <a:p>
              <a:pPr marL="342900" lvl="0" indent="-342900" algn="just"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uk-UA" sz="1200" dirty="0">
                  <a:solidFill>
                    <a:schemeClr val="accent1">
                      <a:lumMod val="75000"/>
                    </a:schemeClr>
                  </a:solidFill>
                </a:rPr>
                <a:t>Яка ваша конкурентна стратегія.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522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34" y="182997"/>
            <a:ext cx="9797831" cy="707886"/>
          </a:xfrm>
        </p:spPr>
        <p:txBody>
          <a:bodyPr/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SWOT / TOWS 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3D216A-2494-479F-8D4D-BC6F807658C0}"/>
              </a:ext>
            </a:extLst>
          </p:cNvPr>
          <p:cNvGrpSpPr/>
          <p:nvPr/>
        </p:nvGrpSpPr>
        <p:grpSpPr>
          <a:xfrm>
            <a:off x="2724193" y="1626360"/>
            <a:ext cx="6725051" cy="4610951"/>
            <a:chOff x="2724193" y="1626360"/>
            <a:chExt cx="6725051" cy="461095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310D7C1-46CA-A94D-951D-9CC2A47DE726}"/>
                </a:ext>
              </a:extLst>
            </p:cNvPr>
            <p:cNvGrpSpPr/>
            <p:nvPr/>
          </p:nvGrpSpPr>
          <p:grpSpPr>
            <a:xfrm>
              <a:off x="2724193" y="1737405"/>
              <a:ext cx="6725051" cy="4499906"/>
              <a:chOff x="166926657" y="4864100"/>
              <a:chExt cx="7683098" cy="5140961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3A6134A9-2A4B-D04E-849F-3E600AD34CE8}"/>
                  </a:ext>
                </a:extLst>
              </p:cNvPr>
              <p:cNvSpPr/>
              <p:nvPr/>
            </p:nvSpPr>
            <p:spPr>
              <a:xfrm>
                <a:off x="166926657" y="5315886"/>
                <a:ext cx="1793244" cy="4573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6720" y="21600"/>
                    </a:lnTo>
                    <a:cubicBezTo>
                      <a:pt x="19412" y="21600"/>
                      <a:pt x="21600" y="20742"/>
                      <a:pt x="21600" y="19687"/>
                    </a:cubicBezTo>
                    <a:lnTo>
                      <a:pt x="21600" y="0"/>
                    </a:lnTo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180000" tIns="648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400" b="1" dirty="0">
                    <a:solidFill>
                      <a:schemeClr val="tx2"/>
                    </a:solidFill>
                  </a:rPr>
                  <a:t>STRENGTHS</a:t>
                </a:r>
                <a:endParaRPr lang="uk-UA" sz="1400" b="1" dirty="0">
                  <a:solidFill>
                    <a:schemeClr val="tx2"/>
                  </a:solidFill>
                </a:endParaRPr>
              </a:p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400" b="1" dirty="0">
                    <a:solidFill>
                      <a:schemeClr val="tx2"/>
                    </a:solidFill>
                  </a:rPr>
                  <a:t>СИЛИ</a:t>
                </a:r>
                <a:endParaRPr lang="fr-CA" sz="1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2" name="Line">
                <a:extLst>
                  <a:ext uri="{FF2B5EF4-FFF2-40B4-BE49-F238E27FC236}">
                    <a16:creationId xmlns:a16="http://schemas.microsoft.com/office/drawing/2014/main" id="{4B8016AD-DA47-BA4C-A2D7-495A161641EC}"/>
                  </a:ext>
                </a:extLst>
              </p:cNvPr>
              <p:cNvSpPr/>
              <p:nvPr/>
            </p:nvSpPr>
            <p:spPr>
              <a:xfrm>
                <a:off x="168944918" y="5315886"/>
                <a:ext cx="1794522" cy="4573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6724" y="21600"/>
                    </a:lnTo>
                    <a:cubicBezTo>
                      <a:pt x="19414" y="21600"/>
                      <a:pt x="21600" y="20742"/>
                      <a:pt x="21600" y="19687"/>
                    </a:cubicBezTo>
                    <a:lnTo>
                      <a:pt x="21600" y="0"/>
                    </a:ln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180000" tIns="648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400" b="1" dirty="0">
                    <a:solidFill>
                      <a:schemeClr val="tx2"/>
                    </a:solidFill>
                  </a:rPr>
                  <a:t>WEAKNESSES</a:t>
                </a:r>
                <a:endParaRPr lang="uk-UA" sz="1400" b="1" dirty="0">
                  <a:solidFill>
                    <a:schemeClr val="tx2"/>
                  </a:solidFill>
                </a:endParaRPr>
              </a:p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400" b="1" dirty="0">
                    <a:solidFill>
                      <a:schemeClr val="tx2"/>
                    </a:solidFill>
                  </a:rPr>
                  <a:t>СЛАБКОСТІ</a:t>
                </a:r>
                <a:endParaRPr sz="1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3" name="Line">
                <a:extLst>
                  <a:ext uri="{FF2B5EF4-FFF2-40B4-BE49-F238E27FC236}">
                    <a16:creationId xmlns:a16="http://schemas.microsoft.com/office/drawing/2014/main" id="{390BFC41-5279-AC42-AEA1-AF1AEAFCA232}"/>
                  </a:ext>
                </a:extLst>
              </p:cNvPr>
              <p:cNvSpPr/>
              <p:nvPr/>
            </p:nvSpPr>
            <p:spPr>
              <a:xfrm>
                <a:off x="170860317" y="5315886"/>
                <a:ext cx="1794522" cy="4573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6724" y="21600"/>
                    </a:lnTo>
                    <a:cubicBezTo>
                      <a:pt x="19414" y="21600"/>
                      <a:pt x="21600" y="20742"/>
                      <a:pt x="21600" y="19687"/>
                    </a:cubicBezTo>
                    <a:lnTo>
                      <a:pt x="21600" y="0"/>
                    </a:lnTo>
                  </a:path>
                </a:pathLst>
              </a:custGeom>
              <a:solidFill>
                <a:srgbClr val="FFC000">
                  <a:alpha val="15000"/>
                </a:srgbClr>
              </a:solidFill>
              <a:ln w="12700">
                <a:miter lim="400000"/>
              </a:ln>
            </p:spPr>
            <p:txBody>
              <a:bodyPr lIns="180000" tIns="648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400" b="1" dirty="0">
                    <a:solidFill>
                      <a:schemeClr val="tx2"/>
                    </a:solidFill>
                  </a:rPr>
                  <a:t>OPPORTUNITIES</a:t>
                </a:r>
                <a:endParaRPr lang="uk-UA" sz="1400" b="1" dirty="0">
                  <a:solidFill>
                    <a:schemeClr val="tx2"/>
                  </a:solidFill>
                </a:endParaRPr>
              </a:p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400" b="1" dirty="0">
                    <a:solidFill>
                      <a:schemeClr val="tx2"/>
                    </a:solidFill>
                  </a:rPr>
                  <a:t>МОЖЛИВОСТІ</a:t>
                </a:r>
                <a:endParaRPr sz="1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4" name="Line">
                <a:extLst>
                  <a:ext uri="{FF2B5EF4-FFF2-40B4-BE49-F238E27FC236}">
                    <a16:creationId xmlns:a16="http://schemas.microsoft.com/office/drawing/2014/main" id="{CC8801D6-D87B-F749-8CD7-FE8A5540FAB0}"/>
                  </a:ext>
                </a:extLst>
              </p:cNvPr>
              <p:cNvSpPr/>
              <p:nvPr/>
            </p:nvSpPr>
            <p:spPr>
              <a:xfrm>
                <a:off x="172679357" y="5315886"/>
                <a:ext cx="1794522" cy="4573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6724" y="21600"/>
                    </a:lnTo>
                    <a:cubicBezTo>
                      <a:pt x="19414" y="21600"/>
                      <a:pt x="21600" y="20742"/>
                      <a:pt x="21600" y="19687"/>
                    </a:cubicBezTo>
                    <a:lnTo>
                      <a:pt x="21600" y="0"/>
                    </a:ln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180000" tIns="648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400" b="1" dirty="0">
                    <a:solidFill>
                      <a:schemeClr val="tx2"/>
                    </a:solidFill>
                  </a:rPr>
                  <a:t>THREATS</a:t>
                </a:r>
                <a:endParaRPr lang="uk-UA" sz="1400" b="1" dirty="0">
                  <a:solidFill>
                    <a:schemeClr val="tx2"/>
                  </a:solidFill>
                </a:endParaRPr>
              </a:p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uk-UA" sz="1400" b="1" dirty="0">
                    <a:solidFill>
                      <a:schemeClr val="tx2"/>
                    </a:solidFill>
                  </a:rPr>
                  <a:t>ЗАГРОЗИ</a:t>
                </a:r>
                <a:endParaRPr sz="1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D6E4A8B4-06DE-3643-B6B4-54834D049C5C}"/>
                  </a:ext>
                </a:extLst>
              </p:cNvPr>
              <p:cNvSpPr/>
              <p:nvPr/>
            </p:nvSpPr>
            <p:spPr>
              <a:xfrm>
                <a:off x="166941500" y="4864100"/>
                <a:ext cx="1864358" cy="5140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9" y="5709"/>
                    </a:moveTo>
                    <a:lnTo>
                      <a:pt x="2089" y="21221"/>
                    </a:lnTo>
                    <a:cubicBezTo>
                      <a:pt x="2089" y="21429"/>
                      <a:pt x="1618" y="21600"/>
                      <a:pt x="1045" y="21600"/>
                    </a:cubicBezTo>
                    <a:lnTo>
                      <a:pt x="1045" y="21600"/>
                    </a:lnTo>
                    <a:cubicBezTo>
                      <a:pt x="471" y="21600"/>
                      <a:pt x="0" y="21429"/>
                      <a:pt x="0" y="21221"/>
                    </a:cubicBezTo>
                    <a:lnTo>
                      <a:pt x="0" y="955"/>
                    </a:lnTo>
                    <a:cubicBezTo>
                      <a:pt x="0" y="427"/>
                      <a:pt x="1177" y="0"/>
                      <a:pt x="2634" y="0"/>
                    </a:cubicBezTo>
                    <a:lnTo>
                      <a:pt x="14699" y="0"/>
                    </a:lnTo>
                    <a:cubicBezTo>
                      <a:pt x="16009" y="0"/>
                      <a:pt x="17112" y="37"/>
                      <a:pt x="17980" y="112"/>
                    </a:cubicBezTo>
                    <a:cubicBezTo>
                      <a:pt x="18863" y="187"/>
                      <a:pt x="19570" y="309"/>
                      <a:pt x="20114" y="486"/>
                    </a:cubicBezTo>
                    <a:cubicBezTo>
                      <a:pt x="20658" y="656"/>
                      <a:pt x="21041" y="880"/>
                      <a:pt x="21262" y="1153"/>
                    </a:cubicBezTo>
                    <a:cubicBezTo>
                      <a:pt x="21482" y="1425"/>
                      <a:pt x="21600" y="1761"/>
                      <a:pt x="21600" y="2150"/>
                    </a:cubicBezTo>
                    <a:lnTo>
                      <a:pt x="21600" y="2727"/>
                    </a:lnTo>
                    <a:cubicBezTo>
                      <a:pt x="21600" y="3122"/>
                      <a:pt x="21497" y="3452"/>
                      <a:pt x="21276" y="3714"/>
                    </a:cubicBezTo>
                    <a:cubicBezTo>
                      <a:pt x="21056" y="3975"/>
                      <a:pt x="20688" y="4183"/>
                      <a:pt x="20158" y="4338"/>
                    </a:cubicBezTo>
                    <a:cubicBezTo>
                      <a:pt x="19628" y="4493"/>
                      <a:pt x="18922" y="4605"/>
                      <a:pt x="18039" y="4664"/>
                    </a:cubicBezTo>
                    <a:cubicBezTo>
                      <a:pt x="17156" y="4728"/>
                      <a:pt x="16038" y="4754"/>
                      <a:pt x="14699" y="4754"/>
                    </a:cubicBezTo>
                    <a:lnTo>
                      <a:pt x="4723" y="4754"/>
                    </a:lnTo>
                    <a:cubicBezTo>
                      <a:pt x="3266" y="4754"/>
                      <a:pt x="2089" y="5181"/>
                      <a:pt x="2089" y="570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0B205E94-EDE8-424F-99B8-2C5DA3894E68}"/>
                  </a:ext>
                </a:extLst>
              </p:cNvPr>
              <p:cNvSpPr/>
              <p:nvPr/>
            </p:nvSpPr>
            <p:spPr>
              <a:xfrm>
                <a:off x="168871900" y="4864100"/>
                <a:ext cx="1864358" cy="5140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9" y="5709"/>
                    </a:moveTo>
                    <a:lnTo>
                      <a:pt x="2089" y="21221"/>
                    </a:lnTo>
                    <a:cubicBezTo>
                      <a:pt x="2089" y="21429"/>
                      <a:pt x="1618" y="21600"/>
                      <a:pt x="1045" y="21600"/>
                    </a:cubicBezTo>
                    <a:lnTo>
                      <a:pt x="1045" y="21600"/>
                    </a:lnTo>
                    <a:cubicBezTo>
                      <a:pt x="471" y="21600"/>
                      <a:pt x="0" y="21429"/>
                      <a:pt x="0" y="21221"/>
                    </a:cubicBezTo>
                    <a:lnTo>
                      <a:pt x="0" y="955"/>
                    </a:lnTo>
                    <a:cubicBezTo>
                      <a:pt x="0" y="427"/>
                      <a:pt x="1177" y="0"/>
                      <a:pt x="2634" y="0"/>
                    </a:cubicBezTo>
                    <a:lnTo>
                      <a:pt x="14699" y="0"/>
                    </a:lnTo>
                    <a:cubicBezTo>
                      <a:pt x="16009" y="0"/>
                      <a:pt x="17112" y="37"/>
                      <a:pt x="17980" y="112"/>
                    </a:cubicBezTo>
                    <a:cubicBezTo>
                      <a:pt x="18863" y="187"/>
                      <a:pt x="19570" y="309"/>
                      <a:pt x="20114" y="486"/>
                    </a:cubicBezTo>
                    <a:cubicBezTo>
                      <a:pt x="20658" y="656"/>
                      <a:pt x="21041" y="880"/>
                      <a:pt x="21262" y="1153"/>
                    </a:cubicBezTo>
                    <a:cubicBezTo>
                      <a:pt x="21482" y="1425"/>
                      <a:pt x="21600" y="1761"/>
                      <a:pt x="21600" y="2150"/>
                    </a:cubicBezTo>
                    <a:lnTo>
                      <a:pt x="21600" y="2727"/>
                    </a:lnTo>
                    <a:cubicBezTo>
                      <a:pt x="21600" y="3122"/>
                      <a:pt x="21497" y="3452"/>
                      <a:pt x="21276" y="3714"/>
                    </a:cubicBezTo>
                    <a:cubicBezTo>
                      <a:pt x="21056" y="3975"/>
                      <a:pt x="20688" y="4183"/>
                      <a:pt x="20158" y="4338"/>
                    </a:cubicBezTo>
                    <a:cubicBezTo>
                      <a:pt x="19628" y="4493"/>
                      <a:pt x="18922" y="4605"/>
                      <a:pt x="18039" y="4664"/>
                    </a:cubicBezTo>
                    <a:cubicBezTo>
                      <a:pt x="17156" y="4728"/>
                      <a:pt x="16038" y="4754"/>
                      <a:pt x="14699" y="4754"/>
                    </a:cubicBezTo>
                    <a:lnTo>
                      <a:pt x="4723" y="4754"/>
                    </a:lnTo>
                    <a:cubicBezTo>
                      <a:pt x="3281" y="4754"/>
                      <a:pt x="2089" y="5181"/>
                      <a:pt x="2089" y="570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4E7CD349-56D4-AC4F-9C8A-E8BCB17F5C5E}"/>
                  </a:ext>
                </a:extLst>
              </p:cNvPr>
              <p:cNvSpPr/>
              <p:nvPr/>
            </p:nvSpPr>
            <p:spPr>
              <a:xfrm>
                <a:off x="170815000" y="4864100"/>
                <a:ext cx="1864358" cy="5140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9" y="5709"/>
                    </a:moveTo>
                    <a:lnTo>
                      <a:pt x="2089" y="21221"/>
                    </a:lnTo>
                    <a:cubicBezTo>
                      <a:pt x="2089" y="21429"/>
                      <a:pt x="1618" y="21600"/>
                      <a:pt x="1045" y="21600"/>
                    </a:cubicBezTo>
                    <a:lnTo>
                      <a:pt x="1045" y="21600"/>
                    </a:lnTo>
                    <a:cubicBezTo>
                      <a:pt x="471" y="21600"/>
                      <a:pt x="0" y="21429"/>
                      <a:pt x="0" y="21221"/>
                    </a:cubicBezTo>
                    <a:lnTo>
                      <a:pt x="0" y="955"/>
                    </a:lnTo>
                    <a:cubicBezTo>
                      <a:pt x="0" y="427"/>
                      <a:pt x="1177" y="0"/>
                      <a:pt x="2634" y="0"/>
                    </a:cubicBezTo>
                    <a:lnTo>
                      <a:pt x="14699" y="0"/>
                    </a:lnTo>
                    <a:cubicBezTo>
                      <a:pt x="16009" y="0"/>
                      <a:pt x="17112" y="37"/>
                      <a:pt x="17980" y="112"/>
                    </a:cubicBezTo>
                    <a:cubicBezTo>
                      <a:pt x="18863" y="187"/>
                      <a:pt x="19570" y="309"/>
                      <a:pt x="20114" y="486"/>
                    </a:cubicBezTo>
                    <a:cubicBezTo>
                      <a:pt x="20658" y="656"/>
                      <a:pt x="21041" y="880"/>
                      <a:pt x="21262" y="1153"/>
                    </a:cubicBezTo>
                    <a:cubicBezTo>
                      <a:pt x="21482" y="1425"/>
                      <a:pt x="21600" y="1761"/>
                      <a:pt x="21600" y="2150"/>
                    </a:cubicBezTo>
                    <a:lnTo>
                      <a:pt x="21600" y="2727"/>
                    </a:lnTo>
                    <a:cubicBezTo>
                      <a:pt x="21600" y="3122"/>
                      <a:pt x="21497" y="3452"/>
                      <a:pt x="21276" y="3714"/>
                    </a:cubicBezTo>
                    <a:cubicBezTo>
                      <a:pt x="21056" y="3975"/>
                      <a:pt x="20688" y="4183"/>
                      <a:pt x="20158" y="4338"/>
                    </a:cubicBezTo>
                    <a:cubicBezTo>
                      <a:pt x="19628" y="4493"/>
                      <a:pt x="18922" y="4605"/>
                      <a:pt x="18039" y="4664"/>
                    </a:cubicBezTo>
                    <a:cubicBezTo>
                      <a:pt x="17156" y="4728"/>
                      <a:pt x="16038" y="4754"/>
                      <a:pt x="14699" y="4754"/>
                    </a:cubicBezTo>
                    <a:lnTo>
                      <a:pt x="4723" y="4754"/>
                    </a:lnTo>
                    <a:cubicBezTo>
                      <a:pt x="3266" y="4754"/>
                      <a:pt x="2089" y="5181"/>
                      <a:pt x="2089" y="5709"/>
                    </a:cubicBezTo>
                    <a:close/>
                  </a:path>
                </a:pathLst>
              </a:custGeom>
              <a:solidFill>
                <a:srgbClr val="FFC00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DC56110F-2302-8048-965A-1364AEE2E420}"/>
                  </a:ext>
                </a:extLst>
              </p:cNvPr>
              <p:cNvSpPr/>
              <p:nvPr/>
            </p:nvSpPr>
            <p:spPr>
              <a:xfrm>
                <a:off x="172745397" y="4864101"/>
                <a:ext cx="1864358" cy="5140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9" y="5709"/>
                    </a:moveTo>
                    <a:lnTo>
                      <a:pt x="2089" y="21221"/>
                    </a:lnTo>
                    <a:cubicBezTo>
                      <a:pt x="2089" y="21429"/>
                      <a:pt x="1618" y="21600"/>
                      <a:pt x="1045" y="21600"/>
                    </a:cubicBezTo>
                    <a:lnTo>
                      <a:pt x="1045" y="21600"/>
                    </a:lnTo>
                    <a:cubicBezTo>
                      <a:pt x="471" y="21600"/>
                      <a:pt x="0" y="21429"/>
                      <a:pt x="0" y="21221"/>
                    </a:cubicBezTo>
                    <a:lnTo>
                      <a:pt x="0" y="955"/>
                    </a:lnTo>
                    <a:cubicBezTo>
                      <a:pt x="0" y="427"/>
                      <a:pt x="1177" y="0"/>
                      <a:pt x="2634" y="0"/>
                    </a:cubicBezTo>
                    <a:lnTo>
                      <a:pt x="14699" y="0"/>
                    </a:lnTo>
                    <a:cubicBezTo>
                      <a:pt x="16009" y="0"/>
                      <a:pt x="17112" y="37"/>
                      <a:pt x="17980" y="112"/>
                    </a:cubicBezTo>
                    <a:cubicBezTo>
                      <a:pt x="18863" y="187"/>
                      <a:pt x="19570" y="309"/>
                      <a:pt x="20114" y="486"/>
                    </a:cubicBezTo>
                    <a:cubicBezTo>
                      <a:pt x="20658" y="656"/>
                      <a:pt x="21041" y="880"/>
                      <a:pt x="21262" y="1153"/>
                    </a:cubicBezTo>
                    <a:cubicBezTo>
                      <a:pt x="21482" y="1425"/>
                      <a:pt x="21600" y="1761"/>
                      <a:pt x="21600" y="2150"/>
                    </a:cubicBezTo>
                    <a:lnTo>
                      <a:pt x="21600" y="2727"/>
                    </a:lnTo>
                    <a:cubicBezTo>
                      <a:pt x="21600" y="3122"/>
                      <a:pt x="21497" y="3452"/>
                      <a:pt x="21276" y="3714"/>
                    </a:cubicBezTo>
                    <a:cubicBezTo>
                      <a:pt x="21056" y="3975"/>
                      <a:pt x="20688" y="4183"/>
                      <a:pt x="20158" y="4338"/>
                    </a:cubicBezTo>
                    <a:cubicBezTo>
                      <a:pt x="19628" y="4493"/>
                      <a:pt x="18922" y="4605"/>
                      <a:pt x="18039" y="4664"/>
                    </a:cubicBezTo>
                    <a:cubicBezTo>
                      <a:pt x="17156" y="4728"/>
                      <a:pt x="16038" y="4754"/>
                      <a:pt x="14699" y="4754"/>
                    </a:cubicBezTo>
                    <a:lnTo>
                      <a:pt x="4723" y="4754"/>
                    </a:lnTo>
                    <a:cubicBezTo>
                      <a:pt x="3266" y="4754"/>
                      <a:pt x="2089" y="5181"/>
                      <a:pt x="2089" y="570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3ECD6E3-0D5A-9740-85C3-8CF098D04500}"/>
                </a:ext>
              </a:extLst>
            </p:cNvPr>
            <p:cNvSpPr txBox="1"/>
            <p:nvPr/>
          </p:nvSpPr>
          <p:spPr>
            <a:xfrm>
              <a:off x="3175086" y="1626360"/>
              <a:ext cx="8137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D0B9C67-C900-3A4A-A092-A90CA3AB689D}"/>
                </a:ext>
              </a:extLst>
            </p:cNvPr>
            <p:cNvSpPr txBox="1"/>
            <p:nvPr/>
          </p:nvSpPr>
          <p:spPr>
            <a:xfrm>
              <a:off x="4879195" y="1626360"/>
              <a:ext cx="8137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9B3D852-4340-A148-8106-56A6664F5764}"/>
                </a:ext>
              </a:extLst>
            </p:cNvPr>
            <p:cNvSpPr txBox="1"/>
            <p:nvPr/>
          </p:nvSpPr>
          <p:spPr>
            <a:xfrm>
              <a:off x="6604086" y="1626360"/>
              <a:ext cx="8137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DB9D82-1C31-E147-94C7-6465BFB33CFD}"/>
                </a:ext>
              </a:extLst>
            </p:cNvPr>
            <p:cNvSpPr txBox="1"/>
            <p:nvPr/>
          </p:nvSpPr>
          <p:spPr>
            <a:xfrm>
              <a:off x="8256240" y="1626360"/>
              <a:ext cx="8137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370602D-BF9B-8E4A-A911-E807E779B843}"/>
                </a:ext>
              </a:extLst>
            </p:cNvPr>
            <p:cNvSpPr/>
            <p:nvPr/>
          </p:nvSpPr>
          <p:spPr>
            <a:xfrm>
              <a:off x="2999657" y="3423901"/>
              <a:ext cx="1296144" cy="20313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внутрішні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якості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послуг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і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товарів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які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є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важливою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перевагою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uk-UA" sz="1800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організаці</a:t>
              </a:r>
              <a:r>
                <a:rPr lang="ru-UA" sz="1800" dirty="0">
                  <a:solidFill>
                    <a:schemeClr val="accent5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ї </a:t>
              </a:r>
              <a:endParaRPr lang="en-US" sz="1200" noProof="1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E54CC3D-B68B-0C48-8BF5-EB04B3575D8E}"/>
                </a:ext>
              </a:extLst>
            </p:cNvPr>
            <p:cNvSpPr/>
            <p:nvPr/>
          </p:nvSpPr>
          <p:spPr>
            <a:xfrm>
              <a:off x="4693375" y="3423901"/>
              <a:ext cx="1296144" cy="20313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noProof="1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внутрішні</a:t>
              </a:r>
              <a:r>
                <a:rPr lang="uk-UA" sz="1200" noProof="1">
                  <a:solidFill>
                    <a:schemeClr val="accent4">
                      <a:lumMod val="50000"/>
                    </a:schemeClr>
                  </a:solidFill>
                </a:rPr>
                <a:t> </a:t>
              </a:r>
              <a:r>
                <a:rPr lang="uk-UA" sz="1800" dirty="0">
                  <a:solidFill>
                    <a:schemeClr val="accent4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обмеження, потенційні перешкоди швидкому зростанню чи розвитку</a:t>
              </a:r>
              <a:endParaRPr lang="uk-UA" sz="1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6F06CF-F02E-CE4B-9976-410A05689441}"/>
                </a:ext>
              </a:extLst>
            </p:cNvPr>
            <p:cNvSpPr/>
            <p:nvPr/>
          </p:nvSpPr>
          <p:spPr>
            <a:xfrm>
              <a:off x="6387093" y="3423901"/>
              <a:ext cx="1296144" cy="20313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</a:t>
              </a:r>
              <a:r>
                <a:rPr lang="uk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овнішні </a:t>
              </a:r>
              <a:r>
                <a:rPr lang="ru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фактори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ru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які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можна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використати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на </a:t>
              </a:r>
              <a:r>
                <a:rPr lang="ru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користь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uk-UA" sz="1800" dirty="0" err="1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організаці</a:t>
              </a:r>
              <a:r>
                <a:rPr lang="ru-UA" sz="1800" dirty="0">
                  <a:solidFill>
                    <a:schemeClr val="accent4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ї</a:t>
              </a:r>
              <a:endParaRPr lang="en-US" sz="1200" noProof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C4FA70B-3F8F-ED4A-B0FB-7739EA127772}"/>
                </a:ext>
              </a:extLst>
            </p:cNvPr>
            <p:cNvSpPr/>
            <p:nvPr/>
          </p:nvSpPr>
          <p:spPr>
            <a:xfrm>
              <a:off x="8070420" y="3423901"/>
              <a:ext cx="1296144" cy="175432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uk-UA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</a:t>
              </a:r>
              <a:r>
                <a:rPr lang="uk-UA" sz="180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овнішні події, які потенційно загрожують вашій справі</a:t>
              </a:r>
              <a:endParaRPr lang="uk-UA" sz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B86876-6771-D947-926A-1FEA4EA7AA59}"/>
                </a:ext>
              </a:extLst>
            </p:cNvPr>
            <p:cNvSpPr/>
            <p:nvPr/>
          </p:nvSpPr>
          <p:spPr>
            <a:xfrm>
              <a:off x="3175086" y="3239265"/>
              <a:ext cx="90469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2B9CBAA-992F-E34D-A4A6-BFEA6AC0D523}"/>
                </a:ext>
              </a:extLst>
            </p:cNvPr>
            <p:cNvSpPr/>
            <p:nvPr/>
          </p:nvSpPr>
          <p:spPr>
            <a:xfrm>
              <a:off x="4858413" y="3239265"/>
              <a:ext cx="90469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6B846C4-39F7-F849-B90A-C3AB282C9001}"/>
                </a:ext>
              </a:extLst>
            </p:cNvPr>
            <p:cNvSpPr/>
            <p:nvPr/>
          </p:nvSpPr>
          <p:spPr>
            <a:xfrm>
              <a:off x="6531349" y="3239265"/>
              <a:ext cx="90469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124A0C6-EAAB-AF4B-8C40-032C7C5874D9}"/>
                </a:ext>
              </a:extLst>
            </p:cNvPr>
            <p:cNvSpPr/>
            <p:nvPr/>
          </p:nvSpPr>
          <p:spPr>
            <a:xfrm>
              <a:off x="8245849" y="3239265"/>
              <a:ext cx="90469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62CB7E4-B2DB-66B2-BFE4-2F6CABB16857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7385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9481D-46E3-4674-3BDC-FD828E0D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6484C68-BE6D-5D0E-2776-1564B86EC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34" y="182997"/>
            <a:ext cx="9797831" cy="707886"/>
          </a:xfrm>
        </p:spPr>
        <p:txBody>
          <a:bodyPr/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SWOT vs. TOWS 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2649D-41CC-720E-C021-3470B53C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4E762-B92A-9A33-734F-3A36CA1ED4A0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pic>
        <p:nvPicPr>
          <p:cNvPr id="2" name="Рисунок 1" descr="SWOT в TOWS">
            <a:extLst>
              <a:ext uri="{FF2B5EF4-FFF2-40B4-BE49-F238E27FC236}">
                <a16:creationId xmlns:a16="http://schemas.microsoft.com/office/drawing/2014/main" id="{87187E7C-B9E1-843F-D59F-3148051BA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10" y="1584751"/>
            <a:ext cx="10977990" cy="4508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912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2A5BBF0-F473-794E-89B8-84DEE66AA71D}"/>
              </a:ext>
            </a:extLst>
          </p:cNvPr>
          <p:cNvSpPr txBox="1"/>
          <p:nvPr/>
        </p:nvSpPr>
        <p:spPr>
          <a:xfrm>
            <a:off x="296629" y="2357826"/>
            <a:ext cx="386028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ECONOMIC</a:t>
            </a:r>
            <a:r>
              <a:rPr lang="uk-UA" sz="2400" b="1" noProof="1">
                <a:solidFill>
                  <a:schemeClr val="accent4"/>
                </a:solidFill>
              </a:rPr>
              <a:t> / ЕКОНОМІЧНІ</a:t>
            </a:r>
            <a:endParaRPr lang="en-US" sz="2400" b="1" noProof="1">
              <a:solidFill>
                <a:srgbClr val="FFC00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F052859-45DD-1646-B6E3-D1659D902716}"/>
              </a:ext>
            </a:extLst>
          </p:cNvPr>
          <p:cNvSpPr txBox="1"/>
          <p:nvPr/>
        </p:nvSpPr>
        <p:spPr>
          <a:xfrm>
            <a:off x="8234305" y="2368152"/>
            <a:ext cx="2854037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LEGAL</a:t>
            </a:r>
            <a:r>
              <a:rPr lang="uk-UA" sz="2400" b="1" noProof="1">
                <a:solidFill>
                  <a:schemeClr val="accent2"/>
                </a:solidFill>
              </a:rPr>
              <a:t> / ПРАВОВІ</a:t>
            </a:r>
            <a:endParaRPr lang="en-US" sz="2400" b="1" noProof="1">
              <a:solidFill>
                <a:schemeClr val="accent3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780ADF2-6A42-564F-8C22-5FD7D59D4637}"/>
              </a:ext>
            </a:extLst>
          </p:cNvPr>
          <p:cNvSpPr txBox="1"/>
          <p:nvPr/>
        </p:nvSpPr>
        <p:spPr>
          <a:xfrm>
            <a:off x="2256460" y="1160296"/>
            <a:ext cx="2854037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rgbClr val="FFC000"/>
                </a:solidFill>
              </a:rPr>
              <a:t>SOCIAL</a:t>
            </a:r>
            <a:r>
              <a:rPr lang="uk-UA" sz="2400" b="1" noProof="1">
                <a:solidFill>
                  <a:srgbClr val="FFC000"/>
                </a:solidFill>
              </a:rPr>
              <a:t> / СОЦІАЛЬНІ</a:t>
            </a:r>
            <a:endParaRPr lang="en-US" sz="2400" b="1" noProof="1">
              <a:solidFill>
                <a:schemeClr val="accent5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7882787-2C5A-DA43-A562-F32040C4D478}"/>
              </a:ext>
            </a:extLst>
          </p:cNvPr>
          <p:cNvSpPr txBox="1"/>
          <p:nvPr/>
        </p:nvSpPr>
        <p:spPr>
          <a:xfrm>
            <a:off x="406177" y="3857473"/>
            <a:ext cx="3701530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/>
                </a:solidFill>
              </a:rPr>
              <a:t>POLITICAL</a:t>
            </a:r>
            <a:r>
              <a:rPr lang="uk-UA" sz="2400" b="1" noProof="1">
                <a:solidFill>
                  <a:schemeClr val="accent5"/>
                </a:solidFill>
              </a:rPr>
              <a:t> / ПОЛІТИЧНІ</a:t>
            </a:r>
            <a:endParaRPr lang="en-US" sz="2400" b="1" noProof="1">
              <a:solidFill>
                <a:schemeClr val="accent2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D8403D9-1FF1-3340-88F6-0DBC3DD3F049}"/>
              </a:ext>
            </a:extLst>
          </p:cNvPr>
          <p:cNvSpPr txBox="1"/>
          <p:nvPr/>
        </p:nvSpPr>
        <p:spPr>
          <a:xfrm>
            <a:off x="6957076" y="1083775"/>
            <a:ext cx="5043580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TECHNOLOGICAL</a:t>
            </a:r>
            <a:r>
              <a:rPr lang="uk-UA" sz="2400" b="1" noProof="1">
                <a:solidFill>
                  <a:schemeClr val="accent3"/>
                </a:solidFill>
              </a:rPr>
              <a:t> / ТЕХНОЛОГІЧНІ</a:t>
            </a:r>
            <a:endParaRPr lang="en-US" sz="2400" b="1" noProof="1">
              <a:solidFill>
                <a:schemeClr val="accent4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7E49C1-D1DC-5E4F-A814-F177BE951A3C}"/>
              </a:ext>
            </a:extLst>
          </p:cNvPr>
          <p:cNvSpPr txBox="1"/>
          <p:nvPr/>
        </p:nvSpPr>
        <p:spPr>
          <a:xfrm>
            <a:off x="8256467" y="3358321"/>
            <a:ext cx="3312141" cy="1569660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noProof="1">
                <a:solidFill>
                  <a:schemeClr val="accent1"/>
                </a:solidFill>
              </a:rPr>
              <a:t>ENVIRONMENTAL</a:t>
            </a:r>
            <a:r>
              <a:rPr lang="uk-UA" sz="2400" b="1" noProof="1">
                <a:solidFill>
                  <a:schemeClr val="accent1"/>
                </a:solidFill>
              </a:rPr>
              <a:t> / ФАКТОРИ НАВКОЛИШНЬОГО СЕРЕДОВИЩА</a:t>
            </a:r>
            <a:endParaRPr lang="en-US" sz="2400" b="1" noProof="1">
              <a:solidFill>
                <a:schemeClr val="accent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42950B-6270-DC41-A708-4D93AAD69FD6}"/>
              </a:ext>
            </a:extLst>
          </p:cNvPr>
          <p:cNvGrpSpPr/>
          <p:nvPr/>
        </p:nvGrpSpPr>
        <p:grpSpPr>
          <a:xfrm>
            <a:off x="4116575" y="1444116"/>
            <a:ext cx="3958851" cy="5188732"/>
            <a:chOff x="4296174" y="901589"/>
            <a:chExt cx="4403812" cy="577192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CFB3DAB-26F2-CB41-9FF2-89D51D451156}"/>
                </a:ext>
              </a:extLst>
            </p:cNvPr>
            <p:cNvGrpSpPr/>
            <p:nvPr/>
          </p:nvGrpSpPr>
          <p:grpSpPr>
            <a:xfrm>
              <a:off x="4439816" y="943286"/>
              <a:ext cx="4166298" cy="5730230"/>
              <a:chOff x="181813200" y="12446000"/>
              <a:chExt cx="4611376" cy="6342379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52DE8B16-0DF5-B64D-B38D-4DAA1328351F}"/>
                  </a:ext>
                </a:extLst>
              </p:cNvPr>
              <p:cNvSpPr/>
              <p:nvPr/>
            </p:nvSpPr>
            <p:spPr>
              <a:xfrm>
                <a:off x="182638700" y="15316200"/>
                <a:ext cx="2915915" cy="3243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01" y="17"/>
                    </a:moveTo>
                    <a:cubicBezTo>
                      <a:pt x="13603" y="837"/>
                      <a:pt x="12286" y="1336"/>
                      <a:pt x="10828" y="1336"/>
                    </a:cubicBezTo>
                    <a:cubicBezTo>
                      <a:pt x="9370" y="1336"/>
                      <a:pt x="8034" y="829"/>
                      <a:pt x="7037" y="0"/>
                    </a:cubicBezTo>
                    <a:lnTo>
                      <a:pt x="0" y="6326"/>
                    </a:lnTo>
                    <a:cubicBezTo>
                      <a:pt x="301" y="6580"/>
                      <a:pt x="602" y="6825"/>
                      <a:pt x="922" y="7062"/>
                    </a:cubicBezTo>
                    <a:cubicBezTo>
                      <a:pt x="4045" y="9354"/>
                      <a:pt x="5842" y="12796"/>
                      <a:pt x="5842" y="16424"/>
                    </a:cubicBezTo>
                    <a:lnTo>
                      <a:pt x="5842" y="19951"/>
                    </a:lnTo>
                    <a:cubicBezTo>
                      <a:pt x="5842" y="20864"/>
                      <a:pt x="6661" y="21600"/>
                      <a:pt x="7677" y="21600"/>
                    </a:cubicBezTo>
                    <a:lnTo>
                      <a:pt x="13933" y="21600"/>
                    </a:lnTo>
                    <a:cubicBezTo>
                      <a:pt x="14949" y="21600"/>
                      <a:pt x="15767" y="20864"/>
                      <a:pt x="15767" y="19951"/>
                    </a:cubicBezTo>
                    <a:lnTo>
                      <a:pt x="15767" y="16424"/>
                    </a:lnTo>
                    <a:cubicBezTo>
                      <a:pt x="15767" y="12771"/>
                      <a:pt x="17630" y="9337"/>
                      <a:pt x="20753" y="7011"/>
                    </a:cubicBezTo>
                    <a:cubicBezTo>
                      <a:pt x="21045" y="6791"/>
                      <a:pt x="21327" y="6563"/>
                      <a:pt x="21600" y="6335"/>
                    </a:cubicBezTo>
                    <a:lnTo>
                      <a:pt x="14601" y="17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FFA0A2B2-E89F-C144-B638-75FF3D5DB48D}"/>
                  </a:ext>
                </a:extLst>
              </p:cNvPr>
              <p:cNvSpPr/>
              <p:nvPr/>
            </p:nvSpPr>
            <p:spPr>
              <a:xfrm>
                <a:off x="183705500" y="17995900"/>
                <a:ext cx="792486" cy="792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lnTo>
                      <a:pt x="5262" y="0"/>
                    </a:lnTo>
                    <a:cubicBezTo>
                      <a:pt x="2354" y="0"/>
                      <a:pt x="0" y="2354"/>
                      <a:pt x="0" y="5262"/>
                    </a:cubicBezTo>
                    <a:lnTo>
                      <a:pt x="0" y="16338"/>
                    </a:lnTo>
                    <a:cubicBezTo>
                      <a:pt x="0" y="19246"/>
                      <a:pt x="2354" y="21600"/>
                      <a:pt x="5262" y="21600"/>
                    </a:cubicBezTo>
                    <a:lnTo>
                      <a:pt x="16338" y="21600"/>
                    </a:lnTo>
                    <a:cubicBezTo>
                      <a:pt x="19246" y="21600"/>
                      <a:pt x="21600" y="19246"/>
                      <a:pt x="21600" y="16338"/>
                    </a:cubicBezTo>
                    <a:lnTo>
                      <a:pt x="21600" y="5262"/>
                    </a:lnTo>
                    <a:cubicBezTo>
                      <a:pt x="21600" y="2354"/>
                      <a:pt x="19246" y="0"/>
                      <a:pt x="16338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F66E0195-93E5-0B47-8C26-2B0F554EB7C1}"/>
                  </a:ext>
                </a:extLst>
              </p:cNvPr>
              <p:cNvSpPr/>
              <p:nvPr/>
            </p:nvSpPr>
            <p:spPr>
              <a:xfrm>
                <a:off x="183299099" y="15836900"/>
                <a:ext cx="1602134" cy="2717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7" h="21591" extrusionOk="0">
                    <a:moveTo>
                      <a:pt x="20262" y="18302"/>
                    </a:moveTo>
                    <a:cubicBezTo>
                      <a:pt x="20910" y="18302"/>
                      <a:pt x="21439" y="17989"/>
                      <a:pt x="21439" y="17606"/>
                    </a:cubicBezTo>
                    <a:lnTo>
                      <a:pt x="21439" y="17606"/>
                    </a:lnTo>
                    <a:cubicBezTo>
                      <a:pt x="21439" y="17223"/>
                      <a:pt x="20910" y="16910"/>
                      <a:pt x="20262" y="16910"/>
                    </a:cubicBezTo>
                    <a:lnTo>
                      <a:pt x="20211" y="16910"/>
                    </a:lnTo>
                    <a:cubicBezTo>
                      <a:pt x="19989" y="16910"/>
                      <a:pt x="19819" y="16809"/>
                      <a:pt x="19819" y="16678"/>
                    </a:cubicBezTo>
                    <a:lnTo>
                      <a:pt x="19819" y="16335"/>
                    </a:lnTo>
                    <a:cubicBezTo>
                      <a:pt x="19819" y="16204"/>
                      <a:pt x="19989" y="16103"/>
                      <a:pt x="20211" y="16103"/>
                    </a:cubicBezTo>
                    <a:lnTo>
                      <a:pt x="20211" y="16103"/>
                    </a:lnTo>
                    <a:cubicBezTo>
                      <a:pt x="20859" y="16103"/>
                      <a:pt x="21421" y="15810"/>
                      <a:pt x="21439" y="15427"/>
                    </a:cubicBezTo>
                    <a:cubicBezTo>
                      <a:pt x="21456" y="15033"/>
                      <a:pt x="20927" y="14700"/>
                      <a:pt x="20262" y="14700"/>
                    </a:cubicBezTo>
                    <a:cubicBezTo>
                      <a:pt x="20023" y="14700"/>
                      <a:pt x="19819" y="14579"/>
                      <a:pt x="19819" y="14438"/>
                    </a:cubicBezTo>
                    <a:lnTo>
                      <a:pt x="19819" y="13641"/>
                    </a:lnTo>
                    <a:lnTo>
                      <a:pt x="12966" y="13641"/>
                    </a:lnTo>
                    <a:cubicBezTo>
                      <a:pt x="12983" y="10826"/>
                      <a:pt x="13187" y="5802"/>
                      <a:pt x="14346" y="2866"/>
                    </a:cubicBezTo>
                    <a:lnTo>
                      <a:pt x="16989" y="2866"/>
                    </a:lnTo>
                    <a:cubicBezTo>
                      <a:pt x="18029" y="2866"/>
                      <a:pt x="18949" y="2493"/>
                      <a:pt x="19342" y="1918"/>
                    </a:cubicBezTo>
                    <a:cubicBezTo>
                      <a:pt x="19734" y="1353"/>
                      <a:pt x="19512" y="748"/>
                      <a:pt x="18796" y="334"/>
                    </a:cubicBezTo>
                    <a:cubicBezTo>
                      <a:pt x="18404" y="102"/>
                      <a:pt x="17927" y="-9"/>
                      <a:pt x="17449" y="1"/>
                    </a:cubicBezTo>
                    <a:cubicBezTo>
                      <a:pt x="16784" y="21"/>
                      <a:pt x="16119" y="263"/>
                      <a:pt x="15454" y="738"/>
                    </a:cubicBezTo>
                    <a:cubicBezTo>
                      <a:pt x="14909" y="1121"/>
                      <a:pt x="14466" y="1797"/>
                      <a:pt x="14108" y="2654"/>
                    </a:cubicBezTo>
                    <a:lnTo>
                      <a:pt x="7305" y="2654"/>
                    </a:lnTo>
                    <a:cubicBezTo>
                      <a:pt x="6947" y="1797"/>
                      <a:pt x="6504" y="1121"/>
                      <a:pt x="5958" y="738"/>
                    </a:cubicBezTo>
                    <a:cubicBezTo>
                      <a:pt x="5293" y="273"/>
                      <a:pt x="4611" y="21"/>
                      <a:pt x="3964" y="1"/>
                    </a:cubicBezTo>
                    <a:cubicBezTo>
                      <a:pt x="3486" y="-9"/>
                      <a:pt x="3009" y="102"/>
                      <a:pt x="2617" y="334"/>
                    </a:cubicBezTo>
                    <a:cubicBezTo>
                      <a:pt x="1901" y="748"/>
                      <a:pt x="1679" y="1353"/>
                      <a:pt x="2071" y="1918"/>
                    </a:cubicBezTo>
                    <a:cubicBezTo>
                      <a:pt x="2463" y="2493"/>
                      <a:pt x="3384" y="2866"/>
                      <a:pt x="4424" y="2866"/>
                    </a:cubicBezTo>
                    <a:lnTo>
                      <a:pt x="7066" y="2866"/>
                    </a:lnTo>
                    <a:cubicBezTo>
                      <a:pt x="8226" y="5802"/>
                      <a:pt x="8430" y="10826"/>
                      <a:pt x="8447" y="13641"/>
                    </a:cubicBezTo>
                    <a:lnTo>
                      <a:pt x="1628" y="13641"/>
                    </a:lnTo>
                    <a:lnTo>
                      <a:pt x="1628" y="14468"/>
                    </a:lnTo>
                    <a:cubicBezTo>
                      <a:pt x="1628" y="14599"/>
                      <a:pt x="1457" y="14700"/>
                      <a:pt x="1236" y="14700"/>
                    </a:cubicBezTo>
                    <a:cubicBezTo>
                      <a:pt x="622" y="14700"/>
                      <a:pt x="77" y="14963"/>
                      <a:pt x="8" y="15316"/>
                    </a:cubicBezTo>
                    <a:cubicBezTo>
                      <a:pt x="-77" y="15740"/>
                      <a:pt x="486" y="16103"/>
                      <a:pt x="1185" y="16103"/>
                    </a:cubicBezTo>
                    <a:cubicBezTo>
                      <a:pt x="1423" y="16103"/>
                      <a:pt x="1628" y="16224"/>
                      <a:pt x="1628" y="16365"/>
                    </a:cubicBezTo>
                    <a:lnTo>
                      <a:pt x="1628" y="16658"/>
                    </a:lnTo>
                    <a:cubicBezTo>
                      <a:pt x="1628" y="16799"/>
                      <a:pt x="1423" y="16920"/>
                      <a:pt x="1185" y="16920"/>
                    </a:cubicBezTo>
                    <a:cubicBezTo>
                      <a:pt x="537" y="16920"/>
                      <a:pt x="8" y="17233"/>
                      <a:pt x="8" y="17616"/>
                    </a:cubicBezTo>
                    <a:lnTo>
                      <a:pt x="8" y="17616"/>
                    </a:lnTo>
                    <a:cubicBezTo>
                      <a:pt x="8" y="17999"/>
                      <a:pt x="537" y="18312"/>
                      <a:pt x="1185" y="18312"/>
                    </a:cubicBezTo>
                    <a:cubicBezTo>
                      <a:pt x="1423" y="18312"/>
                      <a:pt x="1628" y="18433"/>
                      <a:pt x="1628" y="18574"/>
                    </a:cubicBezTo>
                    <a:lnTo>
                      <a:pt x="1628" y="18897"/>
                    </a:lnTo>
                    <a:cubicBezTo>
                      <a:pt x="1628" y="19028"/>
                      <a:pt x="1457" y="19129"/>
                      <a:pt x="1236" y="19129"/>
                    </a:cubicBezTo>
                    <a:cubicBezTo>
                      <a:pt x="622" y="19129"/>
                      <a:pt x="77" y="19392"/>
                      <a:pt x="8" y="19745"/>
                    </a:cubicBezTo>
                    <a:cubicBezTo>
                      <a:pt x="-77" y="20168"/>
                      <a:pt x="486" y="20532"/>
                      <a:pt x="1185" y="20532"/>
                    </a:cubicBezTo>
                    <a:lnTo>
                      <a:pt x="1628" y="20532"/>
                    </a:lnTo>
                    <a:cubicBezTo>
                      <a:pt x="1628" y="21117"/>
                      <a:pt x="2429" y="21591"/>
                      <a:pt x="3418" y="21591"/>
                    </a:cubicBezTo>
                    <a:lnTo>
                      <a:pt x="18096" y="21591"/>
                    </a:lnTo>
                    <a:cubicBezTo>
                      <a:pt x="19085" y="21591"/>
                      <a:pt x="19886" y="21117"/>
                      <a:pt x="19886" y="20532"/>
                    </a:cubicBezTo>
                    <a:lnTo>
                      <a:pt x="20279" y="20532"/>
                    </a:lnTo>
                    <a:cubicBezTo>
                      <a:pt x="20926" y="20532"/>
                      <a:pt x="21489" y="20239"/>
                      <a:pt x="21506" y="19856"/>
                    </a:cubicBezTo>
                    <a:cubicBezTo>
                      <a:pt x="21523" y="19462"/>
                      <a:pt x="20995" y="19129"/>
                      <a:pt x="20330" y="19129"/>
                    </a:cubicBezTo>
                    <a:cubicBezTo>
                      <a:pt x="20091" y="19129"/>
                      <a:pt x="19886" y="19008"/>
                      <a:pt x="19886" y="18867"/>
                    </a:cubicBezTo>
                    <a:lnTo>
                      <a:pt x="19886" y="18574"/>
                    </a:lnTo>
                    <a:cubicBezTo>
                      <a:pt x="19819" y="18423"/>
                      <a:pt x="20023" y="18302"/>
                      <a:pt x="20262" y="18302"/>
                    </a:cubicBezTo>
                    <a:close/>
                    <a:moveTo>
                      <a:pt x="15693" y="859"/>
                    </a:moveTo>
                    <a:cubicBezTo>
                      <a:pt x="16290" y="435"/>
                      <a:pt x="16887" y="213"/>
                      <a:pt x="17449" y="193"/>
                    </a:cubicBezTo>
                    <a:cubicBezTo>
                      <a:pt x="17841" y="183"/>
                      <a:pt x="18216" y="274"/>
                      <a:pt x="18540" y="465"/>
                    </a:cubicBezTo>
                    <a:cubicBezTo>
                      <a:pt x="19154" y="818"/>
                      <a:pt x="19342" y="1343"/>
                      <a:pt x="19018" y="1827"/>
                    </a:cubicBezTo>
                    <a:cubicBezTo>
                      <a:pt x="18677" y="2332"/>
                      <a:pt x="17893" y="2644"/>
                      <a:pt x="16989" y="2644"/>
                    </a:cubicBezTo>
                    <a:lnTo>
                      <a:pt x="14432" y="2644"/>
                    </a:lnTo>
                    <a:cubicBezTo>
                      <a:pt x="14773" y="1847"/>
                      <a:pt x="15182" y="1212"/>
                      <a:pt x="15693" y="859"/>
                    </a:cubicBezTo>
                    <a:close/>
                    <a:moveTo>
                      <a:pt x="4373" y="2644"/>
                    </a:moveTo>
                    <a:cubicBezTo>
                      <a:pt x="3470" y="2644"/>
                      <a:pt x="2685" y="2332"/>
                      <a:pt x="2344" y="1827"/>
                    </a:cubicBezTo>
                    <a:cubicBezTo>
                      <a:pt x="2020" y="1343"/>
                      <a:pt x="2191" y="818"/>
                      <a:pt x="2822" y="465"/>
                    </a:cubicBezTo>
                    <a:cubicBezTo>
                      <a:pt x="3129" y="284"/>
                      <a:pt x="3487" y="193"/>
                      <a:pt x="3845" y="193"/>
                    </a:cubicBezTo>
                    <a:cubicBezTo>
                      <a:pt x="3862" y="193"/>
                      <a:pt x="3896" y="193"/>
                      <a:pt x="3913" y="193"/>
                    </a:cubicBezTo>
                    <a:cubicBezTo>
                      <a:pt x="4475" y="213"/>
                      <a:pt x="5072" y="435"/>
                      <a:pt x="5669" y="859"/>
                    </a:cubicBezTo>
                    <a:cubicBezTo>
                      <a:pt x="6180" y="1212"/>
                      <a:pt x="6589" y="1847"/>
                      <a:pt x="6930" y="2644"/>
                    </a:cubicBezTo>
                    <a:lnTo>
                      <a:pt x="4373" y="2644"/>
                    </a:lnTo>
                    <a:close/>
                    <a:moveTo>
                      <a:pt x="7357" y="2846"/>
                    </a:moveTo>
                    <a:lnTo>
                      <a:pt x="14005" y="2846"/>
                    </a:lnTo>
                    <a:cubicBezTo>
                      <a:pt x="12846" y="5842"/>
                      <a:pt x="12642" y="10816"/>
                      <a:pt x="12625" y="13621"/>
                    </a:cubicBezTo>
                    <a:lnTo>
                      <a:pt x="8720" y="13621"/>
                    </a:lnTo>
                    <a:cubicBezTo>
                      <a:pt x="8720" y="10816"/>
                      <a:pt x="8516" y="5842"/>
                      <a:pt x="7357" y="2846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E74C9ACD-326E-2B40-913C-AAA4B27EB016}"/>
                  </a:ext>
                </a:extLst>
              </p:cNvPr>
              <p:cNvSpPr/>
              <p:nvPr/>
            </p:nvSpPr>
            <p:spPr>
              <a:xfrm>
                <a:off x="182613300" y="12446000"/>
                <a:ext cx="1452873" cy="17653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10" y="2937"/>
                    </a:moveTo>
                    <a:cubicBezTo>
                      <a:pt x="14368" y="1228"/>
                      <a:pt x="12424" y="0"/>
                      <a:pt x="10139" y="0"/>
                    </a:cubicBezTo>
                    <a:cubicBezTo>
                      <a:pt x="7326" y="0"/>
                      <a:pt x="5041" y="1880"/>
                      <a:pt x="5041" y="4196"/>
                    </a:cubicBezTo>
                    <a:cubicBezTo>
                      <a:pt x="5041" y="4879"/>
                      <a:pt x="5249" y="5517"/>
                      <a:pt x="5589" y="6092"/>
                    </a:cubicBezTo>
                    <a:cubicBezTo>
                      <a:pt x="3568" y="7117"/>
                      <a:pt x="1680" y="8329"/>
                      <a:pt x="0" y="9697"/>
                    </a:cubicBezTo>
                    <a:lnTo>
                      <a:pt x="14463" y="21600"/>
                    </a:lnTo>
                    <a:cubicBezTo>
                      <a:pt x="16351" y="20155"/>
                      <a:pt x="18843" y="19254"/>
                      <a:pt x="21600" y="19160"/>
                    </a:cubicBezTo>
                    <a:lnTo>
                      <a:pt x="21600" y="2284"/>
                    </a:lnTo>
                    <a:cubicBezTo>
                      <a:pt x="19315" y="2315"/>
                      <a:pt x="17125" y="2533"/>
                      <a:pt x="15010" y="2937"/>
                    </a:cubicBezTo>
                    <a:close/>
                  </a:path>
                </a:pathLst>
              </a:custGeom>
              <a:solidFill>
                <a:srgbClr val="FFC000"/>
              </a:solidFill>
              <a:ln w="12700">
                <a:miter lim="400000"/>
              </a:ln>
            </p:spPr>
            <p:txBody>
              <a:bodyPr lIns="38100" tIns="576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accent4">
                        <a:lumMod val="50000"/>
                      </a:schemeClr>
                    </a:solidFill>
                  </a:rPr>
                  <a:t>SOCIAL</a:t>
                </a:r>
                <a:endParaRPr sz="1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CE096694-E3E6-014C-8395-EB3EEB818999}"/>
                  </a:ext>
                </a:extLst>
              </p:cNvPr>
              <p:cNvSpPr/>
              <p:nvPr/>
            </p:nvSpPr>
            <p:spPr>
              <a:xfrm>
                <a:off x="184124599" y="12446000"/>
                <a:ext cx="1445259" cy="1762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58" y="6147"/>
                    </a:moveTo>
                    <a:cubicBezTo>
                      <a:pt x="16437" y="5571"/>
                      <a:pt x="16646" y="4902"/>
                      <a:pt x="16646" y="4202"/>
                    </a:cubicBezTo>
                    <a:cubicBezTo>
                      <a:pt x="16646" y="1883"/>
                      <a:pt x="14350" y="0"/>
                      <a:pt x="11521" y="0"/>
                    </a:cubicBezTo>
                    <a:cubicBezTo>
                      <a:pt x="9206" y="0"/>
                      <a:pt x="7251" y="1245"/>
                      <a:pt x="6605" y="2972"/>
                    </a:cubicBezTo>
                    <a:cubicBezTo>
                      <a:pt x="4479" y="2568"/>
                      <a:pt x="2278" y="2350"/>
                      <a:pt x="0" y="2319"/>
                    </a:cubicBezTo>
                    <a:lnTo>
                      <a:pt x="0" y="19188"/>
                    </a:lnTo>
                    <a:cubicBezTo>
                      <a:pt x="2752" y="19281"/>
                      <a:pt x="5239" y="20184"/>
                      <a:pt x="7137" y="21600"/>
                    </a:cubicBezTo>
                    <a:lnTo>
                      <a:pt x="21600" y="9742"/>
                    </a:lnTo>
                    <a:cubicBezTo>
                      <a:pt x="19949" y="8372"/>
                      <a:pt x="18070" y="7174"/>
                      <a:pt x="16058" y="614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576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accent3">
                        <a:lumMod val="50000"/>
                      </a:schemeClr>
                    </a:solidFill>
                  </a:rPr>
                  <a:t>TECHNOLOGICAL</a:t>
                </a:r>
                <a:endParaRPr sz="1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81059AA-2A93-4C42-A3DA-63994446F091}"/>
                  </a:ext>
                </a:extLst>
              </p:cNvPr>
              <p:cNvSpPr/>
              <p:nvPr/>
            </p:nvSpPr>
            <p:spPr>
              <a:xfrm>
                <a:off x="184658000" y="13284200"/>
                <a:ext cx="1711958" cy="14478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815"/>
                    </a:moveTo>
                    <a:cubicBezTo>
                      <a:pt x="21600" y="6992"/>
                      <a:pt x="19661" y="4699"/>
                      <a:pt x="17274" y="4699"/>
                    </a:cubicBezTo>
                    <a:cubicBezTo>
                      <a:pt x="16665" y="4699"/>
                      <a:pt x="16088" y="4851"/>
                      <a:pt x="15575" y="5116"/>
                    </a:cubicBezTo>
                    <a:cubicBezTo>
                      <a:pt x="14598" y="3278"/>
                      <a:pt x="13476" y="1554"/>
                      <a:pt x="12210" y="0"/>
                    </a:cubicBezTo>
                    <a:lnTo>
                      <a:pt x="0" y="14438"/>
                    </a:lnTo>
                    <a:cubicBezTo>
                      <a:pt x="1490" y="16333"/>
                      <a:pt x="2420" y="18834"/>
                      <a:pt x="2516" y="21600"/>
                    </a:cubicBezTo>
                    <a:lnTo>
                      <a:pt x="19597" y="21600"/>
                    </a:lnTo>
                    <a:cubicBezTo>
                      <a:pt x="19581" y="19194"/>
                      <a:pt x="19341" y="16844"/>
                      <a:pt x="18908" y="14589"/>
                    </a:cubicBezTo>
                    <a:cubicBezTo>
                      <a:pt x="20478" y="13813"/>
                      <a:pt x="21600" y="11975"/>
                      <a:pt x="21600" y="98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900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bg1"/>
                    </a:solidFill>
                  </a:rPr>
                  <a:t>LEGAL</a:t>
                </a:r>
                <a:endParaRPr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059AD069-600E-A548-9E8C-287873D6F030}"/>
                  </a:ext>
                </a:extLst>
              </p:cNvPr>
              <p:cNvSpPr/>
              <p:nvPr/>
            </p:nvSpPr>
            <p:spPr>
              <a:xfrm>
                <a:off x="181813200" y="13284200"/>
                <a:ext cx="1724658" cy="14478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416" y="0"/>
                    </a:moveTo>
                    <a:cubicBezTo>
                      <a:pt x="8144" y="1573"/>
                      <a:pt x="7015" y="3316"/>
                      <a:pt x="6044" y="5173"/>
                    </a:cubicBezTo>
                    <a:cubicBezTo>
                      <a:pt x="5503" y="4888"/>
                      <a:pt x="4915" y="4737"/>
                      <a:pt x="4295" y="4737"/>
                    </a:cubicBezTo>
                    <a:cubicBezTo>
                      <a:pt x="1925" y="4737"/>
                      <a:pt x="0" y="7029"/>
                      <a:pt x="0" y="9853"/>
                    </a:cubicBezTo>
                    <a:cubicBezTo>
                      <a:pt x="0" y="12051"/>
                      <a:pt x="1161" y="13907"/>
                      <a:pt x="2784" y="14646"/>
                    </a:cubicBezTo>
                    <a:cubicBezTo>
                      <a:pt x="2354" y="16882"/>
                      <a:pt x="2115" y="19213"/>
                      <a:pt x="2115" y="21600"/>
                    </a:cubicBezTo>
                    <a:cubicBezTo>
                      <a:pt x="2115" y="21600"/>
                      <a:pt x="2115" y="21600"/>
                      <a:pt x="2115" y="21600"/>
                    </a:cubicBezTo>
                    <a:lnTo>
                      <a:pt x="19135" y="21600"/>
                    </a:lnTo>
                    <a:cubicBezTo>
                      <a:pt x="19230" y="18853"/>
                      <a:pt x="20153" y="16371"/>
                      <a:pt x="21600" y="14476"/>
                    </a:cubicBezTo>
                    <a:lnTo>
                      <a:pt x="941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900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accent4">
                        <a:lumMod val="50000"/>
                      </a:schemeClr>
                    </a:solidFill>
                  </a:rPr>
                  <a:t>ECONOMIC</a:t>
                </a:r>
                <a:endParaRPr sz="1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4AE38965-8473-F644-B31E-52ABD14ECC0A}"/>
                  </a:ext>
                </a:extLst>
              </p:cNvPr>
              <p:cNvSpPr/>
              <p:nvPr/>
            </p:nvSpPr>
            <p:spPr>
              <a:xfrm>
                <a:off x="184658000" y="14795499"/>
                <a:ext cx="1766576" cy="1427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5" h="21600" extrusionOk="0">
                    <a:moveTo>
                      <a:pt x="18434" y="5765"/>
                    </a:moveTo>
                    <a:cubicBezTo>
                      <a:pt x="18745" y="3901"/>
                      <a:pt x="18931" y="1979"/>
                      <a:pt x="18978" y="0"/>
                    </a:cubicBezTo>
                    <a:lnTo>
                      <a:pt x="2436" y="0"/>
                    </a:lnTo>
                    <a:cubicBezTo>
                      <a:pt x="2343" y="2806"/>
                      <a:pt x="1443" y="5342"/>
                      <a:pt x="0" y="7264"/>
                    </a:cubicBezTo>
                    <a:lnTo>
                      <a:pt x="11576" y="21600"/>
                    </a:lnTo>
                    <a:cubicBezTo>
                      <a:pt x="13050" y="19736"/>
                      <a:pt x="14353" y="17660"/>
                      <a:pt x="15424" y="15393"/>
                    </a:cubicBezTo>
                    <a:cubicBezTo>
                      <a:pt x="16014" y="15777"/>
                      <a:pt x="16681" y="16008"/>
                      <a:pt x="17395" y="16008"/>
                    </a:cubicBezTo>
                    <a:cubicBezTo>
                      <a:pt x="19707" y="16008"/>
                      <a:pt x="21584" y="13683"/>
                      <a:pt x="21584" y="10819"/>
                    </a:cubicBezTo>
                    <a:cubicBezTo>
                      <a:pt x="21600" y="8359"/>
                      <a:pt x="20250" y="6322"/>
                      <a:pt x="18434" y="576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144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bg1"/>
                    </a:solidFill>
                  </a:rPr>
                  <a:t>ENVIRONMENTAL</a:t>
                </a:r>
                <a:endParaRPr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D9272DAF-22A6-7044-B15C-D1F4A24EB05D}"/>
                  </a:ext>
                </a:extLst>
              </p:cNvPr>
              <p:cNvSpPr/>
              <p:nvPr/>
            </p:nvSpPr>
            <p:spPr>
              <a:xfrm>
                <a:off x="181851300" y="14795499"/>
                <a:ext cx="1692908" cy="1427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226"/>
                    </a:moveTo>
                    <a:cubicBezTo>
                      <a:pt x="20125" y="5304"/>
                      <a:pt x="19186" y="2786"/>
                      <a:pt x="19088" y="0"/>
                    </a:cubicBezTo>
                    <a:lnTo>
                      <a:pt x="1750" y="0"/>
                    </a:lnTo>
                    <a:cubicBezTo>
                      <a:pt x="1799" y="2114"/>
                      <a:pt x="2009" y="4189"/>
                      <a:pt x="2382" y="6169"/>
                    </a:cubicBezTo>
                    <a:cubicBezTo>
                      <a:pt x="972" y="7033"/>
                      <a:pt x="0" y="8782"/>
                      <a:pt x="0" y="10800"/>
                    </a:cubicBezTo>
                    <a:cubicBezTo>
                      <a:pt x="0" y="13663"/>
                      <a:pt x="1961" y="15989"/>
                      <a:pt x="4375" y="15989"/>
                    </a:cubicBezTo>
                    <a:cubicBezTo>
                      <a:pt x="4813" y="15989"/>
                      <a:pt x="5234" y="15912"/>
                      <a:pt x="5639" y="15777"/>
                    </a:cubicBezTo>
                    <a:cubicBezTo>
                      <a:pt x="6725" y="17891"/>
                      <a:pt x="8005" y="19851"/>
                      <a:pt x="9463" y="21600"/>
                    </a:cubicBezTo>
                    <a:lnTo>
                      <a:pt x="21600" y="722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144000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000" dirty="0">
                    <a:solidFill>
                      <a:schemeClr val="bg1"/>
                    </a:solidFill>
                  </a:rPr>
                  <a:t>POLITICAL</a:t>
                </a:r>
                <a:endParaRPr sz="1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41214E-E4CA-5641-8385-A1B0206B8F13}"/>
                </a:ext>
              </a:extLst>
            </p:cNvPr>
            <p:cNvSpPr txBox="1"/>
            <p:nvPr/>
          </p:nvSpPr>
          <p:spPr>
            <a:xfrm>
              <a:off x="4392816" y="3354132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9C22D44-1941-DD46-8106-8F53A669C9CC}"/>
                </a:ext>
              </a:extLst>
            </p:cNvPr>
            <p:cNvSpPr txBox="1"/>
            <p:nvPr/>
          </p:nvSpPr>
          <p:spPr>
            <a:xfrm>
              <a:off x="4296174" y="1905642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06F6259-5B8C-7B42-8031-2B88B80903AF}"/>
                </a:ext>
              </a:extLst>
            </p:cNvPr>
            <p:cNvSpPr txBox="1"/>
            <p:nvPr/>
          </p:nvSpPr>
          <p:spPr>
            <a:xfrm>
              <a:off x="5335746" y="901589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031DDD-2C23-534B-B115-422CD6711E02}"/>
                </a:ext>
              </a:extLst>
            </p:cNvPr>
            <p:cNvSpPr txBox="1"/>
            <p:nvPr/>
          </p:nvSpPr>
          <p:spPr>
            <a:xfrm>
              <a:off x="6822935" y="901589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8BA5C55-D53A-7242-8AF0-F361BA58B1CB}"/>
                </a:ext>
              </a:extLst>
            </p:cNvPr>
            <p:cNvSpPr txBox="1"/>
            <p:nvPr/>
          </p:nvSpPr>
          <p:spPr>
            <a:xfrm>
              <a:off x="7836950" y="1926264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75D12BB-85D5-E444-BEC3-D0897F9210C6}"/>
                </a:ext>
              </a:extLst>
            </p:cNvPr>
            <p:cNvSpPr txBox="1"/>
            <p:nvPr/>
          </p:nvSpPr>
          <p:spPr>
            <a:xfrm>
              <a:off x="7886256" y="3332751"/>
              <a:ext cx="813730" cy="7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FB6146B-0F1F-5B47-BE35-A8910931B7B3}"/>
              </a:ext>
            </a:extLst>
          </p:cNvPr>
          <p:cNvSpPr txBox="1"/>
          <p:nvPr/>
        </p:nvSpPr>
        <p:spPr>
          <a:xfrm>
            <a:off x="5556775" y="3025308"/>
            <a:ext cx="1089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PESTLE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ANALYSIS</a:t>
            </a:r>
          </a:p>
        </p:txBody>
      </p:sp>
      <p:pic>
        <p:nvPicPr>
          <p:cNvPr id="8" name="Graphic 7" descr="Gavel">
            <a:extLst>
              <a:ext uri="{FF2B5EF4-FFF2-40B4-BE49-F238E27FC236}">
                <a16:creationId xmlns:a16="http://schemas.microsoft.com/office/drawing/2014/main" id="{D34B2790-39EE-AF42-8C49-CF315D4B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7076" y="2564308"/>
            <a:ext cx="443122" cy="443122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FF7F2B42-1C35-9548-891A-F5FF98FD4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7075" y="2558497"/>
            <a:ext cx="443122" cy="443122"/>
          </a:xfrm>
          <a:prstGeom prst="rect">
            <a:avLst/>
          </a:prstGeom>
        </p:spPr>
      </p:pic>
      <p:pic>
        <p:nvPicPr>
          <p:cNvPr id="12" name="Graphic 11" descr="Connections">
            <a:extLst>
              <a:ext uri="{FF2B5EF4-FFF2-40B4-BE49-F238E27FC236}">
                <a16:creationId xmlns:a16="http://schemas.microsoft.com/office/drawing/2014/main" id="{14AF4588-0F1D-8B42-9D8F-52ADB3AC66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0918" y="2253311"/>
            <a:ext cx="443122" cy="443122"/>
          </a:xfrm>
          <a:prstGeom prst="rect">
            <a:avLst/>
          </a:prstGeom>
        </p:spPr>
      </p:pic>
      <p:pic>
        <p:nvPicPr>
          <p:cNvPr id="14" name="Graphic 13" descr="Open hand with plant">
            <a:extLst>
              <a:ext uri="{FF2B5EF4-FFF2-40B4-BE49-F238E27FC236}">
                <a16:creationId xmlns:a16="http://schemas.microsoft.com/office/drawing/2014/main" id="{C21E0737-6A8A-F040-9301-F49D24A597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47239" y="3700029"/>
            <a:ext cx="443122" cy="443122"/>
          </a:xfrm>
          <a:prstGeom prst="rect">
            <a:avLst/>
          </a:prstGeom>
        </p:spPr>
      </p:pic>
      <p:pic>
        <p:nvPicPr>
          <p:cNvPr id="16" name="Graphic 15" descr="Cell Tower">
            <a:extLst>
              <a:ext uri="{FF2B5EF4-FFF2-40B4-BE49-F238E27FC236}">
                <a16:creationId xmlns:a16="http://schemas.microsoft.com/office/drawing/2014/main" id="{29B2552C-3D39-D64B-919A-6453E87C7D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05442" y="2272072"/>
            <a:ext cx="443122" cy="443122"/>
          </a:xfrm>
          <a:prstGeom prst="rect">
            <a:avLst/>
          </a:prstGeom>
        </p:spPr>
      </p:pic>
      <p:pic>
        <p:nvPicPr>
          <p:cNvPr id="18" name="Graphic 17" descr="Lecturer">
            <a:extLst>
              <a:ext uri="{FF2B5EF4-FFF2-40B4-BE49-F238E27FC236}">
                <a16:creationId xmlns:a16="http://schemas.microsoft.com/office/drawing/2014/main" id="{7C73F55F-97B8-9940-BDBF-F1617503D2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6598" y="3739974"/>
            <a:ext cx="443122" cy="4431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FA1603-E0D3-6200-DFD7-67CCD7F7000D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 txBox="1">
            <a:spLocks/>
          </p:cNvSpPr>
          <p:nvPr/>
        </p:nvSpPr>
        <p:spPr>
          <a:xfrm>
            <a:off x="419120" y="125679"/>
            <a:ext cx="9797831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PESTLE </a:t>
            </a: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E6743E-C4E1-0248-2439-298EA4845EE9}"/>
              </a:ext>
            </a:extLst>
          </p:cNvPr>
          <p:cNvSpPr txBox="1"/>
          <p:nvPr/>
        </p:nvSpPr>
        <p:spPr>
          <a:xfrm>
            <a:off x="547789" y="4710064"/>
            <a:ext cx="41487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uk-UA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відстеження (моніторинг) змін макросередовища за  вузловими напрямками і виявлення тенденцій, подій, непідконтрольних організації, але таких що здійснюють суттєвий вплив на прийняття стратегічних рішень.</a:t>
            </a:r>
            <a:endParaRPr lang="ru-UA" kern="1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4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789" y="255286"/>
            <a:ext cx="9797831" cy="707886"/>
          </a:xfrm>
        </p:spPr>
        <p:txBody>
          <a:bodyPr/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Життєвий цикл товару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D3A77A-E799-462E-8242-9C8A3E53DA0B}"/>
              </a:ext>
            </a:extLst>
          </p:cNvPr>
          <p:cNvGrpSpPr/>
          <p:nvPr/>
        </p:nvGrpSpPr>
        <p:grpSpPr>
          <a:xfrm>
            <a:off x="1724479" y="1556792"/>
            <a:ext cx="9108712" cy="4875738"/>
            <a:chOff x="1724479" y="1556792"/>
            <a:chExt cx="9108712" cy="4875738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5D36F04-DAA0-A84B-B178-59E486933144}"/>
                </a:ext>
              </a:extLst>
            </p:cNvPr>
            <p:cNvSpPr/>
            <p:nvPr/>
          </p:nvSpPr>
          <p:spPr>
            <a:xfrm>
              <a:off x="8107051" y="2045129"/>
              <a:ext cx="1812949" cy="1803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476"/>
                  </a:moveTo>
                  <a:cubicBezTo>
                    <a:pt x="6073" y="15752"/>
                    <a:pt x="13145" y="21600"/>
                    <a:pt x="21600" y="21600"/>
                  </a:cubicBezTo>
                  <a:lnTo>
                    <a:pt x="21600" y="13285"/>
                  </a:lnTo>
                  <a:lnTo>
                    <a:pt x="21600" y="0"/>
                  </a:lnTo>
                  <a:cubicBezTo>
                    <a:pt x="16527" y="6414"/>
                    <a:pt x="8673" y="10690"/>
                    <a:pt x="0" y="11476"/>
                  </a:cubicBez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C2096DCD-DAD2-B640-BC86-FB234626CC4C}"/>
                </a:ext>
              </a:extLst>
            </p:cNvPr>
            <p:cNvSpPr/>
            <p:nvPr/>
          </p:nvSpPr>
          <p:spPr>
            <a:xfrm>
              <a:off x="8412261" y="5860260"/>
              <a:ext cx="1197954" cy="572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02" y="21600"/>
                  </a:moveTo>
                  <a:lnTo>
                    <a:pt x="4898" y="21600"/>
                  </a:lnTo>
                  <a:cubicBezTo>
                    <a:pt x="2201" y="21600"/>
                    <a:pt x="0" y="16992"/>
                    <a:pt x="0" y="11347"/>
                  </a:cubicBezTo>
                  <a:lnTo>
                    <a:pt x="0" y="0"/>
                  </a:lnTo>
                  <a:lnTo>
                    <a:pt x="275" y="0"/>
                  </a:lnTo>
                  <a:lnTo>
                    <a:pt x="275" y="11347"/>
                  </a:lnTo>
                  <a:cubicBezTo>
                    <a:pt x="275" y="16704"/>
                    <a:pt x="2339" y="21024"/>
                    <a:pt x="4898" y="21024"/>
                  </a:cubicBezTo>
                  <a:lnTo>
                    <a:pt x="16702" y="21024"/>
                  </a:lnTo>
                  <a:cubicBezTo>
                    <a:pt x="19261" y="21024"/>
                    <a:pt x="21325" y="16704"/>
                    <a:pt x="21325" y="11347"/>
                  </a:cubicBezTo>
                  <a:lnTo>
                    <a:pt x="21325" y="0"/>
                  </a:lnTo>
                  <a:lnTo>
                    <a:pt x="21600" y="0"/>
                  </a:lnTo>
                  <a:lnTo>
                    <a:pt x="21600" y="11347"/>
                  </a:lnTo>
                  <a:cubicBezTo>
                    <a:pt x="21600" y="16992"/>
                    <a:pt x="19426" y="21600"/>
                    <a:pt x="16702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7F52910-166E-C441-95FD-0F2B4BB6C3EC}"/>
                </a:ext>
              </a:extLst>
            </p:cNvPr>
            <p:cNvSpPr/>
            <p:nvPr/>
          </p:nvSpPr>
          <p:spPr>
            <a:xfrm>
              <a:off x="2707753" y="5860260"/>
              <a:ext cx="1344702" cy="572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02" y="21600"/>
                  </a:moveTo>
                  <a:lnTo>
                    <a:pt x="4898" y="21600"/>
                  </a:lnTo>
                  <a:cubicBezTo>
                    <a:pt x="2201" y="21600"/>
                    <a:pt x="0" y="16992"/>
                    <a:pt x="0" y="11347"/>
                  </a:cubicBezTo>
                  <a:lnTo>
                    <a:pt x="0" y="0"/>
                  </a:lnTo>
                  <a:lnTo>
                    <a:pt x="275" y="0"/>
                  </a:lnTo>
                  <a:lnTo>
                    <a:pt x="275" y="11347"/>
                  </a:lnTo>
                  <a:cubicBezTo>
                    <a:pt x="275" y="16704"/>
                    <a:pt x="2339" y="21024"/>
                    <a:pt x="4898" y="21024"/>
                  </a:cubicBezTo>
                  <a:lnTo>
                    <a:pt x="16702" y="21024"/>
                  </a:lnTo>
                  <a:cubicBezTo>
                    <a:pt x="19261" y="21024"/>
                    <a:pt x="21325" y="16704"/>
                    <a:pt x="21325" y="11347"/>
                  </a:cubicBezTo>
                  <a:lnTo>
                    <a:pt x="21325" y="0"/>
                  </a:lnTo>
                  <a:lnTo>
                    <a:pt x="21600" y="0"/>
                  </a:lnTo>
                  <a:lnTo>
                    <a:pt x="21600" y="11347"/>
                  </a:lnTo>
                  <a:cubicBezTo>
                    <a:pt x="21600" y="16992"/>
                    <a:pt x="19399" y="21600"/>
                    <a:pt x="16702" y="21600"/>
                  </a:cubicBez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0C55EA22-5143-284D-A39C-16957DA96981}"/>
                </a:ext>
              </a:extLst>
            </p:cNvPr>
            <p:cNvSpPr/>
            <p:nvPr/>
          </p:nvSpPr>
          <p:spPr>
            <a:xfrm>
              <a:off x="4658172" y="5860260"/>
              <a:ext cx="1197954" cy="572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02" y="21600"/>
                  </a:moveTo>
                  <a:lnTo>
                    <a:pt x="4898" y="21600"/>
                  </a:lnTo>
                  <a:cubicBezTo>
                    <a:pt x="2201" y="21600"/>
                    <a:pt x="0" y="16992"/>
                    <a:pt x="0" y="11347"/>
                  </a:cubicBezTo>
                  <a:lnTo>
                    <a:pt x="0" y="0"/>
                  </a:lnTo>
                  <a:lnTo>
                    <a:pt x="275" y="0"/>
                  </a:lnTo>
                  <a:lnTo>
                    <a:pt x="275" y="11347"/>
                  </a:lnTo>
                  <a:cubicBezTo>
                    <a:pt x="275" y="16704"/>
                    <a:pt x="2339" y="21024"/>
                    <a:pt x="4898" y="21024"/>
                  </a:cubicBezTo>
                  <a:lnTo>
                    <a:pt x="16702" y="21024"/>
                  </a:lnTo>
                  <a:cubicBezTo>
                    <a:pt x="19261" y="21024"/>
                    <a:pt x="21325" y="16704"/>
                    <a:pt x="21325" y="11347"/>
                  </a:cubicBezTo>
                  <a:lnTo>
                    <a:pt x="21325" y="0"/>
                  </a:lnTo>
                  <a:lnTo>
                    <a:pt x="21600" y="0"/>
                  </a:lnTo>
                  <a:lnTo>
                    <a:pt x="21600" y="11347"/>
                  </a:lnTo>
                  <a:cubicBezTo>
                    <a:pt x="21600" y="16992"/>
                    <a:pt x="19399" y="21600"/>
                    <a:pt x="1670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06DCBC5-CA41-3A47-8175-952FE59E4D27}"/>
                </a:ext>
              </a:extLst>
            </p:cNvPr>
            <p:cNvSpPr/>
            <p:nvPr/>
          </p:nvSpPr>
          <p:spPr>
            <a:xfrm>
              <a:off x="6519956" y="5860260"/>
              <a:ext cx="1197954" cy="572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02" y="21600"/>
                  </a:moveTo>
                  <a:lnTo>
                    <a:pt x="4898" y="21600"/>
                  </a:lnTo>
                  <a:cubicBezTo>
                    <a:pt x="2201" y="21600"/>
                    <a:pt x="0" y="16992"/>
                    <a:pt x="0" y="11347"/>
                  </a:cubicBezTo>
                  <a:lnTo>
                    <a:pt x="0" y="0"/>
                  </a:lnTo>
                  <a:lnTo>
                    <a:pt x="275" y="0"/>
                  </a:lnTo>
                  <a:lnTo>
                    <a:pt x="275" y="11347"/>
                  </a:lnTo>
                  <a:cubicBezTo>
                    <a:pt x="275" y="16704"/>
                    <a:pt x="2339" y="21024"/>
                    <a:pt x="4898" y="21024"/>
                  </a:cubicBezTo>
                  <a:lnTo>
                    <a:pt x="16702" y="21024"/>
                  </a:lnTo>
                  <a:cubicBezTo>
                    <a:pt x="19261" y="21024"/>
                    <a:pt x="21325" y="16704"/>
                    <a:pt x="21325" y="11347"/>
                  </a:cubicBezTo>
                  <a:lnTo>
                    <a:pt x="21325" y="0"/>
                  </a:lnTo>
                  <a:lnTo>
                    <a:pt x="21600" y="0"/>
                  </a:lnTo>
                  <a:lnTo>
                    <a:pt x="21600" y="11347"/>
                  </a:lnTo>
                  <a:cubicBezTo>
                    <a:pt x="21573" y="16992"/>
                    <a:pt x="19399" y="21600"/>
                    <a:pt x="16702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05CE5C8-7ACC-EE45-A0A6-91ACF7B6BFCB}"/>
                </a:ext>
              </a:extLst>
            </p:cNvPr>
            <p:cNvSpPr/>
            <p:nvPr/>
          </p:nvSpPr>
          <p:spPr>
            <a:xfrm>
              <a:off x="6230006" y="2762374"/>
              <a:ext cx="1771742" cy="2804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0" extrusionOk="0">
                  <a:moveTo>
                    <a:pt x="16540" y="456"/>
                  </a:moveTo>
                  <a:cubicBezTo>
                    <a:pt x="9972" y="-970"/>
                    <a:pt x="4726" y="1186"/>
                    <a:pt x="0" y="3667"/>
                  </a:cubicBezTo>
                  <a:lnTo>
                    <a:pt x="0" y="20630"/>
                  </a:lnTo>
                  <a:lnTo>
                    <a:pt x="21600" y="20630"/>
                  </a:lnTo>
                  <a:lnTo>
                    <a:pt x="21600" y="2106"/>
                  </a:lnTo>
                  <a:cubicBezTo>
                    <a:pt x="19833" y="1388"/>
                    <a:pt x="18158" y="804"/>
                    <a:pt x="16540" y="45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B1061AA-399C-E945-95B0-3853396A5FB2}"/>
                </a:ext>
              </a:extLst>
            </p:cNvPr>
            <p:cNvSpPr/>
            <p:nvPr/>
          </p:nvSpPr>
          <p:spPr>
            <a:xfrm>
              <a:off x="8107051" y="3113364"/>
              <a:ext cx="1817524" cy="2456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325"/>
                  </a:moveTo>
                  <a:cubicBezTo>
                    <a:pt x="13022" y="7325"/>
                    <a:pt x="5985" y="3019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732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E1A7CC9-ADC9-B249-B576-A886A16E4528}"/>
                </a:ext>
              </a:extLst>
            </p:cNvPr>
            <p:cNvSpPr/>
            <p:nvPr/>
          </p:nvSpPr>
          <p:spPr>
            <a:xfrm>
              <a:off x="2460656" y="4959888"/>
              <a:ext cx="1817524" cy="602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5996" y="10773"/>
                    <a:pt x="9540" y="18155"/>
                    <a:pt x="0" y="21600"/>
                  </a:cubicBez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66649CF1-98DC-D943-9A41-D945256B38C9}"/>
                </a:ext>
              </a:extLst>
            </p:cNvPr>
            <p:cNvSpPr/>
            <p:nvPr/>
          </p:nvSpPr>
          <p:spPr>
            <a:xfrm>
              <a:off x="4368222" y="3342274"/>
              <a:ext cx="1771742" cy="222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156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12707" y="6326"/>
                    <a:pt x="6902" y="11437"/>
                    <a:pt x="0" y="151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B560502B-1810-5C41-8DC9-6BDE6FB0AB8E}"/>
                </a:ext>
              </a:extLst>
            </p:cNvPr>
            <p:cNvSpPr/>
            <p:nvPr/>
          </p:nvSpPr>
          <p:spPr>
            <a:xfrm>
              <a:off x="2155447" y="1556792"/>
              <a:ext cx="8266271" cy="4256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21592" y="20918"/>
                  </a:moveTo>
                  <a:cubicBezTo>
                    <a:pt x="21588" y="20911"/>
                    <a:pt x="21588" y="20903"/>
                    <a:pt x="21584" y="20895"/>
                  </a:cubicBezTo>
                  <a:lnTo>
                    <a:pt x="21289" y="20322"/>
                  </a:lnTo>
                  <a:cubicBezTo>
                    <a:pt x="21273" y="20291"/>
                    <a:pt x="21249" y="20291"/>
                    <a:pt x="21233" y="20322"/>
                  </a:cubicBezTo>
                  <a:cubicBezTo>
                    <a:pt x="21217" y="20353"/>
                    <a:pt x="21217" y="20400"/>
                    <a:pt x="21233" y="20431"/>
                  </a:cubicBezTo>
                  <a:lnTo>
                    <a:pt x="21460" y="20872"/>
                  </a:lnTo>
                  <a:lnTo>
                    <a:pt x="17569" y="20872"/>
                  </a:lnTo>
                  <a:lnTo>
                    <a:pt x="17549" y="20872"/>
                  </a:lnTo>
                  <a:lnTo>
                    <a:pt x="11829" y="20872"/>
                  </a:lnTo>
                  <a:lnTo>
                    <a:pt x="11809" y="20872"/>
                  </a:lnTo>
                  <a:lnTo>
                    <a:pt x="6088" y="20872"/>
                  </a:lnTo>
                  <a:lnTo>
                    <a:pt x="6068" y="20872"/>
                  </a:lnTo>
                  <a:lnTo>
                    <a:pt x="375" y="20872"/>
                  </a:lnTo>
                  <a:lnTo>
                    <a:pt x="375" y="263"/>
                  </a:lnTo>
                  <a:lnTo>
                    <a:pt x="602" y="705"/>
                  </a:lnTo>
                  <a:cubicBezTo>
                    <a:pt x="610" y="720"/>
                    <a:pt x="622" y="728"/>
                    <a:pt x="630" y="728"/>
                  </a:cubicBezTo>
                  <a:cubicBezTo>
                    <a:pt x="638" y="728"/>
                    <a:pt x="650" y="720"/>
                    <a:pt x="658" y="705"/>
                  </a:cubicBezTo>
                  <a:cubicBezTo>
                    <a:pt x="674" y="674"/>
                    <a:pt x="674" y="627"/>
                    <a:pt x="658" y="596"/>
                  </a:cubicBezTo>
                  <a:lnTo>
                    <a:pt x="363" y="23"/>
                  </a:lnTo>
                  <a:cubicBezTo>
                    <a:pt x="355" y="8"/>
                    <a:pt x="347" y="0"/>
                    <a:pt x="335" y="0"/>
                  </a:cubicBezTo>
                  <a:cubicBezTo>
                    <a:pt x="323" y="0"/>
                    <a:pt x="315" y="8"/>
                    <a:pt x="307" y="23"/>
                  </a:cubicBezTo>
                  <a:lnTo>
                    <a:pt x="12" y="596"/>
                  </a:lnTo>
                  <a:cubicBezTo>
                    <a:pt x="-4" y="627"/>
                    <a:pt x="-4" y="674"/>
                    <a:pt x="12" y="705"/>
                  </a:cubicBezTo>
                  <a:cubicBezTo>
                    <a:pt x="28" y="736"/>
                    <a:pt x="52" y="736"/>
                    <a:pt x="68" y="705"/>
                  </a:cubicBezTo>
                  <a:lnTo>
                    <a:pt x="295" y="263"/>
                  </a:lnTo>
                  <a:lnTo>
                    <a:pt x="295" y="20949"/>
                  </a:lnTo>
                  <a:cubicBezTo>
                    <a:pt x="295" y="20996"/>
                    <a:pt x="311" y="21027"/>
                    <a:pt x="335" y="21027"/>
                  </a:cubicBezTo>
                  <a:lnTo>
                    <a:pt x="21460" y="21027"/>
                  </a:lnTo>
                  <a:lnTo>
                    <a:pt x="21233" y="21468"/>
                  </a:lnTo>
                  <a:cubicBezTo>
                    <a:pt x="21217" y="21499"/>
                    <a:pt x="21217" y="21546"/>
                    <a:pt x="21233" y="21577"/>
                  </a:cubicBezTo>
                  <a:cubicBezTo>
                    <a:pt x="21241" y="21592"/>
                    <a:pt x="21253" y="21600"/>
                    <a:pt x="21261" y="21600"/>
                  </a:cubicBezTo>
                  <a:cubicBezTo>
                    <a:pt x="21269" y="21600"/>
                    <a:pt x="21281" y="21592"/>
                    <a:pt x="21289" y="21577"/>
                  </a:cubicBezTo>
                  <a:lnTo>
                    <a:pt x="21584" y="21004"/>
                  </a:lnTo>
                  <a:cubicBezTo>
                    <a:pt x="21588" y="20996"/>
                    <a:pt x="21592" y="20988"/>
                    <a:pt x="21592" y="20980"/>
                  </a:cubicBezTo>
                  <a:cubicBezTo>
                    <a:pt x="21596" y="20957"/>
                    <a:pt x="21596" y="20942"/>
                    <a:pt x="21592" y="2091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D7F424-6570-A541-9AED-720E50766437}"/>
                </a:ext>
              </a:extLst>
            </p:cNvPr>
            <p:cNvSpPr txBox="1"/>
            <p:nvPr/>
          </p:nvSpPr>
          <p:spPr>
            <a:xfrm>
              <a:off x="2678406" y="5969432"/>
              <a:ext cx="14033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400" b="1" dirty="0" err="1">
                  <a:solidFill>
                    <a:schemeClr val="tx2"/>
                  </a:solidFill>
                </a:rPr>
                <a:t>Виход</a:t>
              </a:r>
              <a:r>
                <a:rPr lang="uk-UA" sz="1400" b="1" dirty="0">
                  <a:solidFill>
                    <a:schemeClr val="tx2"/>
                  </a:solidFill>
                </a:rPr>
                <a:t> на ринок</a:t>
              </a:r>
              <a:endParaRPr 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112A82E-7802-C745-B02B-297598FBE329}"/>
                </a:ext>
              </a:extLst>
            </p:cNvPr>
            <p:cNvSpPr txBox="1"/>
            <p:nvPr/>
          </p:nvSpPr>
          <p:spPr>
            <a:xfrm>
              <a:off x="4747386" y="5969432"/>
              <a:ext cx="10134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400" b="1" dirty="0">
                  <a:solidFill>
                    <a:schemeClr val="tx2"/>
                  </a:solidFill>
                </a:rPr>
                <a:t>Зростання </a:t>
              </a:r>
              <a:endParaRPr 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53473D-8D6E-1544-822F-D57B2D4CF449}"/>
                </a:ext>
              </a:extLst>
            </p:cNvPr>
            <p:cNvSpPr txBox="1"/>
            <p:nvPr/>
          </p:nvSpPr>
          <p:spPr>
            <a:xfrm>
              <a:off x="6728697" y="5969432"/>
              <a:ext cx="7857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400" b="1" dirty="0">
                  <a:solidFill>
                    <a:schemeClr val="tx2"/>
                  </a:solidFill>
                </a:rPr>
                <a:t>Зрілість</a:t>
              </a:r>
              <a:endParaRPr 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67D0050-12EA-1F42-B2B9-1CB29F52EACA}"/>
                </a:ext>
              </a:extLst>
            </p:cNvPr>
            <p:cNvSpPr txBox="1"/>
            <p:nvPr/>
          </p:nvSpPr>
          <p:spPr>
            <a:xfrm>
              <a:off x="8545445" y="5969432"/>
              <a:ext cx="9220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400" b="1" dirty="0">
                  <a:solidFill>
                    <a:schemeClr val="tx2"/>
                  </a:solidFill>
                </a:rPr>
                <a:t>спадання</a:t>
              </a:r>
              <a:endParaRPr 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75E2396-1879-8948-94C8-EECA0CA81544}"/>
                </a:ext>
              </a:extLst>
            </p:cNvPr>
            <p:cNvSpPr txBox="1"/>
            <p:nvPr/>
          </p:nvSpPr>
          <p:spPr>
            <a:xfrm>
              <a:off x="8456513" y="2818588"/>
              <a:ext cx="15870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400" b="1" dirty="0">
                  <a:solidFill>
                    <a:schemeClr val="tx2"/>
                  </a:solidFill>
                </a:rPr>
                <a:t>Покращення властивостей товару</a:t>
              </a:r>
              <a:endParaRPr 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B767B92-9279-6D45-97B9-712893BEC850}"/>
                </a:ext>
              </a:extLst>
            </p:cNvPr>
            <p:cNvSpPr txBox="1"/>
            <p:nvPr/>
          </p:nvSpPr>
          <p:spPr>
            <a:xfrm rot="16200000">
              <a:off x="1183080" y="3421685"/>
              <a:ext cx="16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2800" b="1" dirty="0">
                  <a:solidFill>
                    <a:schemeClr val="tx2"/>
                  </a:solidFill>
                </a:rPr>
                <a:t>Продажі </a:t>
              </a:r>
              <a:endParaRPr lang="en-US" sz="2800" b="1" dirty="0">
                <a:solidFill>
                  <a:schemeClr val="tx2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4B003DF-3DC7-8B42-8439-92C4FBB4B779}"/>
                </a:ext>
              </a:extLst>
            </p:cNvPr>
            <p:cNvSpPr txBox="1"/>
            <p:nvPr/>
          </p:nvSpPr>
          <p:spPr>
            <a:xfrm>
              <a:off x="10032971" y="5812955"/>
              <a:ext cx="800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2800" b="1" dirty="0">
                  <a:solidFill>
                    <a:schemeClr val="tx2"/>
                  </a:solidFill>
                </a:rPr>
                <a:t>Час </a:t>
              </a:r>
              <a:endParaRPr lang="en-US" sz="28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13FF1F49-55F6-314B-ACD4-73F5E07C0680}"/>
              </a:ext>
            </a:extLst>
          </p:cNvPr>
          <p:cNvSpPr txBox="1"/>
          <p:nvPr/>
        </p:nvSpPr>
        <p:spPr>
          <a:xfrm>
            <a:off x="6396532" y="1704419"/>
            <a:ext cx="1587003" cy="1015663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algn="ctr"/>
            <a:r>
              <a:rPr lang="uk-UA" sz="2000" b="1" noProof="1">
                <a:solidFill>
                  <a:schemeClr val="accent1"/>
                </a:solidFill>
              </a:rPr>
              <a:t>Насичення ринку товаром</a:t>
            </a:r>
            <a:endParaRPr lang="en-US" sz="2000" b="1" noProof="1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FC7AB7-FDB5-3680-D3DD-06D51D965E8F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974CD-62EF-CC9F-7D32-444886E4DC9E}"/>
              </a:ext>
            </a:extLst>
          </p:cNvPr>
          <p:cNvSpPr txBox="1"/>
          <p:nvPr/>
        </p:nvSpPr>
        <p:spPr>
          <a:xfrm>
            <a:off x="9336360" y="391933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0801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707886"/>
          </a:xfrm>
        </p:spPr>
        <p:txBody>
          <a:bodyPr/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Дифузія інновацій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1" name="Rectangle">
            <a:extLst>
              <a:ext uri="{FF2B5EF4-FFF2-40B4-BE49-F238E27FC236}">
                <a16:creationId xmlns:a16="http://schemas.microsoft.com/office/drawing/2014/main" id="{3E89CA33-E278-334F-AE1E-B7E968188347}"/>
              </a:ext>
            </a:extLst>
          </p:cNvPr>
          <p:cNvSpPr/>
          <p:nvPr/>
        </p:nvSpPr>
        <p:spPr>
          <a:xfrm>
            <a:off x="1236347" y="2057952"/>
            <a:ext cx="3495043" cy="30200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Rectangle">
            <a:extLst>
              <a:ext uri="{FF2B5EF4-FFF2-40B4-BE49-F238E27FC236}">
                <a16:creationId xmlns:a16="http://schemas.microsoft.com/office/drawing/2014/main" id="{5A6AD119-409C-974C-BC52-B0993FEE6FB9}"/>
              </a:ext>
            </a:extLst>
          </p:cNvPr>
          <p:cNvSpPr/>
          <p:nvPr/>
        </p:nvSpPr>
        <p:spPr>
          <a:xfrm>
            <a:off x="5122547" y="2057952"/>
            <a:ext cx="5820407" cy="30200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D620904-4F79-A64F-BD1B-B59BA80E28DB}"/>
              </a:ext>
            </a:extLst>
          </p:cNvPr>
          <p:cNvSpPr/>
          <p:nvPr/>
        </p:nvSpPr>
        <p:spPr>
          <a:xfrm>
            <a:off x="9224646" y="4140752"/>
            <a:ext cx="1728473" cy="925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4682" y="21600"/>
                  <a:pt x="8475" y="21600"/>
                  <a:pt x="10919" y="21600"/>
                </a:cubicBezTo>
                <a:cubicBezTo>
                  <a:pt x="12792" y="21600"/>
                  <a:pt x="13839" y="21600"/>
                  <a:pt x="13871" y="21600"/>
                </a:cubicBezTo>
                <a:cubicBezTo>
                  <a:pt x="13871" y="21600"/>
                  <a:pt x="18378" y="21600"/>
                  <a:pt x="21600" y="21600"/>
                </a:cubicBezTo>
                <a:cubicBezTo>
                  <a:pt x="13046" y="21600"/>
                  <a:pt x="5936" y="11022"/>
                  <a:pt x="16" y="0"/>
                </a:cubicBezTo>
                <a:lnTo>
                  <a:pt x="16" y="21600"/>
                </a:ln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35FF5F46-0E5B-2B4E-85BD-CF4FE45FBECE}"/>
              </a:ext>
            </a:extLst>
          </p:cNvPr>
          <p:cNvSpPr/>
          <p:nvPr/>
        </p:nvSpPr>
        <p:spPr>
          <a:xfrm>
            <a:off x="1236346" y="4674152"/>
            <a:ext cx="1772923" cy="403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5632" y="21600"/>
                  <a:pt x="18877" y="21600"/>
                  <a:pt x="21600" y="21600"/>
                </a:cubicBezTo>
                <a:lnTo>
                  <a:pt x="21600" y="0"/>
                </a:lnTo>
                <a:cubicBezTo>
                  <a:pt x="14730" y="12906"/>
                  <a:pt x="7458" y="21600"/>
                  <a:pt x="0" y="21600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E996788A-6F26-DB40-BD0A-887FA1E01CA6}"/>
              </a:ext>
            </a:extLst>
          </p:cNvPr>
          <p:cNvSpPr/>
          <p:nvPr/>
        </p:nvSpPr>
        <p:spPr>
          <a:xfrm>
            <a:off x="5122547" y="2591351"/>
            <a:ext cx="1982472" cy="2482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16" y="66"/>
                </a:moveTo>
                <a:cubicBezTo>
                  <a:pt x="15221" y="1028"/>
                  <a:pt x="9921" y="3734"/>
                  <a:pt x="4732" y="6033"/>
                </a:cubicBezTo>
                <a:cubicBezTo>
                  <a:pt x="3155" y="6729"/>
                  <a:pt x="1578" y="7425"/>
                  <a:pt x="0" y="8132"/>
                </a:cubicBezTo>
                <a:lnTo>
                  <a:pt x="0" y="21600"/>
                </a:lnTo>
                <a:cubicBezTo>
                  <a:pt x="6545" y="21600"/>
                  <a:pt x="13934" y="21600"/>
                  <a:pt x="21130" y="21600"/>
                </a:cubicBezTo>
                <a:cubicBezTo>
                  <a:pt x="21282" y="21600"/>
                  <a:pt x="21448" y="21600"/>
                  <a:pt x="21600" y="21600"/>
                </a:cubicBezTo>
                <a:lnTo>
                  <a:pt x="21600" y="0"/>
                </a:lnTo>
                <a:cubicBezTo>
                  <a:pt x="21420" y="22"/>
                  <a:pt x="21268" y="44"/>
                  <a:pt x="21116" y="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83B6C19-3149-6A40-86E5-1BD8C929F0E3}"/>
              </a:ext>
            </a:extLst>
          </p:cNvPr>
          <p:cNvSpPr/>
          <p:nvPr/>
        </p:nvSpPr>
        <p:spPr>
          <a:xfrm>
            <a:off x="7167247" y="2578652"/>
            <a:ext cx="1982472" cy="250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75" extrusionOk="0">
                <a:moveTo>
                  <a:pt x="19967" y="11262"/>
                </a:moveTo>
                <a:cubicBezTo>
                  <a:pt x="19815" y="11135"/>
                  <a:pt x="19663" y="11019"/>
                  <a:pt x="19511" y="10893"/>
                </a:cubicBezTo>
                <a:cubicBezTo>
                  <a:pt x="14529" y="6885"/>
                  <a:pt x="8455" y="-825"/>
                  <a:pt x="0" y="71"/>
                </a:cubicBezTo>
                <a:lnTo>
                  <a:pt x="0" y="20775"/>
                </a:lnTo>
                <a:cubicBezTo>
                  <a:pt x="7223" y="20775"/>
                  <a:pt x="14239" y="20775"/>
                  <a:pt x="19981" y="20775"/>
                </a:cubicBezTo>
                <a:cubicBezTo>
                  <a:pt x="20535" y="20775"/>
                  <a:pt x="21074" y="20775"/>
                  <a:pt x="21600" y="20775"/>
                </a:cubicBezTo>
                <a:lnTo>
                  <a:pt x="21600" y="12538"/>
                </a:lnTo>
                <a:cubicBezTo>
                  <a:pt x="21033" y="12105"/>
                  <a:pt x="20493" y="11684"/>
                  <a:pt x="19967" y="112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941F0E8-6F0B-004F-A760-D0634F034B1C}"/>
              </a:ext>
            </a:extLst>
          </p:cNvPr>
          <p:cNvSpPr/>
          <p:nvPr/>
        </p:nvSpPr>
        <p:spPr>
          <a:xfrm>
            <a:off x="3077847" y="3747051"/>
            <a:ext cx="1657357" cy="1329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190" y="2393"/>
                  <a:pt x="14814" y="4786"/>
                  <a:pt x="11437" y="7241"/>
                </a:cubicBezTo>
                <a:cubicBezTo>
                  <a:pt x="8193" y="9593"/>
                  <a:pt x="4833" y="11842"/>
                  <a:pt x="1357" y="13822"/>
                </a:cubicBezTo>
                <a:cubicBezTo>
                  <a:pt x="910" y="14070"/>
                  <a:pt x="463" y="14338"/>
                  <a:pt x="0" y="14586"/>
                </a:cubicBezTo>
                <a:lnTo>
                  <a:pt x="0" y="21600"/>
                </a:lnTo>
                <a:cubicBezTo>
                  <a:pt x="348" y="21600"/>
                  <a:pt x="530" y="21600"/>
                  <a:pt x="530" y="21600"/>
                </a:cubicBezTo>
                <a:cubicBezTo>
                  <a:pt x="530" y="21600"/>
                  <a:pt x="811" y="21600"/>
                  <a:pt x="1357" y="21600"/>
                </a:cubicBezTo>
                <a:cubicBezTo>
                  <a:pt x="1506" y="21600"/>
                  <a:pt x="1688" y="21600"/>
                  <a:pt x="1870" y="21600"/>
                </a:cubicBezTo>
                <a:cubicBezTo>
                  <a:pt x="4783" y="21600"/>
                  <a:pt x="12199" y="21600"/>
                  <a:pt x="21600" y="21600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145C18AB-E278-DA41-9D9D-4F3F84020020}"/>
              </a:ext>
            </a:extLst>
          </p:cNvPr>
          <p:cNvSpPr/>
          <p:nvPr/>
        </p:nvSpPr>
        <p:spPr>
          <a:xfrm>
            <a:off x="1630047" y="5271052"/>
            <a:ext cx="996944" cy="47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02" y="21600"/>
                </a:moveTo>
                <a:lnTo>
                  <a:pt x="4898" y="21600"/>
                </a:lnTo>
                <a:cubicBezTo>
                  <a:pt x="2201" y="21600"/>
                  <a:pt x="0" y="16992"/>
                  <a:pt x="0" y="11347"/>
                </a:cubicBezTo>
                <a:lnTo>
                  <a:pt x="0" y="0"/>
                </a:lnTo>
                <a:lnTo>
                  <a:pt x="275" y="0"/>
                </a:lnTo>
                <a:lnTo>
                  <a:pt x="275" y="11347"/>
                </a:lnTo>
                <a:cubicBezTo>
                  <a:pt x="275" y="16704"/>
                  <a:pt x="2339" y="21024"/>
                  <a:pt x="4898" y="21024"/>
                </a:cubicBezTo>
                <a:lnTo>
                  <a:pt x="16702" y="21024"/>
                </a:lnTo>
                <a:cubicBezTo>
                  <a:pt x="19261" y="21024"/>
                  <a:pt x="21325" y="16704"/>
                  <a:pt x="21325" y="11347"/>
                </a:cubicBezTo>
                <a:lnTo>
                  <a:pt x="21325" y="0"/>
                </a:lnTo>
                <a:lnTo>
                  <a:pt x="21600" y="0"/>
                </a:lnTo>
                <a:lnTo>
                  <a:pt x="21600" y="11347"/>
                </a:lnTo>
                <a:cubicBezTo>
                  <a:pt x="21600" y="16992"/>
                  <a:pt x="19399" y="21600"/>
                  <a:pt x="16702" y="21600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1248DD0-B1B0-9343-99DF-7E5D11CD0CB8}"/>
              </a:ext>
            </a:extLst>
          </p:cNvPr>
          <p:cNvSpPr/>
          <p:nvPr/>
        </p:nvSpPr>
        <p:spPr>
          <a:xfrm>
            <a:off x="3340429" y="5271052"/>
            <a:ext cx="1132180" cy="47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02" y="21600"/>
                </a:moveTo>
                <a:lnTo>
                  <a:pt x="4898" y="21600"/>
                </a:lnTo>
                <a:cubicBezTo>
                  <a:pt x="2201" y="21600"/>
                  <a:pt x="0" y="16992"/>
                  <a:pt x="0" y="11347"/>
                </a:cubicBezTo>
                <a:lnTo>
                  <a:pt x="0" y="0"/>
                </a:lnTo>
                <a:lnTo>
                  <a:pt x="275" y="0"/>
                </a:lnTo>
                <a:lnTo>
                  <a:pt x="275" y="11347"/>
                </a:lnTo>
                <a:cubicBezTo>
                  <a:pt x="275" y="16704"/>
                  <a:pt x="2339" y="21024"/>
                  <a:pt x="4898" y="21024"/>
                </a:cubicBezTo>
                <a:lnTo>
                  <a:pt x="16702" y="21024"/>
                </a:lnTo>
                <a:cubicBezTo>
                  <a:pt x="19261" y="21024"/>
                  <a:pt x="21325" y="16704"/>
                  <a:pt x="21325" y="11347"/>
                </a:cubicBezTo>
                <a:lnTo>
                  <a:pt x="21325" y="0"/>
                </a:lnTo>
                <a:lnTo>
                  <a:pt x="21600" y="0"/>
                </a:lnTo>
                <a:lnTo>
                  <a:pt x="21600" y="11347"/>
                </a:lnTo>
                <a:cubicBezTo>
                  <a:pt x="21573" y="16992"/>
                  <a:pt x="19399" y="21600"/>
                  <a:pt x="16702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75954D0-2D5D-6D42-8C8B-10A48B77B124}"/>
              </a:ext>
            </a:extLst>
          </p:cNvPr>
          <p:cNvSpPr/>
          <p:nvPr/>
        </p:nvSpPr>
        <p:spPr>
          <a:xfrm>
            <a:off x="9580247" y="5271052"/>
            <a:ext cx="996944" cy="47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02" y="21600"/>
                </a:moveTo>
                <a:lnTo>
                  <a:pt x="4898" y="21600"/>
                </a:lnTo>
                <a:cubicBezTo>
                  <a:pt x="2201" y="21600"/>
                  <a:pt x="0" y="16992"/>
                  <a:pt x="0" y="11347"/>
                </a:cubicBezTo>
                <a:lnTo>
                  <a:pt x="0" y="0"/>
                </a:lnTo>
                <a:lnTo>
                  <a:pt x="275" y="0"/>
                </a:lnTo>
                <a:lnTo>
                  <a:pt x="275" y="11347"/>
                </a:lnTo>
                <a:cubicBezTo>
                  <a:pt x="275" y="16704"/>
                  <a:pt x="2339" y="21024"/>
                  <a:pt x="4898" y="21024"/>
                </a:cubicBezTo>
                <a:lnTo>
                  <a:pt x="16702" y="21024"/>
                </a:lnTo>
                <a:cubicBezTo>
                  <a:pt x="19261" y="21024"/>
                  <a:pt x="21325" y="16704"/>
                  <a:pt x="21325" y="11347"/>
                </a:cubicBezTo>
                <a:lnTo>
                  <a:pt x="21325" y="0"/>
                </a:lnTo>
                <a:lnTo>
                  <a:pt x="21600" y="0"/>
                </a:lnTo>
                <a:lnTo>
                  <a:pt x="21600" y="11347"/>
                </a:lnTo>
                <a:cubicBezTo>
                  <a:pt x="21600" y="16992"/>
                  <a:pt x="19399" y="21600"/>
                  <a:pt x="16702" y="21600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0C27E44-539E-9849-842D-D4AD963ED165}"/>
              </a:ext>
            </a:extLst>
          </p:cNvPr>
          <p:cNvSpPr/>
          <p:nvPr/>
        </p:nvSpPr>
        <p:spPr>
          <a:xfrm>
            <a:off x="7662547" y="5271052"/>
            <a:ext cx="996944" cy="47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02" y="21600"/>
                </a:moveTo>
                <a:lnTo>
                  <a:pt x="4898" y="21600"/>
                </a:lnTo>
                <a:cubicBezTo>
                  <a:pt x="2201" y="21600"/>
                  <a:pt x="0" y="16992"/>
                  <a:pt x="0" y="11347"/>
                </a:cubicBezTo>
                <a:lnTo>
                  <a:pt x="0" y="0"/>
                </a:lnTo>
                <a:lnTo>
                  <a:pt x="275" y="0"/>
                </a:lnTo>
                <a:lnTo>
                  <a:pt x="275" y="11347"/>
                </a:lnTo>
                <a:cubicBezTo>
                  <a:pt x="275" y="16704"/>
                  <a:pt x="2339" y="21024"/>
                  <a:pt x="4898" y="21024"/>
                </a:cubicBezTo>
                <a:lnTo>
                  <a:pt x="16702" y="21024"/>
                </a:lnTo>
                <a:cubicBezTo>
                  <a:pt x="19261" y="21024"/>
                  <a:pt x="21325" y="16704"/>
                  <a:pt x="21325" y="11347"/>
                </a:cubicBezTo>
                <a:lnTo>
                  <a:pt x="21325" y="0"/>
                </a:lnTo>
                <a:lnTo>
                  <a:pt x="21600" y="0"/>
                </a:lnTo>
                <a:lnTo>
                  <a:pt x="21600" y="11347"/>
                </a:lnTo>
                <a:cubicBezTo>
                  <a:pt x="21600" y="16992"/>
                  <a:pt x="19399" y="21600"/>
                  <a:pt x="1670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072EF76-1B19-EC4A-A9A5-1C7485A0115D}"/>
              </a:ext>
            </a:extLst>
          </p:cNvPr>
          <p:cNvSpPr/>
          <p:nvPr/>
        </p:nvSpPr>
        <p:spPr>
          <a:xfrm>
            <a:off x="5553542" y="5271052"/>
            <a:ext cx="1125554" cy="47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02" y="21600"/>
                </a:moveTo>
                <a:lnTo>
                  <a:pt x="4898" y="21600"/>
                </a:lnTo>
                <a:cubicBezTo>
                  <a:pt x="2201" y="21600"/>
                  <a:pt x="0" y="16992"/>
                  <a:pt x="0" y="11347"/>
                </a:cubicBezTo>
                <a:lnTo>
                  <a:pt x="0" y="0"/>
                </a:lnTo>
                <a:lnTo>
                  <a:pt x="275" y="0"/>
                </a:lnTo>
                <a:lnTo>
                  <a:pt x="275" y="11347"/>
                </a:lnTo>
                <a:cubicBezTo>
                  <a:pt x="275" y="16704"/>
                  <a:pt x="2339" y="21024"/>
                  <a:pt x="4898" y="21024"/>
                </a:cubicBezTo>
                <a:lnTo>
                  <a:pt x="16702" y="21024"/>
                </a:lnTo>
                <a:cubicBezTo>
                  <a:pt x="19261" y="21024"/>
                  <a:pt x="21325" y="16704"/>
                  <a:pt x="21325" y="11347"/>
                </a:cubicBezTo>
                <a:lnTo>
                  <a:pt x="21325" y="0"/>
                </a:lnTo>
                <a:lnTo>
                  <a:pt x="21600" y="0"/>
                </a:lnTo>
                <a:lnTo>
                  <a:pt x="21600" y="11347"/>
                </a:lnTo>
                <a:cubicBezTo>
                  <a:pt x="21600" y="16992"/>
                  <a:pt x="19399" y="21600"/>
                  <a:pt x="1670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E1A96AFA-B09C-E747-9731-191CC815DBE1}"/>
              </a:ext>
            </a:extLst>
          </p:cNvPr>
          <p:cNvSpPr/>
          <p:nvPr/>
        </p:nvSpPr>
        <p:spPr>
          <a:xfrm>
            <a:off x="5109847" y="5994952"/>
            <a:ext cx="5845807" cy="213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2" extrusionOk="0">
                <a:moveTo>
                  <a:pt x="21595" y="11247"/>
                </a:moveTo>
                <a:cubicBezTo>
                  <a:pt x="21600" y="11119"/>
                  <a:pt x="21600" y="10864"/>
                  <a:pt x="21600" y="10736"/>
                </a:cubicBezTo>
                <a:cubicBezTo>
                  <a:pt x="21600" y="10608"/>
                  <a:pt x="21600" y="10352"/>
                  <a:pt x="21595" y="10225"/>
                </a:cubicBezTo>
                <a:cubicBezTo>
                  <a:pt x="21591" y="10097"/>
                  <a:pt x="21591" y="9969"/>
                  <a:pt x="21586" y="9841"/>
                </a:cubicBezTo>
                <a:lnTo>
                  <a:pt x="21239" y="383"/>
                </a:lnTo>
                <a:cubicBezTo>
                  <a:pt x="21220" y="-128"/>
                  <a:pt x="21192" y="-128"/>
                  <a:pt x="21173" y="383"/>
                </a:cubicBezTo>
                <a:cubicBezTo>
                  <a:pt x="21154" y="895"/>
                  <a:pt x="21154" y="1661"/>
                  <a:pt x="21173" y="2173"/>
                </a:cubicBezTo>
                <a:lnTo>
                  <a:pt x="21440" y="9458"/>
                </a:lnTo>
                <a:lnTo>
                  <a:pt x="160" y="9458"/>
                </a:lnTo>
                <a:lnTo>
                  <a:pt x="427" y="2173"/>
                </a:lnTo>
                <a:cubicBezTo>
                  <a:pt x="446" y="1661"/>
                  <a:pt x="446" y="895"/>
                  <a:pt x="427" y="383"/>
                </a:cubicBezTo>
                <a:cubicBezTo>
                  <a:pt x="408" y="-128"/>
                  <a:pt x="380" y="-128"/>
                  <a:pt x="361" y="383"/>
                </a:cubicBezTo>
                <a:lnTo>
                  <a:pt x="14" y="9841"/>
                </a:lnTo>
                <a:cubicBezTo>
                  <a:pt x="9" y="9969"/>
                  <a:pt x="5" y="10097"/>
                  <a:pt x="5" y="10225"/>
                </a:cubicBezTo>
                <a:cubicBezTo>
                  <a:pt x="0" y="10352"/>
                  <a:pt x="0" y="10608"/>
                  <a:pt x="0" y="10736"/>
                </a:cubicBezTo>
                <a:cubicBezTo>
                  <a:pt x="0" y="10864"/>
                  <a:pt x="0" y="11119"/>
                  <a:pt x="5" y="11247"/>
                </a:cubicBezTo>
                <a:cubicBezTo>
                  <a:pt x="9" y="11375"/>
                  <a:pt x="9" y="11503"/>
                  <a:pt x="14" y="11631"/>
                </a:cubicBezTo>
                <a:lnTo>
                  <a:pt x="361" y="21089"/>
                </a:lnTo>
                <a:cubicBezTo>
                  <a:pt x="371" y="21344"/>
                  <a:pt x="385" y="21472"/>
                  <a:pt x="394" y="21472"/>
                </a:cubicBezTo>
                <a:cubicBezTo>
                  <a:pt x="404" y="21472"/>
                  <a:pt x="418" y="21344"/>
                  <a:pt x="427" y="21089"/>
                </a:cubicBezTo>
                <a:cubicBezTo>
                  <a:pt x="446" y="20577"/>
                  <a:pt x="446" y="19810"/>
                  <a:pt x="427" y="19299"/>
                </a:cubicBezTo>
                <a:lnTo>
                  <a:pt x="160" y="12014"/>
                </a:lnTo>
                <a:lnTo>
                  <a:pt x="21440" y="12014"/>
                </a:lnTo>
                <a:lnTo>
                  <a:pt x="21173" y="19299"/>
                </a:lnTo>
                <a:cubicBezTo>
                  <a:pt x="21154" y="19810"/>
                  <a:pt x="21154" y="20577"/>
                  <a:pt x="21173" y="21089"/>
                </a:cubicBezTo>
                <a:cubicBezTo>
                  <a:pt x="21182" y="21344"/>
                  <a:pt x="21196" y="21472"/>
                  <a:pt x="21206" y="21472"/>
                </a:cubicBezTo>
                <a:cubicBezTo>
                  <a:pt x="21215" y="21472"/>
                  <a:pt x="21229" y="21344"/>
                  <a:pt x="21239" y="21089"/>
                </a:cubicBezTo>
                <a:lnTo>
                  <a:pt x="21586" y="11631"/>
                </a:lnTo>
                <a:cubicBezTo>
                  <a:pt x="21586" y="11631"/>
                  <a:pt x="21591" y="11503"/>
                  <a:pt x="21595" y="1124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E33BD75A-30FD-EA4B-B854-C63C3E3A4AB7}"/>
              </a:ext>
            </a:extLst>
          </p:cNvPr>
          <p:cNvSpPr/>
          <p:nvPr/>
        </p:nvSpPr>
        <p:spPr>
          <a:xfrm>
            <a:off x="1236347" y="5994952"/>
            <a:ext cx="3519166" cy="213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2" extrusionOk="0">
                <a:moveTo>
                  <a:pt x="21592" y="11247"/>
                </a:moveTo>
                <a:cubicBezTo>
                  <a:pt x="21600" y="11119"/>
                  <a:pt x="21600" y="10864"/>
                  <a:pt x="21600" y="10736"/>
                </a:cubicBezTo>
                <a:cubicBezTo>
                  <a:pt x="21600" y="10608"/>
                  <a:pt x="21600" y="10352"/>
                  <a:pt x="21592" y="10225"/>
                </a:cubicBezTo>
                <a:cubicBezTo>
                  <a:pt x="21584" y="10097"/>
                  <a:pt x="21584" y="9969"/>
                  <a:pt x="21577" y="9841"/>
                </a:cubicBezTo>
                <a:lnTo>
                  <a:pt x="21000" y="383"/>
                </a:lnTo>
                <a:cubicBezTo>
                  <a:pt x="20969" y="-128"/>
                  <a:pt x="20922" y="-128"/>
                  <a:pt x="20891" y="383"/>
                </a:cubicBezTo>
                <a:cubicBezTo>
                  <a:pt x="20859" y="895"/>
                  <a:pt x="20859" y="1661"/>
                  <a:pt x="20891" y="2173"/>
                </a:cubicBezTo>
                <a:lnTo>
                  <a:pt x="21335" y="9458"/>
                </a:lnTo>
                <a:lnTo>
                  <a:pt x="265" y="9458"/>
                </a:lnTo>
                <a:lnTo>
                  <a:pt x="709" y="2173"/>
                </a:lnTo>
                <a:cubicBezTo>
                  <a:pt x="741" y="1661"/>
                  <a:pt x="741" y="895"/>
                  <a:pt x="709" y="383"/>
                </a:cubicBezTo>
                <a:cubicBezTo>
                  <a:pt x="678" y="-128"/>
                  <a:pt x="631" y="-128"/>
                  <a:pt x="600" y="383"/>
                </a:cubicBezTo>
                <a:lnTo>
                  <a:pt x="23" y="9841"/>
                </a:lnTo>
                <a:cubicBezTo>
                  <a:pt x="16" y="9969"/>
                  <a:pt x="8" y="10097"/>
                  <a:pt x="8" y="10225"/>
                </a:cubicBezTo>
                <a:cubicBezTo>
                  <a:pt x="0" y="10352"/>
                  <a:pt x="0" y="10608"/>
                  <a:pt x="0" y="10736"/>
                </a:cubicBezTo>
                <a:cubicBezTo>
                  <a:pt x="0" y="10864"/>
                  <a:pt x="0" y="11119"/>
                  <a:pt x="8" y="11247"/>
                </a:cubicBezTo>
                <a:cubicBezTo>
                  <a:pt x="16" y="11375"/>
                  <a:pt x="16" y="11503"/>
                  <a:pt x="23" y="11631"/>
                </a:cubicBezTo>
                <a:lnTo>
                  <a:pt x="600" y="21089"/>
                </a:lnTo>
                <a:cubicBezTo>
                  <a:pt x="616" y="21344"/>
                  <a:pt x="639" y="21472"/>
                  <a:pt x="655" y="21472"/>
                </a:cubicBezTo>
                <a:cubicBezTo>
                  <a:pt x="670" y="21472"/>
                  <a:pt x="694" y="21344"/>
                  <a:pt x="709" y="21089"/>
                </a:cubicBezTo>
                <a:cubicBezTo>
                  <a:pt x="741" y="20577"/>
                  <a:pt x="741" y="19810"/>
                  <a:pt x="709" y="19299"/>
                </a:cubicBezTo>
                <a:lnTo>
                  <a:pt x="265" y="12014"/>
                </a:lnTo>
                <a:lnTo>
                  <a:pt x="21335" y="12014"/>
                </a:lnTo>
                <a:lnTo>
                  <a:pt x="20891" y="19299"/>
                </a:lnTo>
                <a:cubicBezTo>
                  <a:pt x="20860" y="19810"/>
                  <a:pt x="20860" y="20577"/>
                  <a:pt x="20891" y="21089"/>
                </a:cubicBezTo>
                <a:cubicBezTo>
                  <a:pt x="20906" y="21344"/>
                  <a:pt x="20930" y="21472"/>
                  <a:pt x="20945" y="21472"/>
                </a:cubicBezTo>
                <a:cubicBezTo>
                  <a:pt x="20961" y="21472"/>
                  <a:pt x="20984" y="21344"/>
                  <a:pt x="21000" y="21089"/>
                </a:cubicBezTo>
                <a:lnTo>
                  <a:pt x="21577" y="11631"/>
                </a:lnTo>
                <a:cubicBezTo>
                  <a:pt x="21577" y="11631"/>
                  <a:pt x="21584" y="11503"/>
                  <a:pt x="21592" y="1124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8F9AB200-DE69-DC4E-8BC2-EE0F984DC019}"/>
              </a:ext>
            </a:extLst>
          </p:cNvPr>
          <p:cNvSpPr/>
          <p:nvPr/>
        </p:nvSpPr>
        <p:spPr>
          <a:xfrm>
            <a:off x="4817747" y="1918251"/>
            <a:ext cx="213360" cy="1602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600" extrusionOk="0">
                <a:moveTo>
                  <a:pt x="20965" y="20042"/>
                </a:moveTo>
                <a:cubicBezTo>
                  <a:pt x="20457" y="19974"/>
                  <a:pt x="19694" y="19974"/>
                  <a:pt x="19186" y="20042"/>
                </a:cubicBezTo>
                <a:lnTo>
                  <a:pt x="11944" y="21018"/>
                </a:lnTo>
                <a:lnTo>
                  <a:pt x="11944" y="171"/>
                </a:lnTo>
                <a:cubicBezTo>
                  <a:pt x="11944" y="68"/>
                  <a:pt x="11435" y="0"/>
                  <a:pt x="10673" y="0"/>
                </a:cubicBezTo>
                <a:cubicBezTo>
                  <a:pt x="9911" y="0"/>
                  <a:pt x="9402" y="68"/>
                  <a:pt x="9402" y="171"/>
                </a:cubicBezTo>
                <a:lnTo>
                  <a:pt x="9402" y="21018"/>
                </a:lnTo>
                <a:lnTo>
                  <a:pt x="2160" y="20042"/>
                </a:lnTo>
                <a:cubicBezTo>
                  <a:pt x="1652" y="19974"/>
                  <a:pt x="889" y="19974"/>
                  <a:pt x="381" y="20042"/>
                </a:cubicBezTo>
                <a:cubicBezTo>
                  <a:pt x="-127" y="20111"/>
                  <a:pt x="-127" y="20214"/>
                  <a:pt x="381" y="20282"/>
                </a:cubicBezTo>
                <a:lnTo>
                  <a:pt x="9783" y="21549"/>
                </a:lnTo>
                <a:cubicBezTo>
                  <a:pt x="9911" y="21566"/>
                  <a:pt x="10038" y="21583"/>
                  <a:pt x="10164" y="21583"/>
                </a:cubicBezTo>
                <a:cubicBezTo>
                  <a:pt x="10291" y="21600"/>
                  <a:pt x="10545" y="21600"/>
                  <a:pt x="10672" y="21600"/>
                </a:cubicBezTo>
                <a:cubicBezTo>
                  <a:pt x="10800" y="21600"/>
                  <a:pt x="11053" y="21600"/>
                  <a:pt x="11180" y="21583"/>
                </a:cubicBezTo>
                <a:cubicBezTo>
                  <a:pt x="11308" y="21566"/>
                  <a:pt x="11435" y="21566"/>
                  <a:pt x="11561" y="21549"/>
                </a:cubicBezTo>
                <a:lnTo>
                  <a:pt x="20964" y="20282"/>
                </a:lnTo>
                <a:cubicBezTo>
                  <a:pt x="21473" y="20231"/>
                  <a:pt x="21473" y="20111"/>
                  <a:pt x="20965" y="200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AA1D7F8-3EC5-9C49-BF9A-69358F733C91}"/>
              </a:ext>
            </a:extLst>
          </p:cNvPr>
          <p:cNvSpPr txBox="1"/>
          <p:nvPr/>
        </p:nvSpPr>
        <p:spPr>
          <a:xfrm>
            <a:off x="1705246" y="5210093"/>
            <a:ext cx="8418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 err="1">
                <a:solidFill>
                  <a:schemeClr val="tx2"/>
                </a:solidFill>
              </a:rPr>
              <a:t>Інноватори</a:t>
            </a:r>
            <a:endParaRPr lang="en-US" sz="1000" b="1" dirty="0">
              <a:solidFill>
                <a:schemeClr val="tx2"/>
              </a:solidFill>
            </a:endParaRP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2.5%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16DCCAE-E821-1247-A16E-D3C87A802B7B}"/>
              </a:ext>
            </a:extLst>
          </p:cNvPr>
          <p:cNvSpPr txBox="1"/>
          <p:nvPr/>
        </p:nvSpPr>
        <p:spPr>
          <a:xfrm>
            <a:off x="3324095" y="5194732"/>
            <a:ext cx="11592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tx2"/>
                </a:solidFill>
              </a:rPr>
              <a:t>Ранні </a:t>
            </a:r>
            <a:r>
              <a:rPr lang="uk-UA" sz="1000" b="1" dirty="0" err="1">
                <a:solidFill>
                  <a:schemeClr val="tx2"/>
                </a:solidFill>
              </a:rPr>
              <a:t>адаптатори</a:t>
            </a:r>
            <a:endParaRPr lang="en-US" sz="1000" b="1" dirty="0">
              <a:solidFill>
                <a:schemeClr val="tx2"/>
              </a:solidFill>
            </a:endParaRP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13.5%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2E3462-BAFE-0745-8547-CE987ABC9F59}"/>
              </a:ext>
            </a:extLst>
          </p:cNvPr>
          <p:cNvSpPr txBox="1"/>
          <p:nvPr/>
        </p:nvSpPr>
        <p:spPr>
          <a:xfrm>
            <a:off x="5586005" y="5210093"/>
            <a:ext cx="107914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tx2"/>
                </a:solidFill>
              </a:rPr>
              <a:t>Рання більшість</a:t>
            </a:r>
            <a:endParaRPr lang="en-US" sz="1000" b="1" dirty="0">
              <a:solidFill>
                <a:schemeClr val="tx2"/>
              </a:solidFill>
            </a:endParaRP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34%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16C0193-17B1-074D-8BCE-0DD54622E7F9}"/>
              </a:ext>
            </a:extLst>
          </p:cNvPr>
          <p:cNvSpPr txBox="1"/>
          <p:nvPr/>
        </p:nvSpPr>
        <p:spPr>
          <a:xfrm>
            <a:off x="7626293" y="5210093"/>
            <a:ext cx="10438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tx2"/>
                </a:solidFill>
              </a:rPr>
              <a:t>Пізня більшість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34%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9FFF979-372C-604F-BB52-BB93C7615D24}"/>
              </a:ext>
            </a:extLst>
          </p:cNvPr>
          <p:cNvSpPr txBox="1"/>
          <p:nvPr/>
        </p:nvSpPr>
        <p:spPr>
          <a:xfrm>
            <a:off x="9479132" y="5210093"/>
            <a:ext cx="10887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tx2"/>
                </a:solidFill>
              </a:rPr>
              <a:t>Ті, що відстають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16%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805CF5C-1D9B-EE44-9311-64B21064E49E}"/>
              </a:ext>
            </a:extLst>
          </p:cNvPr>
          <p:cNvSpPr txBox="1"/>
          <p:nvPr/>
        </p:nvSpPr>
        <p:spPr>
          <a:xfrm>
            <a:off x="1349993" y="6178706"/>
            <a:ext cx="3238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tx2"/>
                </a:solidFill>
              </a:rPr>
              <a:t>Люди, які хочуть новий товар / послугу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DBB19B1-A738-A14A-A510-ACC103BB06A6}"/>
              </a:ext>
            </a:extLst>
          </p:cNvPr>
          <p:cNvSpPr txBox="1"/>
          <p:nvPr/>
        </p:nvSpPr>
        <p:spPr>
          <a:xfrm>
            <a:off x="5813140" y="6178706"/>
            <a:ext cx="4390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tx2"/>
                </a:solidFill>
              </a:rPr>
              <a:t>Люди, яким потрібні комплексні рішення та зручність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3C722A0-4A27-2E4D-A164-03B0D59332AC}"/>
              </a:ext>
            </a:extLst>
          </p:cNvPr>
          <p:cNvSpPr txBox="1"/>
          <p:nvPr/>
        </p:nvSpPr>
        <p:spPr>
          <a:xfrm>
            <a:off x="2044055" y="1721509"/>
            <a:ext cx="1850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tx2"/>
                </a:solidFill>
              </a:rPr>
              <a:t>ПОЧАТКОВИЙ РИНОК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C00A25-413E-754A-A5D6-91F6128487D8}"/>
              </a:ext>
            </a:extLst>
          </p:cNvPr>
          <p:cNvSpPr txBox="1"/>
          <p:nvPr/>
        </p:nvSpPr>
        <p:spPr>
          <a:xfrm>
            <a:off x="7240454" y="1721509"/>
            <a:ext cx="1675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tx2"/>
                </a:solidFill>
              </a:rPr>
              <a:t>ОСНОВНИЙ РИНОК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21F48EF-730E-A747-9E22-976A8B8C8E9C}"/>
              </a:ext>
            </a:extLst>
          </p:cNvPr>
          <p:cNvSpPr txBox="1"/>
          <p:nvPr/>
        </p:nvSpPr>
        <p:spPr>
          <a:xfrm>
            <a:off x="4506695" y="1552543"/>
            <a:ext cx="746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accent5"/>
                </a:solidFill>
              </a:rPr>
              <a:t>ПРІРВА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7B9E221-2B6B-FC42-8E54-F7312FCC6348}"/>
              </a:ext>
            </a:extLst>
          </p:cNvPr>
          <p:cNvSpPr txBox="1"/>
          <p:nvPr/>
        </p:nvSpPr>
        <p:spPr>
          <a:xfrm>
            <a:off x="3396612" y="4395463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bg1"/>
                </a:solidFill>
              </a:rPr>
              <a:t>Мінімальний набір </a:t>
            </a:r>
          </a:p>
          <a:p>
            <a:pPr algn="ctr"/>
            <a:r>
              <a:rPr lang="uk-UA" sz="1000" b="1" dirty="0">
                <a:solidFill>
                  <a:schemeClr val="bg1"/>
                </a:solidFill>
              </a:rPr>
              <a:t>функцій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D6705D1-93B6-C242-98F1-14A8C1517231}"/>
              </a:ext>
            </a:extLst>
          </p:cNvPr>
          <p:cNvSpPr txBox="1"/>
          <p:nvPr/>
        </p:nvSpPr>
        <p:spPr>
          <a:xfrm>
            <a:off x="5472779" y="3681754"/>
            <a:ext cx="1366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000" b="1" dirty="0">
                <a:solidFill>
                  <a:schemeClr val="bg1"/>
                </a:solidFill>
              </a:rPr>
              <a:t>Комплексне рішення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69D797F0-CAA2-0147-8C53-F90C239B3923}"/>
              </a:ext>
            </a:extLst>
          </p:cNvPr>
          <p:cNvSpPr/>
          <p:nvPr/>
        </p:nvSpPr>
        <p:spPr>
          <a:xfrm rot="16200000">
            <a:off x="6042754" y="3504999"/>
            <a:ext cx="172308" cy="1294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600" extrusionOk="0">
                <a:moveTo>
                  <a:pt x="20965" y="20042"/>
                </a:moveTo>
                <a:cubicBezTo>
                  <a:pt x="20457" y="19974"/>
                  <a:pt x="19694" y="19974"/>
                  <a:pt x="19186" y="20042"/>
                </a:cubicBezTo>
                <a:lnTo>
                  <a:pt x="11944" y="21018"/>
                </a:lnTo>
                <a:lnTo>
                  <a:pt x="11944" y="171"/>
                </a:lnTo>
                <a:cubicBezTo>
                  <a:pt x="11944" y="68"/>
                  <a:pt x="11435" y="0"/>
                  <a:pt x="10673" y="0"/>
                </a:cubicBezTo>
                <a:cubicBezTo>
                  <a:pt x="9911" y="0"/>
                  <a:pt x="9402" y="68"/>
                  <a:pt x="9402" y="171"/>
                </a:cubicBezTo>
                <a:lnTo>
                  <a:pt x="9402" y="21018"/>
                </a:lnTo>
                <a:lnTo>
                  <a:pt x="2160" y="20042"/>
                </a:lnTo>
                <a:cubicBezTo>
                  <a:pt x="1652" y="19974"/>
                  <a:pt x="889" y="19974"/>
                  <a:pt x="381" y="20042"/>
                </a:cubicBezTo>
                <a:cubicBezTo>
                  <a:pt x="-127" y="20111"/>
                  <a:pt x="-127" y="20214"/>
                  <a:pt x="381" y="20282"/>
                </a:cubicBezTo>
                <a:lnTo>
                  <a:pt x="9783" y="21549"/>
                </a:lnTo>
                <a:cubicBezTo>
                  <a:pt x="9911" y="21566"/>
                  <a:pt x="10038" y="21583"/>
                  <a:pt x="10164" y="21583"/>
                </a:cubicBezTo>
                <a:cubicBezTo>
                  <a:pt x="10291" y="21600"/>
                  <a:pt x="10545" y="21600"/>
                  <a:pt x="10672" y="21600"/>
                </a:cubicBezTo>
                <a:cubicBezTo>
                  <a:pt x="10800" y="21600"/>
                  <a:pt x="11053" y="21600"/>
                  <a:pt x="11180" y="21583"/>
                </a:cubicBezTo>
                <a:cubicBezTo>
                  <a:pt x="11308" y="21566"/>
                  <a:pt x="11435" y="21566"/>
                  <a:pt x="11561" y="21549"/>
                </a:cubicBezTo>
                <a:lnTo>
                  <a:pt x="20964" y="20282"/>
                </a:lnTo>
                <a:cubicBezTo>
                  <a:pt x="21473" y="20231"/>
                  <a:pt x="21473" y="20111"/>
                  <a:pt x="20965" y="2004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FE7BA632-D53B-864E-B04C-8547301A2E23}"/>
              </a:ext>
            </a:extLst>
          </p:cNvPr>
          <p:cNvSpPr/>
          <p:nvPr/>
        </p:nvSpPr>
        <p:spPr>
          <a:xfrm rot="5400000">
            <a:off x="3817584" y="4208659"/>
            <a:ext cx="172308" cy="1294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600" extrusionOk="0">
                <a:moveTo>
                  <a:pt x="20965" y="20042"/>
                </a:moveTo>
                <a:cubicBezTo>
                  <a:pt x="20457" y="19974"/>
                  <a:pt x="19694" y="19974"/>
                  <a:pt x="19186" y="20042"/>
                </a:cubicBezTo>
                <a:lnTo>
                  <a:pt x="11944" y="21018"/>
                </a:lnTo>
                <a:lnTo>
                  <a:pt x="11944" y="171"/>
                </a:lnTo>
                <a:cubicBezTo>
                  <a:pt x="11944" y="68"/>
                  <a:pt x="11435" y="0"/>
                  <a:pt x="10673" y="0"/>
                </a:cubicBezTo>
                <a:cubicBezTo>
                  <a:pt x="9911" y="0"/>
                  <a:pt x="9402" y="68"/>
                  <a:pt x="9402" y="171"/>
                </a:cubicBezTo>
                <a:lnTo>
                  <a:pt x="9402" y="21018"/>
                </a:lnTo>
                <a:lnTo>
                  <a:pt x="2160" y="20042"/>
                </a:lnTo>
                <a:cubicBezTo>
                  <a:pt x="1652" y="19974"/>
                  <a:pt x="889" y="19974"/>
                  <a:pt x="381" y="20042"/>
                </a:cubicBezTo>
                <a:cubicBezTo>
                  <a:pt x="-127" y="20111"/>
                  <a:pt x="-127" y="20214"/>
                  <a:pt x="381" y="20282"/>
                </a:cubicBezTo>
                <a:lnTo>
                  <a:pt x="9783" y="21549"/>
                </a:lnTo>
                <a:cubicBezTo>
                  <a:pt x="9911" y="21566"/>
                  <a:pt x="10038" y="21583"/>
                  <a:pt x="10164" y="21583"/>
                </a:cubicBezTo>
                <a:cubicBezTo>
                  <a:pt x="10291" y="21600"/>
                  <a:pt x="10545" y="21600"/>
                  <a:pt x="10672" y="21600"/>
                </a:cubicBezTo>
                <a:cubicBezTo>
                  <a:pt x="10800" y="21600"/>
                  <a:pt x="11053" y="21600"/>
                  <a:pt x="11180" y="21583"/>
                </a:cubicBezTo>
                <a:cubicBezTo>
                  <a:pt x="11308" y="21566"/>
                  <a:pt x="11435" y="21566"/>
                  <a:pt x="11561" y="21549"/>
                </a:cubicBezTo>
                <a:lnTo>
                  <a:pt x="20964" y="20282"/>
                </a:lnTo>
                <a:cubicBezTo>
                  <a:pt x="21473" y="20231"/>
                  <a:pt x="21473" y="20111"/>
                  <a:pt x="20965" y="2004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2D801-710E-34AB-3545-7FB2DC87EEB5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6823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8C4EF-4273-3A45-A168-3F1C06179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730" y="194000"/>
            <a:ext cx="9797831" cy="1323439"/>
          </a:xfrm>
        </p:spPr>
        <p:txBody>
          <a:bodyPr/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стратегії ціни та якості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Price-Quality Strategy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45C4-C8DF-C845-95C0-1878A6B6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E2468DC-34BF-4729-8C42-9F8F83A2BA2F}"/>
              </a:ext>
            </a:extLst>
          </p:cNvPr>
          <p:cNvGrpSpPr/>
          <p:nvPr/>
        </p:nvGrpSpPr>
        <p:grpSpPr>
          <a:xfrm>
            <a:off x="2495600" y="1569129"/>
            <a:ext cx="6658342" cy="5064264"/>
            <a:chOff x="2495600" y="1569129"/>
            <a:chExt cx="6658342" cy="5064264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17A38BB5-6EA5-5543-BEC4-AB5841398C4F}"/>
                </a:ext>
              </a:extLst>
            </p:cNvPr>
            <p:cNvSpPr/>
            <p:nvPr/>
          </p:nvSpPr>
          <p:spPr>
            <a:xfrm>
              <a:off x="3744109" y="1769783"/>
              <a:ext cx="1666538" cy="1132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3678"/>
                  </a:lnTo>
                  <a:cubicBezTo>
                    <a:pt x="0" y="1637"/>
                    <a:pt x="1127" y="0"/>
                    <a:pt x="25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</a:t>
              </a:r>
              <a:r>
                <a:rPr lang="uk-UA" sz="1600" b="1" cap="all" dirty="0" err="1">
                  <a:solidFill>
                    <a:schemeClr val="bg2">
                      <a:lumMod val="25000"/>
                    </a:schemeClr>
                  </a:solidFill>
                </a:rPr>
                <a:t>надцінності</a:t>
              </a:r>
              <a:endParaRPr lang="en-US" sz="1200" cap="all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D18AB6E-7FA8-B441-9DF3-90509102C3BC}"/>
                </a:ext>
              </a:extLst>
            </p:cNvPr>
            <p:cNvSpPr/>
            <p:nvPr/>
          </p:nvSpPr>
          <p:spPr>
            <a:xfrm>
              <a:off x="5516546" y="1769783"/>
              <a:ext cx="1666536" cy="1132577"/>
            </a:xfrm>
            <a:prstGeom prst="rect">
              <a:avLst/>
            </a:pr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високої вартості</a:t>
              </a:r>
              <a:endParaRPr lang="en-US" sz="1600" b="1" cap="al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D94C3BF-3630-154D-8C26-974EC8F90131}"/>
                </a:ext>
              </a:extLst>
            </p:cNvPr>
            <p:cNvSpPr/>
            <p:nvPr/>
          </p:nvSpPr>
          <p:spPr>
            <a:xfrm>
              <a:off x="7300134" y="1769783"/>
              <a:ext cx="1666538" cy="1132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100" y="0"/>
                  </a:lnTo>
                  <a:cubicBezTo>
                    <a:pt x="20487" y="0"/>
                    <a:pt x="21600" y="1658"/>
                    <a:pt x="21600" y="3678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Преміальна стратегія</a:t>
              </a:r>
              <a:endParaRPr lang="en-US" sz="1200" cap="all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AFDCD1CD-83F4-D843-988D-838BDFD0CD30}"/>
                </a:ext>
              </a:extLst>
            </p:cNvPr>
            <p:cNvSpPr/>
            <p:nvPr/>
          </p:nvSpPr>
          <p:spPr>
            <a:xfrm>
              <a:off x="3744110" y="3018292"/>
              <a:ext cx="1666536" cy="1132577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хорошої вартості</a:t>
              </a:r>
              <a:endParaRPr lang="en-US" sz="1600" b="1" cap="al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DACB1C1B-977C-D74A-8C9E-F47CA2B784B3}"/>
                </a:ext>
              </a:extLst>
            </p:cNvPr>
            <p:cNvSpPr/>
            <p:nvPr/>
          </p:nvSpPr>
          <p:spPr>
            <a:xfrm>
              <a:off x="5516546" y="3018292"/>
              <a:ext cx="1666536" cy="1132577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середньої вартості</a:t>
              </a:r>
              <a:endParaRPr lang="en-US" sz="1600" b="1" cap="al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926DBC9B-7E1A-EB44-BAD6-3369C29009D2}"/>
                </a:ext>
              </a:extLst>
            </p:cNvPr>
            <p:cNvSpPr/>
            <p:nvPr/>
          </p:nvSpPr>
          <p:spPr>
            <a:xfrm>
              <a:off x="7300135" y="3018292"/>
              <a:ext cx="1666536" cy="1132577"/>
            </a:xfrm>
            <a:prstGeom prst="rect">
              <a:avLst/>
            </a:pr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перезарядки</a:t>
              </a:r>
              <a:endParaRPr lang="en-US" sz="1200" cap="all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0" name="Rectangle">
              <a:extLst>
                <a:ext uri="{FF2B5EF4-FFF2-40B4-BE49-F238E27FC236}">
                  <a16:creationId xmlns:a16="http://schemas.microsoft.com/office/drawing/2014/main" id="{17039514-9E34-0844-A53D-D6607BF30BE7}"/>
                </a:ext>
              </a:extLst>
            </p:cNvPr>
            <p:cNvSpPr/>
            <p:nvPr/>
          </p:nvSpPr>
          <p:spPr>
            <a:xfrm>
              <a:off x="3744110" y="4266800"/>
              <a:ext cx="1666536" cy="1132577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економії</a:t>
              </a:r>
              <a:endParaRPr lang="en-US" sz="1600" b="1" cap="al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1" name="Rectangle">
              <a:extLst>
                <a:ext uri="{FF2B5EF4-FFF2-40B4-BE49-F238E27FC236}">
                  <a16:creationId xmlns:a16="http://schemas.microsoft.com/office/drawing/2014/main" id="{075DAF30-ADE6-AE46-B76B-E0118FD52FCD}"/>
                </a:ext>
              </a:extLst>
            </p:cNvPr>
            <p:cNvSpPr/>
            <p:nvPr/>
          </p:nvSpPr>
          <p:spPr>
            <a:xfrm>
              <a:off x="5516546" y="4266800"/>
              <a:ext cx="1666536" cy="1132577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фальшивої економіки</a:t>
              </a:r>
              <a:endParaRPr lang="en-US" sz="1600" b="1" cap="al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F5A611C-DC34-BB4F-A6F2-5F1109D181B7}"/>
                </a:ext>
              </a:extLst>
            </p:cNvPr>
            <p:cNvSpPr/>
            <p:nvPr/>
          </p:nvSpPr>
          <p:spPr>
            <a:xfrm>
              <a:off x="7300130" y="4266800"/>
              <a:ext cx="1666547" cy="1132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9088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586" y="0"/>
                  </a:lnTo>
                  <a:lnTo>
                    <a:pt x="21586" y="17922"/>
                  </a:lnTo>
                  <a:cubicBezTo>
                    <a:pt x="21600" y="19942"/>
                    <a:pt x="20474" y="21600"/>
                    <a:pt x="19088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uk-UA" sz="1600" b="1" cap="all" dirty="0">
                  <a:solidFill>
                    <a:schemeClr val="bg2">
                      <a:lumMod val="25000"/>
                    </a:schemeClr>
                  </a:solidFill>
                </a:rPr>
                <a:t>Стратегія грабіжника</a:t>
              </a:r>
              <a:endParaRPr lang="en-US" sz="1200" cap="all" dirty="0">
                <a:solidFill>
                  <a:schemeClr val="bg1"/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A20E39-AE38-D749-A124-23F3C7EEE14A}"/>
                </a:ext>
              </a:extLst>
            </p:cNvPr>
            <p:cNvSpPr/>
            <p:nvPr/>
          </p:nvSpPr>
          <p:spPr>
            <a:xfrm>
              <a:off x="2495600" y="2316006"/>
              <a:ext cx="549577" cy="2539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43" y="21600"/>
                  </a:moveTo>
                  <a:lnTo>
                    <a:pt x="12443" y="21600"/>
                  </a:lnTo>
                  <a:cubicBezTo>
                    <a:pt x="5608" y="21600"/>
                    <a:pt x="0" y="20396"/>
                    <a:pt x="0" y="18907"/>
                  </a:cubicBezTo>
                  <a:lnTo>
                    <a:pt x="0" y="2693"/>
                  </a:lnTo>
                  <a:cubicBezTo>
                    <a:pt x="0" y="1214"/>
                    <a:pt x="5564" y="0"/>
                    <a:pt x="12443" y="0"/>
                  </a:cubicBezTo>
                  <a:lnTo>
                    <a:pt x="20943" y="0"/>
                  </a:lnTo>
                  <a:cubicBezTo>
                    <a:pt x="21293" y="0"/>
                    <a:pt x="21600" y="66"/>
                    <a:pt x="21600" y="142"/>
                  </a:cubicBezTo>
                  <a:cubicBezTo>
                    <a:pt x="21600" y="218"/>
                    <a:pt x="21293" y="284"/>
                    <a:pt x="20943" y="284"/>
                  </a:cubicBezTo>
                  <a:lnTo>
                    <a:pt x="12443" y="284"/>
                  </a:lnTo>
                  <a:cubicBezTo>
                    <a:pt x="6309" y="284"/>
                    <a:pt x="1314" y="1365"/>
                    <a:pt x="1314" y="2693"/>
                  </a:cubicBezTo>
                  <a:lnTo>
                    <a:pt x="1314" y="18917"/>
                  </a:lnTo>
                  <a:cubicBezTo>
                    <a:pt x="1314" y="20244"/>
                    <a:pt x="6309" y="21325"/>
                    <a:pt x="12443" y="21325"/>
                  </a:cubicBezTo>
                  <a:lnTo>
                    <a:pt x="20943" y="21325"/>
                  </a:lnTo>
                  <a:cubicBezTo>
                    <a:pt x="21293" y="21325"/>
                    <a:pt x="21600" y="21391"/>
                    <a:pt x="21600" y="21467"/>
                  </a:cubicBezTo>
                  <a:cubicBezTo>
                    <a:pt x="21600" y="21543"/>
                    <a:pt x="21294" y="21600"/>
                    <a:pt x="20943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B408749B-B208-004A-BB96-90C20569F1BD}"/>
                </a:ext>
              </a:extLst>
            </p:cNvPr>
            <p:cNvSpPr/>
            <p:nvPr/>
          </p:nvSpPr>
          <p:spPr>
            <a:xfrm>
              <a:off x="4557869" y="6083825"/>
              <a:ext cx="3596159" cy="549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8" y="21600"/>
                  </a:moveTo>
                  <a:lnTo>
                    <a:pt x="1902" y="21600"/>
                  </a:lnTo>
                  <a:cubicBezTo>
                    <a:pt x="857" y="21600"/>
                    <a:pt x="0" y="16036"/>
                    <a:pt x="0" y="9157"/>
                  </a:cubicBezTo>
                  <a:lnTo>
                    <a:pt x="0" y="657"/>
                  </a:lnTo>
                  <a:cubicBezTo>
                    <a:pt x="0" y="307"/>
                    <a:pt x="47" y="0"/>
                    <a:pt x="100" y="0"/>
                  </a:cubicBezTo>
                  <a:cubicBezTo>
                    <a:pt x="154" y="0"/>
                    <a:pt x="201" y="307"/>
                    <a:pt x="201" y="657"/>
                  </a:cubicBezTo>
                  <a:lnTo>
                    <a:pt x="201" y="9157"/>
                  </a:lnTo>
                  <a:cubicBezTo>
                    <a:pt x="201" y="15291"/>
                    <a:pt x="964" y="20286"/>
                    <a:pt x="1902" y="20286"/>
                  </a:cubicBezTo>
                  <a:lnTo>
                    <a:pt x="19698" y="20286"/>
                  </a:lnTo>
                  <a:cubicBezTo>
                    <a:pt x="20636" y="20286"/>
                    <a:pt x="21399" y="15291"/>
                    <a:pt x="21399" y="9157"/>
                  </a:cubicBezTo>
                  <a:lnTo>
                    <a:pt x="21399" y="657"/>
                  </a:lnTo>
                  <a:cubicBezTo>
                    <a:pt x="21399" y="307"/>
                    <a:pt x="21446" y="0"/>
                    <a:pt x="21500" y="0"/>
                  </a:cubicBezTo>
                  <a:cubicBezTo>
                    <a:pt x="21553" y="0"/>
                    <a:pt x="21600" y="307"/>
                    <a:pt x="21600" y="657"/>
                  </a:cubicBezTo>
                  <a:lnTo>
                    <a:pt x="21600" y="9157"/>
                  </a:lnTo>
                  <a:cubicBezTo>
                    <a:pt x="21593" y="16036"/>
                    <a:pt x="20743" y="21600"/>
                    <a:pt x="19698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3408BA3-89A1-BF46-ACD9-E5CB1D62F33C}"/>
                </a:ext>
              </a:extLst>
            </p:cNvPr>
            <p:cNvSpPr/>
            <p:nvPr/>
          </p:nvSpPr>
          <p:spPr>
            <a:xfrm>
              <a:off x="3242476" y="1569129"/>
              <a:ext cx="5911466" cy="4341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590" extrusionOk="0">
                  <a:moveTo>
                    <a:pt x="21576" y="19799"/>
                  </a:moveTo>
                  <a:lnTo>
                    <a:pt x="21287" y="19406"/>
                  </a:lnTo>
                  <a:cubicBezTo>
                    <a:pt x="21242" y="19345"/>
                    <a:pt x="21168" y="19389"/>
                    <a:pt x="21168" y="19472"/>
                  </a:cubicBezTo>
                  <a:lnTo>
                    <a:pt x="21168" y="19688"/>
                  </a:lnTo>
                  <a:cubicBezTo>
                    <a:pt x="21168" y="19738"/>
                    <a:pt x="21136" y="19783"/>
                    <a:pt x="21099" y="19783"/>
                  </a:cubicBezTo>
                  <a:lnTo>
                    <a:pt x="1307" y="19783"/>
                  </a:lnTo>
                  <a:lnTo>
                    <a:pt x="1307" y="677"/>
                  </a:lnTo>
                  <a:cubicBezTo>
                    <a:pt x="1307" y="628"/>
                    <a:pt x="1340" y="583"/>
                    <a:pt x="1376" y="583"/>
                  </a:cubicBezTo>
                  <a:lnTo>
                    <a:pt x="1535" y="583"/>
                  </a:lnTo>
                  <a:cubicBezTo>
                    <a:pt x="1596" y="583"/>
                    <a:pt x="1629" y="483"/>
                    <a:pt x="1584" y="422"/>
                  </a:cubicBezTo>
                  <a:lnTo>
                    <a:pt x="1295" y="29"/>
                  </a:lnTo>
                  <a:cubicBezTo>
                    <a:pt x="1266" y="-10"/>
                    <a:pt x="1226" y="-10"/>
                    <a:pt x="1197" y="29"/>
                  </a:cubicBezTo>
                  <a:lnTo>
                    <a:pt x="908" y="422"/>
                  </a:lnTo>
                  <a:cubicBezTo>
                    <a:pt x="863" y="483"/>
                    <a:pt x="896" y="583"/>
                    <a:pt x="957" y="583"/>
                  </a:cubicBezTo>
                  <a:lnTo>
                    <a:pt x="1116" y="583"/>
                  </a:lnTo>
                  <a:cubicBezTo>
                    <a:pt x="1152" y="583"/>
                    <a:pt x="1185" y="628"/>
                    <a:pt x="1185" y="677"/>
                  </a:cubicBezTo>
                  <a:lnTo>
                    <a:pt x="1185" y="1670"/>
                  </a:lnTo>
                  <a:cubicBezTo>
                    <a:pt x="1185" y="1942"/>
                    <a:pt x="1022" y="2163"/>
                    <a:pt x="822" y="2163"/>
                  </a:cubicBezTo>
                  <a:lnTo>
                    <a:pt x="631" y="2163"/>
                  </a:lnTo>
                  <a:cubicBezTo>
                    <a:pt x="281" y="2163"/>
                    <a:pt x="0" y="2551"/>
                    <a:pt x="0" y="3023"/>
                  </a:cubicBezTo>
                  <a:lnTo>
                    <a:pt x="0" y="5157"/>
                  </a:lnTo>
                  <a:cubicBezTo>
                    <a:pt x="0" y="5634"/>
                    <a:pt x="285" y="6016"/>
                    <a:pt x="631" y="6016"/>
                  </a:cubicBezTo>
                  <a:lnTo>
                    <a:pt x="822" y="6016"/>
                  </a:lnTo>
                  <a:cubicBezTo>
                    <a:pt x="1022" y="6016"/>
                    <a:pt x="1185" y="6238"/>
                    <a:pt x="1185" y="6510"/>
                  </a:cubicBezTo>
                  <a:lnTo>
                    <a:pt x="1185" y="7741"/>
                  </a:lnTo>
                  <a:cubicBezTo>
                    <a:pt x="1185" y="8012"/>
                    <a:pt x="1022" y="8234"/>
                    <a:pt x="822" y="8234"/>
                  </a:cubicBezTo>
                  <a:lnTo>
                    <a:pt x="631" y="8234"/>
                  </a:lnTo>
                  <a:cubicBezTo>
                    <a:pt x="281" y="8234"/>
                    <a:pt x="0" y="8622"/>
                    <a:pt x="0" y="9093"/>
                  </a:cubicBezTo>
                  <a:lnTo>
                    <a:pt x="0" y="11228"/>
                  </a:lnTo>
                  <a:cubicBezTo>
                    <a:pt x="0" y="11705"/>
                    <a:pt x="285" y="12087"/>
                    <a:pt x="631" y="12087"/>
                  </a:cubicBezTo>
                  <a:lnTo>
                    <a:pt x="822" y="12087"/>
                  </a:lnTo>
                  <a:cubicBezTo>
                    <a:pt x="1022" y="12087"/>
                    <a:pt x="1185" y="12309"/>
                    <a:pt x="1185" y="12581"/>
                  </a:cubicBezTo>
                  <a:lnTo>
                    <a:pt x="1185" y="13812"/>
                  </a:lnTo>
                  <a:cubicBezTo>
                    <a:pt x="1185" y="14083"/>
                    <a:pt x="1022" y="14305"/>
                    <a:pt x="822" y="14305"/>
                  </a:cubicBezTo>
                  <a:lnTo>
                    <a:pt x="631" y="14305"/>
                  </a:lnTo>
                  <a:cubicBezTo>
                    <a:pt x="281" y="14305"/>
                    <a:pt x="0" y="14693"/>
                    <a:pt x="0" y="15164"/>
                  </a:cubicBezTo>
                  <a:lnTo>
                    <a:pt x="0" y="17299"/>
                  </a:lnTo>
                  <a:cubicBezTo>
                    <a:pt x="0" y="17776"/>
                    <a:pt x="285" y="18158"/>
                    <a:pt x="631" y="18158"/>
                  </a:cubicBezTo>
                  <a:lnTo>
                    <a:pt x="822" y="18158"/>
                  </a:lnTo>
                  <a:cubicBezTo>
                    <a:pt x="1022" y="18158"/>
                    <a:pt x="1185" y="18380"/>
                    <a:pt x="1185" y="18652"/>
                  </a:cubicBezTo>
                  <a:lnTo>
                    <a:pt x="1185" y="19916"/>
                  </a:lnTo>
                  <a:lnTo>
                    <a:pt x="3070" y="19916"/>
                  </a:lnTo>
                  <a:cubicBezTo>
                    <a:pt x="3270" y="19916"/>
                    <a:pt x="3432" y="20137"/>
                    <a:pt x="3432" y="20409"/>
                  </a:cubicBezTo>
                  <a:lnTo>
                    <a:pt x="3432" y="20731"/>
                  </a:lnTo>
                  <a:cubicBezTo>
                    <a:pt x="3432" y="21207"/>
                    <a:pt x="3717" y="21590"/>
                    <a:pt x="4064" y="21590"/>
                  </a:cubicBezTo>
                  <a:lnTo>
                    <a:pt x="5631" y="21590"/>
                  </a:lnTo>
                  <a:cubicBezTo>
                    <a:pt x="5981" y="21590"/>
                    <a:pt x="6262" y="21202"/>
                    <a:pt x="6262" y="20731"/>
                  </a:cubicBezTo>
                  <a:lnTo>
                    <a:pt x="6262" y="20409"/>
                  </a:lnTo>
                  <a:cubicBezTo>
                    <a:pt x="6262" y="20137"/>
                    <a:pt x="6425" y="19916"/>
                    <a:pt x="6625" y="19916"/>
                  </a:cubicBezTo>
                  <a:lnTo>
                    <a:pt x="9454" y="19916"/>
                  </a:lnTo>
                  <a:cubicBezTo>
                    <a:pt x="9654" y="19916"/>
                    <a:pt x="9817" y="20137"/>
                    <a:pt x="9817" y="20409"/>
                  </a:cubicBezTo>
                  <a:lnTo>
                    <a:pt x="9817" y="20731"/>
                  </a:lnTo>
                  <a:cubicBezTo>
                    <a:pt x="9817" y="21207"/>
                    <a:pt x="10102" y="21590"/>
                    <a:pt x="10448" y="21590"/>
                  </a:cubicBezTo>
                  <a:lnTo>
                    <a:pt x="12015" y="21590"/>
                  </a:lnTo>
                  <a:cubicBezTo>
                    <a:pt x="12366" y="21590"/>
                    <a:pt x="12647" y="21202"/>
                    <a:pt x="12647" y="20731"/>
                  </a:cubicBezTo>
                  <a:lnTo>
                    <a:pt x="12647" y="20409"/>
                  </a:lnTo>
                  <a:cubicBezTo>
                    <a:pt x="12647" y="20137"/>
                    <a:pt x="12809" y="19916"/>
                    <a:pt x="13009" y="19916"/>
                  </a:cubicBezTo>
                  <a:lnTo>
                    <a:pt x="16067" y="19916"/>
                  </a:lnTo>
                  <a:cubicBezTo>
                    <a:pt x="16266" y="19916"/>
                    <a:pt x="16429" y="20137"/>
                    <a:pt x="16429" y="20409"/>
                  </a:cubicBezTo>
                  <a:lnTo>
                    <a:pt x="16429" y="20731"/>
                  </a:lnTo>
                  <a:cubicBezTo>
                    <a:pt x="16429" y="21207"/>
                    <a:pt x="16714" y="21590"/>
                    <a:pt x="17060" y="21590"/>
                  </a:cubicBezTo>
                  <a:lnTo>
                    <a:pt x="18628" y="21590"/>
                  </a:lnTo>
                  <a:cubicBezTo>
                    <a:pt x="18978" y="21590"/>
                    <a:pt x="19259" y="21202"/>
                    <a:pt x="19259" y="20731"/>
                  </a:cubicBezTo>
                  <a:lnTo>
                    <a:pt x="19259" y="20409"/>
                  </a:lnTo>
                  <a:cubicBezTo>
                    <a:pt x="19259" y="20137"/>
                    <a:pt x="19422" y="19916"/>
                    <a:pt x="19621" y="19916"/>
                  </a:cubicBezTo>
                  <a:lnTo>
                    <a:pt x="21079" y="19916"/>
                  </a:lnTo>
                  <a:cubicBezTo>
                    <a:pt x="21116" y="19916"/>
                    <a:pt x="21148" y="19960"/>
                    <a:pt x="21148" y="20010"/>
                  </a:cubicBezTo>
                  <a:lnTo>
                    <a:pt x="21148" y="20226"/>
                  </a:lnTo>
                  <a:cubicBezTo>
                    <a:pt x="21148" y="20309"/>
                    <a:pt x="21222" y="20354"/>
                    <a:pt x="21266" y="20293"/>
                  </a:cubicBezTo>
                  <a:lnTo>
                    <a:pt x="21555" y="19899"/>
                  </a:lnTo>
                  <a:cubicBezTo>
                    <a:pt x="21600" y="19893"/>
                    <a:pt x="21600" y="19838"/>
                    <a:pt x="21576" y="19799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9E7EE6-9140-A745-ABDD-621B5516769E}"/>
                </a:ext>
              </a:extLst>
            </p:cNvPr>
            <p:cNvSpPr txBox="1"/>
            <p:nvPr/>
          </p:nvSpPr>
          <p:spPr>
            <a:xfrm rot="16200000">
              <a:off x="2378728" y="3324084"/>
              <a:ext cx="7873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Якість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826302C-BE75-3442-9FD4-E8C027A6B6ED}"/>
                </a:ext>
              </a:extLst>
            </p:cNvPr>
            <p:cNvSpPr txBox="1"/>
            <p:nvPr/>
          </p:nvSpPr>
          <p:spPr>
            <a:xfrm>
              <a:off x="5983453" y="615601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2"/>
                  </a:solidFill>
                </a:rPr>
                <a:t>Ціна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F53ADCD-6D79-9446-9B59-25836AC5BBCA}"/>
                </a:ext>
              </a:extLst>
            </p:cNvPr>
            <p:cNvSpPr txBox="1"/>
            <p:nvPr/>
          </p:nvSpPr>
          <p:spPr>
            <a:xfrm>
              <a:off x="7816965" y="5581518"/>
              <a:ext cx="632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висока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ACBE19-9FEC-634B-ADC3-4DC5C7BB8A1D}"/>
                </a:ext>
              </a:extLst>
            </p:cNvPr>
            <p:cNvSpPr txBox="1"/>
            <p:nvPr/>
          </p:nvSpPr>
          <p:spPr>
            <a:xfrm>
              <a:off x="5967468" y="5581518"/>
              <a:ext cx="7243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середня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FD3C910-9894-094A-9236-D0E7F4968C2D}"/>
                </a:ext>
              </a:extLst>
            </p:cNvPr>
            <p:cNvSpPr txBox="1"/>
            <p:nvPr/>
          </p:nvSpPr>
          <p:spPr>
            <a:xfrm>
              <a:off x="4261747" y="5581518"/>
              <a:ext cx="6312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низька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1030F9A-6476-0E40-8E18-AB7D6EFADC11}"/>
                </a:ext>
              </a:extLst>
            </p:cNvPr>
            <p:cNvSpPr txBox="1"/>
            <p:nvPr/>
          </p:nvSpPr>
          <p:spPr>
            <a:xfrm rot="16200000">
              <a:off x="3108920" y="2198808"/>
              <a:ext cx="632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висока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5674E8-F2AE-DF48-92DF-AD5611737B66}"/>
                </a:ext>
              </a:extLst>
            </p:cNvPr>
            <p:cNvSpPr txBox="1"/>
            <p:nvPr/>
          </p:nvSpPr>
          <p:spPr>
            <a:xfrm rot="16200000">
              <a:off x="3063166" y="3446080"/>
              <a:ext cx="7243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середня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2FEB530-EDDA-6A4F-B082-D9C85AB4D042}"/>
                </a:ext>
              </a:extLst>
            </p:cNvPr>
            <p:cNvSpPr txBox="1"/>
            <p:nvPr/>
          </p:nvSpPr>
          <p:spPr>
            <a:xfrm rot="16200000">
              <a:off x="3109718" y="4693933"/>
              <a:ext cx="6312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низька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2F9080E-7FDE-49E4-9EC6-CC66388CEA0E}"/>
                </a:ext>
              </a:extLst>
            </p:cNvPr>
            <p:cNvSpPr/>
            <p:nvPr/>
          </p:nvSpPr>
          <p:spPr>
            <a:xfrm>
              <a:off x="3815056" y="2625361"/>
              <a:ext cx="152464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>
                  <a:solidFill>
                    <a:prstClr val="white"/>
                  </a:solidFill>
                </a:rPr>
                <a:t>Переоцінений товар</a:t>
              </a:r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CFA71C5-4109-4C7E-9E20-78674E68C024}"/>
                </a:ext>
              </a:extLst>
            </p:cNvPr>
            <p:cNvSpPr/>
            <p:nvPr/>
          </p:nvSpPr>
          <p:spPr>
            <a:xfrm>
              <a:off x="5448769" y="2625361"/>
              <a:ext cx="180209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100" dirty="0">
                  <a:solidFill>
                    <a:prstClr val="white"/>
                  </a:solidFill>
                </a:rPr>
                <a:t>Ідеальна для проникнення</a:t>
              </a:r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0BCF91-9452-4F2B-8F5B-1EBE5502D8C8}"/>
                </a:ext>
              </a:extLst>
            </p:cNvPr>
            <p:cNvSpPr/>
            <p:nvPr/>
          </p:nvSpPr>
          <p:spPr>
            <a:xfrm>
              <a:off x="7527308" y="2625361"/>
              <a:ext cx="121219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100" dirty="0">
                  <a:solidFill>
                    <a:prstClr val="white"/>
                  </a:solidFill>
                </a:rPr>
                <a:t>Преміум сегмент</a:t>
              </a:r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AAA74EF-50CF-4818-AB3D-C701AAA94181}"/>
                </a:ext>
              </a:extLst>
            </p:cNvPr>
            <p:cNvSpPr/>
            <p:nvPr/>
          </p:nvSpPr>
          <p:spPr>
            <a:xfrm>
              <a:off x="7426321" y="3873870"/>
              <a:ext cx="141416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100" dirty="0">
                  <a:solidFill>
                    <a:prstClr val="white"/>
                  </a:solidFill>
                </a:rPr>
                <a:t>Переоцінений товар</a:t>
              </a:r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D9A3F30-6A05-4BED-8796-9D3DECF2A53A}"/>
                </a:ext>
              </a:extLst>
            </p:cNvPr>
            <p:cNvSpPr/>
            <p:nvPr/>
          </p:nvSpPr>
          <p:spPr>
            <a:xfrm>
              <a:off x="5667319" y="3873870"/>
              <a:ext cx="13649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 err="1">
                  <a:solidFill>
                    <a:prstClr val="white"/>
                  </a:solidFill>
                </a:rPr>
                <a:t>Середньоринкова</a:t>
              </a:r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3557A60-0C4C-4AC4-92EA-FD6D8A4A63DB}"/>
                </a:ext>
              </a:extLst>
            </p:cNvPr>
            <p:cNvSpPr/>
            <p:nvPr/>
          </p:nvSpPr>
          <p:spPr>
            <a:xfrm>
              <a:off x="3901812" y="3873870"/>
              <a:ext cx="135114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>
                  <a:solidFill>
                    <a:prstClr val="white"/>
                  </a:solidFill>
                </a:rPr>
                <a:t>Реальний продаж</a:t>
              </a:r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75D952B-0871-4593-9891-E66B1E9DA41E}"/>
                </a:ext>
              </a:extLst>
            </p:cNvPr>
            <p:cNvSpPr/>
            <p:nvPr/>
          </p:nvSpPr>
          <p:spPr>
            <a:xfrm>
              <a:off x="3981577" y="5122378"/>
              <a:ext cx="119160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>
                  <a:solidFill>
                    <a:prstClr val="white"/>
                  </a:solidFill>
                </a:rPr>
                <a:t>Дешевий товар</a:t>
              </a:r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79FD267-C0BE-48DC-BBE5-D5ED38D85B70}"/>
                </a:ext>
              </a:extLst>
            </p:cNvPr>
            <p:cNvSpPr/>
            <p:nvPr/>
          </p:nvSpPr>
          <p:spPr>
            <a:xfrm>
              <a:off x="5536716" y="5122378"/>
              <a:ext cx="1626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>
                  <a:solidFill>
                    <a:prstClr val="white"/>
                  </a:solidFill>
                </a:rPr>
                <a:t>Незадоволені покупці</a:t>
              </a:r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38355B-E112-4CB1-9593-5D8A9D1CA5EE}"/>
                </a:ext>
              </a:extLst>
            </p:cNvPr>
            <p:cNvSpPr/>
            <p:nvPr/>
          </p:nvSpPr>
          <p:spPr>
            <a:xfrm>
              <a:off x="7537474" y="5122378"/>
              <a:ext cx="119186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1200" dirty="0">
                  <a:solidFill>
                    <a:prstClr val="white"/>
                  </a:solidFill>
                </a:rPr>
                <a:t>Продай та біжи</a:t>
              </a:r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135EC2E-6930-2470-FE4A-C3103D77C564}"/>
              </a:ext>
            </a:extLst>
          </p:cNvPr>
          <p:cNvSpPr txBox="1"/>
          <p:nvPr/>
        </p:nvSpPr>
        <p:spPr>
          <a:xfrm>
            <a:off x="9696400" y="289999"/>
            <a:ext cx="2495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2748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F0789140-B20F-825F-27DB-672C6F9227B4}"/>
              </a:ext>
            </a:extLst>
          </p:cNvPr>
          <p:cNvSpPr txBox="1">
            <a:spLocks/>
          </p:cNvSpPr>
          <p:nvPr/>
        </p:nvSpPr>
        <p:spPr>
          <a:xfrm>
            <a:off x="547789" y="255286"/>
            <a:ext cx="9797831" cy="707886"/>
          </a:xfrm>
          <a:prstGeom prst="rect">
            <a:avLst/>
          </a:prstGeom>
        </p:spPr>
        <p:txBody>
          <a:bodyPr/>
          <a:lstStyle>
            <a:lvl1pPr marL="342882" indent="-342882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13" indent="-285737" algn="l" defTabSz="91435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294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298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самостійне вивчення:</a:t>
            </a:r>
          </a:p>
          <a:p>
            <a:pPr marL="717550" indent="-717550">
              <a:buAutoNum type="arabicPeriod"/>
            </a:pPr>
            <a:r>
              <a:rPr lang="lt-LT" dirty="0">
                <a:solidFill>
                  <a:schemeClr val="accent1">
                    <a:lumMod val="50000"/>
                  </a:schemeClr>
                </a:solidFill>
              </a:rPr>
              <a:t>GAP-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аналіз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717550" indent="-717550">
              <a:buAutoNum type="arabicPeriod"/>
            </a:pPr>
            <a:r>
              <a:rPr lang="lt-LT" dirty="0">
                <a:solidFill>
                  <a:schemeClr val="accent1">
                    <a:lumMod val="50000"/>
                  </a:schemeClr>
                </a:solidFill>
              </a:rPr>
              <a:t>SNW-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аналіз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717550" indent="-717550">
              <a:buFont typeface="Arial" pitchFamily="34" charset="0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Модель стратегії ціни та якості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Price-Quality Strategy Model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  <a:p>
            <a:pPr marL="717550" indent="-717550">
              <a:buFont typeface="Arial" pitchFamily="34" charset="0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Життєвий цикл товару</a:t>
            </a:r>
          </a:p>
          <a:p>
            <a:pPr marL="717550" indent="-717550">
              <a:buFont typeface="Arial" pitchFamily="34" charset="0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Дифузія інновацій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717550" indent="-717550"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SРАСЕ-аналіз</a:t>
            </a:r>
          </a:p>
          <a:p>
            <a:pPr marL="717550" indent="-717550"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Метод аналізу LОТS</a:t>
            </a:r>
          </a:p>
          <a:p>
            <a:pPr marL="717550" indent="-717550"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РІМS-аналіз</a:t>
            </a:r>
          </a:p>
          <a:p>
            <a:pPr marL="717550" indent="-717550"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Вивчення профілю об’єкта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2494300"/>
            <a:ext cx="9144000" cy="1015663"/>
          </a:xfrm>
        </p:spPr>
        <p:txBody>
          <a:bodyPr/>
          <a:lstStyle/>
          <a:p>
            <a:r>
              <a:rPr lang="en-US" dirty="0">
                <a:solidFill>
                  <a:srgbClr val="222A35"/>
                </a:solidFill>
              </a:rPr>
              <a:t>Thank You !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612737" y="2137172"/>
            <a:ext cx="6966526" cy="1291828"/>
            <a:chOff x="2148051" y="2137172"/>
            <a:chExt cx="6966526" cy="1291828"/>
          </a:xfrm>
        </p:grpSpPr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2148051" y="2137173"/>
              <a:ext cx="1291827" cy="1291827"/>
              <a:chOff x="1382807" y="174388"/>
              <a:chExt cx="3025589" cy="3025588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382807" y="174388"/>
                <a:ext cx="3025588" cy="3025588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 8"/>
              <p:cNvSpPr/>
              <p:nvPr/>
            </p:nvSpPr>
            <p:spPr>
              <a:xfrm>
                <a:off x="2163311" y="784634"/>
                <a:ext cx="1468794" cy="1928720"/>
              </a:xfrm>
              <a:custGeom>
                <a:avLst/>
                <a:gdLst/>
                <a:ahLst/>
                <a:cxnLst/>
                <a:rect l="l" t="t" r="r" b="b"/>
                <a:pathLst>
                  <a:path w="1468794" h="1928720">
                    <a:moveTo>
                      <a:pt x="57861" y="0"/>
                    </a:moveTo>
                    <a:lnTo>
                      <a:pt x="1410932" y="0"/>
                    </a:lnTo>
                    <a:cubicBezTo>
                      <a:pt x="1419834" y="0"/>
                      <a:pt x="1427994" y="2720"/>
                      <a:pt x="1435412" y="8160"/>
                    </a:cubicBezTo>
                    <a:cubicBezTo>
                      <a:pt x="1442830" y="13600"/>
                      <a:pt x="1449012" y="22501"/>
                      <a:pt x="1453957" y="34865"/>
                    </a:cubicBezTo>
                    <a:cubicBezTo>
                      <a:pt x="1458903" y="47229"/>
                      <a:pt x="1462612" y="63796"/>
                      <a:pt x="1465085" y="84567"/>
                    </a:cubicBezTo>
                    <a:cubicBezTo>
                      <a:pt x="1467558" y="105338"/>
                      <a:pt x="1468794" y="130559"/>
                      <a:pt x="1468794" y="160232"/>
                    </a:cubicBezTo>
                    <a:cubicBezTo>
                      <a:pt x="1468794" y="188915"/>
                      <a:pt x="1467558" y="213395"/>
                      <a:pt x="1465085" y="233672"/>
                    </a:cubicBezTo>
                    <a:cubicBezTo>
                      <a:pt x="1462612" y="253948"/>
                      <a:pt x="1458903" y="270268"/>
                      <a:pt x="1453957" y="282631"/>
                    </a:cubicBezTo>
                    <a:cubicBezTo>
                      <a:pt x="1449012" y="294995"/>
                      <a:pt x="1442830" y="304144"/>
                      <a:pt x="1435412" y="310079"/>
                    </a:cubicBezTo>
                    <a:cubicBezTo>
                      <a:pt x="1427994" y="316013"/>
                      <a:pt x="1419834" y="318980"/>
                      <a:pt x="1410932" y="318980"/>
                    </a:cubicBezTo>
                    <a:lnTo>
                      <a:pt x="930236" y="318980"/>
                    </a:lnTo>
                    <a:lnTo>
                      <a:pt x="930236" y="1866407"/>
                    </a:lnTo>
                    <a:cubicBezTo>
                      <a:pt x="930236" y="1876298"/>
                      <a:pt x="927021" y="1885200"/>
                      <a:pt x="920592" y="1893112"/>
                    </a:cubicBezTo>
                    <a:cubicBezTo>
                      <a:pt x="914163" y="1901025"/>
                      <a:pt x="903531" y="1907454"/>
                      <a:pt x="888694" y="1912400"/>
                    </a:cubicBezTo>
                    <a:cubicBezTo>
                      <a:pt x="873858" y="1917345"/>
                      <a:pt x="853829" y="1921301"/>
                      <a:pt x="828607" y="1924269"/>
                    </a:cubicBezTo>
                    <a:cubicBezTo>
                      <a:pt x="803386" y="1927236"/>
                      <a:pt x="771982" y="1928720"/>
                      <a:pt x="734397" y="1928720"/>
                    </a:cubicBezTo>
                    <a:cubicBezTo>
                      <a:pt x="696811" y="1928720"/>
                      <a:pt x="665408" y="1927236"/>
                      <a:pt x="640186" y="1924269"/>
                    </a:cubicBezTo>
                    <a:cubicBezTo>
                      <a:pt x="614964" y="1921301"/>
                      <a:pt x="594935" y="1917345"/>
                      <a:pt x="580099" y="1912400"/>
                    </a:cubicBezTo>
                    <a:cubicBezTo>
                      <a:pt x="565263" y="1907454"/>
                      <a:pt x="554630" y="1901025"/>
                      <a:pt x="548201" y="1893112"/>
                    </a:cubicBezTo>
                    <a:cubicBezTo>
                      <a:pt x="541772" y="1885200"/>
                      <a:pt x="538558" y="1876298"/>
                      <a:pt x="538558" y="1866407"/>
                    </a:cubicBezTo>
                    <a:lnTo>
                      <a:pt x="538558" y="318980"/>
                    </a:lnTo>
                    <a:lnTo>
                      <a:pt x="57861" y="318980"/>
                    </a:lnTo>
                    <a:cubicBezTo>
                      <a:pt x="47970" y="318980"/>
                      <a:pt x="39563" y="316013"/>
                      <a:pt x="32640" y="310079"/>
                    </a:cubicBezTo>
                    <a:cubicBezTo>
                      <a:pt x="25716" y="304144"/>
                      <a:pt x="19781" y="294995"/>
                      <a:pt x="14836" y="282631"/>
                    </a:cubicBezTo>
                    <a:cubicBezTo>
                      <a:pt x="9891" y="270268"/>
                      <a:pt x="6181" y="253948"/>
                      <a:pt x="3709" y="233672"/>
                    </a:cubicBezTo>
                    <a:cubicBezTo>
                      <a:pt x="1236" y="213395"/>
                      <a:pt x="0" y="188915"/>
                      <a:pt x="0" y="160232"/>
                    </a:cubicBezTo>
                    <a:cubicBezTo>
                      <a:pt x="0" y="130559"/>
                      <a:pt x="1236" y="105338"/>
                      <a:pt x="3709" y="84567"/>
                    </a:cubicBezTo>
                    <a:cubicBezTo>
                      <a:pt x="6181" y="63796"/>
                      <a:pt x="9891" y="47229"/>
                      <a:pt x="14836" y="34865"/>
                    </a:cubicBezTo>
                    <a:cubicBezTo>
                      <a:pt x="19781" y="22501"/>
                      <a:pt x="25716" y="13600"/>
                      <a:pt x="32640" y="8160"/>
                    </a:cubicBezTo>
                    <a:cubicBezTo>
                      <a:pt x="39563" y="2720"/>
                      <a:pt x="47970" y="0"/>
                      <a:pt x="5786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198867" y="802692"/>
                <a:ext cx="2209529" cy="2397284"/>
              </a:xfrm>
              <a:custGeom>
                <a:avLst/>
                <a:gdLst>
                  <a:gd name="connsiteX0" fmla="*/ 0 w 2209529"/>
                  <a:gd name="connsiteY0" fmla="*/ 293050 h 2397284"/>
                  <a:gd name="connsiteX1" fmla="*/ 22306 w 2209529"/>
                  <a:gd name="connsiteY1" fmla="*/ 300922 h 2397284"/>
                  <a:gd name="connsiteX2" fmla="*/ 503003 w 2209529"/>
                  <a:gd name="connsiteY2" fmla="*/ 300922 h 2397284"/>
                  <a:gd name="connsiteX3" fmla="*/ 503003 w 2209529"/>
                  <a:gd name="connsiteY3" fmla="*/ 729388 h 2397284"/>
                  <a:gd name="connsiteX4" fmla="*/ 1406731 w 2209529"/>
                  <a:gd name="connsiteY4" fmla="*/ 0 h 2397284"/>
                  <a:gd name="connsiteX5" fmla="*/ 2209529 w 2209529"/>
                  <a:gd name="connsiteY5" fmla="*/ 696401 h 2397284"/>
                  <a:gd name="connsiteX6" fmla="*/ 2209529 w 2209529"/>
                  <a:gd name="connsiteY6" fmla="*/ 2397284 h 2397284"/>
                  <a:gd name="connsiteX7" fmla="*/ 1115822 w 2209529"/>
                  <a:gd name="connsiteY7" fmla="*/ 2397284 h 2397284"/>
                  <a:gd name="connsiteX8" fmla="*/ 516470 w 2209529"/>
                  <a:gd name="connsiteY8" fmla="*/ 1877366 h 2397284"/>
                  <a:gd name="connsiteX9" fmla="*/ 544544 w 2209529"/>
                  <a:gd name="connsiteY9" fmla="*/ 1894342 h 2397284"/>
                  <a:gd name="connsiteX10" fmla="*/ 604631 w 2209529"/>
                  <a:gd name="connsiteY10" fmla="*/ 1906211 h 2397284"/>
                  <a:gd name="connsiteX11" fmla="*/ 698842 w 2209529"/>
                  <a:gd name="connsiteY11" fmla="*/ 1910662 h 2397284"/>
                  <a:gd name="connsiteX12" fmla="*/ 793052 w 2209529"/>
                  <a:gd name="connsiteY12" fmla="*/ 1906211 h 2397284"/>
                  <a:gd name="connsiteX13" fmla="*/ 853139 w 2209529"/>
                  <a:gd name="connsiteY13" fmla="*/ 1894342 h 2397284"/>
                  <a:gd name="connsiteX14" fmla="*/ 885037 w 2209529"/>
                  <a:gd name="connsiteY14" fmla="*/ 1875054 h 2397284"/>
                  <a:gd name="connsiteX15" fmla="*/ 894681 w 2209529"/>
                  <a:gd name="connsiteY15" fmla="*/ 1848349 h 2397284"/>
                  <a:gd name="connsiteX16" fmla="*/ 894681 w 2209529"/>
                  <a:gd name="connsiteY16" fmla="*/ 300922 h 2397284"/>
                  <a:gd name="connsiteX17" fmla="*/ 1375377 w 2209529"/>
                  <a:gd name="connsiteY17" fmla="*/ 300922 h 2397284"/>
                  <a:gd name="connsiteX18" fmla="*/ 1399857 w 2209529"/>
                  <a:gd name="connsiteY18" fmla="*/ 292021 h 2397284"/>
                  <a:gd name="connsiteX19" fmla="*/ 1418402 w 2209529"/>
                  <a:gd name="connsiteY19" fmla="*/ 264573 h 2397284"/>
                  <a:gd name="connsiteX20" fmla="*/ 1429530 w 2209529"/>
                  <a:gd name="connsiteY20" fmla="*/ 215614 h 2397284"/>
                  <a:gd name="connsiteX21" fmla="*/ 1433239 w 2209529"/>
                  <a:gd name="connsiteY21" fmla="*/ 142174 h 2397284"/>
                  <a:gd name="connsiteX22" fmla="*/ 1429530 w 2209529"/>
                  <a:gd name="connsiteY22" fmla="*/ 66509 h 2397284"/>
                  <a:gd name="connsiteX23" fmla="*/ 1418402 w 2209529"/>
                  <a:gd name="connsiteY23" fmla="*/ 16807 h 2397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09529" h="2397284">
                    <a:moveTo>
                      <a:pt x="0" y="293050"/>
                    </a:moveTo>
                    <a:lnTo>
                      <a:pt x="22306" y="300922"/>
                    </a:lnTo>
                    <a:lnTo>
                      <a:pt x="503003" y="300922"/>
                    </a:lnTo>
                    <a:lnTo>
                      <a:pt x="503003" y="729388"/>
                    </a:lnTo>
                    <a:close/>
                    <a:moveTo>
                      <a:pt x="1406731" y="0"/>
                    </a:moveTo>
                    <a:lnTo>
                      <a:pt x="2209529" y="696401"/>
                    </a:lnTo>
                    <a:lnTo>
                      <a:pt x="2209529" y="2397284"/>
                    </a:lnTo>
                    <a:lnTo>
                      <a:pt x="1115822" y="2397284"/>
                    </a:lnTo>
                    <a:lnTo>
                      <a:pt x="516470" y="1877366"/>
                    </a:lnTo>
                    <a:lnTo>
                      <a:pt x="544544" y="1894342"/>
                    </a:lnTo>
                    <a:cubicBezTo>
                      <a:pt x="559380" y="1899287"/>
                      <a:pt x="579409" y="1903243"/>
                      <a:pt x="604631" y="1906211"/>
                    </a:cubicBezTo>
                    <a:cubicBezTo>
                      <a:pt x="629853" y="1909178"/>
                      <a:pt x="661256" y="1910662"/>
                      <a:pt x="698842" y="1910662"/>
                    </a:cubicBezTo>
                    <a:cubicBezTo>
                      <a:pt x="736427" y="1910662"/>
                      <a:pt x="767831" y="1909178"/>
                      <a:pt x="793052" y="1906211"/>
                    </a:cubicBezTo>
                    <a:cubicBezTo>
                      <a:pt x="818274" y="1903243"/>
                      <a:pt x="838303" y="1899287"/>
                      <a:pt x="853139" y="1894342"/>
                    </a:cubicBezTo>
                    <a:cubicBezTo>
                      <a:pt x="867976" y="1889396"/>
                      <a:pt x="878608" y="1882967"/>
                      <a:pt x="885037" y="1875054"/>
                    </a:cubicBezTo>
                    <a:cubicBezTo>
                      <a:pt x="891466" y="1867142"/>
                      <a:pt x="894681" y="1858240"/>
                      <a:pt x="894681" y="1848349"/>
                    </a:cubicBezTo>
                    <a:lnTo>
                      <a:pt x="894681" y="300922"/>
                    </a:lnTo>
                    <a:lnTo>
                      <a:pt x="1375377" y="300922"/>
                    </a:lnTo>
                    <a:cubicBezTo>
                      <a:pt x="1384279" y="300922"/>
                      <a:pt x="1392439" y="297955"/>
                      <a:pt x="1399857" y="292021"/>
                    </a:cubicBezTo>
                    <a:cubicBezTo>
                      <a:pt x="1407275" y="286086"/>
                      <a:pt x="1413457" y="276937"/>
                      <a:pt x="1418402" y="264573"/>
                    </a:cubicBezTo>
                    <a:cubicBezTo>
                      <a:pt x="1423348" y="252210"/>
                      <a:pt x="1427057" y="235890"/>
                      <a:pt x="1429530" y="215614"/>
                    </a:cubicBezTo>
                    <a:cubicBezTo>
                      <a:pt x="1432003" y="195337"/>
                      <a:pt x="1433239" y="170857"/>
                      <a:pt x="1433239" y="142174"/>
                    </a:cubicBezTo>
                    <a:cubicBezTo>
                      <a:pt x="1433239" y="112501"/>
                      <a:pt x="1432003" y="87280"/>
                      <a:pt x="1429530" y="66509"/>
                    </a:cubicBezTo>
                    <a:cubicBezTo>
                      <a:pt x="1427057" y="45738"/>
                      <a:pt x="1423348" y="29171"/>
                      <a:pt x="1418402" y="16807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6408025" y="2137172"/>
              <a:ext cx="1291827" cy="1291827"/>
              <a:chOff x="1382807" y="174388"/>
              <a:chExt cx="3025589" cy="302558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382807" y="174388"/>
                <a:ext cx="3025588" cy="3025588"/>
              </a:xfrm>
              <a:prstGeom prst="rect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540121" y="810818"/>
                <a:ext cx="1868275" cy="2389158"/>
              </a:xfrm>
              <a:custGeom>
                <a:avLst/>
                <a:gdLst>
                  <a:gd name="connsiteX0" fmla="*/ 0 w 1868275"/>
                  <a:gd name="connsiteY0" fmla="*/ 1718 h 2389158"/>
                  <a:gd name="connsiteX1" fmla="*/ 506810 w 1868275"/>
                  <a:gd name="connsiteY1" fmla="*/ 441359 h 2389158"/>
                  <a:gd name="connsiteX2" fmla="*/ 476232 w 1868275"/>
                  <a:gd name="connsiteY2" fmla="*/ 509406 h 2389158"/>
                  <a:gd name="connsiteX3" fmla="*/ 418370 w 1868275"/>
                  <a:gd name="connsiteY3" fmla="*/ 653319 h 2389158"/>
                  <a:gd name="connsiteX4" fmla="*/ 360509 w 1868275"/>
                  <a:gd name="connsiteY4" fmla="*/ 809100 h 2389158"/>
                  <a:gd name="connsiteX5" fmla="*/ 357541 w 1868275"/>
                  <a:gd name="connsiteY5" fmla="*/ 809100 h 2389158"/>
                  <a:gd name="connsiteX6" fmla="*/ 295971 w 1868275"/>
                  <a:gd name="connsiteY6" fmla="*/ 650351 h 2389158"/>
                  <a:gd name="connsiteX7" fmla="*/ 234400 w 1868275"/>
                  <a:gd name="connsiteY7" fmla="*/ 506439 h 2389158"/>
                  <a:gd name="connsiteX8" fmla="*/ 20757 w 1868275"/>
                  <a:gd name="connsiteY8" fmla="*/ 34645 h 2389158"/>
                  <a:gd name="connsiteX9" fmla="*/ 1103694 w 1868275"/>
                  <a:gd name="connsiteY9" fmla="*/ 0 h 2389158"/>
                  <a:gd name="connsiteX10" fmla="*/ 1868275 w 1868275"/>
                  <a:gd name="connsiteY10" fmla="*/ 663249 h 2389158"/>
                  <a:gd name="connsiteX11" fmla="*/ 1868275 w 1868275"/>
                  <a:gd name="connsiteY11" fmla="*/ 2389158 h 2389158"/>
                  <a:gd name="connsiteX12" fmla="*/ 768108 w 1868275"/>
                  <a:gd name="connsiteY12" fmla="*/ 2389158 h 2389158"/>
                  <a:gd name="connsiteX13" fmla="*/ 176188 w 1868275"/>
                  <a:gd name="connsiteY13" fmla="*/ 1875688 h 2389158"/>
                  <a:gd name="connsiteX14" fmla="*/ 193600 w 1868275"/>
                  <a:gd name="connsiteY14" fmla="*/ 1886216 h 2389158"/>
                  <a:gd name="connsiteX15" fmla="*/ 253687 w 1868275"/>
                  <a:gd name="connsiteY15" fmla="*/ 1898085 h 2389158"/>
                  <a:gd name="connsiteX16" fmla="*/ 348639 w 1868275"/>
                  <a:gd name="connsiteY16" fmla="*/ 1902536 h 2389158"/>
                  <a:gd name="connsiteX17" fmla="*/ 442850 w 1868275"/>
                  <a:gd name="connsiteY17" fmla="*/ 1898085 h 2389158"/>
                  <a:gd name="connsiteX18" fmla="*/ 502937 w 1868275"/>
                  <a:gd name="connsiteY18" fmla="*/ 1886216 h 2389158"/>
                  <a:gd name="connsiteX19" fmla="*/ 534835 w 1868275"/>
                  <a:gd name="connsiteY19" fmla="*/ 1866928 h 2389158"/>
                  <a:gd name="connsiteX20" fmla="*/ 544479 w 1868275"/>
                  <a:gd name="connsiteY20" fmla="*/ 1840223 h 2389158"/>
                  <a:gd name="connsiteX21" fmla="*/ 544479 w 1868275"/>
                  <a:gd name="connsiteY21" fmla="*/ 1165171 h 2389158"/>
                  <a:gd name="connsiteX22" fmla="*/ 1069684 w 1868275"/>
                  <a:gd name="connsiteY22" fmla="*/ 119212 h 2389158"/>
                  <a:gd name="connsiteX23" fmla="*/ 1105291 w 1868275"/>
                  <a:gd name="connsiteY23" fmla="*/ 34645 h 2389158"/>
                  <a:gd name="connsiteX24" fmla="*/ 1107702 w 1868275"/>
                  <a:gd name="connsiteY24" fmla="*/ 7383 h 238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68275" h="2389158">
                    <a:moveTo>
                      <a:pt x="0" y="1718"/>
                    </a:moveTo>
                    <a:lnTo>
                      <a:pt x="506810" y="441359"/>
                    </a:lnTo>
                    <a:lnTo>
                      <a:pt x="476232" y="509406"/>
                    </a:lnTo>
                    <a:cubicBezTo>
                      <a:pt x="457439" y="554904"/>
                      <a:pt x="438152" y="602875"/>
                      <a:pt x="418370" y="653319"/>
                    </a:cubicBezTo>
                    <a:cubicBezTo>
                      <a:pt x="398588" y="703762"/>
                      <a:pt x="379301" y="755689"/>
                      <a:pt x="360509" y="809100"/>
                    </a:cubicBezTo>
                    <a:lnTo>
                      <a:pt x="357541" y="809100"/>
                    </a:lnTo>
                    <a:cubicBezTo>
                      <a:pt x="336770" y="753711"/>
                      <a:pt x="316247" y="700795"/>
                      <a:pt x="295971" y="650351"/>
                    </a:cubicBezTo>
                    <a:cubicBezTo>
                      <a:pt x="275694" y="599908"/>
                      <a:pt x="255171" y="551937"/>
                      <a:pt x="234400" y="506439"/>
                    </a:cubicBezTo>
                    <a:lnTo>
                      <a:pt x="20757" y="34645"/>
                    </a:lnTo>
                    <a:close/>
                    <a:moveTo>
                      <a:pt x="1103694" y="0"/>
                    </a:moveTo>
                    <a:lnTo>
                      <a:pt x="1868275" y="663249"/>
                    </a:lnTo>
                    <a:lnTo>
                      <a:pt x="1868275" y="2389158"/>
                    </a:lnTo>
                    <a:lnTo>
                      <a:pt x="768108" y="2389158"/>
                    </a:lnTo>
                    <a:lnTo>
                      <a:pt x="176188" y="1875688"/>
                    </a:lnTo>
                    <a:lnTo>
                      <a:pt x="193600" y="1886216"/>
                    </a:lnTo>
                    <a:cubicBezTo>
                      <a:pt x="208931" y="1891161"/>
                      <a:pt x="228960" y="1895117"/>
                      <a:pt x="253687" y="1898085"/>
                    </a:cubicBezTo>
                    <a:cubicBezTo>
                      <a:pt x="278414" y="1901052"/>
                      <a:pt x="310065" y="1902536"/>
                      <a:pt x="348639" y="1902536"/>
                    </a:cubicBezTo>
                    <a:cubicBezTo>
                      <a:pt x="386225" y="1902536"/>
                      <a:pt x="417628" y="1901052"/>
                      <a:pt x="442850" y="1898085"/>
                    </a:cubicBezTo>
                    <a:cubicBezTo>
                      <a:pt x="468072" y="1895117"/>
                      <a:pt x="488101" y="1891161"/>
                      <a:pt x="502937" y="1886216"/>
                    </a:cubicBezTo>
                    <a:cubicBezTo>
                      <a:pt x="517773" y="1881270"/>
                      <a:pt x="528406" y="1874841"/>
                      <a:pt x="534835" y="1866928"/>
                    </a:cubicBezTo>
                    <a:cubicBezTo>
                      <a:pt x="541264" y="1859016"/>
                      <a:pt x="544479" y="1850114"/>
                      <a:pt x="544479" y="1840223"/>
                    </a:cubicBezTo>
                    <a:lnTo>
                      <a:pt x="544479" y="1165171"/>
                    </a:lnTo>
                    <a:lnTo>
                      <a:pt x="1069684" y="119212"/>
                    </a:lnTo>
                    <a:cubicBezTo>
                      <a:pt x="1087488" y="83604"/>
                      <a:pt x="1099357" y="55416"/>
                      <a:pt x="1105291" y="34645"/>
                    </a:cubicBezTo>
                    <a:cubicBezTo>
                      <a:pt x="1108259" y="24260"/>
                      <a:pt x="1109062" y="15172"/>
                      <a:pt x="1107702" y="7383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13"/>
              <p:cNvSpPr/>
              <p:nvPr/>
            </p:nvSpPr>
            <p:spPr>
              <a:xfrm>
                <a:off x="2128726" y="775732"/>
                <a:ext cx="1519738" cy="1937622"/>
              </a:xfrm>
              <a:custGeom>
                <a:avLst/>
                <a:gdLst/>
                <a:ahLst/>
                <a:cxnLst/>
                <a:rect l="l" t="t" r="r" b="b"/>
                <a:pathLst>
                  <a:path w="1519738" h="1937622">
                    <a:moveTo>
                      <a:pt x="202189" y="0"/>
                    </a:moveTo>
                    <a:cubicBezTo>
                      <a:pt x="247688" y="0"/>
                      <a:pt x="284036" y="989"/>
                      <a:pt x="311236" y="2967"/>
                    </a:cubicBezTo>
                    <a:cubicBezTo>
                      <a:pt x="338436" y="4946"/>
                      <a:pt x="359949" y="8655"/>
                      <a:pt x="375774" y="14095"/>
                    </a:cubicBezTo>
                    <a:cubicBezTo>
                      <a:pt x="391600" y="19534"/>
                      <a:pt x="403221" y="26705"/>
                      <a:pt x="410640" y="35607"/>
                    </a:cubicBezTo>
                    <a:cubicBezTo>
                      <a:pt x="418058" y="44509"/>
                      <a:pt x="425229" y="55883"/>
                      <a:pt x="432152" y="69731"/>
                    </a:cubicBezTo>
                    <a:lnTo>
                      <a:pt x="645795" y="541525"/>
                    </a:lnTo>
                    <a:cubicBezTo>
                      <a:pt x="666566" y="587023"/>
                      <a:pt x="687089" y="634994"/>
                      <a:pt x="707366" y="685437"/>
                    </a:cubicBezTo>
                    <a:cubicBezTo>
                      <a:pt x="727642" y="735881"/>
                      <a:pt x="748165" y="788797"/>
                      <a:pt x="768936" y="844186"/>
                    </a:cubicBezTo>
                    <a:lnTo>
                      <a:pt x="771904" y="844186"/>
                    </a:lnTo>
                    <a:cubicBezTo>
                      <a:pt x="790696" y="790775"/>
                      <a:pt x="809983" y="738848"/>
                      <a:pt x="829765" y="688405"/>
                    </a:cubicBezTo>
                    <a:cubicBezTo>
                      <a:pt x="849547" y="637961"/>
                      <a:pt x="868834" y="589990"/>
                      <a:pt x="887627" y="544492"/>
                    </a:cubicBezTo>
                    <a:lnTo>
                      <a:pt x="1098302" y="75665"/>
                    </a:lnTo>
                    <a:cubicBezTo>
                      <a:pt x="1103248" y="59840"/>
                      <a:pt x="1109430" y="47229"/>
                      <a:pt x="1116848" y="37833"/>
                    </a:cubicBezTo>
                    <a:cubicBezTo>
                      <a:pt x="1124266" y="28436"/>
                      <a:pt x="1135393" y="20771"/>
                      <a:pt x="1150229" y="14836"/>
                    </a:cubicBezTo>
                    <a:cubicBezTo>
                      <a:pt x="1165066" y="8902"/>
                      <a:pt x="1185342" y="4946"/>
                      <a:pt x="1211058" y="2967"/>
                    </a:cubicBezTo>
                    <a:cubicBezTo>
                      <a:pt x="1236774" y="989"/>
                      <a:pt x="1270898" y="0"/>
                      <a:pt x="1313429" y="0"/>
                    </a:cubicBezTo>
                    <a:cubicBezTo>
                      <a:pt x="1369807" y="0"/>
                      <a:pt x="1413574" y="1236"/>
                      <a:pt x="1444730" y="3709"/>
                    </a:cubicBezTo>
                    <a:cubicBezTo>
                      <a:pt x="1475886" y="6182"/>
                      <a:pt x="1497152" y="12611"/>
                      <a:pt x="1508526" y="22996"/>
                    </a:cubicBezTo>
                    <a:cubicBezTo>
                      <a:pt x="1519901" y="33382"/>
                      <a:pt x="1522621" y="48960"/>
                      <a:pt x="1516686" y="69731"/>
                    </a:cubicBezTo>
                    <a:cubicBezTo>
                      <a:pt x="1510752" y="90502"/>
                      <a:pt x="1498883" y="118690"/>
                      <a:pt x="1481079" y="154298"/>
                    </a:cubicBezTo>
                    <a:lnTo>
                      <a:pt x="955874" y="1200257"/>
                    </a:lnTo>
                    <a:lnTo>
                      <a:pt x="955874" y="1875309"/>
                    </a:lnTo>
                    <a:cubicBezTo>
                      <a:pt x="955874" y="1885200"/>
                      <a:pt x="952659" y="1894102"/>
                      <a:pt x="946230" y="1902014"/>
                    </a:cubicBezTo>
                    <a:cubicBezTo>
                      <a:pt x="939801" y="1909927"/>
                      <a:pt x="929168" y="1916356"/>
                      <a:pt x="914332" y="1921302"/>
                    </a:cubicBezTo>
                    <a:cubicBezTo>
                      <a:pt x="899496" y="1926247"/>
                      <a:pt x="879467" y="1930203"/>
                      <a:pt x="854245" y="1933171"/>
                    </a:cubicBezTo>
                    <a:cubicBezTo>
                      <a:pt x="829023" y="1936138"/>
                      <a:pt x="797620" y="1937622"/>
                      <a:pt x="760034" y="1937622"/>
                    </a:cubicBezTo>
                    <a:cubicBezTo>
                      <a:pt x="721460" y="1937622"/>
                      <a:pt x="689809" y="1936138"/>
                      <a:pt x="665082" y="1933171"/>
                    </a:cubicBezTo>
                    <a:cubicBezTo>
                      <a:pt x="640355" y="1930203"/>
                      <a:pt x="620326" y="1926247"/>
                      <a:pt x="604995" y="1921302"/>
                    </a:cubicBezTo>
                    <a:cubicBezTo>
                      <a:pt x="589664" y="1916356"/>
                      <a:pt x="579032" y="1909927"/>
                      <a:pt x="573097" y="1902014"/>
                    </a:cubicBezTo>
                    <a:cubicBezTo>
                      <a:pt x="567163" y="1894102"/>
                      <a:pt x="564195" y="1885200"/>
                      <a:pt x="564195" y="1875309"/>
                    </a:cubicBezTo>
                    <a:lnTo>
                      <a:pt x="564195" y="1200257"/>
                    </a:lnTo>
                    <a:lnTo>
                      <a:pt x="38990" y="154298"/>
                    </a:lnTo>
                    <a:cubicBezTo>
                      <a:pt x="20198" y="117701"/>
                      <a:pt x="8081" y="89265"/>
                      <a:pt x="2641" y="68989"/>
                    </a:cubicBezTo>
                    <a:cubicBezTo>
                      <a:pt x="-2799" y="48713"/>
                      <a:pt x="168" y="33382"/>
                      <a:pt x="11543" y="22996"/>
                    </a:cubicBezTo>
                    <a:cubicBezTo>
                      <a:pt x="22917" y="12611"/>
                      <a:pt x="43936" y="6182"/>
                      <a:pt x="74597" y="3709"/>
                    </a:cubicBezTo>
                    <a:cubicBezTo>
                      <a:pt x="105259" y="1236"/>
                      <a:pt x="147790" y="0"/>
                      <a:pt x="20218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Freeform: Shape 26"/>
            <p:cNvSpPr/>
            <p:nvPr/>
          </p:nvSpPr>
          <p:spPr>
            <a:xfrm>
              <a:off x="3550258" y="2738785"/>
              <a:ext cx="2158499" cy="546199"/>
            </a:xfrm>
            <a:custGeom>
              <a:avLst/>
              <a:gdLst>
                <a:gd name="connsiteX0" fmla="*/ 763761 w 2158499"/>
                <a:gd name="connsiteY0" fmla="*/ 84460 h 546199"/>
                <a:gd name="connsiteX1" fmla="*/ 693440 w 2158499"/>
                <a:gd name="connsiteY1" fmla="*/ 319980 h 546199"/>
                <a:gd name="connsiteX2" fmla="*/ 835198 w 2158499"/>
                <a:gd name="connsiteY2" fmla="*/ 319980 h 546199"/>
                <a:gd name="connsiteX3" fmla="*/ 773621 w 2158499"/>
                <a:gd name="connsiteY3" fmla="*/ 120923 h 546199"/>
                <a:gd name="connsiteX4" fmla="*/ 763761 w 2158499"/>
                <a:gd name="connsiteY4" fmla="*/ 84460 h 546199"/>
                <a:gd name="connsiteX5" fmla="*/ 1720944 w 2158499"/>
                <a:gd name="connsiteY5" fmla="*/ 2232 h 546199"/>
                <a:gd name="connsiteX6" fmla="*/ 1836286 w 2158499"/>
                <a:gd name="connsiteY6" fmla="*/ 2232 h 546199"/>
                <a:gd name="connsiteX7" fmla="*/ 1836286 w 2158499"/>
                <a:gd name="connsiteY7" fmla="*/ 251147 h 546199"/>
                <a:gd name="connsiteX8" fmla="*/ 1881679 w 2158499"/>
                <a:gd name="connsiteY8" fmla="*/ 187151 h 546199"/>
                <a:gd name="connsiteX9" fmla="*/ 2029018 w 2158499"/>
                <a:gd name="connsiteY9" fmla="*/ 2232 h 546199"/>
                <a:gd name="connsiteX10" fmla="*/ 2157011 w 2158499"/>
                <a:gd name="connsiteY10" fmla="*/ 2232 h 546199"/>
                <a:gd name="connsiteX11" fmla="*/ 1967255 w 2158499"/>
                <a:gd name="connsiteY11" fmla="*/ 242962 h 546199"/>
                <a:gd name="connsiteX12" fmla="*/ 2158499 w 2158499"/>
                <a:gd name="connsiteY12" fmla="*/ 546199 h 546199"/>
                <a:gd name="connsiteX13" fmla="*/ 2027530 w 2158499"/>
                <a:gd name="connsiteY13" fmla="*/ 546199 h 546199"/>
                <a:gd name="connsiteX14" fmla="*/ 1885027 w 2158499"/>
                <a:gd name="connsiteY14" fmla="*/ 317004 h 546199"/>
                <a:gd name="connsiteX15" fmla="*/ 1836286 w 2158499"/>
                <a:gd name="connsiteY15" fmla="*/ 351978 h 546199"/>
                <a:gd name="connsiteX16" fmla="*/ 1836286 w 2158499"/>
                <a:gd name="connsiteY16" fmla="*/ 546199 h 546199"/>
                <a:gd name="connsiteX17" fmla="*/ 1720944 w 2158499"/>
                <a:gd name="connsiteY17" fmla="*/ 546199 h 546199"/>
                <a:gd name="connsiteX18" fmla="*/ 1103638 w 2158499"/>
                <a:gd name="connsiteY18" fmla="*/ 2232 h 546199"/>
                <a:gd name="connsiteX19" fmla="*/ 1249118 w 2158499"/>
                <a:gd name="connsiteY19" fmla="*/ 2232 h 546199"/>
                <a:gd name="connsiteX20" fmla="*/ 1485382 w 2158499"/>
                <a:gd name="connsiteY20" fmla="*/ 409649 h 546199"/>
                <a:gd name="connsiteX21" fmla="*/ 1487987 w 2158499"/>
                <a:gd name="connsiteY21" fmla="*/ 409649 h 546199"/>
                <a:gd name="connsiteX22" fmla="*/ 1482406 w 2158499"/>
                <a:gd name="connsiteY22" fmla="*/ 259705 h 546199"/>
                <a:gd name="connsiteX23" fmla="*/ 1482406 w 2158499"/>
                <a:gd name="connsiteY23" fmla="*/ 2232 h 546199"/>
                <a:gd name="connsiteX24" fmla="*/ 1586213 w 2158499"/>
                <a:gd name="connsiteY24" fmla="*/ 2232 h 546199"/>
                <a:gd name="connsiteX25" fmla="*/ 1586213 w 2158499"/>
                <a:gd name="connsiteY25" fmla="*/ 546199 h 546199"/>
                <a:gd name="connsiteX26" fmla="*/ 1439618 w 2158499"/>
                <a:gd name="connsiteY26" fmla="*/ 546199 h 546199"/>
                <a:gd name="connsiteX27" fmla="*/ 1202981 w 2158499"/>
                <a:gd name="connsiteY27" fmla="*/ 134689 h 546199"/>
                <a:gd name="connsiteX28" fmla="*/ 1199632 w 2158499"/>
                <a:gd name="connsiteY28" fmla="*/ 134689 h 546199"/>
                <a:gd name="connsiteX29" fmla="*/ 1206702 w 2158499"/>
                <a:gd name="connsiteY29" fmla="*/ 290215 h 546199"/>
                <a:gd name="connsiteX30" fmla="*/ 1206702 w 2158499"/>
                <a:gd name="connsiteY30" fmla="*/ 546199 h 546199"/>
                <a:gd name="connsiteX31" fmla="*/ 1103638 w 2158499"/>
                <a:gd name="connsiteY31" fmla="*/ 546199 h 546199"/>
                <a:gd name="connsiteX32" fmla="*/ 0 w 2158499"/>
                <a:gd name="connsiteY32" fmla="*/ 2232 h 546199"/>
                <a:gd name="connsiteX33" fmla="*/ 115342 w 2158499"/>
                <a:gd name="connsiteY33" fmla="*/ 2232 h 546199"/>
                <a:gd name="connsiteX34" fmla="*/ 115342 w 2158499"/>
                <a:gd name="connsiteY34" fmla="*/ 215429 h 546199"/>
                <a:gd name="connsiteX35" fmla="*/ 330771 w 2158499"/>
                <a:gd name="connsiteY35" fmla="*/ 215429 h 546199"/>
                <a:gd name="connsiteX36" fmla="*/ 330771 w 2158499"/>
                <a:gd name="connsiteY36" fmla="*/ 2232 h 546199"/>
                <a:gd name="connsiteX37" fmla="*/ 445740 w 2158499"/>
                <a:gd name="connsiteY37" fmla="*/ 2232 h 546199"/>
                <a:gd name="connsiteX38" fmla="*/ 445740 w 2158499"/>
                <a:gd name="connsiteY38" fmla="*/ 546199 h 546199"/>
                <a:gd name="connsiteX39" fmla="*/ 330771 w 2158499"/>
                <a:gd name="connsiteY39" fmla="*/ 546199 h 546199"/>
                <a:gd name="connsiteX40" fmla="*/ 330771 w 2158499"/>
                <a:gd name="connsiteY40" fmla="*/ 311423 h 546199"/>
                <a:gd name="connsiteX41" fmla="*/ 115342 w 2158499"/>
                <a:gd name="connsiteY41" fmla="*/ 311423 h 546199"/>
                <a:gd name="connsiteX42" fmla="*/ 115342 w 2158499"/>
                <a:gd name="connsiteY42" fmla="*/ 546199 h 546199"/>
                <a:gd name="connsiteX43" fmla="*/ 0 w 2158499"/>
                <a:gd name="connsiteY43" fmla="*/ 546199 h 546199"/>
                <a:gd name="connsiteX44" fmla="*/ 692696 w 2158499"/>
                <a:gd name="connsiteY44" fmla="*/ 0 h 546199"/>
                <a:gd name="connsiteX45" fmla="*/ 833710 w 2158499"/>
                <a:gd name="connsiteY45" fmla="*/ 0 h 546199"/>
                <a:gd name="connsiteX46" fmla="*/ 1026443 w 2158499"/>
                <a:gd name="connsiteY46" fmla="*/ 546199 h 546199"/>
                <a:gd name="connsiteX47" fmla="*/ 902171 w 2158499"/>
                <a:gd name="connsiteY47" fmla="*/ 546199 h 546199"/>
                <a:gd name="connsiteX48" fmla="*/ 862732 w 2158499"/>
                <a:gd name="connsiteY48" fmla="*/ 416719 h 546199"/>
                <a:gd name="connsiteX49" fmla="*/ 664418 w 2158499"/>
                <a:gd name="connsiteY49" fmla="*/ 416719 h 546199"/>
                <a:gd name="connsiteX50" fmla="*/ 624979 w 2158499"/>
                <a:gd name="connsiteY50" fmla="*/ 546199 h 546199"/>
                <a:gd name="connsiteX51" fmla="*/ 500707 w 2158499"/>
                <a:gd name="connsiteY51" fmla="*/ 546199 h 54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158499" h="546199">
                  <a:moveTo>
                    <a:pt x="763761" y="84460"/>
                  </a:moveTo>
                  <a:cubicBezTo>
                    <a:pt x="755575" y="116210"/>
                    <a:pt x="732135" y="194717"/>
                    <a:pt x="693440" y="319980"/>
                  </a:cubicBezTo>
                  <a:lnTo>
                    <a:pt x="835198" y="319980"/>
                  </a:lnTo>
                  <a:cubicBezTo>
                    <a:pt x="798736" y="202654"/>
                    <a:pt x="778210" y="136302"/>
                    <a:pt x="773621" y="120923"/>
                  </a:cubicBezTo>
                  <a:cubicBezTo>
                    <a:pt x="769032" y="105544"/>
                    <a:pt x="765745" y="93390"/>
                    <a:pt x="763761" y="84460"/>
                  </a:cubicBezTo>
                  <a:close/>
                  <a:moveTo>
                    <a:pt x="1720944" y="2232"/>
                  </a:moveTo>
                  <a:lnTo>
                    <a:pt x="1836286" y="2232"/>
                  </a:lnTo>
                  <a:lnTo>
                    <a:pt x="1836286" y="251147"/>
                  </a:lnTo>
                  <a:lnTo>
                    <a:pt x="1881679" y="187151"/>
                  </a:lnTo>
                  <a:lnTo>
                    <a:pt x="2029018" y="2232"/>
                  </a:lnTo>
                  <a:lnTo>
                    <a:pt x="2157011" y="2232"/>
                  </a:lnTo>
                  <a:lnTo>
                    <a:pt x="1967255" y="242962"/>
                  </a:lnTo>
                  <a:lnTo>
                    <a:pt x="2158499" y="546199"/>
                  </a:lnTo>
                  <a:lnTo>
                    <a:pt x="2027530" y="546199"/>
                  </a:lnTo>
                  <a:lnTo>
                    <a:pt x="1885027" y="317004"/>
                  </a:lnTo>
                  <a:lnTo>
                    <a:pt x="1836286" y="351978"/>
                  </a:lnTo>
                  <a:lnTo>
                    <a:pt x="1836286" y="546199"/>
                  </a:lnTo>
                  <a:lnTo>
                    <a:pt x="1720944" y="546199"/>
                  </a:lnTo>
                  <a:close/>
                  <a:moveTo>
                    <a:pt x="1103638" y="2232"/>
                  </a:moveTo>
                  <a:lnTo>
                    <a:pt x="1249118" y="2232"/>
                  </a:lnTo>
                  <a:lnTo>
                    <a:pt x="1485382" y="409649"/>
                  </a:lnTo>
                  <a:lnTo>
                    <a:pt x="1487987" y="409649"/>
                  </a:lnTo>
                  <a:cubicBezTo>
                    <a:pt x="1484266" y="338956"/>
                    <a:pt x="1482406" y="288975"/>
                    <a:pt x="1482406" y="259705"/>
                  </a:cubicBezTo>
                  <a:lnTo>
                    <a:pt x="1482406" y="2232"/>
                  </a:lnTo>
                  <a:lnTo>
                    <a:pt x="1586213" y="2232"/>
                  </a:lnTo>
                  <a:lnTo>
                    <a:pt x="1586213" y="546199"/>
                  </a:lnTo>
                  <a:lnTo>
                    <a:pt x="1439618" y="546199"/>
                  </a:lnTo>
                  <a:lnTo>
                    <a:pt x="1202981" y="134689"/>
                  </a:lnTo>
                  <a:lnTo>
                    <a:pt x="1199632" y="134689"/>
                  </a:lnTo>
                  <a:cubicBezTo>
                    <a:pt x="1204345" y="207367"/>
                    <a:pt x="1206702" y="259209"/>
                    <a:pt x="1206702" y="290215"/>
                  </a:cubicBezTo>
                  <a:lnTo>
                    <a:pt x="1206702" y="546199"/>
                  </a:lnTo>
                  <a:lnTo>
                    <a:pt x="1103638" y="546199"/>
                  </a:lnTo>
                  <a:close/>
                  <a:moveTo>
                    <a:pt x="0" y="2232"/>
                  </a:moveTo>
                  <a:lnTo>
                    <a:pt x="115342" y="2232"/>
                  </a:lnTo>
                  <a:lnTo>
                    <a:pt x="115342" y="215429"/>
                  </a:lnTo>
                  <a:lnTo>
                    <a:pt x="330771" y="215429"/>
                  </a:lnTo>
                  <a:lnTo>
                    <a:pt x="330771" y="2232"/>
                  </a:lnTo>
                  <a:lnTo>
                    <a:pt x="445740" y="2232"/>
                  </a:lnTo>
                  <a:lnTo>
                    <a:pt x="445740" y="546199"/>
                  </a:lnTo>
                  <a:lnTo>
                    <a:pt x="330771" y="546199"/>
                  </a:lnTo>
                  <a:lnTo>
                    <a:pt x="330771" y="311423"/>
                  </a:lnTo>
                  <a:lnTo>
                    <a:pt x="115342" y="311423"/>
                  </a:lnTo>
                  <a:lnTo>
                    <a:pt x="115342" y="546199"/>
                  </a:lnTo>
                  <a:lnTo>
                    <a:pt x="0" y="546199"/>
                  </a:lnTo>
                  <a:close/>
                  <a:moveTo>
                    <a:pt x="692696" y="0"/>
                  </a:moveTo>
                  <a:lnTo>
                    <a:pt x="833710" y="0"/>
                  </a:lnTo>
                  <a:lnTo>
                    <a:pt x="1026443" y="546199"/>
                  </a:lnTo>
                  <a:lnTo>
                    <a:pt x="902171" y="546199"/>
                  </a:lnTo>
                  <a:lnTo>
                    <a:pt x="862732" y="416719"/>
                  </a:lnTo>
                  <a:lnTo>
                    <a:pt x="664418" y="416719"/>
                  </a:lnTo>
                  <a:lnTo>
                    <a:pt x="624979" y="546199"/>
                  </a:lnTo>
                  <a:lnTo>
                    <a:pt x="500707" y="5461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7805981" y="2736364"/>
              <a:ext cx="1308596" cy="559966"/>
            </a:xfrm>
            <a:custGeom>
              <a:avLst/>
              <a:gdLst>
                <a:gd name="connsiteX0" fmla="*/ 1243856 w 1308596"/>
                <a:gd name="connsiteY0" fmla="*/ 433462 h 559966"/>
                <a:gd name="connsiteX1" fmla="*/ 1291667 w 1308596"/>
                <a:gd name="connsiteY1" fmla="*/ 449833 h 559966"/>
                <a:gd name="connsiteX2" fmla="*/ 1308596 w 1308596"/>
                <a:gd name="connsiteY2" fmla="*/ 496714 h 559966"/>
                <a:gd name="connsiteX3" fmla="*/ 1291481 w 1308596"/>
                <a:gd name="connsiteY3" fmla="*/ 543037 h 559966"/>
                <a:gd name="connsiteX4" fmla="*/ 1243856 w 1308596"/>
                <a:gd name="connsiteY4" fmla="*/ 559966 h 559966"/>
                <a:gd name="connsiteX5" fmla="*/ 1195486 w 1308596"/>
                <a:gd name="connsiteY5" fmla="*/ 543409 h 559966"/>
                <a:gd name="connsiteX6" fmla="*/ 1178371 w 1308596"/>
                <a:gd name="connsiteY6" fmla="*/ 496714 h 559966"/>
                <a:gd name="connsiteX7" fmla="*/ 1195114 w 1308596"/>
                <a:gd name="connsiteY7" fmla="*/ 449461 h 559966"/>
                <a:gd name="connsiteX8" fmla="*/ 1243856 w 1308596"/>
                <a:gd name="connsiteY8" fmla="*/ 433462 h 559966"/>
                <a:gd name="connsiteX9" fmla="*/ 259705 w 1308596"/>
                <a:gd name="connsiteY9" fmla="*/ 95994 h 559966"/>
                <a:gd name="connsiteX10" fmla="*/ 155897 w 1308596"/>
                <a:gd name="connsiteY10" fmla="*/ 142317 h 559966"/>
                <a:gd name="connsiteX11" fmla="*/ 120922 w 1308596"/>
                <a:gd name="connsiteY11" fmla="*/ 279797 h 559966"/>
                <a:gd name="connsiteX12" fmla="*/ 155525 w 1308596"/>
                <a:gd name="connsiteY12" fmla="*/ 417091 h 559966"/>
                <a:gd name="connsiteX13" fmla="*/ 258961 w 1308596"/>
                <a:gd name="connsiteY13" fmla="*/ 463227 h 559966"/>
                <a:gd name="connsiteX14" fmla="*/ 396999 w 1308596"/>
                <a:gd name="connsiteY14" fmla="*/ 279797 h 559966"/>
                <a:gd name="connsiteX15" fmla="*/ 259705 w 1308596"/>
                <a:gd name="connsiteY15" fmla="*/ 95994 h 559966"/>
                <a:gd name="connsiteX16" fmla="*/ 619433 w 1308596"/>
                <a:gd name="connsiteY16" fmla="*/ 8557 h 559966"/>
                <a:gd name="connsiteX17" fmla="*/ 734403 w 1308596"/>
                <a:gd name="connsiteY17" fmla="*/ 8557 h 559966"/>
                <a:gd name="connsiteX18" fmla="*/ 734403 w 1308596"/>
                <a:gd name="connsiteY18" fmla="*/ 341560 h 559966"/>
                <a:gd name="connsiteX19" fmla="*/ 759704 w 1308596"/>
                <a:gd name="connsiteY19" fmla="*/ 433834 h 559966"/>
                <a:gd name="connsiteX20" fmla="*/ 843420 w 1308596"/>
                <a:gd name="connsiteY20" fmla="*/ 463227 h 559966"/>
                <a:gd name="connsiteX21" fmla="*/ 925461 w 1308596"/>
                <a:gd name="connsiteY21" fmla="*/ 433648 h 559966"/>
                <a:gd name="connsiteX22" fmla="*/ 950948 w 1308596"/>
                <a:gd name="connsiteY22" fmla="*/ 340816 h 559966"/>
                <a:gd name="connsiteX23" fmla="*/ 950948 w 1308596"/>
                <a:gd name="connsiteY23" fmla="*/ 8557 h 559966"/>
                <a:gd name="connsiteX24" fmla="*/ 1065918 w 1308596"/>
                <a:gd name="connsiteY24" fmla="*/ 8557 h 559966"/>
                <a:gd name="connsiteX25" fmla="*/ 1065918 w 1308596"/>
                <a:gd name="connsiteY25" fmla="*/ 360536 h 559966"/>
                <a:gd name="connsiteX26" fmla="*/ 1038943 w 1308596"/>
                <a:gd name="connsiteY26" fmla="*/ 466204 h 559966"/>
                <a:gd name="connsiteX27" fmla="*/ 960994 w 1308596"/>
                <a:gd name="connsiteY27" fmla="*/ 535781 h 559966"/>
                <a:gd name="connsiteX28" fmla="*/ 840443 w 1308596"/>
                <a:gd name="connsiteY28" fmla="*/ 559966 h 559966"/>
                <a:gd name="connsiteX29" fmla="*/ 677476 w 1308596"/>
                <a:gd name="connsiteY29" fmla="*/ 506201 h 559966"/>
                <a:gd name="connsiteX30" fmla="*/ 619433 w 1308596"/>
                <a:gd name="connsiteY30" fmla="*/ 359048 h 559966"/>
                <a:gd name="connsiteX31" fmla="*/ 1179859 w 1308596"/>
                <a:gd name="connsiteY31" fmla="*/ 5954 h 559966"/>
                <a:gd name="connsiteX32" fmla="*/ 1308595 w 1308596"/>
                <a:gd name="connsiteY32" fmla="*/ 5954 h 559966"/>
                <a:gd name="connsiteX33" fmla="*/ 1289619 w 1308596"/>
                <a:gd name="connsiteY33" fmla="*/ 369467 h 559966"/>
                <a:gd name="connsiteX34" fmla="*/ 1198834 w 1308596"/>
                <a:gd name="connsiteY34" fmla="*/ 369467 h 559966"/>
                <a:gd name="connsiteX35" fmla="*/ 259705 w 1308596"/>
                <a:gd name="connsiteY35" fmla="*/ 0 h 559966"/>
                <a:gd name="connsiteX36" fmla="*/ 451507 w 1308596"/>
                <a:gd name="connsiteY36" fmla="*/ 72181 h 559966"/>
                <a:gd name="connsiteX37" fmla="*/ 517921 w 1308596"/>
                <a:gd name="connsiteY37" fmla="*/ 279797 h 559966"/>
                <a:gd name="connsiteX38" fmla="*/ 450949 w 1308596"/>
                <a:gd name="connsiteY38" fmla="*/ 487412 h 559966"/>
                <a:gd name="connsiteX39" fmla="*/ 258961 w 1308596"/>
                <a:gd name="connsiteY39" fmla="*/ 559966 h 559966"/>
                <a:gd name="connsiteX40" fmla="*/ 66972 w 1308596"/>
                <a:gd name="connsiteY40" fmla="*/ 487412 h 559966"/>
                <a:gd name="connsiteX41" fmla="*/ 0 w 1308596"/>
                <a:gd name="connsiteY41" fmla="*/ 279052 h 559966"/>
                <a:gd name="connsiteX42" fmla="*/ 67158 w 1308596"/>
                <a:gd name="connsiteY42" fmla="*/ 71623 h 559966"/>
                <a:gd name="connsiteX43" fmla="*/ 259705 w 1308596"/>
                <a:gd name="connsiteY43" fmla="*/ 0 h 55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08596" h="559966">
                  <a:moveTo>
                    <a:pt x="1243856" y="433462"/>
                  </a:moveTo>
                  <a:cubicBezTo>
                    <a:pt x="1264444" y="433462"/>
                    <a:pt x="1280380" y="438919"/>
                    <a:pt x="1291667" y="449833"/>
                  </a:cubicBezTo>
                  <a:cubicBezTo>
                    <a:pt x="1302953" y="460747"/>
                    <a:pt x="1308596" y="476374"/>
                    <a:pt x="1308596" y="496714"/>
                  </a:cubicBezTo>
                  <a:cubicBezTo>
                    <a:pt x="1308596" y="516310"/>
                    <a:pt x="1302891" y="531751"/>
                    <a:pt x="1291481" y="543037"/>
                  </a:cubicBezTo>
                  <a:cubicBezTo>
                    <a:pt x="1280070" y="554323"/>
                    <a:pt x="1264195" y="559966"/>
                    <a:pt x="1243856" y="559966"/>
                  </a:cubicBezTo>
                  <a:cubicBezTo>
                    <a:pt x="1223020" y="559966"/>
                    <a:pt x="1206897" y="554447"/>
                    <a:pt x="1195486" y="543409"/>
                  </a:cubicBezTo>
                  <a:cubicBezTo>
                    <a:pt x="1184076" y="532371"/>
                    <a:pt x="1178371" y="516806"/>
                    <a:pt x="1178371" y="496714"/>
                  </a:cubicBezTo>
                  <a:cubicBezTo>
                    <a:pt x="1178371" y="475878"/>
                    <a:pt x="1183952" y="460127"/>
                    <a:pt x="1195114" y="449461"/>
                  </a:cubicBezTo>
                  <a:cubicBezTo>
                    <a:pt x="1206276" y="438795"/>
                    <a:pt x="1222524" y="433462"/>
                    <a:pt x="1243856" y="433462"/>
                  </a:cubicBezTo>
                  <a:close/>
                  <a:moveTo>
                    <a:pt x="259705" y="95994"/>
                  </a:moveTo>
                  <a:cubicBezTo>
                    <a:pt x="213816" y="95994"/>
                    <a:pt x="179213" y="111435"/>
                    <a:pt x="155897" y="142317"/>
                  </a:cubicBezTo>
                  <a:cubicBezTo>
                    <a:pt x="132581" y="173198"/>
                    <a:pt x="120922" y="219025"/>
                    <a:pt x="120922" y="279797"/>
                  </a:cubicBezTo>
                  <a:cubicBezTo>
                    <a:pt x="120922" y="340568"/>
                    <a:pt x="132457" y="386333"/>
                    <a:pt x="155525" y="417091"/>
                  </a:cubicBezTo>
                  <a:cubicBezTo>
                    <a:pt x="178593" y="447848"/>
                    <a:pt x="213072" y="463227"/>
                    <a:pt x="258961" y="463227"/>
                  </a:cubicBezTo>
                  <a:cubicBezTo>
                    <a:pt x="350986" y="463227"/>
                    <a:pt x="396999" y="402084"/>
                    <a:pt x="396999" y="279797"/>
                  </a:cubicBezTo>
                  <a:cubicBezTo>
                    <a:pt x="396999" y="157261"/>
                    <a:pt x="351234" y="95994"/>
                    <a:pt x="259705" y="95994"/>
                  </a:cubicBezTo>
                  <a:close/>
                  <a:moveTo>
                    <a:pt x="619433" y="8557"/>
                  </a:moveTo>
                  <a:lnTo>
                    <a:pt x="734403" y="8557"/>
                  </a:lnTo>
                  <a:lnTo>
                    <a:pt x="734403" y="341560"/>
                  </a:lnTo>
                  <a:cubicBezTo>
                    <a:pt x="734403" y="383480"/>
                    <a:pt x="742837" y="414238"/>
                    <a:pt x="759704" y="433834"/>
                  </a:cubicBezTo>
                  <a:cubicBezTo>
                    <a:pt x="776571" y="453429"/>
                    <a:pt x="804476" y="463227"/>
                    <a:pt x="843420" y="463227"/>
                  </a:cubicBezTo>
                  <a:cubicBezTo>
                    <a:pt x="881123" y="463227"/>
                    <a:pt x="908470" y="453368"/>
                    <a:pt x="925461" y="433648"/>
                  </a:cubicBezTo>
                  <a:cubicBezTo>
                    <a:pt x="942452" y="413928"/>
                    <a:pt x="950948" y="382984"/>
                    <a:pt x="950948" y="340816"/>
                  </a:cubicBezTo>
                  <a:lnTo>
                    <a:pt x="950948" y="8557"/>
                  </a:lnTo>
                  <a:lnTo>
                    <a:pt x="1065918" y="8557"/>
                  </a:lnTo>
                  <a:lnTo>
                    <a:pt x="1065918" y="360536"/>
                  </a:lnTo>
                  <a:cubicBezTo>
                    <a:pt x="1065918" y="400719"/>
                    <a:pt x="1056926" y="435942"/>
                    <a:pt x="1038943" y="466204"/>
                  </a:cubicBezTo>
                  <a:cubicBezTo>
                    <a:pt x="1020959" y="496466"/>
                    <a:pt x="994976" y="519658"/>
                    <a:pt x="960994" y="535781"/>
                  </a:cubicBezTo>
                  <a:cubicBezTo>
                    <a:pt x="927011" y="551904"/>
                    <a:pt x="886828" y="559966"/>
                    <a:pt x="840443" y="559966"/>
                  </a:cubicBezTo>
                  <a:cubicBezTo>
                    <a:pt x="770494" y="559966"/>
                    <a:pt x="716172" y="542044"/>
                    <a:pt x="677476" y="506201"/>
                  </a:cubicBezTo>
                  <a:cubicBezTo>
                    <a:pt x="638781" y="470359"/>
                    <a:pt x="619433" y="421307"/>
                    <a:pt x="619433" y="359048"/>
                  </a:cubicBezTo>
                  <a:close/>
                  <a:moveTo>
                    <a:pt x="1179859" y="5954"/>
                  </a:moveTo>
                  <a:lnTo>
                    <a:pt x="1308595" y="5954"/>
                  </a:lnTo>
                  <a:lnTo>
                    <a:pt x="1289619" y="369467"/>
                  </a:lnTo>
                  <a:lnTo>
                    <a:pt x="1198834" y="369467"/>
                  </a:lnTo>
                  <a:close/>
                  <a:moveTo>
                    <a:pt x="259705" y="0"/>
                  </a:moveTo>
                  <a:cubicBezTo>
                    <a:pt x="343296" y="0"/>
                    <a:pt x="407231" y="24060"/>
                    <a:pt x="451507" y="72181"/>
                  </a:cubicBezTo>
                  <a:cubicBezTo>
                    <a:pt x="495783" y="120302"/>
                    <a:pt x="517921" y="189508"/>
                    <a:pt x="517921" y="279797"/>
                  </a:cubicBezTo>
                  <a:cubicBezTo>
                    <a:pt x="517921" y="369838"/>
                    <a:pt x="495597" y="439043"/>
                    <a:pt x="450949" y="487412"/>
                  </a:cubicBezTo>
                  <a:cubicBezTo>
                    <a:pt x="406300" y="535781"/>
                    <a:pt x="342304" y="559966"/>
                    <a:pt x="258961" y="559966"/>
                  </a:cubicBezTo>
                  <a:cubicBezTo>
                    <a:pt x="175617" y="559966"/>
                    <a:pt x="111621" y="535781"/>
                    <a:pt x="66972" y="487412"/>
                  </a:cubicBezTo>
                  <a:cubicBezTo>
                    <a:pt x="22324" y="439043"/>
                    <a:pt x="0" y="369590"/>
                    <a:pt x="0" y="279052"/>
                  </a:cubicBezTo>
                  <a:cubicBezTo>
                    <a:pt x="0" y="188515"/>
                    <a:pt x="22386" y="119372"/>
                    <a:pt x="67158" y="71623"/>
                  </a:cubicBezTo>
                  <a:cubicBezTo>
                    <a:pt x="111931" y="23874"/>
                    <a:pt x="176113" y="0"/>
                    <a:pt x="259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97DF598-EBCC-E00A-82DC-BD42EEEC8254}"/>
              </a:ext>
            </a:extLst>
          </p:cNvPr>
          <p:cNvSpPr txBox="1"/>
          <p:nvPr/>
        </p:nvSpPr>
        <p:spPr>
          <a:xfrm>
            <a:off x="8544272" y="6150114"/>
            <a:ext cx="338437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5596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weet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CC0159830FB27478D2639247CF9BB0F" ma:contentTypeVersion="8" ma:contentTypeDescription="Создание документа." ma:contentTypeScope="" ma:versionID="aebb87473ae8a9945cde8515121594e5">
  <xsd:schema xmlns:xsd="http://www.w3.org/2001/XMLSchema" xmlns:xs="http://www.w3.org/2001/XMLSchema" xmlns:p="http://schemas.microsoft.com/office/2006/metadata/properties" xmlns:ns2="55c037cd-418e-4678-8e64-7205607e7601" targetNamespace="http://schemas.microsoft.com/office/2006/metadata/properties" ma:root="true" ma:fieldsID="48d3b621438edae7c040bc7c23e0ea57" ns2:_="">
    <xsd:import namespace="55c037cd-418e-4678-8e64-7205607e76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037cd-418e-4678-8e64-7205607e76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7AAFDC-8BD8-4BAE-A147-CD6D0D0BB0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c037cd-418e-4678-8e64-7205607e76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D94CF-3851-4E61-A27B-88FB04D1C0C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38BE27C-1118-4E78-BF08-CA63164367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91766</TotalTime>
  <Words>1560</Words>
  <Application>Microsoft Office PowerPoint</Application>
  <PresentationFormat>Широкий екран</PresentationFormat>
  <Paragraphs>414</Paragraphs>
  <Slides>25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25</vt:i4>
      </vt:variant>
    </vt:vector>
  </HeadingPairs>
  <TitlesOfParts>
    <vt:vector size="27" baseType="lpstr">
      <vt:lpstr>Showeet theme</vt:lpstr>
      <vt:lpstr>showeet</vt:lpstr>
      <vt:lpstr>Презентація PowerPoint</vt:lpstr>
      <vt:lpstr>Зміст лекції</vt:lpstr>
      <vt:lpstr>І. Сутність стратегічного аналізу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ІІ. Методи стратегічного аналізу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 Marketing Models</dc:title>
  <dc:creator>showeet.com</dc:creator>
  <dc:description>© Copyright Showeet.com</dc:description>
  <cp:lastModifiedBy>Вікторія Ігорівна Борщ</cp:lastModifiedBy>
  <cp:revision>65</cp:revision>
  <dcterms:created xsi:type="dcterms:W3CDTF">2011-05-09T14:18:21Z</dcterms:created>
  <dcterms:modified xsi:type="dcterms:W3CDTF">2024-02-07T10:20:31Z</dcterms:modified>
  <cp:category>Charts &amp; Diagrams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0x010100BCC0159830FB27478D2639247CF9BB0F</vt:lpwstr>
  </property>
</Properties>
</file>