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5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57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emf"/><Relationship Id="rId3" Type="http://schemas.openxmlformats.org/officeDocument/2006/relationships/image" Target="../media/image14.emf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11" Type="http://schemas.openxmlformats.org/officeDocument/2006/relationships/image" Target="../media/image21.emf"/><Relationship Id="rId5" Type="http://schemas.openxmlformats.org/officeDocument/2006/relationships/image" Target="../media/image16.emf"/><Relationship Id="rId10" Type="http://schemas.openxmlformats.org/officeDocument/2006/relationships/image" Target="../media/image20.emf"/><Relationship Id="rId4" Type="http://schemas.openxmlformats.org/officeDocument/2006/relationships/image" Target="../media/image15.emf"/><Relationship Id="rId9" Type="http://schemas.openxmlformats.org/officeDocument/2006/relationships/image" Target="../media/image19.emf"/><Relationship Id="rId14" Type="http://schemas.openxmlformats.org/officeDocument/2006/relationships/image" Target="../media/image2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34.emf"/><Relationship Id="rId18" Type="http://schemas.openxmlformats.org/officeDocument/2006/relationships/image" Target="../media/image37.emf"/><Relationship Id="rId3" Type="http://schemas.openxmlformats.org/officeDocument/2006/relationships/image" Target="../media/image26.emf"/><Relationship Id="rId21" Type="http://schemas.openxmlformats.org/officeDocument/2006/relationships/image" Target="../media/image40.emf"/><Relationship Id="rId7" Type="http://schemas.openxmlformats.org/officeDocument/2006/relationships/image" Target="../media/image29.emf"/><Relationship Id="rId12" Type="http://schemas.openxmlformats.org/officeDocument/2006/relationships/image" Target="../media/image33.emf"/><Relationship Id="rId17" Type="http://schemas.openxmlformats.org/officeDocument/2006/relationships/image" Target="../media/image36.emf"/><Relationship Id="rId25" Type="http://schemas.openxmlformats.org/officeDocument/2006/relationships/image" Target="../media/image44.emf"/><Relationship Id="rId2" Type="http://schemas.openxmlformats.org/officeDocument/2006/relationships/image" Target="../media/image25.emf"/><Relationship Id="rId16" Type="http://schemas.openxmlformats.org/officeDocument/2006/relationships/image" Target="../media/image35.emf"/><Relationship Id="rId20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wmf"/><Relationship Id="rId11" Type="http://schemas.openxmlformats.org/officeDocument/2006/relationships/image" Target="../media/image32.emf"/><Relationship Id="rId24" Type="http://schemas.openxmlformats.org/officeDocument/2006/relationships/image" Target="../media/image43.e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8.wmf"/><Relationship Id="rId23" Type="http://schemas.openxmlformats.org/officeDocument/2006/relationships/image" Target="../media/image42.emf"/><Relationship Id="rId10" Type="http://schemas.openxmlformats.org/officeDocument/2006/relationships/image" Target="../media/image31.emf"/><Relationship Id="rId19" Type="http://schemas.openxmlformats.org/officeDocument/2006/relationships/image" Target="../media/image38.emf"/><Relationship Id="rId4" Type="http://schemas.openxmlformats.org/officeDocument/2006/relationships/image" Target="../media/image27.emf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4.bin"/><Relationship Id="rId22" Type="http://schemas.openxmlformats.org/officeDocument/2006/relationships/image" Target="../media/image4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12" Type="http://schemas.openxmlformats.org/officeDocument/2006/relationships/image" Target="../media/image55.jpe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image" Target="../media/image53.emf"/><Relationship Id="rId4" Type="http://schemas.openxmlformats.org/officeDocument/2006/relationships/image" Target="../media/image47.emf"/><Relationship Id="rId9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4939" y="1087016"/>
            <a:ext cx="9137779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5-membered heterocyclic compounds with two heteroatoms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AC988C-B91C-4754-A766-3806BC1C3038}"/>
              </a:ext>
            </a:extLst>
          </p:cNvPr>
          <p:cNvSpPr txBox="1">
            <a:spLocks/>
          </p:cNvSpPr>
          <p:nvPr/>
        </p:nvSpPr>
        <p:spPr>
          <a:xfrm>
            <a:off x="2472611" y="93306"/>
            <a:ext cx="8363339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the following heterocyclic compounds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114570-10B4-4DE3-ADA6-998C39CAA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28" y="1500430"/>
            <a:ext cx="628650" cy="771525"/>
          </a:xfrm>
          <a:prstGeom prst="rect">
            <a:avLst/>
          </a:prstGeom>
        </p:spPr>
      </p:pic>
      <p:sp>
        <p:nvSpPr>
          <p:cNvPr id="7" name="Прямоугольник 90">
            <a:extLst>
              <a:ext uri="{FF2B5EF4-FFF2-40B4-BE49-F238E27FC236}">
                <a16:creationId xmlns:a16="http://schemas.microsoft.com/office/drawing/2014/main" id="{56F7A26E-25B3-4230-A331-529CEC0AB8F7}"/>
              </a:ext>
            </a:extLst>
          </p:cNvPr>
          <p:cNvSpPr/>
          <p:nvPr/>
        </p:nvSpPr>
        <p:spPr bwMode="auto">
          <a:xfrm>
            <a:off x="1551990" y="1698420"/>
            <a:ext cx="94970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4F78D9-1667-482F-932B-170702CC7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702" y="1500430"/>
            <a:ext cx="628650" cy="781050"/>
          </a:xfrm>
          <a:prstGeom prst="rect">
            <a:avLst/>
          </a:prstGeom>
        </p:spPr>
      </p:pic>
      <p:sp>
        <p:nvSpPr>
          <p:cNvPr id="14" name="Прямоугольник 90">
            <a:extLst>
              <a:ext uri="{FF2B5EF4-FFF2-40B4-BE49-F238E27FC236}">
                <a16:creationId xmlns:a16="http://schemas.microsoft.com/office/drawing/2014/main" id="{A27472A5-5ECE-4F8A-B04E-DA79FA4D8A3A}"/>
              </a:ext>
            </a:extLst>
          </p:cNvPr>
          <p:cNvSpPr/>
          <p:nvPr/>
        </p:nvSpPr>
        <p:spPr bwMode="auto">
          <a:xfrm>
            <a:off x="3559352" y="1698420"/>
            <a:ext cx="94970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Imidazole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BE4A693-B8D0-49E9-94C4-938741638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699" y="1500430"/>
            <a:ext cx="628650" cy="619125"/>
          </a:xfrm>
          <a:prstGeom prst="rect">
            <a:avLst/>
          </a:prstGeom>
        </p:spPr>
      </p:pic>
      <p:sp>
        <p:nvSpPr>
          <p:cNvPr id="19" name="Прямоугольник 90">
            <a:extLst>
              <a:ext uri="{FF2B5EF4-FFF2-40B4-BE49-F238E27FC236}">
                <a16:creationId xmlns:a16="http://schemas.microsoft.com/office/drawing/2014/main" id="{F6BA6C0F-C3FF-405E-9AAF-0B052201F5A9}"/>
              </a:ext>
            </a:extLst>
          </p:cNvPr>
          <p:cNvSpPr/>
          <p:nvPr/>
        </p:nvSpPr>
        <p:spPr bwMode="auto">
          <a:xfrm>
            <a:off x="5733659" y="1698420"/>
            <a:ext cx="94970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58BAF1F-96AD-455D-A1A1-123B78BD2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69" y="1500430"/>
            <a:ext cx="628650" cy="619125"/>
          </a:xfrm>
          <a:prstGeom prst="rect">
            <a:avLst/>
          </a:prstGeom>
        </p:spPr>
      </p:pic>
      <p:sp>
        <p:nvSpPr>
          <p:cNvPr id="24" name="Прямоугольник 90">
            <a:extLst>
              <a:ext uri="{FF2B5EF4-FFF2-40B4-BE49-F238E27FC236}">
                <a16:creationId xmlns:a16="http://schemas.microsoft.com/office/drawing/2014/main" id="{29D2A71B-D57B-44DF-85AF-14268A49EA5D}"/>
              </a:ext>
            </a:extLst>
          </p:cNvPr>
          <p:cNvSpPr/>
          <p:nvPr/>
        </p:nvSpPr>
        <p:spPr bwMode="auto">
          <a:xfrm>
            <a:off x="7650629" y="1698420"/>
            <a:ext cx="94970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00883C5-2D38-4991-A177-872A425412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9639" y="1500430"/>
            <a:ext cx="628650" cy="619125"/>
          </a:xfrm>
          <a:prstGeom prst="rect">
            <a:avLst/>
          </a:prstGeom>
        </p:spPr>
      </p:pic>
      <p:sp>
        <p:nvSpPr>
          <p:cNvPr id="29" name="Прямоугольник 90">
            <a:extLst>
              <a:ext uri="{FF2B5EF4-FFF2-40B4-BE49-F238E27FC236}">
                <a16:creationId xmlns:a16="http://schemas.microsoft.com/office/drawing/2014/main" id="{96397771-2A65-43FB-842B-093BA6AFFA1C}"/>
              </a:ext>
            </a:extLst>
          </p:cNvPr>
          <p:cNvSpPr/>
          <p:nvPr/>
        </p:nvSpPr>
        <p:spPr bwMode="auto">
          <a:xfrm>
            <a:off x="9567599" y="1698420"/>
            <a:ext cx="94970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Isoxazole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694AE62-9081-4D0B-BFBF-8B89437C1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433" y="2905075"/>
            <a:ext cx="866775" cy="1009650"/>
          </a:xfrm>
          <a:prstGeom prst="rect">
            <a:avLst/>
          </a:prstGeom>
        </p:spPr>
      </p:pic>
      <p:sp>
        <p:nvSpPr>
          <p:cNvPr id="34" name="Прямоугольник 90">
            <a:extLst>
              <a:ext uri="{FF2B5EF4-FFF2-40B4-BE49-F238E27FC236}">
                <a16:creationId xmlns:a16="http://schemas.microsoft.com/office/drawing/2014/main" id="{8E1B4DA3-F1AB-4EFB-A4CC-A99C4505EBE9}"/>
              </a:ext>
            </a:extLst>
          </p:cNvPr>
          <p:cNvSpPr/>
          <p:nvPr/>
        </p:nvSpPr>
        <p:spPr bwMode="auto">
          <a:xfrm>
            <a:off x="2386140" y="3222128"/>
            <a:ext cx="1612175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4-nitropyrazole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F202379-18BD-4565-84C3-59F1D7FD38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8247" y="3133675"/>
            <a:ext cx="904875" cy="781050"/>
          </a:xfrm>
          <a:prstGeom prst="rect">
            <a:avLst/>
          </a:prstGeom>
        </p:spPr>
      </p:pic>
      <p:sp>
        <p:nvSpPr>
          <p:cNvPr id="39" name="Прямоугольник 90">
            <a:extLst>
              <a:ext uri="{FF2B5EF4-FFF2-40B4-BE49-F238E27FC236}">
                <a16:creationId xmlns:a16="http://schemas.microsoft.com/office/drawing/2014/main" id="{9AEFF929-0C77-4051-99F9-D605C5BDC72E}"/>
              </a:ext>
            </a:extLst>
          </p:cNvPr>
          <p:cNvSpPr/>
          <p:nvPr/>
        </p:nvSpPr>
        <p:spPr bwMode="auto">
          <a:xfrm>
            <a:off x="5703054" y="3222128"/>
            <a:ext cx="1612175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Pyrazolone-5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20FBA7D-3F9A-40AF-B8EB-F849180A12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29" y="3133675"/>
            <a:ext cx="1285875" cy="781050"/>
          </a:xfrm>
          <a:prstGeom prst="rect">
            <a:avLst/>
          </a:prstGeom>
        </p:spPr>
      </p:pic>
      <p:sp>
        <p:nvSpPr>
          <p:cNvPr id="44" name="Прямоугольник 90">
            <a:extLst>
              <a:ext uri="{FF2B5EF4-FFF2-40B4-BE49-F238E27FC236}">
                <a16:creationId xmlns:a16="http://schemas.microsoft.com/office/drawing/2014/main" id="{0DBBC073-D387-4C32-94B0-A1E9EFBDA182}"/>
              </a:ext>
            </a:extLst>
          </p:cNvPr>
          <p:cNvSpPr/>
          <p:nvPr/>
        </p:nvSpPr>
        <p:spPr bwMode="auto">
          <a:xfrm>
            <a:off x="8601104" y="3224946"/>
            <a:ext cx="2693750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5-bromo-2-methyl imidazole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90">
            <a:extLst>
              <a:ext uri="{FF2B5EF4-FFF2-40B4-BE49-F238E27FC236}">
                <a16:creationId xmlns:a16="http://schemas.microsoft.com/office/drawing/2014/main" id="{C9D869CA-B2D9-4EDB-897C-F78796110EC4}"/>
              </a:ext>
            </a:extLst>
          </p:cNvPr>
          <p:cNvSpPr/>
          <p:nvPr/>
        </p:nvSpPr>
        <p:spPr bwMode="auto">
          <a:xfrm>
            <a:off x="2334798" y="5033038"/>
            <a:ext cx="3316915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N-methyl-2-methylthiazolium chloride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160D3FC-FBB5-46E2-A6F5-8CDEF09C61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1395" y="4768373"/>
            <a:ext cx="1228725" cy="904875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B392AA99-985A-4BCB-AA29-4F6E7BFBD3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0288" y="5048007"/>
            <a:ext cx="1457325" cy="619125"/>
          </a:xfrm>
          <a:prstGeom prst="rect">
            <a:avLst/>
          </a:prstGeom>
        </p:spPr>
      </p:pic>
      <p:sp>
        <p:nvSpPr>
          <p:cNvPr id="58" name="Прямоугольник 90">
            <a:extLst>
              <a:ext uri="{FF2B5EF4-FFF2-40B4-BE49-F238E27FC236}">
                <a16:creationId xmlns:a16="http://schemas.microsoft.com/office/drawing/2014/main" id="{0E0D28CE-4846-4DAB-ABBE-FE99AD4E14FE}"/>
              </a:ext>
            </a:extLst>
          </p:cNvPr>
          <p:cNvSpPr/>
          <p:nvPr/>
        </p:nvSpPr>
        <p:spPr bwMode="auto">
          <a:xfrm>
            <a:off x="7997613" y="5033039"/>
            <a:ext cx="3316915" cy="375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2-amino-5-methyloxazole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9" grpId="0"/>
      <p:bldP spid="24" grpId="0"/>
      <p:bldP spid="29" grpId="0"/>
      <p:bldP spid="34" grpId="0"/>
      <p:bldP spid="39" grpId="0"/>
      <p:bldP spid="44" grpId="0"/>
      <p:bldP spid="49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138A33F-CCAD-458F-87D1-391B1B49D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695" y="2746094"/>
            <a:ext cx="333375" cy="77152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25545C5-48C9-46AC-8446-7E62F9EDF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06" y="2827056"/>
            <a:ext cx="857250" cy="3048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956B40D-F8BE-4190-863D-5177E6E12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905" y="2686613"/>
            <a:ext cx="628650" cy="78105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CF166AF-FCE2-44DB-87CA-EE986344C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879" y="3610538"/>
            <a:ext cx="523875" cy="63817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8D4BEC2-337F-4637-9CE2-1DB741C213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45" y="4387683"/>
            <a:ext cx="638175" cy="714375"/>
          </a:xfrm>
          <a:prstGeom prst="rect">
            <a:avLst/>
          </a:prstGeom>
        </p:spPr>
      </p:pic>
      <p:graphicFrame>
        <p:nvGraphicFramePr>
          <p:cNvPr id="49" name="Об'єкт 48">
            <a:extLst>
              <a:ext uri="{FF2B5EF4-FFF2-40B4-BE49-F238E27FC236}">
                <a16:creationId xmlns:a16="http://schemas.microsoft.com/office/drawing/2014/main" id="{08D2253B-B8D5-4CAA-A0ED-FBCFDC72BA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573065"/>
              </p:ext>
            </p:extLst>
          </p:nvPr>
        </p:nvGraphicFramePr>
        <p:xfrm>
          <a:off x="5511671" y="2240804"/>
          <a:ext cx="2521212" cy="167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99760" imgH="993600" progId="ACD.ChemSketch.20">
                  <p:embed/>
                </p:oleObj>
              </mc:Choice>
              <mc:Fallback>
                <p:oleObj name="ChemSketch" r:id="rId7" imgW="1499760" imgH="993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11671" y="2240804"/>
                        <a:ext cx="2521212" cy="1670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53C4948-E29D-42BB-8599-080A4FCBA9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9763" y="2069354"/>
            <a:ext cx="257175" cy="17145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E790648-A93D-46D9-A269-C2A39BADF4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0884" y="2827056"/>
            <a:ext cx="333375" cy="20955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F7F7DACA-B00B-4774-9BBD-EEB52CFC93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4718" y="3588063"/>
            <a:ext cx="838200" cy="20955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084B21B-7FCF-47FC-87E5-8525B32499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4122" y="1956570"/>
            <a:ext cx="1171575" cy="78105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BBD7F681-18A9-473F-BC4C-133058E168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4122" y="2822293"/>
            <a:ext cx="990600" cy="619125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52E82064-08F8-4752-9D78-C593F3964B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4122" y="3467663"/>
            <a:ext cx="87630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FD28CF-0805-4AEB-A7E6-79EB920D1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120" y="2213007"/>
            <a:ext cx="638175" cy="7524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588C5C-9124-4FB1-B720-779A05E5C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078" y="2484469"/>
            <a:ext cx="676275" cy="2095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1A828D-D90C-46DA-8966-AB0B419D9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264" y="2255869"/>
            <a:ext cx="904875" cy="666750"/>
          </a:xfrm>
          <a:prstGeom prst="rect">
            <a:avLst/>
          </a:prstGeom>
        </p:spPr>
      </p:pic>
      <p:graphicFrame>
        <p:nvGraphicFramePr>
          <p:cNvPr id="15" name="Об'єкт 14">
            <a:extLst>
              <a:ext uri="{FF2B5EF4-FFF2-40B4-BE49-F238E27FC236}">
                <a16:creationId xmlns:a16="http://schemas.microsoft.com/office/drawing/2014/main" id="{09425D17-5C51-462E-A04B-1F30B4DA93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283720"/>
              </p:ext>
            </p:extLst>
          </p:nvPr>
        </p:nvGraphicFramePr>
        <p:xfrm>
          <a:off x="4288971" y="2526537"/>
          <a:ext cx="557213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557640" imgH="124920" progId="ACD.ChemSketch.20">
                  <p:embed/>
                </p:oleObj>
              </mc:Choice>
              <mc:Fallback>
                <p:oleObj name="ChemSketch" r:id="rId5" imgW="557640" imgH="1249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8971" y="2526537"/>
                        <a:ext cx="557213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FA98547-929F-4D2A-A3D9-3F34ED111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016" y="2213007"/>
            <a:ext cx="1047750" cy="781050"/>
          </a:xfrm>
          <a:prstGeom prst="rect">
            <a:avLst/>
          </a:prstGeom>
        </p:spPr>
      </p:pic>
      <p:graphicFrame>
        <p:nvGraphicFramePr>
          <p:cNvPr id="22" name="Об'єкт 21">
            <a:extLst>
              <a:ext uri="{FF2B5EF4-FFF2-40B4-BE49-F238E27FC236}">
                <a16:creationId xmlns:a16="http://schemas.microsoft.com/office/drawing/2014/main" id="{054FEABA-BEA9-4AA9-9E52-D9366B3233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48544"/>
              </p:ext>
            </p:extLst>
          </p:nvPr>
        </p:nvGraphicFramePr>
        <p:xfrm>
          <a:off x="4819165" y="2965482"/>
          <a:ext cx="1195582" cy="2100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853560" imgH="1499760" progId="ACD.ChemSketch.20">
                  <p:embed/>
                </p:oleObj>
              </mc:Choice>
              <mc:Fallback>
                <p:oleObj name="ChemSketch" r:id="rId8" imgW="853560" imgH="14997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19165" y="2965482"/>
                        <a:ext cx="1195582" cy="2100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0DC515F-FC3F-4131-9618-D375E1A5C7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8989" y="4282557"/>
            <a:ext cx="257175" cy="1714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E426B60-6608-4B9D-BC67-2BA22A7093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7748" y="4282557"/>
            <a:ext cx="323850" cy="17145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F181B39-3395-4CFD-A360-6255CABAA3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72289" y="5065439"/>
            <a:ext cx="1047750" cy="101917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216BFA6-ED4B-423E-AD8F-67192A6E14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96533" y="5261396"/>
            <a:ext cx="1047750" cy="904875"/>
          </a:xfrm>
          <a:prstGeom prst="rect">
            <a:avLst/>
          </a:prstGeom>
        </p:spPr>
      </p:pic>
      <p:graphicFrame>
        <p:nvGraphicFramePr>
          <p:cNvPr id="50" name="Об'єкт 49">
            <a:extLst>
              <a:ext uri="{FF2B5EF4-FFF2-40B4-BE49-F238E27FC236}">
                <a16:creationId xmlns:a16="http://schemas.microsoft.com/office/drawing/2014/main" id="{3F9E7824-3B6D-4B54-8019-FD91401443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3909360"/>
              </p:ext>
            </p:extLst>
          </p:nvPr>
        </p:nvGraphicFramePr>
        <p:xfrm>
          <a:off x="6132448" y="1754174"/>
          <a:ext cx="2521212" cy="167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4" imgW="1499760" imgH="993600" progId="ACD.ChemSketch.20">
                  <p:embed/>
                </p:oleObj>
              </mc:Choice>
              <mc:Fallback>
                <p:oleObj name="ChemSketch" r:id="rId14" imgW="1499760" imgH="993600" progId="ACD.ChemSketch.20">
                  <p:embed/>
                  <p:pic>
                    <p:nvPicPr>
                      <p:cNvPr id="49" name="Об'єкт 48">
                        <a:extLst>
                          <a:ext uri="{FF2B5EF4-FFF2-40B4-BE49-F238E27FC236}">
                            <a16:creationId xmlns:a16="http://schemas.microsoft.com/office/drawing/2014/main" id="{08D2253B-B8D5-4CAA-A0ED-FBCFDC72BA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32448" y="1754174"/>
                        <a:ext cx="2521212" cy="1670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CFDB01B-C222-4C78-AE1C-D8DBBCEB57E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71002" y="1608890"/>
            <a:ext cx="733425" cy="20955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22AA8DD-BAD1-4B2A-B852-DA916D721FE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06339" y="1104065"/>
            <a:ext cx="1285875" cy="100965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016D839-9918-48B2-B841-5F7DE6915EF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56739" y="3081094"/>
            <a:ext cx="361950" cy="20955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F81BF661-E0DB-4FB5-BB56-FD743466B78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06339" y="3185869"/>
            <a:ext cx="809625" cy="78105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70FFA02D-8662-445C-B45A-933D8F57BA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63601" y="3278350"/>
            <a:ext cx="657225" cy="523875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651CC8C4-74A7-4EA5-A563-4E83643B9E5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68463" y="3471619"/>
            <a:ext cx="571500" cy="20955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8018778B-8FF5-4887-802B-10101000B5C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93054" y="2255869"/>
            <a:ext cx="1133475" cy="28575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4FF27EEF-0CAF-40B9-A7F2-BF9C49243E3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28777" y="2071444"/>
            <a:ext cx="1476375" cy="100965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EFA6DE5A-2634-4A37-BF57-2906C57978A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64404" y="5261396"/>
            <a:ext cx="1257300" cy="390525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C13580BF-423C-4483-BBDC-D2CEEE17112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41825" y="5014233"/>
            <a:ext cx="12668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D3ABAD-2BD7-4FA6-AC8E-9895789D8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88" y="1589508"/>
            <a:ext cx="1857375" cy="7429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11385B-4420-448A-8982-A9D315AE4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123" y="1589508"/>
            <a:ext cx="1733550" cy="6667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CB61BC-E25E-413B-BF23-FAB690FB9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537" y="1794295"/>
            <a:ext cx="638175" cy="3333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F0AF320-562C-48A0-8144-78FBAF2EB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576" y="1303758"/>
            <a:ext cx="2381250" cy="12382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2042A99-2F4B-4295-8EFA-76419C2F3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625" y="1603502"/>
            <a:ext cx="914400" cy="52387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2E676F5-FC53-44EF-AF2F-5B57311CB9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3399" y="1012951"/>
            <a:ext cx="1123950" cy="170497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3102A7E-A9BA-4236-82DA-32CF8AE32F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7349" y="1660650"/>
            <a:ext cx="638175" cy="40957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80836D3-7F1E-4806-9C8E-EC3092BA69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6759" y="1070395"/>
            <a:ext cx="1314450" cy="170497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53162B1-D02A-4D7A-ACC8-E91DE577A6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6351" y="3470503"/>
            <a:ext cx="1314450" cy="170497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BD593F9-7EFF-4F9B-B354-994E5E1295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0263" y="4037240"/>
            <a:ext cx="1143000" cy="28575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BB78DF7-6448-4D75-B623-D9C83A16A1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2725" y="3563517"/>
            <a:ext cx="1390650" cy="1704975"/>
          </a:xfrm>
          <a:prstGeom prst="rect">
            <a:avLst/>
          </a:prstGeom>
        </p:spPr>
      </p:pic>
      <p:pic>
        <p:nvPicPr>
          <p:cNvPr id="2050" name="Picture 2" descr="Аналитическая химия | Качественная реакция на нитрит-ион (действие  антипирина в присутствии хлороводородной кислоты). Фотография из альбома  Качественные реакции — 6 из 7 | ВКонтакте">
            <a:extLst>
              <a:ext uri="{FF2B5EF4-FFF2-40B4-BE49-F238E27FC236}">
                <a16:creationId xmlns:a16="http://schemas.microsoft.com/office/drawing/2014/main" id="{F5A8E066-1C77-4C5E-B413-A38262EC3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3" t="18573" r="23842" b="17567"/>
          <a:stretch/>
        </p:blipFill>
        <p:spPr bwMode="auto">
          <a:xfrm>
            <a:off x="7989726" y="3667222"/>
            <a:ext cx="1507868" cy="14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615</TotalTime>
  <Words>41</Words>
  <Application>Microsoft Office PowerPoint</Application>
  <PresentationFormat>Широкий екран</PresentationFormat>
  <Paragraphs>15</Paragraphs>
  <Slides>5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Microsoft Sans Serif</vt:lpstr>
      <vt:lpstr>Times New Roman</vt:lpstr>
      <vt:lpstr>Тема2</vt:lpstr>
      <vt:lpstr>ChemSketch</vt:lpstr>
      <vt:lpstr>5-membered heterocyclic compounds with two heteroatoms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47</cp:revision>
  <dcterms:created xsi:type="dcterms:W3CDTF">2023-02-08T17:20:33Z</dcterms:created>
  <dcterms:modified xsi:type="dcterms:W3CDTF">2023-03-14T20:06:04Z</dcterms:modified>
</cp:coreProperties>
</file>