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71" r:id="rId5"/>
    <p:sldId id="272" r:id="rId6"/>
    <p:sldId id="270" r:id="rId7"/>
    <p:sldId id="263" r:id="rId8"/>
    <p:sldId id="268" r:id="rId9"/>
  </p:sldIdLst>
  <p:sldSz cx="12192000" cy="68580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4660"/>
  </p:normalViewPr>
  <p:slideViewPr>
    <p:cSldViewPr snapToGrid="0">
      <p:cViewPr varScale="1">
        <p:scale>
          <a:sx n="154" d="100"/>
          <a:sy n="154" d="100"/>
        </p:scale>
        <p:origin x="57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FE709B35-4EE9-49A9-AF09-42E3859E134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422400" y="838200"/>
            <a:ext cx="103632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3600"/>
            </a:lvl1pPr>
          </a:lstStyle>
          <a:p>
            <a:pPr lvl="0"/>
            <a:r>
              <a:rPr lang="uk-UA" altLang="uk-UA" noProof="0"/>
              <a:t>Клацніть, щоб редагувати стиль зразка заголовка</a:t>
            </a:r>
            <a:endParaRPr lang="en-US" altLang="uk-UA" noProof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70D122D3-53A0-4270-9EA7-889064B25CF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22400" y="1524000"/>
            <a:ext cx="10363200" cy="685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chemeClr val="bg2"/>
                </a:solidFill>
              </a:defRPr>
            </a:lvl1pPr>
          </a:lstStyle>
          <a:p>
            <a:pPr lvl="0"/>
            <a:r>
              <a:rPr lang="uk-UA" altLang="uk-UA" noProof="0"/>
              <a:t>Клацніть, щоб редагувати стиль зразка підзаголовка</a:t>
            </a:r>
            <a:endParaRPr lang="en-US" altLang="uk-UA" noProof="0"/>
          </a:p>
        </p:txBody>
      </p:sp>
    </p:spTree>
    <p:extLst>
      <p:ext uri="{BB962C8B-B14F-4D97-AF65-F5344CB8AC3E}">
        <p14:creationId xmlns:p14="http://schemas.microsoft.com/office/powerpoint/2010/main" val="1088279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AB71E3-EF87-4BCF-B359-47DB510FA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929D89B-6472-4233-8BF4-04114A8C74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1028713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675429-53EB-4CD4-B198-DA27DAA17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AC339FEB-7AF3-41E8-9384-B98E040802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</p:spTree>
    <p:extLst>
      <p:ext uri="{BB962C8B-B14F-4D97-AF65-F5344CB8AC3E}">
        <p14:creationId xmlns:p14="http://schemas.microsoft.com/office/powerpoint/2010/main" val="1775016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0B7EC0-87F4-4A0C-A175-BDC8D8DD2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059F9F2-109C-41EC-B23C-F25661611F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9200" y="1828800"/>
            <a:ext cx="4775200" cy="4800600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802538B0-178A-4758-B489-0CEE0E4AD3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828800"/>
            <a:ext cx="4775200" cy="4800600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308926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DB7D57-4AB0-4A25-A441-59846BC1C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59564034-9AC8-4763-876A-4F987EFB9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012E7957-AA68-41B5-A922-B9FAB15048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24F5A01A-5C61-4FBC-B7BE-B714C400C7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F232A9B4-E381-4809-80BC-4D48AFE59E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435159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7B01ED-C8E0-4853-BCA7-2F974294F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827589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1108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A40026-7910-4FFD-B619-192D2719A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8B88006-8887-43AA-A37D-492407469D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217ADBC7-550E-441D-B067-4EDAC57146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</p:spTree>
    <p:extLst>
      <p:ext uri="{BB962C8B-B14F-4D97-AF65-F5344CB8AC3E}">
        <p14:creationId xmlns:p14="http://schemas.microsoft.com/office/powerpoint/2010/main" val="633014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24DA29-C561-4364-AA39-9FCE1877F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A8C39BC4-BC4D-442C-8B4A-0A82A9C59C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2E799F2F-6902-489D-99B5-5FDB940367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</p:spTree>
    <p:extLst>
      <p:ext uri="{BB962C8B-B14F-4D97-AF65-F5344CB8AC3E}">
        <p14:creationId xmlns:p14="http://schemas.microsoft.com/office/powerpoint/2010/main" val="3818288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E391B1-6C85-4147-8023-6F5C20969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ACCB9FE1-612B-4DFB-84BF-153F504CA2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1320627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C98DF22C-0047-4892-9DFD-002735432E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67800" y="304800"/>
            <a:ext cx="2616200" cy="6324600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FF35CD84-7709-491D-9F8C-86DBE34980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19200" y="304800"/>
            <a:ext cx="7645400" cy="6324600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132224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F74EFC2-A616-417E-A9E3-98330D7263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048000" y="304801"/>
            <a:ext cx="86360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altLang="uk-UA"/>
              <a:t>Клацніть, щоб редагувати стиль зразка заголовка</a:t>
            </a:r>
            <a:endParaRPr lang="en-US" altLang="uk-UA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12D2949-1F3D-4CDC-B711-8104A592C4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1828800"/>
            <a:ext cx="97536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altLang="uk-UA"/>
              <a:t>Клацніть, щоб відредагувати стилі зразків тексту</a:t>
            </a:r>
          </a:p>
          <a:p>
            <a:pPr lvl="1"/>
            <a:r>
              <a:rPr lang="uk-UA" altLang="uk-UA"/>
              <a:t>Другий рівень</a:t>
            </a:r>
          </a:p>
          <a:p>
            <a:pPr lvl="2"/>
            <a:r>
              <a:rPr lang="uk-UA" altLang="uk-UA"/>
              <a:t>Третій рівень</a:t>
            </a:r>
          </a:p>
          <a:p>
            <a:pPr lvl="3"/>
            <a:r>
              <a:rPr lang="uk-UA" altLang="uk-UA"/>
              <a:t>Четвертий рівень</a:t>
            </a:r>
          </a:p>
          <a:p>
            <a:pPr lvl="4"/>
            <a:r>
              <a:rPr lang="uk-UA" altLang="uk-UA"/>
              <a:t>П’ятий рівень</a:t>
            </a:r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1110320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7" Type="http://schemas.openxmlformats.org/officeDocument/2006/relationships/image" Target="../media/image8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13" Type="http://schemas.openxmlformats.org/officeDocument/2006/relationships/image" Target="../media/image18.emf"/><Relationship Id="rId3" Type="http://schemas.openxmlformats.org/officeDocument/2006/relationships/oleObject" Target="../embeddings/oleObject1.bin"/><Relationship Id="rId7" Type="http://schemas.openxmlformats.org/officeDocument/2006/relationships/image" Target="../media/image13.emf"/><Relationship Id="rId12" Type="http://schemas.openxmlformats.org/officeDocument/2006/relationships/image" Target="../media/image17.emf"/><Relationship Id="rId17" Type="http://schemas.openxmlformats.org/officeDocument/2006/relationships/image" Target="../media/image22.emf"/><Relationship Id="rId2" Type="http://schemas.openxmlformats.org/officeDocument/2006/relationships/image" Target="../media/image9.emf"/><Relationship Id="rId16" Type="http://schemas.openxmlformats.org/officeDocument/2006/relationships/image" Target="../media/image2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emf"/><Relationship Id="rId11" Type="http://schemas.openxmlformats.org/officeDocument/2006/relationships/oleObject" Target="../embeddings/oleObject2.bin"/><Relationship Id="rId5" Type="http://schemas.openxmlformats.org/officeDocument/2006/relationships/image" Target="../media/image11.emf"/><Relationship Id="rId15" Type="http://schemas.openxmlformats.org/officeDocument/2006/relationships/image" Target="../media/image20.emf"/><Relationship Id="rId10" Type="http://schemas.openxmlformats.org/officeDocument/2006/relationships/image" Target="../media/image16.emf"/><Relationship Id="rId4" Type="http://schemas.openxmlformats.org/officeDocument/2006/relationships/image" Target="../media/image10.wmf"/><Relationship Id="rId9" Type="http://schemas.openxmlformats.org/officeDocument/2006/relationships/image" Target="../media/image15.emf"/><Relationship Id="rId14" Type="http://schemas.openxmlformats.org/officeDocument/2006/relationships/image" Target="../media/image19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image" Target="../media/image24.emf"/><Relationship Id="rId7" Type="http://schemas.openxmlformats.org/officeDocument/2006/relationships/image" Target="../media/image28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emf"/><Relationship Id="rId11" Type="http://schemas.openxmlformats.org/officeDocument/2006/relationships/image" Target="../media/image32.emf"/><Relationship Id="rId5" Type="http://schemas.openxmlformats.org/officeDocument/2006/relationships/image" Target="../media/image26.emf"/><Relationship Id="rId10" Type="http://schemas.openxmlformats.org/officeDocument/2006/relationships/image" Target="../media/image31.emf"/><Relationship Id="rId4" Type="http://schemas.openxmlformats.org/officeDocument/2006/relationships/image" Target="../media/image25.emf"/><Relationship Id="rId9" Type="http://schemas.openxmlformats.org/officeDocument/2006/relationships/image" Target="../media/image30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emf"/><Relationship Id="rId3" Type="http://schemas.openxmlformats.org/officeDocument/2006/relationships/image" Target="../media/image34.emf"/><Relationship Id="rId7" Type="http://schemas.openxmlformats.org/officeDocument/2006/relationships/image" Target="../media/image38.emf"/><Relationship Id="rId12" Type="http://schemas.openxmlformats.org/officeDocument/2006/relationships/image" Target="../media/image43.jpe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emf"/><Relationship Id="rId11" Type="http://schemas.openxmlformats.org/officeDocument/2006/relationships/image" Target="../media/image42.emf"/><Relationship Id="rId5" Type="http://schemas.openxmlformats.org/officeDocument/2006/relationships/image" Target="../media/image36.emf"/><Relationship Id="rId10" Type="http://schemas.openxmlformats.org/officeDocument/2006/relationships/image" Target="../media/image41.emf"/><Relationship Id="rId4" Type="http://schemas.openxmlformats.org/officeDocument/2006/relationships/image" Target="../media/image35.emf"/><Relationship Id="rId9" Type="http://schemas.openxmlformats.org/officeDocument/2006/relationships/image" Target="../media/image40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53.emf"/><Relationship Id="rId3" Type="http://schemas.openxmlformats.org/officeDocument/2006/relationships/oleObject" Target="../embeddings/oleObject3.bin"/><Relationship Id="rId7" Type="http://schemas.openxmlformats.org/officeDocument/2006/relationships/image" Target="../media/image48.emf"/><Relationship Id="rId12" Type="http://schemas.openxmlformats.org/officeDocument/2006/relationships/image" Target="../media/image52.emf"/><Relationship Id="rId2" Type="http://schemas.openxmlformats.org/officeDocument/2006/relationships/image" Target="../media/image45.emf"/><Relationship Id="rId16" Type="http://schemas.openxmlformats.org/officeDocument/2006/relationships/image" Target="../media/image5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emf"/><Relationship Id="rId11" Type="http://schemas.openxmlformats.org/officeDocument/2006/relationships/image" Target="../media/image51.emf"/><Relationship Id="rId5" Type="http://schemas.openxmlformats.org/officeDocument/2006/relationships/image" Target="../media/image46.emf"/><Relationship Id="rId15" Type="http://schemas.openxmlformats.org/officeDocument/2006/relationships/image" Target="../media/image55.emf"/><Relationship Id="rId10" Type="http://schemas.openxmlformats.org/officeDocument/2006/relationships/image" Target="../media/image50.emf"/><Relationship Id="rId4" Type="http://schemas.openxmlformats.org/officeDocument/2006/relationships/image" Target="../media/image10.wmf"/><Relationship Id="rId9" Type="http://schemas.openxmlformats.org/officeDocument/2006/relationships/image" Target="../media/image49.wmf"/><Relationship Id="rId14" Type="http://schemas.openxmlformats.org/officeDocument/2006/relationships/image" Target="../media/image54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emf"/><Relationship Id="rId13" Type="http://schemas.openxmlformats.org/officeDocument/2006/relationships/image" Target="../media/image49.wmf"/><Relationship Id="rId3" Type="http://schemas.openxmlformats.org/officeDocument/2006/relationships/image" Target="../media/image58.emf"/><Relationship Id="rId7" Type="http://schemas.openxmlformats.org/officeDocument/2006/relationships/image" Target="../media/image60.emf"/><Relationship Id="rId12" Type="http://schemas.openxmlformats.org/officeDocument/2006/relationships/oleObject" Target="../embeddings/oleObject6.bin"/><Relationship Id="rId2" Type="http://schemas.openxmlformats.org/officeDocument/2006/relationships/image" Target="../media/image57.emf"/><Relationship Id="rId16" Type="http://schemas.openxmlformats.org/officeDocument/2006/relationships/image" Target="../media/image67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wmf"/><Relationship Id="rId11" Type="http://schemas.openxmlformats.org/officeDocument/2006/relationships/image" Target="../media/image64.emf"/><Relationship Id="rId5" Type="http://schemas.openxmlformats.org/officeDocument/2006/relationships/oleObject" Target="../embeddings/oleObject5.bin"/><Relationship Id="rId15" Type="http://schemas.openxmlformats.org/officeDocument/2006/relationships/image" Target="../media/image66.emf"/><Relationship Id="rId10" Type="http://schemas.openxmlformats.org/officeDocument/2006/relationships/image" Target="../media/image63.emf"/><Relationship Id="rId4" Type="http://schemas.openxmlformats.org/officeDocument/2006/relationships/image" Target="../media/image59.emf"/><Relationship Id="rId9" Type="http://schemas.openxmlformats.org/officeDocument/2006/relationships/image" Target="../media/image62.emf"/><Relationship Id="rId14" Type="http://schemas.openxmlformats.org/officeDocument/2006/relationships/image" Target="../media/image6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75F4DC-23EB-4341-B974-72C842BD4D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6963" y="1087016"/>
            <a:ext cx="6098073" cy="1545771"/>
          </a:xfrm>
        </p:spPr>
        <p:txBody>
          <a:bodyPr/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Oxoacids. Amino acids</a:t>
            </a:r>
            <a:endParaRPr lang="uk-UA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860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9D442A-8FE3-4248-A86F-497817085AB5}"/>
              </a:ext>
            </a:extLst>
          </p:cNvPr>
          <p:cNvSpPr txBox="1">
            <a:spLocks/>
          </p:cNvSpPr>
          <p:nvPr/>
        </p:nvSpPr>
        <p:spPr>
          <a:xfrm>
            <a:off x="2668554" y="214604"/>
            <a:ext cx="9523445" cy="1027922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 the name according to IUPAC nomenclature and trivial names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1B863D-9314-4C5C-82D0-F23F9B63D073}"/>
              </a:ext>
            </a:extLst>
          </p:cNvPr>
          <p:cNvSpPr txBox="1"/>
          <p:nvPr/>
        </p:nvSpPr>
        <p:spPr>
          <a:xfrm>
            <a:off x="2743421" y="1863088"/>
            <a:ext cx="19848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Glyoxalic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acid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F4C6973-B74B-41C3-BAF3-E5155A9947AF}"/>
              </a:ext>
            </a:extLst>
          </p:cNvPr>
          <p:cNvSpPr txBox="1"/>
          <p:nvPr/>
        </p:nvSpPr>
        <p:spPr>
          <a:xfrm>
            <a:off x="3163183" y="3564591"/>
            <a:ext cx="17299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Pyruvic acid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9DC55F4-00E8-4080-A83D-C93CDD7A4BD5}"/>
              </a:ext>
            </a:extLst>
          </p:cNvPr>
          <p:cNvSpPr txBox="1"/>
          <p:nvPr/>
        </p:nvSpPr>
        <p:spPr>
          <a:xfrm>
            <a:off x="2701871" y="5511682"/>
            <a:ext cx="2222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Acetoacetic acid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BC09EA3-E66D-4375-A200-FD00CB2CAF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234" y="1662973"/>
            <a:ext cx="1142999" cy="93034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BCC25B2-BEB8-4C23-AB08-503D56CEF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222" y="3344943"/>
            <a:ext cx="1461019" cy="900962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5B10942-6FDD-455F-B872-CBC60DE006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388" y="5311040"/>
            <a:ext cx="1924148" cy="862951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A4C44FEE-4A4E-4C8B-9F92-08C8F81D53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9647" y="1682006"/>
            <a:ext cx="2664279" cy="892282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C2B8CF92-B082-4EC0-A89C-A378D2744385}"/>
              </a:ext>
            </a:extLst>
          </p:cNvPr>
          <p:cNvSpPr txBox="1"/>
          <p:nvPr/>
        </p:nvSpPr>
        <p:spPr>
          <a:xfrm>
            <a:off x="9069750" y="1712648"/>
            <a:ext cx="26500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γ-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aminobutyric acid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GABA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66084F46-F4A2-4904-83D5-D83AD54EC3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5998" y="3462048"/>
            <a:ext cx="1171575" cy="66675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47AA04E8-B22E-4F21-A519-2CB562222589}"/>
              </a:ext>
            </a:extLst>
          </p:cNvPr>
          <p:cNvSpPr txBox="1"/>
          <p:nvPr/>
        </p:nvSpPr>
        <p:spPr>
          <a:xfrm>
            <a:off x="9039229" y="3379924"/>
            <a:ext cx="23423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Aminoacetic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acid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Glycine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CB2E7745-6738-46EF-BB5B-6FA0D0531E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2635" y="4906547"/>
            <a:ext cx="1638300" cy="1066800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4375B784-8AB6-44C8-A66A-ACD5D7FE1FC2}"/>
              </a:ext>
            </a:extLst>
          </p:cNvPr>
          <p:cNvSpPr txBox="1"/>
          <p:nvPr/>
        </p:nvSpPr>
        <p:spPr>
          <a:xfrm>
            <a:off x="8832440" y="5511682"/>
            <a:ext cx="2755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p-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aminobenzoic acid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420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  <p:bldP spid="22" grpId="0"/>
      <p:bldP spid="29" grpId="0"/>
      <p:bldP spid="34" grpId="0"/>
      <p:bldP spid="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CD50B7-E493-4860-B68F-093E71579353}"/>
              </a:ext>
            </a:extLst>
          </p:cNvPr>
          <p:cNvSpPr txBox="1">
            <a:spLocks/>
          </p:cNvSpPr>
          <p:nvPr/>
        </p:nvSpPr>
        <p:spPr>
          <a:xfrm>
            <a:off x="3436775" y="167951"/>
            <a:ext cx="5318450" cy="56916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Specify the product of the reactions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3EE9AC4-FEF7-4EF9-902B-B9A0765CD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FD0C1D7-F568-45E5-B34E-7CCAC5F530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530" y="1571527"/>
            <a:ext cx="1047750" cy="666750"/>
          </a:xfrm>
          <a:prstGeom prst="rect">
            <a:avLst/>
          </a:prstGeom>
        </p:spPr>
      </p:pic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BBD7381A-4521-4AE7-8DCC-0159F3F6621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0822002"/>
              </p:ext>
            </p:extLst>
          </p:nvPr>
        </p:nvGraphicFramePr>
        <p:xfrm>
          <a:off x="3436775" y="931114"/>
          <a:ext cx="3052437" cy="202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3" imgW="1499760" imgH="993600" progId="ACD.ChemSketch.20">
                  <p:embed/>
                </p:oleObj>
              </mc:Choice>
              <mc:Fallback>
                <p:oleObj name="ChemSketch" r:id="rId3" imgW="1499760" imgH="99360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36775" y="931114"/>
                        <a:ext cx="3052437" cy="2022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9272B7D-3507-4F47-8ADD-7EF3954B4A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8373" y="806784"/>
            <a:ext cx="436232" cy="27420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D1D8066-7BCB-4AAC-9570-B3FBD1E6AA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4862" y="1615587"/>
            <a:ext cx="374491" cy="24966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5EE0757B-2AB4-4E49-B2BF-F03DFEF6C5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3903" y="2549719"/>
            <a:ext cx="596410" cy="24966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591923C3-4A77-4037-AADC-545FB979FF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55315" y="737118"/>
            <a:ext cx="1219200" cy="66675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2AEE8740-A8A0-4FB9-B06C-5D813B0A11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5315" y="1533427"/>
            <a:ext cx="1219200" cy="74295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C029BD59-5CE5-474E-A05B-05BC97480B9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02940" y="2405936"/>
            <a:ext cx="1123950" cy="66675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FD4101A8-DEE2-4638-BC01-D5350EAA32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530" y="4619723"/>
            <a:ext cx="1047750" cy="666750"/>
          </a:xfrm>
          <a:prstGeom prst="rect">
            <a:avLst/>
          </a:prstGeom>
        </p:spPr>
      </p:pic>
      <p:graphicFrame>
        <p:nvGraphicFramePr>
          <p:cNvPr id="42" name="Объект 41">
            <a:extLst>
              <a:ext uri="{FF2B5EF4-FFF2-40B4-BE49-F238E27FC236}">
                <a16:creationId xmlns:a16="http://schemas.microsoft.com/office/drawing/2014/main" id="{7E76F3D2-F639-4527-8667-26BB3CD33E9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6068000"/>
              </p:ext>
            </p:extLst>
          </p:nvPr>
        </p:nvGraphicFramePr>
        <p:xfrm>
          <a:off x="3436774" y="3942079"/>
          <a:ext cx="3052437" cy="202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1" imgW="1499760" imgH="993600" progId="ACD.ChemSketch.20">
                  <p:embed/>
                </p:oleObj>
              </mc:Choice>
              <mc:Fallback>
                <p:oleObj name="ChemSketch" r:id="rId11" imgW="1499760" imgH="993600" progId="ACD.ChemSketch.20">
                  <p:embed/>
                  <p:pic>
                    <p:nvPicPr>
                      <p:cNvPr id="7" name="Объект 6">
                        <a:extLst>
                          <a:ext uri="{FF2B5EF4-FFF2-40B4-BE49-F238E27FC236}">
                            <a16:creationId xmlns:a16="http://schemas.microsoft.com/office/drawing/2014/main" id="{BBD7381A-4521-4AE7-8DCC-0159F3F6621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36774" y="3942079"/>
                        <a:ext cx="3052437" cy="2022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35728ED5-AC04-478E-B93D-27993CDD233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78257" y="3649114"/>
            <a:ext cx="496348" cy="37956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37131B7F-31B6-4F3E-8EFA-F063DAAD58B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03903" y="4619723"/>
            <a:ext cx="545796" cy="285893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592BCEA6-EE02-492C-BFD4-C104E44CCDE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54093" y="5506917"/>
            <a:ext cx="883669" cy="285893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759CF67A-1FC9-43D6-B79D-87052A97DF1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96705" y="3638149"/>
            <a:ext cx="2190750" cy="781050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A03A4820-8D06-4B13-9B9B-D02F3B27294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655315" y="4572241"/>
            <a:ext cx="1047750" cy="666750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F96B37AA-17E4-4C00-8C07-B25EC092D0A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658310" y="5281808"/>
            <a:ext cx="1533525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333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057D47-ED6D-46A2-AAEF-F7646321D5CA}"/>
              </a:ext>
            </a:extLst>
          </p:cNvPr>
          <p:cNvSpPr txBox="1">
            <a:spLocks/>
          </p:cNvSpPr>
          <p:nvPr/>
        </p:nvSpPr>
        <p:spPr>
          <a:xfrm>
            <a:off x="2974910" y="87085"/>
            <a:ext cx="6242180" cy="56916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relation of amino acids to heating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CA77D1C-EC5A-435B-993B-57295C10C9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4280" y="997311"/>
            <a:ext cx="2295525" cy="142875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8DCF1B8-12E2-485B-A94C-14F7B8CABD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6184" y="1368786"/>
            <a:ext cx="638175" cy="34290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56904FD-8870-4BF4-908E-74294712E1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7074" y="1092659"/>
            <a:ext cx="1200150" cy="107632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6089857-7975-42FF-A529-6E6B87783A74}"/>
              </a:ext>
            </a:extLst>
          </p:cNvPr>
          <p:cNvSpPr txBox="1"/>
          <p:nvPr/>
        </p:nvSpPr>
        <p:spPr>
          <a:xfrm>
            <a:off x="6629895" y="2168984"/>
            <a:ext cx="37399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Diketopiperazine derivative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7CFF547-38C6-45BD-A60F-521D0EDB65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2397" y="3278689"/>
            <a:ext cx="2105025" cy="74295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B2E41D9F-6CC5-4BFD-AED3-D079B8BD8D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94807" y="3240589"/>
            <a:ext cx="2105025" cy="78105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DDCD2490-295B-47CE-AAF4-EA056F3205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9997" y="3301721"/>
            <a:ext cx="2228850" cy="66675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B5CDE699-B3C3-45D7-9D00-3B3EA1C670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82639" y="5004999"/>
            <a:ext cx="1571625" cy="876300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C0156E5-A75F-4A48-BA24-B80B3E538B0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29821" y="5100249"/>
            <a:ext cx="638175" cy="3429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A9C58E92-C65B-4476-8AF0-860CB5E723C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90694" y="5100249"/>
            <a:ext cx="1524000" cy="714375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486E20DD-2B4E-4352-8AB3-3F18FF9DCB10}"/>
              </a:ext>
            </a:extLst>
          </p:cNvPr>
          <p:cNvSpPr txBox="1"/>
          <p:nvPr/>
        </p:nvSpPr>
        <p:spPr>
          <a:xfrm>
            <a:off x="6093494" y="5846225"/>
            <a:ext cx="1308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uk-UA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lactone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7435A0CE-A31E-4D15-9A25-67C400C74CC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64033" y="1368786"/>
            <a:ext cx="981075" cy="742950"/>
          </a:xfrm>
          <a:prstGeom prst="rect">
            <a:avLst/>
          </a:prstGeom>
        </p:spPr>
      </p:pic>
      <p:sp>
        <p:nvSpPr>
          <p:cNvPr id="47" name="Овал 46">
            <a:extLst>
              <a:ext uri="{FF2B5EF4-FFF2-40B4-BE49-F238E27FC236}">
                <a16:creationId xmlns:a16="http://schemas.microsoft.com/office/drawing/2014/main" id="{52AA130C-9BED-42E7-8E5B-0EE272FA7BE1}"/>
              </a:ext>
            </a:extLst>
          </p:cNvPr>
          <p:cNvSpPr/>
          <p:nvPr/>
        </p:nvSpPr>
        <p:spPr bwMode="auto">
          <a:xfrm>
            <a:off x="4445552" y="1198892"/>
            <a:ext cx="1107233" cy="476734"/>
          </a:xfrm>
          <a:prstGeom prst="ellipse">
            <a:avLst/>
          </a:prstGeom>
          <a:noFill/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8" name="Овал 47">
            <a:extLst>
              <a:ext uri="{FF2B5EF4-FFF2-40B4-BE49-F238E27FC236}">
                <a16:creationId xmlns:a16="http://schemas.microsoft.com/office/drawing/2014/main" id="{AC1334B2-D5AD-4287-9027-E28DB611807F}"/>
              </a:ext>
            </a:extLst>
          </p:cNvPr>
          <p:cNvSpPr/>
          <p:nvPr/>
        </p:nvSpPr>
        <p:spPr bwMode="auto">
          <a:xfrm>
            <a:off x="4697479" y="1740261"/>
            <a:ext cx="1107233" cy="476734"/>
          </a:xfrm>
          <a:prstGeom prst="ellipse">
            <a:avLst/>
          </a:prstGeom>
          <a:noFill/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9" name="Овал 48">
            <a:extLst>
              <a:ext uri="{FF2B5EF4-FFF2-40B4-BE49-F238E27FC236}">
                <a16:creationId xmlns:a16="http://schemas.microsoft.com/office/drawing/2014/main" id="{50D5BD7F-CA34-42E5-BD1C-84A2A5FD10CA}"/>
              </a:ext>
            </a:extLst>
          </p:cNvPr>
          <p:cNvSpPr/>
          <p:nvPr/>
        </p:nvSpPr>
        <p:spPr bwMode="auto">
          <a:xfrm>
            <a:off x="5371614" y="3701486"/>
            <a:ext cx="553617" cy="420946"/>
          </a:xfrm>
          <a:prstGeom prst="ellipse">
            <a:avLst/>
          </a:prstGeom>
          <a:noFill/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>
              <a:ln>
                <a:noFill/>
              </a:ln>
              <a:solidFill>
                <a:srgbClr val="00B0F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0" name="Овал 49">
            <a:extLst>
              <a:ext uri="{FF2B5EF4-FFF2-40B4-BE49-F238E27FC236}">
                <a16:creationId xmlns:a16="http://schemas.microsoft.com/office/drawing/2014/main" id="{12397173-0E00-45CC-A9C1-CA5A64351B1D}"/>
              </a:ext>
            </a:extLst>
          </p:cNvPr>
          <p:cNvSpPr/>
          <p:nvPr/>
        </p:nvSpPr>
        <p:spPr bwMode="auto">
          <a:xfrm rot="21040175">
            <a:off x="3806694" y="5488217"/>
            <a:ext cx="1308307" cy="440346"/>
          </a:xfrm>
          <a:prstGeom prst="ellipse">
            <a:avLst/>
          </a:prstGeom>
          <a:noFill/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0373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42" grpId="0"/>
      <p:bldP spid="47" grpId="0" animBg="1"/>
      <p:bldP spid="48" grpId="0" animBg="1"/>
      <p:bldP spid="49" grpId="0" animBg="1"/>
      <p:bldP spid="5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081481-008C-4C76-9EE4-F73D87F56849}"/>
              </a:ext>
            </a:extLst>
          </p:cNvPr>
          <p:cNvSpPr txBox="1">
            <a:spLocks/>
          </p:cNvSpPr>
          <p:nvPr/>
        </p:nvSpPr>
        <p:spPr>
          <a:xfrm>
            <a:off x="2974910" y="87085"/>
            <a:ext cx="6242180" cy="56916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Ninhydrin test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9700132-5E4D-41D5-B566-8F8C47E6B1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0880" y="1933088"/>
            <a:ext cx="981075" cy="74295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E39C42E-FD43-4C1E-803D-CFDDF81E88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0179" y="2152163"/>
            <a:ext cx="1304925" cy="3048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DC7FC06-474B-4CBB-B6CF-5C1AC1D3E7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8673" y="1933088"/>
            <a:ext cx="504825" cy="66675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C67DF57-4B65-4C53-A465-269BCE04A1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1429" y="1690298"/>
            <a:ext cx="1819275" cy="1190625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31918AE7-DA8D-44DF-A651-A9F7701FFC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7067" y="1690298"/>
            <a:ext cx="1704975" cy="1190625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B5C8EFF-314D-408F-A199-EE1A811FEE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1781" y="3914971"/>
            <a:ext cx="1476375" cy="1190625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1F9E277F-23E9-4014-B130-316A7C192C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42155" y="4405508"/>
            <a:ext cx="485775" cy="20955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7A0215E7-C710-4E45-9643-EC396D4070F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929" y="3914971"/>
            <a:ext cx="1628775" cy="1190625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E44B2AF6-BCF6-4AE8-BBCA-6DDA5E364A6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44703" y="4405508"/>
            <a:ext cx="933450" cy="32385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C6B0C436-A7D4-41F3-B9DC-5271D5AAC9D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07930" y="3914970"/>
            <a:ext cx="2695575" cy="1190625"/>
          </a:xfrm>
          <a:prstGeom prst="rect">
            <a:avLst/>
          </a:prstGeom>
        </p:spPr>
      </p:pic>
      <p:pic>
        <p:nvPicPr>
          <p:cNvPr id="2050" name="Picture 2" descr="Нингидриновая реакция Принцип: реакция обусловлена наличием в белке альфа-аминокислот. При нагревании растворов белка с Нингидрином образуется окрашенные соединения сине-фиолетового цвета. В случаи нагревания аминокислот с пролином и оксипролином образуется продукт ярко жёлтого цвета. ">
            <a:extLst>
              <a:ext uri="{FF2B5EF4-FFF2-40B4-BE49-F238E27FC236}">
                <a16:creationId xmlns:a16="http://schemas.microsoft.com/office/drawing/2014/main" id="{5562B4A7-B241-4A82-83A6-7A3D06D8AA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30" t="45884" r="9592" b="6112"/>
          <a:stretch/>
        </p:blipFill>
        <p:spPr bwMode="auto">
          <a:xfrm>
            <a:off x="9549104" y="3412913"/>
            <a:ext cx="1760376" cy="2194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9C1D0E4F-9FCE-43BC-9EA5-F2F9732A7C8F}"/>
              </a:ext>
            </a:extLst>
          </p:cNvPr>
          <p:cNvSpPr txBox="1"/>
          <p:nvPr/>
        </p:nvSpPr>
        <p:spPr>
          <a:xfrm>
            <a:off x="3885549" y="2800743"/>
            <a:ext cx="14494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Ninhydrin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C0E4452-20F6-41B4-8465-5054CD16A4C3}"/>
              </a:ext>
            </a:extLst>
          </p:cNvPr>
          <p:cNvSpPr txBox="1"/>
          <p:nvPr/>
        </p:nvSpPr>
        <p:spPr>
          <a:xfrm>
            <a:off x="8237499" y="2795739"/>
            <a:ext cx="25330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Reduced ninhydrin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3520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C7B42C6-1E2C-4D90-8CAB-FB9F0078A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2067" y="2821684"/>
            <a:ext cx="7047865" cy="1214632"/>
          </a:xfrm>
          <a:prstGeom prst="rect">
            <a:avLst/>
          </a:prstGeom>
        </p:spPr>
      </p:pic>
      <p:sp>
        <p:nvSpPr>
          <p:cNvPr id="8" name="Овал 7">
            <a:extLst>
              <a:ext uri="{FF2B5EF4-FFF2-40B4-BE49-F238E27FC236}">
                <a16:creationId xmlns:a16="http://schemas.microsoft.com/office/drawing/2014/main" id="{6473192F-3183-41C3-8A53-F0B737E0ED7A}"/>
              </a:ext>
            </a:extLst>
          </p:cNvPr>
          <p:cNvSpPr/>
          <p:nvPr/>
        </p:nvSpPr>
        <p:spPr bwMode="auto">
          <a:xfrm>
            <a:off x="3564293" y="2759479"/>
            <a:ext cx="354564" cy="338283"/>
          </a:xfrm>
          <a:prstGeom prst="ellipse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Стрелка: изогнутая вверх 10">
            <a:extLst>
              <a:ext uri="{FF2B5EF4-FFF2-40B4-BE49-F238E27FC236}">
                <a16:creationId xmlns:a16="http://schemas.microsoft.com/office/drawing/2014/main" id="{6731CFDA-47A5-4B3F-9A49-0C8015343C54}"/>
              </a:ext>
            </a:extLst>
          </p:cNvPr>
          <p:cNvSpPr/>
          <p:nvPr/>
        </p:nvSpPr>
        <p:spPr bwMode="auto">
          <a:xfrm rot="10800000">
            <a:off x="3303036" y="2460901"/>
            <a:ext cx="578496" cy="267476"/>
          </a:xfrm>
          <a:prstGeom prst="curvedUpArrow">
            <a:avLst/>
          </a:prstGeom>
          <a:solidFill>
            <a:srgbClr val="FF0000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B4893482-DE91-4D2B-AD63-E277DA56D2EC}"/>
              </a:ext>
            </a:extLst>
          </p:cNvPr>
          <p:cNvCxnSpPr/>
          <p:nvPr/>
        </p:nvCxnSpPr>
        <p:spPr bwMode="auto">
          <a:xfrm>
            <a:off x="7632441" y="3489649"/>
            <a:ext cx="217714" cy="0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4" name="Овал 13">
            <a:extLst>
              <a:ext uri="{FF2B5EF4-FFF2-40B4-BE49-F238E27FC236}">
                <a16:creationId xmlns:a16="http://schemas.microsoft.com/office/drawing/2014/main" id="{73E422C7-F044-4AB8-ACAB-56BB84452746}"/>
              </a:ext>
            </a:extLst>
          </p:cNvPr>
          <p:cNvSpPr/>
          <p:nvPr/>
        </p:nvSpPr>
        <p:spPr bwMode="auto">
          <a:xfrm>
            <a:off x="7455159" y="2821684"/>
            <a:ext cx="354564" cy="338283"/>
          </a:xfrm>
          <a:prstGeom prst="ellipse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FFBC9C77-42D6-44A0-B4C6-201932D86C70}"/>
              </a:ext>
            </a:extLst>
          </p:cNvPr>
          <p:cNvSpPr txBox="1">
            <a:spLocks/>
          </p:cNvSpPr>
          <p:nvPr/>
        </p:nvSpPr>
        <p:spPr>
          <a:xfrm>
            <a:off x="3436775" y="167951"/>
            <a:ext cx="5318450" cy="56916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Tautomerism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BC93DFDB-4EFF-473F-BDC1-90F0D2E46872}"/>
              </a:ext>
            </a:extLst>
          </p:cNvPr>
          <p:cNvSpPr txBox="1">
            <a:spLocks/>
          </p:cNvSpPr>
          <p:nvPr/>
        </p:nvSpPr>
        <p:spPr>
          <a:xfrm>
            <a:off x="2747864" y="4528360"/>
            <a:ext cx="1987421" cy="56916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Keto </a:t>
            </a:r>
            <a:r>
              <a:rPr lang="en-US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</a:t>
            </a:r>
            <a:endParaRPr lang="uk-UA" sz="28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92D21BDA-D92C-463C-AB9F-C572EFEC125B}"/>
              </a:ext>
            </a:extLst>
          </p:cNvPr>
          <p:cNvSpPr txBox="1">
            <a:spLocks/>
          </p:cNvSpPr>
          <p:nvPr/>
        </p:nvSpPr>
        <p:spPr>
          <a:xfrm>
            <a:off x="6825342" y="4528359"/>
            <a:ext cx="2533333" cy="56916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Enol </a:t>
            </a:r>
            <a:r>
              <a:rPr lang="en-US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</a:t>
            </a:r>
            <a:endParaRPr lang="uk-UA" sz="28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F09EFA49-682A-41AE-8199-74DF64154F04}"/>
              </a:ext>
            </a:extLst>
          </p:cNvPr>
          <p:cNvSpPr/>
          <p:nvPr/>
        </p:nvSpPr>
        <p:spPr bwMode="auto">
          <a:xfrm>
            <a:off x="3103984" y="2759479"/>
            <a:ext cx="503853" cy="1276834"/>
          </a:xfrm>
          <a:prstGeom prst="ellipse">
            <a:avLst/>
          </a:prstGeom>
          <a:noFill/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7A55F8D8-0D86-4D62-BF1D-3BB16FE8C951}"/>
              </a:ext>
            </a:extLst>
          </p:cNvPr>
          <p:cNvSpPr/>
          <p:nvPr/>
        </p:nvSpPr>
        <p:spPr bwMode="auto">
          <a:xfrm>
            <a:off x="7346302" y="2743196"/>
            <a:ext cx="503853" cy="569157"/>
          </a:xfrm>
          <a:prstGeom prst="ellipse">
            <a:avLst/>
          </a:prstGeom>
          <a:noFill/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987C7A7F-1AA2-4918-A749-BF6CFEE163CD}"/>
              </a:ext>
            </a:extLst>
          </p:cNvPr>
          <p:cNvSpPr/>
          <p:nvPr/>
        </p:nvSpPr>
        <p:spPr bwMode="auto">
          <a:xfrm>
            <a:off x="7455159" y="3205070"/>
            <a:ext cx="569168" cy="569157"/>
          </a:xfrm>
          <a:prstGeom prst="ellipse">
            <a:avLst/>
          </a:prstGeom>
          <a:noFill/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888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4" grpId="0" animBg="1"/>
      <p:bldP spid="15" grpId="0"/>
      <p:bldP spid="16" grpId="0"/>
      <p:bldP spid="17" grpId="0"/>
      <p:bldP spid="18" grpId="0" animBg="1"/>
      <p:bldP spid="19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B232E6BC-B666-4FA3-83EF-F2EB9C92E9E6}"/>
              </a:ext>
            </a:extLst>
          </p:cNvPr>
          <p:cNvSpPr txBox="1">
            <a:spLocks/>
          </p:cNvSpPr>
          <p:nvPr/>
        </p:nvSpPr>
        <p:spPr>
          <a:xfrm>
            <a:off x="3436775" y="167951"/>
            <a:ext cx="5318450" cy="56916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Specify the product of the reactions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B7AE9CC-D281-4351-8541-FB9C6279B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5175" y="1817915"/>
            <a:ext cx="1828800" cy="742950"/>
          </a:xfrm>
          <a:prstGeom prst="rect">
            <a:avLst/>
          </a:prstGeom>
        </p:spPr>
      </p:pic>
      <p:graphicFrame>
        <p:nvGraphicFramePr>
          <p:cNvPr id="16" name="Объект 15">
            <a:extLst>
              <a:ext uri="{FF2B5EF4-FFF2-40B4-BE49-F238E27FC236}">
                <a16:creationId xmlns:a16="http://schemas.microsoft.com/office/drawing/2014/main" id="{1C29023F-F637-4C0D-AA78-391CB14FAA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0523559"/>
              </p:ext>
            </p:extLst>
          </p:nvPr>
        </p:nvGraphicFramePr>
        <p:xfrm>
          <a:off x="4177003" y="1178371"/>
          <a:ext cx="3052437" cy="202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3" imgW="1499760" imgH="993600" progId="ACD.ChemSketch.20">
                  <p:embed/>
                </p:oleObj>
              </mc:Choice>
              <mc:Fallback>
                <p:oleObj name="ChemSketch" r:id="rId3" imgW="1499760" imgH="993600" progId="ACD.ChemSketch.20">
                  <p:embed/>
                  <p:pic>
                    <p:nvPicPr>
                      <p:cNvPr id="7" name="Объект 6">
                        <a:extLst>
                          <a:ext uri="{FF2B5EF4-FFF2-40B4-BE49-F238E27FC236}">
                            <a16:creationId xmlns:a16="http://schemas.microsoft.com/office/drawing/2014/main" id="{BBD7381A-4521-4AE7-8DCC-0159F3F6621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77003" y="1178371"/>
                        <a:ext cx="3052437" cy="2022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2A03532-F89D-48E0-8F3B-C44D3C7E90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7380" y="1030426"/>
            <a:ext cx="466725" cy="24709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C309ECD-1E05-4168-B612-5C7B9EBBFC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9127" y="1908690"/>
            <a:ext cx="691828" cy="249512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C13D6F3-2CEA-4D83-89C4-E082B5B928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39127" y="2789376"/>
            <a:ext cx="669145" cy="249512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2789CBCC-3A63-40D0-878C-A18B53FB0A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5175" y="4477139"/>
            <a:ext cx="1828800" cy="742950"/>
          </a:xfrm>
          <a:prstGeom prst="rect">
            <a:avLst/>
          </a:prstGeom>
        </p:spPr>
      </p:pic>
      <p:graphicFrame>
        <p:nvGraphicFramePr>
          <p:cNvPr id="24" name="Объект 23">
            <a:extLst>
              <a:ext uri="{FF2B5EF4-FFF2-40B4-BE49-F238E27FC236}">
                <a16:creationId xmlns:a16="http://schemas.microsoft.com/office/drawing/2014/main" id="{7FED8F82-0DD4-40AF-8C6F-B67D044C9F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8592710"/>
              </p:ext>
            </p:extLst>
          </p:nvPr>
        </p:nvGraphicFramePr>
        <p:xfrm>
          <a:off x="4177003" y="3985733"/>
          <a:ext cx="3052436" cy="17377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8" imgW="1499760" imgH="853560" progId="ACD.ChemSketch.20">
                  <p:embed/>
                </p:oleObj>
              </mc:Choice>
              <mc:Fallback>
                <p:oleObj name="ChemSketch" r:id="rId8" imgW="1499760" imgH="85356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177003" y="3985733"/>
                        <a:ext cx="3052436" cy="17377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43B56278-105D-45C8-858D-5E7B95B8A32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39127" y="3812750"/>
            <a:ext cx="669145" cy="277758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4AC705C9-6CD3-4897-9BD4-32F55A03C3E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0" y="5220089"/>
            <a:ext cx="327127" cy="280395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8D64E52B-4271-420B-86DA-380648925AC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11591" y="802133"/>
            <a:ext cx="1828800" cy="752475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46B74919-50E0-4BB1-B034-D8173C2E7A6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11591" y="1696616"/>
            <a:ext cx="1828800" cy="781050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10A0F673-AAFC-4723-A110-01CD0AB14BB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11591" y="3719033"/>
            <a:ext cx="1828800" cy="742950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80D3786A-2675-478D-B776-93CD691CCE5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511591" y="5220089"/>
            <a:ext cx="1828800" cy="733425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778B8EA1-F037-4187-A2CF-BDDD31D6DFC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511591" y="2672175"/>
            <a:ext cx="1828800" cy="73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822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B232E6BC-B666-4FA3-83EF-F2EB9C92E9E6}"/>
              </a:ext>
            </a:extLst>
          </p:cNvPr>
          <p:cNvSpPr txBox="1">
            <a:spLocks/>
          </p:cNvSpPr>
          <p:nvPr/>
        </p:nvSpPr>
        <p:spPr>
          <a:xfrm>
            <a:off x="3436775" y="167951"/>
            <a:ext cx="5318450" cy="56916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Specify the product of the reactions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4FECF19-DA17-4FC7-B81E-6F79462F6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8203" y="1801904"/>
            <a:ext cx="1828800" cy="74295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B39F2FE-C255-4D57-9D7C-9FF56DC0E7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7519" y="1114028"/>
            <a:ext cx="600075" cy="20955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0C025BA-24C4-4027-B1A8-5D984BAD19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2293" y="2580501"/>
            <a:ext cx="390525" cy="209550"/>
          </a:xfrm>
          <a:prstGeom prst="rect">
            <a:avLst/>
          </a:prstGeom>
        </p:spPr>
      </p:pic>
      <p:graphicFrame>
        <p:nvGraphicFramePr>
          <p:cNvPr id="33" name="Объект 32">
            <a:extLst>
              <a:ext uri="{FF2B5EF4-FFF2-40B4-BE49-F238E27FC236}">
                <a16:creationId xmlns:a16="http://schemas.microsoft.com/office/drawing/2014/main" id="{0BCDB29C-A8EC-48B7-A737-3794F1D4294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7693426"/>
              </p:ext>
            </p:extLst>
          </p:nvPr>
        </p:nvGraphicFramePr>
        <p:xfrm>
          <a:off x="4177003" y="3847530"/>
          <a:ext cx="3052437" cy="202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499760" imgH="993600" progId="ACD.ChemSketch.20">
                  <p:embed/>
                </p:oleObj>
              </mc:Choice>
              <mc:Fallback>
                <p:oleObj name="ChemSketch" r:id="rId5" imgW="1499760" imgH="993600" progId="ACD.ChemSketch.20">
                  <p:embed/>
                  <p:pic>
                    <p:nvPicPr>
                      <p:cNvPr id="20" name="Объект 19">
                        <a:extLst>
                          <a:ext uri="{FF2B5EF4-FFF2-40B4-BE49-F238E27FC236}">
                            <a16:creationId xmlns:a16="http://schemas.microsoft.com/office/drawing/2014/main" id="{3B3C9A64-3205-4A84-93F1-D5F828D648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177003" y="3847530"/>
                        <a:ext cx="3052437" cy="2022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F9D4E16A-0ECF-4714-93E6-82BC1D88C7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8203" y="4487074"/>
            <a:ext cx="1828800" cy="74295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905DF923-42C6-4270-85AF-3A5B9E03AA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0407" y="3737124"/>
            <a:ext cx="114300" cy="17145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946A9D64-4447-43F4-A88A-9AF06A21EB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0" y="4631896"/>
            <a:ext cx="409575" cy="171450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EF39B860-D6B0-485A-9029-B9CB5574278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63634" y="5482937"/>
            <a:ext cx="438150" cy="20955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409AED74-D1F9-437A-AE39-C7958827673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12090" y="882229"/>
            <a:ext cx="1828800" cy="790575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DACD332D-9D12-49CE-BFA1-0502E1FD9C1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12090" y="2304276"/>
            <a:ext cx="1828800" cy="971550"/>
          </a:xfrm>
          <a:prstGeom prst="rect">
            <a:avLst/>
          </a:prstGeom>
        </p:spPr>
      </p:pic>
      <p:graphicFrame>
        <p:nvGraphicFramePr>
          <p:cNvPr id="59" name="Объект 58">
            <a:extLst>
              <a:ext uri="{FF2B5EF4-FFF2-40B4-BE49-F238E27FC236}">
                <a16:creationId xmlns:a16="http://schemas.microsoft.com/office/drawing/2014/main" id="{531DFF9B-2DD8-46CB-A403-7AC27622EF4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5641693"/>
              </p:ext>
            </p:extLst>
          </p:nvPr>
        </p:nvGraphicFramePr>
        <p:xfrm>
          <a:off x="4177003" y="1304342"/>
          <a:ext cx="3052436" cy="17377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2" imgW="1499760" imgH="853560" progId="ACD.ChemSketch.20">
                  <p:embed/>
                </p:oleObj>
              </mc:Choice>
              <mc:Fallback>
                <p:oleObj name="ChemSketch" r:id="rId12" imgW="1499760" imgH="853560" progId="ACD.ChemSketch.20">
                  <p:embed/>
                  <p:pic>
                    <p:nvPicPr>
                      <p:cNvPr id="24" name="Объект 23">
                        <a:extLst>
                          <a:ext uri="{FF2B5EF4-FFF2-40B4-BE49-F238E27FC236}">
                            <a16:creationId xmlns:a16="http://schemas.microsoft.com/office/drawing/2014/main" id="{7FED8F82-0DD4-40AF-8C6F-B67D044C9FB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177003" y="1304342"/>
                        <a:ext cx="3052436" cy="17377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0D6368F0-90B3-43EB-8082-1814AC2B71D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12090" y="3497723"/>
            <a:ext cx="1828800" cy="81915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3D5C3D0-82B2-4502-BA6A-520229CE266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12090" y="4525174"/>
            <a:ext cx="2057400" cy="666750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4BDADCFB-5F80-4FBF-95CE-6A6B7A4D940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12090" y="5347146"/>
            <a:ext cx="182880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22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2">
  <a:themeElements>
    <a:clrScheme name="powerpoint-template-24 15">
      <a:dk1>
        <a:srgbClr val="4D4D4D"/>
      </a:dk1>
      <a:lt1>
        <a:srgbClr val="FFFFFF"/>
      </a:lt1>
      <a:dk2>
        <a:srgbClr val="4D4D4D"/>
      </a:dk2>
      <a:lt2>
        <a:srgbClr val="2D2D2D"/>
      </a:lt2>
      <a:accent1>
        <a:srgbClr val="353535"/>
      </a:accent1>
      <a:accent2>
        <a:srgbClr val="4F4F4F"/>
      </a:accent2>
      <a:accent3>
        <a:srgbClr val="FFFFFF"/>
      </a:accent3>
      <a:accent4>
        <a:srgbClr val="404040"/>
      </a:accent4>
      <a:accent5>
        <a:srgbClr val="AEAEAE"/>
      </a:accent5>
      <a:accent6>
        <a:srgbClr val="474747"/>
      </a:accent6>
      <a:hlink>
        <a:srgbClr val="7D7D7D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uk-UA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uk-UA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0E0F83"/>
        </a:lt2>
        <a:accent1>
          <a:srgbClr val="4049D2"/>
        </a:accent1>
        <a:accent2>
          <a:srgbClr val="494FD9"/>
        </a:accent2>
        <a:accent3>
          <a:srgbClr val="FFFFFF"/>
        </a:accent3>
        <a:accent4>
          <a:srgbClr val="404040"/>
        </a:accent4>
        <a:accent5>
          <a:srgbClr val="AFB1E5"/>
        </a:accent5>
        <a:accent6>
          <a:srgbClr val="4147C4"/>
        </a:accent6>
        <a:hlink>
          <a:srgbClr val="757DD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4B8ACD"/>
        </a:lt2>
        <a:accent1>
          <a:srgbClr val="5C98C2"/>
        </a:accent1>
        <a:accent2>
          <a:srgbClr val="93BAD6"/>
        </a:accent2>
        <a:accent3>
          <a:srgbClr val="FFFFFF"/>
        </a:accent3>
        <a:accent4>
          <a:srgbClr val="404040"/>
        </a:accent4>
        <a:accent5>
          <a:srgbClr val="B5CADD"/>
        </a:accent5>
        <a:accent6>
          <a:srgbClr val="85A8C2"/>
        </a:accent6>
        <a:hlink>
          <a:srgbClr val="AECDE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114682"/>
        </a:lt2>
        <a:accent1>
          <a:srgbClr val="295B99"/>
        </a:accent1>
        <a:accent2>
          <a:srgbClr val="406DA6"/>
        </a:accent2>
        <a:accent3>
          <a:srgbClr val="FFFFFF"/>
        </a:accent3>
        <a:accent4>
          <a:srgbClr val="404040"/>
        </a:accent4>
        <a:accent5>
          <a:srgbClr val="ACB5CA"/>
        </a:accent5>
        <a:accent6>
          <a:srgbClr val="396296"/>
        </a:accent6>
        <a:hlink>
          <a:srgbClr val="5F84B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1984CC"/>
        </a:lt2>
        <a:accent1>
          <a:srgbClr val="0960AF"/>
        </a:accent1>
        <a:accent2>
          <a:srgbClr val="05438C"/>
        </a:accent2>
        <a:accent3>
          <a:srgbClr val="FFFFFF"/>
        </a:accent3>
        <a:accent4>
          <a:srgbClr val="404040"/>
        </a:accent4>
        <a:accent5>
          <a:srgbClr val="AAB6D4"/>
        </a:accent5>
        <a:accent6>
          <a:srgbClr val="043C7E"/>
        </a:accent6>
        <a:hlink>
          <a:srgbClr val="023069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116DE4"/>
        </a:lt2>
        <a:accent1>
          <a:srgbClr val="235CAF"/>
        </a:accent1>
        <a:accent2>
          <a:srgbClr val="54A1EE"/>
        </a:accent2>
        <a:accent3>
          <a:srgbClr val="FFFFFF"/>
        </a:accent3>
        <a:accent4>
          <a:srgbClr val="404040"/>
        </a:accent4>
        <a:accent5>
          <a:srgbClr val="ACB5D4"/>
        </a:accent5>
        <a:accent6>
          <a:srgbClr val="4B91D8"/>
        </a:accent6>
        <a:hlink>
          <a:srgbClr val="1391E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246DD8"/>
        </a:lt2>
        <a:accent1>
          <a:srgbClr val="2FC5F1"/>
        </a:accent1>
        <a:accent2>
          <a:srgbClr val="218DEB"/>
        </a:accent2>
        <a:accent3>
          <a:srgbClr val="FFFFFF"/>
        </a:accent3>
        <a:accent4>
          <a:srgbClr val="404040"/>
        </a:accent4>
        <a:accent5>
          <a:srgbClr val="ADDFF7"/>
        </a:accent5>
        <a:accent6>
          <a:srgbClr val="1D7FD5"/>
        </a:accent6>
        <a:hlink>
          <a:srgbClr val="39A1E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4377BA"/>
        </a:lt2>
        <a:accent1>
          <a:srgbClr val="5793D1"/>
        </a:accent1>
        <a:accent2>
          <a:srgbClr val="5FA2DB"/>
        </a:accent2>
        <a:accent3>
          <a:srgbClr val="FFFFFF"/>
        </a:accent3>
        <a:accent4>
          <a:srgbClr val="404040"/>
        </a:accent4>
        <a:accent5>
          <a:srgbClr val="B4C8E5"/>
        </a:accent5>
        <a:accent6>
          <a:srgbClr val="5592C6"/>
        </a:accent6>
        <a:hlink>
          <a:srgbClr val="68AEE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4377BA"/>
        </a:lt2>
        <a:accent1>
          <a:srgbClr val="5793D1"/>
        </a:accent1>
        <a:accent2>
          <a:srgbClr val="5FA2DB"/>
        </a:accent2>
        <a:accent3>
          <a:srgbClr val="FFFFFF"/>
        </a:accent3>
        <a:accent4>
          <a:srgbClr val="404040"/>
        </a:accent4>
        <a:accent5>
          <a:srgbClr val="B4C8E5"/>
        </a:accent5>
        <a:accent6>
          <a:srgbClr val="5592C6"/>
        </a:accent6>
        <a:hlink>
          <a:srgbClr val="A29AA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0067B5"/>
        </a:lt2>
        <a:accent1>
          <a:srgbClr val="1881BF"/>
        </a:accent1>
        <a:accent2>
          <a:srgbClr val="39B0DA"/>
        </a:accent2>
        <a:accent3>
          <a:srgbClr val="FFFFFF"/>
        </a:accent3>
        <a:accent4>
          <a:srgbClr val="404040"/>
        </a:accent4>
        <a:accent5>
          <a:srgbClr val="ABC1DC"/>
        </a:accent5>
        <a:accent6>
          <a:srgbClr val="339FC5"/>
        </a:accent6>
        <a:hlink>
          <a:srgbClr val="40B0D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0F4FBE"/>
        </a:lt2>
        <a:accent1>
          <a:srgbClr val="0664E4"/>
        </a:accent1>
        <a:accent2>
          <a:srgbClr val="0A8AF4"/>
        </a:accent2>
        <a:accent3>
          <a:srgbClr val="FFFFFF"/>
        </a:accent3>
        <a:accent4>
          <a:srgbClr val="404040"/>
        </a:accent4>
        <a:accent5>
          <a:srgbClr val="AAB8EF"/>
        </a:accent5>
        <a:accent6>
          <a:srgbClr val="087DDD"/>
        </a:accent6>
        <a:hlink>
          <a:srgbClr val="0B99F8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0345B9"/>
        </a:lt2>
        <a:accent1>
          <a:srgbClr val="1E65CA"/>
        </a:accent1>
        <a:accent2>
          <a:srgbClr val="2C77D1"/>
        </a:accent2>
        <a:accent3>
          <a:srgbClr val="FFFFFF"/>
        </a:accent3>
        <a:accent4>
          <a:srgbClr val="404040"/>
        </a:accent4>
        <a:accent5>
          <a:srgbClr val="ABB8E1"/>
        </a:accent5>
        <a:accent6>
          <a:srgbClr val="276BBD"/>
        </a:accent6>
        <a:hlink>
          <a:srgbClr val="4091DE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4D4D4D"/>
        </a:dk1>
        <a:lt1>
          <a:srgbClr val="FFFFFF"/>
        </a:lt1>
        <a:dk2>
          <a:srgbClr val="4D4D4D"/>
        </a:dk2>
        <a:lt2>
          <a:srgbClr val="5CA3E0"/>
        </a:lt2>
        <a:accent1>
          <a:srgbClr val="6DAFE4"/>
        </a:accent1>
        <a:accent2>
          <a:srgbClr val="72B3E5"/>
        </a:accent2>
        <a:accent3>
          <a:srgbClr val="FFFFFF"/>
        </a:accent3>
        <a:accent4>
          <a:srgbClr val="404040"/>
        </a:accent4>
        <a:accent5>
          <a:srgbClr val="BAD4EF"/>
        </a:accent5>
        <a:accent6>
          <a:srgbClr val="67A2CF"/>
        </a:accent6>
        <a:hlink>
          <a:srgbClr val="7DB8E6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4D4D4D"/>
        </a:dk1>
        <a:lt1>
          <a:srgbClr val="FFFFFF"/>
        </a:lt1>
        <a:dk2>
          <a:srgbClr val="4D4D4D"/>
        </a:dk2>
        <a:lt2>
          <a:srgbClr val="2D2D2D"/>
        </a:lt2>
        <a:accent1>
          <a:srgbClr val="353535"/>
        </a:accent1>
        <a:accent2>
          <a:srgbClr val="4F4F4F"/>
        </a:accent2>
        <a:accent3>
          <a:srgbClr val="FFFFFF"/>
        </a:accent3>
        <a:accent4>
          <a:srgbClr val="404040"/>
        </a:accent4>
        <a:accent5>
          <a:srgbClr val="AEAEAE"/>
        </a:accent5>
        <a:accent6>
          <a:srgbClr val="474747"/>
        </a:accent6>
        <a:hlink>
          <a:srgbClr val="7D7D7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Тема2" id="{C0C4D37A-BA2F-4212-943E-6B86B4A3163E}" vid="{EB4967C8-BA3B-44EA-B99B-DC5A31779F1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421</TotalTime>
  <Words>69</Words>
  <Application>Microsoft Office PowerPoint</Application>
  <PresentationFormat>Широкоэкранный</PresentationFormat>
  <Paragraphs>22</Paragraphs>
  <Slides>8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Microsoft Sans Serif</vt:lpstr>
      <vt:lpstr>Times New Roman</vt:lpstr>
      <vt:lpstr>Тема2</vt:lpstr>
      <vt:lpstr>ChemSketch</vt:lpstr>
      <vt:lpstr>Oxoacids. Amino acids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Монокарбонові кислоти</dc:title>
  <dc:creator>ivan.shyshkin@onmedu.edu.ua</dc:creator>
  <cp:lastModifiedBy>ivan.shyshkin@onmedu.edu.ua</cp:lastModifiedBy>
  <cp:revision>32</cp:revision>
  <dcterms:created xsi:type="dcterms:W3CDTF">2023-02-08T17:20:33Z</dcterms:created>
  <dcterms:modified xsi:type="dcterms:W3CDTF">2023-02-27T19:45:21Z</dcterms:modified>
</cp:coreProperties>
</file>