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8" r:id="rId9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57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709B35-4EE9-49A9-AF09-42E3859E1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2400" y="838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uk-UA" altLang="uk-UA" noProof="0"/>
              <a:t>Клацніть, щоб редагувати стиль зразка заголовка</a:t>
            </a:r>
            <a:endParaRPr lang="en-US" altLang="uk-UA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D122D3-53A0-4270-9EA7-889064B25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22400" y="15240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uk-UA" altLang="uk-UA" noProof="0"/>
              <a:t>Клацніть, щоб редагувати стиль зразка підзаголовка</a:t>
            </a:r>
            <a:endParaRPr lang="en-US" altLang="uk-UA" noProof="0"/>
          </a:p>
        </p:txBody>
      </p:sp>
    </p:spTree>
    <p:extLst>
      <p:ext uri="{BB962C8B-B14F-4D97-AF65-F5344CB8AC3E}">
        <p14:creationId xmlns:p14="http://schemas.microsoft.com/office/powerpoint/2010/main" val="108827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B71E3-EF87-4BCF-B359-47DB510F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29D89B-6472-4233-8BF4-04114A8C7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02871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75429-53EB-4CD4-B198-DA27DAA1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C339FEB-7AF3-41E8-9384-B98E04080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77501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B7EC0-87F4-4A0C-A175-BDC8D8DD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59F9F2-109C-41EC-B23C-F25661611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02538B0-178A-4758-B489-0CEE0E4AD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30892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7D57-4AB0-4A25-A441-59846BC1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9564034-9AC8-4763-876A-4F987EFB9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12E7957-AA68-41B5-A922-B9FAB1504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F5A01A-5C61-4FBC-B7BE-B714C400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232A9B4-E381-4809-80BC-4D48AFE5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43515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01ED-C8E0-4853-BCA7-2F974294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2758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10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40026-7910-4FFD-B619-192D2719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88006-8887-43AA-A37D-492407469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7ADBC7-550E-441D-B067-4EDAC5714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63301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4DA29-C561-4364-AA39-9FCE1877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8C39BC4-BC4D-442C-8B4A-0A82A9C59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E799F2F-6902-489D-99B5-5FDB94036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81828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91B1-6C85-4147-8023-6F5C209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CCB9FE1-612B-4DFB-84BF-153F504CA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32062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98DF22C-0047-4892-9DFD-002735432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67800" y="304800"/>
            <a:ext cx="2616200" cy="63246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35CD84-7709-491D-9F8C-86DBE3498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7645400" cy="63246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13222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74EFC2-A616-417E-A9E3-98330D72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304801"/>
            <a:ext cx="86360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редагувати стиль зразка заголовка</a:t>
            </a:r>
            <a:endParaRPr lang="en-US" altLang="uk-UA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2D2949-1F3D-4CDC-B711-8104A592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828800"/>
            <a:ext cx="9753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відредагувати стилі зразків тексту</a:t>
            </a:r>
          </a:p>
          <a:p>
            <a:pPr lvl="1"/>
            <a:r>
              <a:rPr lang="uk-UA" altLang="uk-UA"/>
              <a:t>Другий рівень</a:t>
            </a:r>
          </a:p>
          <a:p>
            <a:pPr lvl="2"/>
            <a:r>
              <a:rPr lang="uk-UA" altLang="uk-UA"/>
              <a:t>Третій рівень</a:t>
            </a:r>
          </a:p>
          <a:p>
            <a:pPr lvl="3"/>
            <a:r>
              <a:rPr lang="uk-UA" altLang="uk-UA"/>
              <a:t>Четвертий рівень</a:t>
            </a:r>
          </a:p>
          <a:p>
            <a:pPr lvl="4"/>
            <a:r>
              <a:rPr lang="uk-UA" altLang="uk-UA"/>
              <a:t>П’ятий рівень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11032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1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wmf"/><Relationship Id="rId9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8.emf"/><Relationship Id="rId7" Type="http://schemas.openxmlformats.org/officeDocument/2006/relationships/image" Target="../media/image21.w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0.emf"/><Relationship Id="rId10" Type="http://schemas.openxmlformats.org/officeDocument/2006/relationships/image" Target="../media/image24.emf"/><Relationship Id="rId4" Type="http://schemas.openxmlformats.org/officeDocument/2006/relationships/image" Target="../media/image19.emf"/><Relationship Id="rId9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3.bin"/><Relationship Id="rId7" Type="http://schemas.openxmlformats.org/officeDocument/2006/relationships/image" Target="../media/image28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10" Type="http://schemas.openxmlformats.org/officeDocument/2006/relationships/image" Target="../media/image31.emf"/><Relationship Id="rId4" Type="http://schemas.openxmlformats.org/officeDocument/2006/relationships/image" Target="../media/image10.wmf"/><Relationship Id="rId9" Type="http://schemas.openxmlformats.org/officeDocument/2006/relationships/image" Target="../media/image3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4.bin"/><Relationship Id="rId7" Type="http://schemas.openxmlformats.org/officeDocument/2006/relationships/image" Target="../media/image35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10" Type="http://schemas.openxmlformats.org/officeDocument/2006/relationships/image" Target="../media/image38.emf"/><Relationship Id="rId4" Type="http://schemas.openxmlformats.org/officeDocument/2006/relationships/image" Target="../media/image10.wmf"/><Relationship Id="rId9" Type="http://schemas.openxmlformats.org/officeDocument/2006/relationships/image" Target="../media/image3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13" Type="http://schemas.openxmlformats.org/officeDocument/2006/relationships/image" Target="../media/image48.emf"/><Relationship Id="rId3" Type="http://schemas.openxmlformats.org/officeDocument/2006/relationships/oleObject" Target="../embeddings/oleObject5.bin"/><Relationship Id="rId7" Type="http://schemas.openxmlformats.org/officeDocument/2006/relationships/image" Target="../media/image42.emf"/><Relationship Id="rId12" Type="http://schemas.openxmlformats.org/officeDocument/2006/relationships/image" Target="../media/image47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emf"/><Relationship Id="rId11" Type="http://schemas.openxmlformats.org/officeDocument/2006/relationships/image" Target="../media/image46.emf"/><Relationship Id="rId5" Type="http://schemas.openxmlformats.org/officeDocument/2006/relationships/image" Target="../media/image40.emf"/><Relationship Id="rId15" Type="http://schemas.openxmlformats.org/officeDocument/2006/relationships/image" Target="../media/image50.emf"/><Relationship Id="rId10" Type="http://schemas.openxmlformats.org/officeDocument/2006/relationships/image" Target="../media/image45.emf"/><Relationship Id="rId4" Type="http://schemas.openxmlformats.org/officeDocument/2006/relationships/image" Target="../media/image10.wmf"/><Relationship Id="rId9" Type="http://schemas.openxmlformats.org/officeDocument/2006/relationships/image" Target="../media/image44.emf"/><Relationship Id="rId14" Type="http://schemas.openxmlformats.org/officeDocument/2006/relationships/image" Target="../media/image4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5F4DC-23EB-4341-B974-72C842BD4D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6963" y="1087016"/>
            <a:ext cx="6098073" cy="1545771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derivatives of carboxylic acids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6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D442A-8FE3-4248-A86F-497817085AB5}"/>
              </a:ext>
            </a:extLst>
          </p:cNvPr>
          <p:cNvSpPr txBox="1">
            <a:spLocks/>
          </p:cNvSpPr>
          <p:nvPr/>
        </p:nvSpPr>
        <p:spPr>
          <a:xfrm>
            <a:off x="2668554" y="214604"/>
            <a:ext cx="9523445" cy="102792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the name according to IUPAC nomenclature and trivial names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1B863D-9314-4C5C-82D0-F23F9B63D073}"/>
              </a:ext>
            </a:extLst>
          </p:cNvPr>
          <p:cNvSpPr txBox="1"/>
          <p:nvPr/>
        </p:nvSpPr>
        <p:spPr>
          <a:xfrm>
            <a:off x="6291297" y="1907310"/>
            <a:ext cx="2148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Benzyl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C6973-B74B-41C3-BAF3-E5155A9947AF}"/>
              </a:ext>
            </a:extLst>
          </p:cNvPr>
          <p:cNvSpPr txBox="1"/>
          <p:nvPr/>
        </p:nvSpPr>
        <p:spPr>
          <a:xfrm>
            <a:off x="5053730" y="3550806"/>
            <a:ext cx="5205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Bromoanhydride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α-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bromobutyric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DC55F4-00E8-4080-A83D-C93CDD7A4BD5}"/>
              </a:ext>
            </a:extLst>
          </p:cNvPr>
          <p:cNvSpPr txBox="1"/>
          <p:nvPr/>
        </p:nvSpPr>
        <p:spPr>
          <a:xfrm>
            <a:off x="5402240" y="5469983"/>
            <a:ext cx="3139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N-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phenylbenzhydrazine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36ABE4-B692-40A4-8DC9-C49755D28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820" y="1134077"/>
            <a:ext cx="2896333" cy="18313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A82ED36-F705-4265-8D35-3E5F69F49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979" y="3251319"/>
            <a:ext cx="2619764" cy="120612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92B41-BE23-4346-88C3-D946077F4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599" y="5029304"/>
            <a:ext cx="319087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2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D442A-8FE3-4248-A86F-497817085AB5}"/>
              </a:ext>
            </a:extLst>
          </p:cNvPr>
          <p:cNvSpPr txBox="1">
            <a:spLocks/>
          </p:cNvSpPr>
          <p:nvPr/>
        </p:nvSpPr>
        <p:spPr>
          <a:xfrm>
            <a:off x="2668554" y="214604"/>
            <a:ext cx="9523445" cy="102792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the name according to IUPAC nomenclature and trivial names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1B863D-9314-4C5C-82D0-F23F9B63D073}"/>
              </a:ext>
            </a:extLst>
          </p:cNvPr>
          <p:cNvSpPr txBox="1"/>
          <p:nvPr/>
        </p:nvSpPr>
        <p:spPr>
          <a:xfrm>
            <a:off x="6140438" y="1770898"/>
            <a:ext cx="3001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Butyric acid anhydride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C6973-B74B-41C3-BAF3-E5155A9947AF}"/>
              </a:ext>
            </a:extLst>
          </p:cNvPr>
          <p:cNvSpPr txBox="1"/>
          <p:nvPr/>
        </p:nvSpPr>
        <p:spPr>
          <a:xfrm>
            <a:off x="6235094" y="3786075"/>
            <a:ext cx="3151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Phenylacetic acid nitrile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DC55F4-00E8-4080-A83D-C93CDD7A4BD5}"/>
              </a:ext>
            </a:extLst>
          </p:cNvPr>
          <p:cNvSpPr txBox="1"/>
          <p:nvPr/>
        </p:nvSpPr>
        <p:spPr>
          <a:xfrm>
            <a:off x="6474454" y="5241252"/>
            <a:ext cx="1669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Phthalimide</a:t>
            </a:r>
            <a:endParaRPr lang="el-GR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0D9C77-6440-4273-A586-7C4AE0E67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748" y="1239730"/>
            <a:ext cx="2181418" cy="171091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FCC5E37-680A-4181-8632-3F56B93B1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652" y="3363373"/>
            <a:ext cx="2953236" cy="13388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4833B0A-696E-46C4-8AA9-EF987EAF5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2768" y="4353410"/>
            <a:ext cx="2209898" cy="223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1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CEC272-CFBF-4307-9A6A-2DC82B30D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477" y="2990850"/>
            <a:ext cx="1514475" cy="876300"/>
          </a:xfrm>
          <a:prstGeom prst="rect">
            <a:avLst/>
          </a:prstGeom>
        </p:spPr>
      </p:pic>
      <p:graphicFrame>
        <p:nvGraphicFramePr>
          <p:cNvPr id="9" name="Об'єкт 8">
            <a:extLst>
              <a:ext uri="{FF2B5EF4-FFF2-40B4-BE49-F238E27FC236}">
                <a16:creationId xmlns:a16="http://schemas.microsoft.com/office/drawing/2014/main" id="{4AAA018C-0999-42B9-92D7-B9A54FCDCD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3655836"/>
              </p:ext>
            </p:extLst>
          </p:nvPr>
        </p:nvGraphicFramePr>
        <p:xfrm>
          <a:off x="3260952" y="2150580"/>
          <a:ext cx="3859764" cy="2556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499760" imgH="993600" progId="ACD.ChemSketch.20">
                  <p:embed/>
                </p:oleObj>
              </mc:Choice>
              <mc:Fallback>
                <p:oleObj name="ChemSketch" r:id="rId3" imgW="1499760" imgH="993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60952" y="2150580"/>
                        <a:ext cx="3859764" cy="25568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2749B85-2197-4B66-91F8-C002D35790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0834" y="1413463"/>
            <a:ext cx="1323975" cy="8001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AD750F1-14BE-455D-8689-EFEEDC9528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2989" y="2990850"/>
            <a:ext cx="533011" cy="39274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7E30F68-C3E7-47EE-A5EA-5A4D5B1129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5609" y="3687324"/>
            <a:ext cx="1219200" cy="86677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1E20644-7888-4213-8C84-309FBFE0E0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9504" y="905068"/>
            <a:ext cx="3790950" cy="196215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6346012-C068-41E1-B208-7E63B5FA6A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9448" y="2921632"/>
            <a:ext cx="1685925" cy="92392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9468B83D-3A84-4124-AF59-A7A17D9C57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74087" y="4120711"/>
            <a:ext cx="29622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6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7D2972-CE03-49C2-B22B-E5FB09F78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15" y="2943225"/>
            <a:ext cx="1952625" cy="9715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E41AD69-2255-4EB1-8568-DB228D74F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262" y="1980203"/>
            <a:ext cx="1105288" cy="55264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FC98E89-0FC2-46DB-9065-CFBBC62A3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5835" y="3775933"/>
            <a:ext cx="460143" cy="40901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0518E2D-5692-4D72-A670-9D6B8EE4E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195" y="3775933"/>
            <a:ext cx="2371725" cy="971550"/>
          </a:xfrm>
          <a:prstGeom prst="rect">
            <a:avLst/>
          </a:prstGeom>
        </p:spPr>
      </p:pic>
      <p:graphicFrame>
        <p:nvGraphicFramePr>
          <p:cNvPr id="32" name="Об'єкт 31">
            <a:extLst>
              <a:ext uri="{FF2B5EF4-FFF2-40B4-BE49-F238E27FC236}">
                <a16:creationId xmlns:a16="http://schemas.microsoft.com/office/drawing/2014/main" id="{9BAD77A1-9636-4935-B5BE-63851B775F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067839"/>
              </p:ext>
            </p:extLst>
          </p:nvPr>
        </p:nvGraphicFramePr>
        <p:xfrm>
          <a:off x="2288040" y="2412705"/>
          <a:ext cx="3570255" cy="2032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99760" imgH="853560" progId="ACD.ChemSketch.20">
                  <p:embed/>
                </p:oleObj>
              </mc:Choice>
              <mc:Fallback>
                <p:oleObj name="ChemSketch" r:id="rId6" imgW="1499760" imgH="85356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88040" y="2412705"/>
                        <a:ext cx="3570255" cy="2032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18C9DFAC-13AB-4B6A-94E1-7F5B259FB6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1195" y="1765005"/>
            <a:ext cx="2028825" cy="1295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AEF3EC3-339E-42E1-8947-65EBA126C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2920" y="1980203"/>
            <a:ext cx="1130917" cy="688949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A637AF7-0CD4-41F0-9F0A-DEE398B2EE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71450" y="1765005"/>
            <a:ext cx="196215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3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33BD20-1056-48E7-94E2-131BB516E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860" y="2908662"/>
            <a:ext cx="1557434" cy="1245947"/>
          </a:xfrm>
          <a:prstGeom prst="rect">
            <a:avLst/>
          </a:prstGeom>
        </p:spPr>
      </p:pic>
      <p:graphicFrame>
        <p:nvGraphicFramePr>
          <p:cNvPr id="15" name="Об'єкт 14">
            <a:extLst>
              <a:ext uri="{FF2B5EF4-FFF2-40B4-BE49-F238E27FC236}">
                <a16:creationId xmlns:a16="http://schemas.microsoft.com/office/drawing/2014/main" id="{1EC56B85-12AE-4548-8B35-EA8CDF1115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489822"/>
              </p:ext>
            </p:extLst>
          </p:nvPr>
        </p:nvGraphicFramePr>
        <p:xfrm>
          <a:off x="3149859" y="2253217"/>
          <a:ext cx="3859764" cy="2556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499760" imgH="993600" progId="ACD.ChemSketch.20">
                  <p:embed/>
                </p:oleObj>
              </mc:Choice>
              <mc:Fallback>
                <p:oleObj name="ChemSketch" r:id="rId3" imgW="1499760" imgH="993600" progId="ACD.ChemSketch.20">
                  <p:embed/>
                  <p:pic>
                    <p:nvPicPr>
                      <p:cNvPr id="9" name="Об'єкт 8">
                        <a:extLst>
                          <a:ext uri="{FF2B5EF4-FFF2-40B4-BE49-F238E27FC236}">
                            <a16:creationId xmlns:a16="http://schemas.microsoft.com/office/drawing/2014/main" id="{4AAA018C-0999-42B9-92D7-B9A54FCDCD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9859" y="2253217"/>
                        <a:ext cx="3859764" cy="25568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31411FD-AFB0-44D6-94CD-72B845EB51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645" y="2050470"/>
            <a:ext cx="926840" cy="40549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53BD7CE-FDEA-463D-94D6-00CAE77391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8645" y="3074437"/>
            <a:ext cx="833534" cy="40239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DFC333B-4937-4EF0-AAE7-3FAEB9DEF1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8645" y="4194218"/>
            <a:ext cx="721567" cy="412324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A3E739B-AA96-48D0-A5DD-61CCACB93D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9623" y="4400000"/>
            <a:ext cx="1947764" cy="410056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BBB95A7-44F4-4F59-BFB4-D0358344E3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9623" y="3316997"/>
            <a:ext cx="2345700" cy="42927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9AAEDF3-8B9F-4B56-9543-644A356F50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9623" y="1801281"/>
            <a:ext cx="2072062" cy="124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3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232E6BC-B666-4FA3-83EF-F2EB9C92E9E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9C01B9-5787-4879-850C-A1CE2490E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77" y="2804984"/>
            <a:ext cx="1924050" cy="1248032"/>
          </a:xfrm>
          <a:prstGeom prst="rect">
            <a:avLst/>
          </a:prstGeom>
        </p:spPr>
      </p:pic>
      <p:graphicFrame>
        <p:nvGraphicFramePr>
          <p:cNvPr id="17" name="Об'єкт 16">
            <a:extLst>
              <a:ext uri="{FF2B5EF4-FFF2-40B4-BE49-F238E27FC236}">
                <a16:creationId xmlns:a16="http://schemas.microsoft.com/office/drawing/2014/main" id="{CC548094-8E5A-404F-9A5E-161FE94FB9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677812"/>
              </p:ext>
            </p:extLst>
          </p:nvPr>
        </p:nvGraphicFramePr>
        <p:xfrm>
          <a:off x="3149859" y="2253217"/>
          <a:ext cx="3859764" cy="2556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499760" imgH="993600" progId="ACD.ChemSketch.20">
                  <p:embed/>
                </p:oleObj>
              </mc:Choice>
              <mc:Fallback>
                <p:oleObj name="ChemSketch" r:id="rId3" imgW="1499760" imgH="993600" progId="ACD.ChemSketch.20">
                  <p:embed/>
                  <p:pic>
                    <p:nvPicPr>
                      <p:cNvPr id="15" name="Об'єкт 14">
                        <a:extLst>
                          <a:ext uri="{FF2B5EF4-FFF2-40B4-BE49-F238E27FC236}">
                            <a16:creationId xmlns:a16="http://schemas.microsoft.com/office/drawing/2014/main" id="{1EC56B85-12AE-4548-8B35-EA8CDF1115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9859" y="2253217"/>
                        <a:ext cx="3859764" cy="25568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3E4735-75C5-4C2C-B3C3-3165188FD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7622" y="2033013"/>
            <a:ext cx="468378" cy="32117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EE62AE-76BD-4549-9E7C-0F8174BA1A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5222" y="3075836"/>
            <a:ext cx="681102" cy="35316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B6B0122-C6DC-4D0C-941C-C33A5C9922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6842" y="4251619"/>
            <a:ext cx="1349591" cy="35316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44E0190-771A-44BA-B9C1-4919534255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9623" y="1463957"/>
            <a:ext cx="2477763" cy="1138111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B34716C-7789-4D53-99D9-9504928C1E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9623" y="2790988"/>
            <a:ext cx="2325363" cy="1143827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520D056-32F9-4B5C-94B1-EDC7AD97A7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4115" y="4208926"/>
            <a:ext cx="2750197" cy="114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232E6BC-B666-4FA3-83EF-F2EB9C92E9E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product of the reactions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CE5F72-E4D0-42C1-A1FB-D79F740A2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490" y="1977532"/>
            <a:ext cx="2341304" cy="1329972"/>
          </a:xfrm>
          <a:prstGeom prst="rect">
            <a:avLst/>
          </a:prstGeom>
        </p:spPr>
      </p:pic>
      <p:graphicFrame>
        <p:nvGraphicFramePr>
          <p:cNvPr id="16" name="Об'єкт 15">
            <a:extLst>
              <a:ext uri="{FF2B5EF4-FFF2-40B4-BE49-F238E27FC236}">
                <a16:creationId xmlns:a16="http://schemas.microsoft.com/office/drawing/2014/main" id="{D8B5C344-298C-4FC7-9DCF-A057F09986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679008"/>
              </p:ext>
            </p:extLst>
          </p:nvPr>
        </p:nvGraphicFramePr>
        <p:xfrm>
          <a:off x="3433794" y="1457405"/>
          <a:ext cx="3859764" cy="2556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499760" imgH="993600" progId="ACD.ChemSketch.20">
                  <p:embed/>
                </p:oleObj>
              </mc:Choice>
              <mc:Fallback>
                <p:oleObj name="ChemSketch" r:id="rId3" imgW="1499760" imgH="993600" progId="ACD.ChemSketch.20">
                  <p:embed/>
                  <p:pic>
                    <p:nvPicPr>
                      <p:cNvPr id="17" name="Об'єкт 16">
                        <a:extLst>
                          <a:ext uri="{FF2B5EF4-FFF2-40B4-BE49-F238E27FC236}">
                            <a16:creationId xmlns:a16="http://schemas.microsoft.com/office/drawing/2014/main" id="{CC548094-8E5A-404F-9A5E-161FE94FB9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3794" y="1457405"/>
                        <a:ext cx="3859764" cy="25568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78F0F17-7263-4950-B87D-D766C8830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0847" y="1079640"/>
            <a:ext cx="1443602" cy="37776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2AFF482-FD02-43A3-906B-21A5D0B675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491" y="2264753"/>
            <a:ext cx="1214245" cy="37776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B40EDB8-9215-46A1-B1F1-758D38AF76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7890" y="3424471"/>
            <a:ext cx="922761" cy="37445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0B94E42-4319-4007-AF87-DD84A01A8C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3558" y="737118"/>
            <a:ext cx="3130031" cy="106280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E549A6A-C754-455C-B3E6-842254F1B5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3558" y="1841448"/>
            <a:ext cx="1822289" cy="1489922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FB86F4B9-9332-4C5F-B433-85E1693833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3558" y="3372891"/>
            <a:ext cx="1822289" cy="109820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12E65639-D8E7-463A-B937-CE21C040C7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49745" y="5058074"/>
            <a:ext cx="1748800" cy="144175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E6FA5532-56B3-473E-ABB2-0E309670FA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97825" y="5705312"/>
            <a:ext cx="1121367" cy="64078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EAF042C3-9675-459C-B704-9198985E95A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53197" y="5058074"/>
            <a:ext cx="2229386" cy="1441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5F8A14F-6771-4709-993B-D153CA7F11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7113" y="5778360"/>
            <a:ext cx="894424" cy="40048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55070DE-95FB-4934-AED7-2B6BB2A4620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10817" y="5058074"/>
            <a:ext cx="2603175" cy="144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2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2D2D2D"/>
      </a:lt2>
      <a:accent1>
        <a:srgbClr val="353535"/>
      </a:accent1>
      <a:accent2>
        <a:srgbClr val="4F4F4F"/>
      </a:accent2>
      <a:accent3>
        <a:srgbClr val="FFFFFF"/>
      </a:accent3>
      <a:accent4>
        <a:srgbClr val="404040"/>
      </a:accent4>
      <a:accent5>
        <a:srgbClr val="AEAEAE"/>
      </a:accent5>
      <a:accent6>
        <a:srgbClr val="474747"/>
      </a:accent6>
      <a:hlink>
        <a:srgbClr val="7D7D7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F4FBE"/>
        </a:lt2>
        <a:accent1>
          <a:srgbClr val="0664E4"/>
        </a:accent1>
        <a:accent2>
          <a:srgbClr val="0A8AF4"/>
        </a:accent2>
        <a:accent3>
          <a:srgbClr val="FFFFFF"/>
        </a:accent3>
        <a:accent4>
          <a:srgbClr val="404040"/>
        </a:accent4>
        <a:accent5>
          <a:srgbClr val="AAB8EF"/>
        </a:accent5>
        <a:accent6>
          <a:srgbClr val="087DDD"/>
        </a:accent6>
        <a:hlink>
          <a:srgbClr val="0B99F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345B9"/>
        </a:lt2>
        <a:accent1>
          <a:srgbClr val="1E65CA"/>
        </a:accent1>
        <a:accent2>
          <a:srgbClr val="2C77D1"/>
        </a:accent2>
        <a:accent3>
          <a:srgbClr val="FFFFFF"/>
        </a:accent3>
        <a:accent4>
          <a:srgbClr val="404040"/>
        </a:accent4>
        <a:accent5>
          <a:srgbClr val="ABB8E1"/>
        </a:accent5>
        <a:accent6>
          <a:srgbClr val="276BBD"/>
        </a:accent6>
        <a:hlink>
          <a:srgbClr val="4091D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5CA3E0"/>
        </a:lt2>
        <a:accent1>
          <a:srgbClr val="6DAFE4"/>
        </a:accent1>
        <a:accent2>
          <a:srgbClr val="72B3E5"/>
        </a:accent2>
        <a:accent3>
          <a:srgbClr val="FFFFFF"/>
        </a:accent3>
        <a:accent4>
          <a:srgbClr val="404040"/>
        </a:accent4>
        <a:accent5>
          <a:srgbClr val="BAD4EF"/>
        </a:accent5>
        <a:accent6>
          <a:srgbClr val="67A2CF"/>
        </a:accent6>
        <a:hlink>
          <a:srgbClr val="7DB8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2D2D2D"/>
        </a:lt2>
        <a:accent1>
          <a:srgbClr val="353535"/>
        </a:accent1>
        <a:accent2>
          <a:srgbClr val="4F4F4F"/>
        </a:accent2>
        <a:accent3>
          <a:srgbClr val="FFFFFF"/>
        </a:accent3>
        <a:accent4>
          <a:srgbClr val="404040"/>
        </a:accent4>
        <a:accent5>
          <a:srgbClr val="AEAEAE"/>
        </a:accent5>
        <a:accent6>
          <a:srgbClr val="474747"/>
        </a:accent6>
        <a:hlink>
          <a:srgbClr val="7D7D7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2" id="{C0C4D37A-BA2F-4212-943E-6B86B4A3163E}" vid="{EB4967C8-BA3B-44EA-B99B-DC5A31779F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305</TotalTime>
  <Words>70</Words>
  <Application>Microsoft Office PowerPoint</Application>
  <PresentationFormat>Широкоэкранный</PresentationFormat>
  <Paragraphs>14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Microsoft Sans Serif</vt:lpstr>
      <vt:lpstr>Times New Roman</vt:lpstr>
      <vt:lpstr>Тема2</vt:lpstr>
      <vt:lpstr>ChemSketch</vt:lpstr>
      <vt:lpstr>Functional derivatives of carboxylic acids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Монокарбонові кислоти</dc:title>
  <dc:creator>ivan.shyshkin@onmedu.edu.ua</dc:creator>
  <cp:lastModifiedBy>ivan.shyshkin@onmedu.edu.ua</cp:lastModifiedBy>
  <cp:revision>19</cp:revision>
  <dcterms:created xsi:type="dcterms:W3CDTF">2023-02-08T17:20:33Z</dcterms:created>
  <dcterms:modified xsi:type="dcterms:W3CDTF">2023-02-20T17:15:14Z</dcterms:modified>
</cp:coreProperties>
</file>