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1.wmf"/><Relationship Id="rId7" Type="http://schemas.openxmlformats.org/officeDocument/2006/relationships/image" Target="../media/image14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11" Type="http://schemas.openxmlformats.org/officeDocument/2006/relationships/image" Target="../media/image17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emf"/><Relationship Id="rId4" Type="http://schemas.openxmlformats.org/officeDocument/2006/relationships/image" Target="../media/image12.emf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8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9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6963" y="1087016"/>
            <a:ext cx="6098073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Halo acids. 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Hydroxy acids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4146773" y="1821901"/>
            <a:ext cx="4564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2-hydroxy butane-dicarboxylic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3254797" y="3198167"/>
            <a:ext cx="4323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3-chloro-4-methylpentanoic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4158025" y="5143599"/>
            <a:ext cx="2940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Acetylsalicylic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acetoxybenzoic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D1A2BE5-4FA4-499A-928F-8B5B5205C5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6282057"/>
              </p:ext>
            </p:extLst>
          </p:nvPr>
        </p:nvGraphicFramePr>
        <p:xfrm>
          <a:off x="639244" y="1421057"/>
          <a:ext cx="1481915" cy="1014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170360" imgH="801720" progId="ACD.ChemSketch.20">
                  <p:embed/>
                </p:oleObj>
              </mc:Choice>
              <mc:Fallback>
                <p:oleObj name="ChemSketch" r:id="rId2" imgW="1170360" imgH="80172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44" y="1421057"/>
                        <a:ext cx="1481915" cy="1014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CD565AC-2A69-4E29-8E37-66F5597011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983981"/>
              </p:ext>
            </p:extLst>
          </p:nvPr>
        </p:nvGraphicFramePr>
        <p:xfrm>
          <a:off x="639244" y="3003755"/>
          <a:ext cx="1507724" cy="1025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222200" imgH="831960" progId="ACD.ChemSketch.20">
                  <p:embed/>
                </p:oleObj>
              </mc:Choice>
              <mc:Fallback>
                <p:oleObj name="ChemSketch" r:id="rId4" imgW="1222200" imgH="83196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44" y="3003755"/>
                        <a:ext cx="1507724" cy="10254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8A3A17F-40CE-4B42-BAD7-4214252023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79000"/>
              </p:ext>
            </p:extLst>
          </p:nvPr>
        </p:nvGraphicFramePr>
        <p:xfrm>
          <a:off x="1380201" y="4597814"/>
          <a:ext cx="1481914" cy="1713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136880" imgH="1316880" progId="ACD.ChemSketch.20">
                  <p:embed/>
                </p:oleObj>
              </mc:Choice>
              <mc:Fallback>
                <p:oleObj name="ChemSketch" r:id="rId6" imgW="1136880" imgH="131688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201" y="4597814"/>
                        <a:ext cx="1481914" cy="17137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24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4173247" y="2099897"/>
            <a:ext cx="2603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Trifluoroacetic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4153629" y="4594554"/>
            <a:ext cx="4693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hydroxy phenylpropene-2-oic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9F4CE37-9EE3-41AD-B782-06D289E00C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411715"/>
              </p:ext>
            </p:extLst>
          </p:nvPr>
        </p:nvGraphicFramePr>
        <p:xfrm>
          <a:off x="1484567" y="2236598"/>
          <a:ext cx="1246191" cy="283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780120" imgH="176760" progId="ACD.ChemSketch.20">
                  <p:embed/>
                </p:oleObj>
              </mc:Choice>
              <mc:Fallback>
                <p:oleObj name="ChemSketch" r:id="rId2" imgW="780120" imgH="17676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567" y="2236598"/>
                        <a:ext cx="1246191" cy="2836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5EAEC90-DBFB-4139-BE12-80DE567628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054364"/>
              </p:ext>
            </p:extLst>
          </p:nvPr>
        </p:nvGraphicFramePr>
        <p:xfrm>
          <a:off x="1555229" y="2923127"/>
          <a:ext cx="1246191" cy="859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844200" imgH="582120" progId="ACD.ChemSketch.20">
                  <p:embed/>
                </p:oleObj>
              </mc:Choice>
              <mc:Fallback>
                <p:oleObj name="ChemSketch" r:id="rId4" imgW="844200" imgH="58212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229" y="2923127"/>
                        <a:ext cx="1246191" cy="8596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A26C5C7-01E4-4092-800B-1C0654B80182}"/>
              </a:ext>
            </a:extLst>
          </p:cNvPr>
          <p:cNvSpPr txBox="1"/>
          <p:nvPr/>
        </p:nvSpPr>
        <p:spPr>
          <a:xfrm>
            <a:off x="4255321" y="3207666"/>
            <a:ext cx="2581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Dichloroacetic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B6F200DE-9702-45EC-BDE8-1D3088E560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346655"/>
              </p:ext>
            </p:extLst>
          </p:nvPr>
        </p:nvGraphicFramePr>
        <p:xfrm>
          <a:off x="1555229" y="4428916"/>
          <a:ext cx="1563433" cy="1254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283040" imgH="1033200" progId="ACD.ChemSketch.20">
                  <p:embed/>
                </p:oleObj>
              </mc:Choice>
              <mc:Fallback>
                <p:oleObj name="ChemSketch" r:id="rId6" imgW="1283040" imgH="103320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229" y="4428916"/>
                        <a:ext cx="1563433" cy="12546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361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3944895" y="1847654"/>
            <a:ext cx="5351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6,6-dichloro-4,5-dihydroxyhexanoic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C192654-A33A-4685-BD60-40DBC531F9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151999"/>
              </p:ext>
            </p:extLst>
          </p:nvPr>
        </p:nvGraphicFramePr>
        <p:xfrm>
          <a:off x="807195" y="1461496"/>
          <a:ext cx="1724510" cy="1233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426320" imgH="1020960" progId="ACD.ChemSketch.20">
                  <p:embed/>
                </p:oleObj>
              </mc:Choice>
              <mc:Fallback>
                <p:oleObj name="ChemSketch" r:id="rId2" imgW="1426320" imgH="102096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195" y="1461496"/>
                        <a:ext cx="1724510" cy="12339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09A5876-87C0-4D29-9628-E99D12371C07}"/>
              </a:ext>
            </a:extLst>
          </p:cNvPr>
          <p:cNvSpPr txBox="1"/>
          <p:nvPr/>
        </p:nvSpPr>
        <p:spPr>
          <a:xfrm>
            <a:off x="4276619" y="4194109"/>
            <a:ext cx="3744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3,4,5-trihydroxybenzoic acid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7FB7A428-96B7-4BAC-BC14-2E1F41A64A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7280617"/>
              </p:ext>
            </p:extLst>
          </p:nvPr>
        </p:nvGraphicFramePr>
        <p:xfrm>
          <a:off x="1965183" y="3684283"/>
          <a:ext cx="1406741" cy="1404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161360" imgH="1161360" progId="ACD.ChemSketch.20">
                  <p:embed/>
                </p:oleObj>
              </mc:Choice>
              <mc:Fallback>
                <p:oleObj name="ChemSketch" r:id="rId4" imgW="1161360" imgH="1161360" progId="ACD.ChemSketch.20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DCA7B8AD-6C49-427E-84F6-E31759D83D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183" y="3684283"/>
                        <a:ext cx="1406741" cy="14048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910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BED30FD-332B-4D3D-9474-4158F2F7D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94659"/>
              </p:ext>
            </p:extLst>
          </p:nvPr>
        </p:nvGraphicFramePr>
        <p:xfrm>
          <a:off x="2323322" y="1417968"/>
          <a:ext cx="2226906" cy="988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868424" imgH="832104" progId="ACD.ChemSketch.20">
                  <p:embed/>
                </p:oleObj>
              </mc:Choice>
              <mc:Fallback>
                <p:oleObj name="ChemSketch" r:id="rId2" imgW="1868424" imgH="832104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3322" y="1417968"/>
                        <a:ext cx="2226906" cy="9884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B87C82-4BD2-4FD9-ADF2-9F04B2D18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000" y="1492898"/>
            <a:ext cx="3705225" cy="962025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441DB26A-8EF3-4654-A30C-39F7FD635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02089"/>
              </p:ext>
            </p:extLst>
          </p:nvPr>
        </p:nvGraphicFramePr>
        <p:xfrm>
          <a:off x="3175518" y="2896689"/>
          <a:ext cx="2562808" cy="1253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2157984" imgH="1051560" progId="ACD.ChemSketch.20">
                  <p:embed/>
                </p:oleObj>
              </mc:Choice>
              <mc:Fallback>
                <p:oleObj name="ChemSketch" r:id="rId5" imgW="2157984" imgH="105156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518" y="2896689"/>
                        <a:ext cx="2562808" cy="12531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C27ECF8-6894-4238-AABC-41F021600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098" y="2949718"/>
            <a:ext cx="1962150" cy="1200150"/>
          </a:xfrm>
          <a:prstGeom prst="rect">
            <a:avLst/>
          </a:prstGeom>
        </p:spPr>
      </p:pic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C0F7456F-CD40-4272-BCEE-857C474D4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406261"/>
              </p:ext>
            </p:extLst>
          </p:nvPr>
        </p:nvGraphicFramePr>
        <p:xfrm>
          <a:off x="1244082" y="4640115"/>
          <a:ext cx="6239069" cy="1157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4468368" imgH="832104" progId="ACD.ChemSketch.20">
                  <p:embed/>
                </p:oleObj>
              </mc:Choice>
              <mc:Fallback>
                <p:oleObj name="ChemSketch" r:id="rId8" imgW="4468368" imgH="832104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082" y="4640115"/>
                        <a:ext cx="6239069" cy="11573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9FC01B5-86F7-4462-B973-D887EA1AB1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2737" y="5004999"/>
            <a:ext cx="1704975" cy="54292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D6562A-613C-4B76-868E-CA909EF15C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3616" y="4742542"/>
            <a:ext cx="16764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6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980BAB1-400E-4FC9-88BE-203969D3AD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657215"/>
              </p:ext>
            </p:extLst>
          </p:nvPr>
        </p:nvGraphicFramePr>
        <p:xfrm>
          <a:off x="1197063" y="1242744"/>
          <a:ext cx="7057761" cy="1617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4447032" imgH="1021080" progId="ACD.ChemSketch.20">
                  <p:embed/>
                </p:oleObj>
              </mc:Choice>
              <mc:Fallback>
                <p:oleObj name="ChemSketch" r:id="rId2" imgW="4447032" imgH="1021080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7063" y="1242744"/>
                        <a:ext cx="7057761" cy="16170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34DA9E-011D-41FF-A6D9-804B09A76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955" y="1242743"/>
            <a:ext cx="1801148" cy="16170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57E916-3B45-421E-B699-FBC4B6C57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563" y="1242743"/>
            <a:ext cx="1801148" cy="1617089"/>
          </a:xfrm>
          <a:prstGeom prst="rect">
            <a:avLst/>
          </a:prstGeom>
        </p:spPr>
      </p:pic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479F15C0-2672-4903-97A3-8B5DE454F9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529242"/>
              </p:ext>
            </p:extLst>
          </p:nvPr>
        </p:nvGraphicFramePr>
        <p:xfrm>
          <a:off x="1542819" y="4408115"/>
          <a:ext cx="5400314" cy="944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3703320" imgH="649224" progId="ACD.ChemSketch.20">
                  <p:embed/>
                </p:oleObj>
              </mc:Choice>
              <mc:Fallback>
                <p:oleObj name="ChemSketch" r:id="rId6" imgW="3703320" imgH="649224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2819" y="4408115"/>
                        <a:ext cx="5400314" cy="9440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6527C04-15AF-497E-BD40-E85573B14F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3654" y="4408113"/>
            <a:ext cx="1257071" cy="94280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017B2D7-638E-4953-B682-54A5208C8B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1959" y="4408113"/>
            <a:ext cx="1527573" cy="94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7D1834-687C-47EB-9355-B8EED507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34" y="945429"/>
            <a:ext cx="1448925" cy="1057610"/>
          </a:xfrm>
          <a:prstGeom prst="rect">
            <a:avLst/>
          </a:prstGeom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EEFE0A2-4018-46C9-A30A-F2F23532B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436516"/>
              </p:ext>
            </p:extLst>
          </p:nvPr>
        </p:nvGraphicFramePr>
        <p:xfrm>
          <a:off x="3436775" y="945429"/>
          <a:ext cx="2127379" cy="1057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670304" imgH="832104" progId="ACD.ChemSketch.20">
                  <p:embed/>
                </p:oleObj>
              </mc:Choice>
              <mc:Fallback>
                <p:oleObj name="ChemSketch" r:id="rId3" imgW="1670304" imgH="832104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6775" y="945429"/>
                        <a:ext cx="2127379" cy="10576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3DFCDB-1255-4AB7-A8FE-2DD1F7E76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759" y="3623388"/>
            <a:ext cx="3267075" cy="10668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ACADBB5-C95D-4B56-8C60-C0797F4F4B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0573" y="3351925"/>
            <a:ext cx="14192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50DB3-74ED-46A4-A461-DCD6F15C9C1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the products of the reaction chain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D2CAA6-35C3-452C-A2D8-3EF92F785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307" y="1611571"/>
            <a:ext cx="8210754" cy="33896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DD4AF4E-D51D-415C-AC97-06DA022BE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462" y="1611571"/>
            <a:ext cx="1332237" cy="103979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7B46D9D-1B8F-4E7F-A94A-46EAB4623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8286" y="1611570"/>
            <a:ext cx="1332237" cy="103979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DC11AD6-A931-4BF4-86C8-C4DC5DB85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6556" y="4132386"/>
            <a:ext cx="1668138" cy="86882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87A74BE-0688-4455-AF01-F0F01DC64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307" y="4132386"/>
            <a:ext cx="2448897" cy="107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251</TotalTime>
  <Words>88</Words>
  <Application>Microsoft Office PowerPoint</Application>
  <PresentationFormat>Широкий екран</PresentationFormat>
  <Paragraphs>19</Paragraphs>
  <Slides>8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Arial</vt:lpstr>
      <vt:lpstr>Microsoft Sans Serif</vt:lpstr>
      <vt:lpstr>Times New Roman</vt:lpstr>
      <vt:lpstr>Тема2</vt:lpstr>
      <vt:lpstr>ChemSketch</vt:lpstr>
      <vt:lpstr>Halo acids.  Hydroxy acids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17</cp:revision>
  <dcterms:created xsi:type="dcterms:W3CDTF">2023-02-08T17:20:33Z</dcterms:created>
  <dcterms:modified xsi:type="dcterms:W3CDTF">2023-02-23T08:06:42Z</dcterms:modified>
</cp:coreProperties>
</file>