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217331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657309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72002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47781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412767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1425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2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51170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58692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37165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93987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29929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4.bin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4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3B086-FA6F-4F14-81C7-0F0AB66BE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7428" y="1771262"/>
            <a:ext cx="4717143" cy="70485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Aldehydes and ketones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58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267624-933A-41CC-BD9F-84D8C28F8CB6}"/>
              </a:ext>
            </a:extLst>
          </p:cNvPr>
          <p:cNvSpPr txBox="1"/>
          <p:nvPr/>
        </p:nvSpPr>
        <p:spPr>
          <a:xfrm>
            <a:off x="2836506" y="300240"/>
            <a:ext cx="93554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 compounds below according to the IUPAC nomenclature and trivial names, where possible</a:t>
            </a:r>
          </a:p>
        </p:txBody>
      </p:sp>
      <p:graphicFrame>
        <p:nvGraphicFramePr>
          <p:cNvPr id="4" name="Об'єкт 3">
            <a:extLst>
              <a:ext uri="{FF2B5EF4-FFF2-40B4-BE49-F238E27FC236}">
                <a16:creationId xmlns:a16="http://schemas.microsoft.com/office/drawing/2014/main" id="{F41CC30E-EA2B-4C52-9662-8B61132CC4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754146"/>
              </p:ext>
            </p:extLst>
          </p:nvPr>
        </p:nvGraphicFramePr>
        <p:xfrm>
          <a:off x="349995" y="1610788"/>
          <a:ext cx="2486511" cy="109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064160" imgH="466560" progId="ACD.ChemSketch.20">
                  <p:embed/>
                </p:oleObj>
              </mc:Choice>
              <mc:Fallback>
                <p:oleObj name="ChemSketch" r:id="rId2" imgW="1064160" imgH="466560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995" y="1610788"/>
                        <a:ext cx="2486511" cy="1098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3EA6E5E-4AA5-46A8-9F84-214422739233}"/>
              </a:ext>
            </a:extLst>
          </p:cNvPr>
          <p:cNvSpPr txBox="1"/>
          <p:nvPr/>
        </p:nvSpPr>
        <p:spPr>
          <a:xfrm>
            <a:off x="2670737" y="1633269"/>
            <a:ext cx="3018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4-methylpenthanon-2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Isobutyl methyl ketone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631FB7C1-A344-4BA8-A12C-4F2BDDE4CA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030870"/>
              </p:ext>
            </p:extLst>
          </p:nvPr>
        </p:nvGraphicFramePr>
        <p:xfrm>
          <a:off x="631501" y="2704042"/>
          <a:ext cx="1589184" cy="1270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645120" imgH="514800" progId="ACD.ChemSketch.20">
                  <p:embed/>
                </p:oleObj>
              </mc:Choice>
              <mc:Fallback>
                <p:oleObj name="ChemSketch" r:id="rId4" imgW="645120" imgH="51480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501" y="2704042"/>
                        <a:ext cx="1589184" cy="12706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F06FB7-D382-4B8D-A9E0-86348705FBAF}"/>
              </a:ext>
            </a:extLst>
          </p:cNvPr>
          <p:cNvSpPr txBox="1"/>
          <p:nvPr/>
        </p:nvSpPr>
        <p:spPr>
          <a:xfrm>
            <a:off x="3132402" y="2704042"/>
            <a:ext cx="2095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Propanone-2</a:t>
            </a:r>
          </a:p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dimethylketone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'єкт 7">
            <a:extLst>
              <a:ext uri="{FF2B5EF4-FFF2-40B4-BE49-F238E27FC236}">
                <a16:creationId xmlns:a16="http://schemas.microsoft.com/office/drawing/2014/main" id="{77955813-6157-4178-986D-F2D2A2F5C2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00684"/>
              </p:ext>
            </p:extLst>
          </p:nvPr>
        </p:nvGraphicFramePr>
        <p:xfrm>
          <a:off x="349995" y="3802879"/>
          <a:ext cx="1883002" cy="1532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862560" imgH="699480" progId="ACD.ChemSketch.20">
                  <p:embed/>
                </p:oleObj>
              </mc:Choice>
              <mc:Fallback>
                <p:oleObj name="ChemSketch" r:id="rId6" imgW="862560" imgH="699480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995" y="3802879"/>
                        <a:ext cx="1883002" cy="15326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AB4E01E-4057-46C6-874E-041BB1DB1D67}"/>
              </a:ext>
            </a:extLst>
          </p:cNvPr>
          <p:cNvSpPr txBox="1"/>
          <p:nvPr/>
        </p:nvSpPr>
        <p:spPr>
          <a:xfrm>
            <a:off x="2846266" y="4107552"/>
            <a:ext cx="266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2,3-dimethylbutanal</a:t>
            </a:r>
          </a:p>
        </p:txBody>
      </p:sp>
      <p:graphicFrame>
        <p:nvGraphicFramePr>
          <p:cNvPr id="10" name="Об'єкт 9">
            <a:extLst>
              <a:ext uri="{FF2B5EF4-FFF2-40B4-BE49-F238E27FC236}">
                <a16:creationId xmlns:a16="http://schemas.microsoft.com/office/drawing/2014/main" id="{6DB114A8-63D8-4CCD-8E35-BA9DDC5F65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175160"/>
              </p:ext>
            </p:extLst>
          </p:nvPr>
        </p:nvGraphicFramePr>
        <p:xfrm>
          <a:off x="349995" y="5606234"/>
          <a:ext cx="1973327" cy="697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967680" imgH="337680" progId="ACD.ChemSketch.20">
                  <p:embed/>
                </p:oleObj>
              </mc:Choice>
              <mc:Fallback>
                <p:oleObj name="ChemSketch" r:id="rId8" imgW="967680" imgH="33768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995" y="5606234"/>
                        <a:ext cx="1973327" cy="697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7BEA175-6A7F-45EF-9B5E-01685097F4F9}"/>
              </a:ext>
            </a:extLst>
          </p:cNvPr>
          <p:cNvSpPr txBox="1"/>
          <p:nvPr/>
        </p:nvSpPr>
        <p:spPr>
          <a:xfrm>
            <a:off x="3420802" y="5493126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But-2-enal</a:t>
            </a:r>
          </a:p>
        </p:txBody>
      </p:sp>
      <p:graphicFrame>
        <p:nvGraphicFramePr>
          <p:cNvPr id="12" name="Об'єкт 11">
            <a:extLst>
              <a:ext uri="{FF2B5EF4-FFF2-40B4-BE49-F238E27FC236}">
                <a16:creationId xmlns:a16="http://schemas.microsoft.com/office/drawing/2014/main" id="{735159E3-C5FE-420C-88D0-3B5F4A740A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280111"/>
              </p:ext>
            </p:extLst>
          </p:nvPr>
        </p:nvGraphicFramePr>
        <p:xfrm>
          <a:off x="6601230" y="1612113"/>
          <a:ext cx="1880020" cy="1506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959400" imgH="763920" progId="ACD.ChemSketch.20">
                  <p:embed/>
                </p:oleObj>
              </mc:Choice>
              <mc:Fallback>
                <p:oleObj name="ChemSketch" r:id="rId10" imgW="959400" imgH="763920" progId="ACD.ChemSketch.2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1230" y="1612113"/>
                        <a:ext cx="1880020" cy="1506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28E3724-0103-4F0E-9DA5-F3B37797459A}"/>
              </a:ext>
            </a:extLst>
          </p:cNvPr>
          <p:cNvSpPr txBox="1"/>
          <p:nvPr/>
        </p:nvSpPr>
        <p:spPr>
          <a:xfrm>
            <a:off x="8269236" y="1633268"/>
            <a:ext cx="3658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methoxybenzanal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2-methoxybenzoic aldehyde</a:t>
            </a:r>
          </a:p>
        </p:txBody>
      </p:sp>
      <p:graphicFrame>
        <p:nvGraphicFramePr>
          <p:cNvPr id="14" name="Об'єкт 13">
            <a:extLst>
              <a:ext uri="{FF2B5EF4-FFF2-40B4-BE49-F238E27FC236}">
                <a16:creationId xmlns:a16="http://schemas.microsoft.com/office/drawing/2014/main" id="{8116E628-A7E8-48ED-A78E-903F80F152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241044"/>
              </p:ext>
            </p:extLst>
          </p:nvPr>
        </p:nvGraphicFramePr>
        <p:xfrm>
          <a:off x="6601230" y="2999608"/>
          <a:ext cx="1880020" cy="1377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967680" imgH="699480" progId="ACD.ChemSketch.20">
                  <p:embed/>
                </p:oleObj>
              </mc:Choice>
              <mc:Fallback>
                <p:oleObj name="ChemSketch" r:id="rId12" imgW="967680" imgH="699480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1230" y="2999608"/>
                        <a:ext cx="1880020" cy="13772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DFB544A-4FAB-4279-A7F7-2241000C81DC}"/>
              </a:ext>
            </a:extLst>
          </p:cNvPr>
          <p:cNvSpPr txBox="1"/>
          <p:nvPr/>
        </p:nvSpPr>
        <p:spPr>
          <a:xfrm>
            <a:off x="8479112" y="3108555"/>
            <a:ext cx="2694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2-nitropenthanone-3</a:t>
            </a:r>
          </a:p>
        </p:txBody>
      </p:sp>
      <p:graphicFrame>
        <p:nvGraphicFramePr>
          <p:cNvPr id="16" name="Об'єкт 15">
            <a:extLst>
              <a:ext uri="{FF2B5EF4-FFF2-40B4-BE49-F238E27FC236}">
                <a16:creationId xmlns:a16="http://schemas.microsoft.com/office/drawing/2014/main" id="{CA465749-E644-4DD2-82CD-3A574440A5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773545"/>
              </p:ext>
            </p:extLst>
          </p:nvPr>
        </p:nvGraphicFramePr>
        <p:xfrm>
          <a:off x="6678018" y="4338384"/>
          <a:ext cx="1199162" cy="109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4" imgW="548280" imgH="490680" progId="ACD.ChemSketch.20">
                  <p:embed/>
                </p:oleObj>
              </mc:Choice>
              <mc:Fallback>
                <p:oleObj name="ChemSketch" r:id="rId14" imgW="548280" imgH="49068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018" y="4338384"/>
                        <a:ext cx="1199162" cy="10925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7D39C72B-34A2-49F9-BC99-E331BF01EBEC}"/>
              </a:ext>
            </a:extLst>
          </p:cNvPr>
          <p:cNvSpPr txBox="1"/>
          <p:nvPr/>
        </p:nvSpPr>
        <p:spPr>
          <a:xfrm>
            <a:off x="8623365" y="4395878"/>
            <a:ext cx="2462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Ethanal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Ethanoic aldehyde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Об'єкт 17">
            <a:extLst>
              <a:ext uri="{FF2B5EF4-FFF2-40B4-BE49-F238E27FC236}">
                <a16:creationId xmlns:a16="http://schemas.microsoft.com/office/drawing/2014/main" id="{BA85C08C-F8B4-4D1B-B35F-954271CD23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364144"/>
              </p:ext>
            </p:extLst>
          </p:nvPr>
        </p:nvGraphicFramePr>
        <p:xfrm>
          <a:off x="6601230" y="5335555"/>
          <a:ext cx="1877882" cy="1510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6" imgW="1080360" imgH="860400" progId="ACD.ChemSketch.20">
                  <p:embed/>
                </p:oleObj>
              </mc:Choice>
              <mc:Fallback>
                <p:oleObj name="ChemSketch" r:id="rId16" imgW="1080360" imgH="86040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1230" y="5335555"/>
                        <a:ext cx="1877882" cy="15102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CAC449A-DBCA-4A44-A29E-56BE15DC9FE1}"/>
              </a:ext>
            </a:extLst>
          </p:cNvPr>
          <p:cNvSpPr txBox="1"/>
          <p:nvPr/>
        </p:nvSpPr>
        <p:spPr>
          <a:xfrm>
            <a:off x="8269236" y="5673104"/>
            <a:ext cx="3615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4-amino-3-methylpenthanal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20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C8F0FD-B980-461D-86E1-295A4BB419B2}"/>
              </a:ext>
            </a:extLst>
          </p:cNvPr>
          <p:cNvSpPr txBox="1"/>
          <p:nvPr/>
        </p:nvSpPr>
        <p:spPr>
          <a:xfrm>
            <a:off x="2836506" y="300240"/>
            <a:ext cx="93554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 compounds below according to the IUPAC nomenclature and trivial names, where possible</a:t>
            </a:r>
          </a:p>
        </p:txBody>
      </p:sp>
      <p:graphicFrame>
        <p:nvGraphicFramePr>
          <p:cNvPr id="3" name="Об'єкт 2">
            <a:extLst>
              <a:ext uri="{FF2B5EF4-FFF2-40B4-BE49-F238E27FC236}">
                <a16:creationId xmlns:a16="http://schemas.microsoft.com/office/drawing/2014/main" id="{F05CCABC-BB4E-4D43-A923-0626B67824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613331"/>
              </p:ext>
            </p:extLst>
          </p:nvPr>
        </p:nvGraphicFramePr>
        <p:xfrm>
          <a:off x="415309" y="1788496"/>
          <a:ext cx="1890185" cy="1020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967680" imgH="514800" progId="ACD.ChemSketch.20">
                  <p:embed/>
                </p:oleObj>
              </mc:Choice>
              <mc:Fallback>
                <p:oleObj name="ChemSketch" r:id="rId2" imgW="967680" imgH="514800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309" y="1788496"/>
                        <a:ext cx="1890185" cy="10200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D4DFEF1-01EB-47EF-8B8A-0AFBA0B740EB}"/>
              </a:ext>
            </a:extLst>
          </p:cNvPr>
          <p:cNvSpPr txBox="1"/>
          <p:nvPr/>
        </p:nvSpPr>
        <p:spPr>
          <a:xfrm>
            <a:off x="2321811" y="1922518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Penth-1-enone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'єкт 4">
            <a:extLst>
              <a:ext uri="{FF2B5EF4-FFF2-40B4-BE49-F238E27FC236}">
                <a16:creationId xmlns:a16="http://schemas.microsoft.com/office/drawing/2014/main" id="{49AB73B3-E4AF-49C2-B5A2-32BC93776B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393350"/>
              </p:ext>
            </p:extLst>
          </p:nvPr>
        </p:nvGraphicFramePr>
        <p:xfrm>
          <a:off x="415309" y="2808513"/>
          <a:ext cx="2017912" cy="1318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088280" imgH="707760" progId="ACD.ChemSketch.20">
                  <p:embed/>
                </p:oleObj>
              </mc:Choice>
              <mc:Fallback>
                <p:oleObj name="ChemSketch" r:id="rId4" imgW="1088280" imgH="70776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309" y="2808513"/>
                        <a:ext cx="2017912" cy="13187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6FB3E7D-17F9-4004-80FF-2D3C341BE202}"/>
              </a:ext>
            </a:extLst>
          </p:cNvPr>
          <p:cNvSpPr txBox="1"/>
          <p:nvPr/>
        </p:nvSpPr>
        <p:spPr>
          <a:xfrm>
            <a:off x="2305494" y="3198167"/>
            <a:ext cx="3530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3-nitrophenylmethylketone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'єкт 6">
            <a:extLst>
              <a:ext uri="{FF2B5EF4-FFF2-40B4-BE49-F238E27FC236}">
                <a16:creationId xmlns:a16="http://schemas.microsoft.com/office/drawing/2014/main" id="{DD575E66-5ABE-4095-8BB6-8A34FD3F16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163742"/>
              </p:ext>
            </p:extLst>
          </p:nvPr>
        </p:nvGraphicFramePr>
        <p:xfrm>
          <a:off x="415309" y="4219024"/>
          <a:ext cx="1282862" cy="1106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572400" imgH="490680" progId="ACD.ChemSketch.20">
                  <p:embed/>
                </p:oleObj>
              </mc:Choice>
              <mc:Fallback>
                <p:oleObj name="ChemSketch" r:id="rId6" imgW="572400" imgH="490680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309" y="4219024"/>
                        <a:ext cx="1282862" cy="11060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ABC4447-24BC-42F9-B4BC-64FC74AC0997}"/>
              </a:ext>
            </a:extLst>
          </p:cNvPr>
          <p:cNvSpPr txBox="1"/>
          <p:nvPr/>
        </p:nvSpPr>
        <p:spPr>
          <a:xfrm>
            <a:off x="2305494" y="4124713"/>
            <a:ext cx="31682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Tricholoroacet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aldehyde</a:t>
            </a:r>
          </a:p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Trichloroethanal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(Chloral)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'єкт 8">
            <a:extLst>
              <a:ext uri="{FF2B5EF4-FFF2-40B4-BE49-F238E27FC236}">
                <a16:creationId xmlns:a16="http://schemas.microsoft.com/office/drawing/2014/main" id="{A1C913FF-CF57-4E7E-850B-97A19ACDE5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468945"/>
              </p:ext>
            </p:extLst>
          </p:nvPr>
        </p:nvGraphicFramePr>
        <p:xfrm>
          <a:off x="5985260" y="1670287"/>
          <a:ext cx="2017911" cy="1427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088280" imgH="763920" progId="ACD.ChemSketch.20">
                  <p:embed/>
                </p:oleObj>
              </mc:Choice>
              <mc:Fallback>
                <p:oleObj name="ChemSketch" r:id="rId8" imgW="1088280" imgH="76392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5260" y="1670287"/>
                        <a:ext cx="2017911" cy="14277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4DD8D97-4D2D-4C5A-8FE6-D34A697F6E60}"/>
              </a:ext>
            </a:extLst>
          </p:cNvPr>
          <p:cNvSpPr txBox="1"/>
          <p:nvPr/>
        </p:nvSpPr>
        <p:spPr>
          <a:xfrm>
            <a:off x="7600679" y="1788496"/>
            <a:ext cx="45913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4-hydroxy-3-methoxybenzanal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4-hydroxy-3-methoxybenzaldehyde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'єкт 10">
            <a:extLst>
              <a:ext uri="{FF2B5EF4-FFF2-40B4-BE49-F238E27FC236}">
                <a16:creationId xmlns:a16="http://schemas.microsoft.com/office/drawing/2014/main" id="{ED31AF59-3C7D-413F-B031-52C2CDA6AA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504998"/>
              </p:ext>
            </p:extLst>
          </p:nvPr>
        </p:nvGraphicFramePr>
        <p:xfrm>
          <a:off x="322263" y="5354638"/>
          <a:ext cx="120015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496800" imgH="582120" progId="ACD.ChemSketch.20">
                  <p:embed/>
                </p:oleObj>
              </mc:Choice>
              <mc:Fallback>
                <p:oleObj name="ChemSketch" r:id="rId10" imgW="496800" imgH="582120" progId="ACD.ChemSketch.2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5354638"/>
                        <a:ext cx="1200150" cy="1416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674DD22-EE90-4D66-B284-55A9179B59A9}"/>
              </a:ext>
            </a:extLst>
          </p:cNvPr>
          <p:cNvSpPr txBox="1"/>
          <p:nvPr/>
        </p:nvSpPr>
        <p:spPr>
          <a:xfrm>
            <a:off x="2407284" y="5466344"/>
            <a:ext cx="22589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Methanal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Formic aldehyde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Об'єкт 12">
            <a:extLst>
              <a:ext uri="{FF2B5EF4-FFF2-40B4-BE49-F238E27FC236}">
                <a16:creationId xmlns:a16="http://schemas.microsoft.com/office/drawing/2014/main" id="{8C452788-44DC-4E17-A6FD-4678318CB5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342107"/>
              </p:ext>
            </p:extLst>
          </p:nvPr>
        </p:nvGraphicFramePr>
        <p:xfrm>
          <a:off x="5985260" y="3276752"/>
          <a:ext cx="1843124" cy="1297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967680" imgH="675360" progId="ACD.ChemSketch.20">
                  <p:embed/>
                </p:oleObj>
              </mc:Choice>
              <mc:Fallback>
                <p:oleObj name="ChemSketch" r:id="rId12" imgW="967680" imgH="675360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5260" y="3276752"/>
                        <a:ext cx="1843124" cy="12971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8087ED4-6DA3-4332-B785-DDFDD4EB3314}"/>
              </a:ext>
            </a:extLst>
          </p:cNvPr>
          <p:cNvSpPr txBox="1"/>
          <p:nvPr/>
        </p:nvSpPr>
        <p:spPr>
          <a:xfrm>
            <a:off x="8003171" y="3467880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4,4,4-trifluorobutanal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Об'єкт 14">
            <a:extLst>
              <a:ext uri="{FF2B5EF4-FFF2-40B4-BE49-F238E27FC236}">
                <a16:creationId xmlns:a16="http://schemas.microsoft.com/office/drawing/2014/main" id="{E30FB860-E07E-440D-AEF0-6E0AA345CA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03050"/>
              </p:ext>
            </p:extLst>
          </p:nvPr>
        </p:nvGraphicFramePr>
        <p:xfrm>
          <a:off x="5985260" y="4398240"/>
          <a:ext cx="2085720" cy="1385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4" imgW="1144800" imgH="763920" progId="ACD.ChemSketch.20">
                  <p:embed/>
                </p:oleObj>
              </mc:Choice>
              <mc:Fallback>
                <p:oleObj name="ChemSketch" r:id="rId14" imgW="1144800" imgH="76392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5260" y="4398240"/>
                        <a:ext cx="2085720" cy="13855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E1B88CAF-0523-49B4-864B-BEE409E0127D}"/>
              </a:ext>
            </a:extLst>
          </p:cNvPr>
          <p:cNvSpPr txBox="1"/>
          <p:nvPr/>
        </p:nvSpPr>
        <p:spPr>
          <a:xfrm>
            <a:off x="8003171" y="4724877"/>
            <a:ext cx="3002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isopropylphenylketone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90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6C82FB-E095-4120-8321-73721566B95D}"/>
              </a:ext>
            </a:extLst>
          </p:cNvPr>
          <p:cNvSpPr txBox="1"/>
          <p:nvPr/>
        </p:nvSpPr>
        <p:spPr>
          <a:xfrm>
            <a:off x="1997528" y="393546"/>
            <a:ext cx="9355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Hydration of the corresponding alkyne gives: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D8461-C9AC-4AFA-A718-07D8EE6D829D}"/>
              </a:ext>
            </a:extLst>
          </p:cNvPr>
          <p:cNvSpPr txBox="1"/>
          <p:nvPr/>
        </p:nvSpPr>
        <p:spPr>
          <a:xfrm>
            <a:off x="0" y="1453343"/>
            <a:ext cx="3470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4,4-dimethylpentanone-2</a:t>
            </a:r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D7F4D-73D3-473D-BBA1-7765024D5747}"/>
              </a:ext>
            </a:extLst>
          </p:cNvPr>
          <p:cNvSpPr txBox="1"/>
          <p:nvPr/>
        </p:nvSpPr>
        <p:spPr>
          <a:xfrm>
            <a:off x="0" y="4122099"/>
            <a:ext cx="3995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3-methyl-4-nitropentanone-2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C3116B-9FCD-4C5D-A3EE-7F7E6BF5E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28753"/>
            <a:ext cx="2305050" cy="10382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C507F2-F637-44B8-9C38-2BA59074F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146" y="2383680"/>
            <a:ext cx="1409700" cy="4857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B8D4BC4-813B-4B67-B284-AFFE3E411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178" y="2352578"/>
            <a:ext cx="2219325" cy="914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C90D335-31D1-42AF-9188-2110928E6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985462"/>
            <a:ext cx="2305050" cy="10858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B0876BF-AA90-4AB1-88AD-CB835D345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146" y="5167313"/>
            <a:ext cx="1409700" cy="48577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FCC8110-699D-41A5-921D-D9EA7233F7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0744" y="5018799"/>
            <a:ext cx="22193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4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1532B5-873A-466D-957E-8B8183A2BD94}"/>
              </a:ext>
            </a:extLst>
          </p:cNvPr>
          <p:cNvSpPr txBox="1"/>
          <p:nvPr/>
        </p:nvSpPr>
        <p:spPr>
          <a:xfrm>
            <a:off x="0" y="71817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a scheme for synthesis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4-nitrobenzaldehyde from benzene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38B166-B8DA-44FA-9D16-61ABCC4C1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81" y="1891276"/>
            <a:ext cx="857250" cy="9620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026233-B22F-4C2C-B7A4-499228C73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241" y="2047875"/>
            <a:ext cx="1428750" cy="4000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745801-EB1E-47C9-9DD6-BC51891CF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601" y="1510276"/>
            <a:ext cx="857250" cy="13430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C0EE9C0-1699-4CD1-94D3-C395A6734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61" y="2076450"/>
            <a:ext cx="1962150" cy="37147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7EDDAA1-59A8-415E-A36B-767159826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4221" y="1439520"/>
            <a:ext cx="857250" cy="17716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2A52B91-512D-4D5D-9CE8-00CA5BCB0E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2243" y="2066925"/>
            <a:ext cx="828675" cy="381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DD4596-4ED5-41BD-82B6-AD25409A41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1690" y="1466850"/>
            <a:ext cx="857250" cy="196215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E66BCDB-3B24-40D8-AD55-7B79CC26C3EF}"/>
              </a:ext>
            </a:extLst>
          </p:cNvPr>
          <p:cNvSpPr txBox="1"/>
          <p:nvPr/>
        </p:nvSpPr>
        <p:spPr>
          <a:xfrm>
            <a:off x="0" y="356474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a scheme for synthesis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3-sulfo-4-chlorobenzaldehyde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benzenesulfonic acid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1B55BE3-BC5C-4942-9FDA-45E210AB1E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856" y="4632940"/>
            <a:ext cx="866775" cy="134302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B929687-3EA4-4F3E-B3E1-B5AEB65C6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631" y="5175124"/>
            <a:ext cx="1428750" cy="40005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006908D-D857-4DD0-B76A-BC39EA43D9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0381" y="4632940"/>
            <a:ext cx="1362075" cy="139065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AF01664-7360-42D4-BC44-AC11A8F9DA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3906" y="5175124"/>
            <a:ext cx="1257300" cy="40005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98DA00D-D190-4F8C-B578-A5CB83B500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2656" y="4679824"/>
            <a:ext cx="1657350" cy="139065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CA34E132-BE8A-4A7A-84FE-8C497E5CF2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1456" y="5194174"/>
            <a:ext cx="828675" cy="3810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7661C1B7-1ADC-4A74-B7BA-0801FBF0F8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51581" y="4632940"/>
            <a:ext cx="180022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464972-CCDC-4827-A424-34347BA5F59D}"/>
              </a:ext>
            </a:extLst>
          </p:cNvPr>
          <p:cNvSpPr txBox="1"/>
          <p:nvPr/>
        </p:nvSpPr>
        <p:spPr>
          <a:xfrm>
            <a:off x="2556588" y="253587"/>
            <a:ext cx="9635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of the compounds will interact with Nessler's reagent (potassium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tetraidomercurate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92D30E-4642-42F3-A599-5FF96CF7226B}"/>
              </a:ext>
            </a:extLst>
          </p:cNvPr>
          <p:cNvSpPr txBox="1"/>
          <p:nvPr/>
        </p:nvSpPr>
        <p:spPr>
          <a:xfrm>
            <a:off x="445537" y="1481335"/>
            <a:ext cx="2642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3,3-dibromobutanal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D0B4AE-1A8B-46AC-8ACF-DA6497E6895D}"/>
              </a:ext>
            </a:extLst>
          </p:cNvPr>
          <p:cNvSpPr txBox="1"/>
          <p:nvPr/>
        </p:nvSpPr>
        <p:spPr>
          <a:xfrm>
            <a:off x="445537" y="2380375"/>
            <a:ext cx="3389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4,4`-methylbenzophenone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BFBFD7-41AF-496F-ADD4-DF48DEC5B9EE}"/>
              </a:ext>
            </a:extLst>
          </p:cNvPr>
          <p:cNvSpPr txBox="1"/>
          <p:nvPr/>
        </p:nvSpPr>
        <p:spPr>
          <a:xfrm>
            <a:off x="2322156" y="6139040"/>
            <a:ext cx="21856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dimethyl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4C7E7-CEA4-42EB-86B4-D64BF47186A9}"/>
              </a:ext>
            </a:extLst>
          </p:cNvPr>
          <p:cNvSpPr txBox="1"/>
          <p:nvPr/>
        </p:nvSpPr>
        <p:spPr>
          <a:xfrm>
            <a:off x="445537" y="3395840"/>
            <a:ext cx="42011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2,4-dichlorochlorobenzaldehyde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541CCF-29F0-42A0-98A6-04A06DFDEEDA}"/>
              </a:ext>
            </a:extLst>
          </p:cNvPr>
          <p:cNvSpPr txBox="1"/>
          <p:nvPr/>
        </p:nvSpPr>
        <p:spPr>
          <a:xfrm>
            <a:off x="445537" y="4411305"/>
            <a:ext cx="2969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</a:t>
            </a:r>
            <a:r>
              <a:rPr lang="uk-UA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robenzaldehyde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48F4C18-0749-4576-934F-F14C1BB6D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038" y="1226392"/>
            <a:ext cx="4524375" cy="9715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6DAEA90-913B-4BC2-9C6E-CFCDE5B22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881" y="2002363"/>
            <a:ext cx="5581650" cy="139065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82530C7-F09C-4FE6-9284-C21EEC9DF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796" y="5912672"/>
            <a:ext cx="3876675" cy="914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CCF52BA-3E47-4991-8FAD-7AC7D3A836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176" y="3168059"/>
            <a:ext cx="4486275" cy="135255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30DBE05-A33B-40F2-B996-9E9F3C69BE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038" y="4533780"/>
            <a:ext cx="4724400" cy="1390650"/>
          </a:xfrm>
          <a:prstGeom prst="rect">
            <a:avLst/>
          </a:prstGeom>
        </p:spPr>
      </p:pic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B037D5BE-E17D-4499-9188-455F72DBE9F5}"/>
              </a:ext>
            </a:extLst>
          </p:cNvPr>
          <p:cNvCxnSpPr/>
          <p:nvPr/>
        </p:nvCxnSpPr>
        <p:spPr bwMode="auto">
          <a:xfrm flipH="1">
            <a:off x="8789873" y="2335721"/>
            <a:ext cx="447190" cy="10126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C355F88C-E18C-4603-839E-070328F31318}"/>
              </a:ext>
            </a:extLst>
          </p:cNvPr>
          <p:cNvCxnSpPr/>
          <p:nvPr/>
        </p:nvCxnSpPr>
        <p:spPr bwMode="auto">
          <a:xfrm flipH="1">
            <a:off x="8099359" y="5814434"/>
            <a:ext cx="447190" cy="10126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6B6E855-87C2-4C93-9728-36AB75E9C5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0413" y="1226392"/>
            <a:ext cx="3790950" cy="97155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FFC7000-2AEB-4408-8506-73C3701FBA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0413" y="4533780"/>
            <a:ext cx="4219575" cy="139065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8DDEAE89-7745-4501-8EFA-AB4957432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0284" y="3174645"/>
            <a:ext cx="39814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5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5" grpId="0"/>
    </p:bld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187</TotalTime>
  <Words>115</Words>
  <Application>Microsoft Office PowerPoint</Application>
  <PresentationFormat>Широкий екран</PresentationFormat>
  <Paragraphs>37</Paragraphs>
  <Slides>6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1" baseType="lpstr">
      <vt:lpstr>Arial</vt:lpstr>
      <vt:lpstr>Microsoft Sans Serif</vt:lpstr>
      <vt:lpstr>Times New Roman</vt:lpstr>
      <vt:lpstr>Тема2</vt:lpstr>
      <vt:lpstr>ChemSketch</vt:lpstr>
      <vt:lpstr>Aldehydes and ketones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Aldehydes and ketones</dc:title>
  <dc:creator>ivan.shyshkin@onmedu.edu.ua</dc:creator>
  <cp:lastModifiedBy>ivan.shyshkin@onmedu.edu.ua</cp:lastModifiedBy>
  <cp:revision>12</cp:revision>
  <dcterms:created xsi:type="dcterms:W3CDTF">2023-02-06T17:34:27Z</dcterms:created>
  <dcterms:modified xsi:type="dcterms:W3CDTF">2023-02-08T09:33:17Z</dcterms:modified>
</cp:coreProperties>
</file>