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8" r:id="rId3"/>
    <p:sldId id="301" r:id="rId4"/>
    <p:sldId id="319" r:id="rId5"/>
    <p:sldId id="257" r:id="rId6"/>
    <p:sldId id="320" r:id="rId7"/>
    <p:sldId id="261" r:id="rId8"/>
    <p:sldId id="321" r:id="rId9"/>
    <p:sldId id="262" r:id="rId10"/>
    <p:sldId id="322" r:id="rId11"/>
    <p:sldId id="265" r:id="rId12"/>
    <p:sldId id="323" r:id="rId13"/>
    <p:sldId id="306" r:id="rId14"/>
    <p:sldId id="324" r:id="rId15"/>
    <p:sldId id="263" r:id="rId16"/>
    <p:sldId id="325" r:id="rId17"/>
    <p:sldId id="317" r:id="rId18"/>
    <p:sldId id="326" r:id="rId19"/>
    <p:sldId id="305" r:id="rId20"/>
    <p:sldId id="327" r:id="rId21"/>
    <p:sldId id="264" r:id="rId22"/>
    <p:sldId id="328" r:id="rId23"/>
    <p:sldId id="302" r:id="rId24"/>
    <p:sldId id="329" r:id="rId25"/>
    <p:sldId id="258" r:id="rId26"/>
    <p:sldId id="330" r:id="rId27"/>
    <p:sldId id="259" r:id="rId28"/>
    <p:sldId id="331" r:id="rId29"/>
    <p:sldId id="260" r:id="rId30"/>
    <p:sldId id="332" r:id="rId31"/>
    <p:sldId id="304" r:id="rId32"/>
    <p:sldId id="333" r:id="rId33"/>
    <p:sldId id="307" r:id="rId34"/>
    <p:sldId id="334" r:id="rId35"/>
    <p:sldId id="308" r:id="rId36"/>
    <p:sldId id="335" r:id="rId37"/>
    <p:sldId id="273" r:id="rId38"/>
    <p:sldId id="336" r:id="rId39"/>
    <p:sldId id="303" r:id="rId40"/>
    <p:sldId id="337" r:id="rId41"/>
    <p:sldId id="311" r:id="rId42"/>
    <p:sldId id="338" r:id="rId43"/>
    <p:sldId id="310" r:id="rId44"/>
    <p:sldId id="339" r:id="rId45"/>
    <p:sldId id="309" r:id="rId46"/>
    <p:sldId id="340" r:id="rId47"/>
    <p:sldId id="313" r:id="rId48"/>
    <p:sldId id="341" r:id="rId49"/>
    <p:sldId id="314" r:id="rId50"/>
    <p:sldId id="342" r:id="rId51"/>
    <p:sldId id="312" r:id="rId52"/>
    <p:sldId id="343" r:id="rId53"/>
    <p:sldId id="266" r:id="rId54"/>
    <p:sldId id="344" r:id="rId55"/>
    <p:sldId id="267" r:id="rId56"/>
    <p:sldId id="345" r:id="rId57"/>
    <p:sldId id="268" r:id="rId58"/>
    <p:sldId id="346" r:id="rId59"/>
    <p:sldId id="269" r:id="rId60"/>
    <p:sldId id="347" r:id="rId61"/>
    <p:sldId id="270" r:id="rId62"/>
    <p:sldId id="348" r:id="rId63"/>
    <p:sldId id="271" r:id="rId64"/>
    <p:sldId id="349" r:id="rId65"/>
    <p:sldId id="272" r:id="rId66"/>
    <p:sldId id="350" r:id="rId67"/>
    <p:sldId id="274" r:id="rId68"/>
    <p:sldId id="351" r:id="rId69"/>
    <p:sldId id="275" r:id="rId70"/>
    <p:sldId id="352" r:id="rId71"/>
    <p:sldId id="276" r:id="rId72"/>
    <p:sldId id="353" r:id="rId73"/>
    <p:sldId id="279" r:id="rId74"/>
    <p:sldId id="354" r:id="rId75"/>
    <p:sldId id="281" r:id="rId76"/>
    <p:sldId id="355" r:id="rId77"/>
    <p:sldId id="277" r:id="rId78"/>
    <p:sldId id="356" r:id="rId79"/>
    <p:sldId id="278" r:id="rId80"/>
    <p:sldId id="357" r:id="rId81"/>
    <p:sldId id="294" r:id="rId82"/>
    <p:sldId id="358" r:id="rId83"/>
    <p:sldId id="282" r:id="rId84"/>
    <p:sldId id="359" r:id="rId85"/>
    <p:sldId id="295" r:id="rId86"/>
    <p:sldId id="360" r:id="rId87"/>
    <p:sldId id="289" r:id="rId88"/>
    <p:sldId id="361" r:id="rId89"/>
    <p:sldId id="291" r:id="rId90"/>
    <p:sldId id="362" r:id="rId91"/>
    <p:sldId id="292" r:id="rId92"/>
    <p:sldId id="363" r:id="rId93"/>
    <p:sldId id="315" r:id="rId94"/>
    <p:sldId id="364" r:id="rId95"/>
    <p:sldId id="297" r:id="rId96"/>
    <p:sldId id="365" r:id="rId97"/>
    <p:sldId id="284" r:id="rId98"/>
    <p:sldId id="366" r:id="rId99"/>
    <p:sldId id="290" r:id="rId100"/>
    <p:sldId id="367" r:id="rId101"/>
    <p:sldId id="283" r:id="rId102"/>
    <p:sldId id="368" r:id="rId103"/>
    <p:sldId id="286" r:id="rId104"/>
    <p:sldId id="369" r:id="rId105"/>
    <p:sldId id="298" r:id="rId106"/>
    <p:sldId id="370" r:id="rId107"/>
    <p:sldId id="285" r:id="rId108"/>
    <p:sldId id="371" r:id="rId109"/>
    <p:sldId id="296" r:id="rId110"/>
    <p:sldId id="372" r:id="rId111"/>
    <p:sldId id="287" r:id="rId112"/>
    <p:sldId id="373" r:id="rId113"/>
    <p:sldId id="299" r:id="rId114"/>
    <p:sldId id="374" r:id="rId115"/>
    <p:sldId id="316" r:id="rId116"/>
    <p:sldId id="375" r:id="rId117"/>
    <p:sldId id="288" r:id="rId118"/>
    <p:sldId id="376" r:id="rId119"/>
    <p:sldId id="293" r:id="rId120"/>
    <p:sldId id="377" r:id="rId1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52DC53-54D6-034B-0305-AB4D26502809}"/>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endParaRPr lang="en-GB"/>
          </a:p>
        </p:txBody>
      </p:sp>
      <p:sp>
        <p:nvSpPr>
          <p:cNvPr id="3" name="Підзаголовок 2">
            <a:extLst>
              <a:ext uri="{FF2B5EF4-FFF2-40B4-BE49-F238E27FC236}">
                <a16:creationId xmlns:a16="http://schemas.microsoft.com/office/drawing/2014/main" id="{CF96712D-534B-FC84-79AA-E04C342AAC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endParaRPr lang="en-GB"/>
          </a:p>
        </p:txBody>
      </p:sp>
      <p:sp>
        <p:nvSpPr>
          <p:cNvPr id="4" name="Місце для дати 3">
            <a:extLst>
              <a:ext uri="{FF2B5EF4-FFF2-40B4-BE49-F238E27FC236}">
                <a16:creationId xmlns:a16="http://schemas.microsoft.com/office/drawing/2014/main" id="{8624A420-4F48-0781-FCCC-438A087B1499}"/>
              </a:ext>
            </a:extLst>
          </p:cNvPr>
          <p:cNvSpPr>
            <a:spLocks noGrp="1"/>
          </p:cNvSpPr>
          <p:nvPr>
            <p:ph type="dt" sz="half" idx="10"/>
          </p:nvPr>
        </p:nvSpPr>
        <p:spPr/>
        <p:txBody>
          <a:bodyPr/>
          <a:lstStyle/>
          <a:p>
            <a:fld id="{FC83750A-5F99-44FB-8B43-9B0BEECC89C4}" type="datetimeFigureOut">
              <a:rPr lang="en-GB" smtClean="0"/>
              <a:t>20/04/2024</a:t>
            </a:fld>
            <a:endParaRPr lang="en-GB"/>
          </a:p>
        </p:txBody>
      </p:sp>
      <p:sp>
        <p:nvSpPr>
          <p:cNvPr id="5" name="Місце для нижнього колонтитула 4">
            <a:extLst>
              <a:ext uri="{FF2B5EF4-FFF2-40B4-BE49-F238E27FC236}">
                <a16:creationId xmlns:a16="http://schemas.microsoft.com/office/drawing/2014/main" id="{51166006-2C9E-641C-7545-3178B94D4ADD}"/>
              </a:ext>
            </a:extLst>
          </p:cNvPr>
          <p:cNvSpPr>
            <a:spLocks noGrp="1"/>
          </p:cNvSpPr>
          <p:nvPr>
            <p:ph type="ftr" sz="quarter" idx="11"/>
          </p:nvPr>
        </p:nvSpPr>
        <p:spPr/>
        <p:txBody>
          <a:bodyPr/>
          <a:lstStyle/>
          <a:p>
            <a:endParaRPr lang="en-GB"/>
          </a:p>
        </p:txBody>
      </p:sp>
      <p:sp>
        <p:nvSpPr>
          <p:cNvPr id="6" name="Місце для номера слайда 5">
            <a:extLst>
              <a:ext uri="{FF2B5EF4-FFF2-40B4-BE49-F238E27FC236}">
                <a16:creationId xmlns:a16="http://schemas.microsoft.com/office/drawing/2014/main" id="{0C971FA9-6923-5CD8-485C-E4B595F63DF2}"/>
              </a:ext>
            </a:extLst>
          </p:cNvPr>
          <p:cNvSpPr>
            <a:spLocks noGrp="1"/>
          </p:cNvSpPr>
          <p:nvPr>
            <p:ph type="sldNum" sz="quarter" idx="12"/>
          </p:nvPr>
        </p:nvSpPr>
        <p:spPr/>
        <p:txBody>
          <a:bodyPr/>
          <a:lstStyle/>
          <a:p>
            <a:fld id="{C0F22161-FB24-405E-985D-B9E8D72CDB88}" type="slidenum">
              <a:rPr lang="en-GB" smtClean="0"/>
              <a:t>‹№›</a:t>
            </a:fld>
            <a:endParaRPr lang="en-GB"/>
          </a:p>
        </p:txBody>
      </p:sp>
    </p:spTree>
    <p:extLst>
      <p:ext uri="{BB962C8B-B14F-4D97-AF65-F5344CB8AC3E}">
        <p14:creationId xmlns:p14="http://schemas.microsoft.com/office/powerpoint/2010/main" val="3382908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244A1A-9B3E-81B5-C8C3-94CA53DD6AB2}"/>
              </a:ext>
            </a:extLst>
          </p:cNvPr>
          <p:cNvSpPr>
            <a:spLocks noGrp="1"/>
          </p:cNvSpPr>
          <p:nvPr>
            <p:ph type="title"/>
          </p:nvPr>
        </p:nvSpPr>
        <p:spPr/>
        <p:txBody>
          <a:bodyPr/>
          <a:lstStyle/>
          <a:p>
            <a:r>
              <a:rPr lang="uk-UA"/>
              <a:t>Клацніть, щоб редагувати стиль зразка заголовка</a:t>
            </a:r>
            <a:endParaRPr lang="en-GB"/>
          </a:p>
        </p:txBody>
      </p:sp>
      <p:sp>
        <p:nvSpPr>
          <p:cNvPr id="3" name="Місце для вмісту 2">
            <a:extLst>
              <a:ext uri="{FF2B5EF4-FFF2-40B4-BE49-F238E27FC236}">
                <a16:creationId xmlns:a16="http://schemas.microsoft.com/office/drawing/2014/main" id="{7871A68F-47CA-D68B-94AE-3082858D4839}"/>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GB"/>
          </a:p>
        </p:txBody>
      </p:sp>
      <p:sp>
        <p:nvSpPr>
          <p:cNvPr id="4" name="Місце для дати 3">
            <a:extLst>
              <a:ext uri="{FF2B5EF4-FFF2-40B4-BE49-F238E27FC236}">
                <a16:creationId xmlns:a16="http://schemas.microsoft.com/office/drawing/2014/main" id="{7A633CA1-EE07-03CE-C461-4ED1A7FA2BBF}"/>
              </a:ext>
            </a:extLst>
          </p:cNvPr>
          <p:cNvSpPr>
            <a:spLocks noGrp="1"/>
          </p:cNvSpPr>
          <p:nvPr>
            <p:ph type="dt" sz="half" idx="10"/>
          </p:nvPr>
        </p:nvSpPr>
        <p:spPr/>
        <p:txBody>
          <a:bodyPr/>
          <a:lstStyle/>
          <a:p>
            <a:fld id="{FC83750A-5F99-44FB-8B43-9B0BEECC89C4}" type="datetimeFigureOut">
              <a:rPr lang="en-GB" smtClean="0"/>
              <a:t>20/04/2024</a:t>
            </a:fld>
            <a:endParaRPr lang="en-GB"/>
          </a:p>
        </p:txBody>
      </p:sp>
      <p:sp>
        <p:nvSpPr>
          <p:cNvPr id="5" name="Місце для нижнього колонтитула 4">
            <a:extLst>
              <a:ext uri="{FF2B5EF4-FFF2-40B4-BE49-F238E27FC236}">
                <a16:creationId xmlns:a16="http://schemas.microsoft.com/office/drawing/2014/main" id="{0F245ED2-F256-AF7C-D31B-F4609CE33FA2}"/>
              </a:ext>
            </a:extLst>
          </p:cNvPr>
          <p:cNvSpPr>
            <a:spLocks noGrp="1"/>
          </p:cNvSpPr>
          <p:nvPr>
            <p:ph type="ftr" sz="quarter" idx="11"/>
          </p:nvPr>
        </p:nvSpPr>
        <p:spPr/>
        <p:txBody>
          <a:bodyPr/>
          <a:lstStyle/>
          <a:p>
            <a:endParaRPr lang="en-GB"/>
          </a:p>
        </p:txBody>
      </p:sp>
      <p:sp>
        <p:nvSpPr>
          <p:cNvPr id="6" name="Місце для номера слайда 5">
            <a:extLst>
              <a:ext uri="{FF2B5EF4-FFF2-40B4-BE49-F238E27FC236}">
                <a16:creationId xmlns:a16="http://schemas.microsoft.com/office/drawing/2014/main" id="{81EDB971-18B7-7988-D65C-542B3B60325F}"/>
              </a:ext>
            </a:extLst>
          </p:cNvPr>
          <p:cNvSpPr>
            <a:spLocks noGrp="1"/>
          </p:cNvSpPr>
          <p:nvPr>
            <p:ph type="sldNum" sz="quarter" idx="12"/>
          </p:nvPr>
        </p:nvSpPr>
        <p:spPr/>
        <p:txBody>
          <a:bodyPr/>
          <a:lstStyle/>
          <a:p>
            <a:fld id="{C0F22161-FB24-405E-985D-B9E8D72CDB88}" type="slidenum">
              <a:rPr lang="en-GB" smtClean="0"/>
              <a:t>‹№›</a:t>
            </a:fld>
            <a:endParaRPr lang="en-GB"/>
          </a:p>
        </p:txBody>
      </p:sp>
    </p:spTree>
    <p:extLst>
      <p:ext uri="{BB962C8B-B14F-4D97-AF65-F5344CB8AC3E}">
        <p14:creationId xmlns:p14="http://schemas.microsoft.com/office/powerpoint/2010/main" val="3430794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9C7F1B-F302-5272-14C2-9B8649634747}"/>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endParaRPr lang="en-GB"/>
          </a:p>
        </p:txBody>
      </p:sp>
      <p:sp>
        <p:nvSpPr>
          <p:cNvPr id="3" name="Місце для тексту 2">
            <a:extLst>
              <a:ext uri="{FF2B5EF4-FFF2-40B4-BE49-F238E27FC236}">
                <a16:creationId xmlns:a16="http://schemas.microsoft.com/office/drawing/2014/main" id="{BF3FC40A-883B-74E9-6AE7-50CF5814A5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997BB8A4-4CA0-778C-5CF6-DC7D987D6B8E}"/>
              </a:ext>
            </a:extLst>
          </p:cNvPr>
          <p:cNvSpPr>
            <a:spLocks noGrp="1"/>
          </p:cNvSpPr>
          <p:nvPr>
            <p:ph type="dt" sz="half" idx="10"/>
          </p:nvPr>
        </p:nvSpPr>
        <p:spPr/>
        <p:txBody>
          <a:bodyPr/>
          <a:lstStyle/>
          <a:p>
            <a:fld id="{FC83750A-5F99-44FB-8B43-9B0BEECC89C4}" type="datetimeFigureOut">
              <a:rPr lang="en-GB" smtClean="0"/>
              <a:t>20/04/2024</a:t>
            </a:fld>
            <a:endParaRPr lang="en-GB"/>
          </a:p>
        </p:txBody>
      </p:sp>
      <p:sp>
        <p:nvSpPr>
          <p:cNvPr id="5" name="Місце для нижнього колонтитула 4">
            <a:extLst>
              <a:ext uri="{FF2B5EF4-FFF2-40B4-BE49-F238E27FC236}">
                <a16:creationId xmlns:a16="http://schemas.microsoft.com/office/drawing/2014/main" id="{166AA1F6-1407-D272-0805-A7C28FD02932}"/>
              </a:ext>
            </a:extLst>
          </p:cNvPr>
          <p:cNvSpPr>
            <a:spLocks noGrp="1"/>
          </p:cNvSpPr>
          <p:nvPr>
            <p:ph type="ftr" sz="quarter" idx="11"/>
          </p:nvPr>
        </p:nvSpPr>
        <p:spPr/>
        <p:txBody>
          <a:bodyPr/>
          <a:lstStyle/>
          <a:p>
            <a:endParaRPr lang="en-GB"/>
          </a:p>
        </p:txBody>
      </p:sp>
      <p:sp>
        <p:nvSpPr>
          <p:cNvPr id="6" name="Місце для номера слайда 5">
            <a:extLst>
              <a:ext uri="{FF2B5EF4-FFF2-40B4-BE49-F238E27FC236}">
                <a16:creationId xmlns:a16="http://schemas.microsoft.com/office/drawing/2014/main" id="{F740FCDB-09B3-383D-A4BF-10AFDE8409C3}"/>
              </a:ext>
            </a:extLst>
          </p:cNvPr>
          <p:cNvSpPr>
            <a:spLocks noGrp="1"/>
          </p:cNvSpPr>
          <p:nvPr>
            <p:ph type="sldNum" sz="quarter" idx="12"/>
          </p:nvPr>
        </p:nvSpPr>
        <p:spPr/>
        <p:txBody>
          <a:bodyPr/>
          <a:lstStyle/>
          <a:p>
            <a:fld id="{C0F22161-FB24-405E-985D-B9E8D72CDB88}" type="slidenum">
              <a:rPr lang="en-GB" smtClean="0"/>
              <a:t>‹№›</a:t>
            </a:fld>
            <a:endParaRPr lang="en-GB"/>
          </a:p>
        </p:txBody>
      </p:sp>
    </p:spTree>
    <p:extLst>
      <p:ext uri="{BB962C8B-B14F-4D97-AF65-F5344CB8AC3E}">
        <p14:creationId xmlns:p14="http://schemas.microsoft.com/office/powerpoint/2010/main" val="841628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F1CA4A-40EC-462D-CAB6-E9F844D13840}"/>
              </a:ext>
            </a:extLst>
          </p:cNvPr>
          <p:cNvSpPr>
            <a:spLocks noGrp="1"/>
          </p:cNvSpPr>
          <p:nvPr>
            <p:ph type="title"/>
          </p:nvPr>
        </p:nvSpPr>
        <p:spPr/>
        <p:txBody>
          <a:bodyPr/>
          <a:lstStyle/>
          <a:p>
            <a:r>
              <a:rPr lang="uk-UA"/>
              <a:t>Клацніть, щоб редагувати стиль зразка заголовка</a:t>
            </a:r>
            <a:endParaRPr lang="en-GB"/>
          </a:p>
        </p:txBody>
      </p:sp>
      <p:sp>
        <p:nvSpPr>
          <p:cNvPr id="3" name="Місце для вмісту 2">
            <a:extLst>
              <a:ext uri="{FF2B5EF4-FFF2-40B4-BE49-F238E27FC236}">
                <a16:creationId xmlns:a16="http://schemas.microsoft.com/office/drawing/2014/main" id="{D645A6EC-37DC-F2EC-D2FE-A2996A111B1C}"/>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GB"/>
          </a:p>
        </p:txBody>
      </p:sp>
      <p:sp>
        <p:nvSpPr>
          <p:cNvPr id="4" name="Місце для вмісту 3">
            <a:extLst>
              <a:ext uri="{FF2B5EF4-FFF2-40B4-BE49-F238E27FC236}">
                <a16:creationId xmlns:a16="http://schemas.microsoft.com/office/drawing/2014/main" id="{196C2468-FD11-8D82-CCFB-B1FADAE0A5E3}"/>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GB"/>
          </a:p>
        </p:txBody>
      </p:sp>
      <p:sp>
        <p:nvSpPr>
          <p:cNvPr id="5" name="Місце для дати 4">
            <a:extLst>
              <a:ext uri="{FF2B5EF4-FFF2-40B4-BE49-F238E27FC236}">
                <a16:creationId xmlns:a16="http://schemas.microsoft.com/office/drawing/2014/main" id="{8D6EF39D-A416-713C-ED5B-225557958949}"/>
              </a:ext>
            </a:extLst>
          </p:cNvPr>
          <p:cNvSpPr>
            <a:spLocks noGrp="1"/>
          </p:cNvSpPr>
          <p:nvPr>
            <p:ph type="dt" sz="half" idx="10"/>
          </p:nvPr>
        </p:nvSpPr>
        <p:spPr/>
        <p:txBody>
          <a:bodyPr/>
          <a:lstStyle/>
          <a:p>
            <a:fld id="{FC83750A-5F99-44FB-8B43-9B0BEECC89C4}" type="datetimeFigureOut">
              <a:rPr lang="en-GB" smtClean="0"/>
              <a:t>20/04/2024</a:t>
            </a:fld>
            <a:endParaRPr lang="en-GB"/>
          </a:p>
        </p:txBody>
      </p:sp>
      <p:sp>
        <p:nvSpPr>
          <p:cNvPr id="6" name="Місце для нижнього колонтитула 5">
            <a:extLst>
              <a:ext uri="{FF2B5EF4-FFF2-40B4-BE49-F238E27FC236}">
                <a16:creationId xmlns:a16="http://schemas.microsoft.com/office/drawing/2014/main" id="{A10596E7-D2C5-3A1B-6A54-97704F04363F}"/>
              </a:ext>
            </a:extLst>
          </p:cNvPr>
          <p:cNvSpPr>
            <a:spLocks noGrp="1"/>
          </p:cNvSpPr>
          <p:nvPr>
            <p:ph type="ftr" sz="quarter" idx="11"/>
          </p:nvPr>
        </p:nvSpPr>
        <p:spPr/>
        <p:txBody>
          <a:bodyPr/>
          <a:lstStyle/>
          <a:p>
            <a:endParaRPr lang="en-GB"/>
          </a:p>
        </p:txBody>
      </p:sp>
      <p:sp>
        <p:nvSpPr>
          <p:cNvPr id="7" name="Місце для номера слайда 6">
            <a:extLst>
              <a:ext uri="{FF2B5EF4-FFF2-40B4-BE49-F238E27FC236}">
                <a16:creationId xmlns:a16="http://schemas.microsoft.com/office/drawing/2014/main" id="{0CB49567-784D-7026-50F1-F6A089970F42}"/>
              </a:ext>
            </a:extLst>
          </p:cNvPr>
          <p:cNvSpPr>
            <a:spLocks noGrp="1"/>
          </p:cNvSpPr>
          <p:nvPr>
            <p:ph type="sldNum" sz="quarter" idx="12"/>
          </p:nvPr>
        </p:nvSpPr>
        <p:spPr/>
        <p:txBody>
          <a:bodyPr/>
          <a:lstStyle/>
          <a:p>
            <a:fld id="{C0F22161-FB24-405E-985D-B9E8D72CDB88}" type="slidenum">
              <a:rPr lang="en-GB" smtClean="0"/>
              <a:t>‹№›</a:t>
            </a:fld>
            <a:endParaRPr lang="en-GB"/>
          </a:p>
        </p:txBody>
      </p:sp>
    </p:spTree>
    <p:extLst>
      <p:ext uri="{BB962C8B-B14F-4D97-AF65-F5344CB8AC3E}">
        <p14:creationId xmlns:p14="http://schemas.microsoft.com/office/powerpoint/2010/main" val="2511052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DDC82F-ABD5-2DD2-4F1F-417550A8961A}"/>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endParaRPr lang="en-GB"/>
          </a:p>
        </p:txBody>
      </p:sp>
      <p:sp>
        <p:nvSpPr>
          <p:cNvPr id="3" name="Місце для тексту 2">
            <a:extLst>
              <a:ext uri="{FF2B5EF4-FFF2-40B4-BE49-F238E27FC236}">
                <a16:creationId xmlns:a16="http://schemas.microsoft.com/office/drawing/2014/main" id="{A65CCEA6-72EF-958B-2FA5-DAB6834DF0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4B632450-6B99-755B-70EB-FB096AD5E4FD}"/>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GB"/>
          </a:p>
        </p:txBody>
      </p:sp>
      <p:sp>
        <p:nvSpPr>
          <p:cNvPr id="5" name="Місце для тексту 4">
            <a:extLst>
              <a:ext uri="{FF2B5EF4-FFF2-40B4-BE49-F238E27FC236}">
                <a16:creationId xmlns:a16="http://schemas.microsoft.com/office/drawing/2014/main" id="{7006F46B-096D-62CD-7FA3-75360B6146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09E3169D-3469-DD76-665F-DBB68573E4D1}"/>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GB"/>
          </a:p>
        </p:txBody>
      </p:sp>
      <p:sp>
        <p:nvSpPr>
          <p:cNvPr id="7" name="Місце для дати 6">
            <a:extLst>
              <a:ext uri="{FF2B5EF4-FFF2-40B4-BE49-F238E27FC236}">
                <a16:creationId xmlns:a16="http://schemas.microsoft.com/office/drawing/2014/main" id="{EAFCB409-EB75-A5FA-E198-13BFAB992186}"/>
              </a:ext>
            </a:extLst>
          </p:cNvPr>
          <p:cNvSpPr>
            <a:spLocks noGrp="1"/>
          </p:cNvSpPr>
          <p:nvPr>
            <p:ph type="dt" sz="half" idx="10"/>
          </p:nvPr>
        </p:nvSpPr>
        <p:spPr/>
        <p:txBody>
          <a:bodyPr/>
          <a:lstStyle/>
          <a:p>
            <a:fld id="{FC83750A-5F99-44FB-8B43-9B0BEECC89C4}" type="datetimeFigureOut">
              <a:rPr lang="en-GB" smtClean="0"/>
              <a:t>20/04/2024</a:t>
            </a:fld>
            <a:endParaRPr lang="en-GB"/>
          </a:p>
        </p:txBody>
      </p:sp>
      <p:sp>
        <p:nvSpPr>
          <p:cNvPr id="8" name="Місце для нижнього колонтитула 7">
            <a:extLst>
              <a:ext uri="{FF2B5EF4-FFF2-40B4-BE49-F238E27FC236}">
                <a16:creationId xmlns:a16="http://schemas.microsoft.com/office/drawing/2014/main" id="{1DF7ED11-FE2D-D77E-7D51-9581E132EED9}"/>
              </a:ext>
            </a:extLst>
          </p:cNvPr>
          <p:cNvSpPr>
            <a:spLocks noGrp="1"/>
          </p:cNvSpPr>
          <p:nvPr>
            <p:ph type="ftr" sz="quarter" idx="11"/>
          </p:nvPr>
        </p:nvSpPr>
        <p:spPr/>
        <p:txBody>
          <a:bodyPr/>
          <a:lstStyle/>
          <a:p>
            <a:endParaRPr lang="en-GB"/>
          </a:p>
        </p:txBody>
      </p:sp>
      <p:sp>
        <p:nvSpPr>
          <p:cNvPr id="9" name="Місце для номера слайда 8">
            <a:extLst>
              <a:ext uri="{FF2B5EF4-FFF2-40B4-BE49-F238E27FC236}">
                <a16:creationId xmlns:a16="http://schemas.microsoft.com/office/drawing/2014/main" id="{5D154A04-FAD8-135C-32F5-B661B6A222EE}"/>
              </a:ext>
            </a:extLst>
          </p:cNvPr>
          <p:cNvSpPr>
            <a:spLocks noGrp="1"/>
          </p:cNvSpPr>
          <p:nvPr>
            <p:ph type="sldNum" sz="quarter" idx="12"/>
          </p:nvPr>
        </p:nvSpPr>
        <p:spPr/>
        <p:txBody>
          <a:bodyPr/>
          <a:lstStyle/>
          <a:p>
            <a:fld id="{C0F22161-FB24-405E-985D-B9E8D72CDB88}" type="slidenum">
              <a:rPr lang="en-GB" smtClean="0"/>
              <a:t>‹№›</a:t>
            </a:fld>
            <a:endParaRPr lang="en-GB"/>
          </a:p>
        </p:txBody>
      </p:sp>
    </p:spTree>
    <p:extLst>
      <p:ext uri="{BB962C8B-B14F-4D97-AF65-F5344CB8AC3E}">
        <p14:creationId xmlns:p14="http://schemas.microsoft.com/office/powerpoint/2010/main" val="2520086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7C16C94-D9F7-5F23-430C-F08C134F57CB}"/>
              </a:ext>
            </a:extLst>
          </p:cNvPr>
          <p:cNvSpPr>
            <a:spLocks noGrp="1"/>
          </p:cNvSpPr>
          <p:nvPr>
            <p:ph type="title"/>
          </p:nvPr>
        </p:nvSpPr>
        <p:spPr/>
        <p:txBody>
          <a:bodyPr/>
          <a:lstStyle/>
          <a:p>
            <a:r>
              <a:rPr lang="uk-UA"/>
              <a:t>Клацніть, щоб редагувати стиль зразка заголовка</a:t>
            </a:r>
            <a:endParaRPr lang="en-GB"/>
          </a:p>
        </p:txBody>
      </p:sp>
      <p:sp>
        <p:nvSpPr>
          <p:cNvPr id="3" name="Місце для дати 2">
            <a:extLst>
              <a:ext uri="{FF2B5EF4-FFF2-40B4-BE49-F238E27FC236}">
                <a16:creationId xmlns:a16="http://schemas.microsoft.com/office/drawing/2014/main" id="{652076E4-C506-B031-9D25-47429E2CE0C9}"/>
              </a:ext>
            </a:extLst>
          </p:cNvPr>
          <p:cNvSpPr>
            <a:spLocks noGrp="1"/>
          </p:cNvSpPr>
          <p:nvPr>
            <p:ph type="dt" sz="half" idx="10"/>
          </p:nvPr>
        </p:nvSpPr>
        <p:spPr/>
        <p:txBody>
          <a:bodyPr/>
          <a:lstStyle/>
          <a:p>
            <a:fld id="{FC83750A-5F99-44FB-8B43-9B0BEECC89C4}" type="datetimeFigureOut">
              <a:rPr lang="en-GB" smtClean="0"/>
              <a:t>20/04/2024</a:t>
            </a:fld>
            <a:endParaRPr lang="en-GB"/>
          </a:p>
        </p:txBody>
      </p:sp>
      <p:sp>
        <p:nvSpPr>
          <p:cNvPr id="4" name="Місце для нижнього колонтитула 3">
            <a:extLst>
              <a:ext uri="{FF2B5EF4-FFF2-40B4-BE49-F238E27FC236}">
                <a16:creationId xmlns:a16="http://schemas.microsoft.com/office/drawing/2014/main" id="{75DED594-F8E7-0438-76DA-A2DD9759A833}"/>
              </a:ext>
            </a:extLst>
          </p:cNvPr>
          <p:cNvSpPr>
            <a:spLocks noGrp="1"/>
          </p:cNvSpPr>
          <p:nvPr>
            <p:ph type="ftr" sz="quarter" idx="11"/>
          </p:nvPr>
        </p:nvSpPr>
        <p:spPr/>
        <p:txBody>
          <a:bodyPr/>
          <a:lstStyle/>
          <a:p>
            <a:endParaRPr lang="en-GB"/>
          </a:p>
        </p:txBody>
      </p:sp>
      <p:sp>
        <p:nvSpPr>
          <p:cNvPr id="5" name="Місце для номера слайда 4">
            <a:extLst>
              <a:ext uri="{FF2B5EF4-FFF2-40B4-BE49-F238E27FC236}">
                <a16:creationId xmlns:a16="http://schemas.microsoft.com/office/drawing/2014/main" id="{F4C702AC-D772-FA85-4F4C-6DE21C1CBD1E}"/>
              </a:ext>
            </a:extLst>
          </p:cNvPr>
          <p:cNvSpPr>
            <a:spLocks noGrp="1"/>
          </p:cNvSpPr>
          <p:nvPr>
            <p:ph type="sldNum" sz="quarter" idx="12"/>
          </p:nvPr>
        </p:nvSpPr>
        <p:spPr/>
        <p:txBody>
          <a:bodyPr/>
          <a:lstStyle/>
          <a:p>
            <a:fld id="{C0F22161-FB24-405E-985D-B9E8D72CDB88}" type="slidenum">
              <a:rPr lang="en-GB" smtClean="0"/>
              <a:t>‹№›</a:t>
            </a:fld>
            <a:endParaRPr lang="en-GB"/>
          </a:p>
        </p:txBody>
      </p:sp>
    </p:spTree>
    <p:extLst>
      <p:ext uri="{BB962C8B-B14F-4D97-AF65-F5344CB8AC3E}">
        <p14:creationId xmlns:p14="http://schemas.microsoft.com/office/powerpoint/2010/main" val="1039340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73125DC9-7EC7-EE58-61AD-001A621F0211}"/>
              </a:ext>
            </a:extLst>
          </p:cNvPr>
          <p:cNvSpPr>
            <a:spLocks noGrp="1"/>
          </p:cNvSpPr>
          <p:nvPr>
            <p:ph type="dt" sz="half" idx="10"/>
          </p:nvPr>
        </p:nvSpPr>
        <p:spPr/>
        <p:txBody>
          <a:bodyPr/>
          <a:lstStyle/>
          <a:p>
            <a:fld id="{FC83750A-5F99-44FB-8B43-9B0BEECC89C4}" type="datetimeFigureOut">
              <a:rPr lang="en-GB" smtClean="0"/>
              <a:t>20/04/2024</a:t>
            </a:fld>
            <a:endParaRPr lang="en-GB"/>
          </a:p>
        </p:txBody>
      </p:sp>
      <p:sp>
        <p:nvSpPr>
          <p:cNvPr id="3" name="Місце для нижнього колонтитула 2">
            <a:extLst>
              <a:ext uri="{FF2B5EF4-FFF2-40B4-BE49-F238E27FC236}">
                <a16:creationId xmlns:a16="http://schemas.microsoft.com/office/drawing/2014/main" id="{75781F3E-F7D5-8ECB-C96E-456341795CCC}"/>
              </a:ext>
            </a:extLst>
          </p:cNvPr>
          <p:cNvSpPr>
            <a:spLocks noGrp="1"/>
          </p:cNvSpPr>
          <p:nvPr>
            <p:ph type="ftr" sz="quarter" idx="11"/>
          </p:nvPr>
        </p:nvSpPr>
        <p:spPr/>
        <p:txBody>
          <a:bodyPr/>
          <a:lstStyle/>
          <a:p>
            <a:endParaRPr lang="en-GB"/>
          </a:p>
        </p:txBody>
      </p:sp>
      <p:sp>
        <p:nvSpPr>
          <p:cNvPr id="4" name="Місце для номера слайда 3">
            <a:extLst>
              <a:ext uri="{FF2B5EF4-FFF2-40B4-BE49-F238E27FC236}">
                <a16:creationId xmlns:a16="http://schemas.microsoft.com/office/drawing/2014/main" id="{C0AE6C2A-20AC-2A7C-791D-D968C7CB4CE7}"/>
              </a:ext>
            </a:extLst>
          </p:cNvPr>
          <p:cNvSpPr>
            <a:spLocks noGrp="1"/>
          </p:cNvSpPr>
          <p:nvPr>
            <p:ph type="sldNum" sz="quarter" idx="12"/>
          </p:nvPr>
        </p:nvSpPr>
        <p:spPr/>
        <p:txBody>
          <a:bodyPr/>
          <a:lstStyle/>
          <a:p>
            <a:fld id="{C0F22161-FB24-405E-985D-B9E8D72CDB88}" type="slidenum">
              <a:rPr lang="en-GB" smtClean="0"/>
              <a:t>‹№›</a:t>
            </a:fld>
            <a:endParaRPr lang="en-GB"/>
          </a:p>
        </p:txBody>
      </p:sp>
    </p:spTree>
    <p:extLst>
      <p:ext uri="{BB962C8B-B14F-4D97-AF65-F5344CB8AC3E}">
        <p14:creationId xmlns:p14="http://schemas.microsoft.com/office/powerpoint/2010/main" val="4066955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9BCA6FB-0F66-B89E-C2A2-654AFB0C028F}"/>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endParaRPr lang="en-GB"/>
          </a:p>
        </p:txBody>
      </p:sp>
      <p:sp>
        <p:nvSpPr>
          <p:cNvPr id="3" name="Місце для вмісту 2">
            <a:extLst>
              <a:ext uri="{FF2B5EF4-FFF2-40B4-BE49-F238E27FC236}">
                <a16:creationId xmlns:a16="http://schemas.microsoft.com/office/drawing/2014/main" id="{37DC974B-A62B-B4F4-5D3F-A7C26504AA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GB"/>
          </a:p>
        </p:txBody>
      </p:sp>
      <p:sp>
        <p:nvSpPr>
          <p:cNvPr id="4" name="Місце для тексту 3">
            <a:extLst>
              <a:ext uri="{FF2B5EF4-FFF2-40B4-BE49-F238E27FC236}">
                <a16:creationId xmlns:a16="http://schemas.microsoft.com/office/drawing/2014/main" id="{514E912F-1384-3FA4-B96A-37AD3A868A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33FA872C-FC58-7E3E-D646-3235102EAA5E}"/>
              </a:ext>
            </a:extLst>
          </p:cNvPr>
          <p:cNvSpPr>
            <a:spLocks noGrp="1"/>
          </p:cNvSpPr>
          <p:nvPr>
            <p:ph type="dt" sz="half" idx="10"/>
          </p:nvPr>
        </p:nvSpPr>
        <p:spPr/>
        <p:txBody>
          <a:bodyPr/>
          <a:lstStyle/>
          <a:p>
            <a:fld id="{FC83750A-5F99-44FB-8B43-9B0BEECC89C4}" type="datetimeFigureOut">
              <a:rPr lang="en-GB" smtClean="0"/>
              <a:t>20/04/2024</a:t>
            </a:fld>
            <a:endParaRPr lang="en-GB"/>
          </a:p>
        </p:txBody>
      </p:sp>
      <p:sp>
        <p:nvSpPr>
          <p:cNvPr id="6" name="Місце для нижнього колонтитула 5">
            <a:extLst>
              <a:ext uri="{FF2B5EF4-FFF2-40B4-BE49-F238E27FC236}">
                <a16:creationId xmlns:a16="http://schemas.microsoft.com/office/drawing/2014/main" id="{D86579D3-1AA4-4A86-F81C-AAF069D24DE8}"/>
              </a:ext>
            </a:extLst>
          </p:cNvPr>
          <p:cNvSpPr>
            <a:spLocks noGrp="1"/>
          </p:cNvSpPr>
          <p:nvPr>
            <p:ph type="ftr" sz="quarter" idx="11"/>
          </p:nvPr>
        </p:nvSpPr>
        <p:spPr/>
        <p:txBody>
          <a:bodyPr/>
          <a:lstStyle/>
          <a:p>
            <a:endParaRPr lang="en-GB"/>
          </a:p>
        </p:txBody>
      </p:sp>
      <p:sp>
        <p:nvSpPr>
          <p:cNvPr id="7" name="Місце для номера слайда 6">
            <a:extLst>
              <a:ext uri="{FF2B5EF4-FFF2-40B4-BE49-F238E27FC236}">
                <a16:creationId xmlns:a16="http://schemas.microsoft.com/office/drawing/2014/main" id="{093918A7-CD12-EF4F-6836-B4DD6D9CA65E}"/>
              </a:ext>
            </a:extLst>
          </p:cNvPr>
          <p:cNvSpPr>
            <a:spLocks noGrp="1"/>
          </p:cNvSpPr>
          <p:nvPr>
            <p:ph type="sldNum" sz="quarter" idx="12"/>
          </p:nvPr>
        </p:nvSpPr>
        <p:spPr/>
        <p:txBody>
          <a:bodyPr/>
          <a:lstStyle/>
          <a:p>
            <a:fld id="{C0F22161-FB24-405E-985D-B9E8D72CDB88}" type="slidenum">
              <a:rPr lang="en-GB" smtClean="0"/>
              <a:t>‹№›</a:t>
            </a:fld>
            <a:endParaRPr lang="en-GB"/>
          </a:p>
        </p:txBody>
      </p:sp>
    </p:spTree>
    <p:extLst>
      <p:ext uri="{BB962C8B-B14F-4D97-AF65-F5344CB8AC3E}">
        <p14:creationId xmlns:p14="http://schemas.microsoft.com/office/powerpoint/2010/main" val="1631267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5E3093B-FA0A-94C5-D8A1-FF074561D8B9}"/>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endParaRPr lang="en-GB"/>
          </a:p>
        </p:txBody>
      </p:sp>
      <p:sp>
        <p:nvSpPr>
          <p:cNvPr id="3" name="Місце для зображення 2">
            <a:extLst>
              <a:ext uri="{FF2B5EF4-FFF2-40B4-BE49-F238E27FC236}">
                <a16:creationId xmlns:a16="http://schemas.microsoft.com/office/drawing/2014/main" id="{9F1D39EE-6264-1F76-625B-A4B4D29F82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Місце для тексту 3">
            <a:extLst>
              <a:ext uri="{FF2B5EF4-FFF2-40B4-BE49-F238E27FC236}">
                <a16:creationId xmlns:a16="http://schemas.microsoft.com/office/drawing/2014/main" id="{EE134DE9-1DA9-408E-60EA-5401AC0FA6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37A2C652-D38F-33D6-F01F-CA46FC6EBC98}"/>
              </a:ext>
            </a:extLst>
          </p:cNvPr>
          <p:cNvSpPr>
            <a:spLocks noGrp="1"/>
          </p:cNvSpPr>
          <p:nvPr>
            <p:ph type="dt" sz="half" idx="10"/>
          </p:nvPr>
        </p:nvSpPr>
        <p:spPr/>
        <p:txBody>
          <a:bodyPr/>
          <a:lstStyle/>
          <a:p>
            <a:fld id="{FC83750A-5F99-44FB-8B43-9B0BEECC89C4}" type="datetimeFigureOut">
              <a:rPr lang="en-GB" smtClean="0"/>
              <a:t>20/04/2024</a:t>
            </a:fld>
            <a:endParaRPr lang="en-GB"/>
          </a:p>
        </p:txBody>
      </p:sp>
      <p:sp>
        <p:nvSpPr>
          <p:cNvPr id="6" name="Місце для нижнього колонтитула 5">
            <a:extLst>
              <a:ext uri="{FF2B5EF4-FFF2-40B4-BE49-F238E27FC236}">
                <a16:creationId xmlns:a16="http://schemas.microsoft.com/office/drawing/2014/main" id="{BD63229D-DA3A-C082-D50A-7C5AA2B0E082}"/>
              </a:ext>
            </a:extLst>
          </p:cNvPr>
          <p:cNvSpPr>
            <a:spLocks noGrp="1"/>
          </p:cNvSpPr>
          <p:nvPr>
            <p:ph type="ftr" sz="quarter" idx="11"/>
          </p:nvPr>
        </p:nvSpPr>
        <p:spPr/>
        <p:txBody>
          <a:bodyPr/>
          <a:lstStyle/>
          <a:p>
            <a:endParaRPr lang="en-GB"/>
          </a:p>
        </p:txBody>
      </p:sp>
      <p:sp>
        <p:nvSpPr>
          <p:cNvPr id="7" name="Місце для номера слайда 6">
            <a:extLst>
              <a:ext uri="{FF2B5EF4-FFF2-40B4-BE49-F238E27FC236}">
                <a16:creationId xmlns:a16="http://schemas.microsoft.com/office/drawing/2014/main" id="{4C2E92DB-9379-2C6C-EB6D-DFFE9675D66F}"/>
              </a:ext>
            </a:extLst>
          </p:cNvPr>
          <p:cNvSpPr>
            <a:spLocks noGrp="1"/>
          </p:cNvSpPr>
          <p:nvPr>
            <p:ph type="sldNum" sz="quarter" idx="12"/>
          </p:nvPr>
        </p:nvSpPr>
        <p:spPr/>
        <p:txBody>
          <a:bodyPr/>
          <a:lstStyle/>
          <a:p>
            <a:fld id="{C0F22161-FB24-405E-985D-B9E8D72CDB88}" type="slidenum">
              <a:rPr lang="en-GB" smtClean="0"/>
              <a:t>‹№›</a:t>
            </a:fld>
            <a:endParaRPr lang="en-GB"/>
          </a:p>
        </p:txBody>
      </p:sp>
    </p:spTree>
    <p:extLst>
      <p:ext uri="{BB962C8B-B14F-4D97-AF65-F5344CB8AC3E}">
        <p14:creationId xmlns:p14="http://schemas.microsoft.com/office/powerpoint/2010/main" val="2163850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512023-1D4C-7713-1C97-64A77A253D2D}"/>
              </a:ext>
            </a:extLst>
          </p:cNvPr>
          <p:cNvSpPr>
            <a:spLocks noGrp="1"/>
          </p:cNvSpPr>
          <p:nvPr>
            <p:ph type="title"/>
          </p:nvPr>
        </p:nvSpPr>
        <p:spPr/>
        <p:txBody>
          <a:bodyPr/>
          <a:lstStyle/>
          <a:p>
            <a:r>
              <a:rPr lang="uk-UA"/>
              <a:t>Клацніть, щоб редагувати стиль зразка заголовка</a:t>
            </a:r>
            <a:endParaRPr lang="en-GB"/>
          </a:p>
        </p:txBody>
      </p:sp>
      <p:sp>
        <p:nvSpPr>
          <p:cNvPr id="3" name="Місце для вертикального тексту 2">
            <a:extLst>
              <a:ext uri="{FF2B5EF4-FFF2-40B4-BE49-F238E27FC236}">
                <a16:creationId xmlns:a16="http://schemas.microsoft.com/office/drawing/2014/main" id="{E943CAD7-193D-7E17-9B91-B2F2C193A319}"/>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GB"/>
          </a:p>
        </p:txBody>
      </p:sp>
      <p:sp>
        <p:nvSpPr>
          <p:cNvPr id="4" name="Місце для дати 3">
            <a:extLst>
              <a:ext uri="{FF2B5EF4-FFF2-40B4-BE49-F238E27FC236}">
                <a16:creationId xmlns:a16="http://schemas.microsoft.com/office/drawing/2014/main" id="{B1A350E0-E398-5509-CFC2-57C43D2BBE1A}"/>
              </a:ext>
            </a:extLst>
          </p:cNvPr>
          <p:cNvSpPr>
            <a:spLocks noGrp="1"/>
          </p:cNvSpPr>
          <p:nvPr>
            <p:ph type="dt" sz="half" idx="10"/>
          </p:nvPr>
        </p:nvSpPr>
        <p:spPr/>
        <p:txBody>
          <a:bodyPr/>
          <a:lstStyle/>
          <a:p>
            <a:fld id="{FC83750A-5F99-44FB-8B43-9B0BEECC89C4}" type="datetimeFigureOut">
              <a:rPr lang="en-GB" smtClean="0"/>
              <a:t>20/04/2024</a:t>
            </a:fld>
            <a:endParaRPr lang="en-GB"/>
          </a:p>
        </p:txBody>
      </p:sp>
      <p:sp>
        <p:nvSpPr>
          <p:cNvPr id="5" name="Місце для нижнього колонтитула 4">
            <a:extLst>
              <a:ext uri="{FF2B5EF4-FFF2-40B4-BE49-F238E27FC236}">
                <a16:creationId xmlns:a16="http://schemas.microsoft.com/office/drawing/2014/main" id="{FBC2B954-65AC-A9F3-F2EF-A8DD4E4F1C1D}"/>
              </a:ext>
            </a:extLst>
          </p:cNvPr>
          <p:cNvSpPr>
            <a:spLocks noGrp="1"/>
          </p:cNvSpPr>
          <p:nvPr>
            <p:ph type="ftr" sz="quarter" idx="11"/>
          </p:nvPr>
        </p:nvSpPr>
        <p:spPr/>
        <p:txBody>
          <a:bodyPr/>
          <a:lstStyle/>
          <a:p>
            <a:endParaRPr lang="en-GB"/>
          </a:p>
        </p:txBody>
      </p:sp>
      <p:sp>
        <p:nvSpPr>
          <p:cNvPr id="6" name="Місце для номера слайда 5">
            <a:extLst>
              <a:ext uri="{FF2B5EF4-FFF2-40B4-BE49-F238E27FC236}">
                <a16:creationId xmlns:a16="http://schemas.microsoft.com/office/drawing/2014/main" id="{AD615456-0253-13FE-1FCF-57E644C6D3A5}"/>
              </a:ext>
            </a:extLst>
          </p:cNvPr>
          <p:cNvSpPr>
            <a:spLocks noGrp="1"/>
          </p:cNvSpPr>
          <p:nvPr>
            <p:ph type="sldNum" sz="quarter" idx="12"/>
          </p:nvPr>
        </p:nvSpPr>
        <p:spPr/>
        <p:txBody>
          <a:bodyPr/>
          <a:lstStyle/>
          <a:p>
            <a:fld id="{C0F22161-FB24-405E-985D-B9E8D72CDB88}" type="slidenum">
              <a:rPr lang="en-GB" smtClean="0"/>
              <a:t>‹№›</a:t>
            </a:fld>
            <a:endParaRPr lang="en-GB"/>
          </a:p>
        </p:txBody>
      </p:sp>
    </p:spTree>
    <p:extLst>
      <p:ext uri="{BB962C8B-B14F-4D97-AF65-F5344CB8AC3E}">
        <p14:creationId xmlns:p14="http://schemas.microsoft.com/office/powerpoint/2010/main" val="2535334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669C6103-EC71-BD59-292D-76CD12AF5374}"/>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endParaRPr lang="en-GB"/>
          </a:p>
        </p:txBody>
      </p:sp>
      <p:sp>
        <p:nvSpPr>
          <p:cNvPr id="3" name="Місце для вертикального тексту 2">
            <a:extLst>
              <a:ext uri="{FF2B5EF4-FFF2-40B4-BE49-F238E27FC236}">
                <a16:creationId xmlns:a16="http://schemas.microsoft.com/office/drawing/2014/main" id="{A6A36B24-752E-7AF3-8863-CEE0680A8A94}"/>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GB"/>
          </a:p>
        </p:txBody>
      </p:sp>
      <p:sp>
        <p:nvSpPr>
          <p:cNvPr id="4" name="Місце для дати 3">
            <a:extLst>
              <a:ext uri="{FF2B5EF4-FFF2-40B4-BE49-F238E27FC236}">
                <a16:creationId xmlns:a16="http://schemas.microsoft.com/office/drawing/2014/main" id="{FC01EC21-CFA8-2F20-B68D-834C8581F77F}"/>
              </a:ext>
            </a:extLst>
          </p:cNvPr>
          <p:cNvSpPr>
            <a:spLocks noGrp="1"/>
          </p:cNvSpPr>
          <p:nvPr>
            <p:ph type="dt" sz="half" idx="10"/>
          </p:nvPr>
        </p:nvSpPr>
        <p:spPr/>
        <p:txBody>
          <a:bodyPr/>
          <a:lstStyle/>
          <a:p>
            <a:fld id="{FC83750A-5F99-44FB-8B43-9B0BEECC89C4}" type="datetimeFigureOut">
              <a:rPr lang="en-GB" smtClean="0"/>
              <a:t>20/04/2024</a:t>
            </a:fld>
            <a:endParaRPr lang="en-GB"/>
          </a:p>
        </p:txBody>
      </p:sp>
      <p:sp>
        <p:nvSpPr>
          <p:cNvPr id="5" name="Місце для нижнього колонтитула 4">
            <a:extLst>
              <a:ext uri="{FF2B5EF4-FFF2-40B4-BE49-F238E27FC236}">
                <a16:creationId xmlns:a16="http://schemas.microsoft.com/office/drawing/2014/main" id="{9DA89F05-82A6-E923-08C7-64976CE5973D}"/>
              </a:ext>
            </a:extLst>
          </p:cNvPr>
          <p:cNvSpPr>
            <a:spLocks noGrp="1"/>
          </p:cNvSpPr>
          <p:nvPr>
            <p:ph type="ftr" sz="quarter" idx="11"/>
          </p:nvPr>
        </p:nvSpPr>
        <p:spPr/>
        <p:txBody>
          <a:bodyPr/>
          <a:lstStyle/>
          <a:p>
            <a:endParaRPr lang="en-GB"/>
          </a:p>
        </p:txBody>
      </p:sp>
      <p:sp>
        <p:nvSpPr>
          <p:cNvPr id="6" name="Місце для номера слайда 5">
            <a:extLst>
              <a:ext uri="{FF2B5EF4-FFF2-40B4-BE49-F238E27FC236}">
                <a16:creationId xmlns:a16="http://schemas.microsoft.com/office/drawing/2014/main" id="{B111EE1B-E525-A3C6-9E96-A440D8FA2148}"/>
              </a:ext>
            </a:extLst>
          </p:cNvPr>
          <p:cNvSpPr>
            <a:spLocks noGrp="1"/>
          </p:cNvSpPr>
          <p:nvPr>
            <p:ph type="sldNum" sz="quarter" idx="12"/>
          </p:nvPr>
        </p:nvSpPr>
        <p:spPr/>
        <p:txBody>
          <a:bodyPr/>
          <a:lstStyle/>
          <a:p>
            <a:fld id="{C0F22161-FB24-405E-985D-B9E8D72CDB88}" type="slidenum">
              <a:rPr lang="en-GB" smtClean="0"/>
              <a:t>‹№›</a:t>
            </a:fld>
            <a:endParaRPr lang="en-GB"/>
          </a:p>
        </p:txBody>
      </p:sp>
    </p:spTree>
    <p:extLst>
      <p:ext uri="{BB962C8B-B14F-4D97-AF65-F5344CB8AC3E}">
        <p14:creationId xmlns:p14="http://schemas.microsoft.com/office/powerpoint/2010/main" val="621687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B39DB246-8533-612F-61E5-EFAA90924B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endParaRPr lang="en-GB"/>
          </a:p>
        </p:txBody>
      </p:sp>
      <p:sp>
        <p:nvSpPr>
          <p:cNvPr id="3" name="Місце для тексту 2">
            <a:extLst>
              <a:ext uri="{FF2B5EF4-FFF2-40B4-BE49-F238E27FC236}">
                <a16:creationId xmlns:a16="http://schemas.microsoft.com/office/drawing/2014/main" id="{EBBA5B60-D505-A8F2-24B9-39C3BB22B2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GB"/>
          </a:p>
        </p:txBody>
      </p:sp>
      <p:sp>
        <p:nvSpPr>
          <p:cNvPr id="4" name="Місце для дати 3">
            <a:extLst>
              <a:ext uri="{FF2B5EF4-FFF2-40B4-BE49-F238E27FC236}">
                <a16:creationId xmlns:a16="http://schemas.microsoft.com/office/drawing/2014/main" id="{2367103A-4E29-9C83-D542-5146CFB7E8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83750A-5F99-44FB-8B43-9B0BEECC89C4}" type="datetimeFigureOut">
              <a:rPr lang="en-GB" smtClean="0"/>
              <a:t>20/04/2024</a:t>
            </a:fld>
            <a:endParaRPr lang="en-GB"/>
          </a:p>
        </p:txBody>
      </p:sp>
      <p:sp>
        <p:nvSpPr>
          <p:cNvPr id="5" name="Місце для нижнього колонтитула 4">
            <a:extLst>
              <a:ext uri="{FF2B5EF4-FFF2-40B4-BE49-F238E27FC236}">
                <a16:creationId xmlns:a16="http://schemas.microsoft.com/office/drawing/2014/main" id="{00C76F2A-7E48-3364-B271-453F0DE371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Місце для номера слайда 5">
            <a:extLst>
              <a:ext uri="{FF2B5EF4-FFF2-40B4-BE49-F238E27FC236}">
                <a16:creationId xmlns:a16="http://schemas.microsoft.com/office/drawing/2014/main" id="{659E3BA5-6AB4-AA1A-D9AF-6916BE4A95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F22161-FB24-405E-985D-B9E8D72CDB88}" type="slidenum">
              <a:rPr lang="en-GB" smtClean="0"/>
              <a:t>‹№›</a:t>
            </a:fld>
            <a:endParaRPr lang="en-GB"/>
          </a:p>
        </p:txBody>
      </p:sp>
    </p:spTree>
    <p:extLst>
      <p:ext uri="{BB962C8B-B14F-4D97-AF65-F5344CB8AC3E}">
        <p14:creationId xmlns:p14="http://schemas.microsoft.com/office/powerpoint/2010/main" val="26772316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9AAAC286-9823-99AC-79B9-D6E8C4F51AD4}"/>
              </a:ext>
            </a:extLst>
          </p:cNvPr>
          <p:cNvSpPr>
            <a:spLocks noGrp="1"/>
          </p:cNvSpPr>
          <p:nvPr>
            <p:ph type="title"/>
          </p:nvPr>
        </p:nvSpPr>
        <p:spPr>
          <a:xfrm>
            <a:off x="838200" y="365125"/>
            <a:ext cx="10515600" cy="6143251"/>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культурi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клiтин</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отриманих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хворого з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лiзосомною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патологiєю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виявлено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накопичення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значної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кiлькостi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лiпiдiв</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у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лiзосомах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При якому з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перелiчених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захворювань має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мiсце</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це порушення?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Галактоземія</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Подагра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Фенiлкетонурiя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Хвороба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Вiльсона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-Коновалова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Хвороба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Тея</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-Сакса</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0623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0A1EE5-F408-32D8-DB5B-A52BC3528FE2}"/>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6BB30D63-7F4A-8989-5473-A6AA62D1AB70}"/>
              </a:ext>
            </a:extLst>
          </p:cNvPr>
          <p:cNvPicPr>
            <a:picLocks noChangeAspect="1"/>
          </p:cNvPicPr>
          <p:nvPr/>
        </p:nvPicPr>
        <p:blipFill>
          <a:blip r:embed="rId2"/>
          <a:stretch>
            <a:fillRect/>
          </a:stretch>
        </p:blipFill>
        <p:spPr>
          <a:xfrm>
            <a:off x="0" y="-206187"/>
            <a:ext cx="12192000" cy="7064188"/>
          </a:xfrm>
          <a:prstGeom prst="rect">
            <a:avLst/>
          </a:prstGeom>
        </p:spPr>
      </p:pic>
    </p:spTree>
    <p:extLst>
      <p:ext uri="{BB962C8B-B14F-4D97-AF65-F5344CB8AC3E}">
        <p14:creationId xmlns:p14="http://schemas.microsoft.com/office/powerpoint/2010/main" val="4163574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9AAAC286-9823-99AC-79B9-D6E8C4F51AD4}"/>
              </a:ext>
            </a:extLst>
          </p:cNvPr>
          <p:cNvSpPr>
            <a:spLocks noGrp="1"/>
          </p:cNvSpPr>
          <p:nvPr>
            <p:ph type="title"/>
          </p:nvPr>
        </p:nvSpPr>
        <p:spPr>
          <a:xfrm>
            <a:off x="838199" y="365125"/>
            <a:ext cx="10800425" cy="6143251"/>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При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ультрамiкроскопiчному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дослiдженнi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популяцiї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«темних»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гепатоцитiв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цитоплазмi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клiтин</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визначено розвинену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гранулярну (шорстку) ендоплазматичну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сiтку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функцiю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 даних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клiтинах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виконує ця органела?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Депонування іонів кальцію</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Синтез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вуглеводнiв</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Дезiнтоксикацiйна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Продукцiя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жовчi</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Синтез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бiлкiв</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 плазми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кровi</a:t>
            </a:r>
            <a:endParaRPr lang="en-GB" sz="4000" b="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4454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D61097-C187-8D8C-07B6-E8C28A09B58A}"/>
              </a:ext>
            </a:extLst>
          </p:cNvPr>
          <p:cNvSpPr>
            <a:spLocks noGrp="1"/>
          </p:cNvSpPr>
          <p:nvPr>
            <p:ph type="title"/>
          </p:nvPr>
        </p:nvSpPr>
        <p:spPr/>
        <p:txBody>
          <a:bodyPr/>
          <a:lstStyle/>
          <a:p>
            <a:endParaRPr lang="en-GB" dirty="0"/>
          </a:p>
        </p:txBody>
      </p:sp>
      <p:pic>
        <p:nvPicPr>
          <p:cNvPr id="7" name="Рисунок 6">
            <a:extLst>
              <a:ext uri="{FF2B5EF4-FFF2-40B4-BE49-F238E27FC236}">
                <a16:creationId xmlns:a16="http://schemas.microsoft.com/office/drawing/2014/main" id="{110C76C0-9F16-05DE-4CCE-CC00F5FA4F76}"/>
              </a:ext>
            </a:extLst>
          </p:cNvPr>
          <p:cNvPicPr>
            <a:picLocks noChangeAspect="1"/>
          </p:cNvPicPr>
          <p:nvPr/>
        </p:nvPicPr>
        <p:blipFill>
          <a:blip r:embed="rId2"/>
          <a:stretch>
            <a:fillRect/>
          </a:stretch>
        </p:blipFill>
        <p:spPr>
          <a:xfrm>
            <a:off x="0" y="365125"/>
            <a:ext cx="12191999" cy="6385299"/>
          </a:xfrm>
          <a:prstGeom prst="rect">
            <a:avLst/>
          </a:prstGeom>
        </p:spPr>
      </p:pic>
    </p:spTree>
    <p:extLst>
      <p:ext uri="{BB962C8B-B14F-4D97-AF65-F5344CB8AC3E}">
        <p14:creationId xmlns:p14="http://schemas.microsoft.com/office/powerpoint/2010/main" val="995134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7912CB1-547E-1C9C-D7C0-20CFAEC6B649}"/>
              </a:ext>
            </a:extLst>
          </p:cNvPr>
          <p:cNvSpPr>
            <a:spLocks noGrp="1"/>
          </p:cNvSpPr>
          <p:nvPr>
            <p:ph type="title"/>
          </p:nvPr>
        </p:nvSpPr>
        <p:spPr>
          <a:xfrm>
            <a:off x="838200" y="365125"/>
            <a:ext cx="10515600" cy="5910169"/>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Комплекс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Гольджi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виводить речовини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клiтини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завдяки злиттю мембранного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мiшечка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 мембраною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клiтини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При цьому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вмiст</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мiшечка</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виливається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назовнi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Який процес тут проявляється?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Осмос</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Ендоцитоз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Активний транспорт</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Полегшена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дифузiя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Екзоцитоз</a:t>
            </a:r>
            <a:endParaRPr lang="en-GB" sz="4000" b="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0406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492421B-1D1D-BE61-2A36-3C89355F8507}"/>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B5A5A913-9209-E63B-092D-2CB26D387EDE}"/>
              </a:ext>
            </a:extLst>
          </p:cNvPr>
          <p:cNvPicPr>
            <a:picLocks noChangeAspect="1"/>
          </p:cNvPicPr>
          <p:nvPr/>
        </p:nvPicPr>
        <p:blipFill>
          <a:blip r:embed="rId2"/>
          <a:stretch>
            <a:fillRect/>
          </a:stretch>
        </p:blipFill>
        <p:spPr>
          <a:xfrm>
            <a:off x="0" y="62754"/>
            <a:ext cx="12192000" cy="6795246"/>
          </a:xfrm>
          <a:prstGeom prst="rect">
            <a:avLst/>
          </a:prstGeom>
        </p:spPr>
      </p:pic>
    </p:spTree>
    <p:extLst>
      <p:ext uri="{BB962C8B-B14F-4D97-AF65-F5344CB8AC3E}">
        <p14:creationId xmlns:p14="http://schemas.microsoft.com/office/powerpoint/2010/main" val="775343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B4A79C-DA68-6AEE-194D-85F058CE6C37}"/>
              </a:ext>
            </a:extLst>
          </p:cNvPr>
          <p:cNvSpPr>
            <a:spLocks noGrp="1"/>
          </p:cNvSpPr>
          <p:nvPr>
            <p:ph type="title"/>
          </p:nvPr>
        </p:nvSpPr>
        <p:spPr>
          <a:xfrm>
            <a:off x="838200" y="365125"/>
            <a:ext cx="10515600" cy="601774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a:lnSpc>
                <a:spcPct val="107000"/>
              </a:lnSpc>
              <a:spcAft>
                <a:spcPts val="800"/>
              </a:spcAft>
            </a:pP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Дослiдник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мiкроскопiчному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i електронно-</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мiкроскопiчному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вивченнi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печiнки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звернув увагу, що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деякi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окремо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розташованi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клiтини</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розпалися на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дрiбнi</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фрагменти,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оточенi</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мембраною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 деяких із них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наявнi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органели,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iншi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включають фрагменти ядра, що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розпалося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Запальна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реакцiя</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навколо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вiдсутня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Дослiдник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розцiнив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цi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змiни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Дистрофія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Атрофiя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Некроз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Гiпоплазiя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latin typeface="Times New Roman" panose="02020603050405020304" pitchFamily="18" charset="0"/>
                <a:ea typeface="Calibri" panose="020F0502020204030204" pitchFamily="34" charset="0"/>
                <a:cs typeface="Times New Roman" panose="02020603050405020304" pitchFamily="18" charset="0"/>
              </a:rPr>
              <a:t>Апоптоз</a:t>
            </a:r>
            <a:endParaRPr lang="en-GB" sz="4000" b="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7919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4439150-848B-7EAA-552F-E5EA8F43CC39}"/>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C399DA7D-33CB-F21A-8E8F-2B966BCFC732}"/>
              </a:ext>
            </a:extLst>
          </p:cNvPr>
          <p:cNvPicPr>
            <a:picLocks noChangeAspect="1"/>
          </p:cNvPicPr>
          <p:nvPr/>
        </p:nvPicPr>
        <p:blipFill>
          <a:blip r:embed="rId2"/>
          <a:stretch>
            <a:fillRect/>
          </a:stretch>
        </p:blipFill>
        <p:spPr>
          <a:xfrm>
            <a:off x="0" y="80681"/>
            <a:ext cx="12191999" cy="6714565"/>
          </a:xfrm>
          <a:prstGeom prst="rect">
            <a:avLst/>
          </a:prstGeom>
        </p:spPr>
      </p:pic>
    </p:spTree>
    <p:extLst>
      <p:ext uri="{BB962C8B-B14F-4D97-AF65-F5344CB8AC3E}">
        <p14:creationId xmlns:p14="http://schemas.microsoft.com/office/powerpoint/2010/main" val="18637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6C763B7-EA9E-0D65-F200-70AD76A2B332}"/>
              </a:ext>
            </a:extLst>
          </p:cNvPr>
          <p:cNvSpPr>
            <a:spLocks noGrp="1"/>
          </p:cNvSpPr>
          <p:nvPr>
            <p:ph type="title"/>
          </p:nvPr>
        </p:nvSpPr>
        <p:spPr>
          <a:xfrm>
            <a:off x="838200" y="365125"/>
            <a:ext cx="10515600" cy="5829487"/>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Унаслідок дефіциту ферменту УФО-</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ендонуклеази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порушується репарація ДНК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і виникає таке захворювання: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Фенілкетонурія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Серпоподібноклітинна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анемія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Подагра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Альбінізм</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a:latin typeface="Times New Roman" panose="02020603050405020304" pitchFamily="18" charset="0"/>
                <a:ea typeface="Calibri" panose="020F0502020204030204" pitchFamily="34" charset="0"/>
                <a:cs typeface="Times New Roman" panose="02020603050405020304" pitchFamily="18" charset="0"/>
              </a:rPr>
              <a:t>Пігментна </a:t>
            </a:r>
            <a:r>
              <a:rPr lang="uk-UA" sz="4000" b="1" u="sng" dirty="0" err="1">
                <a:latin typeface="Times New Roman" panose="02020603050405020304" pitchFamily="18" charset="0"/>
                <a:ea typeface="Calibri" panose="020F0502020204030204" pitchFamily="34" charset="0"/>
                <a:cs typeface="Times New Roman" panose="02020603050405020304" pitchFamily="18" charset="0"/>
              </a:rPr>
              <a:t>ксеродермія</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sz="4000" dirty="0"/>
          </a:p>
        </p:txBody>
      </p:sp>
    </p:spTree>
    <p:extLst>
      <p:ext uri="{BB962C8B-B14F-4D97-AF65-F5344CB8AC3E}">
        <p14:creationId xmlns:p14="http://schemas.microsoft.com/office/powerpoint/2010/main" val="3526760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8C8E8AA-6AA1-B2F3-74FE-480C354E7E09}"/>
              </a:ext>
            </a:extLst>
          </p:cNvPr>
          <p:cNvSpPr>
            <a:spLocks noGrp="1"/>
          </p:cNvSpPr>
          <p:nvPr>
            <p:ph type="title"/>
          </p:nvPr>
        </p:nvSpPr>
        <p:spPr/>
        <p:txBody>
          <a:bodyPr/>
          <a:lstStyle/>
          <a:p>
            <a:endParaRPr lang="en-GB" dirty="0"/>
          </a:p>
        </p:txBody>
      </p:sp>
      <p:pic>
        <p:nvPicPr>
          <p:cNvPr id="13" name="Рисунок 12">
            <a:extLst>
              <a:ext uri="{FF2B5EF4-FFF2-40B4-BE49-F238E27FC236}">
                <a16:creationId xmlns:a16="http://schemas.microsoft.com/office/drawing/2014/main" id="{F10CF736-25D3-25B7-6F98-CBC8CDF25A4F}"/>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3404794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36B249-C557-9BD6-B43C-5320E328EB21}"/>
              </a:ext>
            </a:extLst>
          </p:cNvPr>
          <p:cNvSpPr>
            <a:spLocks noGrp="1"/>
          </p:cNvSpPr>
          <p:nvPr>
            <p:ph type="title"/>
          </p:nvPr>
        </p:nvSpPr>
        <p:spPr>
          <a:xfrm>
            <a:off x="838200" y="365125"/>
            <a:ext cx="10515600" cy="5856381"/>
          </a:xfrm>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життєвому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циклi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клiтини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вiдбувається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процес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самоподвоєння</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ДНК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результатi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цього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однохроматиднi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хромосоми стають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двохроматидними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 який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перiод</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клiтинного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циклу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спостерiгається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це явище?</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a:t>
            </a:r>
            <a:r>
              <a:rPr lang="en-US" sz="3200" dirty="0">
                <a:latin typeface="Times New Roman" panose="02020603050405020304" pitchFamily="18" charset="0"/>
                <a:ea typeface="Calibri" panose="020F0502020204030204" pitchFamily="34" charset="0"/>
                <a:cs typeface="Times New Roman" panose="02020603050405020304" pitchFamily="18" charset="0"/>
              </a:rPr>
              <a:t>M</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G</a:t>
            </a:r>
            <a:r>
              <a:rPr lang="uk-UA" sz="3200" baseline="-25000" dirty="0" err="1">
                <a:effectLst/>
                <a:latin typeface="Times New Roman" panose="02020603050405020304" pitchFamily="18" charset="0"/>
                <a:ea typeface="Calibri" panose="020F0502020204030204" pitchFamily="34" charset="0"/>
                <a:cs typeface="Times New Roman" panose="02020603050405020304" pitchFamily="18" charset="0"/>
              </a:rPr>
              <a:t>o</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G</a:t>
            </a:r>
            <a:r>
              <a:rPr lang="uk-UA" sz="3200" baseline="-25000" dirty="0">
                <a:effectLst/>
                <a:latin typeface="Times New Roman" panose="02020603050405020304" pitchFamily="18" charset="0"/>
                <a:ea typeface="Calibri" panose="020F0502020204030204" pitchFamily="34" charset="0"/>
                <a:cs typeface="Times New Roman" panose="02020603050405020304" pitchFamily="18" charset="0"/>
              </a:rPr>
              <a:t>1</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G</a:t>
            </a:r>
            <a:r>
              <a:rPr lang="uk-UA" sz="3200" baseline="-25000" dirty="0">
                <a:effectLst/>
                <a:latin typeface="Times New Roman" panose="02020603050405020304" pitchFamily="18" charset="0"/>
                <a:ea typeface="Calibri" panose="020F0502020204030204" pitchFamily="34" charset="0"/>
                <a:cs typeface="Times New Roman" panose="02020603050405020304" pitchFamily="18" charset="0"/>
              </a:rPr>
              <a:t>2</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a:t>
            </a:r>
            <a:r>
              <a:rPr lang="en-US" sz="4000" b="1" u="sng" dirty="0">
                <a:effectLst/>
                <a:latin typeface="Times New Roman" panose="02020603050405020304" pitchFamily="18" charset="0"/>
                <a:ea typeface="Calibri" panose="020F0502020204030204" pitchFamily="34" charset="0"/>
                <a:cs typeface="Times New Roman" panose="02020603050405020304" pitchFamily="18" charset="0"/>
              </a:rPr>
              <a:t>S</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0993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EC47647-80B8-B947-4963-6E705E7EA64A}"/>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41D80C60-94BC-4FC4-D5E4-ACF449B8CE22}"/>
              </a:ext>
            </a:extLst>
          </p:cNvPr>
          <p:cNvPicPr>
            <a:picLocks noChangeAspect="1"/>
          </p:cNvPicPr>
          <p:nvPr/>
        </p:nvPicPr>
        <p:blipFill>
          <a:blip r:embed="rId2"/>
          <a:stretch>
            <a:fillRect/>
          </a:stretch>
        </p:blipFill>
        <p:spPr>
          <a:xfrm>
            <a:off x="0" y="71718"/>
            <a:ext cx="12192000" cy="6786282"/>
          </a:xfrm>
          <a:prstGeom prst="rect">
            <a:avLst/>
          </a:prstGeom>
        </p:spPr>
      </p:pic>
    </p:spTree>
    <p:extLst>
      <p:ext uri="{BB962C8B-B14F-4D97-AF65-F5344CB8AC3E}">
        <p14:creationId xmlns:p14="http://schemas.microsoft.com/office/powerpoint/2010/main" val="2177012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B4A79C-DA68-6AEE-194D-85F058CE6C37}"/>
              </a:ext>
            </a:extLst>
          </p:cNvPr>
          <p:cNvSpPr>
            <a:spLocks noGrp="1"/>
          </p:cNvSpPr>
          <p:nvPr>
            <p:ph type="title"/>
          </p:nvPr>
        </p:nvSpPr>
        <p:spPr>
          <a:xfrm>
            <a:off x="838199" y="365125"/>
            <a:ext cx="10960223" cy="601774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Проводиться вивчення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максимально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спiралiзованих</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хромосом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карiотипу</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людини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При цьому процес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подiлу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клiтини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припинили на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стадiї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1</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a:latin typeface="Times New Roman" panose="02020603050405020304" pitchFamily="18" charset="0"/>
                <a:ea typeface="Calibri" panose="020F0502020204030204" pitchFamily="34" charset="0"/>
                <a:cs typeface="Times New Roman" panose="02020603050405020304" pitchFamily="18" charset="0"/>
              </a:rPr>
              <a:t>Тело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фаза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2</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Профаза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3</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Iнтерфаза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4</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Анафаза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latin typeface="Times New Roman" panose="02020603050405020304" pitchFamily="18" charset="0"/>
                <a:ea typeface="Calibri" panose="020F0502020204030204" pitchFamily="34" charset="0"/>
                <a:cs typeface="Times New Roman" panose="02020603050405020304" pitchFamily="18" charset="0"/>
              </a:rPr>
              <a:t>5</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 Метафаза</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75234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3A2272-3A0A-DE65-B288-AB1E8B87AB6C}"/>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8987FF14-EAAD-7714-0F55-C038966C9B49}"/>
              </a:ext>
            </a:extLst>
          </p:cNvPr>
          <p:cNvPicPr>
            <a:picLocks noChangeAspect="1"/>
          </p:cNvPicPr>
          <p:nvPr/>
        </p:nvPicPr>
        <p:blipFill>
          <a:blip r:embed="rId2"/>
          <a:stretch>
            <a:fillRect/>
          </a:stretch>
        </p:blipFill>
        <p:spPr>
          <a:xfrm>
            <a:off x="0" y="295836"/>
            <a:ext cx="12192000" cy="6562164"/>
          </a:xfrm>
          <a:prstGeom prst="rect">
            <a:avLst/>
          </a:prstGeom>
        </p:spPr>
      </p:pic>
    </p:spTree>
    <p:extLst>
      <p:ext uri="{BB962C8B-B14F-4D97-AF65-F5344CB8AC3E}">
        <p14:creationId xmlns:p14="http://schemas.microsoft.com/office/powerpoint/2010/main" val="1160698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F9A7A16-5180-FA25-6FC4-EC00AA6B2EEC}"/>
              </a:ext>
            </a:extLst>
          </p:cNvPr>
          <p:cNvSpPr>
            <a:spLocks noGrp="1"/>
          </p:cNvSpPr>
          <p:nvPr>
            <p:ph type="title"/>
          </p:nvPr>
        </p:nvSpPr>
        <p:spPr>
          <a:xfrm>
            <a:off x="838200" y="365125"/>
            <a:ext cx="10515600" cy="5937063"/>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Синтез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iРНК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проходить на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матрицi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ДНК із урахуванням принципу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комплементарностi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Якщо триплети в ДНК такі –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АТГ-ЦГТ</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то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вiдповiднi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кодони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iРНК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будуть:</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ТАГ-УГУ</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АУГ-ЦГУ</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АТГ-ЦГТ</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УАГ-ЦГУ</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УАЦ-ГЦА</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2178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194AA1-1E00-62CE-2E89-044606AE9638}"/>
              </a:ext>
            </a:extLst>
          </p:cNvPr>
          <p:cNvSpPr>
            <a:spLocks noGrp="1"/>
          </p:cNvSpPr>
          <p:nvPr>
            <p:ph type="title"/>
          </p:nvPr>
        </p:nvSpPr>
        <p:spPr/>
        <p:txBody>
          <a:bodyPr/>
          <a:lstStyle/>
          <a:p>
            <a:endParaRPr lang="en-GB" dirty="0"/>
          </a:p>
        </p:txBody>
      </p:sp>
      <p:pic>
        <p:nvPicPr>
          <p:cNvPr id="7" name="Рисунок 6">
            <a:extLst>
              <a:ext uri="{FF2B5EF4-FFF2-40B4-BE49-F238E27FC236}">
                <a16:creationId xmlns:a16="http://schemas.microsoft.com/office/drawing/2014/main" id="{1B058FB3-C3AB-5B38-C520-A78D30361BA4}"/>
              </a:ext>
            </a:extLst>
          </p:cNvPr>
          <p:cNvPicPr>
            <a:picLocks noChangeAspect="1"/>
          </p:cNvPicPr>
          <p:nvPr/>
        </p:nvPicPr>
        <p:blipFill>
          <a:blip r:embed="rId2"/>
          <a:stretch>
            <a:fillRect/>
          </a:stretch>
        </p:blipFill>
        <p:spPr>
          <a:xfrm>
            <a:off x="0" y="152400"/>
            <a:ext cx="12192000" cy="6705599"/>
          </a:xfrm>
          <a:prstGeom prst="rect">
            <a:avLst/>
          </a:prstGeom>
        </p:spPr>
      </p:pic>
    </p:spTree>
    <p:extLst>
      <p:ext uri="{BB962C8B-B14F-4D97-AF65-F5344CB8AC3E}">
        <p14:creationId xmlns:p14="http://schemas.microsoft.com/office/powerpoint/2010/main" val="20174130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074BAE-168F-2389-C5C6-87B8B051226A}"/>
              </a:ext>
            </a:extLst>
          </p:cNvPr>
          <p:cNvSpPr>
            <a:spLocks noGrp="1"/>
          </p:cNvSpPr>
          <p:nvPr>
            <p:ph type="title"/>
          </p:nvPr>
        </p:nvSpPr>
        <p:spPr>
          <a:xfrm>
            <a:off x="838200" y="365125"/>
            <a:ext cx="10515600" cy="5793628"/>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Ряд антибіотиків є специфічними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інгібіторами процесу трансляції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 мікроорганізмів. </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Робота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яких</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органел</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порушується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при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цьому</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Мітохондрій</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Пероксисом</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Мікротрубочок</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Лізосом</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a:latin typeface="Times New Roman" panose="02020603050405020304" pitchFamily="18" charset="0"/>
                <a:ea typeface="Calibri" panose="020F0502020204030204" pitchFamily="34" charset="0"/>
                <a:cs typeface="Times New Roman" panose="02020603050405020304" pitchFamily="18" charset="0"/>
              </a:rPr>
              <a:t>Рибосом</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68254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F26471-AFFB-F94D-4CA9-DF5F15460D32}"/>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C665C077-CBC2-342B-FCC4-008758800B83}"/>
              </a:ext>
            </a:extLst>
          </p:cNvPr>
          <p:cNvPicPr>
            <a:picLocks noChangeAspect="1"/>
          </p:cNvPicPr>
          <p:nvPr/>
        </p:nvPicPr>
        <p:blipFill>
          <a:blip r:embed="rId2"/>
          <a:stretch>
            <a:fillRect/>
          </a:stretch>
        </p:blipFill>
        <p:spPr>
          <a:xfrm>
            <a:off x="0" y="0"/>
            <a:ext cx="12191999" cy="6723529"/>
          </a:xfrm>
          <a:prstGeom prst="rect">
            <a:avLst/>
          </a:prstGeom>
        </p:spPr>
      </p:pic>
    </p:spTree>
    <p:extLst>
      <p:ext uri="{BB962C8B-B14F-4D97-AF65-F5344CB8AC3E}">
        <p14:creationId xmlns:p14="http://schemas.microsoft.com/office/powerpoint/2010/main" val="5941118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B4A79C-DA68-6AEE-194D-85F058CE6C37}"/>
              </a:ext>
            </a:extLst>
          </p:cNvPr>
          <p:cNvSpPr>
            <a:spLocks noGrp="1"/>
          </p:cNvSpPr>
          <p:nvPr>
            <p:ph type="title"/>
          </p:nvPr>
        </p:nvSpPr>
        <p:spPr>
          <a:xfrm>
            <a:off x="838200" y="365125"/>
            <a:ext cx="10515600" cy="601774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Установлено,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токсична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дія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ціанідів</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проявляється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гальмуванні</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клітинного</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дихання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органоїди</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клітини</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є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найбільш</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чутливими</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до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цих</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отрут?</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1</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a:latin typeface="Times New Roman" panose="02020603050405020304" pitchFamily="18" charset="0"/>
                <a:ea typeface="Calibri" panose="020F0502020204030204" pitchFamily="34" charset="0"/>
                <a:cs typeface="Times New Roman" panose="02020603050405020304" pitchFamily="18" charset="0"/>
              </a:rPr>
              <a:t>Клітинний центр</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2</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Рибосоми</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3</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Комплекс Гольджі</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4</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Лізосоми</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latin typeface="Times New Roman" panose="02020603050405020304" pitchFamily="18" charset="0"/>
                <a:ea typeface="Calibri" panose="020F0502020204030204" pitchFamily="34" charset="0"/>
                <a:cs typeface="Times New Roman" panose="02020603050405020304" pitchFamily="18" charset="0"/>
              </a:rPr>
              <a:t>5</a:t>
            </a:r>
            <a:r>
              <a:rPr lang="en-US" sz="40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Мітохондрії</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40837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311B40B-EBE0-A60F-98FC-65B467881D69}"/>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B4C17955-4FEB-0622-5D91-C508A51EADF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5437455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66B092-4C80-81E6-BAAB-3BC3A460881A}"/>
              </a:ext>
            </a:extLst>
          </p:cNvPr>
          <p:cNvSpPr>
            <a:spLocks noGrp="1"/>
          </p:cNvSpPr>
          <p:nvPr>
            <p:ph type="title"/>
          </p:nvPr>
        </p:nvSpPr>
        <p:spPr>
          <a:xfrm>
            <a:off x="838200" y="365125"/>
            <a:ext cx="10515600" cy="5686051"/>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Прокаріотичні</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еукаріотичні</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клітини</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характеризуються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здатністю</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до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поділу</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Поділ</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прокаріотичних</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клітин</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відрізняється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від</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поділу</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еукаріотичних</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клітин</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але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існує</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молекулярний</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процес</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лежить</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основі</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обох</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поділів</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Назвіть</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цей</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процес</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latin typeface="Times New Roman" panose="02020603050405020304" pitchFamily="18" charset="0"/>
                <a:ea typeface="Calibri" panose="020F0502020204030204" pitchFamily="34" charset="0"/>
                <a:cs typeface="Times New Roman" panose="02020603050405020304" pitchFamily="18" charset="0"/>
              </a:rPr>
              <a:t>Трансляція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2</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Ампліфікація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генів</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3</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Репарація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4</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Транскрипція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latin typeface="Times New Roman" panose="02020603050405020304" pitchFamily="18" charset="0"/>
                <a:ea typeface="Calibri" panose="020F0502020204030204" pitchFamily="34" charset="0"/>
                <a:cs typeface="Times New Roman" panose="02020603050405020304" pitchFamily="18" charset="0"/>
              </a:rPr>
              <a:t>5</a:t>
            </a:r>
            <a:r>
              <a:rPr lang="ru-RU" sz="40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4000" b="1" u="sng" dirty="0" err="1">
                <a:effectLst/>
                <a:latin typeface="Times New Roman" panose="02020603050405020304" pitchFamily="18" charset="0"/>
                <a:ea typeface="Calibri" panose="020F0502020204030204" pitchFamily="34" charset="0"/>
                <a:cs typeface="Times New Roman" panose="02020603050405020304" pitchFamily="18" charset="0"/>
              </a:rPr>
              <a:t>Реплікація</a:t>
            </a:r>
            <a:r>
              <a:rPr lang="ru-RU" sz="4000" b="1" u="sng" dirty="0">
                <a:effectLst/>
                <a:latin typeface="Times New Roman" panose="02020603050405020304" pitchFamily="18" charset="0"/>
                <a:ea typeface="Calibri" panose="020F0502020204030204" pitchFamily="34" charset="0"/>
                <a:cs typeface="Times New Roman" panose="02020603050405020304" pitchFamily="18" charset="0"/>
              </a:rPr>
              <a:t> ДНК</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129920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F03AFB2-4E6B-B95F-C044-5F6D147D86B2}"/>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93FBC4F7-7CB6-8099-544B-100F9D0C5C19}"/>
              </a:ext>
            </a:extLst>
          </p:cNvPr>
          <p:cNvPicPr>
            <a:picLocks noChangeAspect="1"/>
          </p:cNvPicPr>
          <p:nvPr/>
        </p:nvPicPr>
        <p:blipFill>
          <a:blip r:embed="rId2"/>
          <a:stretch>
            <a:fillRect/>
          </a:stretch>
        </p:blipFill>
        <p:spPr>
          <a:xfrm>
            <a:off x="0" y="116540"/>
            <a:ext cx="12192000" cy="6615953"/>
          </a:xfrm>
          <a:prstGeom prst="rect">
            <a:avLst/>
          </a:prstGeom>
        </p:spPr>
      </p:pic>
    </p:spTree>
    <p:extLst>
      <p:ext uri="{BB962C8B-B14F-4D97-AF65-F5344CB8AC3E}">
        <p14:creationId xmlns:p14="http://schemas.microsoft.com/office/powerpoint/2010/main" val="28822312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66B092-4C80-81E6-BAAB-3BC3A460881A}"/>
              </a:ext>
            </a:extLst>
          </p:cNvPr>
          <p:cNvSpPr>
            <a:spLocks noGrp="1"/>
          </p:cNvSpPr>
          <p:nvPr>
            <p:ph type="title"/>
          </p:nvPr>
        </p:nvSpPr>
        <p:spPr>
          <a:xfrm>
            <a:off x="838200" y="365125"/>
            <a:ext cx="10515600" cy="5686051"/>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юнака 18-ти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рокiв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дiагностовано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хворобу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Марфана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дослiдженнi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встановлено: порушення розвитку сполучної тканини, будови кришталика,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аномалiї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серцево-судинної системи,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арахнодактилiя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тощо. Яке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генетичне явище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зумовило розвиток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цiєї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хвороби?</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Неповне домінування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Комплементарна взаємодія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Кодомiнування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Множинний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алелiзм</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Плейотропія</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659426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5163E90-809F-3EE7-D79A-522D0642518B}"/>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D71FACB6-FA9E-0813-1876-1AB7CBA021CF}"/>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6769646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074BAE-168F-2389-C5C6-87B8B051226A}"/>
              </a:ext>
            </a:extLst>
          </p:cNvPr>
          <p:cNvSpPr>
            <a:spLocks noGrp="1"/>
          </p:cNvSpPr>
          <p:nvPr>
            <p:ph type="title"/>
          </p:nvPr>
        </p:nvSpPr>
        <p:spPr>
          <a:xfrm>
            <a:off x="838200" y="365125"/>
            <a:ext cx="10515600" cy="5793628"/>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районах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Пiвденної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Африки у людей розповсюджена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серпоподiбноклiтинна</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анемiя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якiй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еритроцити мають форму серпа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внаслiдок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замiни</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в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молекулi</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гемоглобiну</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глутамінової кислоти на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валiн</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Чим викликана ця хвороба?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a:t>
            </a:r>
            <a:r>
              <a:rPr lang="uk-UA" sz="3200" dirty="0">
                <a:latin typeface="Times New Roman" panose="02020603050405020304" pitchFamily="18" charset="0"/>
                <a:ea typeface="Calibri" panose="020F0502020204030204" pitchFamily="34" charset="0"/>
                <a:cs typeface="Times New Roman" panose="02020603050405020304" pitchFamily="18" charset="0"/>
              </a:rPr>
              <a:t>Трансдукція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Порушення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механiзмiв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реалiзацiї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генетичної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iнформацiї</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Кросинговер</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Геномна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мутацiя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a:latin typeface="Times New Roman" panose="02020603050405020304" pitchFamily="18" charset="0"/>
                <a:ea typeface="Calibri" panose="020F0502020204030204" pitchFamily="34" charset="0"/>
                <a:cs typeface="Times New Roman" panose="02020603050405020304" pitchFamily="18" charset="0"/>
              </a:rPr>
              <a:t>Генна мутація</a:t>
            </a:r>
            <a:endParaRPr lang="en-GB" sz="32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924179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8F8F57-A575-0C06-0AC0-A5DCC517692A}"/>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5879600C-C1DC-2431-C21F-6D7010B07AE7}"/>
              </a:ext>
            </a:extLst>
          </p:cNvPr>
          <p:cNvPicPr>
            <a:picLocks noChangeAspect="1"/>
          </p:cNvPicPr>
          <p:nvPr/>
        </p:nvPicPr>
        <p:blipFill>
          <a:blip r:embed="rId2"/>
          <a:stretch>
            <a:fillRect/>
          </a:stretch>
        </p:blipFill>
        <p:spPr>
          <a:xfrm>
            <a:off x="0" y="1"/>
            <a:ext cx="12191999" cy="6920752"/>
          </a:xfrm>
          <a:prstGeom prst="rect">
            <a:avLst/>
          </a:prstGeom>
        </p:spPr>
      </p:pic>
    </p:spTree>
    <p:extLst>
      <p:ext uri="{BB962C8B-B14F-4D97-AF65-F5344CB8AC3E}">
        <p14:creationId xmlns:p14="http://schemas.microsoft.com/office/powerpoint/2010/main" val="29284406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D42B1E-BD64-6702-9A28-D361B7DC4BDB}"/>
              </a:ext>
            </a:extLst>
          </p:cNvPr>
          <p:cNvSpPr>
            <a:spLocks noGrp="1"/>
          </p:cNvSpPr>
          <p:nvPr>
            <p:ph type="title"/>
          </p:nvPr>
        </p:nvSpPr>
        <p:spPr>
          <a:xfrm>
            <a:off x="838200" y="365125"/>
            <a:ext cx="10515600" cy="6062569"/>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Секрецiя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грудного молока 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жiнок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обумовлена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полiмерними</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генами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причому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кiлькiсть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молока зростає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збiльшенням</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числа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домiнантних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алелiв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цих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генiв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генотипi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жiнки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Який генотип може мати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породiлля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вiдсутнiстю</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молока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M1m1m2m2</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M1m1M2m2</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m1m1M2m2</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M1M1m2m2</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m1m1m2m2</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82086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CD1511-B3F1-ED00-A5E8-869B3EFAD7BA}"/>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4DD97C5B-23D4-84A6-54D2-BCF579497442}"/>
              </a:ext>
            </a:extLst>
          </p:cNvPr>
          <p:cNvPicPr>
            <a:picLocks noChangeAspect="1"/>
          </p:cNvPicPr>
          <p:nvPr/>
        </p:nvPicPr>
        <p:blipFill>
          <a:blip r:embed="rId2"/>
          <a:stretch>
            <a:fillRect/>
          </a:stretch>
        </p:blipFill>
        <p:spPr>
          <a:xfrm>
            <a:off x="0" y="0"/>
            <a:ext cx="12191999" cy="6857999"/>
          </a:xfrm>
          <a:prstGeom prst="rect">
            <a:avLst/>
          </a:prstGeom>
        </p:spPr>
      </p:pic>
    </p:spTree>
    <p:extLst>
      <p:ext uri="{BB962C8B-B14F-4D97-AF65-F5344CB8AC3E}">
        <p14:creationId xmlns:p14="http://schemas.microsoft.com/office/powerpoint/2010/main" val="5235263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D440F7-2F2C-67EF-52F1-739F544D72C5}"/>
              </a:ext>
            </a:extLst>
          </p:cNvPr>
          <p:cNvSpPr>
            <a:spLocks noGrp="1"/>
          </p:cNvSpPr>
          <p:nvPr>
            <p:ph type="title"/>
          </p:nvPr>
        </p:nvSpPr>
        <p:spPr>
          <a:xfrm>
            <a:off x="838200" y="365125"/>
            <a:ext cx="10515600" cy="5990851"/>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При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обстеженнi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2-х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мiсячної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дитини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педiатр</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звернула увагу, що плач дитини нагадує котячий крик.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Дiагностовано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мiкроцефалiю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та ваду серця. За допомогою цитогенетичного методу встановлено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карiотип</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дитини: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46,XX,5р–</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a:latin typeface="Times New Roman" panose="02020603050405020304" pitchFamily="18" charset="0"/>
                <a:ea typeface="Calibri" panose="020F0502020204030204" pitchFamily="34" charset="0"/>
                <a:cs typeface="Times New Roman" panose="02020603050405020304" pitchFamily="18" charset="0"/>
              </a:rPr>
              <a:t>Ц</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е захворювання є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наслiдком</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такого процесу:</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1</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a:latin typeface="Times New Roman" panose="02020603050405020304" pitchFamily="18" charset="0"/>
                <a:ea typeface="Calibri" panose="020F0502020204030204" pitchFamily="34" charset="0"/>
                <a:cs typeface="Times New Roman" panose="02020603050405020304" pitchFamily="18" charset="0"/>
              </a:rPr>
              <a:t>Плейотропія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Дуплiкацiя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3</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Iнверсiя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4</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Транслокацiя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latin typeface="Times New Roman" panose="02020603050405020304" pitchFamily="18" charset="0"/>
                <a:ea typeface="Calibri" panose="020F0502020204030204" pitchFamily="34" charset="0"/>
                <a:cs typeface="Times New Roman" panose="02020603050405020304" pitchFamily="18" charset="0"/>
              </a:rPr>
              <a:t>5</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Делеція</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181103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387BDC-E5A7-90EB-6F83-E968F8AFD0E6}"/>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29901B02-5538-C704-87D0-5B77CFC0E63B}"/>
              </a:ext>
            </a:extLst>
          </p:cNvPr>
          <p:cNvPicPr>
            <a:picLocks noChangeAspect="1"/>
          </p:cNvPicPr>
          <p:nvPr/>
        </p:nvPicPr>
        <p:blipFill>
          <a:blip r:embed="rId2"/>
          <a:stretch>
            <a:fillRect/>
          </a:stretch>
        </p:blipFill>
        <p:spPr>
          <a:xfrm>
            <a:off x="0" y="62753"/>
            <a:ext cx="12191999" cy="6678706"/>
          </a:xfrm>
          <a:prstGeom prst="rect">
            <a:avLst/>
          </a:prstGeom>
        </p:spPr>
      </p:pic>
    </p:spTree>
    <p:extLst>
      <p:ext uri="{BB962C8B-B14F-4D97-AF65-F5344CB8AC3E}">
        <p14:creationId xmlns:p14="http://schemas.microsoft.com/office/powerpoint/2010/main" val="23928044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B4A79C-DA68-6AEE-194D-85F058CE6C37}"/>
              </a:ext>
            </a:extLst>
          </p:cNvPr>
          <p:cNvSpPr>
            <a:spLocks noGrp="1"/>
          </p:cNvSpPr>
          <p:nvPr>
            <p:ph type="title"/>
          </p:nvPr>
        </p:nvSpPr>
        <p:spPr>
          <a:xfrm>
            <a:off x="838200" y="365125"/>
            <a:ext cx="10515600" cy="601774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ділянці хромосоми гени розташовано в такій послідовності: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AB</a:t>
            </a:r>
            <a:r>
              <a:rPr lang="uk-UA" sz="3200" b="1" u="sng" dirty="0">
                <a:effectLst/>
                <a:latin typeface="Times New Roman" panose="02020603050405020304" pitchFamily="18" charset="0"/>
                <a:ea typeface="Calibri" panose="020F0502020204030204" pitchFamily="34" charset="0"/>
                <a:cs typeface="Times New Roman" panose="02020603050405020304" pitchFamily="18" charset="0"/>
              </a:rPr>
              <a:t>C</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DEFG</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 результаті дії радіоактивного випромінювання відбулася перебудова, після чого ділянка хромосоми має такий вигляд: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ABDEFG</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Яка мутація відбулася?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Мутація</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Дуплікація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Інсерція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Інверсія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Делеція</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02822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492F186-D1C7-F44A-E28E-3AFBD34894E5}"/>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5E9D322C-6F99-7778-57B0-922220052B06}"/>
              </a:ext>
            </a:extLst>
          </p:cNvPr>
          <p:cNvPicPr>
            <a:picLocks noChangeAspect="1"/>
          </p:cNvPicPr>
          <p:nvPr/>
        </p:nvPicPr>
        <p:blipFill>
          <a:blip r:embed="rId2"/>
          <a:stretch>
            <a:fillRect/>
          </a:stretch>
        </p:blipFill>
        <p:spPr>
          <a:xfrm>
            <a:off x="71718" y="0"/>
            <a:ext cx="12120282" cy="6857999"/>
          </a:xfrm>
          <a:prstGeom prst="rect">
            <a:avLst/>
          </a:prstGeom>
        </p:spPr>
      </p:pic>
    </p:spTree>
    <p:extLst>
      <p:ext uri="{BB962C8B-B14F-4D97-AF65-F5344CB8AC3E}">
        <p14:creationId xmlns:p14="http://schemas.microsoft.com/office/powerpoint/2010/main" val="39415017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B4A79C-DA68-6AEE-194D-85F058CE6C37}"/>
              </a:ext>
            </a:extLst>
          </p:cNvPr>
          <p:cNvSpPr>
            <a:spLocks noGrp="1"/>
          </p:cNvSpPr>
          <p:nvPr>
            <p:ph type="title"/>
          </p:nvPr>
        </p:nvSpPr>
        <p:spPr>
          <a:xfrm>
            <a:off x="838199" y="365125"/>
            <a:ext cx="10960223" cy="601774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чоловiка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22-х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рокiв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високого росту та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астенiчної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будови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тiла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 ознаками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гiпогонадизму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гiнекомастiєю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та зменшеною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продукцiєю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сперми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азооспермiя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виявлено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карiотип</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47,ХХY</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Який спадковий синдром супроводжується такою хромосомною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аномалiєю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Дауна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Вiскотта-Олдрича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Тернера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Луї-</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Барра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latin typeface="Times New Roman" panose="02020603050405020304" pitchFamily="18" charset="0"/>
                <a:ea typeface="Calibri" panose="020F0502020204030204" pitchFamily="34" charset="0"/>
                <a:cs typeface="Times New Roman" panose="02020603050405020304" pitchFamily="18" charset="0"/>
              </a:rPr>
              <a:t>Клайнфельтера</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297625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B769C5-CBFB-BEB1-09A5-7E8670F0D4CB}"/>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3F7B9432-A241-8A04-DDFC-BD1A65C4FF7C}"/>
              </a:ext>
            </a:extLst>
          </p:cNvPr>
          <p:cNvPicPr>
            <a:picLocks noChangeAspect="1"/>
          </p:cNvPicPr>
          <p:nvPr/>
        </p:nvPicPr>
        <p:blipFill>
          <a:blip r:embed="rId2"/>
          <a:stretch>
            <a:fillRect/>
          </a:stretch>
        </p:blipFill>
        <p:spPr>
          <a:xfrm>
            <a:off x="0" y="98611"/>
            <a:ext cx="12192000" cy="6669741"/>
          </a:xfrm>
          <a:prstGeom prst="rect">
            <a:avLst/>
          </a:prstGeom>
        </p:spPr>
      </p:pic>
    </p:spTree>
    <p:extLst>
      <p:ext uri="{BB962C8B-B14F-4D97-AF65-F5344CB8AC3E}">
        <p14:creationId xmlns:p14="http://schemas.microsoft.com/office/powerpoint/2010/main" val="26556419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B4A79C-DA68-6AEE-194D-85F058CE6C37}"/>
              </a:ext>
            </a:extLst>
          </p:cNvPr>
          <p:cNvSpPr>
            <a:spLocks noGrp="1"/>
          </p:cNvSpPr>
          <p:nvPr>
            <p:ph type="title"/>
          </p:nvPr>
        </p:nvSpPr>
        <p:spPr>
          <a:xfrm>
            <a:off x="838199" y="365125"/>
            <a:ext cx="10960223" cy="601774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Визначення Х-статевого хроматину в соматичних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клiтинах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використовується для експрес-</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дiагностики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спадкових захворювань, пов’язаних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зi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змiною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кiлькостi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статевих хромосом. Який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карiотип</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чоловiка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переважна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бiльшiсть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клiтин</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якого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мiстять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одну грудочку Х-статевого хроматину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49,ХХХХY</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45,Х0</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46,ХY</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48,ХХХY</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47,ХХY</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323182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273D54-313F-7355-544A-0A246E34F758}"/>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0DC7F91C-2633-61C2-ED8A-BFE0FDFB076D}"/>
              </a:ext>
            </a:extLst>
          </p:cNvPr>
          <p:cNvPicPr>
            <a:picLocks noChangeAspect="1"/>
          </p:cNvPicPr>
          <p:nvPr/>
        </p:nvPicPr>
        <p:blipFill>
          <a:blip r:embed="rId2"/>
          <a:stretch>
            <a:fillRect/>
          </a:stretch>
        </p:blipFill>
        <p:spPr>
          <a:xfrm>
            <a:off x="-98612" y="0"/>
            <a:ext cx="12290611" cy="6858000"/>
          </a:xfrm>
          <a:prstGeom prst="rect">
            <a:avLst/>
          </a:prstGeom>
        </p:spPr>
      </p:pic>
    </p:spTree>
    <p:extLst>
      <p:ext uri="{BB962C8B-B14F-4D97-AF65-F5344CB8AC3E}">
        <p14:creationId xmlns:p14="http://schemas.microsoft.com/office/powerpoint/2010/main" val="42416869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B285E7-5DDC-35D5-34E4-2758B870B7F7}"/>
              </a:ext>
            </a:extLst>
          </p:cNvPr>
          <p:cNvSpPr>
            <a:spLocks noGrp="1"/>
          </p:cNvSpPr>
          <p:nvPr>
            <p:ph type="title"/>
          </p:nvPr>
        </p:nvSpPr>
        <p:spPr>
          <a:xfrm>
            <a:off x="838200" y="365125"/>
            <a:ext cx="10515600" cy="5829487"/>
          </a:xfrm>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До медико-генетичної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консультацiї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звернулася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жiнка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30-ти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рокiв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 якої в ядрах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бiльшостi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клiтин</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епiтелiю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слизової оболонки щоки виявлено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по два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тiльця</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Барра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попереднiй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можна встановити?</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Моносомiя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за X-хромосомою</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Трисомiя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за 21-ю хромосомою</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Трисомiя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за 13-ю хромосомою</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Трисомiя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за 18-ю хромосомою</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latin typeface="Times New Roman" panose="02020603050405020304" pitchFamily="18" charset="0"/>
                <a:ea typeface="Calibri" panose="020F0502020204030204" pitchFamily="34" charset="0"/>
                <a:cs typeface="Times New Roman" panose="02020603050405020304" pitchFamily="18" charset="0"/>
              </a:rPr>
              <a:t>Три</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сомiя</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 за X-хромосомою</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476775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03E59EB-6F53-545D-D69F-C32588189981}"/>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0A7EE6B1-C066-6B59-C664-95529F2B2DED}"/>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25412408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D440F7-2F2C-67EF-52F1-739F544D72C5}"/>
              </a:ext>
            </a:extLst>
          </p:cNvPr>
          <p:cNvSpPr>
            <a:spLocks noGrp="1"/>
          </p:cNvSpPr>
          <p:nvPr>
            <p:ph type="title"/>
          </p:nvPr>
        </p:nvSpPr>
        <p:spPr>
          <a:xfrm>
            <a:off x="838200" y="365125"/>
            <a:ext cx="10515600" cy="5990851"/>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родинi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зростає донька 14-ти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рокiв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 якої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спостерiгаються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деякi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вiдхилення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норми: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зрiст</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нижче,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нiж</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у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однолiткiв</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вiдсутнi</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ознаки статевого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дозрiвання</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шия дуже коротка,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плечi</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широкi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Iнтелект</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нормi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Яке захворювання можна припустити?</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Синдром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Клайнфельтера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Синдром Дауна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Синдром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Едвардса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Синдром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Патау</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Синдром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Шерешевського</a:t>
            </a:r>
            <a:r>
              <a:rPr lang="uk-UA" sz="4000" b="1" u="sng" dirty="0" err="1">
                <a:latin typeface="Times New Roman" panose="02020603050405020304" pitchFamily="18" charset="0"/>
                <a:ea typeface="Calibri" panose="020F0502020204030204" pitchFamily="34" charset="0"/>
                <a:cs typeface="Times New Roman" panose="02020603050405020304" pitchFamily="18" charset="0"/>
              </a:rPr>
              <a:t>-Тернера</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614001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6A2C0F-3B5C-4B50-69DB-05091FE1C60F}"/>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8A775F8D-67CB-70EC-B524-EE25C8864CD2}"/>
              </a:ext>
            </a:extLst>
          </p:cNvPr>
          <p:cNvPicPr>
            <a:picLocks noChangeAspect="1"/>
          </p:cNvPicPr>
          <p:nvPr/>
        </p:nvPicPr>
        <p:blipFill>
          <a:blip r:embed="rId2"/>
          <a:stretch>
            <a:fillRect/>
          </a:stretch>
        </p:blipFill>
        <p:spPr>
          <a:xfrm>
            <a:off x="0" y="0"/>
            <a:ext cx="12290611" cy="7091082"/>
          </a:xfrm>
          <a:prstGeom prst="rect">
            <a:avLst/>
          </a:prstGeom>
        </p:spPr>
      </p:pic>
    </p:spTree>
    <p:extLst>
      <p:ext uri="{BB962C8B-B14F-4D97-AF65-F5344CB8AC3E}">
        <p14:creationId xmlns:p14="http://schemas.microsoft.com/office/powerpoint/2010/main" val="35313313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B4A79C-DA68-6AEE-194D-85F058CE6C37}"/>
              </a:ext>
            </a:extLst>
          </p:cNvPr>
          <p:cNvSpPr>
            <a:spLocks noGrp="1"/>
          </p:cNvSpPr>
          <p:nvPr>
            <p:ph type="title"/>
          </p:nvPr>
        </p:nvSpPr>
        <p:spPr>
          <a:xfrm>
            <a:off x="838199" y="365125"/>
            <a:ext cx="10960223" cy="601774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чоловіка 32-х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рокiв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високий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зрiст</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гiнекомастiя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жiночий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тип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оволосiння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високий голос, розумова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вiдсталiсть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безплiддя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Попереднiй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синдром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Клайнфельтера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Що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необхiдно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дослiдити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для уточнення цього діагнозу?</a:t>
            </a:r>
            <a:br>
              <a:rPr lang="uk-UA" sz="3200" dirty="0">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1. Родовід</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Лейкоцитарна формула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Сперматогенез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Група крові</a:t>
            </a:r>
            <a:br>
              <a:rPr lang="uk-UA" sz="3200" dirty="0">
                <a:latin typeface="Times New Roman" panose="02020603050405020304" pitchFamily="18" charset="0"/>
                <a:ea typeface="Calibri" panose="020F0502020204030204" pitchFamily="34" charset="0"/>
                <a:cs typeface="Times New Roman" panose="02020603050405020304" pitchFamily="18" charset="0"/>
              </a:rPr>
            </a:br>
            <a:r>
              <a:rPr lang="uk-UA" sz="4000" b="1" u="sng" dirty="0">
                <a:latin typeface="Times New Roman" panose="02020603050405020304" pitchFamily="18" charset="0"/>
                <a:ea typeface="Calibri" panose="020F0502020204030204" pitchFamily="34" charset="0"/>
                <a:cs typeface="Times New Roman" panose="02020603050405020304" pitchFamily="18" charset="0"/>
              </a:rPr>
              <a:t>5. Каріотип</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86813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1D70EAE-3C75-71F7-E52E-9D0F1C1910FA}"/>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FE18D537-232F-B7C3-5C04-6A0D549269E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6108604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B4A79C-DA68-6AEE-194D-85F058CE6C37}"/>
              </a:ext>
            </a:extLst>
          </p:cNvPr>
          <p:cNvSpPr>
            <a:spLocks noGrp="1"/>
          </p:cNvSpPr>
          <p:nvPr>
            <p:ph type="title"/>
          </p:nvPr>
        </p:nvSpPr>
        <p:spPr>
          <a:xfrm>
            <a:off x="838199" y="365125"/>
            <a:ext cx="10960223" cy="601774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фiбробластах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шкiри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дитини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хворобою Дауна виявлено 47 хромосом</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Визначте тип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аномалiї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 цьому випадку:</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1</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Трисомiя</a:t>
            </a:r>
            <a:r>
              <a:rPr lang="uk-UA" sz="3200" dirty="0">
                <a:latin typeface="Times New Roman" panose="02020603050405020304" pitchFamily="18" charset="0"/>
                <a:ea typeface="Calibri" panose="020F0502020204030204" pitchFamily="34" charset="0"/>
                <a:cs typeface="Times New Roman" panose="02020603050405020304" pitchFamily="18" charset="0"/>
              </a:rPr>
              <a:t>-Х</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2</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Полiсомiя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-Y</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3</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Трисомiя</a:t>
            </a:r>
            <a:r>
              <a:rPr lang="uk-UA" sz="3200" dirty="0">
                <a:latin typeface="Times New Roman" panose="02020603050405020304" pitchFamily="18" charset="0"/>
                <a:ea typeface="Calibri" panose="020F0502020204030204" pitchFamily="34" charset="0"/>
                <a:cs typeface="Times New Roman" panose="02020603050405020304" pitchFamily="18" charset="0"/>
              </a:rPr>
              <a:t>-</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13</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4</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Трисомiя</a:t>
            </a:r>
            <a:r>
              <a:rPr lang="uk-UA" sz="3200" dirty="0">
                <a:latin typeface="Times New Roman" panose="02020603050405020304" pitchFamily="18" charset="0"/>
                <a:ea typeface="Calibri" panose="020F0502020204030204" pitchFamily="34" charset="0"/>
                <a:cs typeface="Times New Roman" panose="02020603050405020304" pitchFamily="18" charset="0"/>
              </a:rPr>
              <a:t>-</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18</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latin typeface="Times New Roman" panose="02020603050405020304" pitchFamily="18" charset="0"/>
                <a:ea typeface="Calibri" panose="020F0502020204030204" pitchFamily="34" charset="0"/>
                <a:cs typeface="Times New Roman" panose="02020603050405020304" pitchFamily="18" charset="0"/>
              </a:rPr>
              <a:t>5</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 Трисомiя</a:t>
            </a:r>
            <a:r>
              <a:rPr lang="uk-UA" sz="4000" b="1" u="sng" dirty="0">
                <a:latin typeface="Times New Roman" panose="02020603050405020304" pitchFamily="18" charset="0"/>
                <a:ea typeface="Calibri" panose="020F0502020204030204" pitchFamily="34" charset="0"/>
                <a:cs typeface="Times New Roman" panose="02020603050405020304" pitchFamily="18" charset="0"/>
              </a:rPr>
              <a:t>-</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21</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74640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A95C805-A5E1-2578-4A47-7039C588A68C}"/>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F62C1C4C-43F4-372F-01C2-43CB988D414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3945759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B4A79C-DA68-6AEE-194D-85F058CE6C37}"/>
              </a:ext>
            </a:extLst>
          </p:cNvPr>
          <p:cNvSpPr>
            <a:spLocks noGrp="1"/>
          </p:cNvSpPr>
          <p:nvPr>
            <p:ph type="title"/>
          </p:nvPr>
        </p:nvSpPr>
        <p:spPr>
          <a:xfrm>
            <a:off x="838199" y="365125"/>
            <a:ext cx="10960223" cy="601774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Пiд</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час обстеження 12-ти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рiчного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хлопчика, який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вiдстає</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ростi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виявлено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ахондроплазiю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непропорцiйна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тiлобудова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помiтним</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вкороченням рук i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нiг</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унаслiдок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порушення росту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епiфiзарних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хрящiв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довгих трубчастих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кiсток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Це захворювання є:</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Набутим</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Спадковим за рецесивним типом</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Спадковим, зчепленим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зi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статтю</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Вродженим</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Спадковим за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домiнантним</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 типом</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787381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8C9470D-52E4-294E-1798-6A07253B99C1}"/>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5BAAA5E6-90A9-C1D6-D888-2B2392F838AB}"/>
              </a:ext>
            </a:extLst>
          </p:cNvPr>
          <p:cNvPicPr>
            <a:picLocks noChangeAspect="1"/>
          </p:cNvPicPr>
          <p:nvPr/>
        </p:nvPicPr>
        <p:blipFill>
          <a:blip r:embed="rId2"/>
          <a:stretch>
            <a:fillRect/>
          </a:stretch>
        </p:blipFill>
        <p:spPr>
          <a:xfrm>
            <a:off x="0" y="0"/>
            <a:ext cx="12192000" cy="6777318"/>
          </a:xfrm>
          <a:prstGeom prst="rect">
            <a:avLst/>
          </a:prstGeom>
        </p:spPr>
      </p:pic>
    </p:spTree>
    <p:extLst>
      <p:ext uri="{BB962C8B-B14F-4D97-AF65-F5344CB8AC3E}">
        <p14:creationId xmlns:p14="http://schemas.microsoft.com/office/powerpoint/2010/main" val="26485671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B4A79C-DA68-6AEE-194D-85F058CE6C37}"/>
              </a:ext>
            </a:extLst>
          </p:cNvPr>
          <p:cNvSpPr>
            <a:spLocks noGrp="1"/>
          </p:cNvSpPr>
          <p:nvPr>
            <p:ph type="title"/>
          </p:nvPr>
        </p:nvSpPr>
        <p:spPr>
          <a:xfrm>
            <a:off x="838199" y="365125"/>
            <a:ext cx="10960223" cy="601774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молодого подружжя народилася дитина з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енцефалопатiєю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Лiкар</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встановив, що хвороба пов’язана з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порушенням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мiтохондрiальної</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ДНК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 успадковуються такі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патологiї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обох батьків усіма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дiтьми</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матерi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тiльки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синами</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батька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тiльки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дочками</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батька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тiльки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синами</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Вiд</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 матері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всiма</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дiтьми</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761895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8DC16E0-089B-2AA3-0E23-74C5B24BDDB8}"/>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052312F4-46E5-25B1-7727-78E2AB01019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716335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B4A79C-DA68-6AEE-194D-85F058CE6C37}"/>
              </a:ext>
            </a:extLst>
          </p:cNvPr>
          <p:cNvSpPr>
            <a:spLocks noGrp="1"/>
          </p:cNvSpPr>
          <p:nvPr>
            <p:ph type="title"/>
          </p:nvPr>
        </p:nvSpPr>
        <p:spPr>
          <a:xfrm>
            <a:off x="838199" y="383055"/>
            <a:ext cx="10960223" cy="601774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здорових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батькiв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народилася дитина з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синдромом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Патау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Який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метод медичної генетики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дасть змогу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вiддиференцiювати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цю спадкову хворобу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її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фенокопiї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Дерматогліфічний</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Визначення Х-статевого хроматину</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Бiохiмiчний</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Близнюковий</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a:latin typeface="Times New Roman" panose="02020603050405020304" pitchFamily="18" charset="0"/>
                <a:ea typeface="Calibri" panose="020F0502020204030204" pitchFamily="34" charset="0"/>
                <a:cs typeface="Times New Roman" panose="02020603050405020304" pitchFamily="18" charset="0"/>
              </a:rPr>
              <a:t>Цитогенетичний</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173526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064F54-D73F-DA38-D75F-C36D606D3B24}"/>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3A55A367-D8C1-C2D3-511E-F5F6A4B198A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3987519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B4A79C-DA68-6AEE-194D-85F058CE6C37}"/>
              </a:ext>
            </a:extLst>
          </p:cNvPr>
          <p:cNvSpPr>
            <a:spLocks noGrp="1"/>
          </p:cNvSpPr>
          <p:nvPr>
            <p:ph type="title"/>
          </p:nvPr>
        </p:nvSpPr>
        <p:spPr>
          <a:xfrm>
            <a:off x="838199" y="365125"/>
            <a:ext cx="10960223" cy="601774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Виникнення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нижчеперерахованих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захворювань пов’язано з генетичними чинниками.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Назвiть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патологiю</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зі спадковою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схильнiстю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a:t>
            </a:r>
            <a:r>
              <a:rPr lang="uk-UA" sz="3200" dirty="0">
                <a:latin typeface="Times New Roman" panose="02020603050405020304" pitchFamily="18" charset="0"/>
                <a:ea typeface="Calibri" panose="020F0502020204030204" pitchFamily="34" charset="0"/>
                <a:cs typeface="Times New Roman" panose="02020603050405020304" pitchFamily="18" charset="0"/>
              </a:rPr>
              <a:t>Дальтонізм</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Хорея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Гентiнгтона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Фенiлкетонурiя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Серпоподiбноклiтинна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анемiя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Цукровий діабет</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74220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65C22AB-9B56-FCC1-CDB8-98A134A55DDD}"/>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E1145C20-F876-193E-B0AB-BDDB7BADB532}"/>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047915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0C10BE1-DDF0-55AB-1BD4-824C2610116C}"/>
              </a:ext>
            </a:extLst>
          </p:cNvPr>
          <p:cNvSpPr>
            <a:spLocks noGrp="1"/>
          </p:cNvSpPr>
          <p:nvPr>
            <p:ph type="title"/>
          </p:nvPr>
        </p:nvSpPr>
        <p:spPr>
          <a:xfrm>
            <a:off x="838200" y="365125"/>
            <a:ext cx="10515600" cy="5901204"/>
          </a:xfrm>
        </p:spPr>
        <p:txBody>
          <a:bodyPr>
            <a:normAutofit/>
          </a:bodyPr>
          <a:lstStyle/>
          <a:p>
            <a:pPr>
              <a:lnSpc>
                <a:spcPct val="107000"/>
              </a:lnSpc>
              <a:spcAft>
                <a:spcPts val="800"/>
              </a:spcAft>
              <a:tabLst>
                <a:tab pos="286385" algn="l"/>
              </a:tabLst>
            </a:pP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До медико-</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генетичної</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консультації</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звернулася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сімейна</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пара, в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якій</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чоловік</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хворіє</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на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інсулінозалежний</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цукровий</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діабет</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дружина – здорова</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Яка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ймовірність</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народження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дитини</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інсулінозалежним</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цукровим</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діабетом</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у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цієї</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пари?</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a:t>
            </a:r>
            <a:r>
              <a:rPr lang="uk-UA" sz="3200" dirty="0">
                <a:effectLst/>
                <a:latin typeface="Times New Roman" panose="02020603050405020304" pitchFamily="18" charset="0"/>
                <a:ea typeface="Times New Roman" panose="02020603050405020304" pitchFamily="18" charset="0"/>
                <a:cs typeface="Times New Roman" panose="02020603050405020304" pitchFamily="18" charset="0"/>
              </a:rPr>
              <a:t>50 %</a:t>
            </a:r>
            <a:br>
              <a:rPr lang="uk-UA" sz="3200" dirty="0">
                <a:effectLst/>
                <a:latin typeface="Times New Roman" panose="02020603050405020304" pitchFamily="18" charset="0"/>
                <a:ea typeface="Times New Roman" panose="02020603050405020304" pitchFamily="18" charset="0"/>
                <a:cs typeface="Times New Roman" panose="02020603050405020304" pitchFamily="18" charset="0"/>
              </a:rPr>
            </a:br>
            <a:r>
              <a:rPr lang="uk-UA" sz="3200" dirty="0">
                <a:effectLst/>
                <a:latin typeface="Times New Roman" panose="02020603050405020304" pitchFamily="18" charset="0"/>
                <a:ea typeface="Times New Roman" panose="02020603050405020304" pitchFamily="18" charset="0"/>
                <a:cs typeface="Times New Roman" panose="02020603050405020304" pitchFamily="18" charset="0"/>
              </a:rPr>
              <a:t>2. </a:t>
            </a:r>
            <a:r>
              <a:rPr lang="ru-RU" sz="3200" dirty="0" err="1">
                <a:effectLst/>
                <a:latin typeface="Times New Roman" panose="02020603050405020304" pitchFamily="18" charset="0"/>
                <a:ea typeface="Times New Roman" panose="02020603050405020304" pitchFamily="18" charset="0"/>
                <a:cs typeface="Times New Roman" panose="02020603050405020304" pitchFamily="18" charset="0"/>
              </a:rPr>
              <a:t>Нижча</a:t>
            </a:r>
            <a:r>
              <a:rPr lang="ru-RU"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cs typeface="Times New Roman" panose="02020603050405020304" pitchFamily="18" charset="0"/>
              </a:rPr>
              <a:t>ніж</a:t>
            </a:r>
            <a:r>
              <a:rPr lang="ru-RU" sz="3200" dirty="0">
                <a:effectLst/>
                <a:latin typeface="Times New Roman" panose="02020603050405020304" pitchFamily="18" charset="0"/>
                <a:ea typeface="Times New Roman" panose="02020603050405020304" pitchFamily="18" charset="0"/>
                <a:cs typeface="Times New Roman" panose="02020603050405020304" pitchFamily="18" charset="0"/>
              </a:rPr>
              <a:t> у </a:t>
            </a:r>
            <a:r>
              <a:rPr lang="ru-RU" sz="3200" dirty="0" err="1">
                <a:effectLst/>
                <a:latin typeface="Times New Roman" panose="02020603050405020304" pitchFamily="18" charset="0"/>
                <a:ea typeface="Times New Roman" panose="02020603050405020304" pitchFamily="18" charset="0"/>
                <a:cs typeface="Times New Roman" panose="02020603050405020304" pitchFamily="18" charset="0"/>
              </a:rPr>
              <a:t>популяції</a:t>
            </a:r>
            <a:br>
              <a:rPr lang="en-GB" sz="3200" dirty="0">
                <a:effectLst/>
                <a:latin typeface="Times New Roman" panose="02020603050405020304" pitchFamily="18" charset="0"/>
                <a:ea typeface="Times New Roman" panose="02020603050405020304" pitchFamily="18" charset="0"/>
                <a:cs typeface="Times New Roman" panose="02020603050405020304" pitchFamily="18" charset="0"/>
              </a:rPr>
            </a:br>
            <a:r>
              <a:rPr lang="uk-UA" sz="3200" dirty="0">
                <a:effectLst/>
                <a:latin typeface="Times New Roman" panose="02020603050405020304" pitchFamily="18" charset="0"/>
                <a:ea typeface="Times New Roman" panose="02020603050405020304" pitchFamily="18" charset="0"/>
                <a:cs typeface="Times New Roman" panose="02020603050405020304" pitchFamily="18" charset="0"/>
              </a:rPr>
              <a:t>3. </a:t>
            </a:r>
            <a:r>
              <a:rPr lang="ru-RU" sz="3200" dirty="0" err="1">
                <a:effectLst/>
                <a:latin typeface="Times New Roman" panose="02020603050405020304" pitchFamily="18" charset="0"/>
                <a:ea typeface="Times New Roman" panose="02020603050405020304" pitchFamily="18" charset="0"/>
                <a:cs typeface="Times New Roman" panose="02020603050405020304" pitchFamily="18" charset="0"/>
              </a:rPr>
              <a:t>Така</a:t>
            </a:r>
            <a:r>
              <a:rPr lang="ru-RU" sz="3200" dirty="0">
                <a:effectLst/>
                <a:latin typeface="Times New Roman" panose="02020603050405020304" pitchFamily="18" charset="0"/>
                <a:ea typeface="Times New Roman" panose="02020603050405020304" pitchFamily="18" charset="0"/>
                <a:cs typeface="Times New Roman" panose="02020603050405020304" pitchFamily="18" charset="0"/>
              </a:rPr>
              <a:t> ж, як у </a:t>
            </a:r>
            <a:r>
              <a:rPr lang="ru-RU" sz="3200" dirty="0" err="1">
                <a:effectLst/>
                <a:latin typeface="Times New Roman" panose="02020603050405020304" pitchFamily="18" charset="0"/>
                <a:ea typeface="Times New Roman" panose="02020603050405020304" pitchFamily="18" charset="0"/>
                <a:cs typeface="Times New Roman" panose="02020603050405020304" pitchFamily="18" charset="0"/>
              </a:rPr>
              <a:t>популяції</a:t>
            </a:r>
            <a:br>
              <a:rPr lang="en-GB" sz="3200" dirty="0">
                <a:effectLst/>
                <a:latin typeface="Times New Roman" panose="02020603050405020304" pitchFamily="18" charset="0"/>
                <a:ea typeface="Times New Roman" panose="02020603050405020304" pitchFamily="18" charset="0"/>
                <a:cs typeface="Times New Roman" panose="02020603050405020304" pitchFamily="18" charset="0"/>
              </a:rPr>
            </a:br>
            <a:r>
              <a:rPr lang="uk-UA" sz="3200" dirty="0">
                <a:effectLst/>
                <a:latin typeface="Times New Roman" panose="02020603050405020304" pitchFamily="18" charset="0"/>
                <a:ea typeface="Times New Roman" panose="02020603050405020304" pitchFamily="18" charset="0"/>
                <a:cs typeface="Times New Roman" panose="02020603050405020304" pitchFamily="18" charset="0"/>
              </a:rPr>
              <a:t>4. </a:t>
            </a:r>
            <a:r>
              <a:rPr lang="ru-RU" sz="3200" dirty="0">
                <a:effectLst/>
                <a:latin typeface="Times New Roman" panose="02020603050405020304" pitchFamily="18" charset="0"/>
                <a:ea typeface="Times New Roman" panose="02020603050405020304" pitchFamily="18" charset="0"/>
                <a:cs typeface="Times New Roman" panose="02020603050405020304" pitchFamily="18" charset="0"/>
              </a:rPr>
              <a:t>100 %</a:t>
            </a:r>
            <a:br>
              <a:rPr lang="en-GB" sz="3200" dirty="0">
                <a:effectLst/>
                <a:latin typeface="Times New Roman" panose="02020603050405020304" pitchFamily="18" charset="0"/>
                <a:ea typeface="Times New Roman" panose="02020603050405020304" pitchFamily="18" charset="0"/>
                <a:cs typeface="Times New Roman" panose="02020603050405020304" pitchFamily="18" charset="0"/>
              </a:rPr>
            </a:br>
            <a:r>
              <a:rPr lang="uk-UA" sz="4000" b="1" u="sng" dirty="0">
                <a:effectLst/>
                <a:latin typeface="Times New Roman" panose="02020603050405020304" pitchFamily="18" charset="0"/>
                <a:ea typeface="Times New Roman" panose="02020603050405020304" pitchFamily="18" charset="0"/>
                <a:cs typeface="Times New Roman" panose="02020603050405020304" pitchFamily="18" charset="0"/>
              </a:rPr>
              <a:t>5. </a:t>
            </a:r>
            <a:r>
              <a:rPr lang="ru-RU" sz="4000" b="1" u="sng" dirty="0" err="1">
                <a:effectLst/>
                <a:latin typeface="Times New Roman" panose="02020603050405020304" pitchFamily="18" charset="0"/>
                <a:ea typeface="Times New Roman" panose="02020603050405020304" pitchFamily="18" charset="0"/>
                <a:cs typeface="Times New Roman" panose="02020603050405020304" pitchFamily="18" charset="0"/>
              </a:rPr>
              <a:t>Вища</a:t>
            </a:r>
            <a:r>
              <a:rPr lang="ru-RU" sz="4000" b="1" u="sng"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4000" b="1" u="sng" dirty="0" err="1">
                <a:effectLst/>
                <a:latin typeface="Times New Roman" panose="02020603050405020304" pitchFamily="18" charset="0"/>
                <a:ea typeface="Times New Roman" panose="02020603050405020304" pitchFamily="18" charset="0"/>
                <a:cs typeface="Times New Roman" panose="02020603050405020304" pitchFamily="18" charset="0"/>
              </a:rPr>
              <a:t>ніж</a:t>
            </a:r>
            <a:r>
              <a:rPr lang="ru-RU" sz="4000" b="1" u="sng" dirty="0">
                <a:effectLst/>
                <a:latin typeface="Times New Roman" panose="02020603050405020304" pitchFamily="18" charset="0"/>
                <a:ea typeface="Times New Roman" panose="02020603050405020304" pitchFamily="18" charset="0"/>
                <a:cs typeface="Times New Roman" panose="02020603050405020304" pitchFamily="18" charset="0"/>
              </a:rPr>
              <a:t> у </a:t>
            </a:r>
            <a:r>
              <a:rPr lang="ru-RU" sz="4000" b="1" u="sng" dirty="0" err="1">
                <a:effectLst/>
                <a:latin typeface="Times New Roman" panose="02020603050405020304" pitchFamily="18" charset="0"/>
                <a:ea typeface="Times New Roman" panose="02020603050405020304" pitchFamily="18" charset="0"/>
                <a:cs typeface="Times New Roman" panose="02020603050405020304" pitchFamily="18" charset="0"/>
              </a:rPr>
              <a:t>популяції</a:t>
            </a:r>
            <a:endParaRPr lang="en-GB" sz="4000" b="1" u="sng"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60999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990654F-38B2-0200-0183-2ABED92D0FFE}"/>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65DFE802-47F7-E662-3EC0-4B986055D83A}"/>
              </a:ext>
            </a:extLst>
          </p:cNvPr>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29786160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8FF84C9-9A41-22D4-DAEF-3FC3DC0C043B}"/>
              </a:ext>
            </a:extLst>
          </p:cNvPr>
          <p:cNvSpPr>
            <a:spLocks noGrp="1"/>
          </p:cNvSpPr>
          <p:nvPr>
            <p:ph type="title"/>
          </p:nvPr>
        </p:nvSpPr>
        <p:spPr>
          <a:xfrm>
            <a:off x="838200" y="365125"/>
            <a:ext cx="10515600" cy="5775699"/>
          </a:xfrm>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жінки</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під</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час мейозу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відбулося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порушення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розходження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автосом</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Утворилася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яйцеклітина</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із</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зайвою</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18-ю хромосомою</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Яйцеклітина</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запліднюється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нормальним</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сперматозоїдом</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У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майбутньої</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дитини</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буде синдром:</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Шерешевського-Тернера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Дауна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Клайнфельтера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Патау</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latin typeface="Times New Roman" panose="02020603050405020304" pitchFamily="18" charset="0"/>
                <a:ea typeface="Calibri" panose="020F0502020204030204" pitchFamily="34" charset="0"/>
                <a:cs typeface="Times New Roman" panose="02020603050405020304" pitchFamily="18" charset="0"/>
              </a:rPr>
              <a:t>Едвардса</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225596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B8280B6-AC1D-2E21-81E0-64B4D9154F10}"/>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92F5E3D9-AC84-9A06-9991-2E651B76BDDE}"/>
              </a:ext>
            </a:extLst>
          </p:cNvPr>
          <p:cNvPicPr>
            <a:picLocks noChangeAspect="1"/>
          </p:cNvPicPr>
          <p:nvPr/>
        </p:nvPicPr>
        <p:blipFill>
          <a:blip r:embed="rId2"/>
          <a:stretch>
            <a:fillRect/>
          </a:stretch>
        </p:blipFill>
        <p:spPr>
          <a:xfrm>
            <a:off x="0" y="71718"/>
            <a:ext cx="12111318" cy="6786282"/>
          </a:xfrm>
          <a:prstGeom prst="rect">
            <a:avLst/>
          </a:prstGeom>
        </p:spPr>
      </p:pic>
    </p:spTree>
    <p:extLst>
      <p:ext uri="{BB962C8B-B14F-4D97-AF65-F5344CB8AC3E}">
        <p14:creationId xmlns:p14="http://schemas.microsoft.com/office/powerpoint/2010/main" val="16465900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1A8E9B6-3D8F-CEFA-84F9-D8FFB561B5DE}"/>
              </a:ext>
            </a:extLst>
          </p:cNvPr>
          <p:cNvSpPr>
            <a:spLocks noGrp="1"/>
          </p:cNvSpPr>
          <p:nvPr>
            <p:ph type="title"/>
          </p:nvPr>
        </p:nvSpPr>
        <p:spPr>
          <a:xfrm>
            <a:off x="838200" y="365125"/>
            <a:ext cx="10515600" cy="5578475"/>
          </a:xfrm>
        </p:spPr>
        <p:txBody>
          <a:bodyPr>
            <a:no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При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оглядi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хворої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лiкар-гiнеколог</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вiдмiтив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симптоми запалення статевих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шляхiв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 взятому з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пiхви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мазку виявлено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грушоподiбнi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найпростiшi</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з шпичкою (шипом), від передньої частини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вiдходять</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джгутики, наявна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ундулююча</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мембрана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Яке захворювання запідозрить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лiкар</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 цієї хворої?</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Балантидіаз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Лямблiоз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Кишковий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трихомоноз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Токсоплазмоз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Урогенiтальний</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трихомоноз</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013021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90DDB80-0F35-6E1E-79E3-F5E9B32B5D3C}"/>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6D4CD089-9559-BDF8-5352-93D3C08E1FB9}"/>
              </a:ext>
            </a:extLst>
          </p:cNvPr>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29983129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15EAEE-0E5D-5FDA-4E33-BFF7E8397510}"/>
              </a:ext>
            </a:extLst>
          </p:cNvPr>
          <p:cNvSpPr>
            <a:spLocks noGrp="1"/>
          </p:cNvSpPr>
          <p:nvPr>
            <p:ph type="title"/>
          </p:nvPr>
        </p:nvSpPr>
        <p:spPr>
          <a:xfrm>
            <a:off x="838200" y="365125"/>
            <a:ext cx="10515600" cy="5695016"/>
          </a:xfrm>
        </p:spPr>
        <p:txBody>
          <a:bodyPr>
            <a:no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До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лiкарнi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поступили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пацiєнти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зi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скаргами: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слабкiсть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болi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 кишечнику, розлади травлення тощо.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Пiсля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дослiдження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фекалiй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виявлено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кулястi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цисти з чотирма ядрами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Для якого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найпростiшого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характернi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ці цисти?</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a:t>
            </a:r>
            <a:r>
              <a:rPr lang="uk-UA" sz="3200" dirty="0" err="1">
                <a:latin typeface="Times New Roman" panose="02020603050405020304" pitchFamily="18" charset="0"/>
                <a:ea typeface="Calibri" panose="020F0502020204030204" pitchFamily="34" charset="0"/>
                <a:cs typeface="Times New Roman" panose="02020603050405020304" pitchFamily="18" charset="0"/>
              </a:rPr>
              <a:t>Трихомонада</a:t>
            </a:r>
            <a:r>
              <a:rPr lang="uk-UA" sz="3200" dirty="0">
                <a:latin typeface="Times New Roman" panose="02020603050405020304" pitchFamily="18" charset="0"/>
                <a:ea typeface="Calibri" panose="020F0502020204030204" pitchFamily="34" charset="0"/>
                <a:cs typeface="Times New Roman" panose="02020603050405020304" pitchFamily="18" charset="0"/>
              </a:rPr>
              <a:t> кишкова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Амеба кишкова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Балантидiй</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Амеба ротова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Амеба дизентерійна</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183394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555C82-875B-33EB-6C1F-93FE183A1113}"/>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E998CC6F-2E8D-3537-CFA8-5FBF9C626FEA}"/>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4912938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A5DB984-CE29-98C8-1755-CBA703B1C179}"/>
              </a:ext>
            </a:extLst>
          </p:cNvPr>
          <p:cNvSpPr>
            <a:spLocks noGrp="1"/>
          </p:cNvSpPr>
          <p:nvPr>
            <p:ph type="title"/>
          </p:nvPr>
        </p:nvSpPr>
        <p:spPr>
          <a:xfrm>
            <a:off x="838200" y="365125"/>
            <a:ext cx="10515600" cy="5820522"/>
          </a:xfrm>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людини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пiсля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укусу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москiтом</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виникли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виразки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шкiри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Аналiз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вмiсту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виразки виявив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всерединi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клiтин</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людини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безджгутиковi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одноклiтиннi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органiзми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попереднiй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Балантидіаз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Лейшманiоз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вiсцеральний</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Трипаносомоз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Токсоплазмоз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Лейшманiоз</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дерматотропний</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38778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7865BFE-4085-992B-4FF3-764A873A4F6E}"/>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800D4E5F-F2D8-91C8-20CD-D64092780F81}"/>
              </a:ext>
            </a:extLst>
          </p:cNvPr>
          <p:cNvPicPr>
            <a:picLocks noChangeAspect="1"/>
          </p:cNvPicPr>
          <p:nvPr/>
        </p:nvPicPr>
        <p:blipFill>
          <a:blip r:embed="rId2"/>
          <a:stretch>
            <a:fillRect/>
          </a:stretch>
        </p:blipFill>
        <p:spPr>
          <a:xfrm>
            <a:off x="0" y="98612"/>
            <a:ext cx="12129247" cy="6759387"/>
          </a:xfrm>
          <a:prstGeom prst="rect">
            <a:avLst/>
          </a:prstGeom>
        </p:spPr>
      </p:pic>
    </p:spTree>
    <p:extLst>
      <p:ext uri="{BB962C8B-B14F-4D97-AF65-F5344CB8AC3E}">
        <p14:creationId xmlns:p14="http://schemas.microsoft.com/office/powerpoint/2010/main" val="22708398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B95BB5-DA7A-9CFD-AFBB-848005D92599}"/>
              </a:ext>
            </a:extLst>
          </p:cNvPr>
          <p:cNvSpPr>
            <a:spLocks noGrp="1"/>
          </p:cNvSpPr>
          <p:nvPr>
            <p:ph type="title"/>
          </p:nvPr>
        </p:nvSpPr>
        <p:spPr>
          <a:xfrm>
            <a:off x="838200" y="365125"/>
            <a:ext cx="10515600" cy="5892240"/>
          </a:xfrm>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хворого виявлено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протозойне</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захворювання, при якому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вражений головний мозок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i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спостерiгається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втрата зору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кровi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знайдено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одноклiтиннi</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напiвмiсяцевої</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форми із загостреним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кiнцем</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Збудником цього захворювання є:</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Трихомонада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Лейшманiя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Лямблiя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Амеба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Токсоплазма</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62044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3066E31-A591-BBBD-55A1-E71D4A9531AF}"/>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EC1D1562-35BF-40EE-1CF2-43FEF74621ED}"/>
              </a:ext>
            </a:extLst>
          </p:cNvPr>
          <p:cNvPicPr>
            <a:picLocks noChangeAspect="1"/>
          </p:cNvPicPr>
          <p:nvPr/>
        </p:nvPicPr>
        <p:blipFill>
          <a:blip r:embed="rId2"/>
          <a:stretch>
            <a:fillRect/>
          </a:stretch>
        </p:blipFill>
        <p:spPr>
          <a:xfrm>
            <a:off x="0" y="143436"/>
            <a:ext cx="12192000" cy="6714564"/>
          </a:xfrm>
          <a:prstGeom prst="rect">
            <a:avLst/>
          </a:prstGeom>
        </p:spPr>
      </p:pic>
    </p:spTree>
    <p:extLst>
      <p:ext uri="{BB962C8B-B14F-4D97-AF65-F5344CB8AC3E}">
        <p14:creationId xmlns:p14="http://schemas.microsoft.com/office/powerpoint/2010/main" val="11952078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06B3448-A6DC-2DE5-C147-65548C2AC56B}"/>
              </a:ext>
            </a:extLst>
          </p:cNvPr>
          <p:cNvSpPr>
            <a:spLocks noGrp="1"/>
          </p:cNvSpPr>
          <p:nvPr>
            <p:ph type="title"/>
          </p:nvPr>
        </p:nvSpPr>
        <p:spPr>
          <a:xfrm>
            <a:off x="838200" y="365125"/>
            <a:ext cx="10515600" cy="5677087"/>
          </a:xfrm>
        </p:spPr>
        <p:txBody>
          <a:bodyPr>
            <a:no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Перебуваючи у робочому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вiдрядженнi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однiй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країн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тропiчної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Африки,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лiкар</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зiткнувся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зi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скаргами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мiсцевого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населення з приводу хвороби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дiтей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10-14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рокiв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що супроводжується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стiйкими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лихоманками,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якi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не мають правильного чергування, виснаженням,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анемiєю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збiльшенням</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печiнки</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i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селезiнки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Враховуючи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мiсцевi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умови, які пов’язано з великою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кiлькiстю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москiтiв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можна передбачити що це:</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Хвороба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Чагаса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Балантидiаз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Токсоплазмоз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Сонна хвороба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Вiсцеральний</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лейшманiоз</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854466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BA6D4D6-110D-30E6-A2DC-4F103F780045}"/>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FFE68A4E-9ED2-13B4-4CDF-06C7A7602BF4}"/>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34623621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1B789F5-AC03-9D49-7A89-6B0F835717AD}"/>
              </a:ext>
            </a:extLst>
          </p:cNvPr>
          <p:cNvSpPr>
            <a:spLocks noGrp="1"/>
          </p:cNvSpPr>
          <p:nvPr>
            <p:ph type="title"/>
          </p:nvPr>
        </p:nvSpPr>
        <p:spPr>
          <a:xfrm>
            <a:off x="838200" y="365125"/>
            <a:ext cx="10515600" cy="5748804"/>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Хвора 26-ти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рокiв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звернулася до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лiкаря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зi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скаргами на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появу у випорожненнях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бiлих</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плоских рухливих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утворiв</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якi</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нагадують локшину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При лабораторному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дослiдженнi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виявлено членики з такою характеристикою: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довгi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вузькi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розмiщеним</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поздовжньо каналом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матки, яка має 17-35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бiчних</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вiдгалужень</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з кожного боку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Який вид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гельмiнтiв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паразитує у кишечнику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жiнки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Taenia</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solium</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Hymenolepis</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nana</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Diphyllobothrium</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latum</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Echinococcus</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granulosus</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Taeniarhynchus</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saginatus</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956563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6D0799A-265C-A321-D31D-E22AD00842C3}"/>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A836CC69-8206-4546-CAF9-99E49CE20423}"/>
              </a:ext>
            </a:extLst>
          </p:cNvPr>
          <p:cNvPicPr>
            <a:picLocks noChangeAspect="1"/>
          </p:cNvPicPr>
          <p:nvPr/>
        </p:nvPicPr>
        <p:blipFill>
          <a:blip r:embed="rId2"/>
          <a:stretch>
            <a:fillRect/>
          </a:stretch>
        </p:blipFill>
        <p:spPr>
          <a:xfrm>
            <a:off x="0" y="125506"/>
            <a:ext cx="12192000" cy="6660776"/>
          </a:xfrm>
          <a:prstGeom prst="rect">
            <a:avLst/>
          </a:prstGeom>
        </p:spPr>
      </p:pic>
    </p:spTree>
    <p:extLst>
      <p:ext uri="{BB962C8B-B14F-4D97-AF65-F5344CB8AC3E}">
        <p14:creationId xmlns:p14="http://schemas.microsoft.com/office/powerpoint/2010/main" val="12979216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8470336-DFB9-5C8D-DAF0-7D0106E5B272}"/>
              </a:ext>
            </a:extLst>
          </p:cNvPr>
          <p:cNvSpPr>
            <a:spLocks noGrp="1"/>
          </p:cNvSpPr>
          <p:nvPr>
            <p:ph type="title"/>
          </p:nvPr>
        </p:nvSpPr>
        <p:spPr>
          <a:xfrm>
            <a:off x="838200" y="365125"/>
            <a:ext cx="10515600" cy="5972922"/>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Хворий упродовж трьох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рокiв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безрезультатно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лiкувався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 приводу значного зниження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кислотностi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шлункового соку. Його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пригнiчувала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поява на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бiлизнi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постілi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членикiв</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які рухались i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самостiйно</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виповзали з анального отвору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найбiльш</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iмовiрний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Опiсторхоз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Тенiоз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Цистицеркоз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Гiменолепiдоз</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Теніаринхоз</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726104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EFAF451-8E99-5E39-6C91-3C33C5492F8E}"/>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72A0E206-1E8C-2F94-70CC-775E9D91CE93}"/>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4230719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645E430-A39E-C952-9624-6F7E9F388D66}"/>
              </a:ext>
            </a:extLst>
          </p:cNvPr>
          <p:cNvSpPr>
            <a:spLocks noGrp="1"/>
          </p:cNvSpPr>
          <p:nvPr>
            <p:ph type="title"/>
          </p:nvPr>
        </p:nvSpPr>
        <p:spPr>
          <a:xfrm>
            <a:off x="838200" y="365125"/>
            <a:ext cx="10515600" cy="5784663"/>
          </a:xfrm>
        </p:spPr>
        <p:txBody>
          <a:bodyPr>
            <a:no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При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дослiдженнi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вмiсту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дванадцятипалої кишки людини виявлено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найпростiших</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грушоподiбної</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форми з парними ядрами, чотирма парами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джгутикiв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Мiж</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ядрами –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двi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опiрнi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нитки, з вентрального боку розташовано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присмоктувальний</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диск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Якого представника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найпростiших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виявлено в цього хворого?</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Токсоплазма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Лейшманiя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Трихомонада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кишкова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Трипаносома</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Лямблія</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941987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3A87CE-00DD-7FA7-23E7-D3B0A5574F23}"/>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05ECD324-8311-26CF-2F9F-8FE1790BFA7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4986266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DD0875-3535-891F-FE18-FB17341DD39F}"/>
              </a:ext>
            </a:extLst>
          </p:cNvPr>
          <p:cNvSpPr>
            <a:spLocks noGrp="1"/>
          </p:cNvSpPr>
          <p:nvPr>
            <p:ph type="title"/>
          </p:nvPr>
        </p:nvSpPr>
        <p:spPr>
          <a:xfrm>
            <a:off x="838200" y="365125"/>
            <a:ext cx="10515600" cy="5748804"/>
          </a:xfrm>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Група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чоловiкiв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звернулася до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лiкаря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зi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скаргами на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пiдвищення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температури, головний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бiль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набряки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повiк</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і обличчя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бiль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 м’язах тощо. З анамнезу: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всi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вони –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мисливцi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a:latin typeface="Times New Roman" panose="02020603050405020304" pitchFamily="18" charset="0"/>
                <a:ea typeface="Calibri" panose="020F0502020204030204" pitchFamily="34" charset="0"/>
                <a:cs typeface="Times New Roman" panose="02020603050405020304" pitchFamily="18" charset="0"/>
              </a:rPr>
              <a:t>та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часто вживають в їжу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м’ясо диких тварин</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найбiльш</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iмовiрний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Тенiоз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Цистицеркоз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Тенiарiнхоз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Фiлярiатоз</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Трихінельоз</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58238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27056C-283A-E2EC-9A3E-5E9F49C8DC76}"/>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D1E47E7F-31F7-A5E2-45C7-971ED024D084}"/>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64772442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6B70E89-F5B6-DF78-F60A-8C8B8F0B19B6}"/>
              </a:ext>
            </a:extLst>
          </p:cNvPr>
          <p:cNvSpPr>
            <a:spLocks noGrp="1"/>
          </p:cNvSpPr>
          <p:nvPr>
            <p:ph type="title"/>
          </p:nvPr>
        </p:nvSpPr>
        <p:spPr>
          <a:xfrm>
            <a:off x="838200" y="365125"/>
            <a:ext cx="10515600" cy="5838451"/>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хворого виявлено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злоякiсну</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анемiю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Терапiя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внутрiшньо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-м’язовим введення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вiтамiну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B</a:t>
            </a:r>
            <a:r>
              <a:rPr lang="uk-UA" sz="3200" baseline="-25000" dirty="0">
                <a:effectLst/>
                <a:latin typeface="Times New Roman" panose="02020603050405020304" pitchFamily="18" charset="0"/>
                <a:ea typeface="Calibri" panose="020F0502020204030204" pitchFamily="34" charset="0"/>
                <a:cs typeface="Times New Roman" panose="02020603050405020304" pitchFamily="18" charset="0"/>
              </a:rPr>
              <a:t>12</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давала нетривалий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нестiйкий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ефект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полiпшення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складу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кровi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Пацiєнт</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 завзятий рибалка, часто вживає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самостiйно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виловлену та недостатньо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термiчно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оброблену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рибу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можна припустити?</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Анкiлостомоз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Парагонiмоз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Трихоцефальоз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Ентеробiоз</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Дифілоботріоз</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428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F9127A7-F45C-6BC8-E113-FA0CF82E8337}"/>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574A055F-FECB-B123-279D-ED350DD6B7B1}"/>
              </a:ext>
            </a:extLst>
          </p:cNvPr>
          <p:cNvPicPr>
            <a:picLocks noChangeAspect="1"/>
          </p:cNvPicPr>
          <p:nvPr/>
        </p:nvPicPr>
        <p:blipFill>
          <a:blip r:embed="rId2"/>
          <a:stretch>
            <a:fillRect/>
          </a:stretch>
        </p:blipFill>
        <p:spPr>
          <a:xfrm>
            <a:off x="0" y="0"/>
            <a:ext cx="12254753" cy="6858000"/>
          </a:xfrm>
          <a:prstGeom prst="rect">
            <a:avLst/>
          </a:prstGeom>
        </p:spPr>
      </p:pic>
    </p:spTree>
    <p:extLst>
      <p:ext uri="{BB962C8B-B14F-4D97-AF65-F5344CB8AC3E}">
        <p14:creationId xmlns:p14="http://schemas.microsoft.com/office/powerpoint/2010/main" val="41303931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C4B162-63CF-91EC-3214-1D19B7977249}"/>
              </a:ext>
            </a:extLst>
          </p:cNvPr>
          <p:cNvSpPr>
            <a:spLocks noGrp="1"/>
          </p:cNvSpPr>
          <p:nvPr>
            <p:ph type="title"/>
          </p:nvPr>
        </p:nvSpPr>
        <p:spPr>
          <a:xfrm>
            <a:off x="838200" y="365125"/>
            <a:ext cx="10515600" cy="5677087"/>
          </a:xfrm>
        </p:spPr>
        <p:txBody>
          <a:bodyPr>
            <a:no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Хворий скаржиться на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бiль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дiлянцi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печiнки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дослiдженнi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отриманої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пiд</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час дуоденального зондування жовчі виявлен</a:t>
            </a:r>
            <a:r>
              <a:rPr lang="uk-UA" sz="3200" dirty="0">
                <a:latin typeface="Times New Roman" panose="02020603050405020304" pitchFamily="18" charset="0"/>
                <a:ea typeface="Calibri" panose="020F0502020204030204" pitchFamily="34" charset="0"/>
                <a:cs typeface="Times New Roman" panose="02020603050405020304" pitchFamily="18" charset="0"/>
              </a:rPr>
              <a:t>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жовтуватi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яйця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овальної форми,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звуженi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полюсiв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кiнцi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одного полюсу знаходиться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кришечка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Розмiри</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цих яєць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найменшi</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серед яєць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усiх</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гельмiнтiв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найбiльш</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вiрогiдний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Тенiоз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Тенiарiнхоз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Ехiнококоз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Дифiлоботрiоз</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Опісторхоз</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437043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89DA54-51F5-114F-CF35-1A43794B88BD}"/>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3488C1B3-F533-E06B-D181-389F54303754}"/>
              </a:ext>
            </a:extLst>
          </p:cNvPr>
          <p:cNvPicPr>
            <a:picLocks noChangeAspect="1"/>
          </p:cNvPicPr>
          <p:nvPr/>
        </p:nvPicPr>
        <p:blipFill>
          <a:blip r:embed="rId2"/>
          <a:stretch>
            <a:fillRect/>
          </a:stretch>
        </p:blipFill>
        <p:spPr>
          <a:xfrm>
            <a:off x="0" y="0"/>
            <a:ext cx="12192000" cy="6786282"/>
          </a:xfrm>
          <a:prstGeom prst="rect">
            <a:avLst/>
          </a:prstGeom>
        </p:spPr>
      </p:pic>
    </p:spTree>
    <p:extLst>
      <p:ext uri="{BB962C8B-B14F-4D97-AF65-F5344CB8AC3E}">
        <p14:creationId xmlns:p14="http://schemas.microsoft.com/office/powerpoint/2010/main" val="365885561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9B6C3A-0CE4-04F3-AC8B-DA1975DD5F36}"/>
              </a:ext>
            </a:extLst>
          </p:cNvPr>
          <p:cNvSpPr>
            <a:spLocks noGrp="1"/>
          </p:cNvSpPr>
          <p:nvPr>
            <p:ph type="title"/>
          </p:nvPr>
        </p:nvSpPr>
        <p:spPr>
          <a:xfrm>
            <a:off x="838200" y="365125"/>
            <a:ext cx="10515600" cy="5811557"/>
          </a:xfrm>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пацiєнта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виявлено кишкову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непрохiднiсть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знижений апетит, нудоту, блювання тощо. На підставі проведеної лабораторної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дiагностики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встановлено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дифiлоботрiоз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Зараження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вiдбулось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через вживання: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1</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Свинини</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2</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Крабiв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і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ракiв</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3</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Яєць</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4</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Яловичини</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latin typeface="Times New Roman" panose="02020603050405020304" pitchFamily="18" charset="0"/>
                <a:ea typeface="Calibri" panose="020F0502020204030204" pitchFamily="34" charset="0"/>
                <a:cs typeface="Times New Roman" panose="02020603050405020304" pitchFamily="18" charset="0"/>
              </a:rPr>
              <a:t>5</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4000" b="1" u="sng" dirty="0">
                <a:latin typeface="Times New Roman" panose="02020603050405020304" pitchFamily="18" charset="0"/>
                <a:ea typeface="Calibri" panose="020F0502020204030204" pitchFamily="34" charset="0"/>
                <a:cs typeface="Times New Roman" panose="02020603050405020304" pitchFamily="18" charset="0"/>
              </a:rPr>
              <a:t>Риб</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и</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192418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EED623F-8E1C-BD2F-F0A9-8B5244F7D0E7}"/>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6C4FE3D5-69AD-7345-3E09-46B18774FFA4}"/>
              </a:ext>
            </a:extLst>
          </p:cNvPr>
          <p:cNvPicPr>
            <a:picLocks noChangeAspect="1"/>
          </p:cNvPicPr>
          <p:nvPr/>
        </p:nvPicPr>
        <p:blipFill>
          <a:blip r:embed="rId2"/>
          <a:stretch>
            <a:fillRect/>
          </a:stretch>
        </p:blipFill>
        <p:spPr>
          <a:xfrm>
            <a:off x="0" y="1"/>
            <a:ext cx="12192000" cy="6795246"/>
          </a:xfrm>
          <a:prstGeom prst="rect">
            <a:avLst/>
          </a:prstGeom>
        </p:spPr>
      </p:pic>
    </p:spTree>
    <p:extLst>
      <p:ext uri="{BB962C8B-B14F-4D97-AF65-F5344CB8AC3E}">
        <p14:creationId xmlns:p14="http://schemas.microsoft.com/office/powerpoint/2010/main" val="36444196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B19FDD-2387-B106-85F8-178EA4546218}"/>
              </a:ext>
            </a:extLst>
          </p:cNvPr>
          <p:cNvSpPr>
            <a:spLocks noGrp="1"/>
          </p:cNvSpPr>
          <p:nvPr>
            <p:ph type="title"/>
          </p:nvPr>
        </p:nvSpPr>
        <p:spPr>
          <a:xfrm>
            <a:off x="838200" y="365125"/>
            <a:ext cx="10515600" cy="5829487"/>
          </a:xfrm>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Дитина скаржиться на загальну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слабкiсть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вiдсутнiсть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апетиту,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неспокiйний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сон,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свербiж</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перiанальнiй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дiлянцi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тощо. Встановлено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ентеробiоз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Для уточнення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дiагнозу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слiд</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провести:</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Аналіз дуоденального вмісту</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Рентгеноскопiчне</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дослiдження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Бiопсiя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м’язової тканини</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Iмунодiагностика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Зiскоб</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 із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перiанальних</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 складок або</a:t>
            </a:r>
            <a:b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    метод липкої стрічки (за Грехем)</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730439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4D661A-C967-CD7E-A29F-935EF79C2465}"/>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D7952FB8-02CF-91C2-26D3-D4805FFAE26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90436160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B03E25B-24C0-B3E7-581B-806FE6E507A0}"/>
              </a:ext>
            </a:extLst>
          </p:cNvPr>
          <p:cNvSpPr>
            <a:spLocks noGrp="1"/>
          </p:cNvSpPr>
          <p:nvPr>
            <p:ph type="title"/>
          </p:nvPr>
        </p:nvSpPr>
        <p:spPr>
          <a:xfrm>
            <a:off x="838200" y="365125"/>
            <a:ext cx="10515600" cy="6035675"/>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процесі розвитку дитини хребет поступово набув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два лордози та два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кіфози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Це пояснюється розвитком здатності до:</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Плавання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Повзання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Сидіння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Лежання</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Прямоходіння</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65710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1D7C4ED-7F7D-5DF9-9EED-37DC3EC9AAA1}"/>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304A1FE1-B223-38DC-AC78-6D326ABE3EBB}"/>
              </a:ext>
            </a:extLst>
          </p:cNvPr>
          <p:cNvPicPr>
            <a:picLocks noChangeAspect="1"/>
          </p:cNvPicPr>
          <p:nvPr/>
        </p:nvPicPr>
        <p:blipFill>
          <a:blip r:embed="rId2"/>
          <a:stretch>
            <a:fillRect/>
          </a:stretch>
        </p:blipFill>
        <p:spPr>
          <a:xfrm>
            <a:off x="0" y="1"/>
            <a:ext cx="12192000" cy="6920752"/>
          </a:xfrm>
          <a:prstGeom prst="rect">
            <a:avLst/>
          </a:prstGeom>
        </p:spPr>
      </p:pic>
    </p:spTree>
    <p:extLst>
      <p:ext uri="{BB962C8B-B14F-4D97-AF65-F5344CB8AC3E}">
        <p14:creationId xmlns:p14="http://schemas.microsoft.com/office/powerpoint/2010/main" val="41478763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7B9B8C7-B89C-188D-B538-061D788C6FD0}"/>
              </a:ext>
            </a:extLst>
          </p:cNvPr>
          <p:cNvSpPr>
            <a:spLocks noGrp="1"/>
          </p:cNvSpPr>
          <p:nvPr>
            <p:ph type="title"/>
          </p:nvPr>
        </p:nvSpPr>
        <p:spPr>
          <a:xfrm>
            <a:off x="838200" y="365125"/>
            <a:ext cx="10515600" cy="5883275"/>
          </a:xfrm>
        </p:spPr>
        <p:txBody>
          <a:bodyPr>
            <a:noAutofit/>
          </a:bodyPr>
          <a:lstStyle/>
          <a:p>
            <a:pPr>
              <a:lnSpc>
                <a:spcPct val="107000"/>
              </a:lnSpc>
              <a:spcAft>
                <a:spcPts val="800"/>
              </a:spcAft>
              <a:tabLst>
                <a:tab pos="203200" algn="l"/>
              </a:tabLst>
            </a:pP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Чоловiк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протягом 3-х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рокiв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працював в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однiй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африканських країн. Через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мiсяць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пiсля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переїзду до України звернувся до офтальмолога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зi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скаргами на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бiль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 очах, набряки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повiк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сльозоточивiсть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i тимчасове послаблення зору.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Пiд</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кон’юнктивою</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виявлено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гельмiнтів</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розмiрами</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30-50 мм,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якi</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мали видовжене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ниткоподiбне</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тiло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найбiльш</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вiрогiдний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Дифілоботріоз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Трихоцефальоз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Ентеробіоз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4</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Аскаридоз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latin typeface="Times New Roman" panose="02020603050405020304" pitchFamily="18" charset="0"/>
                <a:ea typeface="Calibri" panose="020F0502020204030204" pitchFamily="34" charset="0"/>
                <a:cs typeface="Times New Roman" panose="02020603050405020304" pitchFamily="18" charset="0"/>
              </a:rPr>
              <a:t>5</a:t>
            </a:r>
            <a:r>
              <a:rPr lang="en-US" sz="40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4000" b="1" u="sng" dirty="0" err="1">
                <a:latin typeface="Times New Roman" panose="02020603050405020304" pitchFamily="18" charset="0"/>
                <a:ea typeface="Calibri" panose="020F0502020204030204" pitchFamily="34" charset="0"/>
                <a:cs typeface="Times New Roman" panose="02020603050405020304" pitchFamily="18" charset="0"/>
              </a:rPr>
              <a:t>Філяріоз</a:t>
            </a:r>
            <a:endParaRPr lang="en-GB" sz="32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5144581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1BDB5EE-A4B1-9E54-B37B-2BB6B1C770B1}"/>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DF331B31-7A8D-9BD7-035D-C3D4AA69E709}"/>
              </a:ext>
            </a:extLst>
          </p:cNvPr>
          <p:cNvPicPr>
            <a:picLocks noChangeAspect="1"/>
          </p:cNvPicPr>
          <p:nvPr/>
        </p:nvPicPr>
        <p:blipFill>
          <a:blip r:embed="rId2"/>
          <a:stretch>
            <a:fillRect/>
          </a:stretch>
        </p:blipFill>
        <p:spPr>
          <a:xfrm>
            <a:off x="0" y="0"/>
            <a:ext cx="12192000" cy="6938681"/>
          </a:xfrm>
          <a:prstGeom prst="rect">
            <a:avLst/>
          </a:prstGeom>
        </p:spPr>
      </p:pic>
    </p:spTree>
    <p:extLst>
      <p:ext uri="{BB962C8B-B14F-4D97-AF65-F5344CB8AC3E}">
        <p14:creationId xmlns:p14="http://schemas.microsoft.com/office/powerpoint/2010/main" val="26065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79DC27-BA6B-F795-B6DC-7D70C9EE63D7}"/>
              </a:ext>
            </a:extLst>
          </p:cNvPr>
          <p:cNvSpPr>
            <a:spLocks noGrp="1"/>
          </p:cNvSpPr>
          <p:nvPr>
            <p:ph type="title"/>
          </p:nvPr>
        </p:nvSpPr>
        <p:spPr>
          <a:xfrm>
            <a:off x="838200" y="365125"/>
            <a:ext cx="10515600" cy="5542616"/>
          </a:xfrm>
        </p:spPr>
        <p:txBody>
          <a:bodyPr>
            <a:noAutofit/>
          </a:bodyPr>
          <a:lstStyle/>
          <a:p>
            <a:pPr>
              <a:lnSpc>
                <a:spcPct val="107000"/>
              </a:lnSpc>
              <a:spcAft>
                <a:spcPts val="800"/>
              </a:spcAft>
              <a:tabLst>
                <a:tab pos="190500" algn="l"/>
              </a:tabLs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хворого з лихоманкою та висипкою на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шкiрi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пiсля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обстеження за допомогою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серологiчних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реакцiй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установлено </a:t>
            </a:r>
            <a:r>
              <a:rPr lang="uk-UA" sz="3200" dirty="0" err="1">
                <a:latin typeface="Times New Roman" panose="02020603050405020304" pitchFamily="18" charset="0"/>
                <a:ea typeface="Calibri" panose="020F0502020204030204" pitchFamily="34" charset="0"/>
                <a:cs typeface="Times New Roman" panose="02020603050405020304" pitchFamily="18" charset="0"/>
              </a:rPr>
              <a:t>д</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iагноз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фасцiольоз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Хворий заразився шляхом споживання сирої води з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рiчки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стадiя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життєвого циклу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фасцiоли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iнвазiйна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для людини?</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Церкарій</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2</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Метацеркарій</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a:latin typeface="Times New Roman" panose="02020603050405020304" pitchFamily="18" charset="0"/>
                <a:ea typeface="Calibri" panose="020F0502020204030204" pitchFamily="34" charset="0"/>
                <a:cs typeface="Times New Roman" panose="02020603050405020304" pitchFamily="18" charset="0"/>
              </a:rPr>
              <a:t>Спороциста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4</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Мірацидій</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latin typeface="Times New Roman" panose="02020603050405020304" pitchFamily="18" charset="0"/>
                <a:ea typeface="Calibri" panose="020F0502020204030204" pitchFamily="34" charset="0"/>
                <a:cs typeface="Times New Roman" panose="02020603050405020304" pitchFamily="18" charset="0"/>
              </a:rPr>
              <a:t>5</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Адолескарій</a:t>
            </a:r>
            <a:endParaRPr lang="en-GB" sz="32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629410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715172-E6C6-63EB-662A-AAAB34B49170}"/>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CEB55C50-6674-A1DD-4F8F-F368508C524E}"/>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221935191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AD4CFA-83FC-8AD3-CB86-E731608CE57A}"/>
              </a:ext>
            </a:extLst>
          </p:cNvPr>
          <p:cNvSpPr>
            <a:spLocks noGrp="1"/>
          </p:cNvSpPr>
          <p:nvPr>
            <p:ph type="title"/>
          </p:nvPr>
        </p:nvSpPr>
        <p:spPr>
          <a:xfrm>
            <a:off x="838200" y="365125"/>
            <a:ext cx="10515600" cy="5452969"/>
          </a:xfrm>
        </p:spPr>
        <p:txBody>
          <a:bodyPr>
            <a:noAutofit/>
          </a:bodyPr>
          <a:lstStyle/>
          <a:p>
            <a:pPr>
              <a:lnSpc>
                <a:spcPct val="107000"/>
              </a:lnSpc>
              <a:spcAft>
                <a:spcPts val="800"/>
              </a:spcAft>
            </a:pP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У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вівчаря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який</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пас отару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овець</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під</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охороною</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собак</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за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деякий</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час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з’явився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біль</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у грудях</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Імунологічна</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реакція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Касоні</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позитивна.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Вкажіть</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вид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гельмінта</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який</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міг</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спричинити</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це</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захворювання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1</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Печінковий</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сисун</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2</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Стьожак</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широкий</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3</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Ціпяк</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карликовий</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Ціпяк</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озброєний</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latin typeface="Times New Roman" panose="02020603050405020304" pitchFamily="18" charset="0"/>
                <a:ea typeface="Calibri" panose="020F0502020204030204" pitchFamily="34" charset="0"/>
                <a:cs typeface="Times New Roman" panose="02020603050405020304" pitchFamily="18" charset="0"/>
              </a:rPr>
              <a:t>5</a:t>
            </a:r>
            <a:r>
              <a:rPr lang="ru-RU" sz="40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4000" b="1" u="sng" dirty="0" err="1">
                <a:latin typeface="Times New Roman" panose="02020603050405020304" pitchFamily="18" charset="0"/>
                <a:ea typeface="Calibri" panose="020F0502020204030204" pitchFamily="34" charset="0"/>
                <a:cs typeface="Times New Roman" panose="02020603050405020304" pitchFamily="18" charset="0"/>
              </a:rPr>
              <a:t>Ехінокок</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018348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FA38BC-FDBD-911E-79F5-C52C192BA7DD}"/>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DFCBACCF-0FDC-AB19-C631-F5486C9A93A8}"/>
              </a:ext>
            </a:extLst>
          </p:cNvPr>
          <p:cNvPicPr>
            <a:picLocks noChangeAspect="1"/>
          </p:cNvPicPr>
          <p:nvPr/>
        </p:nvPicPr>
        <p:blipFill>
          <a:blip r:embed="rId2"/>
          <a:stretch>
            <a:fillRect/>
          </a:stretch>
        </p:blipFill>
        <p:spPr>
          <a:xfrm>
            <a:off x="0" y="0"/>
            <a:ext cx="12191999" cy="6857999"/>
          </a:xfrm>
          <a:prstGeom prst="rect">
            <a:avLst/>
          </a:prstGeom>
        </p:spPr>
      </p:pic>
    </p:spTree>
    <p:extLst>
      <p:ext uri="{BB962C8B-B14F-4D97-AF65-F5344CB8AC3E}">
        <p14:creationId xmlns:p14="http://schemas.microsoft.com/office/powerpoint/2010/main" val="101296802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583A45-5AE9-A3E5-A6B6-F9D457E132C8}"/>
              </a:ext>
            </a:extLst>
          </p:cNvPr>
          <p:cNvSpPr>
            <a:spLocks noGrp="1"/>
          </p:cNvSpPr>
          <p:nvPr>
            <p:ph type="title"/>
          </p:nvPr>
        </p:nvSpPr>
        <p:spPr>
          <a:xfrm>
            <a:off x="838200" y="365125"/>
            <a:ext cx="10515600" cy="5865346"/>
          </a:xfrm>
        </p:spPr>
        <p:txBody>
          <a:bodyPr>
            <a:normAutofit fontScale="90000"/>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Після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дегельмінтізації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 пацієнта віком 35 років під час випорожнення кишечника виділився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стрічковий черв довжиною </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3,5 м</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Дослідження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фекалій</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виявило</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сколекс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із</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чотирма</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присосками та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гачками</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Зрілі</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членики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гельмінта</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нерухомі</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мають</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до 12 пар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бічних</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гілок</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матки</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Яке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захворювання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ймовірно</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чоловіка</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Ехінококоз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Теніаринхоз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3</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Опісторхоз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Дифілоботріоз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latin typeface="Times New Roman" panose="02020603050405020304" pitchFamily="18" charset="0"/>
                <a:ea typeface="Calibri" panose="020F0502020204030204" pitchFamily="34" charset="0"/>
                <a:cs typeface="Times New Roman" panose="02020603050405020304" pitchFamily="18" charset="0"/>
              </a:rPr>
              <a:t>5</a:t>
            </a:r>
            <a:r>
              <a:rPr lang="ru-RU" sz="40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4000" b="1" u="sng" dirty="0" err="1">
                <a:latin typeface="Times New Roman" panose="02020603050405020304" pitchFamily="18" charset="0"/>
                <a:ea typeface="Calibri" panose="020F0502020204030204" pitchFamily="34" charset="0"/>
                <a:cs typeface="Times New Roman" panose="02020603050405020304" pitchFamily="18" charset="0"/>
              </a:rPr>
              <a:t>Теніоз</a:t>
            </a:r>
            <a:endParaRPr lang="en-GB" sz="32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341609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C6E00AC-247E-EF0E-1AA1-59ED013CB9AA}"/>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EF61C10F-B1FD-0137-CD1E-FB7AF1D0F5F7}"/>
              </a:ext>
            </a:extLst>
          </p:cNvPr>
          <p:cNvPicPr>
            <a:picLocks noChangeAspect="1"/>
          </p:cNvPicPr>
          <p:nvPr/>
        </p:nvPicPr>
        <p:blipFill>
          <a:blip r:embed="rId2"/>
          <a:stretch>
            <a:fillRect/>
          </a:stretch>
        </p:blipFill>
        <p:spPr>
          <a:xfrm>
            <a:off x="0" y="152400"/>
            <a:ext cx="12192000" cy="6705600"/>
          </a:xfrm>
          <a:prstGeom prst="rect">
            <a:avLst/>
          </a:prstGeom>
        </p:spPr>
      </p:pic>
    </p:spTree>
    <p:extLst>
      <p:ext uri="{BB962C8B-B14F-4D97-AF65-F5344CB8AC3E}">
        <p14:creationId xmlns:p14="http://schemas.microsoft.com/office/powerpoint/2010/main" val="58513550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6B70E89-F5B6-DF78-F60A-8C8B8F0B19B6}"/>
              </a:ext>
            </a:extLst>
          </p:cNvPr>
          <p:cNvSpPr>
            <a:spLocks noGrp="1"/>
          </p:cNvSpPr>
          <p:nvPr>
            <p:ph type="title"/>
          </p:nvPr>
        </p:nvSpPr>
        <p:spPr>
          <a:xfrm>
            <a:off x="838200" y="365125"/>
            <a:ext cx="10515600" cy="5838451"/>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Хворий скаржиться на гострий біль у животі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переймоподібного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характеру, часті позиви на дефекацію, рідкі кров</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яні</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випорожнення зі слизом тощо. Лабораторне дослідження мазків фекалій виявило</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організми непостійної форми, які містять еритроцити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Яке найбільш імовірне захворювання?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Шистосомоз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Балантидіаз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Кишковий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трихомоноз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Лямбліоз</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b="1" u="sng" dirty="0">
                <a:effectLst/>
                <a:latin typeface="Times New Roman" panose="02020603050405020304" pitchFamily="18" charset="0"/>
                <a:ea typeface="Calibri" panose="020F0502020204030204" pitchFamily="34" charset="0"/>
                <a:cs typeface="Times New Roman" panose="02020603050405020304" pitchFamily="18" charset="0"/>
              </a:rPr>
              <a:t>5. Амебіаз</a:t>
            </a:r>
            <a:endParaRPr lang="en-GB" sz="32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6860416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51AEBFC-492E-4552-9E35-9C15F104B7D3}"/>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2C3618A9-66FC-11C4-5CDB-9C9947364A9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0580290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8E4249B-582D-5BA7-10F9-BA072E4BBCCC}"/>
              </a:ext>
            </a:extLst>
          </p:cNvPr>
          <p:cNvSpPr>
            <a:spLocks noGrp="1"/>
          </p:cNvSpPr>
          <p:nvPr>
            <p:ph type="title"/>
          </p:nvPr>
        </p:nvSpPr>
        <p:spPr>
          <a:xfrm>
            <a:off x="838200" y="365125"/>
            <a:ext cx="10515600" cy="5874310"/>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На ринку батько придбав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свинину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На яку хворобу можуть заразитися члени родини, якщо це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м’ясо не пройшло ветеринарний контроль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Тенiаринхоз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Гiменолепiдоз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Ехiнококоз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Фасцiольоз</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Теніоз</a:t>
            </a:r>
            <a:endParaRPr lang="en-GB" sz="32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341253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7FA8924-FB35-E735-1BFA-FF852768BE5D}"/>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7FDB9323-949B-B979-1CEC-4B3A7E155900}"/>
              </a:ext>
            </a:extLst>
          </p:cNvPr>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234536975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6E1E88-06E9-FC9E-5A67-200B2DA3D10C}"/>
              </a:ext>
            </a:extLst>
          </p:cNvPr>
          <p:cNvSpPr>
            <a:spLocks noGrp="1"/>
          </p:cNvSpPr>
          <p:nvPr>
            <p:ph type="title"/>
          </p:nvPr>
        </p:nvSpPr>
        <p:spPr>
          <a:xfrm>
            <a:off x="838200" y="365125"/>
            <a:ext cx="10515600" cy="5721910"/>
          </a:xfrm>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Хворому встановлено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попереднiй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парагонiмоз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Ця хвороба спричиняється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легеневим сисуном</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Збудник потрапив до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органiзму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хворого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пiд</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час:</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Вживання в їжу немитих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овочiв</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Контакту з хворою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кiшкою</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Вживання в їжу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напiвсирої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чи в’яленої риби</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Пиття сирої води з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вiдкритих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водойм</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Вживання в їжу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напiвсирих</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ракiв</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 i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крабiв</a:t>
            </a:r>
            <a:endParaRPr lang="en-GB" sz="32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4240639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2950A3-2940-5637-AC82-6BE118E8D2FE}"/>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57DDF30A-0A5F-BDF6-ABE5-EF217E1EB60E}"/>
              </a:ext>
            </a:extLst>
          </p:cNvPr>
          <p:cNvPicPr>
            <a:picLocks noChangeAspect="1"/>
          </p:cNvPicPr>
          <p:nvPr/>
        </p:nvPicPr>
        <p:blipFill>
          <a:blip r:embed="rId2"/>
          <a:stretch>
            <a:fillRect/>
          </a:stretch>
        </p:blipFill>
        <p:spPr>
          <a:xfrm>
            <a:off x="0" y="0"/>
            <a:ext cx="12192000" cy="6795247"/>
          </a:xfrm>
          <a:prstGeom prst="rect">
            <a:avLst/>
          </a:prstGeom>
        </p:spPr>
      </p:pic>
    </p:spTree>
    <p:extLst>
      <p:ext uri="{BB962C8B-B14F-4D97-AF65-F5344CB8AC3E}">
        <p14:creationId xmlns:p14="http://schemas.microsoft.com/office/powerpoint/2010/main" val="388409969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CD9C02-C98C-3FDB-C0A7-FB798EA5B77A}"/>
              </a:ext>
            </a:extLst>
          </p:cNvPr>
          <p:cNvSpPr>
            <a:spLocks noGrp="1"/>
          </p:cNvSpPr>
          <p:nvPr>
            <p:ph type="title"/>
          </p:nvPr>
        </p:nvSpPr>
        <p:spPr>
          <a:xfrm>
            <a:off x="838200" y="365125"/>
            <a:ext cx="10515600" cy="5802593"/>
          </a:xfrm>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населеному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пунктi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розташованому на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березi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Днiпра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виявлено випадки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опiсторхозу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 метою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профiлактики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санстанцiя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зобов’язана попередити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жителiв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що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необхiдно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Кип’ятити питну воду</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Достатньо проварювати свинину</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Достатньо проварювати яловичину</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Обдавати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овочi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та фрукти окропом</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Добре проварювати i просмажувати рибу</a:t>
            </a:r>
            <a:endParaRPr lang="en-GB" sz="32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6112986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BBEE1BB-583D-7780-1ADE-ED21ED0B43B4}"/>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4230EAA4-5D66-EE72-FCD3-4ADDA755DFD4}"/>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379043420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56DC88-E75B-5B27-9E2D-905E36217DD8}"/>
              </a:ext>
            </a:extLst>
          </p:cNvPr>
          <p:cNvSpPr>
            <a:spLocks noGrp="1"/>
          </p:cNvSpPr>
          <p:nvPr>
            <p:ph type="title"/>
          </p:nvPr>
        </p:nvSpPr>
        <p:spPr>
          <a:xfrm>
            <a:off x="838200" y="365125"/>
            <a:ext cx="10515600" cy="5990851"/>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Дiвчину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15-ти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рокiв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доставлено в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лiкарню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із запаленням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червоподiбного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вiдростку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кровi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 ознаки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анемiї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фекалiях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виявлено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яйця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гельмiнта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якi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мають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лимоноподiбну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форму (50х30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мкм</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u="sng" dirty="0" err="1">
                <a:effectLst/>
                <a:latin typeface="Times New Roman" panose="02020603050405020304" pitchFamily="18" charset="0"/>
                <a:ea typeface="Calibri" panose="020F0502020204030204" pitchFamily="34" charset="0"/>
                <a:cs typeface="Times New Roman" panose="02020603050405020304" pitchFamily="18" charset="0"/>
              </a:rPr>
              <a:t>i</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з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пробочками</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на полюсах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Який вид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гельмiнта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паразитує в цієї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дiвчини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Гострик</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Анкiлостома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Ехiнокок</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Карликовий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цiп’як</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Волосоголовець</a:t>
            </a:r>
            <a:endParaRPr lang="en-GB" sz="40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8048987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7A48CAA-A465-A696-66FF-9D80A2531F77}"/>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8726E33E-C721-86BE-AC23-51493A6F085E}"/>
              </a:ext>
            </a:extLst>
          </p:cNvPr>
          <p:cNvPicPr>
            <a:picLocks noChangeAspect="1"/>
          </p:cNvPicPr>
          <p:nvPr/>
        </p:nvPicPr>
        <p:blipFill>
          <a:blip r:embed="rId2"/>
          <a:stretch>
            <a:fillRect/>
          </a:stretch>
        </p:blipFill>
        <p:spPr>
          <a:xfrm>
            <a:off x="0" y="0"/>
            <a:ext cx="12191999" cy="6857999"/>
          </a:xfrm>
          <a:prstGeom prst="rect">
            <a:avLst/>
          </a:prstGeom>
        </p:spPr>
      </p:pic>
    </p:spTree>
    <p:extLst>
      <p:ext uri="{BB962C8B-B14F-4D97-AF65-F5344CB8AC3E}">
        <p14:creationId xmlns:p14="http://schemas.microsoft.com/office/powerpoint/2010/main" val="249438989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024C985-298E-550C-DE39-5B4F12C657CA}"/>
              </a:ext>
            </a:extLst>
          </p:cNvPr>
          <p:cNvSpPr>
            <a:spLocks noGrp="1"/>
          </p:cNvSpPr>
          <p:nvPr>
            <p:ph type="title"/>
          </p:nvPr>
        </p:nvSpPr>
        <p:spPr>
          <a:xfrm>
            <a:off x="838200" y="365125"/>
            <a:ext cx="10515600" cy="584741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хворого, який страждає впродовж тижня на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пневмонію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при мікроскопуванні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харкотиння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виявлено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личинки гельмінту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 крові –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еозинофілія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Про який діагноз можна думати в цьому випадку?</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Ехінококоз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Парагонімоз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Теніоз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Фасціольоз</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Аскаридоз</a:t>
            </a:r>
            <a:endParaRPr lang="en-GB" sz="32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0778527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A0FB37B-B1EF-16E5-727C-F3155651D93C}"/>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60E3D7B7-E707-58BA-BB6E-66C2F11EF24B}"/>
              </a:ext>
            </a:extLst>
          </p:cNvPr>
          <p:cNvPicPr>
            <a:picLocks noChangeAspect="1"/>
          </p:cNvPicPr>
          <p:nvPr/>
        </p:nvPicPr>
        <p:blipFill>
          <a:blip r:embed="rId2"/>
          <a:stretch>
            <a:fillRect/>
          </a:stretch>
        </p:blipFill>
        <p:spPr>
          <a:xfrm>
            <a:off x="71718" y="0"/>
            <a:ext cx="12039599" cy="6858000"/>
          </a:xfrm>
          <a:prstGeom prst="rect">
            <a:avLst/>
          </a:prstGeom>
        </p:spPr>
      </p:pic>
    </p:spTree>
    <p:extLst>
      <p:ext uri="{BB962C8B-B14F-4D97-AF65-F5344CB8AC3E}">
        <p14:creationId xmlns:p14="http://schemas.microsoft.com/office/powerpoint/2010/main" val="40288528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131B88-22F1-87BE-23DB-6915A25F677F}"/>
              </a:ext>
            </a:extLst>
          </p:cNvPr>
          <p:cNvSpPr>
            <a:spLocks noGrp="1"/>
          </p:cNvSpPr>
          <p:nvPr>
            <p:ph type="title"/>
          </p:nvPr>
        </p:nvSpPr>
        <p:spPr>
          <a:xfrm>
            <a:off x="838200" y="365125"/>
            <a:ext cx="10515600" cy="6223934"/>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При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дослiдженнi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гельмiнтологiчними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методами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фекалiй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хворого виявлено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яйця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овальної форми,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коричневi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горбкуватою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зовнiшньою</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оболонкою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Встановiть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вид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гельмiнту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Гострик</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Волосоголовець</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Цiп’як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карликовий</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Стьожак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широкий</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Аскарида</a:t>
            </a:r>
            <a:endParaRPr lang="en-GB" sz="32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1271125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9D904E-E2F5-5C2A-3011-1B4CE86B5D64}"/>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0FA11C06-C27D-5BF4-C19D-14AB2BBE048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8518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B413A5-4C57-9375-6F31-0782AC2AAC47}"/>
              </a:ext>
            </a:extLst>
          </p:cNvPr>
          <p:cNvSpPr>
            <a:spLocks noGrp="1"/>
          </p:cNvSpPr>
          <p:nvPr>
            <p:ph type="title"/>
          </p:nvPr>
        </p:nvSpPr>
        <p:spPr>
          <a:xfrm>
            <a:off x="838200" y="365125"/>
            <a:ext cx="10515600" cy="5946028"/>
          </a:xfrm>
        </p:spPr>
        <p:txBody>
          <a:bodyPr>
            <a:no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5-рiчної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дiвчинки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перiанальних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складках мати виявила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бiлих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черв’ячкiв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якi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викликають у дитини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свербiж</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i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неспокiй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i доставила їх до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лабораторiї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дослiдженнi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лiкар</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побачив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бiлих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гельмiнтiв</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0,5-1,0 см довжиною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ниткоподiбної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форми, із загостреними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кiнцями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 деяких вони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заокругленi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можна встановити?</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Дифiлоботрiоз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Тенiоз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Аскаридоз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Опiсторхоз</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Ентеробіоз</a:t>
            </a:r>
            <a:endParaRPr lang="en-GB" sz="32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1106473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6784753-76F8-1B2E-CB64-DE18F8AEC7D7}"/>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204C2495-2B45-F20C-FEB0-52CE764A882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2991478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A9AF1D-9A93-522B-A873-0196D64E44F0}"/>
              </a:ext>
            </a:extLst>
          </p:cNvPr>
          <p:cNvSpPr>
            <a:spLocks noGrp="1"/>
          </p:cNvSpPr>
          <p:nvPr>
            <p:ph type="title"/>
          </p:nvPr>
        </p:nvSpPr>
        <p:spPr>
          <a:xfrm>
            <a:off x="847165" y="365125"/>
            <a:ext cx="10515600" cy="6062569"/>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a:lnSpc>
                <a:spcPct val="107000"/>
              </a:lnSpc>
              <a:spcAft>
                <a:spcPts val="800"/>
              </a:spcAft>
            </a:pP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Пацiєнт</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скаржиться на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свербiж</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шкiри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особливо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мiж</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пальцями рук, у пахвинних западинах, на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нижнiй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частинi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живота. При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оглядi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 цих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дiлянках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шкiри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виявлено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маленькi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пухирцi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Пiд</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час лабораторної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дiагностики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встановлено, що причиною цього стану є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представник членистоногих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latin typeface="Times New Roman" panose="02020603050405020304" pitchFamily="18" charset="0"/>
                <a:ea typeface="Calibri" panose="020F0502020204030204" pitchFamily="34" charset="0"/>
                <a:cs typeface="Times New Roman" panose="02020603050405020304" pitchFamily="18" charset="0"/>
              </a:rPr>
              <a:t>У</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кажiть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спричинену цим членистоногим хворобу:</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Демодекоз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Мiаз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Педикульоз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Дерматотропний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лейшманiоз</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Короста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скабієс</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a:t>
            </a:r>
            <a:endParaRPr lang="en-GB" sz="32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0955934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E4D6BC9-4786-78CD-4962-BFA207BBE218}"/>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5C6113E4-0296-6525-391D-B41E79E5108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03264719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DB4353-2B4D-7080-1470-9452E5BB16A7}"/>
              </a:ext>
            </a:extLst>
          </p:cNvPr>
          <p:cNvSpPr>
            <a:spLocks noGrp="1"/>
          </p:cNvSpPr>
          <p:nvPr>
            <p:ph type="title"/>
          </p:nvPr>
        </p:nvSpPr>
        <p:spPr>
          <a:xfrm>
            <a:off x="838200" y="365125"/>
            <a:ext cx="10515600" cy="5811557"/>
          </a:xfrm>
        </p:spPr>
        <p:txBody>
          <a:bodyPr>
            <a:normAutofit fontScale="90000"/>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хворого, який страждає на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вугри та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запальнi</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змiни</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шкiри</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обличчя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мiкроскопiї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матерiалу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осередкiв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ураження виявлено живих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членистоногих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розмiром</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0,2-0,5 мм</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Вони мають витягнуту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червоподiбну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форму, чотири пари коротких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кiнцiвок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розмiщених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середнiй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частинi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тiла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Виявленi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членистоногi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викликають:</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Коросту</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Педикульоз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Фтирiоз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Шкiрний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мiаз</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Демодекоз</a:t>
            </a:r>
            <a:endParaRPr lang="en-GB" sz="32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725325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02F51B-05E4-35A5-24BF-48F9B06445E3}"/>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BB1FF3F3-91C5-6CCC-335D-1B1F9C1CB0CD}"/>
              </a:ext>
            </a:extLst>
          </p:cNvPr>
          <p:cNvPicPr>
            <a:picLocks noChangeAspect="1"/>
          </p:cNvPicPr>
          <p:nvPr/>
        </p:nvPicPr>
        <p:blipFill>
          <a:blip r:embed="rId2"/>
          <a:stretch>
            <a:fillRect/>
          </a:stretch>
        </p:blipFill>
        <p:spPr>
          <a:xfrm>
            <a:off x="-62752" y="-71718"/>
            <a:ext cx="12254752" cy="6929718"/>
          </a:xfrm>
          <a:prstGeom prst="rect">
            <a:avLst/>
          </a:prstGeom>
        </p:spPr>
      </p:pic>
    </p:spTree>
    <p:extLst>
      <p:ext uri="{BB962C8B-B14F-4D97-AF65-F5344CB8AC3E}">
        <p14:creationId xmlns:p14="http://schemas.microsoft.com/office/powerpoint/2010/main" val="323580833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9D18DAE-B008-15CB-7147-CCBB96DD3AF8}"/>
              </a:ext>
            </a:extLst>
          </p:cNvPr>
          <p:cNvSpPr>
            <a:spLocks noGrp="1"/>
          </p:cNvSpPr>
          <p:nvPr>
            <p:ph type="title"/>
          </p:nvPr>
        </p:nvSpPr>
        <p:spPr>
          <a:xfrm>
            <a:off x="838200" y="365125"/>
            <a:ext cx="10515600" cy="5649595"/>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Пiсля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ретельного обстеження хворого, який повернувся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Середньої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Азiї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до України, було встановлено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попереднiй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весняно-</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лiтнiй</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енцефалiт</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Через укус якого членистоногого збудник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мiг</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потрапити до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органiзму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Тайговий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клiщ</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Селищний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клiщ</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Коростяний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свербун</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Москiт</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Собачий кліщ</a:t>
            </a:r>
            <a:endParaRPr lang="en-GB" sz="32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5840091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C87FE4-58AC-ED99-6CFA-AFDC4FCD165F}"/>
              </a:ext>
            </a:extLst>
          </p:cNvPr>
          <p:cNvSpPr>
            <a:spLocks noGrp="1"/>
          </p:cNvSpPr>
          <p:nvPr>
            <p:ph type="title"/>
          </p:nvPr>
        </p:nvSpPr>
        <p:spPr/>
        <p:txBody>
          <a:bodyPr/>
          <a:lstStyle/>
          <a:p>
            <a:endParaRPr lang="en-GB" dirty="0"/>
          </a:p>
        </p:txBody>
      </p:sp>
      <p:pic>
        <p:nvPicPr>
          <p:cNvPr id="7" name="Рисунок 6">
            <a:extLst>
              <a:ext uri="{FF2B5EF4-FFF2-40B4-BE49-F238E27FC236}">
                <a16:creationId xmlns:a16="http://schemas.microsoft.com/office/drawing/2014/main" id="{DC811166-CF47-B3C6-D2BF-346A8EDCD5F2}"/>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1862400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9D18DAE-B008-15CB-7147-CCBB96DD3AF8}"/>
              </a:ext>
            </a:extLst>
          </p:cNvPr>
          <p:cNvSpPr>
            <a:spLocks noGrp="1"/>
          </p:cNvSpPr>
          <p:nvPr>
            <p:ph type="title"/>
          </p:nvPr>
        </p:nvSpPr>
        <p:spPr>
          <a:xfrm>
            <a:off x="838200" y="604202"/>
            <a:ext cx="10515600" cy="5649595"/>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Пiвденнiй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і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Центральнiй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Америцi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зустрiчається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один із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видiв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трипаносом, який є збудником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хвороби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Чагаса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Яка з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перелiчених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комах є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специфiчним</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переносником збудника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цього захворювання?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Тарган</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Муха цеце</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Москiт</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Комар немалярійний</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Триатомовий</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 («поцілунковий») клоп</a:t>
            </a:r>
            <a:endParaRPr lang="en-GB" sz="32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8366449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7BCE4F3-1075-411A-39F5-2D72A05B8847}"/>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B72CB652-4D39-5E1B-24C0-D3CF2AA4D86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4148762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0F870A-F69E-1C35-2321-CB3E2BB1A262}"/>
              </a:ext>
            </a:extLst>
          </p:cNvPr>
          <p:cNvSpPr>
            <a:spLocks noGrp="1"/>
          </p:cNvSpPr>
          <p:nvPr>
            <p:ph type="title"/>
          </p:nvPr>
        </p:nvSpPr>
        <p:spPr>
          <a:xfrm>
            <a:off x="838200" y="365125"/>
            <a:ext cx="10515600" cy="5954993"/>
          </a:xfrm>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За даними ВООЗ,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щорiчно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Землi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малярiю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хворiють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250 млн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чоловiк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600 тис. із них помирають. Ця хвороба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зустрiчається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переважно в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тропiчних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i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субтропiчних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регіонах, а саме – 85 країнах Африки та Індії.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Межi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розповсюдження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спiвпадають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із ареалами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комарiв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роду:</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Кулекс</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Аедес</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Мансонiа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Кулiзета</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Анофелес</a:t>
            </a:r>
            <a:endParaRPr lang="en-GB" sz="32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1719496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0706899-941F-4E8C-7759-08A7BFF624CA}"/>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DB4F7783-F123-BE1E-CDE9-8F40C314B198}"/>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54642298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521B0CA-5C68-1A17-0EDF-C22187F2BDCB}"/>
              </a:ext>
            </a:extLst>
          </p:cNvPr>
          <p:cNvSpPr>
            <a:spLocks noGrp="1"/>
          </p:cNvSpPr>
          <p:nvPr>
            <p:ph type="title"/>
          </p:nvPr>
        </p:nvSpPr>
        <p:spPr>
          <a:xfrm>
            <a:off x="838200" y="365125"/>
            <a:ext cx="10515600" cy="5659157"/>
          </a:xfrm>
        </p:spPr>
        <p:txBody>
          <a:bodyPr>
            <a:normAutofit/>
          </a:bodyPr>
          <a:lstStyle/>
          <a:p>
            <a:pPr>
              <a:lnSpc>
                <a:spcPct val="107000"/>
              </a:lnSpc>
              <a:spcAft>
                <a:spcPts val="800"/>
              </a:spcAft>
            </a:pP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У пахвах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людини виявлено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дрiбних</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(1,0-1,5 мм), сплющених у спинно-черевному напрямку безкрилих кровосисних комах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Їх личинки розвивалися тут же. Яке захворювання викликають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цi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комахи?</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Сонна хвороба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Хвороба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Чагаса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Чума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Поворотний тиф</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Фтиріоз</a:t>
            </a:r>
            <a:endParaRPr lang="en-GB" sz="32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9055673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3C81EFF-C210-0BA5-59AB-567A23CDE3B1}"/>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8F75A0F7-9EA1-D30E-FB35-87DADE4E6A3D}"/>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251667195"/>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812</TotalTime>
  <Words>3416</Words>
  <Application>Microsoft Office PowerPoint</Application>
  <PresentationFormat>Широкий екран</PresentationFormat>
  <Paragraphs>60</Paragraphs>
  <Slides>120</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120</vt:i4>
      </vt:variant>
    </vt:vector>
  </HeadingPairs>
  <TitlesOfParts>
    <vt:vector size="125" baseType="lpstr">
      <vt:lpstr>Arial</vt:lpstr>
      <vt:lpstr>Calibri</vt:lpstr>
      <vt:lpstr>Calibri Light</vt:lpstr>
      <vt:lpstr>Times New Roman</vt:lpstr>
      <vt:lpstr>Тема Office</vt:lpstr>
      <vt:lpstr>У культурi клiтин, отриманих вiд хворого з лiзосомною патологiєю, виявлено накопичення значної кiлькостi лiпiдiв у лiзосомах. При якому з перелiчених захворювань має мiсце це порушення? 1. Галактоземія 2. Подагра 3. Фенiлкетонурiя 4. Хвороба Вiльсона-Коновалова 5. Хвороба Тея-Сакса</vt:lpstr>
      <vt:lpstr>Презентація PowerPoint</vt:lpstr>
      <vt:lpstr>При ультрамiкроскопiчному дослiдженнi популяцiї «темних» гепатоцитiв у цитоплазмi клiтин визначено розвинену гранулярну (шорстку) ендоплазматичну сiтку.  Яку функцiю в даних клiтинах виконує ця органела? 1. Депонування іонів кальцію 2. Синтез вуглеводнiв 3. Дезiнтоксикацiйна 4. Продукцiя жовчi 5. Синтез бiлкiв плазми кровi</vt:lpstr>
      <vt:lpstr>Презентація PowerPoint</vt:lpstr>
      <vt:lpstr>Комплекс Гольджi виводить речовини iз клiтини завдяки злиттю мембранного мiшечка з мембраною клiтини. При цьому вмiст мiшечка виливається назовнi. Який процес тут проявляється? 1. Осмос 2. Ендоцитоз 3. Активний транспорт 4. Полегшена дифузiя 5. Екзоцитоз</vt:lpstr>
      <vt:lpstr>Презентація PowerPoint</vt:lpstr>
      <vt:lpstr>Дослiдник при мiкроскопiчному i електронно-мiкроскопiчному вивченнi печiнки звернув увагу, що деякi окремо розташованi клiтини розпалися на дрiбнi фрагменти, оточенi мембраною. У деяких із них наявнi органели, iншi включають фрагменти ядра, що розпалося. Запальна реакцiя навколо вiдсутня. Дослiдник розцiнив цi змiни як: 1. Дистрофія 2. Атрофiя 3. Некроз 4. Гiпоплазiя 5. Апоптоз</vt:lpstr>
      <vt:lpstr>Презентація PowerPoint</vt:lpstr>
      <vt:lpstr>Унаслідок дефіциту ферменту УФО-ендонуклеази порушується репарація ДНК і виникає таке захворювання: 1. Фенілкетонурія 2. Серпоподібноклітинна анемія 3. Подагра 4. Альбінізм 5. Пігментна ксеродермія </vt:lpstr>
      <vt:lpstr>Презентація PowerPoint</vt:lpstr>
      <vt:lpstr>У життєвому циклi клiтини вiдбувається процес самоподвоєння ДНК. У результатi цього однохроматиднi хромосоми стають двохроматидними. У який перiод клiтинного циклу спостерiгається це явище? 1. M 2. Go 3. G1 4. G2 5. S</vt:lpstr>
      <vt:lpstr>Презентація PowerPoint</vt:lpstr>
      <vt:lpstr>Проводиться вивчення максимально спiралiзованих хромосом карiотипу людини. При цьому процес подiлу клiтини припинили на стадiї: 1. Телофаза 2. Профаза 3. Iнтерфаза 4. Анафаза 5. Метафаза</vt:lpstr>
      <vt:lpstr>Презентація PowerPoint</vt:lpstr>
      <vt:lpstr>Синтез iРНК проходить на матрицi ДНК із урахуванням принципу комплементарностi. Якщо триплети в ДНК такі – АТГ-ЦГТ, то вiдповiднi кодони iРНК будуть: 1. ТАГ-УГУ 2. АУГ-ЦГУ 3. АТГ-ЦГТ 4. УАГ-ЦГУ 5. УАЦ-ГЦА</vt:lpstr>
      <vt:lpstr>Презентація PowerPoint</vt:lpstr>
      <vt:lpstr>Ряд антибіотиків є специфічними інгібіторами процесу трансляції в мікроорганізмів. Робота яких органел порушується при цьому? 1. Мітохондрій 2. Пероксисом 3. Мікротрубочок 4. Лізосом 5. Рибосом</vt:lpstr>
      <vt:lpstr>Презентація PowerPoint</vt:lpstr>
      <vt:lpstr>Установлено, що токсична дія ціанідів проявляється в гальмуванні клітинного дихання. Які органоїди клітини є найбільш чутливими до цих отрут? 1. Клітинний центр 2. Рибосоми 3. Комплекс Гольджі 4. Лізосоми 5. Мітохондрії</vt:lpstr>
      <vt:lpstr>Презентація PowerPoint</vt:lpstr>
      <vt:lpstr>Прокаріотичні та еукаріотичні клітини характеризуються здатністю до поділу. Поділ прокаріотичних клітин відрізняється від поділу еукаріотичних клітин, але існує молекулярний процес, що лежить в основі обох поділів. Назвіть цей процес: 1. Трансляція 2. Ампліфікація генів 3. Репарація 4. Транскрипція 5. Реплікація ДНК</vt:lpstr>
      <vt:lpstr>Презентація PowerPoint</vt:lpstr>
      <vt:lpstr>У юнака 18-ти рокiв дiагностовано хворобу Марфана. При дослiдженнi встановлено: порушення розвитку сполучної тканини, будови кришталика, аномалiї серцево-судинної системи, арахнодактилiя тощо. Яке генетичне явище зумовило розвиток цiєї хвороби? 1. Неповне домінування 2. Комплементарна взаємодія 3. Кодомiнування 4. Множинний алелiзм 5. Плейотропія</vt:lpstr>
      <vt:lpstr>Презентація PowerPoint</vt:lpstr>
      <vt:lpstr>У районах Пiвденної Африки у людей розповсюджена серпоподiбноклiтинна анемiя, при якiй еритроцити мають форму серпа внаслiдок замiни в молекулi гемоглобiну глутамінової кислоти на валiн. Чим викликана ця хвороба? 1. Трансдукція 2. Порушення механiзмiв реалiзацiї генетичної iнформацiї 3. Кросинговер 4. Геномна мутацiя 5. Генна мутація</vt:lpstr>
      <vt:lpstr>Презентація PowerPoint</vt:lpstr>
      <vt:lpstr>Секрецiя грудного молока у жiнок обумовлена полiмерними генами, причому кiлькiсть молока зростає iз збiльшенням числа домiнантних алелiв цих генiв у генотипi жiнки. Який генотип може мати породiлля з вiдсутнiстю молока? 1. M1m1m2m2 2. M1m1M2m2 3. m1m1M2m2 4. M1M1m2m2 5. m1m1m2m2</vt:lpstr>
      <vt:lpstr>Презентація PowerPoint</vt:lpstr>
      <vt:lpstr>При обстеженнi 2-х мiсячної дитини педiатр звернула увагу, що плач дитини нагадує котячий крик. Дiагностовано мiкроцефалiю та ваду серця. За допомогою цитогенетичного методу встановлено карiотип дитини: 46,XX,5р–. Це захворювання є наслiдком такого процесу: 1. Плейотропія 2. Дуплiкацiя 3. Iнверсiя 4. Транслокацiя 5. Делеція</vt:lpstr>
      <vt:lpstr>Презентація PowerPoint</vt:lpstr>
      <vt:lpstr>У ділянці хромосоми гени розташовано в такій послідовності: ABCDEFG. У результаті дії радіоактивного випромінювання відбулася перебудова, після чого ділянка хромосоми має такий вигляд: ABDEFG. Яка мутація відбулася? 1. Мутація 2. Дуплікація 3. Інсерція 4. Інверсія 5. Делеція</vt:lpstr>
      <vt:lpstr>Презентація PowerPoint</vt:lpstr>
      <vt:lpstr>У чоловiка 22-х рокiв високого росту та астенiчної будови тiла з ознаками гiпогонадизму, гiнекомастiєю та зменшеною продукцiєю сперми (азооспермiя) виявлено карiотип: 47,ХХY. Який спадковий синдром супроводжується такою хромосомною аномалiєю? 1. Дауна 2. Вiскотта-Олдрича 3. Тернера 4. Луї-Барра 5. Клайнфельтера</vt:lpstr>
      <vt:lpstr>Презентація PowerPoint</vt:lpstr>
      <vt:lpstr>Визначення Х-статевого хроматину в соматичних клiтинах використовується для експрес-дiагностики спадкових захворювань, пов’язаних зi змiною кiлькостi статевих хромосом. Який карiотип чоловiка, переважна бiльшiсть клiтин якого мiстять одну грудочку Х-статевого хроматину: 1. 49,ХХХХY 2. 45,Х0 3. 46,ХY 4. 48,ХХХY 5. 47,ХХY</vt:lpstr>
      <vt:lpstr>Презентація PowerPoint</vt:lpstr>
      <vt:lpstr>До медико-генетичної консультацiї звернулася жiнка 30-ти рокiв, у якої в ядрах бiльшостi клiтин епiтелiю слизової оболонки щоки виявлено по два тiльця Барра. Який попереднiй дiагноз можна встановити? 1. Моносомiя за X-хромосомою 2. Трисомiя за 21-ю хромосомою 3. Трисомiя за 13-ю хромосомою 4. Трисомiя за 18-ю хромосомою 5. Трисомiя за X-хромосомою</vt:lpstr>
      <vt:lpstr>Презентація PowerPoint</vt:lpstr>
      <vt:lpstr>У родинi зростає донька 14-ти рокiв, у якої спостерiгаються деякi вiдхилення вiд норми: зрiст нижче, нiж у однолiткiв, вiдсутнi ознаки статевого дозрiвання, шия дуже коротка, плечi широкi. Iнтелект в нормi. Яке захворювання можна припустити? 1. Синдром Клайнфельтера 2. Синдром Дауна 3. Синдром Едвардса 4. Синдром Патау 5. Синдром Шерешевського-Тернера</vt:lpstr>
      <vt:lpstr>Презентація PowerPoint</vt:lpstr>
      <vt:lpstr>У чоловіка 32-х рокiв високий зрiст, гiнекомастiя, жiночий тип оволосiння, високий голос, розумова вiдсталiсть, безплiддя. Попереднiй дiагноз: синдром Клайнфельтера.    Що необхiдно дослiдити для уточнення цього діагнозу? 1. Родовід 2. Лейкоцитарна формула 3. Сперматогенез 4. Група крові 5. Каріотип</vt:lpstr>
      <vt:lpstr>Презентація PowerPoint</vt:lpstr>
      <vt:lpstr>У фiбробластах шкiри дитини iз хворобою Дауна виявлено 47 хромосом. Визначте тип аномалiї в цьому випадку: 1. Трисомiя-Х 2. Полiсомiя-Y 3. Трисомiя-13 4. Трисомiя-18 5. Трисомiя-21</vt:lpstr>
      <vt:lpstr>Презентація PowerPoint</vt:lpstr>
      <vt:lpstr>Пiд час обстеження 12-ти рiчного хлопчика, який вiдстає в ростi, виявлено ахондроплазiю: непропорцiйна тiлобудова з помiтним вкороченням рук i нiг унаслiдок порушення росту епiфiзарних хрящiв довгих трубчастих кiсток. Це захворювання є: 1. Набутим 2. Спадковим за рецесивним типом 3. Спадковим, зчепленим зi статтю 4. Вродженим 5. Спадковим за домiнантним типом</vt:lpstr>
      <vt:lpstr>Презентація PowerPoint</vt:lpstr>
      <vt:lpstr>У молодого подружжя народилася дитина з енцефалопатiєю. Лiкар встановив, що хвороба пов’язана з порушенням мiтохондрiальної ДНК. Як успадковуються такі патологiї? 1. Вiд обох батьків усіма дiтьми 2. Вiд матерi тiльки синами 3. Вiд батька тiльки дочками 4. Вiд батька тiльки синами 5. Вiд матері всiма дiтьми</vt:lpstr>
      <vt:lpstr>Презентація PowerPoint</vt:lpstr>
      <vt:lpstr>У здорових батькiв народилася дитина з синдромом Патау. Який метод медичної генетики дасть змогу вiддиференцiювати цю спадкову хворобу вiд її фенокопiї? 1. Дерматогліфічний 2. Визначення Х-статевого хроматину 3. Бiохiмiчний 4. Близнюковий 5. Цитогенетичний</vt:lpstr>
      <vt:lpstr>Презентація PowerPoint</vt:lpstr>
      <vt:lpstr>Виникнення нижчеперерахованих захворювань пов’язано з генетичними чинниками. Назвiть патологiю зі спадковою схильнiстю: 1. Дальтонізм 2. Хорея Гентiнгтона 3. Фенiлкетонурiя 4. Серпоподiбноклiтинна анемiя 5. Цукровий діабет</vt:lpstr>
      <vt:lpstr>Презентація PowerPoint</vt:lpstr>
      <vt:lpstr>До медико-генетичної консультації звернулася сімейна пара, в якій чоловік хворіє на інсулінозалежний цукровий діабет, дружина – здорова. Яка ймовірність народження дитини з інсулінозалежним цукровим діабетом у цієї пари? 1. 50 % 2. Нижча, ніж у популяції 3. Така ж, як у популяції 4. 100 % 5. Вища, ніж у популяції</vt:lpstr>
      <vt:lpstr>Презентація PowerPoint</vt:lpstr>
      <vt:lpstr>У жінки під час мейозу відбулося порушення розходження автосом. Утворилася яйцеклітина із зайвою 18-ю хромосомою. Яйцеклітина запліднюється нормальним сперматозоїдом. У майбутньої дитини буде синдром: 1. Шерешевського-Тернера 2. Дауна 3. Клайнфельтера 4. Патау 5. Едвардса</vt:lpstr>
      <vt:lpstr>Презентація PowerPoint</vt:lpstr>
      <vt:lpstr>При оглядi хворої лiкар-гiнеколог вiдмiтив симптоми запалення статевих шляхiв, у взятому з пiхви мазку виявлено грушоподiбнi найпростiшi з шпичкою (шипом), від передньої частини вiдходять джгутики, наявна ундулююча мембрана. Яке захворювання запідозрить лiкар у цієї хворої? 1. Балантидіаз 2. Лямблiоз 3. Кишковий трихомоноз 4. Токсоплазмоз 5. Урогенiтальний трихомоноз</vt:lpstr>
      <vt:lpstr>Презентація PowerPoint</vt:lpstr>
      <vt:lpstr>До лiкарнi поступили пацiєнти зi скаргами: слабкiсть, болi в кишечнику, розлади травлення тощо. Пiсля дослiдження фекалiй виявлено кулястi цисти з чотирма ядрами. Для якого найпростiшого характернi ці цисти? 1. Трихомонада кишкова 2. Амеба кишкова 3. Балантидiй 4. Амеба ротова 5. Амеба дизентерійна</vt:lpstr>
      <vt:lpstr>Презентація PowerPoint</vt:lpstr>
      <vt:lpstr>У людини пiсля укусу москiтом виникли виразки шкiри. Аналiз вмiсту виразки виявив всерединi клiтин людини безджгутиковi одноклiтиннi органiзми. Який попереднiй дiагноз? 1. Балантидіаз 2. Лейшманiоз вiсцеральний 3. Трипаносомоз 4. Токсоплазмоз 5. Лейшманiоз дерматотропний</vt:lpstr>
      <vt:lpstr>Презентація PowerPoint</vt:lpstr>
      <vt:lpstr>У хворого виявлено протозойне захворювання, при якому вражений головний мозок i спостерiгається втрата зору. У кровi знайдено одноклiтиннi напiвмiсяцевої форми із загостреним кiнцем. Збудником цього захворювання є: 1. Трихомонада 2. Лейшманiя 3. Лямблiя 4. Амеба 5. Токсоплазма</vt:lpstr>
      <vt:lpstr>Презентація PowerPoint</vt:lpstr>
      <vt:lpstr>Перебуваючи у робочому вiдрядженнi в однiй iз країн тропiчної Африки, лiкар зiткнувся зi скаргами мiсцевого населення з приводу хвороби дiтей 10-14 рокiв, що супроводжується стiйкими лихоманками, якi не мають правильного чергування, виснаженням, анемiєю, збiльшенням печiнки i селезiнки. Враховуючи мiсцевi умови, які пов’язано з великою кiлькiстю москiтiв, можна передбачити що це: 1. Хвороба Чагаса 2. Балантидiаз 3. Токсоплазмоз 4. Сонна хвороба 5. Вiсцеральний лейшманiоз</vt:lpstr>
      <vt:lpstr>Презентація PowerPoint</vt:lpstr>
      <vt:lpstr>Хвора 26-ти рокiв звернулася до лiкаря зi скаргами на появу у випорожненнях бiлих плоских рухливих утворiв, якi нагадують локшину. При лабораторному дослiдженнi виявлено членики з такою характеристикою: довгi, вузькi, з розмiщеним поздовжньо каналом матки, яка має 17-35 бiчних вiдгалужень з кожного боку. Який вид гельмiнтiв паразитує у кишечнику жiнки? 1. Taenia solium 2. Hymenolepis nana 3. Diphyllobothrium latum 4. Echinococcus granulosus 5. Taeniarhynchus saginatus</vt:lpstr>
      <vt:lpstr>Презентація PowerPoint</vt:lpstr>
      <vt:lpstr>Хворий упродовж трьох рокiв безрезультатно лiкувався з приводу значного зниження кислотностi шлункового соку. Його пригнiчувала поява на бiлизнi, постілi членикiв, які рухались i самостiйно виповзали з анального отвору. Який найбiльш iмовiрний дiагноз? 1. Опiсторхоз 2. Тенiоз 3. Цистицеркоз 4. Гiменолепiдоз 5. Теніаринхоз</vt:lpstr>
      <vt:lpstr>Презентація PowerPoint</vt:lpstr>
      <vt:lpstr>При дослiдженнi вмiсту дванадцятипалої кишки людини виявлено найпростiших грушоподiбної форми з парними ядрами, чотирма парами джгутикiв. Мiж ядрами – двi опiрнi нитки, з вентрального боку розташовано присмоктувальний диск. Якого представника найпростiших виявлено в цього хворого? 1. Токсоплазма 2. Лейшманiя 3. Трихомонада кишкова 4. Трипаносома 5. Лямблія</vt:lpstr>
      <vt:lpstr>Презентація PowerPoint</vt:lpstr>
      <vt:lpstr>Група чоловiкiв звернулася до лiкаря зi скаргами на пiдвищення температури, головний бiль, набряки повiк і обличчя, бiль у м’язах тощо. З анамнезу: всi вони – мисливцi та часто вживають в їжу м’ясо диких тварин. Який найбiльш iмовiрний дiагноз? 1. Тенiоз 2. Цистицеркоз 3. Тенiарiнхоз 4. Фiлярiатоз 5. Трихінельоз</vt:lpstr>
      <vt:lpstr>Презентація PowerPoint</vt:lpstr>
      <vt:lpstr>У хворого виявлено злоякiсну анемiю. Терапiя внутрiшньо-м’язовим введення вiтамiну B12 давала нетривалий нестiйкий ефект полiпшення складу кровi. Пацiєнт – завзятий рибалка, часто вживає самостiйно виловлену та недостатньо термiчно оброблену рибу. Який дiагноз можна припустити? 1. Анкiлостомоз 2. Парагонiмоз 3. Трихоцефальоз 4. Ентеробiоз 5. Дифілоботріоз</vt:lpstr>
      <vt:lpstr>Презентація PowerPoint</vt:lpstr>
      <vt:lpstr>Хворий скаржиться на бiль у дiлянцi печiнки. При дослiдженнi отриманої пiд час дуоденального зондування жовчі виявлено жовтуватi яйця овальної форми, звуженi до полюсiв, на кiнцi одного полюсу знаходиться кришечка. Розмiри цих яєць найменшi серед яєць усiх гельмiнтiв. Який найбiльш вiрогiдний дiагноз? 1. Тенiоз 2. Тенiарiнхоз 3. Ехiнококоз 4. Дифiлоботрiоз 5. Опісторхоз</vt:lpstr>
      <vt:lpstr>Презентація PowerPoint</vt:lpstr>
      <vt:lpstr>У пацiєнта виявлено кишкову непрохiднiсть, знижений апетит, нудоту, блювання тощо. На підставі проведеної лабораторної дiагностики встановлено дифiлоботрiоз. Зараження вiдбулось через вживання: 1. Свинини 2. Крабiв і ракiв 3. Яєць 4. Яловичини 5. Риби</vt:lpstr>
      <vt:lpstr>Презентація PowerPoint</vt:lpstr>
      <vt:lpstr>Дитина скаржиться на загальну слабкiсть, вiдсутнiсть апетиту, неспокiйний сон, свербiж у перiанальнiй дiлянцi тощо. Встановлено дiагноз: ентеробiоз. Для уточнення дiагнозу слiд провести: 1. Аналіз дуоденального вмісту 2. Рентгеноскопiчне дослiдження 3. Бiопсiя м’язової тканини 4. Iмунодiагностика 5. Зiскоб із перiанальних складок або     метод липкої стрічки (за Грехем)</vt:lpstr>
      <vt:lpstr>Презентація PowerPoint</vt:lpstr>
      <vt:lpstr>У процесі розвитку дитини хребет поступово набув два лордози та два кіфози. Це пояснюється розвитком здатності до: 1. Плавання 2. Повзання 3. Сидіння 4. Лежання 5. Прямоходіння</vt:lpstr>
      <vt:lpstr>Презентація PowerPoint</vt:lpstr>
      <vt:lpstr>Чоловiк протягом 3-х рокiв працював в однiй iз африканських країн. Через мiсяць пiсля переїзду до України звернувся до офтальмолога зi скаргами на бiль в очах, набряки повiк, сльозоточивiсть i тимчасове послаблення зору. Пiд кон’юнктивою виявлено гельмiнтів розмiрами 30-50 мм, якi мали видовжене ниткоподiбне тiло. Який найбiльш вiрогiдний дiагноз? 1. Дифілоботріоз 2. Трихоцефальоз 3. Ентеробіоз 4. Аскаридоз 5. Філяріоз</vt:lpstr>
      <vt:lpstr>Презентація PowerPoint</vt:lpstr>
      <vt:lpstr>У хворого з лихоманкою та висипкою на шкiрi пiсля обстеження за допомогою серологiчних реакцiй установлено дiагноз: фасцiольоз. Хворий заразився шляхом споживання сирої води з рiчки. Яка стадiя життєвого циклу фасцiоли iнвазiйна для людини? 1. Церкарій 2. Метацеркарій 3. Спороциста 4. Мірацидій 5. Адолескарій</vt:lpstr>
      <vt:lpstr>Презентація PowerPoint</vt:lpstr>
      <vt:lpstr>У вівчаря, який пас отару овець під охороною собак, за деякий час з’явився біль у грудях. Імунологічна реакція Касоні позитивна. Вкажіть вид гельмінта, який міг спричинити це захворювання: 1. Печінковий сисун 2. Стьожак широкий 3. Ціпяк карликовий 4. Ціпяк озброєний 5.  Ехінокок</vt:lpstr>
      <vt:lpstr>Презентація PowerPoint</vt:lpstr>
      <vt:lpstr>Після дегельмінтізації в пацієнта віком 35 років під час випорожнення кишечника виділився стрічковий черв довжиною 3,5 м. Дослідження фекалій виявило сколекс із чотирма присосками та гачками. Зрілі членики гельмінта нерухомі та мають до 12 пар бічних гілок матки. Яке захворювання ймовірно в чоловіка? 1. Ехінококоз 2. Теніаринхоз 3. Опісторхоз 4. Дифілоботріоз 5. Теніоз</vt:lpstr>
      <vt:lpstr>Презентація PowerPoint</vt:lpstr>
      <vt:lpstr>Хворий скаржиться на гострий біль у животі переймоподібного характеру, часті позиви на дефекацію, рідкі кров’яні випорожнення зі слизом тощо. Лабораторне дослідження мазків фекалій виявило організми непостійної форми, які містять еритроцити. Яке найбільш імовірне захворювання? 1. Шистосомоз 2. Балантидіаз 3. Кишковий трихомоноз 4. Лямбліоз 5. Амебіаз</vt:lpstr>
      <vt:lpstr>Презентація PowerPoint</vt:lpstr>
      <vt:lpstr>На ринку батько придбав свинину. На яку хворобу можуть заразитися члени родини, якщо це м’ясо не пройшло ветеринарний контроль? 1. Тенiаринхоз 2. Гiменолепiдоз 3. Ехiнококоз 4. Фасцiольоз 5. Теніоз</vt:lpstr>
      <vt:lpstr>Презентація PowerPoint</vt:lpstr>
      <vt:lpstr>Хворому встановлено попереднiй дiагноз: парагонiмоз. Ця хвороба спричиняється легеневим сисуном. Збудник потрапив до органiзму хворого пiд час: 1. Вживання в їжу немитих овочiв 2. Контакту з хворою кiшкою 3. Вживання в їжу напiвсирої чи в’яленої риби 4. Пиття сирої води з вiдкритих водойм 5. Вживання в їжу напiвсирих ракiв i крабiв</vt:lpstr>
      <vt:lpstr>Презентація PowerPoint</vt:lpstr>
      <vt:lpstr>У населеному пунктi, розташованому на березi Днiпра, виявлено випадки опiсторхозу. З метою профiлактики санстанцiя зобов’язана попередити жителiв, що необхiдно: 1. Кип’ятити питну воду 2. Достатньо проварювати свинину 3. Достатньо проварювати яловичину 4. Обдавати овочi та фрукти окропом 5. Добре проварювати i просмажувати рибу</vt:lpstr>
      <vt:lpstr>Презентація PowerPoint</vt:lpstr>
      <vt:lpstr>Дiвчину 15-ти рокiв доставлено в лiкарню із запаленням червоподiбного вiдростку. У кровi – ознаки анемiї. У фекалiях виявлено яйця гельмiнта, якi мають лимоноподiбну форму (50х30 мкм), iз «пробочками» на полюсах. Який вид гельмiнта паразитує в цієї дiвчини? 1. Гострик 2. Анкiлостома 3. Ехiнокок 4. Карликовий цiп’як 5. Волосоголовець</vt:lpstr>
      <vt:lpstr>Презентація PowerPoint</vt:lpstr>
      <vt:lpstr>У хворого, який страждає впродовж тижня на пневмонію, при мікроскопуванні харкотиння виявлено личинки гельмінту. В крові – еозинофілія. Про який діагноз можна думати в цьому випадку? 1. Ехінококоз 2. Парагонімоз 3. Теніоз 4. Фасціольоз 5. Аскаридоз</vt:lpstr>
      <vt:lpstr>Презентація PowerPoint</vt:lpstr>
      <vt:lpstr>При дослiдженнi гельмiнтологiчними методами фекалiй хворого виявлено яйця овальної форми, коричневi, з горбкуватою зовнiшньою оболонкою. Встановiть вид гельмiнту: 1. Гострик 2. Волосоголовець 3. Цiп’як карликовий 4. Стьожак широкий 5. Аскарида</vt:lpstr>
      <vt:lpstr>Презентація PowerPoint</vt:lpstr>
      <vt:lpstr>У 5-рiчної дiвчинки на перiанальних складках мати виявила бiлих черв’ячкiв, якi викликають у дитини свербiж i неспокiй, i доставила їх до лабораторiї. При дослiдженнi лiкар побачив бiлих гельмiнтiв 0,5-1,0 см довжиною, ниткоподiбної форми, із загостреними кiнцями, в деяких вони заокругленi. Який дiагноз можна встановити? 1. Дифiлоботрiоз 2. Тенiоз 3. Аскаридоз 4. Опiсторхоз 5. Ентеробіоз</vt:lpstr>
      <vt:lpstr>Презентація PowerPoint</vt:lpstr>
      <vt:lpstr>Пацiєнт скаржиться на свербiж шкiри, особливо мiж пальцями рук, у пахвинних западинах, на нижнiй частинi живота. При оглядi в цих дiлянках шкiри виявлено маленькi пухирцi. Пiд час лабораторної дiагностики встановлено, що причиною цього стану є представник членистоногих. Укажiть спричинену цим членистоногим хворобу: 1. Демодекоз 2. Мiаз 3. Педикульоз 4. Дерматотропний лейшманiоз 5. Короста (скабієс)</vt:lpstr>
      <vt:lpstr>Презентація PowerPoint</vt:lpstr>
      <vt:lpstr>У хворого, який страждає на вугри та запальнi змiни шкiри обличчя, при мiкроскопiї матерiалу з осередкiв ураження виявлено живих членистоногих розмiром 0,2-0,5 мм. Вони мають витягнуту червоподiбну форму, чотири пари коротких кiнцiвок, розмiщених у середнiй частинi тiла. Виявленi членистоногi викликають: 1. Коросту 2. Педикульоз 3. Фтирiоз 4. Шкiрний мiаз 5. Демодекоз</vt:lpstr>
      <vt:lpstr>Презентація PowerPoint</vt:lpstr>
      <vt:lpstr>Пiсля ретельного обстеження хворого, який повернувся iз Середньої Азiї до України, було встановлено попереднiй дiагноз: весняно-лiтнiй енцефалiт. Через укус якого членистоногого збудник мiг потрапити до органiзму? 1. Тайговий клiщ 2. Селищний клiщ 3. Коростяний свербун 4. Москiт 5. Собачий кліщ</vt:lpstr>
      <vt:lpstr>Презентація PowerPoint</vt:lpstr>
      <vt:lpstr>У Пiвденнiй і Центральнiй Америцi зустрiчається один із видiв трипаносом, який є збудником хвороби Чагаса. Яка з перелiчених комах є специфiчним переносником збудника цього захворювання? 1. Тарган 2. Муха цеце 3. Москiт 4. Комар немалярійний 5. Триатомовий («поцілунковий») клоп</vt:lpstr>
      <vt:lpstr>Презентація PowerPoint</vt:lpstr>
      <vt:lpstr>За даними ВООЗ, щорiчно на Землi на малярiю хворiють 250 млн чоловiк, 600 тис. із них помирають. Ця хвороба зустрiчається переважно в тропiчних i субтропiчних регіонах, а саме – 85 країнах Африки та Індії. Межi iї розповсюдження спiвпадають із ареалами комарiв роду: 1. Кулекс 2. Аедес 3. Мансонiа 4. Кулiзета 5. Анофелес</vt:lpstr>
      <vt:lpstr>Презентація PowerPoint</vt:lpstr>
      <vt:lpstr>У пахвах людини виявлено дрiбних (1,0-1,5 мм), сплющених у спинно-черевному напрямку безкрилих кровосисних комах. Їх личинки розвивалися тут же. Яке захворювання викликають цi комахи? 1. Сонна хвороба 2. Хвороба Чагаса 3. Чума 4. Поворотний тиф 5. Фтиріоз</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Сергій Петрович Пашолок</dc:creator>
  <cp:lastModifiedBy>Сергій Петрович Пашолок</cp:lastModifiedBy>
  <cp:revision>78</cp:revision>
  <dcterms:created xsi:type="dcterms:W3CDTF">2023-09-06T13:26:12Z</dcterms:created>
  <dcterms:modified xsi:type="dcterms:W3CDTF">2024-04-20T03:29:54Z</dcterms:modified>
</cp:coreProperties>
</file>