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8" r:id="rId3"/>
    <p:sldId id="301" r:id="rId4"/>
    <p:sldId id="319" r:id="rId5"/>
    <p:sldId id="257" r:id="rId6"/>
    <p:sldId id="320" r:id="rId7"/>
    <p:sldId id="261" r:id="rId8"/>
    <p:sldId id="321" r:id="rId9"/>
    <p:sldId id="262" r:id="rId10"/>
    <p:sldId id="322" r:id="rId11"/>
    <p:sldId id="265" r:id="rId12"/>
    <p:sldId id="323" r:id="rId13"/>
    <p:sldId id="306" r:id="rId14"/>
    <p:sldId id="324" r:id="rId15"/>
    <p:sldId id="263" r:id="rId16"/>
    <p:sldId id="325" r:id="rId17"/>
    <p:sldId id="317" r:id="rId18"/>
    <p:sldId id="326" r:id="rId19"/>
    <p:sldId id="305" r:id="rId20"/>
    <p:sldId id="327" r:id="rId21"/>
    <p:sldId id="264" r:id="rId22"/>
    <p:sldId id="328" r:id="rId23"/>
    <p:sldId id="302" r:id="rId24"/>
    <p:sldId id="329" r:id="rId25"/>
    <p:sldId id="258" r:id="rId26"/>
    <p:sldId id="330" r:id="rId27"/>
    <p:sldId id="259" r:id="rId28"/>
    <p:sldId id="331" r:id="rId29"/>
    <p:sldId id="260" r:id="rId30"/>
    <p:sldId id="332" r:id="rId31"/>
    <p:sldId id="304" r:id="rId32"/>
    <p:sldId id="333" r:id="rId33"/>
    <p:sldId id="307" r:id="rId34"/>
    <p:sldId id="334" r:id="rId35"/>
    <p:sldId id="308" r:id="rId36"/>
    <p:sldId id="335" r:id="rId37"/>
    <p:sldId id="273" r:id="rId38"/>
    <p:sldId id="336" r:id="rId39"/>
    <p:sldId id="303" r:id="rId40"/>
    <p:sldId id="337" r:id="rId41"/>
    <p:sldId id="311" r:id="rId42"/>
    <p:sldId id="338" r:id="rId43"/>
    <p:sldId id="310" r:id="rId44"/>
    <p:sldId id="339" r:id="rId45"/>
    <p:sldId id="309" r:id="rId46"/>
    <p:sldId id="340" r:id="rId47"/>
    <p:sldId id="313" r:id="rId48"/>
    <p:sldId id="341" r:id="rId49"/>
    <p:sldId id="314" r:id="rId50"/>
    <p:sldId id="342" r:id="rId51"/>
    <p:sldId id="312" r:id="rId52"/>
    <p:sldId id="343" r:id="rId53"/>
    <p:sldId id="266" r:id="rId54"/>
    <p:sldId id="344" r:id="rId55"/>
    <p:sldId id="267" r:id="rId56"/>
    <p:sldId id="345" r:id="rId57"/>
    <p:sldId id="268" r:id="rId58"/>
    <p:sldId id="346" r:id="rId59"/>
    <p:sldId id="269" r:id="rId60"/>
    <p:sldId id="347" r:id="rId61"/>
    <p:sldId id="270" r:id="rId62"/>
    <p:sldId id="348" r:id="rId63"/>
    <p:sldId id="271" r:id="rId64"/>
    <p:sldId id="349" r:id="rId65"/>
    <p:sldId id="272" r:id="rId66"/>
    <p:sldId id="350" r:id="rId67"/>
    <p:sldId id="274" r:id="rId68"/>
    <p:sldId id="351" r:id="rId69"/>
    <p:sldId id="275" r:id="rId70"/>
    <p:sldId id="352" r:id="rId71"/>
    <p:sldId id="276" r:id="rId72"/>
    <p:sldId id="353" r:id="rId73"/>
    <p:sldId id="279" r:id="rId74"/>
    <p:sldId id="354" r:id="rId75"/>
    <p:sldId id="281" r:id="rId76"/>
    <p:sldId id="355" r:id="rId77"/>
    <p:sldId id="277" r:id="rId78"/>
    <p:sldId id="356" r:id="rId79"/>
    <p:sldId id="278" r:id="rId80"/>
    <p:sldId id="357" r:id="rId81"/>
    <p:sldId id="294" r:id="rId82"/>
    <p:sldId id="358" r:id="rId83"/>
    <p:sldId id="282" r:id="rId84"/>
    <p:sldId id="359" r:id="rId85"/>
    <p:sldId id="295" r:id="rId86"/>
    <p:sldId id="360" r:id="rId87"/>
    <p:sldId id="289" r:id="rId88"/>
    <p:sldId id="361" r:id="rId89"/>
    <p:sldId id="291" r:id="rId90"/>
    <p:sldId id="362" r:id="rId91"/>
    <p:sldId id="292" r:id="rId92"/>
    <p:sldId id="363" r:id="rId93"/>
    <p:sldId id="315" r:id="rId94"/>
    <p:sldId id="364" r:id="rId95"/>
    <p:sldId id="297" r:id="rId96"/>
    <p:sldId id="365" r:id="rId97"/>
    <p:sldId id="284" r:id="rId98"/>
    <p:sldId id="366" r:id="rId99"/>
    <p:sldId id="290" r:id="rId100"/>
    <p:sldId id="367" r:id="rId101"/>
    <p:sldId id="283" r:id="rId102"/>
    <p:sldId id="368" r:id="rId103"/>
    <p:sldId id="286" r:id="rId104"/>
    <p:sldId id="369" r:id="rId105"/>
    <p:sldId id="298" r:id="rId106"/>
    <p:sldId id="370" r:id="rId107"/>
    <p:sldId id="285" r:id="rId108"/>
    <p:sldId id="371" r:id="rId109"/>
    <p:sldId id="296" r:id="rId110"/>
    <p:sldId id="372" r:id="rId111"/>
    <p:sldId id="287" r:id="rId112"/>
    <p:sldId id="373" r:id="rId113"/>
    <p:sldId id="299" r:id="rId114"/>
    <p:sldId id="374" r:id="rId115"/>
    <p:sldId id="316" r:id="rId116"/>
    <p:sldId id="375" r:id="rId117"/>
    <p:sldId id="288" r:id="rId118"/>
    <p:sldId id="376" r:id="rId119"/>
    <p:sldId id="293" r:id="rId120"/>
    <p:sldId id="377" r:id="rId1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52DC53-54D6-034B-0305-AB4D26502809}"/>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endParaRPr lang="en-GB"/>
          </a:p>
        </p:txBody>
      </p:sp>
      <p:sp>
        <p:nvSpPr>
          <p:cNvPr id="3" name="Підзаголовок 2">
            <a:extLst>
              <a:ext uri="{FF2B5EF4-FFF2-40B4-BE49-F238E27FC236}">
                <a16:creationId xmlns:a16="http://schemas.microsoft.com/office/drawing/2014/main" id="{CF96712D-534B-FC84-79AA-E04C342AAC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GB"/>
          </a:p>
        </p:txBody>
      </p:sp>
      <p:sp>
        <p:nvSpPr>
          <p:cNvPr id="4" name="Місце для дати 3">
            <a:extLst>
              <a:ext uri="{FF2B5EF4-FFF2-40B4-BE49-F238E27FC236}">
                <a16:creationId xmlns:a16="http://schemas.microsoft.com/office/drawing/2014/main" id="{8624A420-4F48-0781-FCCC-438A087B1499}"/>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51166006-2C9E-641C-7545-3178B94D4ADD}"/>
              </a:ext>
            </a:extLst>
          </p:cNvPr>
          <p:cNvSpPr>
            <a:spLocks noGrp="1"/>
          </p:cNvSpPr>
          <p:nvPr>
            <p:ph type="ftr" sz="quarter" idx="11"/>
          </p:nvPr>
        </p:nvSpPr>
        <p:spPr/>
        <p:txBody>
          <a:bodyPr/>
          <a:lstStyle/>
          <a:p>
            <a:endParaRPr lang="en-GB"/>
          </a:p>
        </p:txBody>
      </p:sp>
      <p:sp>
        <p:nvSpPr>
          <p:cNvPr id="6" name="Місце для номера слайда 5">
            <a:extLst>
              <a:ext uri="{FF2B5EF4-FFF2-40B4-BE49-F238E27FC236}">
                <a16:creationId xmlns:a16="http://schemas.microsoft.com/office/drawing/2014/main" id="{0C971FA9-6923-5CD8-485C-E4B595F63DF2}"/>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3382908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244A1A-9B3E-81B5-C8C3-94CA53DD6AB2}"/>
              </a:ext>
            </a:extLst>
          </p:cNvPr>
          <p:cNvSpPr>
            <a:spLocks noGrp="1"/>
          </p:cNvSpPr>
          <p:nvPr>
            <p:ph type="title"/>
          </p:nvPr>
        </p:nvSpPr>
        <p:spPr/>
        <p:txBody>
          <a:bodyPr/>
          <a:lstStyle/>
          <a:p>
            <a:r>
              <a:rPr lang="uk-UA"/>
              <a:t>Клацніть, щоб редагувати стиль зразка заголовка</a:t>
            </a:r>
            <a:endParaRPr lang="en-GB"/>
          </a:p>
        </p:txBody>
      </p:sp>
      <p:sp>
        <p:nvSpPr>
          <p:cNvPr id="3" name="Місце для вмісту 2">
            <a:extLst>
              <a:ext uri="{FF2B5EF4-FFF2-40B4-BE49-F238E27FC236}">
                <a16:creationId xmlns:a16="http://schemas.microsoft.com/office/drawing/2014/main" id="{7871A68F-47CA-D68B-94AE-3082858D4839}"/>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дати 3">
            <a:extLst>
              <a:ext uri="{FF2B5EF4-FFF2-40B4-BE49-F238E27FC236}">
                <a16:creationId xmlns:a16="http://schemas.microsoft.com/office/drawing/2014/main" id="{7A633CA1-EE07-03CE-C461-4ED1A7FA2BBF}"/>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0F245ED2-F256-AF7C-D31B-F4609CE33FA2}"/>
              </a:ext>
            </a:extLst>
          </p:cNvPr>
          <p:cNvSpPr>
            <a:spLocks noGrp="1"/>
          </p:cNvSpPr>
          <p:nvPr>
            <p:ph type="ftr" sz="quarter" idx="11"/>
          </p:nvPr>
        </p:nvSpPr>
        <p:spPr/>
        <p:txBody>
          <a:bodyPr/>
          <a:lstStyle/>
          <a:p>
            <a:endParaRPr lang="en-GB"/>
          </a:p>
        </p:txBody>
      </p:sp>
      <p:sp>
        <p:nvSpPr>
          <p:cNvPr id="6" name="Місце для номера слайда 5">
            <a:extLst>
              <a:ext uri="{FF2B5EF4-FFF2-40B4-BE49-F238E27FC236}">
                <a16:creationId xmlns:a16="http://schemas.microsoft.com/office/drawing/2014/main" id="{81EDB971-18B7-7988-D65C-542B3B60325F}"/>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3430794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9C7F1B-F302-5272-14C2-9B8649634747}"/>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endParaRPr lang="en-GB"/>
          </a:p>
        </p:txBody>
      </p:sp>
      <p:sp>
        <p:nvSpPr>
          <p:cNvPr id="3" name="Місце для тексту 2">
            <a:extLst>
              <a:ext uri="{FF2B5EF4-FFF2-40B4-BE49-F238E27FC236}">
                <a16:creationId xmlns:a16="http://schemas.microsoft.com/office/drawing/2014/main" id="{BF3FC40A-883B-74E9-6AE7-50CF5814A5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997BB8A4-4CA0-778C-5CF6-DC7D987D6B8E}"/>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166AA1F6-1407-D272-0805-A7C28FD02932}"/>
              </a:ext>
            </a:extLst>
          </p:cNvPr>
          <p:cNvSpPr>
            <a:spLocks noGrp="1"/>
          </p:cNvSpPr>
          <p:nvPr>
            <p:ph type="ftr" sz="quarter" idx="11"/>
          </p:nvPr>
        </p:nvSpPr>
        <p:spPr/>
        <p:txBody>
          <a:bodyPr/>
          <a:lstStyle/>
          <a:p>
            <a:endParaRPr lang="en-GB"/>
          </a:p>
        </p:txBody>
      </p:sp>
      <p:sp>
        <p:nvSpPr>
          <p:cNvPr id="6" name="Місце для номера слайда 5">
            <a:extLst>
              <a:ext uri="{FF2B5EF4-FFF2-40B4-BE49-F238E27FC236}">
                <a16:creationId xmlns:a16="http://schemas.microsoft.com/office/drawing/2014/main" id="{F740FCDB-09B3-383D-A4BF-10AFDE8409C3}"/>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841628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F1CA4A-40EC-462D-CAB6-E9F844D13840}"/>
              </a:ext>
            </a:extLst>
          </p:cNvPr>
          <p:cNvSpPr>
            <a:spLocks noGrp="1"/>
          </p:cNvSpPr>
          <p:nvPr>
            <p:ph type="title"/>
          </p:nvPr>
        </p:nvSpPr>
        <p:spPr/>
        <p:txBody>
          <a:bodyPr/>
          <a:lstStyle/>
          <a:p>
            <a:r>
              <a:rPr lang="uk-UA"/>
              <a:t>Клацніть, щоб редагувати стиль зразка заголовка</a:t>
            </a:r>
            <a:endParaRPr lang="en-GB"/>
          </a:p>
        </p:txBody>
      </p:sp>
      <p:sp>
        <p:nvSpPr>
          <p:cNvPr id="3" name="Місце для вмісту 2">
            <a:extLst>
              <a:ext uri="{FF2B5EF4-FFF2-40B4-BE49-F238E27FC236}">
                <a16:creationId xmlns:a16="http://schemas.microsoft.com/office/drawing/2014/main" id="{D645A6EC-37DC-F2EC-D2FE-A2996A111B1C}"/>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вмісту 3">
            <a:extLst>
              <a:ext uri="{FF2B5EF4-FFF2-40B4-BE49-F238E27FC236}">
                <a16:creationId xmlns:a16="http://schemas.microsoft.com/office/drawing/2014/main" id="{196C2468-FD11-8D82-CCFB-B1FADAE0A5E3}"/>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5" name="Місце для дати 4">
            <a:extLst>
              <a:ext uri="{FF2B5EF4-FFF2-40B4-BE49-F238E27FC236}">
                <a16:creationId xmlns:a16="http://schemas.microsoft.com/office/drawing/2014/main" id="{8D6EF39D-A416-713C-ED5B-225557958949}"/>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6" name="Місце для нижнього колонтитула 5">
            <a:extLst>
              <a:ext uri="{FF2B5EF4-FFF2-40B4-BE49-F238E27FC236}">
                <a16:creationId xmlns:a16="http://schemas.microsoft.com/office/drawing/2014/main" id="{A10596E7-D2C5-3A1B-6A54-97704F04363F}"/>
              </a:ext>
            </a:extLst>
          </p:cNvPr>
          <p:cNvSpPr>
            <a:spLocks noGrp="1"/>
          </p:cNvSpPr>
          <p:nvPr>
            <p:ph type="ftr" sz="quarter" idx="11"/>
          </p:nvPr>
        </p:nvSpPr>
        <p:spPr/>
        <p:txBody>
          <a:bodyPr/>
          <a:lstStyle/>
          <a:p>
            <a:endParaRPr lang="en-GB"/>
          </a:p>
        </p:txBody>
      </p:sp>
      <p:sp>
        <p:nvSpPr>
          <p:cNvPr id="7" name="Місце для номера слайда 6">
            <a:extLst>
              <a:ext uri="{FF2B5EF4-FFF2-40B4-BE49-F238E27FC236}">
                <a16:creationId xmlns:a16="http://schemas.microsoft.com/office/drawing/2014/main" id="{0CB49567-784D-7026-50F1-F6A089970F42}"/>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2511052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DDC82F-ABD5-2DD2-4F1F-417550A8961A}"/>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endParaRPr lang="en-GB"/>
          </a:p>
        </p:txBody>
      </p:sp>
      <p:sp>
        <p:nvSpPr>
          <p:cNvPr id="3" name="Місце для тексту 2">
            <a:extLst>
              <a:ext uri="{FF2B5EF4-FFF2-40B4-BE49-F238E27FC236}">
                <a16:creationId xmlns:a16="http://schemas.microsoft.com/office/drawing/2014/main" id="{A65CCEA6-72EF-958B-2FA5-DAB6834DF0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4B632450-6B99-755B-70EB-FB096AD5E4FD}"/>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5" name="Місце для тексту 4">
            <a:extLst>
              <a:ext uri="{FF2B5EF4-FFF2-40B4-BE49-F238E27FC236}">
                <a16:creationId xmlns:a16="http://schemas.microsoft.com/office/drawing/2014/main" id="{7006F46B-096D-62CD-7FA3-75360B6146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09E3169D-3469-DD76-665F-DBB68573E4D1}"/>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7" name="Місце для дати 6">
            <a:extLst>
              <a:ext uri="{FF2B5EF4-FFF2-40B4-BE49-F238E27FC236}">
                <a16:creationId xmlns:a16="http://schemas.microsoft.com/office/drawing/2014/main" id="{EAFCB409-EB75-A5FA-E198-13BFAB992186}"/>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8" name="Місце для нижнього колонтитула 7">
            <a:extLst>
              <a:ext uri="{FF2B5EF4-FFF2-40B4-BE49-F238E27FC236}">
                <a16:creationId xmlns:a16="http://schemas.microsoft.com/office/drawing/2014/main" id="{1DF7ED11-FE2D-D77E-7D51-9581E132EED9}"/>
              </a:ext>
            </a:extLst>
          </p:cNvPr>
          <p:cNvSpPr>
            <a:spLocks noGrp="1"/>
          </p:cNvSpPr>
          <p:nvPr>
            <p:ph type="ftr" sz="quarter" idx="11"/>
          </p:nvPr>
        </p:nvSpPr>
        <p:spPr/>
        <p:txBody>
          <a:bodyPr/>
          <a:lstStyle/>
          <a:p>
            <a:endParaRPr lang="en-GB"/>
          </a:p>
        </p:txBody>
      </p:sp>
      <p:sp>
        <p:nvSpPr>
          <p:cNvPr id="9" name="Місце для номера слайда 8">
            <a:extLst>
              <a:ext uri="{FF2B5EF4-FFF2-40B4-BE49-F238E27FC236}">
                <a16:creationId xmlns:a16="http://schemas.microsoft.com/office/drawing/2014/main" id="{5D154A04-FAD8-135C-32F5-B661B6A222EE}"/>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252008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C16C94-D9F7-5F23-430C-F08C134F57CB}"/>
              </a:ext>
            </a:extLst>
          </p:cNvPr>
          <p:cNvSpPr>
            <a:spLocks noGrp="1"/>
          </p:cNvSpPr>
          <p:nvPr>
            <p:ph type="title"/>
          </p:nvPr>
        </p:nvSpPr>
        <p:spPr/>
        <p:txBody>
          <a:bodyPr/>
          <a:lstStyle/>
          <a:p>
            <a:r>
              <a:rPr lang="uk-UA"/>
              <a:t>Клацніть, щоб редагувати стиль зразка заголовка</a:t>
            </a:r>
            <a:endParaRPr lang="en-GB"/>
          </a:p>
        </p:txBody>
      </p:sp>
      <p:sp>
        <p:nvSpPr>
          <p:cNvPr id="3" name="Місце для дати 2">
            <a:extLst>
              <a:ext uri="{FF2B5EF4-FFF2-40B4-BE49-F238E27FC236}">
                <a16:creationId xmlns:a16="http://schemas.microsoft.com/office/drawing/2014/main" id="{652076E4-C506-B031-9D25-47429E2CE0C9}"/>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4" name="Місце для нижнього колонтитула 3">
            <a:extLst>
              <a:ext uri="{FF2B5EF4-FFF2-40B4-BE49-F238E27FC236}">
                <a16:creationId xmlns:a16="http://schemas.microsoft.com/office/drawing/2014/main" id="{75DED594-F8E7-0438-76DA-A2DD9759A833}"/>
              </a:ext>
            </a:extLst>
          </p:cNvPr>
          <p:cNvSpPr>
            <a:spLocks noGrp="1"/>
          </p:cNvSpPr>
          <p:nvPr>
            <p:ph type="ftr" sz="quarter" idx="11"/>
          </p:nvPr>
        </p:nvSpPr>
        <p:spPr/>
        <p:txBody>
          <a:bodyPr/>
          <a:lstStyle/>
          <a:p>
            <a:endParaRPr lang="en-GB"/>
          </a:p>
        </p:txBody>
      </p:sp>
      <p:sp>
        <p:nvSpPr>
          <p:cNvPr id="5" name="Місце для номера слайда 4">
            <a:extLst>
              <a:ext uri="{FF2B5EF4-FFF2-40B4-BE49-F238E27FC236}">
                <a16:creationId xmlns:a16="http://schemas.microsoft.com/office/drawing/2014/main" id="{F4C702AC-D772-FA85-4F4C-6DE21C1CBD1E}"/>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1039340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73125DC9-7EC7-EE58-61AD-001A621F0211}"/>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3" name="Місце для нижнього колонтитула 2">
            <a:extLst>
              <a:ext uri="{FF2B5EF4-FFF2-40B4-BE49-F238E27FC236}">
                <a16:creationId xmlns:a16="http://schemas.microsoft.com/office/drawing/2014/main" id="{75781F3E-F7D5-8ECB-C96E-456341795CCC}"/>
              </a:ext>
            </a:extLst>
          </p:cNvPr>
          <p:cNvSpPr>
            <a:spLocks noGrp="1"/>
          </p:cNvSpPr>
          <p:nvPr>
            <p:ph type="ftr" sz="quarter" idx="11"/>
          </p:nvPr>
        </p:nvSpPr>
        <p:spPr/>
        <p:txBody>
          <a:bodyPr/>
          <a:lstStyle/>
          <a:p>
            <a:endParaRPr lang="en-GB"/>
          </a:p>
        </p:txBody>
      </p:sp>
      <p:sp>
        <p:nvSpPr>
          <p:cNvPr id="4" name="Місце для номера слайда 3">
            <a:extLst>
              <a:ext uri="{FF2B5EF4-FFF2-40B4-BE49-F238E27FC236}">
                <a16:creationId xmlns:a16="http://schemas.microsoft.com/office/drawing/2014/main" id="{C0AE6C2A-20AC-2A7C-791D-D968C7CB4CE7}"/>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4066955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BCA6FB-0F66-B89E-C2A2-654AFB0C028F}"/>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en-GB"/>
          </a:p>
        </p:txBody>
      </p:sp>
      <p:sp>
        <p:nvSpPr>
          <p:cNvPr id="3" name="Місце для вмісту 2">
            <a:extLst>
              <a:ext uri="{FF2B5EF4-FFF2-40B4-BE49-F238E27FC236}">
                <a16:creationId xmlns:a16="http://schemas.microsoft.com/office/drawing/2014/main" id="{37DC974B-A62B-B4F4-5D3F-A7C26504AA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тексту 3">
            <a:extLst>
              <a:ext uri="{FF2B5EF4-FFF2-40B4-BE49-F238E27FC236}">
                <a16:creationId xmlns:a16="http://schemas.microsoft.com/office/drawing/2014/main" id="{514E912F-1384-3FA4-B96A-37AD3A868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33FA872C-FC58-7E3E-D646-3235102EAA5E}"/>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6" name="Місце для нижнього колонтитула 5">
            <a:extLst>
              <a:ext uri="{FF2B5EF4-FFF2-40B4-BE49-F238E27FC236}">
                <a16:creationId xmlns:a16="http://schemas.microsoft.com/office/drawing/2014/main" id="{D86579D3-1AA4-4A86-F81C-AAF069D24DE8}"/>
              </a:ext>
            </a:extLst>
          </p:cNvPr>
          <p:cNvSpPr>
            <a:spLocks noGrp="1"/>
          </p:cNvSpPr>
          <p:nvPr>
            <p:ph type="ftr" sz="quarter" idx="11"/>
          </p:nvPr>
        </p:nvSpPr>
        <p:spPr/>
        <p:txBody>
          <a:bodyPr/>
          <a:lstStyle/>
          <a:p>
            <a:endParaRPr lang="en-GB"/>
          </a:p>
        </p:txBody>
      </p:sp>
      <p:sp>
        <p:nvSpPr>
          <p:cNvPr id="7" name="Місце для номера слайда 6">
            <a:extLst>
              <a:ext uri="{FF2B5EF4-FFF2-40B4-BE49-F238E27FC236}">
                <a16:creationId xmlns:a16="http://schemas.microsoft.com/office/drawing/2014/main" id="{093918A7-CD12-EF4F-6836-B4DD6D9CA65E}"/>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1631267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E3093B-FA0A-94C5-D8A1-FF074561D8B9}"/>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en-GB"/>
          </a:p>
        </p:txBody>
      </p:sp>
      <p:sp>
        <p:nvSpPr>
          <p:cNvPr id="3" name="Місце для зображення 2">
            <a:extLst>
              <a:ext uri="{FF2B5EF4-FFF2-40B4-BE49-F238E27FC236}">
                <a16:creationId xmlns:a16="http://schemas.microsoft.com/office/drawing/2014/main" id="{9F1D39EE-6264-1F76-625B-A4B4D29F82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Місце для тексту 3">
            <a:extLst>
              <a:ext uri="{FF2B5EF4-FFF2-40B4-BE49-F238E27FC236}">
                <a16:creationId xmlns:a16="http://schemas.microsoft.com/office/drawing/2014/main" id="{EE134DE9-1DA9-408E-60EA-5401AC0FA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37A2C652-D38F-33D6-F01F-CA46FC6EBC98}"/>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6" name="Місце для нижнього колонтитула 5">
            <a:extLst>
              <a:ext uri="{FF2B5EF4-FFF2-40B4-BE49-F238E27FC236}">
                <a16:creationId xmlns:a16="http://schemas.microsoft.com/office/drawing/2014/main" id="{BD63229D-DA3A-C082-D50A-7C5AA2B0E082}"/>
              </a:ext>
            </a:extLst>
          </p:cNvPr>
          <p:cNvSpPr>
            <a:spLocks noGrp="1"/>
          </p:cNvSpPr>
          <p:nvPr>
            <p:ph type="ftr" sz="quarter" idx="11"/>
          </p:nvPr>
        </p:nvSpPr>
        <p:spPr/>
        <p:txBody>
          <a:bodyPr/>
          <a:lstStyle/>
          <a:p>
            <a:endParaRPr lang="en-GB"/>
          </a:p>
        </p:txBody>
      </p:sp>
      <p:sp>
        <p:nvSpPr>
          <p:cNvPr id="7" name="Місце для номера слайда 6">
            <a:extLst>
              <a:ext uri="{FF2B5EF4-FFF2-40B4-BE49-F238E27FC236}">
                <a16:creationId xmlns:a16="http://schemas.microsoft.com/office/drawing/2014/main" id="{4C2E92DB-9379-2C6C-EB6D-DFFE9675D66F}"/>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2163850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512023-1D4C-7713-1C97-64A77A253D2D}"/>
              </a:ext>
            </a:extLst>
          </p:cNvPr>
          <p:cNvSpPr>
            <a:spLocks noGrp="1"/>
          </p:cNvSpPr>
          <p:nvPr>
            <p:ph type="title"/>
          </p:nvPr>
        </p:nvSpPr>
        <p:spPr/>
        <p:txBody>
          <a:bodyPr/>
          <a:lstStyle/>
          <a:p>
            <a:r>
              <a:rPr lang="uk-UA"/>
              <a:t>Клацніть, щоб редагувати стиль зразка заголовка</a:t>
            </a:r>
            <a:endParaRPr lang="en-GB"/>
          </a:p>
        </p:txBody>
      </p:sp>
      <p:sp>
        <p:nvSpPr>
          <p:cNvPr id="3" name="Місце для вертикального тексту 2">
            <a:extLst>
              <a:ext uri="{FF2B5EF4-FFF2-40B4-BE49-F238E27FC236}">
                <a16:creationId xmlns:a16="http://schemas.microsoft.com/office/drawing/2014/main" id="{E943CAD7-193D-7E17-9B91-B2F2C193A319}"/>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дати 3">
            <a:extLst>
              <a:ext uri="{FF2B5EF4-FFF2-40B4-BE49-F238E27FC236}">
                <a16:creationId xmlns:a16="http://schemas.microsoft.com/office/drawing/2014/main" id="{B1A350E0-E398-5509-CFC2-57C43D2BBE1A}"/>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FBC2B954-65AC-A9F3-F2EF-A8DD4E4F1C1D}"/>
              </a:ext>
            </a:extLst>
          </p:cNvPr>
          <p:cNvSpPr>
            <a:spLocks noGrp="1"/>
          </p:cNvSpPr>
          <p:nvPr>
            <p:ph type="ftr" sz="quarter" idx="11"/>
          </p:nvPr>
        </p:nvSpPr>
        <p:spPr/>
        <p:txBody>
          <a:bodyPr/>
          <a:lstStyle/>
          <a:p>
            <a:endParaRPr lang="en-GB"/>
          </a:p>
        </p:txBody>
      </p:sp>
      <p:sp>
        <p:nvSpPr>
          <p:cNvPr id="6" name="Місце для номера слайда 5">
            <a:extLst>
              <a:ext uri="{FF2B5EF4-FFF2-40B4-BE49-F238E27FC236}">
                <a16:creationId xmlns:a16="http://schemas.microsoft.com/office/drawing/2014/main" id="{AD615456-0253-13FE-1FCF-57E644C6D3A5}"/>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2535334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669C6103-EC71-BD59-292D-76CD12AF5374}"/>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endParaRPr lang="en-GB"/>
          </a:p>
        </p:txBody>
      </p:sp>
      <p:sp>
        <p:nvSpPr>
          <p:cNvPr id="3" name="Місце для вертикального тексту 2">
            <a:extLst>
              <a:ext uri="{FF2B5EF4-FFF2-40B4-BE49-F238E27FC236}">
                <a16:creationId xmlns:a16="http://schemas.microsoft.com/office/drawing/2014/main" id="{A6A36B24-752E-7AF3-8863-CEE0680A8A94}"/>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дати 3">
            <a:extLst>
              <a:ext uri="{FF2B5EF4-FFF2-40B4-BE49-F238E27FC236}">
                <a16:creationId xmlns:a16="http://schemas.microsoft.com/office/drawing/2014/main" id="{FC01EC21-CFA8-2F20-B68D-834C8581F77F}"/>
              </a:ext>
            </a:extLst>
          </p:cNvPr>
          <p:cNvSpPr>
            <a:spLocks noGrp="1"/>
          </p:cNvSpPr>
          <p:nvPr>
            <p:ph type="dt" sz="half" idx="10"/>
          </p:nvPr>
        </p:nvSpPr>
        <p:spPr/>
        <p:txBody>
          <a:body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9DA89F05-82A6-E923-08C7-64976CE5973D}"/>
              </a:ext>
            </a:extLst>
          </p:cNvPr>
          <p:cNvSpPr>
            <a:spLocks noGrp="1"/>
          </p:cNvSpPr>
          <p:nvPr>
            <p:ph type="ftr" sz="quarter" idx="11"/>
          </p:nvPr>
        </p:nvSpPr>
        <p:spPr/>
        <p:txBody>
          <a:bodyPr/>
          <a:lstStyle/>
          <a:p>
            <a:endParaRPr lang="en-GB"/>
          </a:p>
        </p:txBody>
      </p:sp>
      <p:sp>
        <p:nvSpPr>
          <p:cNvPr id="6" name="Місце для номера слайда 5">
            <a:extLst>
              <a:ext uri="{FF2B5EF4-FFF2-40B4-BE49-F238E27FC236}">
                <a16:creationId xmlns:a16="http://schemas.microsoft.com/office/drawing/2014/main" id="{B111EE1B-E525-A3C6-9E96-A440D8FA2148}"/>
              </a:ext>
            </a:extLst>
          </p:cNvPr>
          <p:cNvSpPr>
            <a:spLocks noGrp="1"/>
          </p:cNvSpPr>
          <p:nvPr>
            <p:ph type="sldNum" sz="quarter" idx="12"/>
          </p:nvPr>
        </p:nvSpPr>
        <p:spPr/>
        <p:txBody>
          <a:bodyPr/>
          <a:lstStyle/>
          <a:p>
            <a:fld id="{C0F22161-FB24-405E-985D-B9E8D72CDB88}" type="slidenum">
              <a:rPr lang="en-GB" smtClean="0"/>
              <a:t>‹№›</a:t>
            </a:fld>
            <a:endParaRPr lang="en-GB"/>
          </a:p>
        </p:txBody>
      </p:sp>
    </p:spTree>
    <p:extLst>
      <p:ext uri="{BB962C8B-B14F-4D97-AF65-F5344CB8AC3E}">
        <p14:creationId xmlns:p14="http://schemas.microsoft.com/office/powerpoint/2010/main" val="621687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B39DB246-8533-612F-61E5-EFAA90924B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GB"/>
          </a:p>
        </p:txBody>
      </p:sp>
      <p:sp>
        <p:nvSpPr>
          <p:cNvPr id="3" name="Місце для тексту 2">
            <a:extLst>
              <a:ext uri="{FF2B5EF4-FFF2-40B4-BE49-F238E27FC236}">
                <a16:creationId xmlns:a16="http://schemas.microsoft.com/office/drawing/2014/main" id="{EBBA5B60-D505-A8F2-24B9-39C3BB22B2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GB"/>
          </a:p>
        </p:txBody>
      </p:sp>
      <p:sp>
        <p:nvSpPr>
          <p:cNvPr id="4" name="Місце для дати 3">
            <a:extLst>
              <a:ext uri="{FF2B5EF4-FFF2-40B4-BE49-F238E27FC236}">
                <a16:creationId xmlns:a16="http://schemas.microsoft.com/office/drawing/2014/main" id="{2367103A-4E29-9C83-D542-5146CFB7E8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83750A-5F99-44FB-8B43-9B0BEECC89C4}" type="datetimeFigureOut">
              <a:rPr lang="en-GB" smtClean="0"/>
              <a:t>20/04/2024</a:t>
            </a:fld>
            <a:endParaRPr lang="en-GB"/>
          </a:p>
        </p:txBody>
      </p:sp>
      <p:sp>
        <p:nvSpPr>
          <p:cNvPr id="5" name="Місце для нижнього колонтитула 4">
            <a:extLst>
              <a:ext uri="{FF2B5EF4-FFF2-40B4-BE49-F238E27FC236}">
                <a16:creationId xmlns:a16="http://schemas.microsoft.com/office/drawing/2014/main" id="{00C76F2A-7E48-3364-B271-453F0DE371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Місце для номера слайда 5">
            <a:extLst>
              <a:ext uri="{FF2B5EF4-FFF2-40B4-BE49-F238E27FC236}">
                <a16:creationId xmlns:a16="http://schemas.microsoft.com/office/drawing/2014/main" id="{659E3BA5-6AB4-AA1A-D9AF-6916BE4A95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F22161-FB24-405E-985D-B9E8D72CDB88}" type="slidenum">
              <a:rPr lang="en-GB" smtClean="0"/>
              <a:t>‹№›</a:t>
            </a:fld>
            <a:endParaRPr lang="en-GB"/>
          </a:p>
        </p:txBody>
      </p:sp>
    </p:spTree>
    <p:extLst>
      <p:ext uri="{BB962C8B-B14F-4D97-AF65-F5344CB8AC3E}">
        <p14:creationId xmlns:p14="http://schemas.microsoft.com/office/powerpoint/2010/main" val="2677231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9AAAC286-9823-99AC-79B9-D6E8C4F51AD4}"/>
              </a:ext>
            </a:extLst>
          </p:cNvPr>
          <p:cNvSpPr>
            <a:spLocks noGrp="1"/>
          </p:cNvSpPr>
          <p:nvPr>
            <p:ph type="title"/>
          </p:nvPr>
        </p:nvSpPr>
        <p:spPr>
          <a:xfrm>
            <a:off x="838200" y="365125"/>
            <a:ext cx="10515600" cy="61432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проведеннi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наукового експерименту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дослiдник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зруйнував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структуру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однiєї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частин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порушило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здатнiсть</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до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подiлу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Яку структуру зруйновано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найбiльш</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iмовiрно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Глiкокалiкс</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Пластинчастий комплекс</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Мiкрофiбрила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Мiтохондрiя</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Центросома</a:t>
            </a:r>
            <a:endParaRPr lang="en-GB"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0623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0A1EE5-F408-32D8-DB5B-A52BC3528FE2}"/>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2D1D2B34-9794-F14F-CB52-FAC0C54F2D16}"/>
              </a:ext>
            </a:extLst>
          </p:cNvPr>
          <p:cNvPicPr>
            <a:picLocks noChangeAspect="1"/>
          </p:cNvPicPr>
          <p:nvPr/>
        </p:nvPicPr>
        <p:blipFill>
          <a:blip r:embed="rId2"/>
          <a:stretch>
            <a:fillRect/>
          </a:stretch>
        </p:blipFill>
        <p:spPr>
          <a:xfrm>
            <a:off x="0" y="1"/>
            <a:ext cx="12192000" cy="6795246"/>
          </a:xfrm>
          <a:prstGeom prst="rect">
            <a:avLst/>
          </a:prstGeom>
        </p:spPr>
      </p:pic>
    </p:spTree>
    <p:extLst>
      <p:ext uri="{BB962C8B-B14F-4D97-AF65-F5344CB8AC3E}">
        <p14:creationId xmlns:p14="http://schemas.microsoft.com/office/powerpoint/2010/main" val="4163574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9AAAC286-9823-99AC-79B9-D6E8C4F51AD4}"/>
              </a:ext>
            </a:extLst>
          </p:cNvPr>
          <p:cNvSpPr>
            <a:spLocks noGrp="1"/>
          </p:cNvSpPr>
          <p:nvPr>
            <p:ph type="title"/>
          </p:nvPr>
        </p:nvSpPr>
        <p:spPr>
          <a:xfrm>
            <a:off x="838199" y="365125"/>
            <a:ext cx="10800425" cy="61432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Times New Roman" panose="02020603050405020304" pitchFamily="18" charset="0"/>
              </a:rPr>
              <a:t>Мукополісахаридози</a:t>
            </a:r>
            <a:r>
              <a:rPr lang="uk-UA" sz="3200" dirty="0">
                <a:effectLst/>
                <a:latin typeface="Times New Roman" panose="02020603050405020304" pitchFamily="18" charset="0"/>
                <a:ea typeface="Times New Roman" panose="02020603050405020304" pitchFamily="18" charset="0"/>
              </a:rPr>
              <a:t> відносять до </a:t>
            </a:r>
            <a:r>
              <a:rPr lang="uk-UA" sz="3200" u="sng" dirty="0">
                <a:effectLst/>
                <a:latin typeface="Times New Roman" panose="02020603050405020304" pitchFamily="18" charset="0"/>
                <a:ea typeface="Times New Roman" panose="02020603050405020304" pitchFamily="18" charset="0"/>
              </a:rPr>
              <a:t>“хвороб накопичення</a:t>
            </a:r>
            <a:r>
              <a:rPr lang="uk-UA" sz="3200" dirty="0">
                <a:effectLst/>
                <a:latin typeface="Times New Roman" panose="02020603050405020304" pitchFamily="18" charset="0"/>
                <a:ea typeface="Times New Roman" panose="02020603050405020304" pitchFamily="18" charset="0"/>
              </a:rPr>
              <a:t>”. </a:t>
            </a:r>
            <a:r>
              <a:rPr lang="uk-UA" sz="3200" u="sng" dirty="0">
                <a:effectLst/>
                <a:latin typeface="Times New Roman" panose="02020603050405020304" pitchFamily="18" charset="0"/>
                <a:ea typeface="Times New Roman" panose="02020603050405020304" pitchFamily="18" charset="0"/>
              </a:rPr>
              <a:t>Через відсутність ферментів </a:t>
            </a:r>
            <a:r>
              <a:rPr lang="uk-UA" sz="3200" dirty="0">
                <a:effectLst/>
                <a:latin typeface="Times New Roman" panose="02020603050405020304" pitchFamily="18" charset="0"/>
                <a:ea typeface="Times New Roman" panose="02020603050405020304" pitchFamily="18" charset="0"/>
              </a:rPr>
              <a:t>порушується розщеплення полісахаридів; у хворих спостерігається підвищення виділення їх із сечею та нагромадження в клітинах. В яких клітинних органелах відбувається накопичення речовин?  </a:t>
            </a:r>
            <a:br>
              <a:rPr lang="uk-UA" sz="1800" dirty="0">
                <a:effectLst/>
                <a:latin typeface="Times New Roman" panose="02020603050405020304" pitchFamily="18" charset="0"/>
                <a:ea typeface="Times New Roman" panose="02020603050405020304" pitchFamily="18" charset="0"/>
              </a:rPr>
            </a:br>
            <a:br>
              <a:rPr lang="uk-UA" sz="18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1. Рибосомах</a:t>
            </a:r>
            <a:br>
              <a:rPr lang="uk-UA"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2. Комплексі Гольджі</a:t>
            </a:r>
            <a:br>
              <a:rPr lang="uk-UA"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3. ЕПС</a:t>
            </a:r>
            <a:br>
              <a:rPr lang="uk-UA"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4. Мітохондріях</a:t>
            </a:r>
            <a:br>
              <a:rPr lang="uk-UA" sz="3200" dirty="0">
                <a:effectLst/>
                <a:latin typeface="Times New Roman" panose="02020603050405020304" pitchFamily="18" charset="0"/>
                <a:ea typeface="Times New Roman" panose="02020603050405020304" pitchFamily="18" charset="0"/>
              </a:rPr>
            </a:br>
            <a:r>
              <a:rPr lang="uk-UA" sz="3200" b="1" dirty="0">
                <a:effectLst/>
                <a:latin typeface="Times New Roman" panose="02020603050405020304" pitchFamily="18" charset="0"/>
                <a:ea typeface="Times New Roman" panose="02020603050405020304" pitchFamily="18" charset="0"/>
              </a:rPr>
              <a:t>5. </a:t>
            </a:r>
            <a:r>
              <a:rPr lang="uk-UA" sz="4000" b="1" u="sng" dirty="0" err="1">
                <a:effectLst/>
                <a:latin typeface="Times New Roman" panose="02020603050405020304" pitchFamily="18" charset="0"/>
                <a:ea typeface="Times New Roman" panose="02020603050405020304" pitchFamily="18" charset="0"/>
              </a:rPr>
              <a:t>Лізосомах</a:t>
            </a:r>
            <a:br>
              <a:rPr lang="uk-UA" sz="1800" dirty="0">
                <a:effectLst/>
                <a:latin typeface="Times New Roman" panose="02020603050405020304" pitchFamily="18" charset="0"/>
                <a:ea typeface="Times New Roman" panose="02020603050405020304" pitchFamily="18" charset="0"/>
              </a:rPr>
            </a:br>
            <a:endParaRPr lang="en-GB"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4454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D61097-C187-8D8C-07B6-E8C28A09B58A}"/>
              </a:ext>
            </a:extLst>
          </p:cNvPr>
          <p:cNvSpPr>
            <a:spLocks noGrp="1"/>
          </p:cNvSpPr>
          <p:nvPr>
            <p:ph type="title"/>
          </p:nvPr>
        </p:nvSpPr>
        <p:spPr/>
        <p:txBody>
          <a:bodyPr/>
          <a:lstStyle/>
          <a:p>
            <a:endParaRPr lang="en-GB" dirty="0"/>
          </a:p>
        </p:txBody>
      </p:sp>
      <p:pic>
        <p:nvPicPr>
          <p:cNvPr id="6" name="Рисунок 5">
            <a:extLst>
              <a:ext uri="{FF2B5EF4-FFF2-40B4-BE49-F238E27FC236}">
                <a16:creationId xmlns:a16="http://schemas.microsoft.com/office/drawing/2014/main" id="{7AC5F53B-2A2F-94E6-EF18-1A670AC60CA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95134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912CB1-547E-1C9C-D7C0-20CFAEC6B649}"/>
              </a:ext>
            </a:extLst>
          </p:cNvPr>
          <p:cNvSpPr>
            <a:spLocks noGrp="1"/>
          </p:cNvSpPr>
          <p:nvPr>
            <p:ph type="title"/>
          </p:nvPr>
        </p:nvSpPr>
        <p:spPr>
          <a:xfrm>
            <a:off x="838200" y="365125"/>
            <a:ext cx="10515600" cy="591016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Лiкар-цитогенетик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виготовленнi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метафазної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пластинки обробив культуру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лейкоцитiв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гiпотонiчним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(0,56 %-ним) розчином хлориду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калiю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Пiсля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цього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вiдбулося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набухання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клiтин</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i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розрив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клiтинної</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мембрани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за рахунок надходження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води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механiзм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транспорту має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мiсце</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цьому випадку?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Полегшена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дифузiя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Дифузiя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Пiноцитоз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Фагоцитоз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b="1" u="sng" dirty="0" err="1">
                <a:effectLst/>
                <a:latin typeface="Times New Roman" panose="02020603050405020304" pitchFamily="18" charset="0"/>
                <a:ea typeface="Calibri" panose="020F0502020204030204" pitchFamily="34" charset="0"/>
                <a:cs typeface="Times New Roman" panose="02020603050405020304" pitchFamily="18" charset="0"/>
              </a:rPr>
              <a:t>Ендоосмос</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0406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92421B-1D1D-BE61-2A36-3C89355F8507}"/>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775501DE-E933-EE50-BCEF-16ED542C30B2}"/>
              </a:ext>
            </a:extLst>
          </p:cNvPr>
          <p:cNvPicPr>
            <a:picLocks noChangeAspect="1"/>
          </p:cNvPicPr>
          <p:nvPr/>
        </p:nvPicPr>
        <p:blipFill>
          <a:blip r:embed="rId2"/>
          <a:stretch>
            <a:fillRect/>
          </a:stretch>
        </p:blipFill>
        <p:spPr>
          <a:xfrm>
            <a:off x="1" y="0"/>
            <a:ext cx="12308540" cy="6858000"/>
          </a:xfrm>
          <a:prstGeom prst="rect">
            <a:avLst/>
          </a:prstGeom>
        </p:spPr>
      </p:pic>
    </p:spTree>
    <p:extLst>
      <p:ext uri="{BB962C8B-B14F-4D97-AF65-F5344CB8AC3E}">
        <p14:creationId xmlns:p14="http://schemas.microsoft.com/office/powerpoint/2010/main" val="775343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200" y="365125"/>
            <a:ext cx="10515600"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Симбіотична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теорія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пояснює</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походження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евкаріотичних</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клітин</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переходом до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аеробного</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дихання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відбулося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внаслідлок</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проникнення</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клітину</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аеробних</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бактерій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процесі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еволюції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перетворилися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на: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a:t>
            </a:r>
            <a:r>
              <a:rPr lang="uk-UA" sz="3200" dirty="0">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Рибосоми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a:t>
            </a:r>
            <a:r>
              <a:rPr lang="uk-UA" sz="3200" dirty="0">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Комплекс Гольджі</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a:t>
            </a:r>
            <a:r>
              <a:rPr lang="uk-UA" sz="3200" dirty="0">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Лізосоми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4</a:t>
            </a:r>
            <a:r>
              <a:rPr lang="uk-UA" sz="3200" dirty="0">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Пероксисоми</a:t>
            </a:r>
            <a:br>
              <a:rPr lang="ru-RU"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Мітохондрії</a:t>
            </a:r>
            <a:endParaRPr lang="en-GB" sz="4000" b="1" dirty="0"/>
          </a:p>
        </p:txBody>
      </p:sp>
    </p:spTree>
    <p:extLst>
      <p:ext uri="{BB962C8B-B14F-4D97-AF65-F5344CB8AC3E}">
        <p14:creationId xmlns:p14="http://schemas.microsoft.com/office/powerpoint/2010/main" val="3717919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439150-848B-7EAA-552F-E5EA8F43CC39}"/>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FC2AD0C5-8DD7-98CA-61E7-C70B42AEB626}"/>
              </a:ext>
            </a:extLst>
          </p:cNvPr>
          <p:cNvPicPr>
            <a:picLocks noChangeAspect="1"/>
          </p:cNvPicPr>
          <p:nvPr/>
        </p:nvPicPr>
        <p:blipFill>
          <a:blip r:embed="rId2"/>
          <a:stretch>
            <a:fillRect/>
          </a:stretch>
        </p:blipFill>
        <p:spPr>
          <a:xfrm>
            <a:off x="-62754" y="0"/>
            <a:ext cx="12254753" cy="6858000"/>
          </a:xfrm>
          <a:prstGeom prst="rect">
            <a:avLst/>
          </a:prstGeom>
        </p:spPr>
      </p:pic>
    </p:spTree>
    <p:extLst>
      <p:ext uri="{BB962C8B-B14F-4D97-AF65-F5344CB8AC3E}">
        <p14:creationId xmlns:p14="http://schemas.microsoft.com/office/powerpoint/2010/main" val="18637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C763B7-EA9E-0D65-F200-70AD76A2B332}"/>
              </a:ext>
            </a:extLst>
          </p:cNvPr>
          <p:cNvSpPr>
            <a:spLocks noGrp="1"/>
          </p:cNvSpPr>
          <p:nvPr>
            <p:ph type="title"/>
          </p:nvPr>
        </p:nvSpPr>
        <p:spPr>
          <a:xfrm>
            <a:off x="838200" y="365125"/>
            <a:ext cx="10515600" cy="58294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Тривалий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вплив</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організм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людини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токсичних</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речовин</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призвів</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руйнування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органел</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відповідають</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синтез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білків</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у гепатоцитах.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органели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Агранулярна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ЕПС</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Мітохондрії</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Лізосоми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Пероксисоми</a:t>
            </a:r>
            <a:br>
              <a:rPr lang="ru-RU"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Рибосоми</a:t>
            </a:r>
            <a:endParaRPr lang="en-GB" sz="4000" b="1" dirty="0"/>
          </a:p>
        </p:txBody>
      </p:sp>
    </p:spTree>
    <p:extLst>
      <p:ext uri="{BB962C8B-B14F-4D97-AF65-F5344CB8AC3E}">
        <p14:creationId xmlns:p14="http://schemas.microsoft.com/office/powerpoint/2010/main" val="3526760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C8E8AA-6AA1-B2F3-74FE-480C354E7E09}"/>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891BE6F2-710F-2E81-6A38-AFEDCEEFF9E7}"/>
              </a:ext>
            </a:extLst>
          </p:cNvPr>
          <p:cNvPicPr>
            <a:picLocks noChangeAspect="1"/>
          </p:cNvPicPr>
          <p:nvPr/>
        </p:nvPicPr>
        <p:blipFill>
          <a:blip r:embed="rId2"/>
          <a:stretch>
            <a:fillRect/>
          </a:stretch>
        </p:blipFill>
        <p:spPr>
          <a:xfrm>
            <a:off x="0" y="251013"/>
            <a:ext cx="12192000" cy="6615952"/>
          </a:xfrm>
          <a:prstGeom prst="rect">
            <a:avLst/>
          </a:prstGeom>
        </p:spPr>
      </p:pic>
    </p:spTree>
    <p:extLst>
      <p:ext uri="{BB962C8B-B14F-4D97-AF65-F5344CB8AC3E}">
        <p14:creationId xmlns:p14="http://schemas.microsoft.com/office/powerpoint/2010/main" val="3404794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36B249-C557-9BD6-B43C-5320E328EB21}"/>
              </a:ext>
            </a:extLst>
          </p:cNvPr>
          <p:cNvSpPr>
            <a:spLocks noGrp="1"/>
          </p:cNvSpPr>
          <p:nvPr>
            <p:ph type="title"/>
          </p:nvPr>
        </p:nvSpPr>
        <p:spPr>
          <a:xfrm>
            <a:off x="838200" y="365125"/>
            <a:ext cx="10515600" cy="5856381"/>
          </a:xfrm>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хлопця віком 18 років виявлено збільшення щитоподібної залози, що супроводжується підвищеним обміном речовин і збільшенням частоти пульсу. Ці ознаки спостерігаються при гіперсекреції гормону тироксину. Які органели клітин щитоподібної залози найбільш відповідальні за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секрецію та виділення гормонів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Мітохондрії</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Лізосоми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3.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Рибосоми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Центросоми</a:t>
            </a:r>
            <a:br>
              <a:rPr lang="ru-RU"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ru-RU" b="1" u="sng" dirty="0">
                <a:effectLst/>
                <a:latin typeface="Times New Roman" panose="02020603050405020304" pitchFamily="18" charset="0"/>
                <a:ea typeface="Calibri" panose="020F0502020204030204" pitchFamily="34" charset="0"/>
                <a:cs typeface="Times New Roman" panose="02020603050405020304" pitchFamily="18" charset="0"/>
              </a:rPr>
              <a:t>Комплекс </a:t>
            </a:r>
            <a:r>
              <a:rPr lang="ru-RU" b="1" u="sng" dirty="0" err="1">
                <a:effectLst/>
                <a:latin typeface="Times New Roman" panose="02020603050405020304" pitchFamily="18" charset="0"/>
                <a:ea typeface="Calibri" panose="020F0502020204030204" pitchFamily="34" charset="0"/>
                <a:cs typeface="Times New Roman" panose="02020603050405020304" pitchFamily="18" charset="0"/>
              </a:rPr>
              <a:t>Гольджі</a:t>
            </a:r>
            <a:endParaRPr lang="en-GB" b="1" dirty="0"/>
          </a:p>
        </p:txBody>
      </p:sp>
    </p:spTree>
    <p:extLst>
      <p:ext uri="{BB962C8B-B14F-4D97-AF65-F5344CB8AC3E}">
        <p14:creationId xmlns:p14="http://schemas.microsoft.com/office/powerpoint/2010/main" val="380993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C47647-80B8-B947-4963-6E705E7EA64A}"/>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313B06FD-7791-37BA-5222-6D75305E82F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77012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MS Mincho" panose="02020609040205080304" pitchFamily="49" charset="-128"/>
              </a:rPr>
              <a:t>Деякі хромосоми людини мають </a:t>
            </a:r>
            <a:r>
              <a:rPr lang="uk-UA" sz="3200" u="sng" dirty="0">
                <a:effectLst/>
                <a:latin typeface="Times New Roman" panose="02020603050405020304" pitchFamily="18" charset="0"/>
                <a:ea typeface="MS Mincho" panose="02020609040205080304" pitchFamily="49" charset="-128"/>
              </a:rPr>
              <a:t>супутники</a:t>
            </a:r>
            <a:r>
              <a:rPr lang="uk-UA" sz="3200" dirty="0">
                <a:effectLst/>
                <a:latin typeface="Times New Roman" panose="02020603050405020304" pitchFamily="18" charset="0"/>
                <a:ea typeface="MS Mincho" panose="02020609040205080304" pitchFamily="49" charset="-128"/>
              </a:rPr>
              <a:t>. Які ці</a:t>
            </a:r>
            <a:r>
              <a:rPr lang="en-US" sz="3200" dirty="0">
                <a:effectLst/>
                <a:latin typeface="Times New Roman" panose="02020603050405020304" pitchFamily="18" charset="0"/>
                <a:ea typeface="MS Mincho" panose="02020609040205080304" pitchFamily="49" charset="-128"/>
              </a:rPr>
              <a:t> </a:t>
            </a:r>
            <a:r>
              <a:rPr lang="uk-UA" sz="3200" u="sng" dirty="0">
                <a:effectLst/>
                <a:latin typeface="Times New Roman" panose="02020603050405020304" pitchFamily="18" charset="0"/>
                <a:ea typeface="MS Mincho" panose="02020609040205080304" pitchFamily="49" charset="-128"/>
              </a:rPr>
              <a:t>хромосоми за формою</a:t>
            </a:r>
            <a:r>
              <a:rPr lang="uk-UA" sz="3200" dirty="0">
                <a:effectLst/>
                <a:latin typeface="Times New Roman" panose="02020603050405020304" pitchFamily="18" charset="0"/>
                <a:ea typeface="MS Mincho" panose="02020609040205080304" pitchFamily="49" charset="-128"/>
              </a:rPr>
              <a:t>?</a:t>
            </a:r>
            <a:br>
              <a:rPr lang="uk-UA" sz="3200" dirty="0">
                <a:effectLst/>
                <a:latin typeface="Courier New" panose="02070309020205020404" pitchFamily="49" charset="0"/>
                <a:ea typeface="Times New Roman" panose="02020603050405020304" pitchFamily="18" charset="0"/>
              </a:rPr>
            </a:br>
            <a:r>
              <a:rPr lang="uk-UA" sz="3200" dirty="0">
                <a:effectLst/>
                <a:latin typeface="Times New Roman" panose="02020603050405020304" pitchFamily="18" charset="0"/>
                <a:ea typeface="MS Mincho" panose="02020609040205080304" pitchFamily="49" charset="-128"/>
              </a:rPr>
              <a:t>1. -</a:t>
            </a:r>
            <a:br>
              <a:rPr lang="uk-UA" sz="3200" dirty="0">
                <a:effectLst/>
                <a:latin typeface="Courier New" panose="02070309020205020404" pitchFamily="49" charset="0"/>
                <a:ea typeface="Times New Roman" panose="02020603050405020304" pitchFamily="18" charset="0"/>
              </a:rPr>
            </a:br>
            <a:r>
              <a:rPr lang="uk-UA" sz="3200" dirty="0">
                <a:latin typeface="Times New Roman" panose="02020603050405020304" pitchFamily="18" charset="0"/>
                <a:ea typeface="MS Mincho" panose="02020609040205080304" pitchFamily="49" charset="-128"/>
              </a:rPr>
              <a:t>2</a:t>
            </a:r>
            <a:r>
              <a:rPr lang="uk-UA" sz="3200" dirty="0">
                <a:effectLst/>
                <a:latin typeface="Times New Roman" panose="02020603050405020304" pitchFamily="18" charset="0"/>
                <a:ea typeface="MS Mincho" panose="02020609040205080304" pitchFamily="49" charset="-128"/>
              </a:rPr>
              <a:t>. Метацентричні</a:t>
            </a:r>
            <a:br>
              <a:rPr lang="uk-UA" sz="3200" dirty="0">
                <a:effectLst/>
                <a:latin typeface="Courier New" panose="02070309020205020404" pitchFamily="49" charset="0"/>
                <a:ea typeface="Times New Roman" panose="02020603050405020304" pitchFamily="18" charset="0"/>
              </a:rPr>
            </a:br>
            <a:r>
              <a:rPr lang="uk-UA" sz="3200" dirty="0">
                <a:effectLst/>
                <a:latin typeface="Times New Roman" panose="02020603050405020304" pitchFamily="18" charset="0"/>
                <a:ea typeface="MS Mincho" panose="02020609040205080304" pitchFamily="49" charset="-128"/>
              </a:rPr>
              <a:t>3. </a:t>
            </a:r>
            <a:r>
              <a:rPr lang="uk-UA" sz="3200" dirty="0" err="1">
                <a:effectLst/>
                <a:latin typeface="Times New Roman" panose="02020603050405020304" pitchFamily="18" charset="0"/>
                <a:ea typeface="MS Mincho" panose="02020609040205080304" pitchFamily="49" charset="-128"/>
              </a:rPr>
              <a:t>Субметацентричні</a:t>
            </a:r>
            <a:br>
              <a:rPr lang="uk-UA" sz="3200" dirty="0">
                <a:effectLst/>
                <a:latin typeface="Courier New" panose="02070309020205020404" pitchFamily="49" charset="0"/>
                <a:ea typeface="Times New Roman" panose="02020603050405020304" pitchFamily="18" charset="0"/>
              </a:rPr>
            </a:br>
            <a:r>
              <a:rPr lang="uk-UA" sz="3200" dirty="0">
                <a:effectLst/>
                <a:latin typeface="Times New Roman" panose="02020603050405020304" pitchFamily="18" charset="0"/>
                <a:ea typeface="MS Mincho" panose="02020609040205080304" pitchFamily="49" charset="-128"/>
              </a:rPr>
              <a:t>4. </a:t>
            </a:r>
            <a:r>
              <a:rPr lang="uk-UA" sz="3200" dirty="0" err="1">
                <a:effectLst/>
                <a:latin typeface="Times New Roman" panose="02020603050405020304" pitchFamily="18" charset="0"/>
                <a:ea typeface="MS Mincho" panose="02020609040205080304" pitchFamily="49" charset="-128"/>
              </a:rPr>
              <a:t>Телоцентричні</a:t>
            </a:r>
            <a:br>
              <a:rPr lang="uk-UA" sz="3200" dirty="0">
                <a:effectLst/>
                <a:latin typeface="Times New Roman" panose="02020603050405020304" pitchFamily="18" charset="0"/>
                <a:ea typeface="MS Mincho" panose="02020609040205080304" pitchFamily="49" charset="-128"/>
              </a:rPr>
            </a:br>
            <a:r>
              <a:rPr lang="uk-UA" sz="3200" b="1" dirty="0">
                <a:latin typeface="Times New Roman" panose="02020603050405020304" pitchFamily="18" charset="0"/>
                <a:ea typeface="MS Mincho" panose="02020609040205080304" pitchFamily="49" charset="-128"/>
              </a:rPr>
              <a:t>5</a:t>
            </a:r>
            <a:r>
              <a:rPr lang="uk-UA" sz="3200" b="1" dirty="0">
                <a:effectLst/>
                <a:latin typeface="Times New Roman" panose="02020603050405020304" pitchFamily="18" charset="0"/>
                <a:ea typeface="MS Mincho" panose="02020609040205080304" pitchFamily="49" charset="-128"/>
              </a:rPr>
              <a:t>. </a:t>
            </a:r>
            <a:r>
              <a:rPr lang="uk-UA" sz="4000" b="1" u="sng" dirty="0" err="1">
                <a:effectLst/>
                <a:latin typeface="Times New Roman" panose="02020603050405020304" pitchFamily="18" charset="0"/>
                <a:ea typeface="MS Mincho" panose="02020609040205080304" pitchFamily="49" charset="-128"/>
              </a:rPr>
              <a:t>Акроцентричні</a:t>
            </a:r>
            <a:br>
              <a:rPr lang="uk-UA" sz="3200" dirty="0">
                <a:effectLst/>
                <a:latin typeface="Courier New" panose="02070309020205020404" pitchFamily="49" charset="0"/>
                <a:ea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7523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3A2272-3A0A-DE65-B288-AB1E8B87AB6C}"/>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45EFC293-07AE-0863-4C61-39B6211E70A8}"/>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1160698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9A7A16-5180-FA25-6FC4-EC00AA6B2EEC}"/>
              </a:ext>
            </a:extLst>
          </p:cNvPr>
          <p:cNvSpPr>
            <a:spLocks noGrp="1"/>
          </p:cNvSpPr>
          <p:nvPr>
            <p:ph type="title"/>
          </p:nvPr>
        </p:nvSpPr>
        <p:spPr>
          <a:xfrm>
            <a:off x="838200" y="365125"/>
            <a:ext cx="10515600" cy="593706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tabLst>
                <a:tab pos="203200" algn="l"/>
              </a:tabLs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електронн</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й 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крофотограф</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ї науковець виявив структуру, утворену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сьмома</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молекулами б</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лк</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в-г</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стон</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лянкою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молекули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ДНК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яка робить приблизно 1,75 оберт</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в навколо них. </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Яку структуру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виявив</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дослiдник</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Елементарну фібрилу</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Напівхроматиду</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3. Хроматиду</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4. Хромосому</a:t>
            </a:r>
            <a:br>
              <a:rPr lang="ru-RU"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Нуклеосому</a:t>
            </a:r>
            <a:endParaRPr lang="en-GB" sz="4000" b="1" dirty="0"/>
          </a:p>
        </p:txBody>
      </p:sp>
    </p:spTree>
    <p:extLst>
      <p:ext uri="{BB962C8B-B14F-4D97-AF65-F5344CB8AC3E}">
        <p14:creationId xmlns:p14="http://schemas.microsoft.com/office/powerpoint/2010/main" val="392178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194AA1-1E00-62CE-2E89-044606AE9638}"/>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C5F8E60B-9E4F-49CF-918E-B02D5F7F579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17413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074BAE-168F-2389-C5C6-87B8B051226A}"/>
              </a:ext>
            </a:extLst>
          </p:cNvPr>
          <p:cNvSpPr>
            <a:spLocks noGrp="1"/>
          </p:cNvSpPr>
          <p:nvPr>
            <p:ph type="title"/>
          </p:nvPr>
        </p:nvSpPr>
        <p:spPr>
          <a:xfrm>
            <a:off x="838200" y="365125"/>
            <a:ext cx="10515600" cy="579362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indent="449580">
              <a:lnSpc>
                <a:spcPct val="115000"/>
              </a:lnSpc>
              <a:spcAft>
                <a:spcPts val="10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Під час реплікації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ДНК один із її ланцюгів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синтезується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із запізненням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визначає цю особливість синтезу?</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en-US"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a:t>
            </a:r>
            <a:r>
              <a:rPr lang="en-US" sz="3200" dirty="0">
                <a:effectLst/>
                <a:latin typeface="Calibri" panose="020F0502020204030204" pitchFamily="34" charset="0"/>
                <a:ea typeface="Calibri" panose="020F0502020204030204" pitchFamily="34" charset="0"/>
                <a:cs typeface="Times New Roman" panose="02020603050405020304" pitchFamily="18" charset="0"/>
              </a:rPr>
              <a:t>.</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Відсутність</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трифосфонуклеотидів</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Комплементарність</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ланцюгів</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Потреба в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репарації</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Великі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розміром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ДНК-</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полімерази</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b="1" dirty="0">
                <a:latin typeface="Calibri" panose="020F0502020204030204" pitchFamily="34" charset="0"/>
                <a:ea typeface="Calibri" panose="020F0502020204030204" pitchFamily="34" charset="0"/>
                <a:cs typeface="Times New Roman" panose="02020603050405020304" pitchFamily="18" charset="0"/>
              </a:rPr>
              <a:t>5</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ru-RU" sz="4000" b="1" u="sng" dirty="0" err="1">
                <a:effectLst/>
                <a:latin typeface="Times New Roman" panose="02020603050405020304" pitchFamily="18" charset="0"/>
                <a:ea typeface="Calibri" panose="020F0502020204030204" pitchFamily="34" charset="0"/>
                <a:cs typeface="Times New Roman" panose="02020603050405020304" pitchFamily="18" charset="0"/>
              </a:rPr>
              <a:t>Антипаралельність</a:t>
            </a:r>
            <a:r>
              <a:rPr lang="ru-RU"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4000" b="1" u="sng" dirty="0" err="1">
                <a:effectLst/>
                <a:latin typeface="Times New Roman" panose="02020603050405020304" pitchFamily="18" charset="0"/>
                <a:ea typeface="Calibri" panose="020F0502020204030204" pitchFamily="34" charset="0"/>
                <a:cs typeface="Times New Roman" panose="02020603050405020304" pitchFamily="18" charset="0"/>
              </a:rPr>
              <a:t>ланцюгів</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8254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F26471-AFFB-F94D-4CA9-DF5F15460D32}"/>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AEF719E0-460F-4CC9-FED0-68ACF41C809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94111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200" y="365125"/>
            <a:ext cx="10515600"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Вiдомо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iнформацiю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послiдовнiсть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амiнокислот</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молекулi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записано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виглядi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послiдовностi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чотирьох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видiв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нуклеотидiв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молекулi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ДНК, причому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рiзнi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амiнокислоти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кодуються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рiзною</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кiлькiстю</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триплетiв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вiд</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одного до шести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 називається така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особливiсть</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генетичного коду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Специфічність</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Унiверсальнiсть</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Неперекривнiсть</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Триплетнiсть</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b="1" dirty="0">
                <a:latin typeface="Calibri" panose="020F0502020204030204" pitchFamily="34" charset="0"/>
                <a:ea typeface="Calibri" panose="020F0502020204030204" pitchFamily="34" charset="0"/>
                <a:cs typeface="Times New Roman" panose="02020603050405020304" pitchFamily="18" charset="0"/>
              </a:rPr>
              <a:t>5</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uk-UA" sz="4000" b="1" u="sng" dirty="0" err="1">
                <a:latin typeface="Times New Roman" panose="02020603050405020304" pitchFamily="18" charset="0"/>
                <a:ea typeface="Calibri" panose="020F0502020204030204" pitchFamily="34" charset="0"/>
                <a:cs typeface="Times New Roman" panose="02020603050405020304" pitchFamily="18" charset="0"/>
              </a:rPr>
              <a:t>Виродженість</a:t>
            </a: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0837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11B40B-EBE0-A60F-98FC-65B467881D69}"/>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364D9E61-1077-F179-42B4-6DAA00DFFC04}"/>
              </a:ext>
            </a:extLst>
          </p:cNvPr>
          <p:cNvPicPr>
            <a:picLocks noChangeAspect="1"/>
          </p:cNvPicPr>
          <p:nvPr/>
        </p:nvPicPr>
        <p:blipFill>
          <a:blip r:embed="rId2"/>
          <a:stretch>
            <a:fillRect/>
          </a:stretch>
        </p:blipFill>
        <p:spPr>
          <a:xfrm>
            <a:off x="0" y="1"/>
            <a:ext cx="12254753" cy="6795246"/>
          </a:xfrm>
          <a:prstGeom prst="rect">
            <a:avLst/>
          </a:prstGeom>
        </p:spPr>
      </p:pic>
    </p:spTree>
    <p:extLst>
      <p:ext uri="{BB962C8B-B14F-4D97-AF65-F5344CB8AC3E}">
        <p14:creationId xmlns:p14="http://schemas.microsoft.com/office/powerpoint/2010/main" val="2543745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66B092-4C80-81E6-BAAB-3BC3A460881A}"/>
              </a:ext>
            </a:extLst>
          </p:cNvPr>
          <p:cNvSpPr>
            <a:spLocks noGrp="1"/>
          </p:cNvSpPr>
          <p:nvPr>
            <p:ph type="title"/>
          </p:nvPr>
        </p:nvSpPr>
        <p:spPr>
          <a:xfrm>
            <a:off x="838200" y="365125"/>
            <a:ext cx="10515600" cy="56860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indent="449580">
              <a:lnSpc>
                <a:spcPct val="115000"/>
              </a:lnSpc>
              <a:spcAft>
                <a:spcPts val="1000"/>
              </a:spcAft>
            </a:pPr>
            <a:br>
              <a:rPr lang="uk-UA" sz="3200" dirty="0">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Молекула зрілої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іРНК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має значно меншу довжину, ніж відповідний ген молекули ДНК.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Неінформативні послідовності нуклеотидів про-</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іРНК</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видаляються під час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процесингу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 називаються ці ділянки?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Транскриптони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Мутони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Екзони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Кластери</a:t>
            </a:r>
            <a:br>
              <a:rPr lang="ru-RU"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5</a:t>
            </a:r>
            <a:r>
              <a:rPr lang="uk-UA" sz="3200" b="1" dirty="0">
                <a:effectLst/>
                <a:latin typeface="Calibri" panose="020F0502020204030204" pitchFamily="34" charset="0"/>
                <a:ea typeface="Calibri" panose="020F0502020204030204" pitchFamily="34" charset="0"/>
                <a:cs typeface="Times New Roman" panose="02020603050405020304" pitchFamily="18" charset="0"/>
              </a:rPr>
              <a:t>. </a:t>
            </a:r>
            <a:r>
              <a:rPr lang="ru-RU" b="1" u="sng" dirty="0" err="1">
                <a:effectLst/>
                <a:latin typeface="Times New Roman" panose="02020603050405020304" pitchFamily="18" charset="0"/>
                <a:ea typeface="Calibri" panose="020F0502020204030204" pitchFamily="34" charset="0"/>
                <a:cs typeface="Times New Roman" panose="02020603050405020304" pitchFamily="18" charset="0"/>
              </a:rPr>
              <a:t>Інтрони</a:t>
            </a:r>
            <a:endParaRPr lang="en-GB" b="1" dirty="0"/>
          </a:p>
        </p:txBody>
      </p:sp>
    </p:spTree>
    <p:extLst>
      <p:ext uri="{BB962C8B-B14F-4D97-AF65-F5344CB8AC3E}">
        <p14:creationId xmlns:p14="http://schemas.microsoft.com/office/powerpoint/2010/main" val="4112992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03AFB2-4E6B-B95F-C044-5F6D147D86B2}"/>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06D79C83-A331-6E9F-037C-F2421D5BDC7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82231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66B092-4C80-81E6-BAAB-3BC3A460881A}"/>
              </a:ext>
            </a:extLst>
          </p:cNvPr>
          <p:cNvSpPr>
            <a:spLocks noGrp="1"/>
          </p:cNvSpPr>
          <p:nvPr>
            <p:ph type="title"/>
          </p:nvPr>
        </p:nvSpPr>
        <p:spPr>
          <a:xfrm>
            <a:off x="838200" y="365125"/>
            <a:ext cx="10515600" cy="56860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br>
              <a:rPr lang="uk-UA" sz="3200" dirty="0">
                <a:latin typeface="Times New Roman" panose="02020603050405020304" pitchFamily="18" charset="0"/>
                <a:ea typeface="Calibri" panose="020F0502020204030204" pitchFamily="34" charset="0"/>
                <a:cs typeface="Times New Roman" panose="02020603050405020304" pitchFamily="18" charset="0"/>
              </a:rPr>
            </a:b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клiтинi</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гранулярнiй</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ЕПС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вiдбувається</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етап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трансляцiї</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при якому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спостерiгається</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просування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iРНК</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щодо рибосоми.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Амiнокислоти</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з’єднуються пептидними зв’язками в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певнiй</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послiдовностi</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вiдбувається</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бiосинтез</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полiпептиду</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Послiдовнiсть</a:t>
            </a:r>
            <a:r>
              <a:rPr lang="uk-UA" sz="36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амiнокислот</a:t>
            </a:r>
            <a:r>
              <a:rPr lang="uk-UA" sz="3600" u="sng"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полiпептидi</a:t>
            </a:r>
            <a:r>
              <a:rPr lang="uk-UA" sz="3600" u="sng" dirty="0">
                <a:effectLst/>
                <a:latin typeface="Times New Roman" panose="02020603050405020304" pitchFamily="18" charset="0"/>
                <a:ea typeface="Calibri" panose="020F0502020204030204" pitchFamily="34" charset="0"/>
                <a:cs typeface="Times New Roman" panose="02020603050405020304" pitchFamily="18" charset="0"/>
              </a:rPr>
              <a:t> буде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вiдповiдати</a:t>
            </a:r>
            <a:r>
              <a:rPr lang="uk-UA" sz="3600" u="sng" dirty="0">
                <a:latin typeface="Times New Roman" panose="02020603050405020304" pitchFamily="18" charset="0"/>
                <a:ea typeface="Calibri" panose="020F0502020204030204" pitchFamily="34" charset="0"/>
                <a:cs typeface="Times New Roman" panose="02020603050405020304" pitchFamily="18" charset="0"/>
              </a:rPr>
              <a:t> </a:t>
            </a:r>
            <a:r>
              <a:rPr lang="uk-UA" sz="3600" dirty="0" err="1">
                <a:latin typeface="Times New Roman" panose="02020603050405020304" pitchFamily="18" charset="0"/>
                <a:ea typeface="Calibri" panose="020F0502020204030204" pitchFamily="34" charset="0"/>
                <a:cs typeface="Times New Roman" panose="02020603050405020304" pitchFamily="18" charset="0"/>
              </a:rPr>
              <a:t>послiдовностi</a:t>
            </a:r>
            <a:r>
              <a:rPr lang="uk-UA" sz="3600" dirty="0">
                <a:latin typeface="Times New Roman" panose="02020603050405020304" pitchFamily="18" charset="0"/>
                <a:ea typeface="Calibri" panose="020F0502020204030204" pitchFamily="34" charset="0"/>
                <a:cs typeface="Times New Roman" panose="02020603050405020304" pitchFamily="18" charset="0"/>
              </a:rPr>
              <a:t>:</a:t>
            </a:r>
            <a:br>
              <a:rPr lang="uk-UA" sz="3600" dirty="0">
                <a:latin typeface="Times New Roman" panose="02020603050405020304" pitchFamily="18" charset="0"/>
                <a:ea typeface="Calibri" panose="020F0502020204030204" pitchFamily="34" charset="0"/>
                <a:cs typeface="Times New Roman" panose="02020603050405020304" pitchFamily="18" charset="0"/>
              </a:rPr>
            </a:br>
            <a:r>
              <a:rPr lang="uk-UA" sz="3600" dirty="0">
                <a:latin typeface="Times New Roman" panose="02020603050405020304" pitchFamily="18" charset="0"/>
                <a:ea typeface="Calibri" panose="020F0502020204030204" pitchFamily="34" charset="0"/>
                <a:cs typeface="Times New Roman" panose="02020603050405020304" pitchFamily="18" charset="0"/>
              </a:rPr>
              <a:t>1. Антикодонів </a:t>
            </a:r>
            <a:r>
              <a:rPr lang="uk-UA" sz="3600" dirty="0" err="1">
                <a:latin typeface="Times New Roman" panose="02020603050405020304" pitchFamily="18" charset="0"/>
                <a:ea typeface="Calibri" panose="020F0502020204030204" pitchFamily="34" charset="0"/>
                <a:cs typeface="Times New Roman" panose="02020603050405020304" pitchFamily="18" charset="0"/>
              </a:rPr>
              <a:t>рРНК</a:t>
            </a:r>
            <a:br>
              <a:rPr lang="uk-UA" sz="3600" dirty="0">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2. </a:t>
            </a:r>
            <a:r>
              <a:rPr lang="uk-UA" sz="3600" dirty="0" err="1">
                <a:latin typeface="Times New Roman" panose="02020603050405020304" pitchFamily="18" charset="0"/>
                <a:ea typeface="Calibri" panose="020F0502020204030204" pitchFamily="34" charset="0"/>
                <a:cs typeface="Times New Roman" panose="02020603050405020304" pitchFamily="18" charset="0"/>
              </a:rPr>
              <a:t>Нуклеотидiв</a:t>
            </a:r>
            <a:r>
              <a:rPr lang="uk-UA" sz="3600" dirty="0">
                <a:latin typeface="Times New Roman" panose="02020603050405020304" pitchFamily="18" charset="0"/>
                <a:ea typeface="Calibri" panose="020F0502020204030204" pitchFamily="34" charset="0"/>
                <a:cs typeface="Times New Roman" panose="02020603050405020304" pitchFamily="18" charset="0"/>
              </a:rPr>
              <a:t> </a:t>
            </a:r>
            <a:r>
              <a:rPr lang="uk-UA" sz="3600" dirty="0" err="1">
                <a:latin typeface="Times New Roman" panose="02020603050405020304" pitchFamily="18" charset="0"/>
                <a:ea typeface="Calibri" panose="020F0502020204030204" pitchFamily="34" charset="0"/>
                <a:cs typeface="Times New Roman" panose="02020603050405020304" pitchFamily="18" charset="0"/>
              </a:rPr>
              <a:t>тРНК</a:t>
            </a:r>
            <a:br>
              <a:rPr lang="uk-UA" sz="3600" dirty="0">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3. </a:t>
            </a:r>
            <a:r>
              <a:rPr lang="uk-UA" sz="3600" dirty="0" err="1">
                <a:latin typeface="Times New Roman" panose="02020603050405020304" pitchFamily="18" charset="0"/>
                <a:ea typeface="Calibri" panose="020F0502020204030204" pitchFamily="34" charset="0"/>
                <a:cs typeface="Times New Roman" panose="02020603050405020304" pitchFamily="18" charset="0"/>
              </a:rPr>
              <a:t>Антикодонiв</a:t>
            </a:r>
            <a:r>
              <a:rPr lang="uk-UA" sz="3600" dirty="0">
                <a:latin typeface="Times New Roman" panose="02020603050405020304" pitchFamily="18" charset="0"/>
                <a:ea typeface="Calibri" panose="020F0502020204030204" pitchFamily="34" charset="0"/>
                <a:cs typeface="Times New Roman" panose="02020603050405020304" pitchFamily="18" charset="0"/>
              </a:rPr>
              <a:t> </a:t>
            </a:r>
            <a:r>
              <a:rPr lang="uk-UA" sz="3600" dirty="0" err="1">
                <a:latin typeface="Times New Roman" panose="02020603050405020304" pitchFamily="18" charset="0"/>
                <a:ea typeface="Calibri" panose="020F0502020204030204" pitchFamily="34" charset="0"/>
                <a:cs typeface="Times New Roman" panose="02020603050405020304" pitchFamily="18" charset="0"/>
              </a:rPr>
              <a:t>тРНК</a:t>
            </a:r>
            <a:br>
              <a:rPr lang="uk-UA" sz="3600" dirty="0">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4. </a:t>
            </a:r>
            <a:r>
              <a:rPr lang="uk-UA" sz="3600" dirty="0" err="1">
                <a:latin typeface="Times New Roman" panose="02020603050405020304" pitchFamily="18" charset="0"/>
                <a:ea typeface="Calibri" panose="020F0502020204030204" pitchFamily="34" charset="0"/>
                <a:cs typeface="Times New Roman" panose="02020603050405020304" pitchFamily="18" charset="0"/>
              </a:rPr>
              <a:t>Нуклеотидiв</a:t>
            </a:r>
            <a:r>
              <a:rPr lang="uk-UA" sz="3600" dirty="0">
                <a:latin typeface="Times New Roman" panose="02020603050405020304" pitchFamily="18" charset="0"/>
                <a:ea typeface="Calibri" panose="020F0502020204030204" pitchFamily="34" charset="0"/>
                <a:cs typeface="Times New Roman" panose="02020603050405020304" pitchFamily="18" charset="0"/>
              </a:rPr>
              <a:t> </a:t>
            </a:r>
            <a:r>
              <a:rPr lang="uk-UA" sz="3600" dirty="0" err="1">
                <a:latin typeface="Times New Roman" panose="02020603050405020304" pitchFamily="18" charset="0"/>
                <a:ea typeface="Calibri" panose="020F0502020204030204" pitchFamily="34" charset="0"/>
                <a:cs typeface="Times New Roman" panose="02020603050405020304" pitchFamily="18" charset="0"/>
              </a:rPr>
              <a:t>рРНК</a:t>
            </a:r>
            <a:br>
              <a:rPr lang="uk-UA" sz="3600" dirty="0">
                <a:latin typeface="Calibri" panose="020F0502020204030204" pitchFamily="34" charset="0"/>
                <a:ea typeface="Calibri" panose="020F0502020204030204" pitchFamily="34" charset="0"/>
                <a:cs typeface="Times New Roman" panose="02020603050405020304" pitchFamily="18" charset="0"/>
              </a:rPr>
            </a:br>
            <a:r>
              <a:rPr lang="uk-UA" sz="3600" b="1" dirty="0">
                <a:latin typeface="Calibri" panose="020F0502020204030204" pitchFamily="34" charset="0"/>
                <a:ea typeface="Calibri" panose="020F0502020204030204" pitchFamily="34" charset="0"/>
                <a:cs typeface="Times New Roman" panose="02020603050405020304" pitchFamily="18" charset="0"/>
              </a:rPr>
              <a:t>5. </a:t>
            </a:r>
            <a:r>
              <a:rPr lang="uk-UA" b="1" u="sng" dirty="0" err="1">
                <a:latin typeface="Times New Roman" panose="02020603050405020304" pitchFamily="18" charset="0"/>
                <a:ea typeface="Calibri" panose="020F0502020204030204" pitchFamily="34" charset="0"/>
                <a:cs typeface="Times New Roman" panose="02020603050405020304" pitchFamily="18" charset="0"/>
              </a:rPr>
              <a:t>Кодонiв</a:t>
            </a:r>
            <a:r>
              <a:rPr lang="uk-UA" b="1" u="sng" dirty="0">
                <a:latin typeface="Times New Roman" panose="02020603050405020304" pitchFamily="18" charset="0"/>
                <a:ea typeface="Calibri" panose="020F0502020204030204" pitchFamily="34" charset="0"/>
                <a:cs typeface="Times New Roman" panose="02020603050405020304" pitchFamily="18" charset="0"/>
              </a:rPr>
              <a:t> </a:t>
            </a:r>
            <a:r>
              <a:rPr lang="uk-UA" b="1" u="sng" dirty="0" err="1">
                <a:latin typeface="Times New Roman" panose="02020603050405020304" pitchFamily="18" charset="0"/>
                <a:ea typeface="Calibri" panose="020F0502020204030204" pitchFamily="34" charset="0"/>
                <a:cs typeface="Times New Roman" panose="02020603050405020304" pitchFamily="18" charset="0"/>
              </a:rPr>
              <a:t>iРНК</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endParaRPr lang="uk-UA" sz="3600" dirty="0"/>
          </a:p>
        </p:txBody>
      </p:sp>
    </p:spTree>
    <p:extLst>
      <p:ext uri="{BB962C8B-B14F-4D97-AF65-F5344CB8AC3E}">
        <p14:creationId xmlns:p14="http://schemas.microsoft.com/office/powerpoint/2010/main" val="1365942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163E90-809F-3EE7-D79A-522D0642518B}"/>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324D50AB-43A1-E075-2251-E4DFA3D4B6F4}"/>
              </a:ext>
            </a:extLst>
          </p:cNvPr>
          <p:cNvPicPr>
            <a:picLocks noChangeAspect="1"/>
          </p:cNvPicPr>
          <p:nvPr/>
        </p:nvPicPr>
        <p:blipFill>
          <a:blip r:embed="rId2"/>
          <a:stretch>
            <a:fillRect/>
          </a:stretch>
        </p:blipFill>
        <p:spPr>
          <a:xfrm>
            <a:off x="-1" y="-1"/>
            <a:ext cx="12192001" cy="6741459"/>
          </a:xfrm>
          <a:prstGeom prst="rect">
            <a:avLst/>
          </a:prstGeom>
        </p:spPr>
      </p:pic>
    </p:spTree>
    <p:extLst>
      <p:ext uri="{BB962C8B-B14F-4D97-AF65-F5344CB8AC3E}">
        <p14:creationId xmlns:p14="http://schemas.microsoft.com/office/powerpoint/2010/main" val="1676964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074BAE-168F-2389-C5C6-87B8B051226A}"/>
              </a:ext>
            </a:extLst>
          </p:cNvPr>
          <p:cNvSpPr>
            <a:spLocks noGrp="1"/>
          </p:cNvSpPr>
          <p:nvPr>
            <p:ph type="title"/>
          </p:nvPr>
        </p:nvSpPr>
        <p:spPr>
          <a:xfrm>
            <a:off x="838200" y="365125"/>
            <a:ext cx="10515600" cy="579362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Під час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постсинтетичного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періоду мітотичного циклу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порушено синтез білків-</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тубулінів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До яких наслідків це може призвести?</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Порушення спіралізації хромосом</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Скорочення тривалості мітозу</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Порушення репарації ДНК</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Порушення цитокінезу</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a:t>
            </a:r>
            <a:r>
              <a:rPr lang="uk-UA" sz="3200" b="1" dirty="0">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Порушення формування веретена поділу</a:t>
            </a:r>
            <a:endParaRPr lang="en-GB"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2417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8F8F57-A575-0C06-0AC0-A5DCC517692A}"/>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A8956315-B1F0-223C-F4E5-2BEA19AA3261}"/>
              </a:ext>
            </a:extLst>
          </p:cNvPr>
          <p:cNvPicPr>
            <a:picLocks noChangeAspect="1"/>
          </p:cNvPicPr>
          <p:nvPr/>
        </p:nvPicPr>
        <p:blipFill>
          <a:blip r:embed="rId2"/>
          <a:stretch>
            <a:fillRect/>
          </a:stretch>
        </p:blipFill>
        <p:spPr>
          <a:xfrm>
            <a:off x="62752" y="0"/>
            <a:ext cx="12021671" cy="6777317"/>
          </a:xfrm>
          <a:prstGeom prst="rect">
            <a:avLst/>
          </a:prstGeom>
        </p:spPr>
      </p:pic>
    </p:spTree>
    <p:extLst>
      <p:ext uri="{BB962C8B-B14F-4D97-AF65-F5344CB8AC3E}">
        <p14:creationId xmlns:p14="http://schemas.microsoft.com/office/powerpoint/2010/main" val="2928440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D42B1E-BD64-6702-9A28-D361B7DC4BDB}"/>
              </a:ext>
            </a:extLst>
          </p:cNvPr>
          <p:cNvSpPr>
            <a:spLocks noGrp="1"/>
          </p:cNvSpPr>
          <p:nvPr>
            <p:ph type="title"/>
          </p:nvPr>
        </p:nvSpPr>
        <p:spPr>
          <a:xfrm>
            <a:off x="838200" y="365125"/>
            <a:ext cx="10515600" cy="606256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життєвому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циклi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вiдбувається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самоподвоєння</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ДНК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Унаслідок цього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однохроматиднi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хромосоми стають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двохроматидними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перiод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циклу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спостерiгається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цей процес?</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G</a:t>
            </a:r>
            <a:r>
              <a:rPr lang="uk-UA" sz="3200" baseline="-25000" dirty="0" err="1">
                <a:effectLst/>
                <a:latin typeface="Times New Roman" panose="02020603050405020304" pitchFamily="18" charset="0"/>
                <a:ea typeface="Calibri" panose="020F0502020204030204" pitchFamily="34" charset="0"/>
                <a:cs typeface="Times New Roman" panose="02020603050405020304" pitchFamily="18" charset="0"/>
              </a:rPr>
              <a:t>o</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G</a:t>
            </a:r>
            <a:r>
              <a:rPr lang="uk-UA" sz="3200" baseline="-25000" dirty="0">
                <a:effectLst/>
                <a:latin typeface="Times New Roman" panose="02020603050405020304" pitchFamily="18" charset="0"/>
                <a:ea typeface="Calibri" panose="020F0502020204030204" pitchFamily="34" charset="0"/>
                <a:cs typeface="Times New Roman" panose="02020603050405020304" pitchFamily="18" charset="0"/>
              </a:rPr>
              <a:t>1</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G</a:t>
            </a:r>
            <a:r>
              <a:rPr lang="uk-UA"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M</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S</a:t>
            </a:r>
            <a:endParaRPr lang="en-GB" sz="4000" b="1" dirty="0"/>
          </a:p>
        </p:txBody>
      </p:sp>
    </p:spTree>
    <p:extLst>
      <p:ext uri="{BB962C8B-B14F-4D97-AF65-F5344CB8AC3E}">
        <p14:creationId xmlns:p14="http://schemas.microsoft.com/office/powerpoint/2010/main" val="33582086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CD1511-B3F1-ED00-A5E8-869B3EFAD7BA}"/>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E9731210-236C-3C12-6B76-EDDFC48AE38F}"/>
              </a:ext>
            </a:extLst>
          </p:cNvPr>
          <p:cNvPicPr>
            <a:picLocks noChangeAspect="1"/>
          </p:cNvPicPr>
          <p:nvPr/>
        </p:nvPicPr>
        <p:blipFill>
          <a:blip r:embed="rId2"/>
          <a:stretch>
            <a:fillRect/>
          </a:stretch>
        </p:blipFill>
        <p:spPr>
          <a:xfrm>
            <a:off x="0" y="0"/>
            <a:ext cx="12192000" cy="6777318"/>
          </a:xfrm>
          <a:prstGeom prst="rect">
            <a:avLst/>
          </a:prstGeom>
        </p:spPr>
      </p:pic>
    </p:spTree>
    <p:extLst>
      <p:ext uri="{BB962C8B-B14F-4D97-AF65-F5344CB8AC3E}">
        <p14:creationId xmlns:p14="http://schemas.microsoft.com/office/powerpoint/2010/main" val="523526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D440F7-2F2C-67EF-52F1-739F544D72C5}"/>
              </a:ext>
            </a:extLst>
          </p:cNvPr>
          <p:cNvSpPr>
            <a:spLocks noGrp="1"/>
          </p:cNvSpPr>
          <p:nvPr>
            <p:ph type="title"/>
          </p:nvPr>
        </p:nvSpPr>
        <p:spPr>
          <a:xfrm>
            <a:off x="838200" y="365125"/>
            <a:ext cx="10515600" cy="59908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latin typeface="Times New Roman" panose="02020603050405020304" pitchFamily="18" charset="0"/>
                <a:ea typeface="Calibri" panose="020F0502020204030204" pitchFamily="34" charset="0"/>
                <a:cs typeface="Times New Roman" panose="02020603050405020304" pitchFamily="18" charset="0"/>
              </a:rPr>
              <a:t>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мiтотично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дiлиться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спостерiгається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розходження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дочiрнiх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хроматид</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до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полюсiв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якiй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стадiї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мiтотичного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циклу знаходиться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Метафаза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Телофаза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Профаза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Iнтерфаза</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Анафаза</a:t>
            </a:r>
            <a:endParaRPr lang="en-GB" sz="4000" b="1" dirty="0"/>
          </a:p>
        </p:txBody>
      </p:sp>
    </p:spTree>
    <p:extLst>
      <p:ext uri="{BB962C8B-B14F-4D97-AF65-F5344CB8AC3E}">
        <p14:creationId xmlns:p14="http://schemas.microsoft.com/office/powerpoint/2010/main" val="4018110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387BDC-E5A7-90EB-6F83-E968F8AFD0E6}"/>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61E28992-B3AC-8770-259A-75F69949FF93}"/>
              </a:ext>
            </a:extLst>
          </p:cNvPr>
          <p:cNvPicPr>
            <a:picLocks noChangeAspect="1"/>
          </p:cNvPicPr>
          <p:nvPr/>
        </p:nvPicPr>
        <p:blipFill>
          <a:blip r:embed="rId2"/>
          <a:stretch>
            <a:fillRect/>
          </a:stretch>
        </p:blipFill>
        <p:spPr>
          <a:xfrm>
            <a:off x="0" y="107576"/>
            <a:ext cx="12192000" cy="6678705"/>
          </a:xfrm>
          <a:prstGeom prst="rect">
            <a:avLst/>
          </a:prstGeom>
        </p:spPr>
      </p:pic>
    </p:spTree>
    <p:extLst>
      <p:ext uri="{BB962C8B-B14F-4D97-AF65-F5344CB8AC3E}">
        <p14:creationId xmlns:p14="http://schemas.microsoft.com/office/powerpoint/2010/main" val="2392804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200" y="365125"/>
            <a:ext cx="10515600"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Перекомбiнацiя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генетичного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матерiалу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досягається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декiлькома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механiзмами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одним з яких є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кросинговер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якiй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стадiї</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профази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першого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мейотичного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подiлу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вiдбувається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1</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latin typeface="Times New Roman" panose="02020603050405020304" pitchFamily="18" charset="0"/>
                <a:ea typeface="Calibri" panose="020F0502020204030204" pitchFamily="34" charset="0"/>
                <a:cs typeface="Times New Roman" panose="02020603050405020304" pitchFamily="18" charset="0"/>
              </a:rPr>
              <a:t>Лептонеми</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2</a:t>
            </a:r>
            <a:r>
              <a:rPr lang="en-US" sz="3200" dirty="0">
                <a:latin typeface="Calibri" panose="020F0502020204030204" pitchFamily="34" charset="0"/>
                <a:ea typeface="Calibri" panose="020F0502020204030204" pitchFamily="34" charset="0"/>
                <a:cs typeface="Times New Roman" panose="02020603050405020304" pitchFamily="18" charset="0"/>
              </a:rPr>
              <a:t>. </a:t>
            </a:r>
            <a:r>
              <a:rPr lang="uk-UA" sz="3200" dirty="0" err="1">
                <a:latin typeface="Times New Roman" panose="02020603050405020304" pitchFamily="18" charset="0"/>
                <a:ea typeface="Calibri" panose="020F0502020204030204" pitchFamily="34" charset="0"/>
                <a:cs typeface="Times New Roman" panose="02020603050405020304" pitchFamily="18" charset="0"/>
              </a:rPr>
              <a:t>Зигонеми</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en-US" sz="3200" dirty="0">
                <a:latin typeface="Times New Roman" panose="02020603050405020304" pitchFamily="18" charset="0"/>
                <a:ea typeface="Calibri" panose="020F0502020204030204" pitchFamily="34" charset="0"/>
                <a:cs typeface="Times New Roman" panose="02020603050405020304" pitchFamily="18" charset="0"/>
              </a:rPr>
              <a:t>.</a:t>
            </a:r>
            <a:r>
              <a:rPr lang="uk-UA" sz="3200" dirty="0">
                <a:latin typeface="Times New Roman" panose="02020603050405020304" pitchFamily="18" charset="0"/>
                <a:ea typeface="Calibri" panose="020F0502020204030204" pitchFamily="34" charset="0"/>
                <a:cs typeface="Times New Roman" panose="02020603050405020304" pitchFamily="18" charset="0"/>
              </a:rPr>
              <a:t> Діакінезу</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Диплонеми</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b="1" dirty="0">
                <a:effectLst/>
                <a:latin typeface="Calibri" panose="020F0502020204030204" pitchFamily="34" charset="0"/>
                <a:ea typeface="Calibri" panose="020F0502020204030204" pitchFamily="34" charset="0"/>
                <a:cs typeface="Times New Roman" panose="02020603050405020304" pitchFamily="18" charset="0"/>
              </a:rPr>
              <a:t>5</a:t>
            </a:r>
            <a:r>
              <a:rPr lang="en-US" sz="3200" b="1" dirty="0">
                <a:latin typeface="Calibri" panose="020F0502020204030204" pitchFamily="34" charset="0"/>
                <a:ea typeface="Calibri" panose="020F0502020204030204" pitchFamily="34" charset="0"/>
                <a:cs typeface="Times New Roman" panose="02020603050405020304" pitchFamily="18" charset="0"/>
              </a:rPr>
              <a:t>. </a:t>
            </a:r>
            <a:r>
              <a:rPr lang="uk-UA" sz="4000" b="1" u="sng" dirty="0" err="1">
                <a:latin typeface="Times New Roman" panose="02020603050405020304" pitchFamily="18" charset="0"/>
                <a:ea typeface="Calibri" panose="020F0502020204030204" pitchFamily="34" charset="0"/>
                <a:cs typeface="Times New Roman" panose="02020603050405020304" pitchFamily="18" charset="0"/>
              </a:rPr>
              <a:t>Пахiнеми</a:t>
            </a:r>
            <a:endParaRPr lang="uk-UA" sz="4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282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92F186-D1C7-F44A-E28E-3AFBD34894E5}"/>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72428844-7232-FE8C-3603-D6FAA223FF9A}"/>
              </a:ext>
            </a:extLst>
          </p:cNvPr>
          <p:cNvPicPr>
            <a:picLocks noChangeAspect="1"/>
          </p:cNvPicPr>
          <p:nvPr/>
        </p:nvPicPr>
        <p:blipFill>
          <a:blip r:embed="rId2"/>
          <a:stretch>
            <a:fillRect/>
          </a:stretch>
        </p:blipFill>
        <p:spPr>
          <a:xfrm>
            <a:off x="0" y="89647"/>
            <a:ext cx="12191999" cy="6768353"/>
          </a:xfrm>
          <a:prstGeom prst="rect">
            <a:avLst/>
          </a:prstGeom>
        </p:spPr>
      </p:pic>
    </p:spTree>
    <p:extLst>
      <p:ext uri="{BB962C8B-B14F-4D97-AF65-F5344CB8AC3E}">
        <p14:creationId xmlns:p14="http://schemas.microsoft.com/office/powerpoint/2010/main" val="39415017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певному етапі онтогенезу людини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між кровоносними системами матері та плоду встановлюється фізіологічний зв'язок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Цю функцію виконує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провізорний орган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Жовтковий мішок</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Серозна оболонка</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Амніон</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b="1" u="sng" dirty="0">
                <a:effectLst/>
                <a:latin typeface="Times New Roman" panose="02020603050405020304" pitchFamily="18" charset="0"/>
                <a:ea typeface="Calibri" panose="020F0502020204030204" pitchFamily="34" charset="0"/>
                <a:cs typeface="Times New Roman" panose="02020603050405020304" pitchFamily="18" charset="0"/>
              </a:rPr>
              <a:t>Плацента</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9762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769C5-CBFB-BEB1-09A5-7E8670F0D4CB}"/>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907B4043-21D2-6F3C-B7E2-514084C54018}"/>
              </a:ext>
            </a:extLst>
          </p:cNvPr>
          <p:cNvPicPr>
            <a:picLocks noChangeAspect="1"/>
          </p:cNvPicPr>
          <p:nvPr/>
        </p:nvPicPr>
        <p:blipFill>
          <a:blip r:embed="rId2"/>
          <a:stretch>
            <a:fillRect/>
          </a:stretch>
        </p:blipFill>
        <p:spPr>
          <a:xfrm>
            <a:off x="1" y="116541"/>
            <a:ext cx="12192000" cy="6624918"/>
          </a:xfrm>
          <a:prstGeom prst="rect">
            <a:avLst/>
          </a:prstGeom>
        </p:spPr>
      </p:pic>
    </p:spTree>
    <p:extLst>
      <p:ext uri="{BB962C8B-B14F-4D97-AF65-F5344CB8AC3E}">
        <p14:creationId xmlns:p14="http://schemas.microsoft.com/office/powerpoint/2010/main" val="26556419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Розпочинається імплантація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бластоцисти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людини. Як називається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період ембріогенезу, що розпочинається одночасно з імплантацією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Дроблення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Інвагінація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Диференціювання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Гістогенез</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b="1" dirty="0">
                <a:latin typeface="Calibri" panose="020F0502020204030204" pitchFamily="34" charset="0"/>
                <a:ea typeface="Calibri" panose="020F0502020204030204" pitchFamily="34" charset="0"/>
                <a:cs typeface="Times New Roman" panose="02020603050405020304" pitchFamily="18" charset="0"/>
              </a:rPr>
              <a:t>5</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uk-UA" sz="4000" b="1" u="sng" dirty="0">
                <a:latin typeface="Times New Roman" panose="02020603050405020304" pitchFamily="18" charset="0"/>
                <a:ea typeface="Calibri" panose="020F0502020204030204" pitchFamily="34" charset="0"/>
                <a:cs typeface="Times New Roman" panose="02020603050405020304" pitchFamily="18" charset="0"/>
              </a:rPr>
              <a:t>Гаструляція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23182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273D54-313F-7355-544A-0A246E34F758}"/>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63D9B0D9-03FF-819E-AAC7-3F8944717F81}"/>
              </a:ext>
            </a:extLst>
          </p:cNvPr>
          <p:cNvPicPr>
            <a:picLocks noChangeAspect="1"/>
          </p:cNvPicPr>
          <p:nvPr/>
        </p:nvPicPr>
        <p:blipFill>
          <a:blip r:embed="rId2"/>
          <a:stretch>
            <a:fillRect/>
          </a:stretch>
        </p:blipFill>
        <p:spPr>
          <a:xfrm>
            <a:off x="0" y="125506"/>
            <a:ext cx="12192000" cy="6732493"/>
          </a:xfrm>
          <a:prstGeom prst="rect">
            <a:avLst/>
          </a:prstGeom>
        </p:spPr>
      </p:pic>
    </p:spTree>
    <p:extLst>
      <p:ext uri="{BB962C8B-B14F-4D97-AF65-F5344CB8AC3E}">
        <p14:creationId xmlns:p14="http://schemas.microsoft.com/office/powerpoint/2010/main" val="42416869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B285E7-5DDC-35D5-34E4-2758B870B7F7}"/>
              </a:ext>
            </a:extLst>
          </p:cNvPr>
          <p:cNvSpPr>
            <a:spLocks noGrp="1"/>
          </p:cNvSpPr>
          <p:nvPr>
            <p:ph type="title"/>
          </p:nvPr>
        </p:nvSpPr>
        <p:spPr>
          <a:xfrm>
            <a:off x="838200" y="365125"/>
            <a:ext cx="10515600" cy="5829487"/>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50-х роках у Західній Європі від жінок, які приймали в якості снодійного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талідомід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народилося декілька тисяч дітей із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відсутністю або недорозвиненням кінцівок, порушенням будови скелета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іншими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вадами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Яка природа цієї патології?</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Генна мутація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Моносомія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Триплоїдія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Трисомія</a:t>
            </a:r>
            <a:br>
              <a:rPr lang="uk-UA" sz="3200" dirty="0">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Тератогенна</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дія</a:t>
            </a:r>
            <a:endParaRPr lang="en-GB" sz="4000" b="1" dirty="0"/>
          </a:p>
        </p:txBody>
      </p:sp>
    </p:spTree>
    <p:extLst>
      <p:ext uri="{BB962C8B-B14F-4D97-AF65-F5344CB8AC3E}">
        <p14:creationId xmlns:p14="http://schemas.microsoft.com/office/powerpoint/2010/main" val="547677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3E59EB-6F53-545D-D69F-C32588189981}"/>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FC45D66C-A677-F3F1-D0CF-62DF7D946A0C}"/>
              </a:ext>
            </a:extLst>
          </p:cNvPr>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2541240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D440F7-2F2C-67EF-52F1-739F544D72C5}"/>
              </a:ext>
            </a:extLst>
          </p:cNvPr>
          <p:cNvSpPr>
            <a:spLocks noGrp="1"/>
          </p:cNvSpPr>
          <p:nvPr>
            <p:ph type="title"/>
          </p:nvPr>
        </p:nvSpPr>
        <p:spPr>
          <a:xfrm>
            <a:off x="838200" y="365125"/>
            <a:ext cx="10515600" cy="59908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клiнiцi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лiкування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iнфаркту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мiокарда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пацiєнту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введено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ембрiональнi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стовбуровi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одержано шляхом терапевтичного клонування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 цього ж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пацiєнта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 називається цей вид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трансплантацiї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3200" dirty="0">
                <a:latin typeface="Times New Roman" panose="02020603050405020304" pitchFamily="18" charset="0"/>
                <a:ea typeface="Calibri" panose="020F0502020204030204" pitchFamily="34" charset="0"/>
                <a:cs typeface="Times New Roman" panose="02020603050405020304" pitchFamily="18" charset="0"/>
              </a:rPr>
              <a:t>.</a:t>
            </a:r>
            <a:r>
              <a:rPr lang="uk-UA" sz="3200" dirty="0">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latin typeface="Times New Roman" panose="02020603050405020304" pitchFamily="18" charset="0"/>
                <a:ea typeface="Calibri" panose="020F0502020204030204" pitchFamily="34" charset="0"/>
                <a:cs typeface="Times New Roman" panose="02020603050405020304" pitchFamily="18" charset="0"/>
              </a:rPr>
              <a:t>Гетеротрансплантація</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Алотрансплантацiя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Ксенотрансплантацiя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Iзотрансплантацiя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b="1" dirty="0">
                <a:latin typeface="Calibri" panose="020F0502020204030204" pitchFamily="34" charset="0"/>
                <a:ea typeface="Calibri" panose="020F0502020204030204" pitchFamily="34" charset="0"/>
                <a:cs typeface="Times New Roman" panose="02020603050405020304" pitchFamily="18" charset="0"/>
              </a:rPr>
              <a:t>5</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Автотрансплантацiя</a:t>
            </a:r>
            <a:endParaRPr lang="uk-UA" sz="4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1400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6A2C0F-3B5C-4B50-69DB-05091FE1C60F}"/>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00BAC23A-314C-9110-A44D-950CD99D1D1D}"/>
              </a:ext>
            </a:extLst>
          </p:cNvPr>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3531331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Фенiлкетонурiя</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 захворювання, яке зумовлено </a:t>
            </a:r>
            <a:r>
              <a:rPr lang="uk-UA" sz="3600" u="sng" dirty="0">
                <a:effectLst/>
                <a:latin typeface="Times New Roman" panose="02020603050405020304" pitchFamily="18" charset="0"/>
                <a:ea typeface="Calibri" panose="020F0502020204030204" pitchFamily="34" charset="0"/>
                <a:cs typeface="Times New Roman" panose="02020603050405020304" pitchFamily="18" charset="0"/>
              </a:rPr>
              <a:t>рецесивним геном, що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локалiзується</a:t>
            </a:r>
            <a:r>
              <a:rPr lang="uk-UA" sz="3600" u="sng"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автосомi</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u="sng" dirty="0">
                <a:effectLst/>
                <a:latin typeface="Times New Roman" panose="02020603050405020304" pitchFamily="18" charset="0"/>
                <a:ea typeface="Calibri" panose="020F0502020204030204" pitchFamily="34" charset="0"/>
                <a:cs typeface="Times New Roman" panose="02020603050405020304" pitchFamily="18" charset="0"/>
              </a:rPr>
              <a:t>Батьки є гетерозиготами</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за цим геном. Вони вже мають двох хворих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синiв</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i одну здорову доньку. Яка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iмовiрнiсть</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що четверта дитина, яку вони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очiкують</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народиться теж хворою?</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1</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r>
              <a:rPr lang="uk-UA" sz="3600" dirty="0">
                <a:latin typeface="Times New Roman" panose="02020603050405020304" pitchFamily="18" charset="0"/>
                <a:ea typeface="Calibri" panose="020F0502020204030204" pitchFamily="34" charset="0"/>
                <a:cs typeface="Times New Roman" panose="02020603050405020304" pitchFamily="18" charset="0"/>
              </a:rPr>
              <a:t>0</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2</a:t>
            </a:r>
            <a:r>
              <a:rPr lang="en-US" sz="3600" dirty="0">
                <a:effectLst/>
                <a:latin typeface="Calibri" panose="020F0502020204030204" pitchFamily="34" charset="0"/>
                <a:ea typeface="Calibri" panose="020F0502020204030204" pitchFamily="34" charset="0"/>
                <a:cs typeface="Times New Roman" panose="02020603050405020304" pitchFamily="18" charset="0"/>
              </a:rPr>
              <a:t>.</a:t>
            </a:r>
            <a:r>
              <a:rPr lang="uk-UA" sz="3600" dirty="0">
                <a:effectLst/>
                <a:latin typeface="Calibri" panose="020F0502020204030204" pitchFamily="34" charset="0"/>
                <a:ea typeface="Calibri" panose="020F0502020204030204" pitchFamily="34" charset="0"/>
                <a:cs typeface="Times New Roman" panose="02020603050405020304" pitchFamily="18" charset="0"/>
              </a:rPr>
              <a:t> </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100 %</a:t>
            </a:r>
            <a:br>
              <a:rPr lang="uk-UA" sz="3600" dirty="0">
                <a:effectLst/>
                <a:latin typeface="Times New Roman" panose="02020603050405020304" pitchFamily="18" charset="0"/>
                <a:ea typeface="Calibri" panose="020F0502020204030204" pitchFamily="34" charset="0"/>
                <a:cs typeface="Times New Roman" panose="02020603050405020304" pitchFamily="18" charset="0"/>
              </a:rPr>
            </a:br>
            <a:r>
              <a:rPr lang="uk-UA" sz="3600" dirty="0">
                <a:latin typeface="Times New Roman" panose="02020603050405020304" pitchFamily="18" charset="0"/>
                <a:ea typeface="Calibri" panose="020F0502020204030204" pitchFamily="34" charset="0"/>
                <a:cs typeface="Times New Roman" panose="02020603050405020304" pitchFamily="18" charset="0"/>
              </a:rPr>
              <a:t>3</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50 %</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4</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75 %</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b="1" dirty="0">
                <a:latin typeface="Calibri" panose="020F0502020204030204" pitchFamily="34" charset="0"/>
                <a:ea typeface="Calibri" panose="020F0502020204030204" pitchFamily="34" charset="0"/>
                <a:cs typeface="Times New Roman" panose="02020603050405020304" pitchFamily="18" charset="0"/>
              </a:rPr>
              <a:t>5</a:t>
            </a:r>
            <a:r>
              <a:rPr lang="en-US" sz="3600" b="1" dirty="0">
                <a:effectLst/>
                <a:latin typeface="Calibri" panose="020F0502020204030204" pitchFamily="34" charset="0"/>
                <a:ea typeface="Calibri" panose="020F0502020204030204" pitchFamily="34" charset="0"/>
                <a:cs typeface="Times New Roman" panose="02020603050405020304" pitchFamily="18" charset="0"/>
              </a:rPr>
              <a:t>. </a:t>
            </a:r>
            <a:r>
              <a:rPr lang="uk-UA" b="1" u="sng" dirty="0">
                <a:latin typeface="Times New Roman" panose="02020603050405020304" pitchFamily="18" charset="0"/>
                <a:ea typeface="Calibri" panose="020F0502020204030204" pitchFamily="34" charset="0"/>
                <a:cs typeface="Times New Roman" panose="02020603050405020304" pitchFamily="18" charset="0"/>
              </a:rPr>
              <a:t>25</a:t>
            </a:r>
            <a:r>
              <a:rPr lang="uk-UA" b="1" u="sng"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8681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D70EAE-3C75-71F7-E52E-9D0F1C1910FA}"/>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0CEEB90C-0A8E-C85A-421A-52C0F7820115}"/>
              </a:ext>
            </a:extLst>
          </p:cNvPr>
          <p:cNvPicPr>
            <a:picLocks noChangeAspect="1"/>
          </p:cNvPicPr>
          <p:nvPr/>
        </p:nvPicPr>
        <p:blipFill>
          <a:blip r:embed="rId2"/>
          <a:stretch>
            <a:fillRect/>
          </a:stretch>
        </p:blipFill>
        <p:spPr>
          <a:xfrm>
            <a:off x="0" y="206189"/>
            <a:ext cx="12192000" cy="6553200"/>
          </a:xfrm>
          <a:prstGeom prst="rect">
            <a:avLst/>
          </a:prstGeom>
        </p:spPr>
      </p:pic>
    </p:spTree>
    <p:extLst>
      <p:ext uri="{BB962C8B-B14F-4D97-AF65-F5344CB8AC3E}">
        <p14:creationId xmlns:p14="http://schemas.microsoft.com/office/powerpoint/2010/main" val="6108604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жiнки</a:t>
            </a:r>
            <a:r>
              <a:rPr lang="uk-UA" sz="3600" u="sng" dirty="0">
                <a:effectLst/>
                <a:latin typeface="Times New Roman" panose="02020603050405020304" pitchFamily="18" charset="0"/>
                <a:ea typeface="Calibri" panose="020F0502020204030204" pitchFamily="34" charset="0"/>
                <a:cs typeface="Times New Roman" panose="02020603050405020304" pitchFamily="18" charset="0"/>
              </a:rPr>
              <a:t> з III (B),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Rh</a:t>
            </a:r>
            <a:r>
              <a:rPr lang="uk-UA" sz="3600" u="sng"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групою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кровi</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народилась </a:t>
            </a:r>
            <a:r>
              <a:rPr lang="uk-UA" sz="3600" u="sng" dirty="0">
                <a:effectLst/>
                <a:latin typeface="Times New Roman" panose="02020603050405020304" pitchFamily="18" charset="0"/>
                <a:ea typeface="Calibri" panose="020F0502020204030204" pitchFamily="34" charset="0"/>
                <a:cs typeface="Times New Roman" panose="02020603050405020304" pitchFamily="18" charset="0"/>
              </a:rPr>
              <a:t>дитина з II (A)</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групою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кровi</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У дитини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дiагностовано</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u="sng" dirty="0" err="1">
                <a:effectLst/>
                <a:latin typeface="Times New Roman" panose="02020603050405020304" pitchFamily="18" charset="0"/>
                <a:ea typeface="Calibri" panose="020F0502020204030204" pitchFamily="34" charset="0"/>
                <a:cs typeface="Times New Roman" panose="02020603050405020304" pitchFamily="18" charset="0"/>
              </a:rPr>
              <a:t>гемолiтичну</a:t>
            </a:r>
            <a:r>
              <a:rPr lang="uk-UA" sz="3600" u="sng" dirty="0">
                <a:effectLst/>
                <a:latin typeface="Times New Roman" panose="02020603050405020304" pitchFamily="18" charset="0"/>
                <a:ea typeface="Calibri" panose="020F0502020204030204" pitchFamily="34" charset="0"/>
                <a:cs typeface="Times New Roman" panose="02020603050405020304" pitchFamily="18" charset="0"/>
              </a:rPr>
              <a:t> хворобу</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новонародженого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внаслiдок</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резус-</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конфлiкту</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Яка група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кровi</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за системою AB0 та резус-</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належнiсть</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dirty="0" err="1">
                <a:effectLst/>
                <a:latin typeface="Times New Roman" panose="02020603050405020304" pitchFamily="18" charset="0"/>
                <a:ea typeface="Calibri" panose="020F0502020204030204" pitchFamily="34" charset="0"/>
                <a:cs typeface="Times New Roman" panose="02020603050405020304" pitchFamily="18" charset="0"/>
              </a:rPr>
              <a:t>можливi</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в батька дитини?</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1</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r>
              <a:rPr lang="uk-UA" sz="3600" spc="-100" dirty="0">
                <a:effectLst/>
                <a:latin typeface="Times New Roman" panose="02020603050405020304" pitchFamily="18" charset="0"/>
                <a:ea typeface="Calibri" panose="020F0502020204030204" pitchFamily="34" charset="0"/>
                <a:cs typeface="Times New Roman" panose="02020603050405020304" pitchFamily="18" charset="0"/>
              </a:rPr>
              <a:t>II (A), </a:t>
            </a:r>
            <a:r>
              <a:rPr lang="uk-UA" sz="3600" spc="-100" dirty="0" err="1">
                <a:effectLst/>
                <a:latin typeface="Times New Roman" panose="02020603050405020304" pitchFamily="18" charset="0"/>
                <a:ea typeface="Calibri" panose="020F0502020204030204" pitchFamily="34" charset="0"/>
                <a:cs typeface="Times New Roman" panose="02020603050405020304" pitchFamily="18" charset="0"/>
              </a:rPr>
              <a:t>Rh</a:t>
            </a:r>
            <a:r>
              <a:rPr lang="uk-UA" sz="3600" spc="-100" baseline="300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600" u="sng"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2</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r>
              <a:rPr lang="uk-UA" sz="3600" spc="-100" dirty="0">
                <a:effectLst/>
                <a:latin typeface="Times New Roman" panose="02020603050405020304" pitchFamily="18" charset="0"/>
                <a:ea typeface="Calibri" panose="020F0502020204030204" pitchFamily="34" charset="0"/>
                <a:cs typeface="Times New Roman" panose="02020603050405020304" pitchFamily="18" charset="0"/>
              </a:rPr>
              <a:t>I (0), </a:t>
            </a:r>
            <a:r>
              <a:rPr lang="uk-UA" sz="3600" spc="-100" dirty="0" err="1">
                <a:effectLst/>
                <a:latin typeface="Times New Roman" panose="02020603050405020304" pitchFamily="18" charset="0"/>
                <a:ea typeface="Calibri" panose="020F0502020204030204" pitchFamily="34" charset="0"/>
                <a:cs typeface="Times New Roman" panose="02020603050405020304" pitchFamily="18" charset="0"/>
              </a:rPr>
              <a:t>Rh</a:t>
            </a:r>
            <a:r>
              <a:rPr lang="uk-UA" sz="3600" spc="-100" baseline="300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3</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r>
              <a:rPr lang="uk-UA" sz="3600" spc="-100" dirty="0">
                <a:effectLst/>
                <a:latin typeface="Times New Roman" panose="02020603050405020304" pitchFamily="18" charset="0"/>
                <a:ea typeface="Calibri" panose="020F0502020204030204" pitchFamily="34" charset="0"/>
                <a:cs typeface="Times New Roman" panose="02020603050405020304" pitchFamily="18" charset="0"/>
              </a:rPr>
              <a:t>III (B), </a:t>
            </a:r>
            <a:r>
              <a:rPr lang="uk-UA" sz="3600" spc="-100" dirty="0" err="1">
                <a:effectLst/>
                <a:latin typeface="Times New Roman" panose="02020603050405020304" pitchFamily="18" charset="0"/>
                <a:ea typeface="Calibri" panose="020F0502020204030204" pitchFamily="34" charset="0"/>
                <a:cs typeface="Times New Roman" panose="02020603050405020304" pitchFamily="18" charset="0"/>
              </a:rPr>
              <a:t>Rh</a:t>
            </a:r>
            <a:r>
              <a:rPr lang="uk-UA" sz="3600" spc="-100" baseline="300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4</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r>
              <a:rPr lang="uk-UA" sz="3600" spc="-100" dirty="0">
                <a:effectLst/>
                <a:latin typeface="Times New Roman" panose="02020603050405020304" pitchFamily="18" charset="0"/>
                <a:ea typeface="Calibri" panose="020F0502020204030204" pitchFamily="34" charset="0"/>
                <a:cs typeface="Times New Roman" panose="02020603050405020304" pitchFamily="18" charset="0"/>
              </a:rPr>
              <a:t>I (0), </a:t>
            </a:r>
            <a:r>
              <a:rPr lang="uk-UA" sz="3600" spc="-100" dirty="0" err="1">
                <a:effectLst/>
                <a:latin typeface="Times New Roman" panose="02020603050405020304" pitchFamily="18" charset="0"/>
                <a:ea typeface="Calibri" panose="020F0502020204030204" pitchFamily="34" charset="0"/>
                <a:cs typeface="Times New Roman" panose="02020603050405020304" pitchFamily="18" charset="0"/>
              </a:rPr>
              <a:t>Rh</a:t>
            </a:r>
            <a:r>
              <a:rPr lang="uk-UA" sz="3600" spc="-100" baseline="300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b="1" dirty="0">
                <a:effectLst/>
                <a:latin typeface="Calibri" panose="020F0502020204030204" pitchFamily="34" charset="0"/>
                <a:ea typeface="Calibri" panose="020F0502020204030204" pitchFamily="34" charset="0"/>
                <a:cs typeface="Times New Roman" panose="02020603050405020304" pitchFamily="18" charset="0"/>
              </a:rPr>
              <a:t>5</a:t>
            </a:r>
            <a:r>
              <a:rPr lang="en-US" sz="3600" b="1" dirty="0">
                <a:effectLst/>
                <a:latin typeface="Calibri" panose="020F0502020204030204" pitchFamily="34" charset="0"/>
                <a:ea typeface="Calibri" panose="020F0502020204030204" pitchFamily="34" charset="0"/>
                <a:cs typeface="Times New Roman" panose="02020603050405020304" pitchFamily="18" charset="0"/>
              </a:rPr>
              <a:t>. </a:t>
            </a:r>
            <a:r>
              <a:rPr lang="uk-UA" b="1" u="sng" spc="-100" dirty="0">
                <a:effectLst/>
                <a:latin typeface="Times New Roman" panose="02020603050405020304" pitchFamily="18" charset="0"/>
                <a:ea typeface="Calibri" panose="020F0502020204030204" pitchFamily="34" charset="0"/>
                <a:cs typeface="Times New Roman" panose="02020603050405020304" pitchFamily="18" charset="0"/>
              </a:rPr>
              <a:t>II (A), </a:t>
            </a:r>
            <a:r>
              <a:rPr lang="uk-UA" b="1" u="sng" spc="-100" dirty="0" err="1">
                <a:effectLst/>
                <a:latin typeface="Times New Roman" panose="02020603050405020304" pitchFamily="18" charset="0"/>
                <a:ea typeface="Calibri" panose="020F0502020204030204" pitchFamily="34" charset="0"/>
                <a:cs typeface="Times New Roman" panose="02020603050405020304" pitchFamily="18" charset="0"/>
              </a:rPr>
              <a:t>Rh</a:t>
            </a:r>
            <a:r>
              <a:rPr lang="uk-UA" b="1" u="sng" spc="-100" baseline="300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4640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95C805-A5E1-2578-4A47-7039C588A68C}"/>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7255C34E-5C02-3044-1E2F-8D69A7391A01}"/>
              </a:ext>
            </a:extLst>
          </p:cNvPr>
          <p:cNvPicPr>
            <a:picLocks noChangeAspect="1"/>
          </p:cNvPicPr>
          <p:nvPr/>
        </p:nvPicPr>
        <p:blipFill>
          <a:blip r:embed="rId2"/>
          <a:stretch>
            <a:fillRect/>
          </a:stretch>
        </p:blipFill>
        <p:spPr>
          <a:xfrm>
            <a:off x="0" y="62753"/>
            <a:ext cx="12192000" cy="6687671"/>
          </a:xfrm>
          <a:prstGeom prst="rect">
            <a:avLst/>
          </a:prstGeom>
        </p:spPr>
      </p:pic>
    </p:spTree>
    <p:extLst>
      <p:ext uri="{BB962C8B-B14F-4D97-AF65-F5344CB8AC3E}">
        <p14:creationId xmlns:p14="http://schemas.microsoft.com/office/powerpoint/2010/main" val="3394575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Хвороба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Хартнепа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зумовлена точковою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мутацiєю</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лише одного гена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наслiдком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чого є порушення всмоктування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амiнокислоти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триптофану в кишечнику та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реабсорбцiї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її в ниркових канальцях. Це призводить до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одночасних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розладiв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травнiй</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i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сечовидiльнiй</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системах. Яке генетичне явище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спостерiгається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цьому випадку?</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Неповне домінування</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Комплементарна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взаємодiя</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Полiмерiя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Кодомiнування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b="1" dirty="0">
                <a:latin typeface="Calibri" panose="020F0502020204030204" pitchFamily="34" charset="0"/>
                <a:ea typeface="Calibri" panose="020F0502020204030204" pitchFamily="34" charset="0"/>
                <a:cs typeface="Times New Roman" panose="02020603050405020304" pitchFamily="18" charset="0"/>
              </a:rPr>
              <a:t>5</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uk-UA" sz="4000" b="1" u="sng" dirty="0">
                <a:latin typeface="Times New Roman" panose="02020603050405020304" pitchFamily="18" charset="0"/>
                <a:ea typeface="Calibri" panose="020F0502020204030204" pitchFamily="34" charset="0"/>
                <a:cs typeface="Times New Roman" panose="02020603050405020304" pitchFamily="18" charset="0"/>
              </a:rPr>
              <a:t>Плейотропія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87381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C9470D-52E4-294E-1798-6A07253B99C1}"/>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F0FAAB62-2062-76D7-A7E6-FC199B873FFF}"/>
              </a:ext>
            </a:extLst>
          </p:cNvPr>
          <p:cNvPicPr>
            <a:picLocks noChangeAspect="1"/>
          </p:cNvPicPr>
          <p:nvPr/>
        </p:nvPicPr>
        <p:blipFill>
          <a:blip r:embed="rId2"/>
          <a:stretch>
            <a:fillRect/>
          </a:stretch>
        </p:blipFill>
        <p:spPr>
          <a:xfrm>
            <a:off x="-80682" y="0"/>
            <a:ext cx="12272682" cy="6858000"/>
          </a:xfrm>
          <a:prstGeom prst="rect">
            <a:avLst/>
          </a:prstGeom>
        </p:spPr>
      </p:pic>
    </p:spTree>
    <p:extLst>
      <p:ext uri="{BB962C8B-B14F-4D97-AF65-F5344CB8AC3E}">
        <p14:creationId xmlns:p14="http://schemas.microsoft.com/office/powerpoint/2010/main" val="2648567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600" dirty="0">
                <a:effectLst/>
                <a:latin typeface="Times New Roman" panose="02020603050405020304" pitchFamily="18" charset="0"/>
                <a:ea typeface="Times New Roman" panose="02020603050405020304" pitchFamily="18" charset="0"/>
              </a:rPr>
              <a:t>Ріст у людини контролюють </a:t>
            </a:r>
            <a:r>
              <a:rPr lang="uk-UA" sz="3600" u="sng" dirty="0">
                <a:effectLst/>
                <a:latin typeface="Times New Roman" panose="02020603050405020304" pitchFamily="18" charset="0"/>
                <a:ea typeface="Times New Roman" panose="02020603050405020304" pitchFamily="18" charset="0"/>
              </a:rPr>
              <a:t>декілька </a:t>
            </a:r>
            <a:r>
              <a:rPr lang="uk-UA" sz="3600" u="sng" dirty="0" err="1">
                <a:effectLst/>
                <a:latin typeface="Times New Roman" panose="02020603050405020304" pitchFamily="18" charset="0"/>
                <a:ea typeface="Times New Roman" panose="02020603050405020304" pitchFamily="18" charset="0"/>
              </a:rPr>
              <a:t>неалельних</a:t>
            </a:r>
            <a:r>
              <a:rPr lang="uk-UA" sz="3600" u="sng" dirty="0">
                <a:effectLst/>
                <a:latin typeface="Times New Roman" panose="02020603050405020304" pitchFamily="18" charset="0"/>
                <a:ea typeface="Times New Roman" panose="02020603050405020304" pitchFamily="18" charset="0"/>
              </a:rPr>
              <a:t> домінантних генів</a:t>
            </a:r>
            <a:r>
              <a:rPr lang="uk-UA" sz="3600" dirty="0">
                <a:effectLst/>
                <a:latin typeface="Times New Roman" panose="02020603050405020304" pitchFamily="18" charset="0"/>
                <a:ea typeface="Times New Roman" panose="02020603050405020304" pitchFamily="18" charset="0"/>
              </a:rPr>
              <a:t>. Встановлено, що </a:t>
            </a:r>
            <a:r>
              <a:rPr lang="uk-UA" sz="3600" u="sng" dirty="0">
                <a:effectLst/>
                <a:latin typeface="Times New Roman" panose="02020603050405020304" pitchFamily="18" charset="0"/>
                <a:ea typeface="Times New Roman" panose="02020603050405020304" pitchFamily="18" charset="0"/>
              </a:rPr>
              <a:t>при збільшенні кількості </a:t>
            </a:r>
            <a:r>
              <a:rPr lang="uk-UA" sz="3600" dirty="0">
                <a:effectLst/>
                <a:latin typeface="Times New Roman" panose="02020603050405020304" pitchFamily="18" charset="0"/>
                <a:ea typeface="Times New Roman" panose="02020603050405020304" pitchFamily="18" charset="0"/>
              </a:rPr>
              <a:t>цих генів </a:t>
            </a:r>
            <a:r>
              <a:rPr lang="uk-UA" sz="3600" u="sng" dirty="0">
                <a:effectLst/>
                <a:latin typeface="Times New Roman" panose="02020603050405020304" pitchFamily="18" charset="0"/>
                <a:ea typeface="Times New Roman" panose="02020603050405020304" pitchFamily="18" charset="0"/>
              </a:rPr>
              <a:t>ріст збільшується</a:t>
            </a:r>
            <a:r>
              <a:rPr lang="uk-UA" sz="3600" dirty="0">
                <a:effectLst/>
                <a:latin typeface="Times New Roman" panose="02020603050405020304" pitchFamily="18" charset="0"/>
                <a:ea typeface="Times New Roman" panose="02020603050405020304" pitchFamily="18" charset="0"/>
              </a:rPr>
              <a:t>. Який тип взаємодії між цими генами?</a:t>
            </a:r>
            <a:br>
              <a:rPr lang="uk-UA" sz="3600" dirty="0">
                <a:effectLst/>
                <a:latin typeface="Times New Roman" panose="02020603050405020304" pitchFamily="18" charset="0"/>
                <a:ea typeface="Times New Roman" panose="02020603050405020304" pitchFamily="18" charset="0"/>
              </a:rPr>
            </a:br>
            <a:r>
              <a:rPr lang="uk-UA" sz="3600" dirty="0">
                <a:latin typeface="Times New Roman" panose="02020603050405020304" pitchFamily="18" charset="0"/>
                <a:ea typeface="Times New Roman" panose="02020603050405020304" pitchFamily="18" charset="0"/>
              </a:rPr>
              <a:t>1</a:t>
            </a:r>
            <a:r>
              <a:rPr lang="en-US" sz="3600" dirty="0">
                <a:effectLst/>
                <a:latin typeface="Times New Roman" panose="02020603050405020304" pitchFamily="18" charset="0"/>
                <a:ea typeface="Times New Roman" panose="02020603050405020304" pitchFamily="18" charset="0"/>
              </a:rPr>
              <a:t>. </a:t>
            </a:r>
            <a:r>
              <a:rPr lang="uk-UA" sz="3600" dirty="0">
                <a:effectLst/>
                <a:latin typeface="Times New Roman" panose="02020603050405020304" pitchFamily="18" charset="0"/>
                <a:ea typeface="Times New Roman" panose="02020603050405020304" pitchFamily="18" charset="0"/>
              </a:rPr>
              <a:t>Епістаз</a:t>
            </a:r>
            <a:br>
              <a:rPr lang="uk-UA" sz="3600" dirty="0">
                <a:effectLst/>
                <a:latin typeface="Times New Roman" panose="02020603050405020304" pitchFamily="18" charset="0"/>
                <a:ea typeface="Times New Roman" panose="02020603050405020304" pitchFamily="18" charset="0"/>
              </a:rPr>
            </a:br>
            <a:r>
              <a:rPr lang="uk-UA" sz="3600" dirty="0">
                <a:latin typeface="Times New Roman" panose="02020603050405020304" pitchFamily="18" charset="0"/>
                <a:ea typeface="Times New Roman" panose="02020603050405020304" pitchFamily="18" charset="0"/>
              </a:rPr>
              <a:t>2</a:t>
            </a:r>
            <a:r>
              <a:rPr lang="en-US" sz="3600" dirty="0">
                <a:effectLst/>
                <a:latin typeface="Times New Roman" panose="02020603050405020304" pitchFamily="18" charset="0"/>
                <a:ea typeface="Times New Roman" panose="02020603050405020304" pitchFamily="18" charset="0"/>
              </a:rPr>
              <a:t>.</a:t>
            </a:r>
            <a:r>
              <a:rPr lang="uk-UA" sz="3600" dirty="0">
                <a:effectLst/>
                <a:latin typeface="Times New Roman" panose="02020603050405020304" pitchFamily="18" charset="0"/>
                <a:ea typeface="Times New Roman" panose="02020603050405020304" pitchFamily="18" charset="0"/>
              </a:rPr>
              <a:t> </a:t>
            </a:r>
            <a:r>
              <a:rPr lang="uk-UA" sz="3600" dirty="0" err="1">
                <a:effectLst/>
                <a:latin typeface="Times New Roman" panose="02020603050405020304" pitchFamily="18" charset="0"/>
                <a:ea typeface="Times New Roman" panose="02020603050405020304" pitchFamily="18" charset="0"/>
              </a:rPr>
              <a:t>Кодомінування</a:t>
            </a:r>
            <a:br>
              <a:rPr lang="uk-UA" sz="3600" dirty="0">
                <a:effectLst/>
                <a:latin typeface="Times New Roman" panose="02020603050405020304" pitchFamily="18" charset="0"/>
                <a:ea typeface="Times New Roman" panose="02020603050405020304" pitchFamily="18" charset="0"/>
              </a:rPr>
            </a:br>
            <a:r>
              <a:rPr lang="uk-UA" sz="3600" dirty="0">
                <a:latin typeface="Times New Roman" panose="02020603050405020304" pitchFamily="18" charset="0"/>
                <a:ea typeface="Times New Roman" panose="02020603050405020304" pitchFamily="18" charset="0"/>
              </a:rPr>
              <a:t>3</a:t>
            </a:r>
            <a:r>
              <a:rPr lang="en-US" sz="3600" dirty="0">
                <a:effectLst/>
                <a:latin typeface="Times New Roman" panose="02020603050405020304" pitchFamily="18" charset="0"/>
                <a:ea typeface="Times New Roman" panose="02020603050405020304" pitchFamily="18" charset="0"/>
              </a:rPr>
              <a:t>. </a:t>
            </a:r>
            <a:r>
              <a:rPr lang="uk-UA" sz="3600" dirty="0">
                <a:effectLst/>
                <a:latin typeface="Times New Roman" panose="02020603050405020304" pitchFamily="18" charset="0"/>
                <a:ea typeface="Times New Roman" panose="02020603050405020304" pitchFamily="18" charset="0"/>
              </a:rPr>
              <a:t>Плейотропія</a:t>
            </a:r>
            <a:br>
              <a:rPr lang="uk-UA" sz="3600" dirty="0">
                <a:effectLst/>
                <a:latin typeface="Times New Roman" panose="02020603050405020304" pitchFamily="18" charset="0"/>
                <a:ea typeface="Times New Roman" panose="02020603050405020304" pitchFamily="18" charset="0"/>
              </a:rPr>
            </a:br>
            <a:r>
              <a:rPr lang="uk-UA" sz="3600" dirty="0">
                <a:latin typeface="Times New Roman" panose="02020603050405020304" pitchFamily="18" charset="0"/>
                <a:ea typeface="Times New Roman" panose="02020603050405020304" pitchFamily="18" charset="0"/>
              </a:rPr>
              <a:t>4</a:t>
            </a:r>
            <a:r>
              <a:rPr lang="en-US" sz="3600" dirty="0">
                <a:effectLst/>
                <a:latin typeface="Times New Roman" panose="02020603050405020304" pitchFamily="18" charset="0"/>
                <a:ea typeface="Times New Roman" panose="02020603050405020304" pitchFamily="18" charset="0"/>
              </a:rPr>
              <a:t>. </a:t>
            </a:r>
            <a:r>
              <a:rPr lang="uk-UA" sz="3600" dirty="0">
                <a:effectLst/>
                <a:latin typeface="Times New Roman" panose="02020603050405020304" pitchFamily="18" charset="0"/>
                <a:ea typeface="Times New Roman" panose="02020603050405020304" pitchFamily="18" charset="0"/>
              </a:rPr>
              <a:t>Комплементарна взаємодія</a:t>
            </a:r>
            <a:br>
              <a:rPr lang="uk-UA" sz="3600" dirty="0">
                <a:effectLst/>
                <a:latin typeface="Times New Roman" panose="02020603050405020304" pitchFamily="18" charset="0"/>
                <a:ea typeface="Times New Roman" panose="02020603050405020304" pitchFamily="18" charset="0"/>
              </a:rPr>
            </a:br>
            <a:r>
              <a:rPr lang="uk-UA" sz="3600" b="1" dirty="0">
                <a:latin typeface="Times New Roman" panose="02020603050405020304" pitchFamily="18" charset="0"/>
                <a:ea typeface="Times New Roman" panose="02020603050405020304" pitchFamily="18" charset="0"/>
              </a:rPr>
              <a:t>5</a:t>
            </a:r>
            <a:r>
              <a:rPr lang="en-US" sz="3600" b="1" dirty="0">
                <a:effectLst/>
                <a:latin typeface="Times New Roman" panose="02020603050405020304" pitchFamily="18" charset="0"/>
                <a:ea typeface="Times New Roman" panose="02020603050405020304" pitchFamily="18" charset="0"/>
              </a:rPr>
              <a:t>. </a:t>
            </a:r>
            <a:r>
              <a:rPr lang="uk-UA" sz="4000" b="1" u="sng" dirty="0">
                <a:latin typeface="Times New Roman" panose="02020603050405020304" pitchFamily="18" charset="0"/>
                <a:ea typeface="Times New Roman" panose="02020603050405020304" pitchFamily="18" charset="0"/>
              </a:rPr>
              <a:t>Полімерія</a:t>
            </a:r>
            <a:br>
              <a:rPr lang="uk-UA" sz="36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61895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DC16E0-089B-2AA3-0E23-74C5B24BDDB8}"/>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A410414C-8AF3-588A-80D1-E7F3DA99ADBE}"/>
              </a:ext>
            </a:extLst>
          </p:cNvPr>
          <p:cNvPicPr>
            <a:picLocks noChangeAspect="1"/>
          </p:cNvPicPr>
          <p:nvPr/>
        </p:nvPicPr>
        <p:blipFill>
          <a:blip r:embed="rId2"/>
          <a:stretch>
            <a:fillRect/>
          </a:stretch>
        </p:blipFill>
        <p:spPr>
          <a:xfrm>
            <a:off x="0" y="116541"/>
            <a:ext cx="12191999" cy="6804212"/>
          </a:xfrm>
          <a:prstGeom prst="rect">
            <a:avLst/>
          </a:prstGeom>
        </p:spPr>
      </p:pic>
    </p:spTree>
    <p:extLst>
      <p:ext uri="{BB962C8B-B14F-4D97-AF65-F5344CB8AC3E}">
        <p14:creationId xmlns:p14="http://schemas.microsoft.com/office/powerpoint/2010/main" val="36716335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Тривале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вживання деяких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лiкарських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засобiв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яке передує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вагiтностi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збiльшує</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ризик народження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дитини з генетичними вадами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 називається ця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Канцерогенний ефект</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Ембрiотоксичний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ефект</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Тератогенний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ефект</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Фетотоксичний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ефект</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b="1" dirty="0">
                <a:latin typeface="Calibri" panose="020F0502020204030204" pitchFamily="34" charset="0"/>
                <a:ea typeface="Calibri" panose="020F0502020204030204" pitchFamily="34" charset="0"/>
                <a:cs typeface="Times New Roman" panose="02020603050405020304" pitchFamily="18" charset="0"/>
              </a:rPr>
              <a:t>5</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uk-UA" b="1" u="sng" dirty="0">
                <a:effectLst/>
                <a:latin typeface="Times New Roman" panose="02020603050405020304" pitchFamily="18" charset="0"/>
                <a:ea typeface="Calibri" panose="020F0502020204030204" pitchFamily="34" charset="0"/>
                <a:cs typeface="Times New Roman" panose="02020603050405020304" pitchFamily="18" charset="0"/>
              </a:rPr>
              <a:t>Мутагенний ефект</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73526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064F54-D73F-DA38-D75F-C36D606D3B24}"/>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8F8A44E0-1AAC-45B8-BBF0-9CB2863B3EED}"/>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3987519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4A79C-DA68-6AEE-194D-85F058CE6C37}"/>
              </a:ext>
            </a:extLst>
          </p:cNvPr>
          <p:cNvSpPr>
            <a:spLocks noGrp="1"/>
          </p:cNvSpPr>
          <p:nvPr>
            <p:ph type="title"/>
          </p:nvPr>
        </p:nvSpPr>
        <p:spPr>
          <a:xfrm>
            <a:off x="838199" y="365125"/>
            <a:ext cx="10960223" cy="601774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indent="449580">
              <a:lnSpc>
                <a:spcPct val="115000"/>
              </a:lnSpc>
              <a:spcAft>
                <a:spcPts val="10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У </a:t>
            </a:r>
            <a:r>
              <a:rPr lang="ru-RU" sz="3600" dirty="0" err="1">
                <a:effectLst/>
                <a:latin typeface="Times New Roman" panose="02020603050405020304" pitchFamily="18" charset="0"/>
                <a:ea typeface="Calibri" panose="020F0502020204030204" pitchFamily="34" charset="0"/>
                <a:cs typeface="Times New Roman" panose="02020603050405020304" pitchFamily="18" charset="0"/>
              </a:rPr>
              <a:t>людини</a:t>
            </a: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600" dirty="0" err="1">
                <a:effectLst/>
                <a:latin typeface="Times New Roman" panose="02020603050405020304" pitchFamily="18" charset="0"/>
                <a:ea typeface="Calibri" panose="020F0502020204030204" pitchFamily="34" charset="0"/>
                <a:cs typeface="Times New Roman" panose="02020603050405020304" pitchFamily="18" charset="0"/>
              </a:rPr>
              <a:t>діагностовано</a:t>
            </a: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600" dirty="0" err="1">
                <a:effectLst/>
                <a:latin typeface="Times New Roman" panose="02020603050405020304" pitchFamily="18" charset="0"/>
                <a:ea typeface="Calibri" panose="020F0502020204030204" pitchFamily="34" charset="0"/>
                <a:cs typeface="Times New Roman" panose="02020603050405020304" pitchFamily="18" charset="0"/>
              </a:rPr>
              <a:t>галактоземію</a:t>
            </a: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 – </a:t>
            </a:r>
            <a:r>
              <a:rPr lang="ru-RU" sz="3600" u="sng" dirty="0" err="1">
                <a:effectLst/>
                <a:latin typeface="Times New Roman" panose="02020603050405020304" pitchFamily="18" charset="0"/>
                <a:ea typeface="Calibri" panose="020F0502020204030204" pitchFamily="34" charset="0"/>
                <a:cs typeface="Times New Roman" panose="02020603050405020304" pitchFamily="18" charset="0"/>
              </a:rPr>
              <a:t>спадкове</a:t>
            </a:r>
            <a:r>
              <a:rPr lang="ru-RU" sz="36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600" u="sng" dirty="0" err="1">
                <a:effectLst/>
                <a:latin typeface="Times New Roman" panose="02020603050405020304" pitchFamily="18" charset="0"/>
                <a:ea typeface="Calibri" panose="020F0502020204030204" pitchFamily="34" charset="0"/>
                <a:cs typeface="Times New Roman" panose="02020603050405020304" pitchFamily="18" charset="0"/>
              </a:rPr>
              <a:t>порушення</a:t>
            </a:r>
            <a:r>
              <a:rPr lang="ru-RU" sz="36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600" u="sng" dirty="0" err="1">
                <a:effectLst/>
                <a:latin typeface="Times New Roman" panose="02020603050405020304" pitchFamily="18" charset="0"/>
                <a:ea typeface="Calibri" panose="020F0502020204030204" pitchFamily="34" charset="0"/>
                <a:cs typeface="Times New Roman" panose="02020603050405020304" pitchFamily="18" charset="0"/>
              </a:rPr>
              <a:t>обміну</a:t>
            </a:r>
            <a:r>
              <a:rPr lang="ru-RU" sz="36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600" u="sng" dirty="0" err="1">
                <a:effectLst/>
                <a:latin typeface="Times New Roman" panose="02020603050405020304" pitchFamily="18" charset="0"/>
                <a:ea typeface="Calibri" panose="020F0502020204030204" pitchFamily="34" charset="0"/>
                <a:cs typeface="Times New Roman" panose="02020603050405020304" pitchFamily="18" charset="0"/>
              </a:rPr>
              <a:t>вуглеводів</a:t>
            </a: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3600" dirty="0" err="1">
                <a:effectLst/>
                <a:latin typeface="Times New Roman" panose="02020603050405020304" pitchFamily="18" charset="0"/>
                <a:ea typeface="Calibri" panose="020F0502020204030204" pitchFamily="34" charset="0"/>
                <a:cs typeface="Times New Roman" panose="02020603050405020304" pitchFamily="18" charset="0"/>
              </a:rPr>
              <a:t>допомогою</a:t>
            </a: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600" dirty="0" err="1">
                <a:effectLst/>
                <a:latin typeface="Times New Roman" panose="02020603050405020304" pitchFamily="18" charset="0"/>
                <a:ea typeface="Calibri" panose="020F0502020204030204" pitchFamily="34" charset="0"/>
                <a:cs typeface="Times New Roman" panose="02020603050405020304" pitchFamily="18" charset="0"/>
              </a:rPr>
              <a:t>якого</a:t>
            </a: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 методу </a:t>
            </a:r>
            <a:r>
              <a:rPr lang="ru-RU" sz="3600" dirty="0" err="1">
                <a:effectLst/>
                <a:latin typeface="Times New Roman" panose="02020603050405020304" pitchFamily="18" charset="0"/>
                <a:ea typeface="Calibri" panose="020F0502020204030204" pitchFamily="34" charset="0"/>
                <a:cs typeface="Times New Roman" panose="02020603050405020304" pitchFamily="18" charset="0"/>
              </a:rPr>
              <a:t>можна</a:t>
            </a: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600" dirty="0" err="1">
                <a:effectLst/>
                <a:latin typeface="Times New Roman" panose="02020603050405020304" pitchFamily="18" charset="0"/>
                <a:ea typeface="Calibri" panose="020F0502020204030204" pitchFamily="34" charset="0"/>
                <a:cs typeface="Times New Roman" panose="02020603050405020304" pitchFamily="18" charset="0"/>
              </a:rPr>
              <a:t>діагностувати</a:t>
            </a: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600" dirty="0" err="1">
                <a:effectLst/>
                <a:latin typeface="Times New Roman" panose="02020603050405020304" pitchFamily="18" charset="0"/>
                <a:ea typeface="Calibri" panose="020F0502020204030204" pitchFamily="34" charset="0"/>
                <a:cs typeface="Times New Roman" panose="02020603050405020304" pitchFamily="18" charset="0"/>
              </a:rPr>
              <a:t>цю</a:t>
            </a: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 хворобу?</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1</a:t>
            </a:r>
            <a:r>
              <a:rPr lang="en-US" sz="3600" dirty="0">
                <a:effectLst/>
                <a:latin typeface="Calibri" panose="020F0502020204030204" pitchFamily="34" charset="0"/>
                <a:ea typeface="Calibri" panose="020F0502020204030204" pitchFamily="34" charset="0"/>
                <a:cs typeface="Times New Roman" panose="02020603050405020304" pitchFamily="18" charset="0"/>
              </a:rPr>
              <a:t>.</a:t>
            </a:r>
            <a:r>
              <a:rPr lang="uk-UA" sz="3600" dirty="0">
                <a:effectLst/>
                <a:latin typeface="Calibri" panose="020F0502020204030204" pitchFamily="34" charset="0"/>
                <a:ea typeface="Calibri" panose="020F0502020204030204" pitchFamily="34" charset="0"/>
                <a:cs typeface="Times New Roman" panose="02020603050405020304" pitchFamily="18" charset="0"/>
              </a:rPr>
              <a:t> </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Цитогенетичного</a:t>
            </a:r>
            <a:br>
              <a:rPr lang="uk-UA" sz="3600" dirty="0">
                <a:effectLst/>
                <a:latin typeface="Times New Roman" panose="02020603050405020304" pitchFamily="18" charset="0"/>
                <a:ea typeface="Calibri" panose="020F0502020204030204" pitchFamily="34" charset="0"/>
                <a:cs typeface="Times New Roman" panose="02020603050405020304" pitchFamily="18" charset="0"/>
              </a:rPr>
            </a:br>
            <a:r>
              <a:rPr lang="uk-UA" sz="3600" dirty="0">
                <a:latin typeface="Times New Roman" panose="02020603050405020304" pitchFamily="18" charset="0"/>
                <a:ea typeface="Calibri" panose="020F0502020204030204" pitchFamily="34" charset="0"/>
                <a:cs typeface="Times New Roman" panose="02020603050405020304" pitchFamily="18" charset="0"/>
              </a:rPr>
              <a:t>2</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600" dirty="0">
                <a:effectLst/>
                <a:latin typeface="Times New Roman" panose="02020603050405020304" pitchFamily="18" charset="0"/>
                <a:ea typeface="Calibri" panose="020F0502020204030204" pitchFamily="34" charset="0"/>
                <a:cs typeface="Times New Roman" panose="02020603050405020304" pitchFamily="18" charset="0"/>
              </a:rPr>
              <a:t>Близнюкового</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3</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r>
              <a:rPr lang="ru-RU" sz="3600" dirty="0" err="1">
                <a:effectLst/>
                <a:latin typeface="Times New Roman" panose="02020603050405020304" pitchFamily="18" charset="0"/>
                <a:ea typeface="Calibri" panose="020F0502020204030204" pitchFamily="34" charset="0"/>
                <a:cs typeface="Times New Roman" panose="02020603050405020304" pitchFamily="18" charset="0"/>
              </a:rPr>
              <a:t>Популяційно-статистичного</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dirty="0">
                <a:latin typeface="Calibri" panose="020F0502020204030204" pitchFamily="34" charset="0"/>
                <a:ea typeface="Calibri" panose="020F0502020204030204" pitchFamily="34" charset="0"/>
                <a:cs typeface="Times New Roman" panose="02020603050405020304" pitchFamily="18" charset="0"/>
              </a:rPr>
              <a:t>4</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r>
              <a:rPr lang="ru-RU" sz="3600" dirty="0" err="1">
                <a:effectLst/>
                <a:latin typeface="Times New Roman" panose="02020603050405020304" pitchFamily="18" charset="0"/>
                <a:ea typeface="Calibri" panose="020F0502020204030204" pitchFamily="34" charset="0"/>
                <a:cs typeface="Times New Roman" panose="02020603050405020304" pitchFamily="18" charset="0"/>
              </a:rPr>
              <a:t>Генеалогічного</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600" b="1" dirty="0">
                <a:latin typeface="Calibri" panose="020F0502020204030204" pitchFamily="34" charset="0"/>
                <a:ea typeface="Calibri" panose="020F0502020204030204" pitchFamily="34" charset="0"/>
                <a:cs typeface="Times New Roman" panose="02020603050405020304" pitchFamily="18" charset="0"/>
              </a:rPr>
              <a:t>5</a:t>
            </a:r>
            <a:r>
              <a:rPr lang="en-US" sz="3600" b="1" dirty="0">
                <a:effectLst/>
                <a:latin typeface="Calibri" panose="020F0502020204030204" pitchFamily="34" charset="0"/>
                <a:ea typeface="Calibri" panose="020F0502020204030204" pitchFamily="34" charset="0"/>
                <a:cs typeface="Times New Roman" panose="02020603050405020304" pitchFamily="18" charset="0"/>
              </a:rPr>
              <a:t>. </a:t>
            </a:r>
            <a:r>
              <a:rPr lang="ru-RU" b="1" u="sng" dirty="0" err="1">
                <a:effectLst/>
                <a:latin typeface="Times New Roman" panose="02020603050405020304" pitchFamily="18" charset="0"/>
                <a:ea typeface="Calibri" panose="020F0502020204030204" pitchFamily="34" charset="0"/>
                <a:cs typeface="Times New Roman" panose="02020603050405020304" pitchFamily="18" charset="0"/>
              </a:rPr>
              <a:t>Біохімічного</a:t>
            </a:r>
            <a:br>
              <a:rPr lang="uk-UA" sz="3600" dirty="0">
                <a:effectLst/>
                <a:latin typeface="Calibri" panose="020F0502020204030204" pitchFamily="34" charset="0"/>
                <a:ea typeface="Calibri" panose="020F0502020204030204" pitchFamily="34" charset="0"/>
                <a:cs typeface="Times New Roman" panose="02020603050405020304" pitchFamily="18" charset="0"/>
              </a:rPr>
            </a:b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br>
              <a:rPr lang="uk-UA" sz="36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4220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5C22AB-9B56-FCC1-CDB8-98A134A55DDD}"/>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E0504A50-8494-2F25-B806-B87F92F16A7E}"/>
              </a:ext>
            </a:extLst>
          </p:cNvPr>
          <p:cNvPicPr>
            <a:picLocks noChangeAspect="1"/>
          </p:cNvPicPr>
          <p:nvPr/>
        </p:nvPicPr>
        <p:blipFill>
          <a:blip r:embed="rId2"/>
          <a:stretch>
            <a:fillRect/>
          </a:stretch>
        </p:blipFill>
        <p:spPr>
          <a:xfrm>
            <a:off x="0" y="71719"/>
            <a:ext cx="12192000" cy="6669740"/>
          </a:xfrm>
          <a:prstGeom prst="rect">
            <a:avLst/>
          </a:prstGeom>
        </p:spPr>
      </p:pic>
    </p:spTree>
    <p:extLst>
      <p:ext uri="{BB962C8B-B14F-4D97-AF65-F5344CB8AC3E}">
        <p14:creationId xmlns:p14="http://schemas.microsoft.com/office/powerpoint/2010/main" val="10047915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C10BE1-DDF0-55AB-1BD4-824C2610116C}"/>
              </a:ext>
            </a:extLst>
          </p:cNvPr>
          <p:cNvSpPr>
            <a:spLocks noGrp="1"/>
          </p:cNvSpPr>
          <p:nvPr>
            <p:ph type="title"/>
          </p:nvPr>
        </p:nvSpPr>
        <p:spPr>
          <a:xfrm>
            <a:off x="838200" y="365125"/>
            <a:ext cx="10515600" cy="5901204"/>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обстеженнi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2-х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мiсячної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дівчинки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педiатр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звернула увагу, що плач дитини нагадує котячий крик.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Дiагностовано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мiкроцефалiю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та ваду серця. За допомогою цитогенетичного методу виявлено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карiотип</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дитини: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46,XX,5р–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Це захворювання є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наслiдком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Дуплiкацiї</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Iнверсiї</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Транслокацiї</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Плейотропiї</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Делецiї</a:t>
            </a:r>
            <a:endParaRPr lang="en-GB" sz="4000" b="1" dirty="0"/>
          </a:p>
        </p:txBody>
      </p:sp>
    </p:spTree>
    <p:extLst>
      <p:ext uri="{BB962C8B-B14F-4D97-AF65-F5344CB8AC3E}">
        <p14:creationId xmlns:p14="http://schemas.microsoft.com/office/powerpoint/2010/main" val="7660999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90654F-38B2-0200-0183-2ABED92D0FFE}"/>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4874A539-2F63-08DA-1D8B-952E2FB11763}"/>
              </a:ext>
            </a:extLst>
          </p:cNvPr>
          <p:cNvPicPr>
            <a:picLocks noChangeAspect="1"/>
          </p:cNvPicPr>
          <p:nvPr/>
        </p:nvPicPr>
        <p:blipFill>
          <a:blip r:embed="rId2"/>
          <a:stretch>
            <a:fillRect/>
          </a:stretch>
        </p:blipFill>
        <p:spPr>
          <a:xfrm>
            <a:off x="0" y="71719"/>
            <a:ext cx="12191999" cy="6723528"/>
          </a:xfrm>
          <a:prstGeom prst="rect">
            <a:avLst/>
          </a:prstGeom>
        </p:spPr>
      </p:pic>
    </p:spTree>
    <p:extLst>
      <p:ext uri="{BB962C8B-B14F-4D97-AF65-F5344CB8AC3E}">
        <p14:creationId xmlns:p14="http://schemas.microsoft.com/office/powerpoint/2010/main" val="29786160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FF84C9-9A41-22D4-DAEF-3FC3DC0C043B}"/>
              </a:ext>
            </a:extLst>
          </p:cNvPr>
          <p:cNvSpPr>
            <a:spLocks noGrp="1"/>
          </p:cNvSpPr>
          <p:nvPr>
            <p:ph type="title"/>
          </p:nvPr>
        </p:nvSpPr>
        <p:spPr>
          <a:xfrm>
            <a:off x="838200" y="365125"/>
            <a:ext cx="10515600" cy="5775699"/>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Для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дiагностики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деяких хромосомних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хвороб</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використовують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визначення Х-статевого хроматину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Назвiть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хворобу,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якiй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потрiбне</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це дослідження: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Хвороба Дауна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Гемофiлiя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Трисомiя</a:t>
            </a:r>
            <a:r>
              <a:rPr lang="uk-UA" sz="3200" dirty="0">
                <a:latin typeface="Times New Roman" panose="02020603050405020304" pitchFamily="18" charset="0"/>
                <a:ea typeface="Calibri" panose="020F0502020204030204" pitchFamily="34" charset="0"/>
                <a:cs typeface="Times New Roman" panose="02020603050405020304" pitchFamily="18" charset="0"/>
              </a:rPr>
              <a:t>-</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Е</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Хвороба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Брутона</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Синдром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Шерешевського-Тернера</a:t>
            </a:r>
            <a:endParaRPr lang="en-GB" sz="4000" b="1" dirty="0"/>
          </a:p>
        </p:txBody>
      </p:sp>
    </p:spTree>
    <p:extLst>
      <p:ext uri="{BB962C8B-B14F-4D97-AF65-F5344CB8AC3E}">
        <p14:creationId xmlns:p14="http://schemas.microsoft.com/office/powerpoint/2010/main" val="21225596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8280B6-AC1D-2E21-81E0-64B4D9154F10}"/>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5E194D8A-9EFF-1A0D-0C38-D6354CC4EE2E}"/>
              </a:ext>
            </a:extLst>
          </p:cNvPr>
          <p:cNvPicPr>
            <a:picLocks noChangeAspect="1"/>
          </p:cNvPicPr>
          <p:nvPr/>
        </p:nvPicPr>
        <p:blipFill>
          <a:blip r:embed="rId2"/>
          <a:stretch>
            <a:fillRect/>
          </a:stretch>
        </p:blipFill>
        <p:spPr>
          <a:xfrm>
            <a:off x="0" y="0"/>
            <a:ext cx="12192000" cy="6759388"/>
          </a:xfrm>
          <a:prstGeom prst="rect">
            <a:avLst/>
          </a:prstGeom>
        </p:spPr>
      </p:pic>
    </p:spTree>
    <p:extLst>
      <p:ext uri="{BB962C8B-B14F-4D97-AF65-F5344CB8AC3E}">
        <p14:creationId xmlns:p14="http://schemas.microsoft.com/office/powerpoint/2010/main" val="16465900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A8E9B6-3D8F-CEFA-84F9-D8FFB561B5DE}"/>
              </a:ext>
            </a:extLst>
          </p:cNvPr>
          <p:cNvSpPr>
            <a:spLocks noGrp="1"/>
          </p:cNvSpPr>
          <p:nvPr>
            <p:ph type="title"/>
          </p:nvPr>
        </p:nvSpPr>
        <p:spPr>
          <a:xfrm>
            <a:off x="838200" y="365125"/>
            <a:ext cx="10515600" cy="5578475"/>
          </a:xfrm>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Визначення Х-статевого хроматину в соматичних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використовують для експрес-</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дiагностики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спадкових захворювань, пов’язаних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змiною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кiлькостi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статевих хромосом.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карiотип</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чоловiка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переважна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бiльшiсть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мiстять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одну грудочку Х-статевого хроматину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45,Х0</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2.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46,ХY</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3.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48,ХХХY</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49, ХХХХY</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47,ХХY</a:t>
            </a:r>
            <a:endParaRPr lang="en-GB" sz="4000" b="1" dirty="0"/>
          </a:p>
        </p:txBody>
      </p:sp>
    </p:spTree>
    <p:extLst>
      <p:ext uri="{BB962C8B-B14F-4D97-AF65-F5344CB8AC3E}">
        <p14:creationId xmlns:p14="http://schemas.microsoft.com/office/powerpoint/2010/main" val="41013021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0DDB80-0F35-6E1E-79E3-F5E9B32B5D3C}"/>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E9F9029F-ECF9-6F73-6FE4-94214C6FA58A}"/>
              </a:ext>
            </a:extLst>
          </p:cNvPr>
          <p:cNvPicPr>
            <a:picLocks noChangeAspect="1"/>
          </p:cNvPicPr>
          <p:nvPr/>
        </p:nvPicPr>
        <p:blipFill>
          <a:blip r:embed="rId2"/>
          <a:stretch>
            <a:fillRect/>
          </a:stretch>
        </p:blipFill>
        <p:spPr>
          <a:xfrm>
            <a:off x="0" y="1"/>
            <a:ext cx="12263718" cy="6858000"/>
          </a:xfrm>
          <a:prstGeom prst="rect">
            <a:avLst/>
          </a:prstGeom>
        </p:spPr>
      </p:pic>
    </p:spTree>
    <p:extLst>
      <p:ext uri="{BB962C8B-B14F-4D97-AF65-F5344CB8AC3E}">
        <p14:creationId xmlns:p14="http://schemas.microsoft.com/office/powerpoint/2010/main" val="29983129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15EAEE-0E5D-5FDA-4E33-BFF7E8397510}"/>
              </a:ext>
            </a:extLst>
          </p:cNvPr>
          <p:cNvSpPr>
            <a:spLocks noGrp="1"/>
          </p:cNvSpPr>
          <p:nvPr>
            <p:ph type="title"/>
          </p:nvPr>
        </p:nvSpPr>
        <p:spPr>
          <a:xfrm>
            <a:off x="838200" y="365125"/>
            <a:ext cx="10515600" cy="5695016"/>
          </a:xfrm>
        </p:spPr>
        <p:txBody>
          <a:bodyPr>
            <a:noAutofit/>
          </a:bodyPr>
          <a:lstStyle/>
          <a:p>
            <a:pPr>
              <a:lnSpc>
                <a:spcPct val="107000"/>
              </a:lnSpc>
              <a:spcAft>
                <a:spcPts val="800"/>
              </a:spcAf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Жiнка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30-ти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народила хлопчика із розщепленням верхньої губи та твердого піднебіння («заяча губа» та «вовча паща»). При додатковому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обстеженнi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значнi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порушення нервової та серцево-судинної систем,     а також зору.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карiотипу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дiагностовано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трисомiю</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за 13-ю хромосомою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синдром наявний у хлопчика?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Шерешевського-Тернера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Едвардса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Дауна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Клайнфельтера</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Патау</a:t>
            </a:r>
            <a:endParaRPr lang="en-GB" sz="4000" b="1" u="sng" dirty="0"/>
          </a:p>
        </p:txBody>
      </p:sp>
    </p:spTree>
    <p:extLst>
      <p:ext uri="{BB962C8B-B14F-4D97-AF65-F5344CB8AC3E}">
        <p14:creationId xmlns:p14="http://schemas.microsoft.com/office/powerpoint/2010/main" val="12183394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555C82-875B-33EB-6C1F-93FE183A1113}"/>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125731BF-5A70-BDAB-B9E0-1B5B1DA36C4A}"/>
              </a:ext>
            </a:extLst>
          </p:cNvPr>
          <p:cNvPicPr>
            <a:picLocks noChangeAspect="1"/>
          </p:cNvPicPr>
          <p:nvPr/>
        </p:nvPicPr>
        <p:blipFill>
          <a:blip r:embed="rId2"/>
          <a:stretch>
            <a:fillRect/>
          </a:stretch>
        </p:blipFill>
        <p:spPr>
          <a:xfrm>
            <a:off x="0" y="0"/>
            <a:ext cx="12192000" cy="6795247"/>
          </a:xfrm>
          <a:prstGeom prst="rect">
            <a:avLst/>
          </a:prstGeom>
        </p:spPr>
      </p:pic>
    </p:spTree>
    <p:extLst>
      <p:ext uri="{BB962C8B-B14F-4D97-AF65-F5344CB8AC3E}">
        <p14:creationId xmlns:p14="http://schemas.microsoft.com/office/powerpoint/2010/main" val="4912938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5DB984-CE29-98C8-1755-CBA703B1C179}"/>
              </a:ext>
            </a:extLst>
          </p:cNvPr>
          <p:cNvSpPr>
            <a:spLocks noGrp="1"/>
          </p:cNvSpPr>
          <p:nvPr>
            <p:ph type="title"/>
          </p:nvPr>
        </p:nvSpPr>
        <p:spPr>
          <a:xfrm>
            <a:off x="838200" y="365125"/>
            <a:ext cx="10515600" cy="5820522"/>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вивченнi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родоводу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сiм’ї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якiй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спостерiгається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гiпертрихоз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надмiрне</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оволосiння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вушних раковин, виявлена ознака трапляється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усiх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поколiннях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тiльки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чоловiкiв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i успадковується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вiд</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батька до сина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Визначте тип успадкування цієї хвороби: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Автосомно-рецесивний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Автосомно-</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домiнантний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Зчеплений із Х-хромосомою рецесивний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4.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Зчеплений із Х-хромосомою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домiнантний</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Зчеплений із Y-хромосомою</a:t>
            </a:r>
            <a:endParaRPr lang="en-GB" sz="4000" b="1" dirty="0"/>
          </a:p>
        </p:txBody>
      </p:sp>
    </p:spTree>
    <p:extLst>
      <p:ext uri="{BB962C8B-B14F-4D97-AF65-F5344CB8AC3E}">
        <p14:creationId xmlns:p14="http://schemas.microsoft.com/office/powerpoint/2010/main" val="19438778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865BFE-4085-992B-4FF3-764A873A4F6E}"/>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368B568C-4398-D4F4-B7FA-086DAFA14021}"/>
              </a:ext>
            </a:extLst>
          </p:cNvPr>
          <p:cNvPicPr>
            <a:picLocks noChangeAspect="1"/>
          </p:cNvPicPr>
          <p:nvPr/>
        </p:nvPicPr>
        <p:blipFill>
          <a:blip r:embed="rId2"/>
          <a:stretch>
            <a:fillRect/>
          </a:stretch>
        </p:blipFill>
        <p:spPr>
          <a:xfrm>
            <a:off x="0" y="0"/>
            <a:ext cx="12066494" cy="6857999"/>
          </a:xfrm>
          <a:prstGeom prst="rect">
            <a:avLst/>
          </a:prstGeom>
        </p:spPr>
      </p:pic>
    </p:spTree>
    <p:extLst>
      <p:ext uri="{BB962C8B-B14F-4D97-AF65-F5344CB8AC3E}">
        <p14:creationId xmlns:p14="http://schemas.microsoft.com/office/powerpoint/2010/main" val="22708398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B95BB5-DA7A-9CFD-AFBB-848005D92599}"/>
              </a:ext>
            </a:extLst>
          </p:cNvPr>
          <p:cNvSpPr>
            <a:spLocks noGrp="1"/>
          </p:cNvSpPr>
          <p:nvPr>
            <p:ph type="title"/>
          </p:nvPr>
        </p:nvSpPr>
        <p:spPr>
          <a:xfrm>
            <a:off x="838200" y="365125"/>
            <a:ext cx="10515600" cy="5892240"/>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аналiзi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родоводу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пробанда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що ознака проявляється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з однаковою частотою в обох статей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хворi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наявнi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всiх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поколiннях</a:t>
            </a:r>
            <a:r>
              <a:rPr lang="uk-UA" sz="3200" dirty="0">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вертикалi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а по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горизонталi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сибсiв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братiв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i сестер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пробанда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вiдносно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великих родин. Який тип успадкування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дослiджуваної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ознаки?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Автосомно-рецесивний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Зчеплений із Х-хромосомою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домiнантний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Зчеплений із Х-хромосомою рецесивний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Зчеплений із Y-хромосомою</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b="1" u="sng" dirty="0">
                <a:effectLst/>
                <a:latin typeface="Times New Roman" panose="02020603050405020304" pitchFamily="18" charset="0"/>
                <a:ea typeface="Calibri" panose="020F0502020204030204" pitchFamily="34" charset="0"/>
                <a:cs typeface="Times New Roman" panose="02020603050405020304" pitchFamily="18" charset="0"/>
              </a:rPr>
              <a:t>Автосомно-</a:t>
            </a:r>
            <a:r>
              <a:rPr lang="uk-UA" b="1" u="sng" dirty="0" err="1">
                <a:effectLst/>
                <a:latin typeface="Times New Roman" panose="02020603050405020304" pitchFamily="18" charset="0"/>
                <a:ea typeface="Calibri" panose="020F0502020204030204" pitchFamily="34" charset="0"/>
                <a:cs typeface="Times New Roman" panose="02020603050405020304" pitchFamily="18" charset="0"/>
              </a:rPr>
              <a:t>домiнантний</a:t>
            </a:r>
            <a:endParaRPr lang="en-GB" b="1" dirty="0"/>
          </a:p>
        </p:txBody>
      </p:sp>
    </p:spTree>
    <p:extLst>
      <p:ext uri="{BB962C8B-B14F-4D97-AF65-F5344CB8AC3E}">
        <p14:creationId xmlns:p14="http://schemas.microsoft.com/office/powerpoint/2010/main" val="662044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066E31-A591-BBBD-55A1-E71D4A9531AF}"/>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4DF6F853-917D-34F0-32C4-51D91AB25587}"/>
              </a:ext>
            </a:extLst>
          </p:cNvPr>
          <p:cNvPicPr>
            <a:picLocks noChangeAspect="1"/>
          </p:cNvPicPr>
          <p:nvPr/>
        </p:nvPicPr>
        <p:blipFill>
          <a:blip r:embed="rId2"/>
          <a:stretch>
            <a:fillRect/>
          </a:stretch>
        </p:blipFill>
        <p:spPr>
          <a:xfrm>
            <a:off x="0" y="71719"/>
            <a:ext cx="12192000" cy="6615952"/>
          </a:xfrm>
          <a:prstGeom prst="rect">
            <a:avLst/>
          </a:prstGeom>
        </p:spPr>
      </p:pic>
    </p:spTree>
    <p:extLst>
      <p:ext uri="{BB962C8B-B14F-4D97-AF65-F5344CB8AC3E}">
        <p14:creationId xmlns:p14="http://schemas.microsoft.com/office/powerpoint/2010/main" val="11952078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6B3448-A6DC-2DE5-C147-65548C2AC56B}"/>
              </a:ext>
            </a:extLst>
          </p:cNvPr>
          <p:cNvSpPr>
            <a:spLocks noGrp="1"/>
          </p:cNvSpPr>
          <p:nvPr>
            <p:ph type="title"/>
          </p:nvPr>
        </p:nvSpPr>
        <p:spPr>
          <a:xfrm>
            <a:off x="838200" y="365125"/>
            <a:ext cx="10515600" cy="5677087"/>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подружжя народився хворий 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гемофiлiю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хлопчик.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Батьки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здоровi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дiдусь</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за материнською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лiнiєю</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хворий 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гемофiлiю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Визначте тип успадкування цієї ознаки</a:t>
            </a:r>
            <a:r>
              <a:rPr lang="uk-UA" sz="3200" dirty="0">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Автосомно-рецесивний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Домiнантний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зчеплений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статтю</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3. </a:t>
            </a:r>
            <a:r>
              <a:rPr lang="uk-UA" sz="3200" dirty="0">
                <a:latin typeface="Times New Roman" panose="02020603050405020304" pitchFamily="18" charset="0"/>
                <a:ea typeface="Calibri" panose="020F0502020204030204" pitchFamily="34" charset="0"/>
                <a:cs typeface="Times New Roman" panose="02020603050405020304" pitchFamily="18" charset="0"/>
              </a:rPr>
              <a:t>Зчеплений із </a:t>
            </a:r>
            <a:r>
              <a:rPr lang="en-US" sz="3200" dirty="0">
                <a:latin typeface="Times New Roman" panose="02020603050405020304" pitchFamily="18" charset="0"/>
                <a:ea typeface="Calibri" panose="020F0502020204030204" pitchFamily="34" charset="0"/>
                <a:cs typeface="Times New Roman" panose="02020603050405020304" pitchFamily="18" charset="0"/>
              </a:rPr>
              <a:t>Y</a:t>
            </a:r>
            <a:r>
              <a:rPr lang="uk-UA" sz="3200" dirty="0">
                <a:latin typeface="Times New Roman" panose="02020603050405020304" pitchFamily="18" charset="0"/>
                <a:ea typeface="Calibri" panose="020F0502020204030204" pitchFamily="34" charset="0"/>
                <a:cs typeface="Times New Roman" panose="02020603050405020304" pitchFamily="18" charset="0"/>
              </a:rPr>
              <a:t>-хромосомою</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Автосомно-</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домiнантний</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Рецесивний, зчеплений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статтю</a:t>
            </a:r>
            <a:endParaRPr lang="en-GB" sz="4000" b="1" dirty="0"/>
          </a:p>
        </p:txBody>
      </p:sp>
    </p:spTree>
    <p:extLst>
      <p:ext uri="{BB962C8B-B14F-4D97-AF65-F5344CB8AC3E}">
        <p14:creationId xmlns:p14="http://schemas.microsoft.com/office/powerpoint/2010/main" val="19854466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A6D4D6-110D-30E6-A2DC-4F103F780045}"/>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3FB05642-D202-A84E-9D2A-4EFFEE29DDF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623621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B789F5-AC03-9D49-7A89-6B0F835717AD}"/>
              </a:ext>
            </a:extLst>
          </p:cNvPr>
          <p:cNvSpPr>
            <a:spLocks noGrp="1"/>
          </p:cNvSpPr>
          <p:nvPr>
            <p:ph type="title"/>
          </p:nvPr>
        </p:nvSpPr>
        <p:spPr>
          <a:xfrm>
            <a:off x="838200" y="365125"/>
            <a:ext cx="10515600" cy="574880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жінки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під</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час мейозу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відбулося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порушення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розходження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автосом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Утворилася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яйцеклітина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зайвою</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18-ю хромосомою</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Яйцеклітина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запліднюється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нормальним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сперматозоїдом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майбутньої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дитини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буде синдром:</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Дауна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2.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Клайнфельтера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Патау</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Шерешевського-Тернера</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latin typeface="Calibri" panose="020F0502020204030204" pitchFamily="34" charset="0"/>
                <a:ea typeface="Calibri" panose="020F0502020204030204" pitchFamily="34" charset="0"/>
                <a:cs typeface="Times New Roman" panose="02020603050405020304" pitchFamily="18" charset="0"/>
              </a:rPr>
              <a:t>5</a:t>
            </a:r>
            <a:r>
              <a:rPr lang="uk-UA" sz="3200" b="1" dirty="0">
                <a:effectLst/>
                <a:latin typeface="Calibri" panose="020F0502020204030204" pitchFamily="34"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Едвардса</a:t>
            </a:r>
            <a:endParaRPr lang="en-GB" sz="4000" b="1" dirty="0"/>
          </a:p>
        </p:txBody>
      </p:sp>
    </p:spTree>
    <p:extLst>
      <p:ext uri="{BB962C8B-B14F-4D97-AF65-F5344CB8AC3E}">
        <p14:creationId xmlns:p14="http://schemas.microsoft.com/office/powerpoint/2010/main" val="38956563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D0799A-265C-A321-D31D-E22AD00842C3}"/>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423EF8B6-6155-8A4D-6ED2-73D66A34ECB8}"/>
              </a:ext>
            </a:extLst>
          </p:cNvPr>
          <p:cNvPicPr>
            <a:picLocks noChangeAspect="1"/>
          </p:cNvPicPr>
          <p:nvPr/>
        </p:nvPicPr>
        <p:blipFill>
          <a:blip r:embed="rId2"/>
          <a:stretch>
            <a:fillRect/>
          </a:stretch>
        </p:blipFill>
        <p:spPr>
          <a:xfrm>
            <a:off x="0" y="80682"/>
            <a:ext cx="12192000" cy="6777317"/>
          </a:xfrm>
          <a:prstGeom prst="rect">
            <a:avLst/>
          </a:prstGeom>
        </p:spPr>
      </p:pic>
    </p:spTree>
    <p:extLst>
      <p:ext uri="{BB962C8B-B14F-4D97-AF65-F5344CB8AC3E}">
        <p14:creationId xmlns:p14="http://schemas.microsoft.com/office/powerpoint/2010/main" val="12979216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470336-DFB9-5C8D-DAF0-7D0106E5B272}"/>
              </a:ext>
            </a:extLst>
          </p:cNvPr>
          <p:cNvSpPr>
            <a:spLocks noGrp="1"/>
          </p:cNvSpPr>
          <p:nvPr>
            <p:ph type="title"/>
          </p:nvPr>
        </p:nvSpPr>
        <p:spPr>
          <a:xfrm>
            <a:off x="838200" y="365125"/>
            <a:ext cx="10515600" cy="597292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дослідженні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амніотичної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рідини, одержаної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амніоцентезі</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(проколі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амніотичної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оболонки), виявлено клітини, ядра яких містять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Х-статевий хроматин (тільце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Барра</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Про що із зазначеного це може свідчити?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Розвиток плода чоловічої статі</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Генетичні порушення в розвитку плода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Трисомія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Поліплоїдія</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Розвиток плода жіночої статі</a:t>
            </a:r>
            <a:endParaRPr lang="en-GB" sz="4000" b="1" dirty="0"/>
          </a:p>
        </p:txBody>
      </p:sp>
    </p:spTree>
    <p:extLst>
      <p:ext uri="{BB962C8B-B14F-4D97-AF65-F5344CB8AC3E}">
        <p14:creationId xmlns:p14="http://schemas.microsoft.com/office/powerpoint/2010/main" val="11726104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FAF451-8E99-5E39-6C91-3C33C5492F8E}"/>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6C0F26C6-C514-79FD-3894-97B1069963B6}"/>
              </a:ext>
            </a:extLst>
          </p:cNvPr>
          <p:cNvPicPr>
            <a:picLocks noChangeAspect="1"/>
          </p:cNvPicPr>
          <p:nvPr/>
        </p:nvPicPr>
        <p:blipFill>
          <a:blip r:embed="rId2"/>
          <a:stretch>
            <a:fillRect/>
          </a:stretch>
        </p:blipFill>
        <p:spPr>
          <a:xfrm>
            <a:off x="0" y="107576"/>
            <a:ext cx="12192000" cy="6750423"/>
          </a:xfrm>
          <a:prstGeom prst="rect">
            <a:avLst/>
          </a:prstGeom>
        </p:spPr>
      </p:pic>
    </p:spTree>
    <p:extLst>
      <p:ext uri="{BB962C8B-B14F-4D97-AF65-F5344CB8AC3E}">
        <p14:creationId xmlns:p14="http://schemas.microsoft.com/office/powerpoint/2010/main" val="4230719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45E430-A39E-C952-9624-6F7E9F388D66}"/>
              </a:ext>
            </a:extLst>
          </p:cNvPr>
          <p:cNvSpPr>
            <a:spLocks noGrp="1"/>
          </p:cNvSpPr>
          <p:nvPr>
            <p:ph type="title"/>
          </p:nvPr>
        </p:nvSpPr>
        <p:spPr>
          <a:xfrm>
            <a:off x="838200" y="365125"/>
            <a:ext cx="10515600" cy="5784663"/>
          </a:xfrm>
        </p:spPr>
        <p:txBody>
          <a:bodyPr>
            <a:noAutofit/>
          </a:bodyPr>
          <a:lstStyle/>
          <a:p>
            <a:pPr>
              <a:lnSpc>
                <a:spcPct val="107000"/>
              </a:lnSpc>
              <a:spcAft>
                <a:spcPts val="800"/>
              </a:spcAft>
            </a:pP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До медико-</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генетичної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консультації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звернулися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батьки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п’ятирічної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хворої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дівчинки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Під</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час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дослідження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каріотипу</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виявлено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46 хромосом. Одна з хромосом 14-ї пари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була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довшою</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звичайну</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тому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неї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приєдналася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ділянка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з 21-ї пари.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Який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тип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мутації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відбувся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цієї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дівчинки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Нестача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Делеція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3</a:t>
            </a:r>
            <a:r>
              <a:rPr lang="ru-RU" sz="3200" dirty="0">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Інверсія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Дуплікація</a:t>
            </a:r>
            <a:br>
              <a:rPr lang="ru-RU"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ru-RU" sz="4000" b="1" u="sng" dirty="0" err="1">
                <a:effectLst/>
                <a:latin typeface="Times New Roman" panose="02020603050405020304" pitchFamily="18" charset="0"/>
                <a:ea typeface="Calibri" panose="020F0502020204030204" pitchFamily="34" charset="0"/>
                <a:cs typeface="Times New Roman" panose="02020603050405020304" pitchFamily="18" charset="0"/>
              </a:rPr>
              <a:t>Транслокація</a:t>
            </a:r>
            <a:endParaRPr lang="en-GB" sz="4000" b="1" dirty="0"/>
          </a:p>
        </p:txBody>
      </p:sp>
    </p:spTree>
    <p:extLst>
      <p:ext uri="{BB962C8B-B14F-4D97-AF65-F5344CB8AC3E}">
        <p14:creationId xmlns:p14="http://schemas.microsoft.com/office/powerpoint/2010/main" val="8941987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3A87CE-00DD-7FA7-23E7-D3B0A5574F23}"/>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B16D54BF-8FF3-4DDA-A57C-84C823621124}"/>
              </a:ext>
            </a:extLst>
          </p:cNvPr>
          <p:cNvPicPr>
            <a:picLocks noChangeAspect="1"/>
          </p:cNvPicPr>
          <p:nvPr/>
        </p:nvPicPr>
        <p:blipFill>
          <a:blip r:embed="rId2"/>
          <a:stretch>
            <a:fillRect/>
          </a:stretch>
        </p:blipFill>
        <p:spPr>
          <a:xfrm>
            <a:off x="0" y="71718"/>
            <a:ext cx="12191999" cy="6714563"/>
          </a:xfrm>
          <a:prstGeom prst="rect">
            <a:avLst/>
          </a:prstGeom>
        </p:spPr>
      </p:pic>
    </p:spTree>
    <p:extLst>
      <p:ext uri="{BB962C8B-B14F-4D97-AF65-F5344CB8AC3E}">
        <p14:creationId xmlns:p14="http://schemas.microsoft.com/office/powerpoint/2010/main" val="34986266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D0875-3535-891F-FE18-FB17341DD39F}"/>
              </a:ext>
            </a:extLst>
          </p:cNvPr>
          <p:cNvSpPr>
            <a:spLocks noGrp="1"/>
          </p:cNvSpPr>
          <p:nvPr>
            <p:ph type="title"/>
          </p:nvPr>
        </p:nvSpPr>
        <p:spPr>
          <a:xfrm>
            <a:off x="838200" y="365125"/>
            <a:ext cx="10515600" cy="5748804"/>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копрологiчному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працiвникiв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кав’ярнi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лiкарями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-епідеміологами виявлено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округлi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цисти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характерною ознакою яких є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наявнiсть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чотирьох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ядер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Iмовiрнiше</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 все, в цих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працiвникiв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безсимптомно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паразитує:</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Лямблiя</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Кишкова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трихомонада</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Балантидiй</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Кишкова</a:t>
            </a:r>
            <a:r>
              <a:rPr lang="uk-UA" sz="3200" dirty="0">
                <a:latin typeface="Times New Roman" panose="02020603050405020304" pitchFamily="18" charset="0"/>
                <a:ea typeface="Calibri" panose="020F0502020204030204" pitchFamily="34" charset="0"/>
                <a:cs typeface="Times New Roman" panose="02020603050405020304" pitchFamily="18" charset="0"/>
              </a:rPr>
              <a:t> амеба</a:t>
            </a:r>
            <a:br>
              <a:rPr lang="uk-UA" sz="3200" dirty="0">
                <a:latin typeface="Times New Roman" panose="02020603050405020304" pitchFamily="18" charset="0"/>
                <a:ea typeface="Calibri" panose="020F0502020204030204" pitchFamily="34" charset="0"/>
                <a:cs typeface="Times New Roman" panose="02020603050405020304" pitchFamily="18" charset="0"/>
              </a:rPr>
            </a:br>
            <a:r>
              <a:rPr lang="uk-UA" sz="3200" b="1" dirty="0">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Дизентерiйна</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амеба</a:t>
            </a:r>
            <a:endParaRPr lang="en-GB"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8238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7056C-283A-E2EC-9A3E-5E9F49C8DC76}"/>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B89A790F-85AE-DE06-D9A7-858F5DDD4E15}"/>
              </a:ext>
            </a:extLst>
          </p:cNvPr>
          <p:cNvPicPr>
            <a:picLocks noChangeAspect="1"/>
          </p:cNvPicPr>
          <p:nvPr/>
        </p:nvPicPr>
        <p:blipFill>
          <a:blip r:embed="rId2"/>
          <a:stretch>
            <a:fillRect/>
          </a:stretch>
        </p:blipFill>
        <p:spPr>
          <a:xfrm>
            <a:off x="0" y="259975"/>
            <a:ext cx="12129247" cy="6508377"/>
          </a:xfrm>
          <a:prstGeom prst="rect">
            <a:avLst/>
          </a:prstGeom>
        </p:spPr>
      </p:pic>
    </p:spTree>
    <p:extLst>
      <p:ext uri="{BB962C8B-B14F-4D97-AF65-F5344CB8AC3E}">
        <p14:creationId xmlns:p14="http://schemas.microsoft.com/office/powerpoint/2010/main" val="6477244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B70E89-F5B6-DF78-F60A-8C8B8F0B19B6}"/>
              </a:ext>
            </a:extLst>
          </p:cNvPr>
          <p:cNvSpPr>
            <a:spLocks noGrp="1"/>
          </p:cNvSpPr>
          <p:nvPr>
            <p:ph type="title"/>
          </p:nvPr>
        </p:nvSpPr>
        <p:spPr>
          <a:xfrm>
            <a:off x="838200" y="365125"/>
            <a:ext cx="10515600" cy="58384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вмiсту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дванадцятипалої кишки людини виявлено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найпростiших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грушоподiбної</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форми з парними ядрами, чотирма парами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джгутикiв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мiж</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ядрами –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двi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опiрнi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нитки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вентрального боку розташований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присмоктувальний</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диск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Якого представника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найпростiших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в хворого?</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Токсоплазму</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Лейшманiю</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Трихомонаду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кишкову</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Трипаносому</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b="1" u="sng" dirty="0" err="1">
                <a:effectLst/>
                <a:latin typeface="Times New Roman" panose="02020603050405020304" pitchFamily="18" charset="0"/>
                <a:ea typeface="Calibri" panose="020F0502020204030204" pitchFamily="34" charset="0"/>
                <a:cs typeface="Times New Roman" panose="02020603050405020304" pitchFamily="18" charset="0"/>
              </a:rPr>
              <a:t>Лямблiю</a:t>
            </a:r>
            <a:endParaRPr lang="en-GB" b="1" dirty="0"/>
          </a:p>
        </p:txBody>
      </p:sp>
    </p:spTree>
    <p:extLst>
      <p:ext uri="{BB962C8B-B14F-4D97-AF65-F5344CB8AC3E}">
        <p14:creationId xmlns:p14="http://schemas.microsoft.com/office/powerpoint/2010/main" val="76428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9127A7-F45C-6BC8-E113-FA0CF82E8337}"/>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634DD9D8-2136-63A3-E70F-0C5D29B235F8}"/>
              </a:ext>
            </a:extLst>
          </p:cNvPr>
          <p:cNvPicPr>
            <a:picLocks noChangeAspect="1"/>
          </p:cNvPicPr>
          <p:nvPr/>
        </p:nvPicPr>
        <p:blipFill>
          <a:blip r:embed="rId2"/>
          <a:stretch>
            <a:fillRect/>
          </a:stretch>
        </p:blipFill>
        <p:spPr>
          <a:xfrm>
            <a:off x="0" y="188259"/>
            <a:ext cx="12192000" cy="6589059"/>
          </a:xfrm>
          <a:prstGeom prst="rect">
            <a:avLst/>
          </a:prstGeom>
        </p:spPr>
      </p:pic>
    </p:spTree>
    <p:extLst>
      <p:ext uri="{BB962C8B-B14F-4D97-AF65-F5344CB8AC3E}">
        <p14:creationId xmlns:p14="http://schemas.microsoft.com/office/powerpoint/2010/main" val="41303931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C4B162-63CF-91EC-3214-1D19B7977249}"/>
              </a:ext>
            </a:extLst>
          </p:cNvPr>
          <p:cNvSpPr>
            <a:spLocks noGrp="1"/>
          </p:cNvSpPr>
          <p:nvPr>
            <p:ph type="title"/>
          </p:nvPr>
        </p:nvSpPr>
        <p:spPr>
          <a:xfrm>
            <a:off x="838200" y="365125"/>
            <a:ext cx="10515600" cy="5677087"/>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людини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пiсля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укусу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москiтом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виникли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виразки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шкiри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Аналiз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вмiсту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виразок виявив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усерединi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клiтин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людини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безджгутиковi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одноклiтиннi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органiзми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попереднiй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Лейшманiоз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вiсцеральний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Трипаносомоз</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Токсоплазмоз</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Балантидiаз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Лейшманiоз</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дерматотропний</a:t>
            </a:r>
            <a:endParaRPr lang="en-GB" sz="4000" b="1" dirty="0"/>
          </a:p>
        </p:txBody>
      </p:sp>
    </p:spTree>
    <p:extLst>
      <p:ext uri="{BB962C8B-B14F-4D97-AF65-F5344CB8AC3E}">
        <p14:creationId xmlns:p14="http://schemas.microsoft.com/office/powerpoint/2010/main" val="16437043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89DA54-51F5-114F-CF35-1A43794B88BD}"/>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30B75C26-C5D0-EE38-7720-5B3315EDCC3F}"/>
              </a:ext>
            </a:extLst>
          </p:cNvPr>
          <p:cNvPicPr>
            <a:picLocks noChangeAspect="1"/>
          </p:cNvPicPr>
          <p:nvPr/>
        </p:nvPicPr>
        <p:blipFill>
          <a:blip r:embed="rId2"/>
          <a:stretch>
            <a:fillRect/>
          </a:stretch>
        </p:blipFill>
        <p:spPr>
          <a:xfrm>
            <a:off x="0" y="277906"/>
            <a:ext cx="12191999" cy="6580094"/>
          </a:xfrm>
          <a:prstGeom prst="rect">
            <a:avLst/>
          </a:prstGeom>
        </p:spPr>
      </p:pic>
    </p:spTree>
    <p:extLst>
      <p:ext uri="{BB962C8B-B14F-4D97-AF65-F5344CB8AC3E}">
        <p14:creationId xmlns:p14="http://schemas.microsoft.com/office/powerpoint/2010/main" val="36588556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9B6C3A-0CE4-04F3-AC8B-DA1975DD5F36}"/>
              </a:ext>
            </a:extLst>
          </p:cNvPr>
          <p:cNvSpPr>
            <a:spLocks noGrp="1"/>
          </p:cNvSpPr>
          <p:nvPr>
            <p:ph type="title"/>
          </p:nvPr>
        </p:nvSpPr>
        <p:spPr>
          <a:xfrm>
            <a:off x="838200" y="365125"/>
            <a:ext cx="10515600" cy="5811557"/>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хворого діагностовано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протозойне</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захворювання, при якому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вражено головний мозок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i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спостерiгається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втрата зору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кровi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одноклiтиннi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напiвмiсяцевої</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форми із загостреним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кiнцем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Збудником цього захворювання є:</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Лейшманiя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Лямблiя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Амеба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Трихомонада</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Calibri" panose="020F0502020204030204" pitchFamily="34"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Токсоплазма</a:t>
            </a:r>
            <a:endParaRPr lang="en-GB" sz="4000" b="1" dirty="0"/>
          </a:p>
        </p:txBody>
      </p:sp>
    </p:spTree>
    <p:extLst>
      <p:ext uri="{BB962C8B-B14F-4D97-AF65-F5344CB8AC3E}">
        <p14:creationId xmlns:p14="http://schemas.microsoft.com/office/powerpoint/2010/main" val="36192418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ED623F-8E1C-BD2F-F0A9-8B5244F7D0E7}"/>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BAFFBDA4-8870-4C78-072A-876A44AF64D3}"/>
              </a:ext>
            </a:extLst>
          </p:cNvPr>
          <p:cNvPicPr>
            <a:picLocks noChangeAspect="1"/>
          </p:cNvPicPr>
          <p:nvPr/>
        </p:nvPicPr>
        <p:blipFill>
          <a:blip r:embed="rId2"/>
          <a:stretch>
            <a:fillRect/>
          </a:stretch>
        </p:blipFill>
        <p:spPr>
          <a:xfrm>
            <a:off x="0" y="134471"/>
            <a:ext cx="12191999" cy="6633882"/>
          </a:xfrm>
          <a:prstGeom prst="rect">
            <a:avLst/>
          </a:prstGeom>
        </p:spPr>
      </p:pic>
    </p:spTree>
    <p:extLst>
      <p:ext uri="{BB962C8B-B14F-4D97-AF65-F5344CB8AC3E}">
        <p14:creationId xmlns:p14="http://schemas.microsoft.com/office/powerpoint/2010/main" val="36444196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B19FDD-2387-B106-85F8-178EA4546218}"/>
              </a:ext>
            </a:extLst>
          </p:cNvPr>
          <p:cNvSpPr>
            <a:spLocks noGrp="1"/>
          </p:cNvSpPr>
          <p:nvPr>
            <p:ph type="title"/>
          </p:nvPr>
        </p:nvSpPr>
        <p:spPr>
          <a:xfrm>
            <a:off x="838200" y="365125"/>
            <a:ext cx="10515600" cy="5829487"/>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хворого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спостерiгається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типова для приступу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малярiї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клiнiчна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картина: озноб, жар і проливне потовиділення. Яку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стадiю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малярiйного</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плазмодiя</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найiмовiрнiше</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буде виявлено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кровi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хворого в цей час?</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Спорозоїт</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Оокiнета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Спороциста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Мiкро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або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макрогамета</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Мерозоїт</a:t>
            </a:r>
            <a:endParaRPr lang="en-GB" sz="4000" b="1" dirty="0"/>
          </a:p>
        </p:txBody>
      </p:sp>
    </p:spTree>
    <p:extLst>
      <p:ext uri="{BB962C8B-B14F-4D97-AF65-F5344CB8AC3E}">
        <p14:creationId xmlns:p14="http://schemas.microsoft.com/office/powerpoint/2010/main" val="33730439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4D661A-C967-CD7E-A29F-935EF79C2465}"/>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23E15F38-A59B-EE61-4172-97CF7088E6DA}"/>
              </a:ext>
            </a:extLst>
          </p:cNvPr>
          <p:cNvPicPr>
            <a:picLocks noChangeAspect="1"/>
          </p:cNvPicPr>
          <p:nvPr/>
        </p:nvPicPr>
        <p:blipFill>
          <a:blip r:embed="rId2"/>
          <a:stretch>
            <a:fillRect/>
          </a:stretch>
        </p:blipFill>
        <p:spPr>
          <a:xfrm>
            <a:off x="0" y="0"/>
            <a:ext cx="12192000" cy="6920753"/>
          </a:xfrm>
          <a:prstGeom prst="rect">
            <a:avLst/>
          </a:prstGeom>
        </p:spPr>
      </p:pic>
    </p:spTree>
    <p:extLst>
      <p:ext uri="{BB962C8B-B14F-4D97-AF65-F5344CB8AC3E}">
        <p14:creationId xmlns:p14="http://schemas.microsoft.com/office/powerpoint/2010/main" val="9043616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03E25B-24C0-B3E7-581B-806FE6E507A0}"/>
              </a:ext>
            </a:extLst>
          </p:cNvPr>
          <p:cNvSpPr>
            <a:spLocks noGrp="1"/>
          </p:cNvSpPr>
          <p:nvPr>
            <p:ph type="title"/>
          </p:nvPr>
        </p:nvSpPr>
        <p:spPr>
          <a:xfrm>
            <a:off x="838200" y="365125"/>
            <a:ext cx="10515600" cy="603567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Хворий скаржиться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дiлянцi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печiнки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отриманої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час дуоденального зондування жовчі виявлено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жовтуватi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яйця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овальної форми,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звуженi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полюсiв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кiнцi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одного полюсу знаходиться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кришечка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Розмiри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цих яєць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найменшi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серед яєць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усiх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найбiльш</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імовірний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Тенiоз</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Тенiарiнхоз</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Ехiнококоз</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4.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Дифiлоботрiоз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Опiсторхоз</a:t>
            </a:r>
            <a:endParaRPr lang="en-GB" sz="4000" b="1" dirty="0"/>
          </a:p>
        </p:txBody>
      </p:sp>
    </p:spTree>
    <p:extLst>
      <p:ext uri="{BB962C8B-B14F-4D97-AF65-F5344CB8AC3E}">
        <p14:creationId xmlns:p14="http://schemas.microsoft.com/office/powerpoint/2010/main" val="9565710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D7C4ED-7F7D-5DF9-9EED-37DC3EC9AAA1}"/>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FD767C1C-A263-F078-4EF5-0F68D93A06FD}"/>
              </a:ext>
            </a:extLst>
          </p:cNvPr>
          <p:cNvPicPr>
            <a:picLocks noChangeAspect="1"/>
          </p:cNvPicPr>
          <p:nvPr/>
        </p:nvPicPr>
        <p:blipFill>
          <a:blip r:embed="rId2"/>
          <a:stretch>
            <a:fillRect/>
          </a:stretch>
        </p:blipFill>
        <p:spPr>
          <a:xfrm>
            <a:off x="0" y="233082"/>
            <a:ext cx="12129247" cy="6624918"/>
          </a:xfrm>
          <a:prstGeom prst="rect">
            <a:avLst/>
          </a:prstGeom>
        </p:spPr>
      </p:pic>
    </p:spTree>
    <p:extLst>
      <p:ext uri="{BB962C8B-B14F-4D97-AF65-F5344CB8AC3E}">
        <p14:creationId xmlns:p14="http://schemas.microsoft.com/office/powerpoint/2010/main" val="41478763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B9B8C7-B89C-188D-B538-061D788C6FD0}"/>
              </a:ext>
            </a:extLst>
          </p:cNvPr>
          <p:cNvSpPr>
            <a:spLocks noGrp="1"/>
          </p:cNvSpPr>
          <p:nvPr>
            <p:ph type="title"/>
          </p:nvPr>
        </p:nvSpPr>
        <p:spPr>
          <a:xfrm>
            <a:off x="838200" y="365125"/>
            <a:ext cx="10515600" cy="5883275"/>
          </a:xfrm>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Хвора 26-ти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звернулася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скаргами на появу в випорожненнях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бiлих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плоских рухливих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утворiв</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якi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нагадують локшину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лабораторному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дослiдженнi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членики з такою характеристикою: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довгi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вузькi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розмiщеним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поздовжньо каналом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матки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яка має по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17-35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бiчних</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вiдгалужень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із кожного боку. Який вид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паразитує в кишечнику цієї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жiнки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Taenia</a:t>
            </a:r>
            <a:r>
              <a:rPr lang="uk-UA" sz="3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solium</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Hymenolepis</a:t>
            </a:r>
            <a:r>
              <a:rPr lang="uk-UA" sz="3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nana</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Diphyllobothrium</a:t>
            </a:r>
            <a:r>
              <a:rPr lang="uk-UA" sz="3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latum</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Echinococcus</a:t>
            </a:r>
            <a:r>
              <a:rPr lang="uk-UA" sz="3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granulosus</a:t>
            </a:r>
            <a:br>
              <a:rPr lang="uk-UA" sz="3200" i="1"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i="1" u="sng" dirty="0" err="1">
                <a:effectLst/>
                <a:latin typeface="Times New Roman" panose="02020603050405020304" pitchFamily="18" charset="0"/>
                <a:ea typeface="Calibri" panose="020F0502020204030204" pitchFamily="34" charset="0"/>
                <a:cs typeface="Times New Roman" panose="02020603050405020304" pitchFamily="18" charset="0"/>
              </a:rPr>
              <a:t>Taeniarhynchus</a:t>
            </a:r>
            <a:r>
              <a:rPr lang="uk-UA" sz="4000" b="1" i="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i="1" u="sng" dirty="0" err="1">
                <a:effectLst/>
                <a:latin typeface="Times New Roman" panose="02020603050405020304" pitchFamily="18" charset="0"/>
                <a:ea typeface="Calibri" panose="020F0502020204030204" pitchFamily="34" charset="0"/>
                <a:cs typeface="Times New Roman" panose="02020603050405020304" pitchFamily="18" charset="0"/>
              </a:rPr>
              <a:t>saginatus</a:t>
            </a:r>
            <a:endParaRPr lang="en-GB"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14458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BDB5EE-A4B1-9E54-B37B-2BB6B1C770B1}"/>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27D0B355-A84D-9DD6-DA90-F6442A56EE3B}"/>
              </a:ext>
            </a:extLst>
          </p:cNvPr>
          <p:cNvPicPr>
            <a:picLocks noChangeAspect="1"/>
          </p:cNvPicPr>
          <p:nvPr/>
        </p:nvPicPr>
        <p:blipFill>
          <a:blip r:embed="rId2"/>
          <a:stretch>
            <a:fillRect/>
          </a:stretch>
        </p:blipFill>
        <p:spPr>
          <a:xfrm>
            <a:off x="0" y="0"/>
            <a:ext cx="12192000" cy="6858001"/>
          </a:xfrm>
          <a:prstGeom prst="rect">
            <a:avLst/>
          </a:prstGeom>
        </p:spPr>
      </p:pic>
    </p:spTree>
    <p:extLst>
      <p:ext uri="{BB962C8B-B14F-4D97-AF65-F5344CB8AC3E}">
        <p14:creationId xmlns:p14="http://schemas.microsoft.com/office/powerpoint/2010/main" val="26065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79DC27-BA6B-F795-B6DC-7D70C9EE63D7}"/>
              </a:ext>
            </a:extLst>
          </p:cNvPr>
          <p:cNvSpPr>
            <a:spLocks noGrp="1"/>
          </p:cNvSpPr>
          <p:nvPr>
            <p:ph type="title"/>
          </p:nvPr>
        </p:nvSpPr>
        <p:spPr>
          <a:xfrm>
            <a:off x="838200" y="365125"/>
            <a:ext cx="10515600" cy="5542616"/>
          </a:xfrm>
        </p:spPr>
        <p:txBody>
          <a:bodyPr>
            <a:normAutofit/>
          </a:bodyPr>
          <a:lstStyle/>
          <a:p>
            <a:pPr>
              <a:lnSpc>
                <a:spcPct val="107000"/>
              </a:lnSpc>
              <a:spcAft>
                <a:spcPts val="800"/>
              </a:spcAft>
              <a:tabLst>
                <a:tab pos="190500" algn="l"/>
              </a:tabLs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Хворий звернувся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-уролога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скаргами 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бiль</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пiд</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час сечовипускання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сечi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отримано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аналiз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денний час, виявлено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яйця з характерним шипом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анамнезу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вiдомо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хворий нещодавно повернувся з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Австралiї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найбiльш</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імовірний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Шистосомоз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кишковий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Шистосомоз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японський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Оп</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сторхоз</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Дікроцеліоз</a:t>
            </a:r>
            <a:br>
              <a:rPr lang="ru-RU"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ru-RU" sz="4000" b="1" u="sng" dirty="0">
                <a:effectLst/>
                <a:latin typeface="Times New Roman" panose="02020603050405020304" pitchFamily="18" charset="0"/>
                <a:ea typeface="Calibri" panose="020F0502020204030204" pitchFamily="34" charset="0"/>
                <a:cs typeface="Times New Roman" panose="02020603050405020304" pitchFamily="18" charset="0"/>
              </a:rPr>
              <a:t>Шистосомоз </a:t>
            </a:r>
            <a:r>
              <a:rPr lang="ru-RU" sz="4000" b="1" u="sng" dirty="0" err="1">
                <a:effectLst/>
                <a:latin typeface="Times New Roman" panose="02020603050405020304" pitchFamily="18" charset="0"/>
                <a:ea typeface="Calibri" panose="020F0502020204030204" pitchFamily="34" charset="0"/>
                <a:cs typeface="Times New Roman" panose="02020603050405020304" pitchFamily="18" charset="0"/>
              </a:rPr>
              <a:t>уроген</a:t>
            </a:r>
            <a:r>
              <a:rPr lang="en-US" sz="4000" b="1" u="sng" dirty="0" err="1">
                <a:effectLst/>
                <a:latin typeface="Times New Roman" panose="02020603050405020304" pitchFamily="18" charset="0"/>
                <a:ea typeface="Calibri" panose="020F0502020204030204" pitchFamily="34" charset="0"/>
                <a:cs typeface="Times New Roman" panose="02020603050405020304" pitchFamily="18" charset="0"/>
              </a:rPr>
              <a:t>i</a:t>
            </a:r>
            <a:r>
              <a:rPr lang="ru-RU" sz="4000" b="1" u="sng" dirty="0" err="1">
                <a:effectLst/>
                <a:latin typeface="Times New Roman" panose="02020603050405020304" pitchFamily="18" charset="0"/>
                <a:ea typeface="Calibri" panose="020F0502020204030204" pitchFamily="34" charset="0"/>
                <a:cs typeface="Times New Roman" panose="02020603050405020304" pitchFamily="18" charset="0"/>
              </a:rPr>
              <a:t>тальний</a:t>
            </a:r>
            <a:endParaRPr lang="en-GB" sz="4000" b="1" dirty="0"/>
          </a:p>
        </p:txBody>
      </p:sp>
    </p:spTree>
    <p:extLst>
      <p:ext uri="{BB962C8B-B14F-4D97-AF65-F5344CB8AC3E}">
        <p14:creationId xmlns:p14="http://schemas.microsoft.com/office/powerpoint/2010/main" val="2662941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715172-E6C6-63EB-662A-AAAB34B49170}"/>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22D6063C-6EFD-B9B1-1429-00699172EF9F}"/>
              </a:ext>
            </a:extLst>
          </p:cNvPr>
          <p:cNvPicPr>
            <a:picLocks noChangeAspect="1"/>
          </p:cNvPicPr>
          <p:nvPr/>
        </p:nvPicPr>
        <p:blipFill>
          <a:blip r:embed="rId2"/>
          <a:stretch>
            <a:fillRect/>
          </a:stretch>
        </p:blipFill>
        <p:spPr>
          <a:xfrm>
            <a:off x="0" y="80682"/>
            <a:ext cx="12192000" cy="6777318"/>
          </a:xfrm>
          <a:prstGeom prst="rect">
            <a:avLst/>
          </a:prstGeom>
        </p:spPr>
      </p:pic>
    </p:spTree>
    <p:extLst>
      <p:ext uri="{BB962C8B-B14F-4D97-AF65-F5344CB8AC3E}">
        <p14:creationId xmlns:p14="http://schemas.microsoft.com/office/powerpoint/2010/main" val="22193519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AD4CFA-83FC-8AD3-CB86-E731608CE57A}"/>
              </a:ext>
            </a:extLst>
          </p:cNvPr>
          <p:cNvSpPr>
            <a:spLocks noGrp="1"/>
          </p:cNvSpPr>
          <p:nvPr>
            <p:ph type="title"/>
          </p:nvPr>
        </p:nvSpPr>
        <p:spPr>
          <a:xfrm>
            <a:off x="838200" y="365125"/>
            <a:ext cx="10515600" cy="5452969"/>
          </a:xfrm>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Після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дегельмінтізації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пацієнта віком 35 років під час випорожнення кишечника виділився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стьожковий черв довжиною </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3,5 м</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Дослідження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фекалій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виявило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сколекс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чотирма</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присосками та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гачками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Зрілі</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членики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гельмінта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нерухомі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мають</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до 12 пар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бічних</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гілок</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матки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Яке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захворювання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ймовірно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цього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чоловіка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Теніаринхоз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Опісторхоз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3.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Дифілоботріоз</a:t>
            </a:r>
            <a:br>
              <a:rPr lang="en-GB"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Ехінококоз</a:t>
            </a:r>
            <a:br>
              <a:rPr lang="ru-RU"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ru-RU" sz="4000" b="1" u="sng" dirty="0" err="1">
                <a:effectLst/>
                <a:latin typeface="Times New Roman" panose="02020603050405020304" pitchFamily="18" charset="0"/>
                <a:ea typeface="Calibri" panose="020F0502020204030204" pitchFamily="34" charset="0"/>
                <a:cs typeface="Times New Roman" panose="02020603050405020304" pitchFamily="18" charset="0"/>
              </a:rPr>
              <a:t>Теніоз</a:t>
            </a:r>
            <a:endParaRPr lang="en-GB"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18348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FA38BC-FDBD-911E-79F5-C52C192BA7DD}"/>
              </a:ext>
            </a:extLst>
          </p:cNvPr>
          <p:cNvSpPr>
            <a:spLocks noGrp="1"/>
          </p:cNvSpPr>
          <p:nvPr>
            <p:ph type="title"/>
          </p:nvPr>
        </p:nvSpPr>
        <p:spPr/>
        <p:txBody>
          <a:bodyPr/>
          <a:lstStyle/>
          <a:p>
            <a:endParaRPr lang="en-GB" dirty="0"/>
          </a:p>
        </p:txBody>
      </p:sp>
      <p:pic>
        <p:nvPicPr>
          <p:cNvPr id="5" name="Рисунок 4">
            <a:extLst>
              <a:ext uri="{FF2B5EF4-FFF2-40B4-BE49-F238E27FC236}">
                <a16:creationId xmlns:a16="http://schemas.microsoft.com/office/drawing/2014/main" id="{414F7BE1-FD4A-7D45-5508-6AAB918B5350}"/>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0129680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583A45-5AE9-A3E5-A6B6-F9D457E132C8}"/>
              </a:ext>
            </a:extLst>
          </p:cNvPr>
          <p:cNvSpPr>
            <a:spLocks noGrp="1"/>
          </p:cNvSpPr>
          <p:nvPr>
            <p:ph type="title"/>
          </p:nvPr>
        </p:nvSpPr>
        <p:spPr>
          <a:xfrm>
            <a:off x="838200" y="365125"/>
            <a:ext cx="10515600" cy="5865346"/>
          </a:xfrm>
        </p:spPr>
        <p:txBody>
          <a:bodyPr>
            <a:normAutofit fontScale="90000"/>
          </a:bodyPr>
          <a:lstStyle/>
          <a:p>
            <a:pPr>
              <a:lnSpc>
                <a:spcPct val="107000"/>
              </a:lnSpc>
              <a:spcAft>
                <a:spcPts val="800"/>
              </a:spcAft>
              <a:tabLst>
                <a:tab pos="190500" algn="l"/>
              </a:tabLs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поступив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чоловiк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35-ти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втратив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зiр</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на одне око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опитування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вiдомо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хворий часто вживав недостатньо просмажений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шашлик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Пiсля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рентгенологiчного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обстеження та проведення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iмунологiчних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реакцiй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поставив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цистiцеркоз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є збудником цього захворювання?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Taeniarhynchus</a:t>
            </a:r>
            <a:r>
              <a:rPr lang="uk-UA" sz="3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saginatus</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Trichocephalus</a:t>
            </a:r>
            <a:r>
              <a:rPr lang="uk-UA" sz="3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i="1" dirty="0" err="1">
                <a:effectLst/>
                <a:latin typeface="Times New Roman" panose="02020603050405020304" pitchFamily="18" charset="0"/>
                <a:ea typeface="Calibri" panose="020F0502020204030204" pitchFamily="34" charset="0"/>
                <a:cs typeface="Times New Roman" panose="02020603050405020304" pitchFamily="18" charset="0"/>
              </a:rPr>
              <a:t>trichiurus</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i="1" dirty="0">
                <a:effectLst/>
                <a:latin typeface="Times New Roman" panose="02020603050405020304" pitchFamily="18" charset="0"/>
                <a:ea typeface="Calibri" panose="020F0502020204030204" pitchFamily="34" charset="0"/>
                <a:cs typeface="Times New Roman" panose="02020603050405020304" pitchFamily="18" charset="0"/>
              </a:rPr>
              <a:t>Trichinella spiralis</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i="1" dirty="0">
                <a:effectLst/>
                <a:latin typeface="Times New Roman" panose="02020603050405020304" pitchFamily="18" charset="0"/>
                <a:ea typeface="Calibri" panose="020F0502020204030204" pitchFamily="34" charset="0"/>
                <a:cs typeface="Times New Roman" panose="02020603050405020304" pitchFamily="18" charset="0"/>
              </a:rPr>
              <a:t>Diphyllobothrium latum</a:t>
            </a:r>
            <a:br>
              <a:rPr lang="uk-UA" sz="3200" i="1"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b="1" i="1" u="sng" dirty="0" err="1">
                <a:effectLst/>
                <a:latin typeface="Times New Roman" panose="02020603050405020304" pitchFamily="18" charset="0"/>
                <a:ea typeface="Calibri" panose="020F0502020204030204" pitchFamily="34" charset="0"/>
                <a:cs typeface="Times New Roman" panose="02020603050405020304" pitchFamily="18" charset="0"/>
              </a:rPr>
              <a:t>Taenia</a:t>
            </a:r>
            <a:r>
              <a:rPr lang="uk-UA" b="1" i="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b="1" i="1" u="sng" dirty="0" err="1">
                <a:effectLst/>
                <a:latin typeface="Times New Roman" panose="02020603050405020304" pitchFamily="18" charset="0"/>
                <a:ea typeface="Calibri" panose="020F0502020204030204" pitchFamily="34" charset="0"/>
                <a:cs typeface="Times New Roman" panose="02020603050405020304" pitchFamily="18" charset="0"/>
              </a:rPr>
              <a:t>solium</a:t>
            </a:r>
            <a:endParaRPr lang="en-GB" b="1" i="1" dirty="0"/>
          </a:p>
        </p:txBody>
      </p:sp>
    </p:spTree>
    <p:extLst>
      <p:ext uri="{BB962C8B-B14F-4D97-AF65-F5344CB8AC3E}">
        <p14:creationId xmlns:p14="http://schemas.microsoft.com/office/powerpoint/2010/main" val="9834160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6E00AC-247E-EF0E-1AA1-59ED013CB9AA}"/>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360C7B2D-25C7-E962-6FFC-79CDBF190772}"/>
              </a:ext>
            </a:extLst>
          </p:cNvPr>
          <p:cNvPicPr>
            <a:picLocks noChangeAspect="1"/>
          </p:cNvPicPr>
          <p:nvPr/>
        </p:nvPicPr>
        <p:blipFill>
          <a:blip r:embed="rId2"/>
          <a:stretch>
            <a:fillRect/>
          </a:stretch>
        </p:blipFill>
        <p:spPr>
          <a:xfrm>
            <a:off x="0" y="89648"/>
            <a:ext cx="12191999" cy="6768352"/>
          </a:xfrm>
          <a:prstGeom prst="rect">
            <a:avLst/>
          </a:prstGeom>
        </p:spPr>
      </p:pic>
    </p:spTree>
    <p:extLst>
      <p:ext uri="{BB962C8B-B14F-4D97-AF65-F5344CB8AC3E}">
        <p14:creationId xmlns:p14="http://schemas.microsoft.com/office/powerpoint/2010/main" val="5851355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B70E89-F5B6-DF78-F60A-8C8B8F0B19B6}"/>
              </a:ext>
            </a:extLst>
          </p:cNvPr>
          <p:cNvSpPr>
            <a:spLocks noGrp="1"/>
          </p:cNvSpPr>
          <p:nvPr>
            <p:ph type="title"/>
          </p:nvPr>
        </p:nvSpPr>
        <p:spPr>
          <a:xfrm>
            <a:off x="838200" y="365125"/>
            <a:ext cx="10515600" cy="58384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пацiєнта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кишкову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непрохiднiсть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знижений апетит, нудоту, блювання тощо.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основi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проведеної лабораторної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дiагностики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встановлено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дифiлоботрiоз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Зараження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вiдбулося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через вживання:</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Свинини</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2</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Крабiв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ракiв</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3</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Яєць</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4</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Яловичини</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b="1" dirty="0">
                <a:latin typeface="Times New Roman" panose="02020603050405020304" pitchFamily="18" charset="0"/>
                <a:ea typeface="Calibri" panose="020F0502020204030204" pitchFamily="34" charset="0"/>
                <a:cs typeface="Times New Roman" panose="02020603050405020304" pitchFamily="18" charset="0"/>
              </a:rPr>
              <a:t>5</a:t>
            </a: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Риби</a:t>
            </a:r>
            <a:br>
              <a:rPr lang="uk-UA"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86041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1AEBFC-492E-4552-9E35-9C15F104B7D3}"/>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B0AB29CE-C7EA-2C0A-A320-5B8B5701523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058029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E4249B-582D-5BA7-10F9-BA072E4BBCCC}"/>
              </a:ext>
            </a:extLst>
          </p:cNvPr>
          <p:cNvSpPr>
            <a:spLocks noGrp="1"/>
          </p:cNvSpPr>
          <p:nvPr>
            <p:ph type="title"/>
          </p:nvPr>
        </p:nvSpPr>
        <p:spPr>
          <a:xfrm>
            <a:off x="838200" y="365125"/>
            <a:ext cx="10515600" cy="587431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3200" dirty="0">
                <a:effectLst/>
                <a:latin typeface="Times New Roman" panose="02020603050405020304" pitchFamily="18" charset="0"/>
                <a:ea typeface="Times New Roman" panose="02020603050405020304" pitchFamily="18" charset="0"/>
              </a:rPr>
              <a:t>Під час проведення хірургічного втручання в </a:t>
            </a:r>
            <a:r>
              <a:rPr lang="uk-UA" sz="3200" u="sng" dirty="0">
                <a:effectLst/>
                <a:latin typeface="Times New Roman" panose="02020603050405020304" pitchFamily="18" charset="0"/>
                <a:ea typeface="Times New Roman" panose="02020603050405020304" pitchFamily="18" charset="0"/>
              </a:rPr>
              <a:t>печінці</a:t>
            </a:r>
            <a:r>
              <a:rPr lang="uk-UA" sz="3200" dirty="0">
                <a:effectLst/>
                <a:latin typeface="Times New Roman" panose="02020603050405020304" pitchFamily="18" charset="0"/>
                <a:ea typeface="Times New Roman" panose="02020603050405020304" pitchFamily="18" charset="0"/>
              </a:rPr>
              <a:t> хворого виявлено </a:t>
            </a:r>
            <a:r>
              <a:rPr lang="uk-UA" sz="3200" u="sng" dirty="0">
                <a:effectLst/>
                <a:latin typeface="Times New Roman" panose="02020603050405020304" pitchFamily="18" charset="0"/>
                <a:ea typeface="Times New Roman" panose="02020603050405020304" pitchFamily="18" charset="0"/>
              </a:rPr>
              <a:t>дрібні міхурці маленьких розмірів із незначною кількістю рідини, які щільно прилягають один до одного</a:t>
            </a:r>
            <a:r>
              <a:rPr lang="uk-UA" sz="3200" dirty="0">
                <a:effectLst/>
                <a:latin typeface="Times New Roman" panose="02020603050405020304" pitchFamily="18" charset="0"/>
                <a:ea typeface="Times New Roman" panose="02020603050405020304" pitchFamily="18" charset="0"/>
              </a:rPr>
              <a:t>. Який гельмінтоз виявлено в цього хворого?</a:t>
            </a:r>
            <a:br>
              <a:rPr lang="en-GB" sz="3200" dirty="0">
                <a:effectLst/>
                <a:latin typeface="Times New Roman" panose="02020603050405020304" pitchFamily="18" charset="0"/>
                <a:ea typeface="Times New Roman" panose="02020603050405020304" pitchFamily="18" charset="0"/>
              </a:rPr>
            </a:br>
            <a:r>
              <a:rPr lang="uk-UA" sz="3200" dirty="0">
                <a:latin typeface="Times New Roman" panose="02020603050405020304" pitchFamily="18" charset="0"/>
                <a:ea typeface="Times New Roman" panose="02020603050405020304" pitchFamily="18" charset="0"/>
              </a:rPr>
              <a:t>1</a:t>
            </a:r>
            <a:r>
              <a:rPr lang="uk-UA" sz="3200" dirty="0">
                <a:effectLst/>
                <a:latin typeface="Times New Roman" panose="02020603050405020304" pitchFamily="18" charset="0"/>
                <a:ea typeface="Times New Roman" panose="02020603050405020304" pitchFamily="18" charset="0"/>
              </a:rPr>
              <a:t>. </a:t>
            </a:r>
            <a:r>
              <a:rPr lang="uk-UA" sz="3200" dirty="0" err="1">
                <a:effectLst/>
                <a:latin typeface="Times New Roman" panose="02020603050405020304" pitchFamily="18" charset="0"/>
                <a:ea typeface="Times New Roman" panose="02020603050405020304" pitchFamily="18" charset="0"/>
              </a:rPr>
              <a:t>Опісторхоз</a:t>
            </a:r>
            <a:br>
              <a:rPr lang="en-GB" sz="3200" dirty="0">
                <a:effectLst/>
                <a:latin typeface="Times New Roman" panose="02020603050405020304" pitchFamily="18" charset="0"/>
                <a:ea typeface="Times New Roman" panose="02020603050405020304" pitchFamily="18" charset="0"/>
              </a:rPr>
            </a:br>
            <a:r>
              <a:rPr lang="uk-UA" sz="3200" dirty="0">
                <a:latin typeface="Times New Roman" panose="02020603050405020304" pitchFamily="18" charset="0"/>
                <a:ea typeface="Times New Roman" panose="02020603050405020304" pitchFamily="18" charset="0"/>
              </a:rPr>
              <a:t>2</a:t>
            </a:r>
            <a:r>
              <a:rPr lang="uk-UA" sz="3200" dirty="0">
                <a:effectLst/>
                <a:latin typeface="Times New Roman" panose="02020603050405020304" pitchFamily="18" charset="0"/>
                <a:ea typeface="Times New Roman" panose="02020603050405020304" pitchFamily="18" charset="0"/>
              </a:rPr>
              <a:t>. </a:t>
            </a:r>
            <a:r>
              <a:rPr lang="uk-UA" sz="3200" dirty="0" err="1">
                <a:effectLst/>
                <a:latin typeface="Times New Roman" panose="02020603050405020304" pitchFamily="18" charset="0"/>
                <a:ea typeface="Times New Roman" panose="02020603050405020304" pitchFamily="18" charset="0"/>
              </a:rPr>
              <a:t>Клонорхоз</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3. </a:t>
            </a:r>
            <a:r>
              <a:rPr lang="uk-UA" sz="3200" dirty="0" err="1">
                <a:effectLst/>
                <a:latin typeface="Times New Roman" panose="02020603050405020304" pitchFamily="18" charset="0"/>
                <a:ea typeface="Times New Roman" panose="02020603050405020304" pitchFamily="18" charset="0"/>
              </a:rPr>
              <a:t>Дікроцеліоз</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4. Фасціольоз</a:t>
            </a:r>
            <a:br>
              <a:rPr lang="uk-UA" sz="3200" dirty="0">
                <a:effectLst/>
                <a:latin typeface="Times New Roman" panose="02020603050405020304" pitchFamily="18" charset="0"/>
                <a:ea typeface="Times New Roman" panose="02020603050405020304" pitchFamily="18" charset="0"/>
              </a:rPr>
            </a:br>
            <a:r>
              <a:rPr lang="uk-UA" sz="3200" b="1" dirty="0">
                <a:effectLst/>
                <a:latin typeface="Times New Roman" panose="02020603050405020304" pitchFamily="18" charset="0"/>
                <a:ea typeface="Times New Roman" panose="02020603050405020304" pitchFamily="18" charset="0"/>
              </a:rPr>
              <a:t>5. </a:t>
            </a:r>
            <a:r>
              <a:rPr lang="uk-UA" sz="4000" b="1" u="sng" dirty="0" err="1">
                <a:effectLst/>
                <a:latin typeface="Times New Roman" panose="02020603050405020304" pitchFamily="18" charset="0"/>
                <a:ea typeface="Times New Roman" panose="02020603050405020304" pitchFamily="18" charset="0"/>
              </a:rPr>
              <a:t>Альвеококоз</a:t>
            </a:r>
            <a:endParaRPr lang="en-GB" sz="4000" b="1" dirty="0"/>
          </a:p>
        </p:txBody>
      </p:sp>
    </p:spTree>
    <p:extLst>
      <p:ext uri="{BB962C8B-B14F-4D97-AF65-F5344CB8AC3E}">
        <p14:creationId xmlns:p14="http://schemas.microsoft.com/office/powerpoint/2010/main" val="1934125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FA8924-FB35-E735-1BFA-FF852768BE5D}"/>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8E784E92-7575-DCF8-C95E-0E2B598B9D9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453697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6E1E88-06E9-FC9E-5A67-200B2DA3D10C}"/>
              </a:ext>
            </a:extLst>
          </p:cNvPr>
          <p:cNvSpPr>
            <a:spLocks noGrp="1"/>
          </p:cNvSpPr>
          <p:nvPr>
            <p:ph type="title"/>
          </p:nvPr>
        </p:nvSpPr>
        <p:spPr>
          <a:xfrm>
            <a:off x="838200" y="365125"/>
            <a:ext cx="10515600" cy="5721910"/>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мiкроскопiї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мазка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фекалiй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школяра виявлено жовто-коричневого кольору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яйця з горбкуватою оболонкою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вони належать?</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Гострику</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Волосоголовцю</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3.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Цiп’яку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карликовому</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Стьожаку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широкому</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Аскариді</a:t>
            </a:r>
            <a:endParaRPr lang="en-GB" sz="4000" b="1" dirty="0"/>
          </a:p>
        </p:txBody>
      </p:sp>
    </p:spTree>
    <p:extLst>
      <p:ext uri="{BB962C8B-B14F-4D97-AF65-F5344CB8AC3E}">
        <p14:creationId xmlns:p14="http://schemas.microsoft.com/office/powerpoint/2010/main" val="22424063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2950A3-2940-5637-AC82-6BE118E8D2FE}"/>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802DA579-D21B-BBA8-5DD0-7E75D51A1DC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840996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CD9C02-C98C-3FDB-C0A7-FB798EA5B77A}"/>
              </a:ext>
            </a:extLst>
          </p:cNvPr>
          <p:cNvSpPr>
            <a:spLocks noGrp="1"/>
          </p:cNvSpPr>
          <p:nvPr>
            <p:ph type="title"/>
          </p:nvPr>
        </p:nvSpPr>
        <p:spPr>
          <a:xfrm>
            <a:off x="838200" y="365125"/>
            <a:ext cx="10515600" cy="5802593"/>
          </a:xfrm>
        </p:spPr>
        <p:txBody>
          <a:bodyPr>
            <a:normAutofit/>
          </a:bodyPr>
          <a:lstStyle/>
          <a:p>
            <a:pPr>
              <a:lnSpc>
                <a:spcPct val="107000"/>
              </a:lnSpc>
              <a:spcAft>
                <a:spcPts val="800"/>
              </a:spcAft>
              <a:tabLst>
                <a:tab pos="190500" algn="l"/>
              </a:tabLs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Дiвчину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15-ти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доставлено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із запаленням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червоподiбного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вiдростку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Аналiз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кровi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показав ознаки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анемiї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фекалiях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яйця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мають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лимоноподiбну</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форму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(50х30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мкм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із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пробочками</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на полюсах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вид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гельмiнта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паразитує в цієї хворої?</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Гострик</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Анкілостома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Ехінокок</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Карликовий</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ціп’як</a:t>
            </a:r>
            <a:br>
              <a:rPr lang="ru-RU"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Волосоголовець</a:t>
            </a:r>
            <a:endParaRPr lang="en-GB" sz="4000" b="1" dirty="0"/>
          </a:p>
        </p:txBody>
      </p:sp>
    </p:spTree>
    <p:extLst>
      <p:ext uri="{BB962C8B-B14F-4D97-AF65-F5344CB8AC3E}">
        <p14:creationId xmlns:p14="http://schemas.microsoft.com/office/powerpoint/2010/main" val="13611298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BEE1BB-583D-7780-1ADE-ED21ED0B43B4}"/>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5F9E0C5B-8B91-20CE-2DF9-DE6EC73D1491}"/>
              </a:ext>
            </a:extLst>
          </p:cNvPr>
          <p:cNvPicPr>
            <a:picLocks noChangeAspect="1"/>
          </p:cNvPicPr>
          <p:nvPr/>
        </p:nvPicPr>
        <p:blipFill>
          <a:blip r:embed="rId2"/>
          <a:stretch>
            <a:fillRect/>
          </a:stretch>
        </p:blipFill>
        <p:spPr>
          <a:xfrm>
            <a:off x="0" y="-71718"/>
            <a:ext cx="12317505" cy="6929718"/>
          </a:xfrm>
          <a:prstGeom prst="rect">
            <a:avLst/>
          </a:prstGeom>
        </p:spPr>
      </p:pic>
    </p:spTree>
    <p:extLst>
      <p:ext uri="{BB962C8B-B14F-4D97-AF65-F5344CB8AC3E}">
        <p14:creationId xmlns:p14="http://schemas.microsoft.com/office/powerpoint/2010/main" val="37904342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56DC88-E75B-5B27-9E2D-905E36217DD8}"/>
              </a:ext>
            </a:extLst>
          </p:cNvPr>
          <p:cNvSpPr>
            <a:spLocks noGrp="1"/>
          </p:cNvSpPr>
          <p:nvPr>
            <p:ph type="title"/>
          </p:nvPr>
        </p:nvSpPr>
        <p:spPr>
          <a:xfrm>
            <a:off x="838200" y="365125"/>
            <a:ext cx="10515600" cy="59908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Група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чоловiкiв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звернулася 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скаргами на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пiдвищення</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температури, головний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бiль</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набряки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повiк</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і обличчя,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бiль</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у м’язах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опитування з’ясовано, що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всi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вони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мисливцi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та часто вживають в їжу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м’ясо диких тварин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найбiльш</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iмовiрний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err="1">
                <a:effectLst/>
                <a:latin typeface="Calibri" panose="020F0502020204030204" pitchFamily="34" charset="0"/>
                <a:ea typeface="Calibri" panose="020F0502020204030204" pitchFamily="34" charset="0"/>
                <a:cs typeface="Times New Roman" panose="02020603050405020304" pitchFamily="18" charset="0"/>
              </a:rPr>
              <a:t>Т</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енiоз</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Цистицеркоз</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Тенiарiнхоз</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Фiлярiоз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Трихiнельоз</a:t>
            </a:r>
            <a:endParaRPr lang="en-GB" sz="4000" b="1" dirty="0"/>
          </a:p>
        </p:txBody>
      </p:sp>
    </p:spTree>
    <p:extLst>
      <p:ext uri="{BB962C8B-B14F-4D97-AF65-F5344CB8AC3E}">
        <p14:creationId xmlns:p14="http://schemas.microsoft.com/office/powerpoint/2010/main" val="22804898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A48CAA-A465-A696-66FF-9D80A2531F77}"/>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EA8FBB82-1F64-3A8D-F54D-10D624BA90C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943898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24C985-298E-550C-DE39-5B4F12C657CA}"/>
              </a:ext>
            </a:extLst>
          </p:cNvPr>
          <p:cNvSpPr>
            <a:spLocks noGrp="1"/>
          </p:cNvSpPr>
          <p:nvPr>
            <p:ph type="title"/>
          </p:nvPr>
        </p:nvSpPr>
        <p:spPr>
          <a:xfrm>
            <a:off x="838200" y="365125"/>
            <a:ext cx="10515600" cy="584741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nSpc>
                <a:spcPct val="107000"/>
              </a:lnSpc>
              <a:spcAft>
                <a:spcPts val="800"/>
              </a:spcAft>
            </a:pP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Вiдпочиваючи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дачi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хлопчик знайшов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павука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такими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морфологiчними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особливостями: довжина –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2 см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кулясте черевце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чорного кольору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на спинному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боцi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якого видно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червонi</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плямочки в два ряди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чотири пари членистих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кiнцiвок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вкритi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дрiбними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чорними волосками. Визначте це членистоноге:</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Скорпiон</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Фаланга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Клiщ</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тайговий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Тарантул</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a:t>
            </a:r>
            <a:r>
              <a:rPr lang="uk-UA" sz="3200" b="1" dirty="0">
                <a:effectLst/>
                <a:latin typeface="Calibri" panose="020F0502020204030204" pitchFamily="34" charset="0"/>
                <a:ea typeface="Calibri" panose="020F0502020204030204" pitchFamily="34" charset="0"/>
                <a:cs typeface="Times New Roman" panose="02020603050405020304" pitchFamily="18" charset="0"/>
              </a:rPr>
              <a:t>. </a:t>
            </a:r>
            <a:r>
              <a:rPr lang="uk-UA" b="1" u="sng" dirty="0">
                <a:effectLst/>
                <a:latin typeface="Times New Roman" panose="02020603050405020304" pitchFamily="18" charset="0"/>
                <a:ea typeface="Calibri" panose="020F0502020204030204" pitchFamily="34" charset="0"/>
                <a:cs typeface="Times New Roman" panose="02020603050405020304" pitchFamily="18" charset="0"/>
              </a:rPr>
              <a:t>Каракурт</a:t>
            </a:r>
            <a:endParaRPr lang="en-GB" b="1" dirty="0"/>
          </a:p>
        </p:txBody>
      </p:sp>
    </p:spTree>
    <p:extLst>
      <p:ext uri="{BB962C8B-B14F-4D97-AF65-F5344CB8AC3E}">
        <p14:creationId xmlns:p14="http://schemas.microsoft.com/office/powerpoint/2010/main" val="41077852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0FB37B-B1EF-16E5-727C-F3155651D93C}"/>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A8A027E3-5515-6B4B-0AE5-3130071B6CB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28852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131B88-22F1-87BE-23DB-6915A25F677F}"/>
              </a:ext>
            </a:extLst>
          </p:cNvPr>
          <p:cNvSpPr>
            <a:spLocks noGrp="1"/>
          </p:cNvSpPr>
          <p:nvPr>
            <p:ph type="title"/>
          </p:nvPr>
        </p:nvSpPr>
        <p:spPr>
          <a:xfrm>
            <a:off x="838200" y="365125"/>
            <a:ext cx="10515600" cy="622393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3200" dirty="0">
                <a:effectLst/>
                <a:latin typeface="Times New Roman" panose="02020603050405020304" pitchFamily="18" charset="0"/>
                <a:ea typeface="Times New Roman" panose="02020603050405020304" pitchFamily="18" charset="0"/>
              </a:rPr>
              <a:t>До лікаря звернувся юнак 16-ти років зі скаргами на сильне нестерпне</a:t>
            </a:r>
            <a:r>
              <a:rPr lang="uk-UA" sz="3200" u="sng" dirty="0">
                <a:effectLst/>
                <a:latin typeface="Times New Roman" panose="02020603050405020304" pitchFamily="18" charset="0"/>
                <a:ea typeface="Times New Roman" panose="02020603050405020304" pitchFamily="18" charset="0"/>
              </a:rPr>
              <a:t> свербіння шкіри між пальцями рук і на животі</a:t>
            </a:r>
            <a:r>
              <a:rPr lang="uk-UA" sz="3200" dirty="0">
                <a:effectLst/>
                <a:latin typeface="Times New Roman" panose="02020603050405020304" pitchFamily="18" charset="0"/>
                <a:ea typeface="Times New Roman" panose="02020603050405020304" pitchFamily="18" charset="0"/>
              </a:rPr>
              <a:t>, котре значно підсилювалося вночі. При огляді на його шкірі виявлено </a:t>
            </a:r>
            <a:r>
              <a:rPr lang="uk-UA" sz="3200" u="sng" dirty="0">
                <a:effectLst/>
                <a:latin typeface="Times New Roman" panose="02020603050405020304" pitchFamily="18" charset="0"/>
                <a:ea typeface="Times New Roman" panose="02020603050405020304" pitchFamily="18" charset="0"/>
              </a:rPr>
              <a:t>тоненькі смужки брудно-сірого кольору та дрібненький висип</a:t>
            </a:r>
            <a:r>
              <a:rPr lang="uk-UA" sz="3200" dirty="0">
                <a:effectLst/>
                <a:latin typeface="Times New Roman" panose="02020603050405020304" pitchFamily="18" charset="0"/>
                <a:ea typeface="Times New Roman" panose="02020603050405020304" pitchFamily="18" charset="0"/>
              </a:rPr>
              <a:t>. Який збудник цього захворювання?</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1. </a:t>
            </a:r>
            <a:r>
              <a:rPr lang="uk-UA" sz="3200" i="1" dirty="0" err="1">
                <a:effectLst/>
                <a:latin typeface="Times New Roman" panose="02020603050405020304" pitchFamily="18" charset="0"/>
                <a:ea typeface="Times New Roman" panose="02020603050405020304" pitchFamily="18" charset="0"/>
              </a:rPr>
              <a:t>Ixodes</a:t>
            </a:r>
            <a:r>
              <a:rPr lang="uk-UA" sz="3200" i="1" dirty="0">
                <a:effectLst/>
                <a:latin typeface="Times New Roman" panose="02020603050405020304" pitchFamily="18" charset="0"/>
                <a:ea typeface="Times New Roman" panose="02020603050405020304" pitchFamily="18" charset="0"/>
              </a:rPr>
              <a:t> </a:t>
            </a:r>
            <a:r>
              <a:rPr lang="uk-UA" sz="3200" i="1" dirty="0" err="1">
                <a:effectLst/>
                <a:latin typeface="Times New Roman" panose="02020603050405020304" pitchFamily="18" charset="0"/>
                <a:ea typeface="Times New Roman" panose="02020603050405020304" pitchFamily="18" charset="0"/>
              </a:rPr>
              <a:t>ricinus</a:t>
            </a:r>
            <a:br>
              <a:rPr lang="en-GB" sz="3200" dirty="0">
                <a:effectLst/>
                <a:latin typeface="Times New Roman" panose="02020603050405020304" pitchFamily="18" charset="0"/>
                <a:ea typeface="Times New Roman" panose="02020603050405020304" pitchFamily="18" charset="0"/>
              </a:rPr>
            </a:br>
            <a:r>
              <a:rPr lang="uk-UA" sz="3200" dirty="0">
                <a:latin typeface="Times New Roman" panose="02020603050405020304" pitchFamily="18" charset="0"/>
                <a:ea typeface="Times New Roman" panose="02020603050405020304" pitchFamily="18" charset="0"/>
              </a:rPr>
              <a:t>2</a:t>
            </a:r>
            <a:r>
              <a:rPr lang="uk-UA" sz="3200" dirty="0">
                <a:effectLst/>
                <a:latin typeface="Times New Roman" panose="02020603050405020304" pitchFamily="18" charset="0"/>
                <a:ea typeface="Times New Roman" panose="02020603050405020304" pitchFamily="18" charset="0"/>
              </a:rPr>
              <a:t>. </a:t>
            </a:r>
            <a:r>
              <a:rPr lang="uk-UA" sz="3200" i="1" dirty="0" err="1">
                <a:effectLst/>
                <a:latin typeface="Times New Roman" panose="02020603050405020304" pitchFamily="18" charset="0"/>
                <a:ea typeface="Times New Roman" panose="02020603050405020304" pitchFamily="18" charset="0"/>
              </a:rPr>
              <a:t>Ornithodorus</a:t>
            </a:r>
            <a:r>
              <a:rPr lang="uk-UA" sz="3200" i="1" dirty="0">
                <a:effectLst/>
                <a:latin typeface="Times New Roman" panose="02020603050405020304" pitchFamily="18" charset="0"/>
                <a:ea typeface="Times New Roman" panose="02020603050405020304" pitchFamily="18" charset="0"/>
              </a:rPr>
              <a:t> </a:t>
            </a:r>
            <a:r>
              <a:rPr lang="uk-UA" sz="3200" i="1" dirty="0" err="1">
                <a:effectLst/>
                <a:latin typeface="Times New Roman" panose="02020603050405020304" pitchFamily="18" charset="0"/>
                <a:ea typeface="Times New Roman" panose="02020603050405020304" pitchFamily="18" charset="0"/>
              </a:rPr>
              <a:t>papillipes</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3. </a:t>
            </a:r>
            <a:r>
              <a:rPr lang="uk-UA" sz="3200" i="1" dirty="0" err="1">
                <a:effectLst/>
                <a:latin typeface="Times New Roman" panose="02020603050405020304" pitchFamily="18" charset="0"/>
                <a:ea typeface="Times New Roman" panose="02020603050405020304" pitchFamily="18" charset="0"/>
              </a:rPr>
              <a:t>Dermacentor</a:t>
            </a:r>
            <a:r>
              <a:rPr lang="uk-UA" sz="3200" i="1" dirty="0">
                <a:effectLst/>
                <a:latin typeface="Times New Roman" panose="02020603050405020304" pitchFamily="18" charset="0"/>
                <a:ea typeface="Times New Roman" panose="02020603050405020304" pitchFamily="18" charset="0"/>
              </a:rPr>
              <a:t> </a:t>
            </a:r>
            <a:r>
              <a:rPr lang="uk-UA" sz="3200" i="1" dirty="0" err="1">
                <a:effectLst/>
                <a:latin typeface="Times New Roman" panose="02020603050405020304" pitchFamily="18" charset="0"/>
                <a:ea typeface="Times New Roman" panose="02020603050405020304" pitchFamily="18" charset="0"/>
              </a:rPr>
              <a:t>pictus</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4. </a:t>
            </a:r>
            <a:r>
              <a:rPr lang="uk-UA" sz="3200" i="1" dirty="0" err="1">
                <a:effectLst/>
                <a:latin typeface="Times New Roman" panose="02020603050405020304" pitchFamily="18" charset="0"/>
                <a:ea typeface="Times New Roman" panose="02020603050405020304" pitchFamily="18" charset="0"/>
              </a:rPr>
              <a:t>Demodex</a:t>
            </a:r>
            <a:r>
              <a:rPr lang="uk-UA" sz="3200" i="1" dirty="0">
                <a:effectLst/>
                <a:latin typeface="Times New Roman" panose="02020603050405020304" pitchFamily="18" charset="0"/>
                <a:ea typeface="Times New Roman" panose="02020603050405020304" pitchFamily="18" charset="0"/>
              </a:rPr>
              <a:t> </a:t>
            </a:r>
            <a:r>
              <a:rPr lang="uk-UA" sz="3200" i="1" dirty="0" err="1">
                <a:effectLst/>
                <a:latin typeface="Times New Roman" panose="02020603050405020304" pitchFamily="18" charset="0"/>
                <a:ea typeface="Times New Roman" panose="02020603050405020304" pitchFamily="18" charset="0"/>
              </a:rPr>
              <a:t>folliculorum</a:t>
            </a:r>
            <a:br>
              <a:rPr lang="uk-UA" sz="3200" i="1" dirty="0">
                <a:effectLst/>
                <a:latin typeface="Times New Roman" panose="02020603050405020304" pitchFamily="18" charset="0"/>
                <a:ea typeface="Times New Roman" panose="02020603050405020304" pitchFamily="18" charset="0"/>
              </a:rPr>
            </a:br>
            <a:r>
              <a:rPr lang="uk-UA" sz="3200" b="1" dirty="0">
                <a:effectLst/>
                <a:latin typeface="Times New Roman" panose="02020603050405020304" pitchFamily="18" charset="0"/>
                <a:ea typeface="Times New Roman" panose="02020603050405020304" pitchFamily="18" charset="0"/>
              </a:rPr>
              <a:t>5. </a:t>
            </a:r>
            <a:r>
              <a:rPr lang="uk-UA" sz="4000" b="1" i="1" u="sng" dirty="0" err="1">
                <a:effectLst/>
                <a:latin typeface="Times New Roman" panose="02020603050405020304" pitchFamily="18" charset="0"/>
                <a:ea typeface="Times New Roman" panose="02020603050405020304" pitchFamily="18" charset="0"/>
              </a:rPr>
              <a:t>Sarcoptes</a:t>
            </a:r>
            <a:r>
              <a:rPr lang="uk-UA" sz="4000" b="1" i="1" u="sng" dirty="0">
                <a:effectLst/>
                <a:latin typeface="Times New Roman" panose="02020603050405020304" pitchFamily="18" charset="0"/>
                <a:ea typeface="Times New Roman" panose="02020603050405020304" pitchFamily="18" charset="0"/>
              </a:rPr>
              <a:t> </a:t>
            </a:r>
            <a:r>
              <a:rPr lang="uk-UA" sz="4000" b="1" i="1" u="sng" dirty="0" err="1">
                <a:effectLst/>
                <a:latin typeface="Times New Roman" panose="02020603050405020304" pitchFamily="18" charset="0"/>
                <a:ea typeface="Times New Roman" panose="02020603050405020304" pitchFamily="18" charset="0"/>
              </a:rPr>
              <a:t>scabiei</a:t>
            </a:r>
            <a:r>
              <a:rPr lang="uk-UA" sz="4000" b="1" i="1" u="sng" dirty="0">
                <a:effectLst/>
                <a:latin typeface="Times New Roman" panose="02020603050405020304" pitchFamily="18" charset="0"/>
                <a:ea typeface="Times New Roman" panose="02020603050405020304" pitchFamily="18" charset="0"/>
              </a:rPr>
              <a:t> s. </a:t>
            </a:r>
            <a:r>
              <a:rPr lang="uk-UA" sz="4000" b="1" i="1" u="sng" dirty="0" err="1">
                <a:effectLst/>
                <a:latin typeface="Times New Roman" panose="02020603050405020304" pitchFamily="18" charset="0"/>
                <a:ea typeface="Times New Roman" panose="02020603050405020304" pitchFamily="18" charset="0"/>
              </a:rPr>
              <a:t>Acarus</a:t>
            </a:r>
            <a:r>
              <a:rPr lang="uk-UA" sz="4000" b="1" i="1" u="sng" dirty="0">
                <a:effectLst/>
                <a:latin typeface="Times New Roman" panose="02020603050405020304" pitchFamily="18" charset="0"/>
                <a:ea typeface="Times New Roman" panose="02020603050405020304" pitchFamily="18" charset="0"/>
              </a:rPr>
              <a:t> </a:t>
            </a:r>
            <a:r>
              <a:rPr lang="uk-UA" sz="4000" b="1" i="1" u="sng" dirty="0" err="1">
                <a:effectLst/>
                <a:latin typeface="Times New Roman" panose="02020603050405020304" pitchFamily="18" charset="0"/>
                <a:ea typeface="Times New Roman" panose="02020603050405020304" pitchFamily="18" charset="0"/>
              </a:rPr>
              <a:t>siro</a:t>
            </a:r>
            <a:endParaRPr lang="en-GB" sz="4000" b="1" dirty="0"/>
          </a:p>
        </p:txBody>
      </p:sp>
    </p:spTree>
    <p:extLst>
      <p:ext uri="{BB962C8B-B14F-4D97-AF65-F5344CB8AC3E}">
        <p14:creationId xmlns:p14="http://schemas.microsoft.com/office/powerpoint/2010/main" val="32127112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9D904E-E2F5-5C2A-3011-1B4CE86B5D64}"/>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CDE4E54A-A140-25EC-4BE8-5D9F165585E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8518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B413A5-4C57-9375-6F31-0782AC2AAC47}"/>
              </a:ext>
            </a:extLst>
          </p:cNvPr>
          <p:cNvSpPr>
            <a:spLocks noGrp="1"/>
          </p:cNvSpPr>
          <p:nvPr>
            <p:ph type="title"/>
          </p:nvPr>
        </p:nvSpPr>
        <p:spPr>
          <a:xfrm>
            <a:off x="838200" y="365125"/>
            <a:ext cx="10515600" cy="5946028"/>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хворого на шкірі обличчя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вугри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Пiд</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час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мiкроскопiї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зiскрiбкiв</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уражених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дiлянок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живих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членистоногих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розмiром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0,2-0,5 мм</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якi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мають витягнуту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червоподiбну</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форму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чотири пари коротких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кiнцiвок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що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розташованi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середнiй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частинi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тiла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Який лабораторний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дiагноз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у цьому випадку?</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Короста</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Мiаз</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тканинний</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Педикульоз</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Фтирiоз</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Демодекоз</a:t>
            </a:r>
            <a:endParaRPr lang="en-GB" sz="4000" b="1" dirty="0"/>
          </a:p>
        </p:txBody>
      </p:sp>
    </p:spTree>
    <p:extLst>
      <p:ext uri="{BB962C8B-B14F-4D97-AF65-F5344CB8AC3E}">
        <p14:creationId xmlns:p14="http://schemas.microsoft.com/office/powerpoint/2010/main" val="42110647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784753-76F8-1B2E-CB64-DE18F8AEC7D7}"/>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1A0E5515-D460-A532-423C-DF858433EE4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299147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A9AF1D-9A93-522B-A873-0196D64E44F0}"/>
              </a:ext>
            </a:extLst>
          </p:cNvPr>
          <p:cNvSpPr>
            <a:spLocks noGrp="1"/>
          </p:cNvSpPr>
          <p:nvPr>
            <p:ph type="title"/>
          </p:nvPr>
        </p:nvSpPr>
        <p:spPr>
          <a:xfrm>
            <a:off x="838200" y="365125"/>
            <a:ext cx="10515600" cy="606256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3200" dirty="0">
                <a:effectLst/>
                <a:latin typeface="Times New Roman" panose="02020603050405020304" pitchFamily="18" charset="0"/>
                <a:ea typeface="Times New Roman" panose="02020603050405020304" pitchFamily="18" charset="0"/>
              </a:rPr>
              <a:t>У деяких регіонах України розповсюдилися місцеві випадки захворювання жителів на </a:t>
            </a:r>
            <a:r>
              <a:rPr lang="uk-UA" sz="3200" u="sng" dirty="0">
                <a:effectLst/>
                <a:latin typeface="Times New Roman" panose="02020603050405020304" pitchFamily="18" charset="0"/>
                <a:ea typeface="Times New Roman" panose="02020603050405020304" pitchFamily="18" charset="0"/>
              </a:rPr>
              <a:t>малярію</a:t>
            </a:r>
            <a:r>
              <a:rPr lang="uk-UA" sz="3200" dirty="0">
                <a:effectLst/>
                <a:latin typeface="Times New Roman" panose="02020603050405020304" pitchFamily="18" charset="0"/>
                <a:ea typeface="Times New Roman" panose="02020603050405020304" pitchFamily="18" charset="0"/>
              </a:rPr>
              <a:t>. З якими </a:t>
            </a:r>
            <a:r>
              <a:rPr lang="uk-UA" sz="3200" u="sng" dirty="0">
                <a:effectLst/>
                <a:latin typeface="Times New Roman" panose="02020603050405020304" pitchFamily="18" charset="0"/>
                <a:ea typeface="Times New Roman" panose="02020603050405020304" pitchFamily="18" charset="0"/>
              </a:rPr>
              <a:t>комахами</a:t>
            </a:r>
            <a:r>
              <a:rPr lang="uk-UA" sz="3200" dirty="0">
                <a:effectLst/>
                <a:latin typeface="Times New Roman" panose="02020603050405020304" pitchFamily="18" charset="0"/>
                <a:ea typeface="Times New Roman" panose="02020603050405020304" pitchFamily="18" charset="0"/>
              </a:rPr>
              <a:t> це пов’язано?</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1. Москіти роду </a:t>
            </a:r>
            <a:r>
              <a:rPr lang="uk-UA" sz="3200" i="1" dirty="0" err="1">
                <a:effectLst/>
                <a:latin typeface="Times New Roman" panose="02020603050405020304" pitchFamily="18" charset="0"/>
                <a:ea typeface="Times New Roman" panose="02020603050405020304" pitchFamily="18" charset="0"/>
              </a:rPr>
              <a:t>Phlebotomus</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2. Мошки роду </a:t>
            </a:r>
            <a:r>
              <a:rPr lang="uk-UA" sz="3200" i="1" dirty="0" err="1">
                <a:effectLst/>
                <a:latin typeface="Times New Roman" panose="02020603050405020304" pitchFamily="18" charset="0"/>
                <a:ea typeface="Times New Roman" panose="02020603050405020304" pitchFamily="18" charset="0"/>
              </a:rPr>
              <a:t>Simuliidae</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3. Мокреці роду </a:t>
            </a:r>
            <a:r>
              <a:rPr lang="uk-UA" sz="3200" i="1" dirty="0" err="1">
                <a:effectLst/>
                <a:latin typeface="Times New Roman" panose="02020603050405020304" pitchFamily="18" charset="0"/>
                <a:ea typeface="Times New Roman" panose="02020603050405020304" pitchFamily="18" charset="0"/>
              </a:rPr>
              <a:t>Ceratopogonidae</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4. Ґедзі роду </a:t>
            </a:r>
            <a:r>
              <a:rPr lang="uk-UA" sz="3200" i="1" dirty="0" err="1">
                <a:effectLst/>
                <a:latin typeface="Times New Roman" panose="02020603050405020304" pitchFamily="18" charset="0"/>
                <a:ea typeface="Times New Roman" panose="02020603050405020304" pitchFamily="18" charset="0"/>
              </a:rPr>
              <a:t>Tabanidae</a:t>
            </a:r>
            <a:br>
              <a:rPr lang="uk-UA" sz="3200" i="1" dirty="0">
                <a:effectLst/>
                <a:latin typeface="Times New Roman" panose="02020603050405020304" pitchFamily="18" charset="0"/>
                <a:ea typeface="Times New Roman" panose="02020603050405020304" pitchFamily="18" charset="0"/>
              </a:rPr>
            </a:br>
            <a:r>
              <a:rPr lang="uk-UA" sz="3200" b="1" dirty="0">
                <a:effectLst/>
                <a:latin typeface="Times New Roman" panose="02020603050405020304" pitchFamily="18" charset="0"/>
                <a:ea typeface="Times New Roman" panose="02020603050405020304" pitchFamily="18" charset="0"/>
              </a:rPr>
              <a:t>5. </a:t>
            </a:r>
            <a:r>
              <a:rPr lang="uk-UA" sz="4000" b="1" u="sng" dirty="0">
                <a:effectLst/>
                <a:latin typeface="Times New Roman" panose="02020603050405020304" pitchFamily="18" charset="0"/>
                <a:ea typeface="Times New Roman" panose="02020603050405020304" pitchFamily="18" charset="0"/>
              </a:rPr>
              <a:t>Комарі роду </a:t>
            </a:r>
            <a:r>
              <a:rPr lang="uk-UA" sz="4000" b="1" i="1" u="sng" dirty="0" err="1">
                <a:effectLst/>
                <a:latin typeface="Times New Roman" panose="02020603050405020304" pitchFamily="18" charset="0"/>
                <a:ea typeface="Times New Roman" panose="02020603050405020304" pitchFamily="18" charset="0"/>
              </a:rPr>
              <a:t>Anopheles</a:t>
            </a:r>
            <a:endParaRPr lang="en-GB" sz="4000" b="1" dirty="0"/>
          </a:p>
        </p:txBody>
      </p:sp>
    </p:spTree>
    <p:extLst>
      <p:ext uri="{BB962C8B-B14F-4D97-AF65-F5344CB8AC3E}">
        <p14:creationId xmlns:p14="http://schemas.microsoft.com/office/powerpoint/2010/main" val="37095593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4D6BC9-4786-78CD-4962-BFA207BBE218}"/>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1D309742-70FB-35FC-34AA-9DBCBCCB2F65}"/>
              </a:ext>
            </a:extLst>
          </p:cNvPr>
          <p:cNvPicPr>
            <a:picLocks noChangeAspect="1"/>
          </p:cNvPicPr>
          <p:nvPr/>
        </p:nvPicPr>
        <p:blipFill>
          <a:blip r:embed="rId2"/>
          <a:stretch>
            <a:fillRect/>
          </a:stretch>
        </p:blipFill>
        <p:spPr>
          <a:xfrm>
            <a:off x="0" y="-224118"/>
            <a:ext cx="12192000" cy="7082117"/>
          </a:xfrm>
          <a:prstGeom prst="rect">
            <a:avLst/>
          </a:prstGeom>
        </p:spPr>
      </p:pic>
    </p:spTree>
    <p:extLst>
      <p:ext uri="{BB962C8B-B14F-4D97-AF65-F5344CB8AC3E}">
        <p14:creationId xmlns:p14="http://schemas.microsoft.com/office/powerpoint/2010/main" val="40326471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DB4353-2B4D-7080-1470-9452E5BB16A7}"/>
              </a:ext>
            </a:extLst>
          </p:cNvPr>
          <p:cNvSpPr>
            <a:spLocks noGrp="1"/>
          </p:cNvSpPr>
          <p:nvPr>
            <p:ph type="title"/>
          </p:nvPr>
        </p:nvSpPr>
        <p:spPr>
          <a:xfrm>
            <a:off x="838200" y="365125"/>
            <a:ext cx="10515600" cy="5811557"/>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До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звернулася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жiнка</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 дитиною, в якої 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головi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виявлено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гангренозну рану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Лiкар</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оглядi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помітив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ранi</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бiлих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червоподiбних</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личинок</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Яка комаха могла їх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вiдкласти</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Муха-жигалка осіння</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Москiт</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Комар</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4.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Блоха людська</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Вольфартова</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муха</a:t>
            </a:r>
            <a:endParaRPr lang="en-GB" sz="4000" b="1" dirty="0"/>
          </a:p>
        </p:txBody>
      </p:sp>
    </p:spTree>
    <p:extLst>
      <p:ext uri="{BB962C8B-B14F-4D97-AF65-F5344CB8AC3E}">
        <p14:creationId xmlns:p14="http://schemas.microsoft.com/office/powerpoint/2010/main" val="24672532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02F51B-05E4-35A5-24BF-48F9B06445E3}"/>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9A34958C-338A-B415-A22A-2D9CDCF88EC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358083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D18DAE-B008-15CB-7147-CCBB96DD3AF8}"/>
              </a:ext>
            </a:extLst>
          </p:cNvPr>
          <p:cNvSpPr>
            <a:spLocks noGrp="1"/>
          </p:cNvSpPr>
          <p:nvPr>
            <p:ph type="title"/>
          </p:nvPr>
        </p:nvSpPr>
        <p:spPr>
          <a:xfrm>
            <a:off x="838200" y="365125"/>
            <a:ext cx="10515600" cy="564959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tabLst>
                <a:tab pos="449580" algn="l"/>
                <a:tab pos="899160" algn="l"/>
                <a:tab pos="1280160" algn="l"/>
              </a:tabLst>
            </a:pPr>
            <a:r>
              <a:rPr lang="uk-UA" sz="3200" u="sng" dirty="0">
                <a:effectLst/>
                <a:latin typeface="Times New Roman" panose="02020603050405020304" pitchFamily="18" charset="0"/>
                <a:ea typeface="Times New Roman" panose="02020603050405020304" pitchFamily="18" charset="0"/>
              </a:rPr>
              <a:t>Чуму</a:t>
            </a:r>
            <a:r>
              <a:rPr lang="uk-UA" sz="3200" dirty="0">
                <a:effectLst/>
                <a:latin typeface="Times New Roman" panose="02020603050405020304" pitchFamily="18" charset="0"/>
                <a:ea typeface="Times New Roman" panose="02020603050405020304" pitchFamily="18" charset="0"/>
              </a:rPr>
              <a:t> відносять до карантинних інфекцій, на які всесвітньо розповсюджуються Правила санітарної охорони сухопутних, водних і повітряних кордонів, що забезпечують створення ефективних перепон на всіх можливих шляхах розповсюдження цієї хвороби. Яких </a:t>
            </a:r>
            <a:r>
              <a:rPr lang="uk-UA" sz="3200" u="sng" dirty="0">
                <a:effectLst/>
                <a:latin typeface="Times New Roman" panose="02020603050405020304" pitchFamily="18" charset="0"/>
                <a:ea typeface="Times New Roman" panose="02020603050405020304" pitchFamily="18" charset="0"/>
              </a:rPr>
              <a:t>комах</a:t>
            </a:r>
            <a:r>
              <a:rPr lang="uk-UA" sz="3200" dirty="0">
                <a:effectLst/>
                <a:latin typeface="Times New Roman" panose="02020603050405020304" pitchFamily="18" charset="0"/>
                <a:ea typeface="Times New Roman" panose="02020603050405020304" pitchFamily="18" charset="0"/>
              </a:rPr>
              <a:t> потрібно знищувати згідно цих Правил?</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1. Воші</a:t>
            </a:r>
            <a:br>
              <a:rPr lang="en-GB"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2. Клопи</a:t>
            </a:r>
            <a:br>
              <a:rPr lang="en-GB" sz="3200" dirty="0">
                <a:effectLst/>
                <a:latin typeface="Times New Roman" panose="02020603050405020304" pitchFamily="18" charset="0"/>
                <a:ea typeface="Times New Roman" panose="02020603050405020304" pitchFamily="18" charset="0"/>
              </a:rPr>
            </a:br>
            <a:r>
              <a:rPr lang="uk-UA" sz="3200" dirty="0">
                <a:latin typeface="Times New Roman" panose="02020603050405020304" pitchFamily="18" charset="0"/>
                <a:ea typeface="Times New Roman" panose="02020603050405020304" pitchFamily="18" charset="0"/>
              </a:rPr>
              <a:t>3</a:t>
            </a:r>
            <a:r>
              <a:rPr lang="uk-UA" sz="3200" dirty="0">
                <a:effectLst/>
                <a:latin typeface="Times New Roman" panose="02020603050405020304" pitchFamily="18" charset="0"/>
                <a:ea typeface="Times New Roman" panose="02020603050405020304" pitchFamily="18" charset="0"/>
              </a:rPr>
              <a:t>. Мухи</a:t>
            </a:r>
            <a:br>
              <a:rPr lang="uk-UA" sz="3200" dirty="0">
                <a:effectLst/>
                <a:latin typeface="Times New Roman" panose="02020603050405020304" pitchFamily="18" charset="0"/>
                <a:ea typeface="Times New Roman" panose="02020603050405020304" pitchFamily="18" charset="0"/>
              </a:rPr>
            </a:br>
            <a:r>
              <a:rPr lang="uk-UA" sz="3200" dirty="0">
                <a:effectLst/>
                <a:latin typeface="Times New Roman" panose="02020603050405020304" pitchFamily="18" charset="0"/>
                <a:ea typeface="Times New Roman" panose="02020603050405020304" pitchFamily="18" charset="0"/>
              </a:rPr>
              <a:t>4. Комарі</a:t>
            </a:r>
            <a:br>
              <a:rPr lang="uk-UA" sz="3200" dirty="0">
                <a:effectLst/>
                <a:latin typeface="Times New Roman" panose="02020603050405020304" pitchFamily="18" charset="0"/>
                <a:ea typeface="Times New Roman" panose="02020603050405020304" pitchFamily="18" charset="0"/>
              </a:rPr>
            </a:br>
            <a:r>
              <a:rPr lang="uk-UA" sz="3200" b="1" dirty="0">
                <a:effectLst/>
                <a:latin typeface="Times New Roman" panose="02020603050405020304" pitchFamily="18" charset="0"/>
                <a:ea typeface="Times New Roman" panose="02020603050405020304" pitchFamily="18" charset="0"/>
              </a:rPr>
              <a:t>5. </a:t>
            </a:r>
            <a:r>
              <a:rPr lang="uk-UA" sz="4000" b="1" u="sng" dirty="0">
                <a:effectLst/>
                <a:latin typeface="Times New Roman" panose="02020603050405020304" pitchFamily="18" charset="0"/>
                <a:ea typeface="Times New Roman" panose="02020603050405020304" pitchFamily="18" charset="0"/>
              </a:rPr>
              <a:t>Блохи</a:t>
            </a:r>
            <a:endParaRPr lang="en-GB" sz="4000" b="1" dirty="0"/>
          </a:p>
        </p:txBody>
      </p:sp>
    </p:spTree>
    <p:extLst>
      <p:ext uri="{BB962C8B-B14F-4D97-AF65-F5344CB8AC3E}">
        <p14:creationId xmlns:p14="http://schemas.microsoft.com/office/powerpoint/2010/main" val="11584009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C87FE4-58AC-ED99-6CFA-AFDC4FCD165F}"/>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786913B8-B4D8-27AD-5759-8CBB06054D31}"/>
              </a:ext>
            </a:extLst>
          </p:cNvPr>
          <p:cNvPicPr>
            <a:picLocks noChangeAspect="1"/>
          </p:cNvPicPr>
          <p:nvPr/>
        </p:nvPicPr>
        <p:blipFill>
          <a:blip r:embed="rId2"/>
          <a:stretch>
            <a:fillRect/>
          </a:stretch>
        </p:blipFill>
        <p:spPr>
          <a:xfrm>
            <a:off x="0" y="62753"/>
            <a:ext cx="12192000" cy="6723529"/>
          </a:xfrm>
          <a:prstGeom prst="rect">
            <a:avLst/>
          </a:prstGeom>
        </p:spPr>
      </p:pic>
    </p:spTree>
    <p:extLst>
      <p:ext uri="{BB962C8B-B14F-4D97-AF65-F5344CB8AC3E}">
        <p14:creationId xmlns:p14="http://schemas.microsoft.com/office/powerpoint/2010/main" val="41186240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D18DAE-B008-15CB-7147-CCBB96DD3AF8}"/>
              </a:ext>
            </a:extLst>
          </p:cNvPr>
          <p:cNvSpPr>
            <a:spLocks noGrp="1"/>
          </p:cNvSpPr>
          <p:nvPr>
            <p:ph type="title"/>
          </p:nvPr>
        </p:nvSpPr>
        <p:spPr>
          <a:xfrm>
            <a:off x="838200" y="604202"/>
            <a:ext cx="10515600" cy="564959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До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лiкарнi</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звернулися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робiтники</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з приводу того, що </a:t>
            </a:r>
            <a:r>
              <a:rPr lang="uk-UA" sz="2800" u="sng" dirty="0">
                <a:effectLst/>
                <a:latin typeface="Times New Roman" panose="02020603050405020304" pitchFamily="18" charset="0"/>
                <a:ea typeface="Calibri" panose="020F0502020204030204" pitchFamily="34" charset="0"/>
                <a:cs typeface="Times New Roman" panose="02020603050405020304" pitchFamily="18" charset="0"/>
              </a:rPr>
              <a:t>на </a:t>
            </a:r>
            <a:r>
              <a:rPr lang="uk-UA" sz="2800" u="sng" dirty="0" err="1">
                <a:effectLst/>
                <a:latin typeface="Times New Roman" panose="02020603050405020304" pitchFamily="18" charset="0"/>
                <a:ea typeface="Calibri" panose="020F0502020204030204" pitchFamily="34" charset="0"/>
                <a:cs typeface="Times New Roman" panose="02020603050405020304" pitchFamily="18" charset="0"/>
              </a:rPr>
              <a:t>тiлi</a:t>
            </a:r>
            <a:r>
              <a:rPr lang="uk-UA" sz="28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ними були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знайденi</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u="sng" dirty="0">
                <a:effectLst/>
                <a:latin typeface="Times New Roman" panose="02020603050405020304" pitchFamily="18" charset="0"/>
                <a:ea typeface="Calibri" panose="020F0502020204030204" pitchFamily="34" charset="0"/>
                <a:cs typeface="Times New Roman" panose="02020603050405020304" pitchFamily="18" charset="0"/>
              </a:rPr>
              <a:t>паразити </a:t>
            </a:r>
            <a:r>
              <a:rPr lang="uk-UA" sz="2800" u="sng" dirty="0" err="1">
                <a:effectLst/>
                <a:latin typeface="Times New Roman" panose="02020603050405020304" pitchFamily="18" charset="0"/>
                <a:ea typeface="Calibri" panose="020F0502020204030204" pitchFamily="34" charset="0"/>
                <a:cs typeface="Times New Roman" panose="02020603050405020304" pitchFamily="18" charset="0"/>
              </a:rPr>
              <a:t>сiрого</a:t>
            </a:r>
            <a:r>
              <a:rPr lang="uk-UA" sz="2800" u="sng" dirty="0">
                <a:effectLst/>
                <a:latin typeface="Times New Roman" panose="02020603050405020304" pitchFamily="18" charset="0"/>
                <a:ea typeface="Calibri" panose="020F0502020204030204" pitchFamily="34" charset="0"/>
                <a:cs typeface="Times New Roman" panose="02020603050405020304" pitchFamily="18" charset="0"/>
              </a:rPr>
              <a:t> кольору, довжиною близько 3 мм</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Вони викликали неприємне подразнення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шкiри</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мiсцях</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укусiв</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виникали </a:t>
            </a:r>
            <a:r>
              <a:rPr lang="uk-UA" sz="2800" u="sng" dirty="0" err="1">
                <a:effectLst/>
                <a:latin typeface="Times New Roman" panose="02020603050405020304" pitchFamily="18" charset="0"/>
                <a:ea typeface="Calibri" panose="020F0502020204030204" pitchFamily="34" charset="0"/>
                <a:cs typeface="Times New Roman" panose="02020603050405020304" pitchFamily="18" charset="0"/>
              </a:rPr>
              <a:t>свербiж</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бiль</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папули синього кольору, крововиливи. У окремих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робiтникiв</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пiднялася</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температура. На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шкiрi</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були крововиливи. Яке захворювання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найбiльш</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iмовiрно</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a:t>
            </a:r>
            <a:br>
              <a:rPr lang="uk-UA" sz="2800" dirty="0">
                <a:effectLst/>
                <a:latin typeface="Calibri" panose="020F0502020204030204" pitchFamily="34" charset="0"/>
                <a:ea typeface="Calibri" panose="020F0502020204030204" pitchFamily="34" charset="0"/>
                <a:cs typeface="Times New Roman" panose="02020603050405020304" pitchFamily="18" charset="0"/>
              </a:rPr>
            </a:br>
            <a:r>
              <a:rPr lang="uk-UA" sz="2800" dirty="0">
                <a:latin typeface="Calibri" panose="020F0502020204030204" pitchFamily="34" charset="0"/>
                <a:ea typeface="Calibri" panose="020F0502020204030204" pitchFamily="34" charset="0"/>
                <a:cs typeface="Times New Roman" panose="02020603050405020304" pitchFamily="18" charset="0"/>
              </a:rPr>
              <a:t>1</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uk-UA" sz="2800" dirty="0">
                <a:latin typeface="Times New Roman" panose="02020603050405020304" pitchFamily="18" charset="0"/>
                <a:ea typeface="Calibri" panose="020F0502020204030204" pitchFamily="34" charset="0"/>
                <a:cs typeface="Times New Roman" panose="02020603050405020304" pitchFamily="18" charset="0"/>
              </a:rPr>
              <a:t>Короста</a:t>
            </a:r>
            <a:br>
              <a:rPr lang="uk-UA" sz="2800" dirty="0">
                <a:effectLst/>
                <a:latin typeface="Calibri" panose="020F0502020204030204" pitchFamily="34" charset="0"/>
                <a:ea typeface="Calibri" panose="020F0502020204030204" pitchFamily="34" charset="0"/>
                <a:cs typeface="Times New Roman" panose="02020603050405020304" pitchFamily="18" charset="0"/>
              </a:rPr>
            </a:br>
            <a:r>
              <a:rPr lang="uk-UA" sz="2800" dirty="0">
                <a:latin typeface="Calibri" panose="020F0502020204030204" pitchFamily="34" charset="0"/>
                <a:ea typeface="Calibri" panose="020F0502020204030204" pitchFamily="34" charset="0"/>
                <a:cs typeface="Times New Roman" panose="02020603050405020304" pitchFamily="18" charset="0"/>
              </a:rPr>
              <a:t>2</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Фтирiоз</a:t>
            </a:r>
            <a:br>
              <a:rPr lang="uk-UA" sz="2800" dirty="0">
                <a:effectLst/>
                <a:latin typeface="Calibri" panose="020F0502020204030204" pitchFamily="34" charset="0"/>
                <a:ea typeface="Calibri" panose="020F0502020204030204" pitchFamily="34" charset="0"/>
                <a:cs typeface="Times New Roman" panose="02020603050405020304" pitchFamily="18" charset="0"/>
              </a:rPr>
            </a:br>
            <a:r>
              <a:rPr lang="uk-UA" sz="2800" dirty="0">
                <a:latin typeface="Calibri" panose="020F0502020204030204" pitchFamily="34" charset="0"/>
                <a:ea typeface="Calibri" panose="020F0502020204030204" pitchFamily="34" charset="0"/>
                <a:cs typeface="Times New Roman" panose="02020603050405020304" pitchFamily="18" charset="0"/>
              </a:rPr>
              <a:t>3</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uk-UA" sz="2800" dirty="0">
                <a:effectLst/>
                <a:latin typeface="Calibri" panose="020F0502020204030204" pitchFamily="34" charset="0"/>
                <a:ea typeface="Calibri" panose="020F0502020204030204" pitchFamily="34" charset="0"/>
                <a:cs typeface="Times New Roman" panose="02020603050405020304" pitchFamily="18" charset="0"/>
              </a:rPr>
              <a:t>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Саркоптоз</a:t>
            </a:r>
            <a:br>
              <a:rPr lang="uk-UA" sz="2800" dirty="0">
                <a:effectLst/>
                <a:latin typeface="Times New Roman" panose="02020603050405020304" pitchFamily="18" charset="0"/>
                <a:ea typeface="Calibri" panose="020F0502020204030204" pitchFamily="34" charset="0"/>
                <a:cs typeface="Times New Roman" panose="02020603050405020304" pitchFamily="18" charset="0"/>
              </a:rPr>
            </a:br>
            <a:r>
              <a:rPr lang="uk-UA" sz="2800" dirty="0">
                <a:latin typeface="Times New Roman" panose="02020603050405020304" pitchFamily="18" charset="0"/>
                <a:ea typeface="Calibri" panose="020F0502020204030204" pitchFamily="34" charset="0"/>
                <a:cs typeface="Times New Roman" panose="02020603050405020304" pitchFamily="18" charset="0"/>
              </a:rPr>
              <a:t>4</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Мiаз</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шкiрний</a:t>
            </a:r>
            <a:br>
              <a:rPr lang="uk-UA" sz="2800" dirty="0">
                <a:effectLst/>
                <a:latin typeface="Calibri" panose="020F0502020204030204" pitchFamily="34" charset="0"/>
                <a:ea typeface="Calibri" panose="020F0502020204030204" pitchFamily="34" charset="0"/>
                <a:cs typeface="Times New Roman" panose="02020603050405020304" pitchFamily="18" charset="0"/>
              </a:rPr>
            </a:br>
            <a:r>
              <a:rPr lang="uk-UA" sz="2800" b="1" dirty="0">
                <a:latin typeface="Calibri" panose="020F0502020204030204" pitchFamily="34" charset="0"/>
                <a:ea typeface="Calibri" panose="020F0502020204030204" pitchFamily="34" charset="0"/>
                <a:cs typeface="Times New Roman" panose="02020603050405020304" pitchFamily="18" charset="0"/>
              </a:rPr>
              <a:t>5</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Педикульоз</a:t>
            </a:r>
            <a:endParaRPr lang="uk-UA" sz="4000" b="1" u="sng"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366449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BCE4F3-1075-411A-39F5-2D72A05B8847}"/>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71CE8436-C8A0-FA33-D76F-7B813FAF3BED}"/>
              </a:ext>
            </a:extLst>
          </p:cNvPr>
          <p:cNvPicPr>
            <a:picLocks noChangeAspect="1"/>
          </p:cNvPicPr>
          <p:nvPr/>
        </p:nvPicPr>
        <p:blipFill>
          <a:blip r:embed="rId2"/>
          <a:stretch>
            <a:fillRect/>
          </a:stretch>
        </p:blipFill>
        <p:spPr>
          <a:xfrm>
            <a:off x="0" y="71718"/>
            <a:ext cx="12192000" cy="6714564"/>
          </a:xfrm>
          <a:prstGeom prst="rect">
            <a:avLst/>
          </a:prstGeom>
        </p:spPr>
      </p:pic>
    </p:spTree>
    <p:extLst>
      <p:ext uri="{BB962C8B-B14F-4D97-AF65-F5344CB8AC3E}">
        <p14:creationId xmlns:p14="http://schemas.microsoft.com/office/powerpoint/2010/main" val="3414876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0F870A-F69E-1C35-2321-CB3E2BB1A262}"/>
              </a:ext>
            </a:extLst>
          </p:cNvPr>
          <p:cNvSpPr>
            <a:spLocks noGrp="1"/>
          </p:cNvSpPr>
          <p:nvPr>
            <p:ph type="title"/>
          </p:nvPr>
        </p:nvSpPr>
        <p:spPr>
          <a:xfrm>
            <a:off x="838200" y="365125"/>
            <a:ext cx="10515600" cy="5954993"/>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п</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ятимісячної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дівчинки</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застійні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явища</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легенях</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обстеженні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виявлено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зв’язок</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між</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висхідною</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аортою та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легеневою</a:t>
            </a:r>
            <a:r>
              <a:rPr lang="ru-RU" sz="32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u="sng" dirty="0" err="1">
                <a:effectLst/>
                <a:latin typeface="Times New Roman" panose="02020603050405020304" pitchFamily="18" charset="0"/>
                <a:ea typeface="Calibri" panose="020F0502020204030204" pitchFamily="34" charset="0"/>
                <a:cs typeface="Times New Roman" panose="02020603050405020304" pitchFamily="18" charset="0"/>
              </a:rPr>
              <a:t>артерією</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нормі</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спостерігається</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деяких</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земноводних</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плазунів</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Назвіть</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цю</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природжену</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ваду</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розвитку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Розвиток правої дуги аорти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Транспозиція магістральних судин</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Дефект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міжшлуночкової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перегородки</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Дефект </a:t>
            </a:r>
            <a:r>
              <a:rPr lang="ru-RU" sz="3200" dirty="0" err="1">
                <a:effectLst/>
                <a:latin typeface="Times New Roman" panose="02020603050405020304" pitchFamily="18" charset="0"/>
                <a:ea typeface="Calibri" panose="020F0502020204030204" pitchFamily="34" charset="0"/>
                <a:cs typeface="Times New Roman" panose="02020603050405020304" pitchFamily="18" charset="0"/>
              </a:rPr>
              <a:t>міжпередсердної</a:t>
            </a:r>
            <a:r>
              <a:rPr lang="ru-RU" sz="3200" dirty="0">
                <a:effectLst/>
                <a:latin typeface="Times New Roman" panose="02020603050405020304" pitchFamily="18" charset="0"/>
                <a:ea typeface="Calibri" panose="020F0502020204030204" pitchFamily="34" charset="0"/>
                <a:cs typeface="Times New Roman" panose="02020603050405020304" pitchFamily="18" charset="0"/>
              </a:rPr>
              <a:t> перегородки</a:t>
            </a:r>
            <a:br>
              <a:rPr lang="ru-RU" sz="3200" dirty="0">
                <a:effectLst/>
                <a:latin typeface="Times New Roman" panose="02020603050405020304" pitchFamily="18" charset="0"/>
                <a:ea typeface="Calibri" panose="020F0502020204030204" pitchFamily="34" charset="0"/>
                <a:cs typeface="Times New Roman" panose="02020603050405020304" pitchFamily="18" charset="0"/>
              </a:rPr>
            </a:b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Незарощення</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боталової</a:t>
            </a:r>
            <a:r>
              <a:rPr lang="uk-UA" sz="4000" b="1" u="sng" dirty="0">
                <a:effectLst/>
                <a:latin typeface="Times New Roman" panose="02020603050405020304" pitchFamily="18" charset="0"/>
                <a:ea typeface="Calibri" panose="020F0502020204030204" pitchFamily="34" charset="0"/>
                <a:cs typeface="Times New Roman" panose="02020603050405020304" pitchFamily="18" charset="0"/>
              </a:rPr>
              <a:t> протоки</a:t>
            </a:r>
            <a:endParaRPr lang="en-GB" sz="4000" b="1" dirty="0"/>
          </a:p>
        </p:txBody>
      </p:sp>
    </p:spTree>
    <p:extLst>
      <p:ext uri="{BB962C8B-B14F-4D97-AF65-F5344CB8AC3E}">
        <p14:creationId xmlns:p14="http://schemas.microsoft.com/office/powerpoint/2010/main" val="421719496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706899-941F-4E8C-7759-08A7BFF624CA}"/>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9CF2DAF3-06B8-1E7D-02EA-85F5C4B0DE9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464229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21B0CA-5C68-1A17-0EDF-C22187F2BDCB}"/>
              </a:ext>
            </a:extLst>
          </p:cNvPr>
          <p:cNvSpPr>
            <a:spLocks noGrp="1"/>
          </p:cNvSpPr>
          <p:nvPr>
            <p:ph type="title"/>
          </p:nvPr>
        </p:nvSpPr>
        <p:spPr>
          <a:xfrm>
            <a:off x="838200" y="365125"/>
            <a:ext cx="10515600" cy="5659157"/>
          </a:xfrm>
        </p:spPr>
        <p:txBody>
          <a:bodyPr>
            <a:normAutofit/>
          </a:bodyPr>
          <a:lstStyle/>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малярiйного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плазмодiя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 збудника триденної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малярiї</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розрiзняють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два штами –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пiвденний</a:t>
            </a:r>
            <a:r>
              <a:rPr lang="uk-UA" sz="3200" u="sng" dirty="0">
                <a:effectLst/>
                <a:latin typeface="Times New Roman" panose="02020603050405020304" pitchFamily="18" charset="0"/>
                <a:ea typeface="Calibri" panose="020F0502020204030204" pitchFamily="34" charset="0"/>
                <a:cs typeface="Times New Roman" panose="02020603050405020304" pitchFamily="18" charset="0"/>
              </a:rPr>
              <a:t> і </a:t>
            </a:r>
            <a:r>
              <a:rPr lang="uk-UA" sz="3200" u="sng" dirty="0" err="1">
                <a:effectLst/>
                <a:latin typeface="Times New Roman" panose="02020603050405020304" pitchFamily="18" charset="0"/>
                <a:ea typeface="Calibri" panose="020F0502020204030204" pitchFamily="34" charset="0"/>
                <a:cs typeface="Times New Roman" panose="02020603050405020304" pitchFamily="18" charset="0"/>
              </a:rPr>
              <a:t>пiвнiчний</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Вони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вiдрiзняються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тривалiстю</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iнкубацiйного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перiоду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пiвденного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вiн</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короткий, у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пiвнiчного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 довгий. В цьому проявляється виражена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дiя</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такого добору:</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Calibri" panose="020F0502020204030204" pitchFamily="34" charset="0"/>
                <a:ea typeface="Calibri" panose="020F0502020204030204" pitchFamily="34" charset="0"/>
                <a:cs typeface="Times New Roman" panose="02020603050405020304" pitchFamily="18" charset="0"/>
              </a:rPr>
              <a:t>1. </a:t>
            </a:r>
            <a:r>
              <a:rPr lang="uk-UA" sz="3200" dirty="0" err="1">
                <a:effectLst/>
                <a:latin typeface="Times New Roman" panose="02020603050405020304" pitchFamily="18" charset="0"/>
                <a:ea typeface="Calibri" panose="020F0502020204030204" pitchFamily="34" charset="0"/>
                <a:cs typeface="Times New Roman" panose="02020603050405020304" pitchFamily="18" charset="0"/>
              </a:rPr>
              <a:t>Стабiлiзуючого</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2</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Штучного</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3</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Статевого</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latin typeface="Calibri" panose="020F0502020204030204" pitchFamily="34" charset="0"/>
                <a:ea typeface="Calibri" panose="020F0502020204030204" pitchFamily="34" charset="0"/>
                <a:cs typeface="Times New Roman" panose="02020603050405020304" pitchFamily="18" charset="0"/>
              </a:rPr>
              <a:t>4</a:t>
            </a:r>
            <a:r>
              <a:rPr lang="uk-UA" sz="3200" dirty="0">
                <a:effectLst/>
                <a:latin typeface="Calibri" panose="020F0502020204030204" pitchFamily="34"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Рушійного</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uk-UA" sz="4000" b="1" u="sng" dirty="0" err="1">
                <a:effectLst/>
                <a:latin typeface="Times New Roman" panose="02020603050405020304" pitchFamily="18" charset="0"/>
                <a:ea typeface="Calibri" panose="020F0502020204030204" pitchFamily="34" charset="0"/>
                <a:cs typeface="Times New Roman" panose="02020603050405020304" pitchFamily="18" charset="0"/>
              </a:rPr>
              <a:t>Дизруптивного</a:t>
            </a:r>
            <a:endParaRPr lang="en-GB" sz="4000" b="1" dirty="0"/>
          </a:p>
        </p:txBody>
      </p:sp>
    </p:spTree>
    <p:extLst>
      <p:ext uri="{BB962C8B-B14F-4D97-AF65-F5344CB8AC3E}">
        <p14:creationId xmlns:p14="http://schemas.microsoft.com/office/powerpoint/2010/main" val="33905567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C81EFF-C210-0BA5-59AB-567A23CDE3B1}"/>
              </a:ext>
            </a:extLst>
          </p:cNvPr>
          <p:cNvSpPr>
            <a:spLocks noGrp="1"/>
          </p:cNvSpPr>
          <p:nvPr>
            <p:ph type="title"/>
          </p:nvPr>
        </p:nvSpPr>
        <p:spPr/>
        <p:txBody>
          <a:bodyPr/>
          <a:lstStyle/>
          <a:p>
            <a:endParaRPr lang="en-GB" dirty="0"/>
          </a:p>
        </p:txBody>
      </p:sp>
      <p:pic>
        <p:nvPicPr>
          <p:cNvPr id="4" name="Рисунок 3">
            <a:extLst>
              <a:ext uri="{FF2B5EF4-FFF2-40B4-BE49-F238E27FC236}">
                <a16:creationId xmlns:a16="http://schemas.microsoft.com/office/drawing/2014/main" id="{22106C91-AB61-BACA-5CD5-91C3E1E011A0}"/>
              </a:ext>
            </a:extLst>
          </p:cNvPr>
          <p:cNvPicPr>
            <a:picLocks noChangeAspect="1"/>
          </p:cNvPicPr>
          <p:nvPr/>
        </p:nvPicPr>
        <p:blipFill>
          <a:blip r:embed="rId2"/>
          <a:stretch>
            <a:fillRect/>
          </a:stretch>
        </p:blipFill>
        <p:spPr>
          <a:xfrm>
            <a:off x="1" y="107576"/>
            <a:ext cx="12192000" cy="6750424"/>
          </a:xfrm>
          <a:prstGeom prst="rect">
            <a:avLst/>
          </a:prstGeom>
        </p:spPr>
      </p:pic>
    </p:spTree>
    <p:extLst>
      <p:ext uri="{BB962C8B-B14F-4D97-AF65-F5344CB8AC3E}">
        <p14:creationId xmlns:p14="http://schemas.microsoft.com/office/powerpoint/2010/main" val="1251667195"/>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TotalTime>
  <Words>3557</Words>
  <Application>Microsoft Office PowerPoint</Application>
  <PresentationFormat>Широкий екран</PresentationFormat>
  <Paragraphs>60</Paragraphs>
  <Slides>120</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120</vt:i4>
      </vt:variant>
    </vt:vector>
  </HeadingPairs>
  <TitlesOfParts>
    <vt:vector size="126" baseType="lpstr">
      <vt:lpstr>Arial</vt:lpstr>
      <vt:lpstr>Calibri</vt:lpstr>
      <vt:lpstr>Calibri Light</vt:lpstr>
      <vt:lpstr>Courier New</vt:lpstr>
      <vt:lpstr>Times New Roman</vt:lpstr>
      <vt:lpstr>Тема Office</vt:lpstr>
      <vt:lpstr> При проведеннi наукового експерименту дослiдник зруйнував структуру однiєї з частин клiтини, що порушило здатнiсть клiтини до подiлу. Яку структуру зруйновано найбiльш iмовiрно? 1. Глiкокалiкс 2. Пластинчастий комплекс 4. Мiкрофiбрила 4. Мiтохондрiя 5. Центросома</vt:lpstr>
      <vt:lpstr>Презентація PowerPoint</vt:lpstr>
      <vt:lpstr> Мукополісахаридози відносять до “хвороб накопичення”. Через відсутність ферментів порушується розщеплення полісахаридів; у хворих спостерігається підвищення виділення їх із сечею та нагромадження в клітинах. В яких клітинних органелах відбувається накопичення речовин?    1. Рибосомах 2. Комплексі Гольджі 3. ЕПС 4. Мітохондріях 5. Лізосомах </vt:lpstr>
      <vt:lpstr>Презентація PowerPoint</vt:lpstr>
      <vt:lpstr>Лiкар-цитогенетик при виготовленнi метафазної пластинки обробив культуру лейкоцитiв гiпотонiчним (0,56 %-ним) розчином хлориду калiю. Пiсля цього вiдбулося набухання клiтин i розрив клiтинної мембрани за рахунок надходження води до клiтини. Який механiзм транспорту має мiсце в цьому випадку? 1. Полегшена дифузiя 2. Дифузiя 3. Пiноцитоз 4. Фагоцитоз 5. Ендоосмос</vt:lpstr>
      <vt:lpstr>Презентація PowerPoint</vt:lpstr>
      <vt:lpstr>Симбіотична теорія пояснює походження евкаріотичних клітин переходом до аеробного дихання. Це відбулося внаслідлок проникнення в клітину аеробних бактерій, які в процесі еволюції перетворилися на: 1. Рибосоми 2. Комплекс Гольджі 3. Лізосоми 4. Пероксисоми 5. Мітохондрії</vt:lpstr>
      <vt:lpstr>Презентація PowerPoint</vt:lpstr>
      <vt:lpstr>Тривалий вплив на організм людини токсичних речовин призвів до руйнування органел, які відповідають за синтез білків у гепатоцитах. Які це органели? 1. Агранулярна ЕПС 2. Мітохондрії 3. Лізосоми 4. Пероксисоми 5. Рибосоми</vt:lpstr>
      <vt:lpstr>Презентація PowerPoint</vt:lpstr>
      <vt:lpstr>У хлопця віком 18 років виявлено збільшення щитоподібної залози, що супроводжується підвищеним обміном речовин і збільшенням частоти пульсу. Ці ознаки спостерігаються при гіперсекреції гормону тироксину. Які органели клітин щитоподібної залози найбільш відповідальні за секрецію та виділення гормонів? 1. Мітохондрії 2. Лізосоми 3. Рибосоми 4. Центросоми 5. Комплекс Гольджі</vt:lpstr>
      <vt:lpstr>Презентація PowerPoint</vt:lpstr>
      <vt:lpstr> Деякі хромосоми людини мають супутники. Які ці хромосоми за формою? 1. - 2. Метацентричні 3. Субметацентричні 4. Телоцентричні 5. Акроцентричні   </vt:lpstr>
      <vt:lpstr>Презентація PowerPoint</vt:lpstr>
      <vt:lpstr>На електроннiй мiкрофотографiї науковець виявив структуру, утворену вiсьмома молекулами бiлкiв-гiстонiв i дiлянкою молекули ДНК, яка робить приблизно 1,75 обертiв навколо них. Яку структуру виявив дослiдник? 1. Елементарну фібрилу 2. Напівхроматиду 3. Хроматиду 4. Хромосому 5. Нуклеосому</vt:lpstr>
      <vt:lpstr>Презентація PowerPoint</vt:lpstr>
      <vt:lpstr>Під час реплікації ДНК один із її ланцюгів синтезується із запізненням. Що визначає цю особливість синтезу?  1. Відсутність трифосфонуклеотидів 2. Комплементарність ланцюгів 3. Потреба в репарації 4. Великі за розміром ДНК-полімерази 5. Антипаралельність ланцюгів  </vt:lpstr>
      <vt:lpstr>Презентація PowerPoint</vt:lpstr>
      <vt:lpstr> Вiдомо, що iнформацiю про послiдовнiсть амiнокислот у молекулi бiлка записано у виглядi послiдовностi чотирьох видiв нуклеотидiв у молекулi ДНК, причому рiзнi амiнокислоти кодуються рiзною кiлькiстю триплетiв – вiд одного до шести. Як називається така особливiсть генетичного коду? 1. Специфічність 2. Унiверсальнiсть 3. Неперекривнiсть 4. Триплетнiсть 5. Виродженість </vt:lpstr>
      <vt:lpstr>Презентація PowerPoint</vt:lpstr>
      <vt:lpstr> Молекула зрілої іРНК має значно меншу довжину, ніж відповідний ген молекули ДНК. Неінформативні послідовності нуклеотидів про-іРНК видаляються під час процесингу. Як називаються ці ділянки? 1. Транскриптони 2. Мутони 3. Екзони 4. Кластери 5. Інтрони</vt:lpstr>
      <vt:lpstr>Презентація PowerPoint</vt:lpstr>
      <vt:lpstr> У клiтинi в гранулярнiй ЕПС вiдбувається етап трансляцiї, при якому спостерiгається просування iРНК щодо рибосоми. Амiнокислоти з’єднуються пептидними зв’язками в певнiй послiдовностi – вiдбувається бiосинтез полiпептиду. Послiдовнiсть амiнокислот у полiпептидi буде вiдповiдати послiдовностi: 1. Антикодонів рРНК 2. Нуклеотидiв тРНК 3. Антикодонiв тРНК 4. Нуклеотидiв рРНК 5. Кодонiв iРНК </vt:lpstr>
      <vt:lpstr>Презентація PowerPoint</vt:lpstr>
      <vt:lpstr>Під час постсинтетичного періоду мітотичного циклу порушено синтез білків-тубулінів. До яких наслідків це може призвести? 1. Порушення спіралізації хромосом 2. Скорочення тривалості мітозу 3. Порушення репарації ДНК 4. Порушення цитокінезу 5. Порушення формування веретена поділу</vt:lpstr>
      <vt:lpstr>Презентація PowerPoint</vt:lpstr>
      <vt:lpstr>У життєвому циклi клiтини вiдбувається самоподвоєння ДНК. Унаслідок цього однохроматиднi хромосоми стають двохроматидними. У який перiод клiтинного циклу спостерiгається цей процес? 1. Go 2. G1 3. G2 4. M 5. S</vt:lpstr>
      <vt:lpstr>Презентація PowerPoint</vt:lpstr>
      <vt:lpstr>У клiтинi, яка мiтотично дiлиться, спостерiгається розходження дочiрнiх хроматид до полюсiв клiтини. На якiй стадiї мiтотичного циклу знаходиться клiтина? 1. Метафаза 2. Телофаза 3. Профаза 4. Iнтерфаза 5. Анафаза</vt:lpstr>
      <vt:lpstr>Презентація PowerPoint</vt:lpstr>
      <vt:lpstr> Перекомбiнацiя генетичного матерiалу досягається декiлькома механiзмами, одним з яких є кросинговер. На якiй стадiї профази першого мейотичного подiлу вiн вiдбувається? 1. Лептонеми 2. Зигонеми 3. Діакінезу 4. Диплонеми 5. Пахiнеми</vt:lpstr>
      <vt:lpstr>Презентація PowerPoint</vt:lpstr>
      <vt:lpstr>  На певному етапі онтогенезу людини між кровоносними системами матері та плоду встановлюється фізіологічний зв'язок. Цю функцію виконує провізорний орган: 1. - 2. Жовтковий мішок 3. Серозна оболонка 4. Амніон 5. Плацента      </vt:lpstr>
      <vt:lpstr>Презентація PowerPoint</vt:lpstr>
      <vt:lpstr>   Розпочинається імплантація бластоцисти людини. Як називається період ембріогенезу, що розпочинається одночасно з імплантацією? 1. Дроблення 2. Інвагінація 3. Диференціювання 4. Гістогенез 5. Гаструляція     </vt:lpstr>
      <vt:lpstr>Презентація PowerPoint</vt:lpstr>
      <vt:lpstr>У 50-х роках у Західній Європі від жінок, які приймали в якості снодійного талідомід, народилося декілька тисяч дітей із відсутністю або недорозвиненням кінцівок, порушенням будови скелета, іншими вадами. Яка природа цієї патології? 1. Генна мутація 2. Моносомія 3. Триплоїдія 4. Трисомія 5. Тератогенна дія</vt:lpstr>
      <vt:lpstr>Презентація PowerPoint</vt:lpstr>
      <vt:lpstr>У клiнiцi для лiкування iнфаркту мiокарда пацiєнту введено ембрiональнi стовбуровi клiтини, що одержано шляхом терапевтичного клонування в цього ж пацiєнта. Як називається цей вид трансплантацiї? 1. Гетеротрансплантація 2. Алотрансплантацiя 3. Ксенотрансплантацiя 4. Iзотрансплантацiя 5. Автотрансплантацiя</vt:lpstr>
      <vt:lpstr>Презентація PowerPoint</vt:lpstr>
      <vt:lpstr>        Фенiлкетонурiя – захворювання, яке зумовлено рецесивним геном, що локалiзується в автосомi. Батьки є гетерозиготами за цим геном. Вони вже мають двох хворих синiв i одну здорову доньку. Яка iмовiрнiсть, що четверта дитина, яку вони очiкують, народиться теж хворою? 1. 0 2. 100 % 3. 50 % 4. 75 % 5. 25 %        </vt:lpstr>
      <vt:lpstr>Презентація PowerPoint</vt:lpstr>
      <vt:lpstr>       У жiнки з III (B), Rh− групою кровi народилась дитина з II (A) групою кровi. У дитини дiагностовано гемолiтичну хворобу новонародженого внаслiдок резус-конфлiкту. Яка група кровi за системою AB0 та резус-належнiсть можливi в батька дитини? 1. II (A), Rh− 2. I (0), Rh+ 3. III (B), Rh+ 4. I (0), Rh− 5. II (A), Rh+        </vt:lpstr>
      <vt:lpstr>Презентація PowerPoint</vt:lpstr>
      <vt:lpstr>       Хвороба Хартнепа зумовлена точковою мутацiєю лише одного гена, наслiдком чого є порушення всмоктування амiнокислоти триптофану в кишечнику та реабсорбцiї її в ниркових канальцях. Це призводить до одночасних розладiв у травнiй i сечовидiльнiй системах. Яке генетичне явище спостерiгається в цьому випадку? 1. Неповне домінування 2. Комплементарна взаємодiя 3. Полiмерiя 4. Кодомiнування 5. Плейотропія        </vt:lpstr>
      <vt:lpstr>Презентація PowerPoint</vt:lpstr>
      <vt:lpstr>      Ріст у людини контролюють декілька неалельних домінантних генів. Встановлено, що при збільшенні кількості цих генів ріст збільшується. Який тип взаємодії між цими генами? 1. Епістаз 2. Кодомінування 3. Плейотропія 4. Комплементарна взаємодія 5. Полімерія        </vt:lpstr>
      <vt:lpstr>Презентація PowerPoint</vt:lpstr>
      <vt:lpstr>      Тривале вживання деяких лiкарських засобiв, яке передує вагiтностi, збiльшує ризик народження дитини з генетичними вадами. Як називається ця дiя? 1. Канцерогенний ефект 2. Ембрiотоксичний ефект 3. Тератогенний ефект 4. Фетотоксичний ефект 5. Мутагенний ефект      </vt:lpstr>
      <vt:lpstr>Презентація PowerPoint</vt:lpstr>
      <vt:lpstr>      У людини діагностовано галактоземію – спадкове порушення обміну вуглеводів. За допомогою якого методу можна діагностувати цю хворобу? 1. Цитогенетичного 2. Близнюкового 3. Популяційно-статистичного 4. Генеалогічного 5. Біохімічного         </vt:lpstr>
      <vt:lpstr>Презентація PowerPoint</vt:lpstr>
      <vt:lpstr>При обстеженнi 2-х мiсячної дівчинки педiатр звернула увагу, що плач дитини нагадує котячий крик. Дiагностовано мiкроцефалiю та ваду серця. За допомогою цитогенетичного методу виявлено карiотип дитини:         46,XX,5р–. Це захворювання є наслiдком: 1. Дуплiкацiї 2. Iнверсiї 3. Транслокацiї 4. Плейотропiї 5. Делецiї</vt:lpstr>
      <vt:lpstr>Презентація PowerPoint</vt:lpstr>
      <vt:lpstr>Для дiагностики деяких хромосомних хвороб використовують визначення Х-статевого хроматину. Назвiть хворобу, при якiй потрiбне це дослідження: 1. Хвороба Дауна 2. Гемофiлiя 3. Трисомiя-Е 4. Хвороба Брутона 5. Синдром Шерешевського-Тернера</vt:lpstr>
      <vt:lpstr>Презентація PowerPoint</vt:lpstr>
      <vt:lpstr>Визначення Х-статевого хроматину в соматичних клiтинах використовують для експрес-дiагностики спадкових захворювань, пов’язаних зi змiною кiлькостi статевих хромосом. Який карiотип чоловiка, переважна бiльшiсть клiтин якого мiстять одну грудочку Х-статевого хроматину? 1. 45,Х0 2. 46,ХY 3. 48,ХХХY 4. 49, ХХХХY 5. 47,ХХY</vt:lpstr>
      <vt:lpstr>Презентація PowerPoint</vt:lpstr>
      <vt:lpstr>Жiнка 30-ти рокiв народила хлопчика із розщепленням верхньої губи та твердого піднебіння («заяча губа» та «вовча паща»). При додатковому обстеженнi виявлено значнi порушення нервової та серцево-судинної систем,     а також зору. При дослiдженнi карiотипу дiагностовано трисомiю за 13-ю хромосомою. Який синдром наявний у хлопчика? 1. Шерешевського-Тернера 2. Едвардса 3. Дауна 4. Клайнфельтера 5. Патау</vt:lpstr>
      <vt:lpstr>Презентація PowerPoint</vt:lpstr>
      <vt:lpstr>При вивченнi родоводу сiм’ї, в якiй спостерiгається гiпертрихоз (надмiрне оволосiння) вушних раковин, виявлена ознака трапляється в усiх поколiннях тiльки в чоловiкiв i успадковується вiд батька до сина. Визначте тип успадкування цієї хвороби: 1. Автосомно-рецесивний 2. Автосомно-домiнантний 3. Зчеплений із Х-хромосомою рецесивний 4. Зчеплений із Х-хромосомою домiнантний 5. Зчеплений із Y-хромосомою</vt:lpstr>
      <vt:lpstr>Презентація PowerPoint</vt:lpstr>
      <vt:lpstr>При аналiзi родоводу пробанда виявлено, що ознака проявляється з однаковою частотою в обох статей і хворi наявнi у всiх поколiннях (по вертикалi), а по горизонталi – в сибсiв (братiв i сестер пробанда) з вiдносно великих родин. Який тип успадкування дослiджуваної ознаки? 1. Автосомно-рецесивний 2. Зчеплений із Х-хромосомою домiнантний 3. Зчеплений із Х-хромосомою рецесивний 4. Зчеплений із Y-хромосомою 5. Автосомно-домiнантний</vt:lpstr>
      <vt:lpstr>Презентація PowerPoint</vt:lpstr>
      <vt:lpstr>У подружжя народився хворий на гемофiлiю хлопчик. Батьки здоровi, дiдусь за материнською лiнiєю хворий на гемофiлiю. Визначте тип успадкування цієї ознаки: 1. Автосомно-рецесивний 2. Домiнантний, зчеплений зi статтю 3. Зчеплений із Y-хромосомою 4. Автосомно-домiнантний 5. Рецесивний, зчеплений зi статтю</vt:lpstr>
      <vt:lpstr>Презентація PowerPoint</vt:lpstr>
      <vt:lpstr>У жінки під час мейозу відбулося порушення розходження автосом. Утворилася яйцеклітина із зайвою 18-ю хромосомою. Яйцеклітина запліднюється нормальним сперматозоїдом. У майбутньої дитини буде синдром: 1. Дауна 2. Клайнфельтера 3. Патау 4. Шерешевського-Тернера 5. Едвардса</vt:lpstr>
      <vt:lpstr>Презентація PowerPoint</vt:lpstr>
      <vt:lpstr>При дослідженні амніотичної рідини, одержаної при амніоцентезі (проколі амніотичної оболонки), виявлено клітини, ядра яких містять Х-статевий хроматин (тільце Барра). Про що із зазначеного це може свідчити? 1. Розвиток плода чоловічої статі 2. Генетичні порушення в розвитку плода 3. Трисомія 4. Поліплоїдія 5. Розвиток плода жіночої статі</vt:lpstr>
      <vt:lpstr>Презентація PowerPoint</vt:lpstr>
      <vt:lpstr>До медико-генетичної консультації звернулися батьки п’ятирічної хворої дівчинки. Під час дослідження каріотипу виявлено 46 хромосом. Одна з хромосом 14-ї пари була довшою за звичайну, тому що до неї приєдналася ділянка з 21-ї пари. Який тип мутації відбувся в цієї дівчинки? 1. Нестача 2. Делеція 3. Інверсія 4. Дуплікація 5. Транслокація</vt:lpstr>
      <vt:lpstr>Презентація PowerPoint</vt:lpstr>
      <vt:lpstr>При копрологiчному дослiдженнi в працiвникiв кав’ярнi лiкарями-епідеміологами виявлено округлi цисти, характерною ознакою яких є наявнiсть чотирьох ядер. Iмовiрнiше за все, в цих працiвникiв безсимптомно паразитує: 1. Лямблiя 2. Кишкова трихомонада 3. Балантидiй 4. Кишкова амеба 5. Дизентерiйна амеба</vt:lpstr>
      <vt:lpstr>Презентація PowerPoint</vt:lpstr>
      <vt:lpstr>При дослiдженнi вмiсту дванадцятипалої кишки людини виявлено найпростiших грушоподiбної форми з парними ядрами, чотирма парами джгутикiв; мiж ядрами – двi опiрнi нитки, з вентрального боку розташований присмоктувальний диск. Якого представника найпростiших виявлено в хворого? 1. Токсоплазму 2. Лейшманiю 3. Трихомонаду кишкову 4. Трипаносому 5. Лямблiю</vt:lpstr>
      <vt:lpstr>Презентація PowerPoint</vt:lpstr>
      <vt:lpstr>У людини пiсля укусу москiтом виникли виразки шкiри. Аналiз вмiсту виразок виявив усерединi клiтин людини безджгутиковi одноклiтиннi органiзми. Який попереднiй дiагноз? 1. Лейшманiоз вiсцеральний 2. Трипаносомоз 3. Токсоплазмоз 4. Балантидiаз 5. Лейшманiоз дерматотропний</vt:lpstr>
      <vt:lpstr>Презентація PowerPoint</vt:lpstr>
      <vt:lpstr>У хворого діагностовано протозойне захворювання, при якому вражено головний мозок i спостерiгається втрата зору. В кровi виявлено одноклiтиннi напiвмiсяцевої форми із загостреним кiнцем. Збудником цього захворювання є: 1. Лейшманiя 2. Лямблiя 3. Амеба 4. Трихомонада 5. Токсоплазма</vt:lpstr>
      <vt:lpstr>Презентація PowerPoint</vt:lpstr>
      <vt:lpstr>У хворого спостерiгається типова для приступу малярiї клiнiчна картина: озноб, жар і проливне потовиділення. Яку стадiю малярiйного плазмодiя найiмовiрнiше буде виявлено в кровi хворого в цей час? 1. Спорозоїт 2. Оокiнета 3. Спороциста 4. Мiкро- або макрогамета 5. Мерозоїт</vt:lpstr>
      <vt:lpstr>Презентація PowerPoint</vt:lpstr>
      <vt:lpstr>Хворий скаржиться на бiль у дiлянцi печiнки. При дослiдженнi отриманої пiд час дуоденального зондування жовчі виявлено жовтуватi яйця овальної форми, звуженi до полюсiв, на кiнцi одного полюсу знаходиться кришечка. Розмiри цих яєць найменшi серед яєць усiх гельмiнтiв. Який найбiльш імовірний дiагноз? 1. Тенiоз 2. Тенiарiнхоз 3. Ехiнококоз 4. Дифiлоботрiоз 5. Опiсторхоз</vt:lpstr>
      <vt:lpstr>Презентація PowerPoint</vt:lpstr>
      <vt:lpstr>Хвора 26-ти рокiв звернулася до лiкаря зi скаргами на появу в випорожненнях бiлих плоских рухливих утворiв, якi нагадують локшину. При лабораторному дослiдженнi виявлено членики з такою характеристикою: довгi, вузькi, з розмiщеним поздовжньо каналом матки, яка має по 17-35 бiчних вiдгалужень із кожного боку. Який вид гельмiнтiв паразитує в кишечнику цієї жiнки? 1. Taenia solium 2. Hymenolepis nana 3. Diphyllobothrium latum 4. Echinococcus granulosus 5. Taeniarhynchus saginatus</vt:lpstr>
      <vt:lpstr>Презентація PowerPoint</vt:lpstr>
      <vt:lpstr>Хворий звернувся до лiкаря-уролога зi скаргами на бiль пiд час сечовипускання. У сечi, що отримано на аналiз у денний час, виявлено яйця з характерним шипом. З анамнезу вiдомо, що хворий нещодавно повернувся з Австралiї. Який найбiльш імовірний дiагноз? 1. Шистосомоз кишковий 2. Шистосомоз японський 3. Опiсторхоз 4. Дікроцеліоз 5. Шистосомоз урогенiтальний</vt:lpstr>
      <vt:lpstr>Презентація PowerPoint</vt:lpstr>
      <vt:lpstr>Після дегельмінтізації в пацієнта віком 35 років під час випорожнення кишечника виділився стьожковий черв довжиною 3,5 м. Дослідження фекалій виявило сколекс із чотирма присосками та гачками. Зрілі членики гельмінта нерухомі та мають до 12 пар бічних гілок матки. Яке захворювання ймовірно в цього чоловіка? 1. Теніаринхоз 2. Опісторхоз 3. Дифілоботріоз 4. Ехінококоз 5. Теніоз</vt:lpstr>
      <vt:lpstr>Презентація PowerPoint</vt:lpstr>
      <vt:lpstr>До лiкарнi поступив чоловiк 35-ти рокiв, який втратив зiр на одне око. З опитування вiдомо, що хворий часто вживав недостатньо просмажений шашлик. Пiсля рентгенологiчного обстеження та проведення iмунологiчних реакцiй лiкар поставив дiагноз: цистiцеркоз. Який гельмiнт є збудником цього захворювання? 1. Taeniarhynchus saginatus 2. Trichocephalus trichiurus 3. Trichinella spiralis 4. Diphyllobothrium latum 5. Taenia solium</vt:lpstr>
      <vt:lpstr>Презентація PowerPoint</vt:lpstr>
      <vt:lpstr> У пацiєнта виявлено кишкову непрохiднiсть, знижений апетит, нудоту, блювання тощо. На основi проведеної лабораторної дiагностики встановлено дифiлоботрiоз. Зараження вiдбулося через вживання: 1. Свинини 2. Крабiв і ракiв 3. Яєць 4. Яловичини 5. Риби  </vt:lpstr>
      <vt:lpstr>Презентація PowerPoint</vt:lpstr>
      <vt:lpstr>Під час проведення хірургічного втручання в печінці хворого виявлено дрібні міхурці маленьких розмірів із незначною кількістю рідини, які щільно прилягають один до одного. Який гельмінтоз виявлено в цього хворого? 1. Опісторхоз 2. Клонорхоз 3. Дікроцеліоз 4. Фасціольоз 5. Альвеококоз</vt:lpstr>
      <vt:lpstr>Презентація PowerPoint</vt:lpstr>
      <vt:lpstr>При мiкроскопiї мазка фекалiй школяра виявлено жовто-коричневого кольору яйця з горбкуватою оболонкою. Якому гельмiнту вони належать? 1. Гострику 2. Волосоголовцю 3. Цiп’яку карликовому 4. Стьожаку широкому 5. Аскариді</vt:lpstr>
      <vt:lpstr>Презентація PowerPoint</vt:lpstr>
      <vt:lpstr>Дiвчину 15-ти рокiв доставлено до лiкарнi із запаленням червоподiбного вiдростку. Аналiз кровi показав ознаки анемiї. У фекалiях виявлено яйця гельмiнта, якi мають лимоноподiбну форму (50х30 мкм), із «пробочками» на полюсах. Який вид гельмiнта паразитує в цієї хворої? 1. Гострик 2. Анкілостома 3. Ехінокок 4. Карликовий ціп’як 5. Волосоголовець</vt:lpstr>
      <vt:lpstr>Презентація PowerPoint</vt:lpstr>
      <vt:lpstr>Група чоловiкiв звернулася до лiкаря зi скаргами на пiдвищення температури, головний бiль, набряки повiк і обличчя, бiль у м’язах. З опитування з’ясовано, що всi вони мисливцi та часто вживають в їжу м’ясо диких тварин. Який найбiльш iмовiрний дiагноз? 1. Тенiоз 2. Цистицеркоз 3. Тенiарiнхоз 4. Фiлярiоз 5. Трихiнельоз</vt:lpstr>
      <vt:lpstr>Презентація PowerPoint</vt:lpstr>
      <vt:lpstr>Вiдпочиваючи на дачi, хлопчик знайшов павука з такими морфологiчними особливостями: довжина – 2 см, кулясте черевце чорного кольору, на спинному боцi якого видно червонi плямочки в два ряди, чотири пари членистих кiнцiвок вкритi дрiбними чорними волосками. Визначте це членистоноге: 1. Скорпiон 2. Фаланга 3. Клiщ тайговий 4. Тарантул 5. Каракурт</vt:lpstr>
      <vt:lpstr>Презентація PowerPoint</vt:lpstr>
      <vt:lpstr>До лікаря звернувся юнак 16-ти років зі скаргами на сильне нестерпне свербіння шкіри між пальцями рук і на животі, котре значно підсилювалося вночі. При огляді на його шкірі виявлено тоненькі смужки брудно-сірого кольору та дрібненький висип. Який збудник цього захворювання? 1. Ixodes ricinus 2. Ornithodorus papillipes 3. Dermacentor pictus 4. Demodex folliculorum 5. Sarcoptes scabiei s. Acarus siro</vt:lpstr>
      <vt:lpstr>Презентація PowerPoint</vt:lpstr>
      <vt:lpstr>У хворого на шкірі обличчя вугри. Пiд час мiкроскопiї зiскрiбкiв iз уражених дiлянок виявлено живих членистоногих розмiром 0,2-0,5 мм, якi мають витягнуту червоподiбну форму, чотири пари коротких кiнцiвок, що розташованi в середнiй частинi тiла. Який лабораторний дiагноз у цьому випадку? 1. Короста 2. Мiаз тканинний 3. Педикульоз 4. Фтирiоз 5. Демодекоз</vt:lpstr>
      <vt:lpstr>Презентація PowerPoint</vt:lpstr>
      <vt:lpstr>У деяких регіонах України розповсюдилися місцеві випадки захворювання жителів на малярію. З якими комахами це пов’язано? 1. Москіти роду Phlebotomus 2. Мошки роду Simuliidae 3. Мокреці роду Ceratopogonidae 4. Ґедзі роду Tabanidae 5. Комарі роду Anopheles</vt:lpstr>
      <vt:lpstr>Презентація PowerPoint</vt:lpstr>
      <vt:lpstr>До лiкарнi звернулася жiнка з дитиною, в якої на головi виявлено гангренозну рану. Лiкар при оглядi помітив у ранi бiлих червоподiбних личинок. Яка комаха могла їх вiдкласти? 1. Муха-жигалка осіння 2. Москiт 3. Комар 4. Блоха людська 5. Вольфартова муха</vt:lpstr>
      <vt:lpstr>Презентація PowerPoint</vt:lpstr>
      <vt:lpstr>Чуму відносять до карантинних інфекцій, на які всесвітньо розповсюджуються Правила санітарної охорони сухопутних, водних і повітряних кордонів, що забезпечують створення ефективних перепон на всіх можливих шляхах розповсюдження цієї хвороби. Яких комах потрібно знищувати згідно цих Правил? 1. Воші 2. Клопи 3. Мухи 4. Комарі 5. Блохи</vt:lpstr>
      <vt:lpstr>Презентація PowerPoint</vt:lpstr>
      <vt:lpstr> До лiкарнi звернулися робiтники з приводу того, що на тiлi ними були знайденi паразити сiрого кольору, довжиною близько 3 мм. Вони викликали неприємне подразнення шкiри, в мiсцях укусiв виникали свербiж, бiль, папули синього кольору, крововиливи. У окремих робiтникiв пiднялася температура. На шкiрi були крововиливи. Яке захворювання найбiльш iмовiрно? 1. Короста 2. Фтирiоз 3. Саркоптоз 4. Мiаз шкiрний 5. Педикульоз</vt:lpstr>
      <vt:lpstr>Презентація PowerPoint</vt:lpstr>
      <vt:lpstr>У п’ятимісячної дівчинки – застійні явища в легенях. При обстеженні виявлено зв’язок між висхідною аортою та легеневою артерією, що в нормі спостерігається в деяких земноводних і плазунів. Назвіть цю природжену ваду розвитку: 1. Розвиток правої дуги аорти 2. Транспозиція магістральних судин 3. Дефект міжшлуночкової перегородки 4. Дефект міжпередсердної перегородки 5. Незарощення боталової протоки</vt:lpstr>
      <vt:lpstr>Презентація PowerPoint</vt:lpstr>
      <vt:lpstr>У малярiйного плазмодiя – збудника триденної малярiї, розрiзняють два штами – пiвденний і пiвнiчний. Вони вiдрiзняються тривалiстю iнкубацiйного перiоду: в пiвденного вiн короткий, у пiвнiчного – довгий. В цьому проявляється виражена дiя такого добору: 1. Стабiлiзуючого 2. Штучного 3. Статевого 4. Рушійного 5. Дизруптивного</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Сергій Петрович Пашолок</dc:creator>
  <cp:lastModifiedBy>Сергій Петрович Пашолок</cp:lastModifiedBy>
  <cp:revision>66</cp:revision>
  <dcterms:created xsi:type="dcterms:W3CDTF">2023-09-06T13:26:12Z</dcterms:created>
  <dcterms:modified xsi:type="dcterms:W3CDTF">2024-04-20T03:21:02Z</dcterms:modified>
</cp:coreProperties>
</file>