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90" r:id="rId34"/>
    <p:sldId id="289" r:id="rId35"/>
    <p:sldId id="291" r:id="rId36"/>
    <p:sldId id="292" r:id="rId37"/>
    <p:sldId id="293" r:id="rId38"/>
    <p:sldId id="294" r:id="rId39"/>
    <p:sldId id="295" r:id="rId40"/>
    <p:sldId id="296" r:id="rId4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68CC7B-5E13-A6C6-D05E-108C42D8D913}" v="653" dt="2023-09-27T11:17:44.164"/>
    <p1510:client id="{2B9EFB99-20EB-4646-815F-0896B78E6984}" v="1263" dt="2023-09-18T14:09:46.882"/>
    <p1510:client id="{3D458A90-1BCD-6B32-02AC-48090223B0AC}" v="1088" dt="2023-09-30T17:31:29.385"/>
    <p1510:client id="{AF3B2EAD-B9F6-6960-1D70-B22406434BE6}" v="343" dt="2023-09-29T15:42:57.460"/>
    <p1510:client id="{B115A959-C470-D838-D424-28A690E61397}" v="150" dt="2023-09-27T12:24:58.061"/>
    <p1510:client id="{F2F4F402-F8AC-0AD7-CAC8-04D1BDE1D81E}" v="235" dt="2023-09-29T13:31:55.051"/>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2" autoAdjust="0"/>
    <p:restoredTop sz="94660"/>
  </p:normalViewPr>
  <p:slideViewPr>
    <p:cSldViewPr snapToGrid="0">
      <p:cViewPr varScale="1">
        <p:scale>
          <a:sx n="67" d="100"/>
          <a:sy n="67" d="100"/>
        </p:scale>
        <p:origin x="56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dirty="0"/>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4AAD347D-5ACD-4C99-B74B-A9C85AD731AF}" type="datetimeFigureOut">
              <a:rPr lang="en-US" dirty="0"/>
              <a:t>4/7/2024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94408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p>
            <a:fld id="{4509A250-FF31-4206-8172-F9D3106AACB1}" type="datetimeFigureOut">
              <a:rPr lang="en-US" dirty="0"/>
              <a:t>4/7/2024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196872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4/7/2024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000181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9796027F-7875-4030-9381-8BD8C4F21935}" type="datetimeFigureOut">
              <a:rPr lang="en-US" dirty="0"/>
              <a:t>4/7/2024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379159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9796027F-7875-4030-9381-8BD8C4F21935}" type="datetimeFigureOut">
              <a:rPr lang="en-US" dirty="0"/>
              <a:t>4/7/2024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187131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Date Placeholder 2"/>
          <p:cNvSpPr>
            <a:spLocks noGrp="1"/>
          </p:cNvSpPr>
          <p:nvPr>
            <p:ph type="dt" sz="half" idx="10"/>
          </p:nvPr>
        </p:nvSpPr>
        <p:spPr/>
        <p:txBody>
          <a:bodyPr/>
          <a:lstStyle/>
          <a:p>
            <a:fld id="{4509A250-FF31-4206-8172-F9D3106AACB1}" type="datetimeFigureOut">
              <a:rPr lang="en-US" dirty="0"/>
              <a:t>4/7/2024</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962799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4/7/2024</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208748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dirty="0"/>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4/7/2024</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671600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dirty="0"/>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4/7/2024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714148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4/7/2024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504935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dirty="0"/>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873355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dirty="0"/>
              <a:t>Click to edit Master title style</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dirty="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50041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50041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2164182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1194506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dirty="0"/>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4/7/2024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3051684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dirty="0"/>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4/7/2024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903922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509A250-FF31-4206-8172-F9D3106AACB1}" type="datetimeFigureOut">
              <a:rPr lang="en-US" dirty="0"/>
              <a:t>4/7/2024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2338833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dirty="0"/>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509A250-FF31-4206-8172-F9D3106AACB1}" type="datetimeFigureOut">
              <a:rPr lang="en-US" dirty="0"/>
              <a:t>4/7/2024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24231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4/7/2024</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extLst>
      <p:ext uri="{BB962C8B-B14F-4D97-AF65-F5344CB8AC3E}">
        <p14:creationId xmlns:p14="http://schemas.microsoft.com/office/powerpoint/2010/main" val="788107567"/>
      </p:ext>
    </p:extLst>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0" name="Picture 12">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4">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7" name="Oval 16">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9" name="Picture 18">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1" name="Picture 20">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3" name="Rectangle 22">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4" name="Picture 3">
            <a:extLst>
              <a:ext uri="{FF2B5EF4-FFF2-40B4-BE49-F238E27FC236}">
                <a16:creationId xmlns:a16="http://schemas.microsoft.com/office/drawing/2014/main" id="{DA9A1C45-B547-02D9-8C98-F69490574FC2}"/>
              </a:ext>
            </a:extLst>
          </p:cNvPr>
          <p:cNvPicPr>
            <a:picLocks noChangeAspect="1"/>
          </p:cNvPicPr>
          <p:nvPr/>
        </p:nvPicPr>
        <p:blipFill rotWithShape="1">
          <a:blip r:embed="rId7">
            <a:duotone>
              <a:prstClr val="black"/>
              <a:schemeClr val="accent5">
                <a:tint val="45000"/>
                <a:satMod val="400000"/>
              </a:schemeClr>
            </a:duotone>
            <a:alphaModFix amt="15000"/>
          </a:blip>
          <a:srcRect t="26938" b="16813"/>
          <a:stretch/>
        </p:blipFill>
        <p:spPr>
          <a:xfrm>
            <a:off x="20" y="10"/>
            <a:ext cx="12191980" cy="6857990"/>
          </a:xfrm>
          <a:prstGeom prst="rect">
            <a:avLst/>
          </a:prstGeom>
        </p:spPr>
      </p:pic>
      <p:sp>
        <p:nvSpPr>
          <p:cNvPr id="2" name="Заголовок 1"/>
          <p:cNvSpPr>
            <a:spLocks noGrp="1"/>
          </p:cNvSpPr>
          <p:nvPr>
            <p:ph type="ctrTitle"/>
          </p:nvPr>
        </p:nvSpPr>
        <p:spPr>
          <a:xfrm>
            <a:off x="646111" y="452718"/>
            <a:ext cx="9390346" cy="2708869"/>
          </a:xfrm>
        </p:spPr>
        <p:txBody>
          <a:bodyPr vert="horz" lIns="91440" tIns="45720" rIns="91440" bIns="45720" rtlCol="0" anchor="t">
            <a:normAutofit/>
          </a:bodyPr>
          <a:lstStyle/>
          <a:p>
            <a:r>
              <a:rPr lang="en-US" sz="6000" dirty="0">
                <a:latin typeface="Times New Roman"/>
                <a:cs typeface="Times New Roman"/>
              </a:rPr>
              <a:t>КРОК-1</a:t>
            </a:r>
            <a:br>
              <a:rPr lang="en-US" sz="6000" dirty="0">
                <a:latin typeface="Times New Roman"/>
              </a:rPr>
            </a:br>
            <a:r>
              <a:rPr lang="en-US" sz="4200"/>
              <a:t>speciality "MEDICINE"</a:t>
            </a:r>
          </a:p>
        </p:txBody>
      </p:sp>
      <p:sp>
        <p:nvSpPr>
          <p:cNvPr id="25" name="Rectangle 24">
            <a:extLst>
              <a:ext uri="{FF2B5EF4-FFF2-40B4-BE49-F238E27FC236}">
                <a16:creationId xmlns:a16="http://schemas.microsoft.com/office/drawing/2014/main" id="{909FE742-1A27-4AEF-B5F0-F8C383EAB1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Подзаголовок 2"/>
          <p:cNvSpPr>
            <a:spLocks noGrp="1"/>
          </p:cNvSpPr>
          <p:nvPr>
            <p:ph type="subTitle" idx="1"/>
          </p:nvPr>
        </p:nvSpPr>
        <p:spPr>
          <a:xfrm>
            <a:off x="1951576" y="198239"/>
            <a:ext cx="8946541" cy="4195481"/>
          </a:xfrm>
        </p:spPr>
        <p:txBody>
          <a:bodyPr vert="horz" lIns="91440" tIns="45720" rIns="91440" bIns="45720" rtlCol="0" anchor="ctr">
            <a:normAutofit/>
          </a:bodyPr>
          <a:lstStyle/>
          <a:p>
            <a:pPr>
              <a:buFont typeface="Wingdings 3" charset="2"/>
              <a:buChar char=""/>
            </a:pPr>
            <a:endParaRPr lang="en-US" dirty="0">
              <a:solidFill>
                <a:schemeClr val="tx1"/>
              </a:solidFill>
            </a:endParaRPr>
          </a:p>
          <a:p>
            <a:pPr>
              <a:buFont typeface="Wingdings 3" charset="2"/>
              <a:buChar char=""/>
            </a:pPr>
            <a:endParaRPr lang="en-US" dirty="0">
              <a:solidFill>
                <a:schemeClr val="tx1"/>
              </a:solidFill>
            </a:endParaRPr>
          </a:p>
          <a:p>
            <a:pPr>
              <a:buFont typeface="Wingdings 3" charset="2"/>
              <a:buChar char=""/>
            </a:pPr>
            <a:endParaRPr lang="en-US" dirty="0">
              <a:solidFill>
                <a:schemeClr val="tx1"/>
              </a:solidFill>
            </a:endParaRPr>
          </a:p>
          <a:p>
            <a:pPr>
              <a:buFont typeface="Wingdings 3" charset="2"/>
              <a:buChar char=""/>
            </a:pPr>
            <a:endParaRPr lang="en-US" dirty="0">
              <a:solidFill>
                <a:schemeClr val="tx1"/>
              </a:solidFill>
            </a:endParaRPr>
          </a:p>
          <a:p>
            <a:pPr>
              <a:buFont typeface="Wingdings 3" charset="2"/>
              <a:buChar char=""/>
            </a:pPr>
            <a:endParaRPr lang="en-US" dirty="0">
              <a:solidFill>
                <a:schemeClr val="tx1"/>
              </a:solidFill>
            </a:endParaRPr>
          </a:p>
          <a:p>
            <a:pPr>
              <a:buFont typeface="Wingdings 3" charset="2"/>
              <a:buChar char=""/>
            </a:pPr>
            <a:endParaRPr lang="en-US" dirty="0">
              <a:solidFill>
                <a:schemeClr val="tx1"/>
              </a:solidFill>
            </a:endParaRPr>
          </a:p>
          <a:p>
            <a:r>
              <a:rPr lang="en-US" sz="2400" dirty="0">
                <a:solidFill>
                  <a:schemeClr val="tx1"/>
                </a:solidFill>
              </a:rPr>
              <a:t>discipline: </a:t>
            </a:r>
            <a:r>
              <a:rPr lang="en-US" sz="2400" dirty="0" err="1">
                <a:solidFill>
                  <a:schemeClr val="tx1"/>
                </a:solidFill>
              </a:rPr>
              <a:t>pathomorphology</a:t>
            </a:r>
            <a:endParaRPr lang="en-US" sz="2400" dirty="0">
              <a:solidFill>
                <a:schemeClr val="tx1"/>
              </a:solidFill>
            </a:endParaRPr>
          </a:p>
        </p:txBody>
      </p:sp>
    </p:spTree>
    <p:extLst>
      <p:ext uri="{BB962C8B-B14F-4D97-AF65-F5344CB8AC3E}">
        <p14:creationId xmlns:p14="http://schemas.microsoft.com/office/powerpoint/2010/main" val="1351651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400"/>
                                        <p:tgtEl>
                                          <p:spTgt spid="3">
                                            <p:txEl>
                                              <p:pRg st="6" end="6"/>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0" y="10"/>
            <a:ext cx="12191980" cy="6857990"/>
          </a:xfrm>
          <a:prstGeom prst="rect">
            <a:avLst/>
          </a:prstGeom>
        </p:spPr>
      </p:pic>
      <p:sp>
        <p:nvSpPr>
          <p:cNvPr id="2" name="Заголовок 1">
            <a:extLst>
              <a:ext uri="{FF2B5EF4-FFF2-40B4-BE49-F238E27FC236}">
                <a16:creationId xmlns:a16="http://schemas.microsoft.com/office/drawing/2014/main" id="{FA15B7F3-2BA8-FA91-1FE6-01A39402FBCD}"/>
              </a:ext>
            </a:extLst>
          </p:cNvPr>
          <p:cNvSpPr>
            <a:spLocks noGrp="1"/>
          </p:cNvSpPr>
          <p:nvPr>
            <p:ph type="ctrTitle"/>
          </p:nvPr>
        </p:nvSpPr>
        <p:spPr>
          <a:xfrm>
            <a:off x="277936" y="268857"/>
            <a:ext cx="10824110" cy="2754487"/>
          </a:xfrm>
        </p:spPr>
        <p:txBody>
          <a:bodyPr vert="horz" lIns="91440" tIns="45720" rIns="91440" bIns="45720" rtlCol="0" anchor="t">
            <a:normAutofit fontScale="90000"/>
          </a:bodyPr>
          <a:lstStyle/>
          <a:p>
            <a:pPr>
              <a:lnSpc>
                <a:spcPct val="90000"/>
              </a:lnSpc>
            </a:pPr>
            <a:r>
              <a:rPr lang="ru-RU" sz="3400">
                <a:solidFill>
                  <a:schemeClr val="tx1"/>
                </a:solidFill>
                <a:latin typeface="Times New Roman"/>
                <a:cs typeface="Times New Roman"/>
              </a:rPr>
              <a:t>A 43-year-old patient, who had been suffering from tuberculosis for a long time, developed bleeding from the lungs, which resulted in the patient’s death. </a:t>
            </a:r>
            <a:r>
              <a:rPr lang="ru-RU" sz="3400" b="1" u="sng">
                <a:solidFill>
                  <a:schemeClr val="tx1"/>
                </a:solidFill>
                <a:latin typeface="Times New Roman"/>
                <a:cs typeface="Times New Roman"/>
              </a:rPr>
              <a:t>Autopsy detected several oval and round cavities in the lungs. The walls of the cavities were formed by necrotic masses and lung tissue.</a:t>
            </a:r>
            <a:r>
              <a:rPr lang="ru-RU" sz="3400">
                <a:solidFill>
                  <a:schemeClr val="tx1"/>
                </a:solidFill>
                <a:latin typeface="Times New Roman"/>
                <a:cs typeface="Times New Roman"/>
              </a:rPr>
              <a:t> What form of tuberculosis can be characterized by these pathological changes?</a:t>
            </a:r>
            <a:endParaRPr lang="ru-RU">
              <a:solidFill>
                <a:schemeClr val="tx1"/>
              </a:solidFill>
            </a:endParaRPr>
          </a:p>
          <a:p>
            <a:pPr>
              <a:lnSpc>
                <a:spcPct val="90000"/>
              </a:lnSpc>
            </a:pPr>
            <a:endParaRPr lang="ru-RU" sz="3400" dirty="0">
              <a:solidFill>
                <a:schemeClr val="tx1"/>
              </a:solidFill>
              <a:latin typeface="Times New Roman"/>
              <a:cs typeface="Times New Roman"/>
            </a:endParaRPr>
          </a:p>
        </p:txBody>
      </p:sp>
      <p:sp>
        <p:nvSpPr>
          <p:cNvPr id="3" name="Подзаголовок 2">
            <a:extLst>
              <a:ext uri="{FF2B5EF4-FFF2-40B4-BE49-F238E27FC236}">
                <a16:creationId xmlns:a16="http://schemas.microsoft.com/office/drawing/2014/main" id="{1363ED7B-CE80-C07D-F1BC-E7591DDE8FAF}"/>
              </a:ext>
            </a:extLst>
          </p:cNvPr>
          <p:cNvSpPr>
            <a:spLocks noGrp="1"/>
          </p:cNvSpPr>
          <p:nvPr>
            <p:ph type="subTitle" idx="1"/>
          </p:nvPr>
        </p:nvSpPr>
        <p:spPr>
          <a:xfrm>
            <a:off x="378578" y="3555305"/>
            <a:ext cx="8825658" cy="2212891"/>
          </a:xfrm>
        </p:spPr>
        <p:txBody>
          <a:bodyPr vert="horz" lIns="91440" tIns="45720" rIns="91440" bIns="45720" rtlCol="0" anchor="t">
            <a:noAutofit/>
          </a:bodyPr>
          <a:lstStyle/>
          <a:p>
            <a:pPr marL="457200" indent="-457200">
              <a:lnSpc>
                <a:spcPct val="90000"/>
              </a:lnSpc>
              <a:buAutoNum type="alphaUcPeriod"/>
            </a:pPr>
            <a:r>
              <a:rPr lang="ru-RU" sz="2400">
                <a:solidFill>
                  <a:schemeClr val="tx1"/>
                </a:solidFill>
                <a:latin typeface="Times New Roman"/>
                <a:cs typeface="Times New Roman"/>
              </a:rPr>
              <a:t>Fibrocavitary tuberculosis</a:t>
            </a:r>
            <a:endParaRPr lang="ru-RU">
              <a:solidFill>
                <a:schemeClr val="tx1"/>
              </a:solidFill>
            </a:endParaRPr>
          </a:p>
          <a:p>
            <a:pPr>
              <a:lnSpc>
                <a:spcPct val="90000"/>
              </a:lnSpc>
            </a:pPr>
            <a:r>
              <a:rPr lang="ru-RU" sz="2400">
                <a:solidFill>
                  <a:schemeClr val="tx1"/>
                </a:solidFill>
                <a:latin typeface="Times New Roman"/>
                <a:cs typeface="Times New Roman"/>
              </a:rPr>
              <a:t>B.  Acute cavernous tuberculosis</a:t>
            </a:r>
            <a:endParaRPr lang="ru-RU">
              <a:solidFill>
                <a:schemeClr val="tx1"/>
              </a:solidFill>
            </a:endParaRPr>
          </a:p>
          <a:p>
            <a:pPr>
              <a:lnSpc>
                <a:spcPct val="90000"/>
              </a:lnSpc>
            </a:pPr>
            <a:r>
              <a:rPr lang="ru-RU" sz="2400">
                <a:solidFill>
                  <a:schemeClr val="tx1"/>
                </a:solidFill>
                <a:latin typeface="Times New Roman"/>
                <a:cs typeface="Times New Roman"/>
              </a:rPr>
              <a:t>C.  Acute focal tuberculosis</a:t>
            </a:r>
            <a:endParaRPr lang="ru-RU">
              <a:solidFill>
                <a:schemeClr val="tx1"/>
              </a:solidFill>
            </a:endParaRPr>
          </a:p>
          <a:p>
            <a:pPr>
              <a:lnSpc>
                <a:spcPct val="90000"/>
              </a:lnSpc>
            </a:pPr>
            <a:r>
              <a:rPr lang="ru-RU" sz="2400">
                <a:solidFill>
                  <a:schemeClr val="tx1"/>
                </a:solidFill>
                <a:latin typeface="Times New Roman"/>
                <a:cs typeface="Times New Roman"/>
              </a:rPr>
              <a:t>D.  </a:t>
            </a:r>
            <a:r>
              <a:rPr lang="ru-RU" sz="2400" b="1" u="sng">
                <a:solidFill>
                  <a:schemeClr val="tx1"/>
                </a:solidFill>
                <a:latin typeface="Times New Roman"/>
                <a:cs typeface="Times New Roman"/>
              </a:rPr>
              <a:t>Tuberculoma</a:t>
            </a:r>
            <a:endParaRPr lang="ru-RU" b="1" u="sng">
              <a:solidFill>
                <a:schemeClr val="tx1"/>
              </a:solidFill>
              <a:latin typeface="Century Gothic" panose="020B0502020202020204"/>
              <a:cs typeface="Times New Roman"/>
            </a:endParaRPr>
          </a:p>
          <a:p>
            <a:pPr>
              <a:lnSpc>
                <a:spcPct val="90000"/>
              </a:lnSpc>
            </a:pPr>
            <a:r>
              <a:rPr lang="ru-RU" sz="2400">
                <a:solidFill>
                  <a:schemeClr val="tx1"/>
                </a:solidFill>
                <a:latin typeface="Times New Roman"/>
                <a:cs typeface="Times New Roman"/>
              </a:rPr>
              <a:t>E.   Gaseous pneumonia</a:t>
            </a:r>
            <a:endParaRPr lang="ru-RU">
              <a:solidFill>
                <a:schemeClr val="tx1"/>
              </a:solidFill>
            </a:endParaRPr>
          </a:p>
          <a:p>
            <a:pPr>
              <a:lnSpc>
                <a:spcPct val="90000"/>
              </a:lnSpc>
            </a:pPr>
            <a:endParaRPr lang="ru-RU" sz="2400" dirty="0">
              <a:solidFill>
                <a:schemeClr val="tx1"/>
              </a:solidFill>
              <a:latin typeface="Times New Roman"/>
              <a:cs typeface="Times New Roman"/>
            </a:endParaRPr>
          </a:p>
        </p:txBody>
      </p:sp>
    </p:spTree>
    <p:extLst>
      <p:ext uri="{BB962C8B-B14F-4D97-AF65-F5344CB8AC3E}">
        <p14:creationId xmlns:p14="http://schemas.microsoft.com/office/powerpoint/2010/main" val="2772873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0" y="10"/>
            <a:ext cx="12191980" cy="6857990"/>
          </a:xfrm>
          <a:prstGeom prst="rect">
            <a:avLst/>
          </a:prstGeom>
        </p:spPr>
      </p:pic>
      <p:sp>
        <p:nvSpPr>
          <p:cNvPr id="5" name="Заголовок 4">
            <a:extLst>
              <a:ext uri="{FF2B5EF4-FFF2-40B4-BE49-F238E27FC236}">
                <a16:creationId xmlns:a16="http://schemas.microsoft.com/office/drawing/2014/main" id="{11ABAD36-D7FB-B0F2-C301-41C3875D79DF}"/>
              </a:ext>
            </a:extLst>
          </p:cNvPr>
          <p:cNvSpPr>
            <a:spLocks noGrp="1"/>
          </p:cNvSpPr>
          <p:nvPr>
            <p:ph type="ctrTitle"/>
          </p:nvPr>
        </p:nvSpPr>
        <p:spPr>
          <a:xfrm>
            <a:off x="579861" y="182592"/>
            <a:ext cx="10752224" cy="3200185"/>
          </a:xfrm>
        </p:spPr>
        <p:txBody>
          <a:bodyPr vert="horz" lIns="91440" tIns="45720" rIns="91440" bIns="45720" rtlCol="0" anchor="t">
            <a:noAutofit/>
          </a:bodyPr>
          <a:lstStyle/>
          <a:p>
            <a:r>
              <a:rPr lang="uk-UA" sz="3400">
                <a:latin typeface="Times New Roman"/>
                <a:cs typeface="Times New Roman"/>
              </a:rPr>
              <a:t>A patient with a suspected systemic disease underwent a biopsy of an area of increased density and immobility in the skin. </a:t>
            </a:r>
            <a:r>
              <a:rPr lang="uk-UA" sz="3400" b="1" u="sng">
                <a:latin typeface="Times New Roman"/>
                <a:cs typeface="Times New Roman"/>
              </a:rPr>
              <a:t>In the dermis, the study detected all types of connective tissue disorganization with a weak cellular reaction, gross sclerosis, and hyalinosis. </a:t>
            </a:r>
            <a:r>
              <a:rPr lang="uk-UA" sz="3400">
                <a:latin typeface="Times New Roman"/>
                <a:cs typeface="Times New Roman"/>
              </a:rPr>
              <a:t>What disease can be characterized by these pathological changes?</a:t>
            </a:r>
            <a:endParaRPr lang="ru-RU"/>
          </a:p>
          <a:p>
            <a:endParaRPr lang="uk-UA" sz="3400" dirty="0">
              <a:latin typeface="Times New Roman"/>
              <a:cs typeface="Times New Roman"/>
            </a:endParaRPr>
          </a:p>
        </p:txBody>
      </p:sp>
      <p:sp>
        <p:nvSpPr>
          <p:cNvPr id="7" name="Подзаголовок 6">
            <a:extLst>
              <a:ext uri="{FF2B5EF4-FFF2-40B4-BE49-F238E27FC236}">
                <a16:creationId xmlns:a16="http://schemas.microsoft.com/office/drawing/2014/main" id="{01EA5F65-AA2D-631F-26F2-8E2A3CA8E89F}"/>
              </a:ext>
            </a:extLst>
          </p:cNvPr>
          <p:cNvSpPr>
            <a:spLocks noGrp="1"/>
          </p:cNvSpPr>
          <p:nvPr>
            <p:ph type="subTitle" idx="1"/>
          </p:nvPr>
        </p:nvSpPr>
        <p:spPr>
          <a:xfrm>
            <a:off x="579861" y="3842852"/>
            <a:ext cx="9400752" cy="2845495"/>
          </a:xfrm>
        </p:spPr>
        <p:txBody>
          <a:bodyPr/>
          <a:lstStyle/>
          <a:p>
            <a:pPr marL="457200" indent="-457200">
              <a:buAutoNum type="alphaUcPeriod"/>
            </a:pPr>
            <a:r>
              <a:rPr lang="uk-UA" sz="2400" b="1" u="sng">
                <a:solidFill>
                  <a:schemeClr val="tx1"/>
                </a:solidFill>
                <a:latin typeface="times new poman"/>
              </a:rPr>
              <a:t>Scleroderma     </a:t>
            </a:r>
            <a:r>
              <a:rPr lang="uk-UA" sz="2400" dirty="0">
                <a:solidFill>
                  <a:schemeClr val="tx1"/>
                </a:solidFill>
                <a:latin typeface="times new poman"/>
              </a:rPr>
              <a:t>                                  </a:t>
            </a:r>
            <a:endParaRPr lang="ru-RU" sz="2400" dirty="0">
              <a:solidFill>
                <a:schemeClr val="tx1"/>
              </a:solidFill>
              <a:latin typeface="times new poman"/>
            </a:endParaRPr>
          </a:p>
          <a:p>
            <a:r>
              <a:rPr lang="uk-UA" sz="2400">
                <a:solidFill>
                  <a:schemeClr val="tx1"/>
                </a:solidFill>
                <a:latin typeface="times new poman"/>
              </a:rPr>
              <a:t>B.   Polyarteritis nodosa</a:t>
            </a:r>
          </a:p>
          <a:p>
            <a:r>
              <a:rPr lang="uk-UA" sz="2400">
                <a:solidFill>
                  <a:schemeClr val="tx1"/>
                </a:solidFill>
                <a:latin typeface="times new poman"/>
              </a:rPr>
              <a:t>C.  Dermatofibroma</a:t>
            </a:r>
          </a:p>
          <a:p>
            <a:r>
              <a:rPr lang="uk-UA" sz="2400">
                <a:solidFill>
                  <a:schemeClr val="tx1"/>
                </a:solidFill>
                <a:latin typeface="times new poman"/>
              </a:rPr>
              <a:t>D.  Psoriasis</a:t>
            </a:r>
          </a:p>
          <a:p>
            <a:r>
              <a:rPr lang="uk-UA" sz="2400">
                <a:solidFill>
                  <a:schemeClr val="tx1"/>
                </a:solidFill>
                <a:latin typeface="times new poman"/>
              </a:rPr>
              <a:t>E.   Systemic lupus erythematosus</a:t>
            </a:r>
          </a:p>
          <a:p>
            <a:endParaRPr lang="uk-UA" dirty="0">
              <a:solidFill>
                <a:srgbClr val="8AD0D6"/>
              </a:solidFill>
            </a:endParaRPr>
          </a:p>
        </p:txBody>
      </p:sp>
    </p:spTree>
    <p:extLst>
      <p:ext uri="{BB962C8B-B14F-4D97-AF65-F5344CB8AC3E}">
        <p14:creationId xmlns:p14="http://schemas.microsoft.com/office/powerpoint/2010/main" val="2329953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0" y="14387"/>
            <a:ext cx="12191980" cy="6857990"/>
          </a:xfrm>
          <a:prstGeom prst="rect">
            <a:avLst/>
          </a:prstGeom>
        </p:spPr>
      </p:pic>
      <p:sp>
        <p:nvSpPr>
          <p:cNvPr id="3" name="Заголовок 2">
            <a:extLst>
              <a:ext uri="{FF2B5EF4-FFF2-40B4-BE49-F238E27FC236}">
                <a16:creationId xmlns:a16="http://schemas.microsoft.com/office/drawing/2014/main" id="{30C663AF-4412-9380-4BB0-5698E3771DBF}"/>
              </a:ext>
            </a:extLst>
          </p:cNvPr>
          <p:cNvSpPr>
            <a:spLocks noGrp="1"/>
          </p:cNvSpPr>
          <p:nvPr>
            <p:ph type="ctrTitle"/>
          </p:nvPr>
        </p:nvSpPr>
        <p:spPr>
          <a:xfrm>
            <a:off x="479219" y="96328"/>
            <a:ext cx="11485468" cy="2567581"/>
          </a:xfrm>
        </p:spPr>
        <p:txBody>
          <a:bodyPr vert="horz" lIns="91440" tIns="45720" rIns="91440" bIns="45720" rtlCol="0" anchor="t">
            <a:noAutofit/>
          </a:bodyPr>
          <a:lstStyle/>
          <a:p>
            <a:r>
              <a:rPr lang="ru-RU" sz="3400">
                <a:latin typeface="Times New Roman"/>
                <a:cs typeface="Times New Roman"/>
              </a:rPr>
              <a:t>Autopsy of the body of a man who </a:t>
            </a:r>
            <a:r>
              <a:rPr lang="ru-RU" sz="3400" b="1" u="sng">
                <a:latin typeface="Times New Roman"/>
                <a:cs typeface="Times New Roman"/>
              </a:rPr>
              <a:t>died of croupous pneumonia</a:t>
            </a:r>
            <a:r>
              <a:rPr lang="ru-RU" sz="3400">
                <a:latin typeface="Times New Roman"/>
                <a:cs typeface="Times New Roman"/>
              </a:rPr>
              <a:t> revealed an opaque liquid </a:t>
            </a:r>
            <a:r>
              <a:rPr lang="ru-RU" sz="3400" b="1" u="sng">
                <a:latin typeface="Times New Roman"/>
                <a:cs typeface="Times New Roman"/>
              </a:rPr>
              <a:t>in the pleural cavity and a grayish film on the visceral pleura.</a:t>
            </a:r>
            <a:r>
              <a:rPr lang="ru-RU" sz="3400">
                <a:latin typeface="Times New Roman"/>
                <a:cs typeface="Times New Roman"/>
              </a:rPr>
              <a:t> What type of inflammation is observed on the visceral pleura?</a:t>
            </a:r>
            <a:endParaRPr lang="ru-RU"/>
          </a:p>
          <a:p>
            <a:endParaRPr lang="ru-RU" sz="3400" dirty="0">
              <a:latin typeface="Times New Roman"/>
              <a:cs typeface="Times New Roman"/>
            </a:endParaRPr>
          </a:p>
        </p:txBody>
      </p:sp>
      <p:sp>
        <p:nvSpPr>
          <p:cNvPr id="6" name="Подзаголовок 5">
            <a:extLst>
              <a:ext uri="{FF2B5EF4-FFF2-40B4-BE49-F238E27FC236}">
                <a16:creationId xmlns:a16="http://schemas.microsoft.com/office/drawing/2014/main" id="{7B53CFC0-49C6-33A7-629E-6BC163CAA55F}"/>
              </a:ext>
            </a:extLst>
          </p:cNvPr>
          <p:cNvSpPr>
            <a:spLocks noGrp="1"/>
          </p:cNvSpPr>
          <p:nvPr>
            <p:ph type="subTitle" idx="1"/>
          </p:nvPr>
        </p:nvSpPr>
        <p:spPr>
          <a:xfrm>
            <a:off x="436087" y="2965833"/>
            <a:ext cx="9501394" cy="2371042"/>
          </a:xfrm>
        </p:spPr>
        <p:txBody>
          <a:bodyPr vert="horz" lIns="91440" tIns="45720" rIns="91440" bIns="45720" rtlCol="0" anchor="t">
            <a:noAutofit/>
          </a:bodyPr>
          <a:lstStyle/>
          <a:p>
            <a:r>
              <a:rPr lang="uk-UA" sz="2400">
                <a:solidFill>
                  <a:srgbClr val="FFFFFF"/>
                </a:solidFill>
                <a:latin typeface="Times New Roman"/>
                <a:cs typeface="Times New Roman"/>
              </a:rPr>
              <a:t>A.     Granulomatous</a:t>
            </a:r>
            <a:endParaRPr lang="ru-RU">
              <a:solidFill>
                <a:srgbClr val="8AD0D6"/>
              </a:solidFill>
              <a:latin typeface="Century Gothic" panose="020B0502020202020204"/>
              <a:cs typeface="Times New Roman"/>
            </a:endParaRPr>
          </a:p>
          <a:p>
            <a:r>
              <a:rPr lang="uk-UA" sz="2400">
                <a:solidFill>
                  <a:srgbClr val="FFFFFF"/>
                </a:solidFill>
                <a:latin typeface="Times New Roman"/>
                <a:cs typeface="Times New Roman"/>
              </a:rPr>
              <a:t>B.     Purulent</a:t>
            </a:r>
            <a:endParaRPr lang="uk-UA"/>
          </a:p>
          <a:p>
            <a:r>
              <a:rPr lang="uk-UA" sz="2400">
                <a:solidFill>
                  <a:srgbClr val="FFFFFF"/>
                </a:solidFill>
                <a:latin typeface="Times New Roman"/>
                <a:cs typeface="Times New Roman"/>
              </a:rPr>
              <a:t>C.     Hemorrhagic</a:t>
            </a:r>
            <a:endParaRPr lang="uk-UA"/>
          </a:p>
          <a:p>
            <a:r>
              <a:rPr lang="uk-UA" sz="2400">
                <a:solidFill>
                  <a:srgbClr val="FFFFFF"/>
                </a:solidFill>
                <a:latin typeface="Times New Roman"/>
                <a:cs typeface="Times New Roman"/>
              </a:rPr>
              <a:t>D.     Catarrhal</a:t>
            </a:r>
            <a:endParaRPr lang="uk-UA"/>
          </a:p>
          <a:p>
            <a:r>
              <a:rPr lang="uk-UA" sz="2400">
                <a:solidFill>
                  <a:srgbClr val="FFFFFF"/>
                </a:solidFill>
                <a:latin typeface="Times New Roman"/>
                <a:cs typeface="Times New Roman"/>
              </a:rPr>
              <a:t>E.    </a:t>
            </a:r>
            <a:r>
              <a:rPr lang="uk-UA" sz="2400" b="1" u="sng">
                <a:solidFill>
                  <a:srgbClr val="FFFFFF"/>
                </a:solidFill>
                <a:latin typeface="Times New Roman"/>
                <a:cs typeface="Times New Roman"/>
              </a:rPr>
              <a:t> Fibrinous</a:t>
            </a:r>
            <a:endParaRPr lang="uk-UA" b="1" u="sng"/>
          </a:p>
          <a:p>
            <a:endParaRPr lang="uk-UA" sz="2400" dirty="0">
              <a:solidFill>
                <a:srgbClr val="FFFFFF"/>
              </a:solidFill>
              <a:latin typeface="Times New Roman"/>
              <a:cs typeface="Times New Roman"/>
            </a:endParaRPr>
          </a:p>
        </p:txBody>
      </p:sp>
    </p:spTree>
    <p:extLst>
      <p:ext uri="{BB962C8B-B14F-4D97-AF65-F5344CB8AC3E}">
        <p14:creationId xmlns:p14="http://schemas.microsoft.com/office/powerpoint/2010/main" val="4068897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0" y="10"/>
            <a:ext cx="12191980" cy="6857990"/>
          </a:xfrm>
          <a:prstGeom prst="rect">
            <a:avLst/>
          </a:prstGeom>
        </p:spPr>
      </p:pic>
      <p:sp>
        <p:nvSpPr>
          <p:cNvPr id="4" name="Заголовок 3">
            <a:extLst>
              <a:ext uri="{FF2B5EF4-FFF2-40B4-BE49-F238E27FC236}">
                <a16:creationId xmlns:a16="http://schemas.microsoft.com/office/drawing/2014/main" id="{A90CA352-7FD8-86B1-F649-0065F4A155DF}"/>
              </a:ext>
            </a:extLst>
          </p:cNvPr>
          <p:cNvSpPr>
            <a:spLocks noGrp="1"/>
          </p:cNvSpPr>
          <p:nvPr>
            <p:ph type="ctrTitle"/>
          </p:nvPr>
        </p:nvSpPr>
        <p:spPr>
          <a:xfrm>
            <a:off x="335446" y="369499"/>
            <a:ext cx="11126034" cy="2826373"/>
          </a:xfrm>
        </p:spPr>
        <p:txBody>
          <a:bodyPr vert="horz" lIns="91440" tIns="45720" rIns="91440" bIns="45720" rtlCol="0" anchor="t">
            <a:noAutofit/>
          </a:bodyPr>
          <a:lstStyle/>
          <a:p>
            <a:r>
              <a:rPr lang="ru-RU" sz="3400">
                <a:latin typeface="Times New Roman"/>
                <a:cs typeface="Times New Roman"/>
              </a:rPr>
              <a:t>Microscopy of the kidney biopsy material detected </a:t>
            </a:r>
            <a:r>
              <a:rPr lang="ru-RU" sz="3400" b="1" u="sng">
                <a:latin typeface="Times New Roman"/>
                <a:cs typeface="Times New Roman"/>
              </a:rPr>
              <a:t>foci with granular eosinophilic masses in their center, surrounded by an infiltrate consisting of lymphocytes, epithelioid cells, and isolated Langhans cells.</a:t>
            </a:r>
            <a:r>
              <a:rPr lang="ru-RU" sz="3400">
                <a:latin typeface="Times New Roman"/>
                <a:cs typeface="Times New Roman"/>
              </a:rPr>
              <a:t> What pathological process corresponds with the described changes?</a:t>
            </a:r>
            <a:endParaRPr lang="ru-RU"/>
          </a:p>
          <a:p>
            <a:endParaRPr lang="ru-RU" sz="3400" dirty="0">
              <a:latin typeface="Times New Roman"/>
              <a:cs typeface="Times New Roman"/>
            </a:endParaRPr>
          </a:p>
        </p:txBody>
      </p:sp>
      <p:sp>
        <p:nvSpPr>
          <p:cNvPr id="7" name="Подзаголовок 6">
            <a:extLst>
              <a:ext uri="{FF2B5EF4-FFF2-40B4-BE49-F238E27FC236}">
                <a16:creationId xmlns:a16="http://schemas.microsoft.com/office/drawing/2014/main" id="{12338753-B8CE-EE1F-3E52-BE8D9AEE6876}"/>
              </a:ext>
            </a:extLst>
          </p:cNvPr>
          <p:cNvSpPr>
            <a:spLocks noGrp="1"/>
          </p:cNvSpPr>
          <p:nvPr>
            <p:ph type="subTitle" idx="1"/>
          </p:nvPr>
        </p:nvSpPr>
        <p:spPr>
          <a:xfrm>
            <a:off x="335446" y="3425909"/>
            <a:ext cx="8825658" cy="2730476"/>
          </a:xfrm>
        </p:spPr>
        <p:txBody>
          <a:bodyPr>
            <a:normAutofit lnSpcReduction="10000"/>
          </a:bodyPr>
          <a:lstStyle/>
          <a:p>
            <a:r>
              <a:rPr lang="uk-UA" sz="2400">
                <a:solidFill>
                  <a:schemeClr val="tx1"/>
                </a:solidFill>
                <a:latin typeface="Times New Roman"/>
                <a:cs typeface="Times New Roman"/>
              </a:rPr>
              <a:t>A.   </a:t>
            </a:r>
            <a:r>
              <a:rPr lang="uk-UA" sz="2400" b="1" u="sng">
                <a:solidFill>
                  <a:schemeClr val="tx1"/>
                </a:solidFill>
                <a:latin typeface="Times New Roman"/>
                <a:cs typeface="Times New Roman"/>
              </a:rPr>
              <a:t> Granulomatous inflammation</a:t>
            </a:r>
            <a:endParaRPr lang="ru-RU" b="1" u="sng">
              <a:solidFill>
                <a:schemeClr val="tx1"/>
              </a:solidFill>
              <a:latin typeface="Century Gothic" panose="020B0502020202020204"/>
              <a:cs typeface="Times New Roman"/>
            </a:endParaRPr>
          </a:p>
          <a:p>
            <a:r>
              <a:rPr lang="uk-UA" sz="2400">
                <a:solidFill>
                  <a:schemeClr val="tx1"/>
                </a:solidFill>
                <a:latin typeface="Times New Roman"/>
                <a:cs typeface="Times New Roman"/>
              </a:rPr>
              <a:t>B.    Alterative inflammation</a:t>
            </a:r>
            <a:endParaRPr lang="uk-UA">
              <a:solidFill>
                <a:schemeClr val="tx1"/>
              </a:solidFill>
            </a:endParaRPr>
          </a:p>
          <a:p>
            <a:r>
              <a:rPr lang="uk-UA" sz="2400">
                <a:solidFill>
                  <a:schemeClr val="tx1"/>
                </a:solidFill>
                <a:latin typeface="Times New Roman"/>
                <a:cs typeface="Times New Roman"/>
              </a:rPr>
              <a:t>C.    Coagulative necrosis</a:t>
            </a:r>
            <a:endParaRPr lang="uk-UA">
              <a:solidFill>
                <a:schemeClr val="tx1"/>
              </a:solidFill>
            </a:endParaRPr>
          </a:p>
          <a:p>
            <a:r>
              <a:rPr lang="uk-UA" sz="2400">
                <a:solidFill>
                  <a:schemeClr val="tx1"/>
                </a:solidFill>
                <a:latin typeface="Times New Roman"/>
                <a:cs typeface="Times New Roman"/>
              </a:rPr>
              <a:t>D.    Proliferation and differentiation of                </a:t>
            </a:r>
            <a:r>
              <a:rPr lang="uk-UA" sz="2400" dirty="0">
                <a:solidFill>
                  <a:schemeClr val="tx1"/>
                </a:solidFill>
                <a:latin typeface="Times New Roman"/>
                <a:cs typeface="Times New Roman"/>
              </a:rPr>
              <a:t>macrophages</a:t>
            </a:r>
            <a:endParaRPr lang="uk-UA" dirty="0">
              <a:solidFill>
                <a:schemeClr val="tx1"/>
              </a:solidFill>
            </a:endParaRPr>
          </a:p>
          <a:p>
            <a:r>
              <a:rPr lang="uk-UA" sz="2400">
                <a:solidFill>
                  <a:schemeClr val="tx1"/>
                </a:solidFill>
                <a:latin typeface="Times New Roman"/>
                <a:cs typeface="Times New Roman"/>
              </a:rPr>
              <a:t>E.    Caseous necrosis</a:t>
            </a:r>
            <a:endParaRPr lang="uk-UA">
              <a:solidFill>
                <a:schemeClr val="tx1"/>
              </a:solidFill>
            </a:endParaRPr>
          </a:p>
          <a:p>
            <a:endParaRPr lang="uk-UA">
              <a:solidFill>
                <a:srgbClr val="8AD0D6"/>
              </a:solidFill>
            </a:endParaRPr>
          </a:p>
        </p:txBody>
      </p:sp>
    </p:spTree>
    <p:extLst>
      <p:ext uri="{BB962C8B-B14F-4D97-AF65-F5344CB8AC3E}">
        <p14:creationId xmlns:p14="http://schemas.microsoft.com/office/powerpoint/2010/main" val="2070104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9" cy="6857990"/>
          </a:xfrm>
          <a:prstGeom prst="rect">
            <a:avLst/>
          </a:prstGeom>
        </p:spPr>
      </p:pic>
      <p:sp>
        <p:nvSpPr>
          <p:cNvPr id="3" name="Заголовок 2">
            <a:extLst>
              <a:ext uri="{FF2B5EF4-FFF2-40B4-BE49-F238E27FC236}">
                <a16:creationId xmlns:a16="http://schemas.microsoft.com/office/drawing/2014/main" id="{A29AC2DC-99DF-5135-D1FB-73C615CF72E0}"/>
              </a:ext>
            </a:extLst>
          </p:cNvPr>
          <p:cNvSpPr>
            <a:spLocks noGrp="1"/>
          </p:cNvSpPr>
          <p:nvPr>
            <p:ph type="ctrTitle"/>
          </p:nvPr>
        </p:nvSpPr>
        <p:spPr>
          <a:xfrm>
            <a:off x="249183" y="225724"/>
            <a:ext cx="11844901" cy="2639469"/>
          </a:xfrm>
        </p:spPr>
        <p:txBody>
          <a:bodyPr vert="horz" lIns="91440" tIns="45720" rIns="91440" bIns="45720" rtlCol="0" anchor="t">
            <a:noAutofit/>
          </a:bodyPr>
          <a:lstStyle/>
          <a:p>
            <a:r>
              <a:rPr lang="uk-UA" sz="3200">
                <a:latin typeface="Times New Roman"/>
                <a:cs typeface="Times New Roman"/>
              </a:rPr>
              <a:t>A 10-year-old child underwent a </a:t>
            </a:r>
            <a:r>
              <a:rPr lang="uk-UA" sz="3200" b="1" u="sng">
                <a:latin typeface="Times New Roman"/>
                <a:cs typeface="Times New Roman"/>
              </a:rPr>
              <a:t>Mantoux test (with tuberculin). After 48 hours, a papule up to 8 mm in diameter appeared at the site of tuberculin injection.</a:t>
            </a:r>
            <a:r>
              <a:rPr lang="uk-UA" sz="3200">
                <a:latin typeface="Times New Roman"/>
                <a:cs typeface="Times New Roman"/>
              </a:rPr>
              <a:t> What type of hypersensitivity reaction developed after administration of tuberculin?</a:t>
            </a:r>
            <a:endParaRPr lang="ru-RU"/>
          </a:p>
          <a:p>
            <a:endParaRPr lang="uk-UA" sz="3200" dirty="0">
              <a:latin typeface="Times New Roman"/>
              <a:cs typeface="Times New Roman"/>
            </a:endParaRPr>
          </a:p>
        </p:txBody>
      </p:sp>
      <p:sp>
        <p:nvSpPr>
          <p:cNvPr id="6" name="Подзаголовок 5">
            <a:extLst>
              <a:ext uri="{FF2B5EF4-FFF2-40B4-BE49-F238E27FC236}">
                <a16:creationId xmlns:a16="http://schemas.microsoft.com/office/drawing/2014/main" id="{6412D730-119E-9161-A225-2048E238D2C8}"/>
              </a:ext>
            </a:extLst>
          </p:cNvPr>
          <p:cNvSpPr>
            <a:spLocks noGrp="1"/>
          </p:cNvSpPr>
          <p:nvPr>
            <p:ph type="subTitle" idx="1"/>
          </p:nvPr>
        </p:nvSpPr>
        <p:spPr>
          <a:xfrm>
            <a:off x="249181" y="2980211"/>
            <a:ext cx="8825658" cy="2514816"/>
          </a:xfrm>
        </p:spPr>
        <p:txBody>
          <a:bodyPr>
            <a:normAutofit fontScale="92500" lnSpcReduction="10000"/>
          </a:bodyPr>
          <a:lstStyle/>
          <a:p>
            <a:r>
              <a:rPr lang="uk-UA" sz="2400">
                <a:solidFill>
                  <a:schemeClr val="tx1"/>
                </a:solidFill>
                <a:latin typeface="Times New Roman"/>
                <a:cs typeface="Times New Roman"/>
              </a:rPr>
              <a:t>A.   </a:t>
            </a:r>
            <a:r>
              <a:rPr lang="uk-UA" sz="2800">
                <a:solidFill>
                  <a:schemeClr val="tx1"/>
                </a:solidFill>
                <a:latin typeface="Times New Roman"/>
                <a:cs typeface="Times New Roman"/>
              </a:rPr>
              <a:t>Type IV hypersensitivity reaction</a:t>
            </a:r>
          </a:p>
          <a:p>
            <a:r>
              <a:rPr lang="uk-UA" sz="2800">
                <a:solidFill>
                  <a:schemeClr val="tx1"/>
                </a:solidFill>
                <a:latin typeface="Times New Roman"/>
                <a:cs typeface="Times New Roman"/>
              </a:rPr>
              <a:t>B.    </a:t>
            </a:r>
            <a:r>
              <a:rPr lang="uk-UA" sz="2800" b="1" u="sng">
                <a:solidFill>
                  <a:schemeClr val="tx1"/>
                </a:solidFill>
                <a:latin typeface="Times New Roman"/>
                <a:cs typeface="Times New Roman"/>
              </a:rPr>
              <a:t>Arthus reaction</a:t>
            </a:r>
            <a:endParaRPr lang="uk-UA" sz="2800" b="1" u="sng">
              <a:solidFill>
                <a:srgbClr val="FFFFFF"/>
              </a:solidFill>
              <a:latin typeface="Times New Roman"/>
              <a:cs typeface="Times New Roman"/>
            </a:endParaRPr>
          </a:p>
          <a:p>
            <a:r>
              <a:rPr lang="uk-UA" sz="2800">
                <a:solidFill>
                  <a:schemeClr val="tx1"/>
                </a:solidFill>
                <a:latin typeface="Times New Roman"/>
                <a:cs typeface="Times New Roman"/>
              </a:rPr>
              <a:t>C.    Atopic reaction</a:t>
            </a:r>
            <a:endParaRPr lang="uk-UA" sz="2800">
              <a:solidFill>
                <a:srgbClr val="FFFFFF"/>
              </a:solidFill>
              <a:latin typeface="Times New Roman"/>
              <a:cs typeface="Times New Roman"/>
            </a:endParaRPr>
          </a:p>
          <a:p>
            <a:r>
              <a:rPr lang="uk-UA" sz="2800">
                <a:solidFill>
                  <a:schemeClr val="tx1"/>
                </a:solidFill>
                <a:latin typeface="Times New Roman"/>
                <a:cs typeface="Times New Roman"/>
              </a:rPr>
              <a:t>D.   Type II hypersensitivity reaction</a:t>
            </a:r>
            <a:endParaRPr lang="uk-UA" sz="2800">
              <a:solidFill>
                <a:srgbClr val="FFFFFF"/>
              </a:solidFill>
              <a:latin typeface="Times New Roman"/>
              <a:cs typeface="Times New Roman"/>
            </a:endParaRPr>
          </a:p>
          <a:p>
            <a:r>
              <a:rPr lang="uk-UA" sz="2800">
                <a:solidFill>
                  <a:schemeClr val="tx1"/>
                </a:solidFill>
                <a:latin typeface="Times New Roman"/>
                <a:cs typeface="Times New Roman"/>
              </a:rPr>
              <a:t>E.    Serum sickness</a:t>
            </a:r>
            <a:endParaRPr lang="uk-UA" sz="2800">
              <a:solidFill>
                <a:srgbClr val="FFFFFF"/>
              </a:solidFill>
              <a:latin typeface="Times New Roman"/>
              <a:cs typeface="Times New Roman"/>
            </a:endParaRPr>
          </a:p>
          <a:p>
            <a:endParaRPr lang="ru-RU"/>
          </a:p>
        </p:txBody>
      </p:sp>
    </p:spTree>
    <p:extLst>
      <p:ext uri="{BB962C8B-B14F-4D97-AF65-F5344CB8AC3E}">
        <p14:creationId xmlns:p14="http://schemas.microsoft.com/office/powerpoint/2010/main" val="2230817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9" cy="6857990"/>
          </a:xfrm>
          <a:prstGeom prst="rect">
            <a:avLst/>
          </a:prstGeom>
        </p:spPr>
      </p:pic>
      <p:sp>
        <p:nvSpPr>
          <p:cNvPr id="4" name="Заголовок 3">
            <a:extLst>
              <a:ext uri="{FF2B5EF4-FFF2-40B4-BE49-F238E27FC236}">
                <a16:creationId xmlns:a16="http://schemas.microsoft.com/office/drawing/2014/main" id="{2298CE0D-C34D-C5EA-45A3-E162150CED35}"/>
              </a:ext>
            </a:extLst>
          </p:cNvPr>
          <p:cNvSpPr>
            <a:spLocks noGrp="1"/>
          </p:cNvSpPr>
          <p:nvPr>
            <p:ph type="ctrTitle"/>
          </p:nvPr>
        </p:nvSpPr>
        <p:spPr>
          <a:xfrm>
            <a:off x="134163" y="225725"/>
            <a:ext cx="11542978" cy="2625090"/>
          </a:xfrm>
        </p:spPr>
        <p:txBody>
          <a:bodyPr vert="horz" lIns="91440" tIns="45720" rIns="91440" bIns="45720" rtlCol="0" anchor="t">
            <a:noAutofit/>
          </a:bodyPr>
          <a:lstStyle/>
          <a:p>
            <a:r>
              <a:rPr lang="uk-UA" sz="3400">
                <a:latin typeface="Times New Roman"/>
                <a:cs typeface="Times New Roman"/>
              </a:rPr>
              <a:t>A 64-year-old woman has suffered a </a:t>
            </a:r>
            <a:r>
              <a:rPr lang="uk-UA" sz="3400" b="1" u="sng">
                <a:latin typeface="Times New Roman"/>
                <a:cs typeface="Times New Roman"/>
              </a:rPr>
              <a:t>pathological fracture of the humerus. Biopsy detects atypical plasma cells. X-ray shows tumor-like formations at the fracture site.</a:t>
            </a:r>
            <a:r>
              <a:rPr lang="uk-UA" sz="3400">
                <a:latin typeface="Times New Roman"/>
                <a:cs typeface="Times New Roman"/>
              </a:rPr>
              <a:t> What disease is likely in this case?</a:t>
            </a:r>
            <a:endParaRPr lang="ru-RU"/>
          </a:p>
          <a:p>
            <a:endParaRPr lang="uk-UA" sz="3400" dirty="0">
              <a:latin typeface="Times New Roman"/>
              <a:cs typeface="Times New Roman"/>
            </a:endParaRPr>
          </a:p>
        </p:txBody>
      </p:sp>
      <p:sp>
        <p:nvSpPr>
          <p:cNvPr id="7" name="Подзаголовок 6">
            <a:extLst>
              <a:ext uri="{FF2B5EF4-FFF2-40B4-BE49-F238E27FC236}">
                <a16:creationId xmlns:a16="http://schemas.microsoft.com/office/drawing/2014/main" id="{5ABD9F90-8ECD-F41F-1BA3-707D5959F9B3}"/>
              </a:ext>
            </a:extLst>
          </p:cNvPr>
          <p:cNvSpPr>
            <a:spLocks noGrp="1"/>
          </p:cNvSpPr>
          <p:nvPr>
            <p:ph type="subTitle" idx="1"/>
          </p:nvPr>
        </p:nvSpPr>
        <p:spPr>
          <a:xfrm>
            <a:off x="134163" y="3425909"/>
            <a:ext cx="8825658" cy="2629834"/>
          </a:xfrm>
        </p:spPr>
        <p:txBody>
          <a:bodyPr vert="horz" lIns="91440" tIns="45720" rIns="91440" bIns="45720" rtlCol="0" anchor="t">
            <a:noAutofit/>
          </a:bodyPr>
          <a:lstStyle/>
          <a:p>
            <a:pPr marL="457200" indent="-457200">
              <a:buAutoNum type="alphaUcPeriod"/>
            </a:pPr>
            <a:r>
              <a:rPr lang="ru-RU" sz="2400">
                <a:solidFill>
                  <a:schemeClr val="tx1"/>
                </a:solidFill>
                <a:latin typeface="Times New Roman"/>
                <a:cs typeface="Times New Roman"/>
              </a:rPr>
              <a:t>Fibrous dysplasia of bone</a:t>
            </a:r>
            <a:endParaRPr lang="ru-RU">
              <a:solidFill>
                <a:schemeClr val="tx1"/>
              </a:solidFill>
            </a:endParaRPr>
          </a:p>
          <a:p>
            <a:r>
              <a:rPr lang="ru-RU" sz="2400">
                <a:solidFill>
                  <a:schemeClr val="tx1"/>
                </a:solidFill>
                <a:latin typeface="Times New Roman"/>
                <a:cs typeface="Times New Roman"/>
              </a:rPr>
              <a:t>B.  Chondrosarcoma</a:t>
            </a:r>
            <a:endParaRPr lang="ru-RU">
              <a:solidFill>
                <a:schemeClr val="tx1"/>
              </a:solidFill>
            </a:endParaRPr>
          </a:p>
          <a:p>
            <a:r>
              <a:rPr lang="ru-RU" sz="2400">
                <a:solidFill>
                  <a:schemeClr val="tx1"/>
                </a:solidFill>
                <a:latin typeface="Times New Roman"/>
                <a:cs typeface="Times New Roman"/>
              </a:rPr>
              <a:t>C.  </a:t>
            </a:r>
            <a:r>
              <a:rPr lang="ru-RU" sz="2400" u="sng">
                <a:solidFill>
                  <a:schemeClr val="tx1"/>
                </a:solidFill>
                <a:latin typeface="Times New Roman"/>
                <a:cs typeface="Times New Roman"/>
              </a:rPr>
              <a:t>Myeloma disease</a:t>
            </a:r>
            <a:endParaRPr lang="ru-RU" u="sng">
              <a:solidFill>
                <a:schemeClr val="tx1"/>
              </a:solidFill>
            </a:endParaRPr>
          </a:p>
          <a:p>
            <a:r>
              <a:rPr lang="ru-RU" sz="2400">
                <a:solidFill>
                  <a:schemeClr val="tx1"/>
                </a:solidFill>
                <a:latin typeface="Times New Roman"/>
                <a:cs typeface="Times New Roman"/>
              </a:rPr>
              <a:t>D.  Chronic osteomyelitis</a:t>
            </a:r>
            <a:endParaRPr lang="ru-RU">
              <a:solidFill>
                <a:schemeClr val="tx1"/>
              </a:solidFill>
            </a:endParaRPr>
          </a:p>
          <a:p>
            <a:r>
              <a:rPr lang="ru-RU" sz="2400">
                <a:solidFill>
                  <a:schemeClr val="tx1"/>
                </a:solidFill>
                <a:latin typeface="Times New Roman"/>
                <a:cs typeface="Times New Roman"/>
              </a:rPr>
              <a:t>E.  Adenocarcinoma metastasis</a:t>
            </a:r>
            <a:endParaRPr lang="ru-RU">
              <a:solidFill>
                <a:schemeClr val="tx1"/>
              </a:solidFill>
            </a:endParaRPr>
          </a:p>
          <a:p>
            <a:endParaRPr lang="ru-RU" sz="2400" dirty="0">
              <a:solidFill>
                <a:schemeClr val="tx1"/>
              </a:solidFill>
              <a:latin typeface="Times New Roman"/>
              <a:cs typeface="Times New Roman"/>
            </a:endParaRPr>
          </a:p>
        </p:txBody>
      </p:sp>
    </p:spTree>
    <p:extLst>
      <p:ext uri="{BB962C8B-B14F-4D97-AF65-F5344CB8AC3E}">
        <p14:creationId xmlns:p14="http://schemas.microsoft.com/office/powerpoint/2010/main" val="2960369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115040" y="14387"/>
            <a:ext cx="12076960" cy="6843613"/>
          </a:xfrm>
          <a:prstGeom prst="rect">
            <a:avLst/>
          </a:prstGeom>
        </p:spPr>
      </p:pic>
      <p:sp>
        <p:nvSpPr>
          <p:cNvPr id="3" name="Заголовок 2">
            <a:extLst>
              <a:ext uri="{FF2B5EF4-FFF2-40B4-BE49-F238E27FC236}">
                <a16:creationId xmlns:a16="http://schemas.microsoft.com/office/drawing/2014/main" id="{69FEBDC3-3A8F-2EC8-5007-BC97ED62023C}"/>
              </a:ext>
            </a:extLst>
          </p:cNvPr>
          <p:cNvSpPr>
            <a:spLocks noGrp="1"/>
          </p:cNvSpPr>
          <p:nvPr>
            <p:ph type="ctrTitle"/>
          </p:nvPr>
        </p:nvSpPr>
        <p:spPr>
          <a:xfrm>
            <a:off x="119786" y="81952"/>
            <a:ext cx="11715506" cy="2006864"/>
          </a:xfrm>
        </p:spPr>
        <p:txBody>
          <a:bodyPr vert="horz" lIns="91440" tIns="45720" rIns="91440" bIns="45720" rtlCol="0" anchor="t">
            <a:noAutofit/>
          </a:bodyPr>
          <a:lstStyle/>
          <a:p>
            <a:r>
              <a:rPr lang="uk-UA" sz="2800">
                <a:latin typeface="Times New Roman"/>
                <a:cs typeface="Times New Roman"/>
              </a:rPr>
              <a:t>Five days after a diarrhea onset, colonoscopy </a:t>
            </a:r>
            <a:r>
              <a:rPr lang="uk-UA" sz="2800" b="1" u="sng">
                <a:latin typeface="Times New Roman"/>
                <a:cs typeface="Times New Roman"/>
              </a:rPr>
              <a:t>detected gray-green filmy deposits tightly attached to the underlying tissue in the inflamed rectal mucosa of the patient.</a:t>
            </a:r>
            <a:r>
              <a:rPr lang="uk-UA" sz="2800">
                <a:latin typeface="Times New Roman"/>
                <a:cs typeface="Times New Roman"/>
              </a:rPr>
              <a:t> What disease can be characterized by these pathological changes?</a:t>
            </a:r>
            <a:endParaRPr lang="ru-RU"/>
          </a:p>
          <a:p>
            <a:endParaRPr lang="uk-UA" sz="2800" dirty="0">
              <a:latin typeface="Times New Roman"/>
              <a:cs typeface="Times New Roman"/>
            </a:endParaRPr>
          </a:p>
        </p:txBody>
      </p:sp>
      <p:sp>
        <p:nvSpPr>
          <p:cNvPr id="6" name="Подзаголовок 5">
            <a:extLst>
              <a:ext uri="{FF2B5EF4-FFF2-40B4-BE49-F238E27FC236}">
                <a16:creationId xmlns:a16="http://schemas.microsoft.com/office/drawing/2014/main" id="{18A777C6-0344-936D-6EA4-9A7C3F230A77}"/>
              </a:ext>
            </a:extLst>
          </p:cNvPr>
          <p:cNvSpPr>
            <a:spLocks noGrp="1"/>
          </p:cNvSpPr>
          <p:nvPr>
            <p:ph type="subTitle" idx="1"/>
          </p:nvPr>
        </p:nvSpPr>
        <p:spPr>
          <a:xfrm>
            <a:off x="234804" y="2822060"/>
            <a:ext cx="8825658" cy="2960514"/>
          </a:xfrm>
        </p:spPr>
        <p:txBody>
          <a:bodyPr/>
          <a:lstStyle/>
          <a:p>
            <a:r>
              <a:rPr lang="uk-UA" sz="2400">
                <a:solidFill>
                  <a:schemeClr val="tx1"/>
                </a:solidFill>
                <a:latin typeface="Times New Roman"/>
                <a:cs typeface="Times New Roman"/>
              </a:rPr>
              <a:t>A.    Typhoid fever</a:t>
            </a:r>
            <a:endParaRPr lang="uk-UA" sz="2400" b="1" u="sng">
              <a:solidFill>
                <a:schemeClr val="tx1"/>
              </a:solidFill>
              <a:latin typeface="Times New Roman"/>
              <a:cs typeface="Times New Roman"/>
            </a:endParaRPr>
          </a:p>
          <a:p>
            <a:r>
              <a:rPr lang="uk-UA" sz="2400">
                <a:solidFill>
                  <a:schemeClr val="tx1"/>
                </a:solidFill>
                <a:latin typeface="Times New Roman"/>
                <a:cs typeface="Times New Roman"/>
              </a:rPr>
              <a:t>B.    Crohn’s disease</a:t>
            </a:r>
            <a:endParaRPr lang="uk-UA">
              <a:solidFill>
                <a:schemeClr val="tx1"/>
              </a:solidFill>
            </a:endParaRPr>
          </a:p>
          <a:p>
            <a:r>
              <a:rPr lang="uk-UA" sz="2400">
                <a:solidFill>
                  <a:schemeClr val="tx1"/>
                </a:solidFill>
                <a:latin typeface="Times New Roman"/>
                <a:cs typeface="Times New Roman"/>
              </a:rPr>
              <a:t>C.    Salmonellosis</a:t>
            </a:r>
            <a:endParaRPr lang="uk-UA">
              <a:solidFill>
                <a:schemeClr val="tx1"/>
              </a:solidFill>
            </a:endParaRPr>
          </a:p>
          <a:p>
            <a:r>
              <a:rPr lang="uk-UA" sz="2400">
                <a:solidFill>
                  <a:schemeClr val="tx1"/>
                </a:solidFill>
                <a:latin typeface="Times New Roman"/>
                <a:cs typeface="Times New Roman"/>
              </a:rPr>
              <a:t>D.    Nonspecific ulcerative colitis</a:t>
            </a:r>
            <a:endParaRPr lang="uk-UA">
              <a:solidFill>
                <a:schemeClr val="tx1"/>
              </a:solidFill>
            </a:endParaRPr>
          </a:p>
          <a:p>
            <a:r>
              <a:rPr lang="uk-UA" sz="2400" b="1" u="sng">
                <a:solidFill>
                  <a:schemeClr val="tx1"/>
                </a:solidFill>
                <a:latin typeface="Times New Roman"/>
                <a:cs typeface="Times New Roman"/>
              </a:rPr>
              <a:t>E.    Dysentery</a:t>
            </a:r>
            <a:endParaRPr lang="uk-UA" b="1" u="sng">
              <a:solidFill>
                <a:schemeClr val="tx1"/>
              </a:solidFill>
            </a:endParaRPr>
          </a:p>
          <a:p>
            <a:endParaRPr lang="uk-UA" sz="2400" dirty="0">
              <a:solidFill>
                <a:schemeClr val="tx1"/>
              </a:solidFill>
              <a:latin typeface="Times New Roman"/>
              <a:cs typeface="Times New Roman"/>
            </a:endParaRPr>
          </a:p>
          <a:p>
            <a:endParaRPr lang="uk-UA" sz="2400" dirty="0">
              <a:solidFill>
                <a:schemeClr val="tx1"/>
              </a:solidFill>
              <a:latin typeface="Times New Roman"/>
              <a:cs typeface="Times New Roman"/>
            </a:endParaRPr>
          </a:p>
          <a:p>
            <a:endParaRPr lang="uk-UA" dirty="0"/>
          </a:p>
        </p:txBody>
      </p:sp>
    </p:spTree>
    <p:extLst>
      <p:ext uri="{BB962C8B-B14F-4D97-AF65-F5344CB8AC3E}">
        <p14:creationId xmlns:p14="http://schemas.microsoft.com/office/powerpoint/2010/main" val="1994138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4" name="Заголовок 3">
            <a:extLst>
              <a:ext uri="{FF2B5EF4-FFF2-40B4-BE49-F238E27FC236}">
                <a16:creationId xmlns:a16="http://schemas.microsoft.com/office/drawing/2014/main" id="{EE0435FD-F872-1291-FE90-DBB2723B95DF}"/>
              </a:ext>
            </a:extLst>
          </p:cNvPr>
          <p:cNvSpPr>
            <a:spLocks noGrp="1"/>
          </p:cNvSpPr>
          <p:nvPr>
            <p:ph type="ctrTitle"/>
          </p:nvPr>
        </p:nvSpPr>
        <p:spPr>
          <a:xfrm>
            <a:off x="220427" y="182593"/>
            <a:ext cx="11715506" cy="3602750"/>
          </a:xfrm>
        </p:spPr>
        <p:txBody>
          <a:bodyPr vert="horz" lIns="91440" tIns="45720" rIns="91440" bIns="45720" rtlCol="0" anchor="t">
            <a:noAutofit/>
          </a:bodyPr>
          <a:lstStyle/>
          <a:p>
            <a:r>
              <a:rPr lang="en-US" sz="3200" b="1" dirty="0">
                <a:latin typeface="times new poman"/>
              </a:rPr>
              <a:t> </a:t>
            </a:r>
            <a:r>
              <a:rPr lang="en-US" sz="3200" dirty="0">
                <a:latin typeface="times new poman"/>
              </a:rPr>
              <a:t>Autopsy of the body of a 1.5-year- old child revealed a hemorrhagic skin rash, moderate hyperemia and edema of the nasopharyngeal mucosa, </a:t>
            </a:r>
            <a:r>
              <a:rPr lang="en-US" sz="3200" b="1" u="sng" dirty="0">
                <a:latin typeface="times new poman"/>
              </a:rPr>
              <a:t>small hemorrhages in the mucosa and internal organs</a:t>
            </a:r>
            <a:r>
              <a:rPr lang="en-US" sz="3200" dirty="0">
                <a:latin typeface="times new poman"/>
              </a:rPr>
              <a:t>, markedly dystrophic changes in the liver and myocardium, </a:t>
            </a:r>
            <a:r>
              <a:rPr lang="en-US" sz="3200" b="1" u="sng" dirty="0">
                <a:latin typeface="times new poman"/>
              </a:rPr>
              <a:t>acute necrotizing nephrosis, and massive hemorrhages in the adrenal glands.</a:t>
            </a:r>
            <a:r>
              <a:rPr lang="en-US" sz="3200" dirty="0">
                <a:latin typeface="times new poman"/>
              </a:rPr>
              <a:t> These changes are characteristic of the following disease:</a:t>
            </a:r>
            <a:endParaRPr lang="ru-RU" sz="3200">
              <a:latin typeface="times new poman"/>
              <a:cs typeface="Times New Roman"/>
            </a:endParaRPr>
          </a:p>
        </p:txBody>
      </p:sp>
      <p:sp>
        <p:nvSpPr>
          <p:cNvPr id="7" name="Подзаголовок 6">
            <a:extLst>
              <a:ext uri="{FF2B5EF4-FFF2-40B4-BE49-F238E27FC236}">
                <a16:creationId xmlns:a16="http://schemas.microsoft.com/office/drawing/2014/main" id="{AEE2B2BE-00A3-7702-6950-C9D028DF839B}"/>
              </a:ext>
            </a:extLst>
          </p:cNvPr>
          <p:cNvSpPr>
            <a:spLocks noGrp="1"/>
          </p:cNvSpPr>
          <p:nvPr>
            <p:ph type="subTitle" idx="1"/>
          </p:nvPr>
        </p:nvSpPr>
        <p:spPr>
          <a:xfrm>
            <a:off x="119785" y="4072889"/>
            <a:ext cx="8825658" cy="2486061"/>
          </a:xfrm>
        </p:spPr>
        <p:txBody>
          <a:bodyPr>
            <a:normAutofit/>
          </a:bodyPr>
          <a:lstStyle/>
          <a:p>
            <a:pPr marL="457200" indent="-457200">
              <a:buAutoNum type="alphaUcPeriod"/>
            </a:pPr>
            <a:r>
              <a:rPr lang="ru-RU" sz="2400" dirty="0">
                <a:solidFill>
                  <a:srgbClr val="FFFFFF"/>
                </a:solidFill>
                <a:latin typeface="Times New Roman"/>
                <a:cs typeface="Times New Roman"/>
              </a:rPr>
              <a:t> </a:t>
            </a:r>
            <a:r>
              <a:rPr lang="ru-RU" sz="2400" b="1" u="sng" err="1">
                <a:solidFill>
                  <a:srgbClr val="FFFFFF"/>
                </a:solidFill>
                <a:latin typeface="Times New Roman"/>
                <a:cs typeface="Times New Roman"/>
              </a:rPr>
              <a:t>Meningococcal</a:t>
            </a:r>
            <a:r>
              <a:rPr lang="ru-RU" sz="2400" b="1" u="sng" dirty="0">
                <a:solidFill>
                  <a:srgbClr val="FFFFFF"/>
                </a:solidFill>
                <a:latin typeface="Times New Roman"/>
                <a:cs typeface="Times New Roman"/>
              </a:rPr>
              <a:t> </a:t>
            </a:r>
            <a:r>
              <a:rPr lang="ru-RU" sz="2400" b="1" u="sng" err="1">
                <a:solidFill>
                  <a:srgbClr val="FFFFFF"/>
                </a:solidFill>
                <a:latin typeface="Times New Roman"/>
                <a:cs typeface="Times New Roman"/>
              </a:rPr>
              <a:t>infection</a:t>
            </a:r>
            <a:endParaRPr lang="ru-RU" b="1" u="sng"/>
          </a:p>
          <a:p>
            <a:r>
              <a:rPr lang="ru-RU" sz="2400" dirty="0">
                <a:solidFill>
                  <a:srgbClr val="FFFFFF"/>
                </a:solidFill>
                <a:latin typeface="Times New Roman"/>
                <a:cs typeface="Times New Roman"/>
              </a:rPr>
              <a:t>B.   </a:t>
            </a:r>
            <a:r>
              <a:rPr lang="ru-RU" sz="2400" dirty="0" err="1">
                <a:solidFill>
                  <a:srgbClr val="FFFFFF"/>
                </a:solidFill>
                <a:latin typeface="Times New Roman"/>
                <a:cs typeface="Times New Roman"/>
              </a:rPr>
              <a:t>Diphtheria</a:t>
            </a:r>
            <a:endParaRPr lang="ru-RU" dirty="0" err="1"/>
          </a:p>
          <a:p>
            <a:r>
              <a:rPr lang="ru-RU" sz="2400" dirty="0">
                <a:solidFill>
                  <a:srgbClr val="FFFFFF"/>
                </a:solidFill>
                <a:latin typeface="Times New Roman"/>
                <a:cs typeface="Times New Roman"/>
              </a:rPr>
              <a:t>C.   </a:t>
            </a:r>
            <a:r>
              <a:rPr lang="ru-RU" sz="2400" dirty="0" err="1">
                <a:solidFill>
                  <a:srgbClr val="FFFFFF"/>
                </a:solidFill>
                <a:latin typeface="Times New Roman"/>
                <a:cs typeface="Times New Roman"/>
              </a:rPr>
              <a:t>Scarlet</a:t>
            </a:r>
            <a:r>
              <a:rPr lang="ru-RU" sz="2400" dirty="0">
                <a:solidFill>
                  <a:srgbClr val="FFFFFF"/>
                </a:solidFill>
                <a:latin typeface="Times New Roman"/>
                <a:cs typeface="Times New Roman"/>
              </a:rPr>
              <a:t> </a:t>
            </a:r>
            <a:r>
              <a:rPr lang="ru-RU" sz="2400" dirty="0" err="1">
                <a:solidFill>
                  <a:srgbClr val="FFFFFF"/>
                </a:solidFill>
                <a:latin typeface="Times New Roman"/>
                <a:cs typeface="Times New Roman"/>
              </a:rPr>
              <a:t>fever</a:t>
            </a:r>
            <a:endParaRPr lang="ru-RU" dirty="0" err="1"/>
          </a:p>
          <a:p>
            <a:r>
              <a:rPr lang="ru-RU" sz="2400" dirty="0">
                <a:solidFill>
                  <a:srgbClr val="FFFFFF"/>
                </a:solidFill>
                <a:latin typeface="Times New Roman"/>
                <a:cs typeface="Times New Roman"/>
              </a:rPr>
              <a:t>D.   </a:t>
            </a:r>
            <a:r>
              <a:rPr lang="ru-RU" sz="2400" dirty="0" err="1">
                <a:solidFill>
                  <a:srgbClr val="FFFFFF"/>
                </a:solidFill>
                <a:latin typeface="Times New Roman"/>
                <a:cs typeface="Times New Roman"/>
              </a:rPr>
              <a:t>Epidemic</a:t>
            </a:r>
            <a:r>
              <a:rPr lang="ru-RU" sz="2400" dirty="0">
                <a:solidFill>
                  <a:srgbClr val="FFFFFF"/>
                </a:solidFill>
                <a:latin typeface="Times New Roman"/>
                <a:cs typeface="Times New Roman"/>
              </a:rPr>
              <a:t> </a:t>
            </a:r>
            <a:r>
              <a:rPr lang="ru-RU" sz="2400" dirty="0" err="1">
                <a:solidFill>
                  <a:srgbClr val="FFFFFF"/>
                </a:solidFill>
                <a:latin typeface="Times New Roman"/>
                <a:cs typeface="Times New Roman"/>
              </a:rPr>
              <a:t>typhus</a:t>
            </a:r>
            <a:endParaRPr lang="ru-RU" dirty="0" err="1"/>
          </a:p>
          <a:p>
            <a:r>
              <a:rPr lang="ru-RU" sz="2400" dirty="0">
                <a:solidFill>
                  <a:srgbClr val="FFFFFF"/>
                </a:solidFill>
                <a:latin typeface="Times New Roman"/>
                <a:cs typeface="Times New Roman"/>
              </a:rPr>
              <a:t>E.    </a:t>
            </a:r>
            <a:r>
              <a:rPr lang="ru-RU" sz="2400" dirty="0" err="1">
                <a:solidFill>
                  <a:srgbClr val="FFFFFF"/>
                </a:solidFill>
                <a:latin typeface="Times New Roman"/>
                <a:cs typeface="Times New Roman"/>
              </a:rPr>
              <a:t>Measles</a:t>
            </a:r>
            <a:endParaRPr lang="ru-RU" dirty="0" err="1"/>
          </a:p>
          <a:p>
            <a:endParaRPr lang="ru-RU" sz="2400" dirty="0">
              <a:solidFill>
                <a:srgbClr val="FFFFFF"/>
              </a:solidFill>
              <a:latin typeface="Times New Roman"/>
              <a:cs typeface="Times New Roman"/>
            </a:endParaRPr>
          </a:p>
        </p:txBody>
      </p:sp>
    </p:spTree>
    <p:extLst>
      <p:ext uri="{BB962C8B-B14F-4D97-AF65-F5344CB8AC3E}">
        <p14:creationId xmlns:p14="http://schemas.microsoft.com/office/powerpoint/2010/main" val="121816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93A39A58-05B7-A546-7DAE-5CE5351CB806}"/>
              </a:ext>
            </a:extLst>
          </p:cNvPr>
          <p:cNvSpPr>
            <a:spLocks noGrp="1"/>
          </p:cNvSpPr>
          <p:nvPr>
            <p:ph type="ctrTitle"/>
          </p:nvPr>
        </p:nvSpPr>
        <p:spPr>
          <a:xfrm>
            <a:off x="249181" y="297611"/>
            <a:ext cx="11614865" cy="3329581"/>
          </a:xfrm>
        </p:spPr>
        <p:txBody>
          <a:bodyPr vert="horz" lIns="91440" tIns="45720" rIns="91440" bIns="45720" rtlCol="0" anchor="t">
            <a:noAutofit/>
          </a:bodyPr>
          <a:lstStyle/>
          <a:p>
            <a:r>
              <a:rPr lang="uk-UA" sz="3400" err="1">
                <a:latin typeface="Times New Roman"/>
                <a:cs typeface="Times New Roman"/>
              </a:rPr>
              <a:t>The</a:t>
            </a:r>
            <a:r>
              <a:rPr lang="uk-UA" sz="3400" dirty="0">
                <a:latin typeface="Times New Roman"/>
                <a:cs typeface="Times New Roman"/>
              </a:rPr>
              <a:t> </a:t>
            </a:r>
            <a:r>
              <a:rPr lang="uk-UA" sz="3400" err="1">
                <a:latin typeface="Times New Roman"/>
                <a:cs typeface="Times New Roman"/>
              </a:rPr>
              <a:t>biopsy</a:t>
            </a:r>
            <a:r>
              <a:rPr lang="uk-UA" sz="3400" dirty="0">
                <a:latin typeface="Times New Roman"/>
                <a:cs typeface="Times New Roman"/>
              </a:rPr>
              <a:t> </a:t>
            </a:r>
            <a:r>
              <a:rPr lang="uk-UA" sz="3400" err="1">
                <a:latin typeface="Times New Roman"/>
                <a:cs typeface="Times New Roman"/>
              </a:rPr>
              <a:t>material</a:t>
            </a:r>
            <a:r>
              <a:rPr lang="uk-UA" sz="3400" dirty="0">
                <a:latin typeface="Times New Roman"/>
                <a:cs typeface="Times New Roman"/>
              </a:rPr>
              <a:t> </a:t>
            </a:r>
            <a:r>
              <a:rPr lang="uk-UA" sz="3400" err="1">
                <a:latin typeface="Times New Roman"/>
                <a:cs typeface="Times New Roman"/>
              </a:rPr>
              <a:t>obtained</a:t>
            </a:r>
            <a:r>
              <a:rPr lang="uk-UA" sz="3400" dirty="0">
                <a:latin typeface="Times New Roman"/>
                <a:cs typeface="Times New Roman"/>
              </a:rPr>
              <a:t> </a:t>
            </a:r>
            <a:r>
              <a:rPr lang="uk-UA" sz="3400" err="1">
                <a:latin typeface="Times New Roman"/>
                <a:cs typeface="Times New Roman"/>
              </a:rPr>
              <a:t>from</a:t>
            </a:r>
            <a:r>
              <a:rPr lang="uk-UA" sz="3400" dirty="0">
                <a:latin typeface="Times New Roman"/>
                <a:cs typeface="Times New Roman"/>
              </a:rPr>
              <a:t> </a:t>
            </a:r>
            <a:r>
              <a:rPr lang="uk-UA" sz="3400" err="1">
                <a:latin typeface="Times New Roman"/>
                <a:cs typeface="Times New Roman"/>
              </a:rPr>
              <a:t>the</a:t>
            </a:r>
            <a:r>
              <a:rPr lang="uk-UA" sz="3400" dirty="0">
                <a:latin typeface="Times New Roman"/>
                <a:cs typeface="Times New Roman"/>
              </a:rPr>
              <a:t> </a:t>
            </a:r>
            <a:r>
              <a:rPr lang="uk-UA" sz="3400" err="1">
                <a:latin typeface="Times New Roman"/>
                <a:cs typeface="Times New Roman"/>
              </a:rPr>
              <a:t>enlarged</a:t>
            </a:r>
            <a:r>
              <a:rPr lang="uk-UA" sz="3400" dirty="0">
                <a:latin typeface="Times New Roman"/>
                <a:cs typeface="Times New Roman"/>
              </a:rPr>
              <a:t> </a:t>
            </a:r>
            <a:r>
              <a:rPr lang="uk-UA" sz="3400" err="1">
                <a:latin typeface="Times New Roman"/>
                <a:cs typeface="Times New Roman"/>
              </a:rPr>
              <a:t>lymph</a:t>
            </a:r>
            <a:r>
              <a:rPr lang="uk-UA" sz="3400" dirty="0">
                <a:latin typeface="Times New Roman"/>
                <a:cs typeface="Times New Roman"/>
              </a:rPr>
              <a:t> </a:t>
            </a:r>
            <a:r>
              <a:rPr lang="uk-UA" sz="3400" err="1">
                <a:latin typeface="Times New Roman"/>
                <a:cs typeface="Times New Roman"/>
              </a:rPr>
              <a:t>node</a:t>
            </a:r>
            <a:r>
              <a:rPr lang="uk-UA" sz="3400" dirty="0">
                <a:latin typeface="Times New Roman"/>
                <a:cs typeface="Times New Roman"/>
              </a:rPr>
              <a:t> </a:t>
            </a:r>
            <a:r>
              <a:rPr lang="uk-UA" sz="3400" err="1">
                <a:latin typeface="Times New Roman"/>
                <a:cs typeface="Times New Roman"/>
              </a:rPr>
              <a:t>of</a:t>
            </a:r>
            <a:r>
              <a:rPr lang="uk-UA" sz="3400" dirty="0">
                <a:latin typeface="Times New Roman"/>
                <a:cs typeface="Times New Roman"/>
              </a:rPr>
              <a:t> a </a:t>
            </a:r>
            <a:r>
              <a:rPr lang="uk-UA" sz="3400" err="1">
                <a:latin typeface="Times New Roman"/>
                <a:cs typeface="Times New Roman"/>
              </a:rPr>
              <a:t>patient</a:t>
            </a:r>
            <a:r>
              <a:rPr lang="uk-UA" sz="3400" dirty="0">
                <a:latin typeface="Times New Roman"/>
                <a:cs typeface="Times New Roman"/>
              </a:rPr>
              <a:t> </a:t>
            </a:r>
            <a:r>
              <a:rPr lang="uk-UA" sz="3400" err="1">
                <a:latin typeface="Times New Roman"/>
                <a:cs typeface="Times New Roman"/>
              </a:rPr>
              <a:t>with</a:t>
            </a:r>
            <a:r>
              <a:rPr lang="uk-UA" sz="3400" dirty="0">
                <a:latin typeface="Times New Roman"/>
                <a:cs typeface="Times New Roman"/>
              </a:rPr>
              <a:t> a </a:t>
            </a:r>
            <a:r>
              <a:rPr lang="uk-UA" sz="3400" err="1">
                <a:latin typeface="Times New Roman"/>
                <a:cs typeface="Times New Roman"/>
              </a:rPr>
              <a:t>subfebrile</a:t>
            </a:r>
            <a:r>
              <a:rPr lang="uk-UA" sz="3400" dirty="0">
                <a:latin typeface="Times New Roman"/>
                <a:cs typeface="Times New Roman"/>
              </a:rPr>
              <a:t> </a:t>
            </a:r>
            <a:r>
              <a:rPr lang="uk-UA" sz="3400" err="1">
                <a:latin typeface="Times New Roman"/>
                <a:cs typeface="Times New Roman"/>
              </a:rPr>
              <a:t>temperature</a:t>
            </a:r>
            <a:r>
              <a:rPr lang="uk-UA" sz="3400" dirty="0">
                <a:latin typeface="Times New Roman"/>
                <a:cs typeface="Times New Roman"/>
              </a:rPr>
              <a:t> </a:t>
            </a:r>
            <a:r>
              <a:rPr lang="uk-UA" sz="3400" err="1">
                <a:latin typeface="Times New Roman"/>
                <a:cs typeface="Times New Roman"/>
              </a:rPr>
              <a:t>contains</a:t>
            </a:r>
            <a:r>
              <a:rPr lang="uk-UA" sz="3400" dirty="0">
                <a:latin typeface="Times New Roman"/>
                <a:cs typeface="Times New Roman"/>
              </a:rPr>
              <a:t> </a:t>
            </a:r>
            <a:r>
              <a:rPr lang="uk-UA" sz="3400" err="1">
                <a:latin typeface="Times New Roman"/>
                <a:cs typeface="Times New Roman"/>
              </a:rPr>
              <a:t>numerous</a:t>
            </a:r>
            <a:r>
              <a:rPr lang="uk-UA" sz="3400" dirty="0">
                <a:latin typeface="Times New Roman"/>
                <a:cs typeface="Times New Roman"/>
              </a:rPr>
              <a:t> </a:t>
            </a:r>
            <a:r>
              <a:rPr lang="uk-UA" sz="3400" b="1" u="sng" err="1">
                <a:latin typeface="Times New Roman"/>
                <a:cs typeface="Times New Roman"/>
              </a:rPr>
              <a:t>granulomas</a:t>
            </a:r>
            <a:r>
              <a:rPr lang="uk-UA" sz="3400" b="1" u="sng" dirty="0">
                <a:latin typeface="Times New Roman"/>
                <a:cs typeface="Times New Roman"/>
              </a:rPr>
              <a:t> </a:t>
            </a:r>
            <a:r>
              <a:rPr lang="uk-UA" sz="3400" b="1" u="sng" err="1">
                <a:latin typeface="Times New Roman"/>
                <a:cs typeface="Times New Roman"/>
              </a:rPr>
              <a:t>with</a:t>
            </a:r>
            <a:r>
              <a:rPr lang="uk-UA" sz="3400" b="1" u="sng" dirty="0">
                <a:latin typeface="Times New Roman"/>
                <a:cs typeface="Times New Roman"/>
              </a:rPr>
              <a:t> </a:t>
            </a:r>
            <a:r>
              <a:rPr lang="uk-UA" sz="3400" b="1" u="sng" err="1">
                <a:latin typeface="Times New Roman"/>
                <a:cs typeface="Times New Roman"/>
              </a:rPr>
              <a:t>caseous</a:t>
            </a:r>
            <a:r>
              <a:rPr lang="uk-UA" sz="3400" b="1" u="sng" dirty="0">
                <a:latin typeface="Times New Roman"/>
                <a:cs typeface="Times New Roman"/>
              </a:rPr>
              <a:t> </a:t>
            </a:r>
            <a:r>
              <a:rPr lang="uk-UA" sz="3400" b="1" u="sng" err="1">
                <a:latin typeface="Times New Roman"/>
                <a:cs typeface="Times New Roman"/>
              </a:rPr>
              <a:t>necrosis</a:t>
            </a:r>
            <a:r>
              <a:rPr lang="uk-UA" sz="3400" b="1" u="sng" dirty="0">
                <a:latin typeface="Times New Roman"/>
                <a:cs typeface="Times New Roman"/>
              </a:rPr>
              <a:t> </a:t>
            </a:r>
            <a:r>
              <a:rPr lang="uk-UA" sz="3400" b="1" u="sng" err="1">
                <a:latin typeface="Times New Roman"/>
                <a:cs typeface="Times New Roman"/>
              </a:rPr>
              <a:t>in</a:t>
            </a:r>
            <a:r>
              <a:rPr lang="uk-UA" sz="3400" b="1" u="sng" dirty="0">
                <a:latin typeface="Times New Roman"/>
                <a:cs typeface="Times New Roman"/>
              </a:rPr>
              <a:t> </a:t>
            </a:r>
            <a:r>
              <a:rPr lang="uk-UA" sz="3400" b="1" u="sng" err="1">
                <a:latin typeface="Times New Roman"/>
                <a:cs typeface="Times New Roman"/>
              </a:rPr>
              <a:t>the</a:t>
            </a:r>
            <a:r>
              <a:rPr lang="uk-UA" sz="3400" b="1" u="sng" dirty="0">
                <a:latin typeface="Times New Roman"/>
                <a:cs typeface="Times New Roman"/>
              </a:rPr>
              <a:t> </a:t>
            </a:r>
            <a:r>
              <a:rPr lang="uk-UA" sz="3400" b="1" u="sng" err="1">
                <a:latin typeface="Times New Roman"/>
                <a:cs typeface="Times New Roman"/>
              </a:rPr>
              <a:t>center</a:t>
            </a:r>
            <a:r>
              <a:rPr lang="uk-UA" sz="3400" b="1" u="sng" dirty="0">
                <a:latin typeface="Times New Roman"/>
                <a:cs typeface="Times New Roman"/>
              </a:rPr>
              <a:t>. </a:t>
            </a:r>
            <a:r>
              <a:rPr lang="uk-UA" sz="3400" b="1" u="sng" err="1">
                <a:latin typeface="Times New Roman"/>
                <a:cs typeface="Times New Roman"/>
              </a:rPr>
              <a:t>The</a:t>
            </a:r>
            <a:r>
              <a:rPr lang="uk-UA" sz="3400" b="1" u="sng" dirty="0">
                <a:latin typeface="Times New Roman"/>
                <a:cs typeface="Times New Roman"/>
              </a:rPr>
              <a:t> </a:t>
            </a:r>
            <a:r>
              <a:rPr lang="uk-UA" sz="3400" b="1" u="sng" err="1">
                <a:latin typeface="Times New Roman"/>
                <a:cs typeface="Times New Roman"/>
              </a:rPr>
              <a:t>areas</a:t>
            </a:r>
            <a:r>
              <a:rPr lang="uk-UA" sz="3400" b="1" u="sng" dirty="0">
                <a:latin typeface="Times New Roman"/>
                <a:cs typeface="Times New Roman"/>
              </a:rPr>
              <a:t> </a:t>
            </a:r>
            <a:r>
              <a:rPr lang="uk-UA" sz="3400" b="1" u="sng" err="1">
                <a:latin typeface="Times New Roman"/>
                <a:cs typeface="Times New Roman"/>
              </a:rPr>
              <a:t>of</a:t>
            </a:r>
            <a:r>
              <a:rPr lang="uk-UA" sz="3400" b="1" u="sng" dirty="0">
                <a:latin typeface="Times New Roman"/>
                <a:cs typeface="Times New Roman"/>
              </a:rPr>
              <a:t> </a:t>
            </a:r>
            <a:r>
              <a:rPr lang="uk-UA" sz="3400" b="1" u="sng" err="1">
                <a:latin typeface="Times New Roman"/>
                <a:cs typeface="Times New Roman"/>
              </a:rPr>
              <a:t>necrosis</a:t>
            </a:r>
            <a:r>
              <a:rPr lang="uk-UA" sz="3400" b="1" u="sng" dirty="0">
                <a:latin typeface="Times New Roman"/>
                <a:cs typeface="Times New Roman"/>
              </a:rPr>
              <a:t> </a:t>
            </a:r>
            <a:r>
              <a:rPr lang="uk-UA" sz="3400" b="1" u="sng" err="1">
                <a:latin typeface="Times New Roman"/>
                <a:cs typeface="Times New Roman"/>
              </a:rPr>
              <a:t>are</a:t>
            </a:r>
            <a:r>
              <a:rPr lang="uk-UA" sz="3400" b="1" u="sng" dirty="0">
                <a:latin typeface="Times New Roman"/>
                <a:cs typeface="Times New Roman"/>
              </a:rPr>
              <a:t> </a:t>
            </a:r>
            <a:r>
              <a:rPr lang="uk-UA" sz="3400" b="1" u="sng" err="1">
                <a:latin typeface="Times New Roman"/>
                <a:cs typeface="Times New Roman"/>
              </a:rPr>
              <a:t>surrounded</a:t>
            </a:r>
            <a:r>
              <a:rPr lang="uk-UA" sz="3400" b="1" u="sng" dirty="0">
                <a:latin typeface="Times New Roman"/>
                <a:cs typeface="Times New Roman"/>
              </a:rPr>
              <a:t> </a:t>
            </a:r>
            <a:r>
              <a:rPr lang="uk-UA" sz="3400" b="1" u="sng" err="1">
                <a:latin typeface="Times New Roman"/>
                <a:cs typeface="Times New Roman"/>
              </a:rPr>
              <a:t>by</a:t>
            </a:r>
            <a:r>
              <a:rPr lang="uk-UA" sz="3400" b="1" u="sng" dirty="0">
                <a:latin typeface="Times New Roman"/>
                <a:cs typeface="Times New Roman"/>
              </a:rPr>
              <a:t> </a:t>
            </a:r>
            <a:r>
              <a:rPr lang="uk-UA" sz="3400" b="1" u="sng" err="1">
                <a:latin typeface="Times New Roman"/>
                <a:cs typeface="Times New Roman"/>
              </a:rPr>
              <a:t>epithelioid</a:t>
            </a:r>
            <a:r>
              <a:rPr lang="uk-UA" sz="3400" b="1" u="sng" dirty="0">
                <a:latin typeface="Times New Roman"/>
                <a:cs typeface="Times New Roman"/>
              </a:rPr>
              <a:t> </a:t>
            </a:r>
            <a:r>
              <a:rPr lang="uk-UA" sz="3400" b="1" u="sng" err="1">
                <a:latin typeface="Times New Roman"/>
                <a:cs typeface="Times New Roman"/>
              </a:rPr>
              <a:t>cells</a:t>
            </a:r>
            <a:r>
              <a:rPr lang="uk-UA" sz="3400" b="1" u="sng" dirty="0">
                <a:latin typeface="Times New Roman"/>
                <a:cs typeface="Times New Roman"/>
              </a:rPr>
              <a:t>, </a:t>
            </a:r>
            <a:r>
              <a:rPr lang="uk-UA" sz="3400" b="1" u="sng" err="1">
                <a:latin typeface="Times New Roman"/>
                <a:cs typeface="Times New Roman"/>
              </a:rPr>
              <a:t>Langhans</a:t>
            </a:r>
            <a:r>
              <a:rPr lang="uk-UA" sz="3400" b="1" u="sng" dirty="0">
                <a:latin typeface="Times New Roman"/>
                <a:cs typeface="Times New Roman"/>
              </a:rPr>
              <a:t> </a:t>
            </a:r>
            <a:r>
              <a:rPr lang="uk-UA" sz="3400" b="1" u="sng" err="1">
                <a:latin typeface="Times New Roman"/>
                <a:cs typeface="Times New Roman"/>
              </a:rPr>
              <a:t>giant</a:t>
            </a:r>
            <a:r>
              <a:rPr lang="uk-UA" sz="3400" b="1" u="sng" dirty="0">
                <a:latin typeface="Times New Roman"/>
                <a:cs typeface="Times New Roman"/>
              </a:rPr>
              <a:t> </a:t>
            </a:r>
            <a:r>
              <a:rPr lang="uk-UA" sz="3400" b="1" u="sng" err="1">
                <a:latin typeface="Times New Roman"/>
                <a:cs typeface="Times New Roman"/>
              </a:rPr>
              <a:t>multinucleated</a:t>
            </a:r>
            <a:r>
              <a:rPr lang="uk-UA" sz="3400" b="1" u="sng" dirty="0">
                <a:latin typeface="Times New Roman"/>
                <a:cs typeface="Times New Roman"/>
              </a:rPr>
              <a:t> </a:t>
            </a:r>
            <a:r>
              <a:rPr lang="uk-UA" sz="3400" b="1" u="sng" err="1">
                <a:latin typeface="Times New Roman"/>
                <a:cs typeface="Times New Roman"/>
              </a:rPr>
              <a:t>cells</a:t>
            </a:r>
            <a:r>
              <a:rPr lang="uk-UA" sz="3400" b="1" u="sng" dirty="0">
                <a:latin typeface="Times New Roman"/>
                <a:cs typeface="Times New Roman"/>
              </a:rPr>
              <a:t>, </a:t>
            </a:r>
            <a:r>
              <a:rPr lang="uk-UA" sz="3400" b="1" u="sng" err="1">
                <a:latin typeface="Times New Roman"/>
                <a:cs typeface="Times New Roman"/>
              </a:rPr>
              <a:t>and</a:t>
            </a:r>
            <a:r>
              <a:rPr lang="uk-UA" sz="3400" b="1" u="sng" dirty="0">
                <a:latin typeface="Times New Roman"/>
                <a:cs typeface="Times New Roman"/>
              </a:rPr>
              <a:t> </a:t>
            </a:r>
            <a:r>
              <a:rPr lang="uk-UA" sz="3400" b="1" u="sng" err="1">
                <a:latin typeface="Times New Roman"/>
                <a:cs typeface="Times New Roman"/>
              </a:rPr>
              <a:t>lymphocytes</a:t>
            </a:r>
            <a:r>
              <a:rPr lang="uk-UA" sz="3400" b="1" u="sng" dirty="0">
                <a:latin typeface="Times New Roman"/>
                <a:cs typeface="Times New Roman"/>
              </a:rPr>
              <a:t>.</a:t>
            </a:r>
            <a:r>
              <a:rPr lang="uk-UA" sz="3400" dirty="0">
                <a:latin typeface="Times New Roman"/>
                <a:cs typeface="Times New Roman"/>
              </a:rPr>
              <a:t> </a:t>
            </a:r>
            <a:r>
              <a:rPr lang="uk-UA" sz="3400" err="1">
                <a:latin typeface="Times New Roman"/>
                <a:cs typeface="Times New Roman"/>
              </a:rPr>
              <a:t>What</a:t>
            </a:r>
            <a:r>
              <a:rPr lang="uk-UA" sz="3400" dirty="0">
                <a:latin typeface="Times New Roman"/>
                <a:cs typeface="Times New Roman"/>
              </a:rPr>
              <a:t> </a:t>
            </a:r>
            <a:r>
              <a:rPr lang="uk-UA" sz="3400" err="1">
                <a:latin typeface="Times New Roman"/>
                <a:cs typeface="Times New Roman"/>
              </a:rPr>
              <a:t>disease</a:t>
            </a:r>
            <a:r>
              <a:rPr lang="uk-UA" sz="3400" dirty="0">
                <a:latin typeface="Times New Roman"/>
                <a:cs typeface="Times New Roman"/>
              </a:rPr>
              <a:t> </a:t>
            </a:r>
            <a:r>
              <a:rPr lang="uk-UA" sz="3400" err="1">
                <a:latin typeface="Times New Roman"/>
                <a:cs typeface="Times New Roman"/>
              </a:rPr>
              <a:t>can</a:t>
            </a:r>
            <a:r>
              <a:rPr lang="uk-UA" sz="3400" dirty="0">
                <a:latin typeface="Times New Roman"/>
                <a:cs typeface="Times New Roman"/>
              </a:rPr>
              <a:t> </a:t>
            </a:r>
            <a:r>
              <a:rPr lang="uk-UA" sz="3400" err="1">
                <a:latin typeface="Times New Roman"/>
                <a:cs typeface="Times New Roman"/>
              </a:rPr>
              <a:t>be</a:t>
            </a:r>
            <a:r>
              <a:rPr lang="uk-UA" sz="3400" dirty="0">
                <a:latin typeface="Times New Roman"/>
                <a:cs typeface="Times New Roman"/>
              </a:rPr>
              <a:t> </a:t>
            </a:r>
            <a:r>
              <a:rPr lang="uk-UA" sz="3400" err="1">
                <a:latin typeface="Times New Roman"/>
                <a:cs typeface="Times New Roman"/>
              </a:rPr>
              <a:t>characterized</a:t>
            </a:r>
            <a:r>
              <a:rPr lang="uk-UA" sz="3400" dirty="0">
                <a:latin typeface="Times New Roman"/>
                <a:cs typeface="Times New Roman"/>
              </a:rPr>
              <a:t> </a:t>
            </a:r>
            <a:r>
              <a:rPr lang="uk-UA" sz="3400" err="1">
                <a:latin typeface="Times New Roman"/>
                <a:cs typeface="Times New Roman"/>
              </a:rPr>
              <a:t>by</a:t>
            </a:r>
            <a:r>
              <a:rPr lang="uk-UA" sz="3400" dirty="0">
                <a:latin typeface="Times New Roman"/>
                <a:cs typeface="Times New Roman"/>
              </a:rPr>
              <a:t> </a:t>
            </a:r>
            <a:r>
              <a:rPr lang="uk-UA" sz="3400" err="1">
                <a:latin typeface="Times New Roman"/>
                <a:cs typeface="Times New Roman"/>
              </a:rPr>
              <a:t>these</a:t>
            </a:r>
            <a:r>
              <a:rPr lang="uk-UA" sz="3400" dirty="0">
                <a:latin typeface="Times New Roman"/>
                <a:cs typeface="Times New Roman"/>
              </a:rPr>
              <a:t> </a:t>
            </a:r>
            <a:r>
              <a:rPr lang="uk-UA" sz="3400" err="1">
                <a:latin typeface="Times New Roman"/>
                <a:cs typeface="Times New Roman"/>
              </a:rPr>
              <a:t>pathohistological</a:t>
            </a:r>
            <a:r>
              <a:rPr lang="uk-UA" sz="3400" dirty="0">
                <a:latin typeface="Times New Roman"/>
                <a:cs typeface="Times New Roman"/>
              </a:rPr>
              <a:t> </a:t>
            </a:r>
            <a:r>
              <a:rPr lang="uk-UA" sz="3400" err="1">
                <a:latin typeface="Times New Roman"/>
                <a:cs typeface="Times New Roman"/>
              </a:rPr>
              <a:t>changes</a:t>
            </a:r>
            <a:r>
              <a:rPr lang="uk-UA" sz="3400" dirty="0">
                <a:latin typeface="Times New Roman"/>
                <a:cs typeface="Times New Roman"/>
              </a:rPr>
              <a:t>?</a:t>
            </a:r>
            <a:endParaRPr lang="uk-UA" dirty="0"/>
          </a:p>
          <a:p>
            <a:endParaRPr lang="uk-UA" sz="3400" dirty="0">
              <a:latin typeface="Times New Roman"/>
              <a:cs typeface="Times New Roman"/>
            </a:endParaRPr>
          </a:p>
        </p:txBody>
      </p:sp>
      <p:sp>
        <p:nvSpPr>
          <p:cNvPr id="6" name="Подзаголовок 5">
            <a:extLst>
              <a:ext uri="{FF2B5EF4-FFF2-40B4-BE49-F238E27FC236}">
                <a16:creationId xmlns:a16="http://schemas.microsoft.com/office/drawing/2014/main" id="{3859E125-493E-D740-E890-CE68AA8484AD}"/>
              </a:ext>
            </a:extLst>
          </p:cNvPr>
          <p:cNvSpPr>
            <a:spLocks noGrp="1"/>
          </p:cNvSpPr>
          <p:nvPr>
            <p:ph type="subTitle" idx="1"/>
          </p:nvPr>
        </p:nvSpPr>
        <p:spPr>
          <a:xfrm>
            <a:off x="306691" y="3742210"/>
            <a:ext cx="8825658" cy="2744853"/>
          </a:xfrm>
        </p:spPr>
        <p:txBody>
          <a:bodyPr>
            <a:normAutofit/>
          </a:bodyPr>
          <a:lstStyle/>
          <a:p>
            <a:pPr marL="457200" indent="-457200">
              <a:buAutoNum type="alphaUcPeriod"/>
            </a:pPr>
            <a:r>
              <a:rPr lang="ru-RU" sz="2400" dirty="0" err="1">
                <a:solidFill>
                  <a:schemeClr val="tx1"/>
                </a:solidFill>
                <a:latin typeface="Times New Roman"/>
                <a:cs typeface="Times New Roman"/>
              </a:rPr>
              <a:t>Lymphogranulomatosis</a:t>
            </a:r>
            <a:endParaRPr lang="ru-RU" dirty="0" err="1">
              <a:solidFill>
                <a:schemeClr val="tx1"/>
              </a:solidFill>
            </a:endParaRPr>
          </a:p>
          <a:p>
            <a:r>
              <a:rPr lang="ru-RU" sz="2400" dirty="0">
                <a:solidFill>
                  <a:schemeClr val="tx1"/>
                </a:solidFill>
                <a:latin typeface="Times New Roman"/>
                <a:cs typeface="Times New Roman"/>
              </a:rPr>
              <a:t>B.   -</a:t>
            </a:r>
            <a:endParaRPr lang="ru-RU" dirty="0">
              <a:solidFill>
                <a:schemeClr val="tx1"/>
              </a:solidFill>
            </a:endParaRPr>
          </a:p>
          <a:p>
            <a:r>
              <a:rPr lang="ru-RU" sz="2400" dirty="0">
                <a:solidFill>
                  <a:schemeClr val="tx1"/>
                </a:solidFill>
                <a:latin typeface="Times New Roman"/>
                <a:cs typeface="Times New Roman"/>
              </a:rPr>
              <a:t>C.  </a:t>
            </a:r>
            <a:r>
              <a:rPr lang="ru-RU" sz="2400" dirty="0" err="1">
                <a:solidFill>
                  <a:schemeClr val="tx1"/>
                </a:solidFill>
                <a:latin typeface="Times New Roman"/>
                <a:cs typeface="Times New Roman"/>
              </a:rPr>
              <a:t>Lymphosarcoma</a:t>
            </a:r>
            <a:endParaRPr lang="ru-RU" dirty="0" err="1">
              <a:solidFill>
                <a:schemeClr val="tx1"/>
              </a:solidFill>
            </a:endParaRPr>
          </a:p>
          <a:p>
            <a:r>
              <a:rPr lang="ru-RU" sz="2400" dirty="0">
                <a:solidFill>
                  <a:schemeClr val="tx1"/>
                </a:solidFill>
                <a:latin typeface="Times New Roman"/>
                <a:cs typeface="Times New Roman"/>
              </a:rPr>
              <a:t>D.  </a:t>
            </a:r>
            <a:r>
              <a:rPr lang="ru-RU" sz="2400" b="1" u="sng" err="1">
                <a:solidFill>
                  <a:schemeClr val="tx1"/>
                </a:solidFill>
                <a:latin typeface="Times New Roman"/>
                <a:cs typeface="Times New Roman"/>
              </a:rPr>
              <a:t>Tuberculosis</a:t>
            </a:r>
            <a:endParaRPr lang="ru-RU" b="1" u="sng">
              <a:solidFill>
                <a:schemeClr val="tx1"/>
              </a:solidFill>
            </a:endParaRPr>
          </a:p>
          <a:p>
            <a:r>
              <a:rPr lang="ru-RU" sz="2400" dirty="0">
                <a:solidFill>
                  <a:schemeClr val="tx1"/>
                </a:solidFill>
                <a:latin typeface="Times New Roman"/>
                <a:cs typeface="Times New Roman"/>
              </a:rPr>
              <a:t>E.   </a:t>
            </a:r>
            <a:r>
              <a:rPr lang="ru-RU" sz="2400" dirty="0" err="1">
                <a:solidFill>
                  <a:schemeClr val="tx1"/>
                </a:solidFill>
                <a:latin typeface="Times New Roman"/>
                <a:cs typeface="Times New Roman"/>
              </a:rPr>
              <a:t>Lymphocytic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leukemia</a:t>
            </a:r>
            <a:endParaRPr lang="ru-RU" dirty="0" err="1">
              <a:solidFill>
                <a:schemeClr val="tx1"/>
              </a:solidFill>
            </a:endParaRPr>
          </a:p>
          <a:p>
            <a:endParaRPr lang="ru-RU" sz="2400" dirty="0">
              <a:solidFill>
                <a:schemeClr val="tx1"/>
              </a:solidFill>
              <a:latin typeface="Times New Roman"/>
              <a:cs typeface="Times New Roman"/>
            </a:endParaRPr>
          </a:p>
        </p:txBody>
      </p:sp>
    </p:spTree>
    <p:extLst>
      <p:ext uri="{BB962C8B-B14F-4D97-AF65-F5344CB8AC3E}">
        <p14:creationId xmlns:p14="http://schemas.microsoft.com/office/powerpoint/2010/main" val="4238255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4" name="Заголовок 3">
            <a:extLst>
              <a:ext uri="{FF2B5EF4-FFF2-40B4-BE49-F238E27FC236}">
                <a16:creationId xmlns:a16="http://schemas.microsoft.com/office/drawing/2014/main" id="{9ADC4F6C-27BA-946A-FDF3-E876ACB1AD32}"/>
              </a:ext>
            </a:extLst>
          </p:cNvPr>
          <p:cNvSpPr>
            <a:spLocks noGrp="1"/>
          </p:cNvSpPr>
          <p:nvPr>
            <p:ph type="ctrTitle"/>
          </p:nvPr>
        </p:nvSpPr>
        <p:spPr>
          <a:xfrm>
            <a:off x="134163" y="240102"/>
            <a:ext cx="11370450" cy="3128298"/>
          </a:xfrm>
        </p:spPr>
        <p:txBody>
          <a:bodyPr vert="horz" lIns="91440" tIns="45720" rIns="91440" bIns="45720" rtlCol="0" anchor="t">
            <a:noAutofit/>
          </a:bodyPr>
          <a:lstStyle/>
          <a:p>
            <a:r>
              <a:rPr lang="ru-RU" sz="3400" err="1">
                <a:latin typeface="Times New Roman"/>
                <a:cs typeface="Times New Roman"/>
              </a:rPr>
              <a:t>Autopsy</a:t>
            </a:r>
            <a:r>
              <a:rPr lang="ru-RU" sz="3400" dirty="0">
                <a:latin typeface="Times New Roman"/>
                <a:cs typeface="Times New Roman"/>
              </a:rPr>
              <a:t> </a:t>
            </a:r>
            <a:r>
              <a:rPr lang="ru-RU" sz="3400" err="1">
                <a:latin typeface="Times New Roman"/>
                <a:cs typeface="Times New Roman"/>
              </a:rPr>
              <a:t>of</a:t>
            </a:r>
            <a:r>
              <a:rPr lang="ru-RU" sz="3400" dirty="0">
                <a:latin typeface="Times New Roman"/>
                <a:cs typeface="Times New Roman"/>
              </a:rPr>
              <a:t> </a:t>
            </a:r>
            <a:r>
              <a:rPr lang="ru-RU" sz="3400" err="1">
                <a:latin typeface="Times New Roman"/>
                <a:cs typeface="Times New Roman"/>
              </a:rPr>
              <a:t>the</a:t>
            </a:r>
            <a:r>
              <a:rPr lang="ru-RU" sz="3400" dirty="0">
                <a:latin typeface="Times New Roman"/>
                <a:cs typeface="Times New Roman"/>
              </a:rPr>
              <a:t> </a:t>
            </a:r>
            <a:r>
              <a:rPr lang="ru-RU" sz="3400" err="1">
                <a:latin typeface="Times New Roman"/>
                <a:cs typeface="Times New Roman"/>
              </a:rPr>
              <a:t>body</a:t>
            </a:r>
            <a:r>
              <a:rPr lang="ru-RU" sz="3400" dirty="0">
                <a:latin typeface="Times New Roman"/>
                <a:cs typeface="Times New Roman"/>
              </a:rPr>
              <a:t> </a:t>
            </a:r>
            <a:r>
              <a:rPr lang="ru-RU" sz="3400" err="1">
                <a:latin typeface="Times New Roman"/>
                <a:cs typeface="Times New Roman"/>
              </a:rPr>
              <a:t>of</a:t>
            </a:r>
            <a:r>
              <a:rPr lang="ru-RU" sz="3400" dirty="0">
                <a:latin typeface="Times New Roman"/>
                <a:cs typeface="Times New Roman"/>
              </a:rPr>
              <a:t> a </a:t>
            </a:r>
            <a:r>
              <a:rPr lang="ru-RU" sz="3400" err="1">
                <a:latin typeface="Times New Roman"/>
                <a:cs typeface="Times New Roman"/>
              </a:rPr>
              <a:t>man</a:t>
            </a:r>
            <a:r>
              <a:rPr lang="ru-RU" sz="3400" dirty="0">
                <a:latin typeface="Times New Roman"/>
                <a:cs typeface="Times New Roman"/>
              </a:rPr>
              <a:t> </a:t>
            </a:r>
            <a:r>
              <a:rPr lang="ru-RU" sz="3400" err="1">
                <a:latin typeface="Times New Roman"/>
                <a:cs typeface="Times New Roman"/>
              </a:rPr>
              <a:t>who</a:t>
            </a:r>
            <a:r>
              <a:rPr lang="ru-RU" sz="3400" dirty="0">
                <a:latin typeface="Times New Roman"/>
                <a:cs typeface="Times New Roman"/>
              </a:rPr>
              <a:t> </a:t>
            </a:r>
            <a:r>
              <a:rPr lang="ru-RU" sz="3400" b="1" u="sng" err="1">
                <a:latin typeface="Times New Roman"/>
                <a:cs typeface="Times New Roman"/>
              </a:rPr>
              <a:t>died</a:t>
            </a:r>
            <a:r>
              <a:rPr lang="ru-RU" sz="3400" b="1" u="sng" dirty="0">
                <a:latin typeface="Times New Roman"/>
                <a:cs typeface="Times New Roman"/>
              </a:rPr>
              <a:t> </a:t>
            </a:r>
            <a:r>
              <a:rPr lang="ru-RU" sz="3400" b="1" u="sng" err="1">
                <a:latin typeface="Times New Roman"/>
                <a:cs typeface="Times New Roman"/>
              </a:rPr>
              <a:t>of</a:t>
            </a:r>
            <a:r>
              <a:rPr lang="ru-RU" sz="3400" b="1" u="sng" dirty="0">
                <a:latin typeface="Times New Roman"/>
                <a:cs typeface="Times New Roman"/>
              </a:rPr>
              <a:t> </a:t>
            </a:r>
            <a:r>
              <a:rPr lang="ru-RU" sz="3400" b="1" u="sng" err="1">
                <a:latin typeface="Times New Roman"/>
                <a:cs typeface="Times New Roman"/>
              </a:rPr>
              <a:t>ethylene</a:t>
            </a:r>
            <a:r>
              <a:rPr lang="ru-RU" sz="3400" b="1" u="sng" dirty="0">
                <a:latin typeface="Times New Roman"/>
                <a:cs typeface="Times New Roman"/>
              </a:rPr>
              <a:t> </a:t>
            </a:r>
            <a:r>
              <a:rPr lang="ru-RU" sz="3400" b="1" u="sng" err="1">
                <a:latin typeface="Times New Roman"/>
                <a:cs typeface="Times New Roman"/>
              </a:rPr>
              <a:t>glycol</a:t>
            </a:r>
            <a:r>
              <a:rPr lang="ru-RU" sz="3400" dirty="0">
                <a:latin typeface="Times New Roman"/>
                <a:cs typeface="Times New Roman"/>
              </a:rPr>
              <a:t> </a:t>
            </a:r>
            <a:r>
              <a:rPr lang="ru-RU" sz="3400" err="1">
                <a:latin typeface="Times New Roman"/>
                <a:cs typeface="Times New Roman"/>
              </a:rPr>
              <a:t>poisoning</a:t>
            </a:r>
            <a:r>
              <a:rPr lang="ru-RU" sz="3400" dirty="0">
                <a:latin typeface="Times New Roman"/>
                <a:cs typeface="Times New Roman"/>
              </a:rPr>
              <a:t> </a:t>
            </a:r>
            <a:r>
              <a:rPr lang="ru-RU" sz="3400" err="1">
                <a:latin typeface="Times New Roman"/>
                <a:cs typeface="Times New Roman"/>
              </a:rPr>
              <a:t>revealed</a:t>
            </a:r>
            <a:r>
              <a:rPr lang="ru-RU" sz="3400" dirty="0">
                <a:latin typeface="Times New Roman"/>
                <a:cs typeface="Times New Roman"/>
              </a:rPr>
              <a:t> </a:t>
            </a:r>
            <a:r>
              <a:rPr lang="ru-RU" sz="3400" err="1">
                <a:latin typeface="Times New Roman"/>
                <a:cs typeface="Times New Roman"/>
              </a:rPr>
              <a:t>slightly</a:t>
            </a:r>
            <a:r>
              <a:rPr lang="ru-RU" sz="3400" dirty="0">
                <a:latin typeface="Times New Roman"/>
                <a:cs typeface="Times New Roman"/>
              </a:rPr>
              <a:t> </a:t>
            </a:r>
            <a:r>
              <a:rPr lang="ru-RU" sz="3400" b="1" u="sng" err="1">
                <a:latin typeface="Times New Roman"/>
                <a:cs typeface="Times New Roman"/>
              </a:rPr>
              <a:t>enlarged</a:t>
            </a:r>
            <a:r>
              <a:rPr lang="ru-RU" sz="3400" b="1" u="sng" dirty="0">
                <a:latin typeface="Times New Roman"/>
                <a:cs typeface="Times New Roman"/>
              </a:rPr>
              <a:t> </a:t>
            </a:r>
            <a:r>
              <a:rPr lang="ru-RU" sz="3400" b="1" u="sng" err="1">
                <a:latin typeface="Times New Roman"/>
                <a:cs typeface="Times New Roman"/>
              </a:rPr>
              <a:t>edematous</a:t>
            </a:r>
            <a:r>
              <a:rPr lang="ru-RU" sz="3400" b="1" u="sng" dirty="0">
                <a:latin typeface="Times New Roman"/>
                <a:cs typeface="Times New Roman"/>
              </a:rPr>
              <a:t> </a:t>
            </a:r>
            <a:r>
              <a:rPr lang="ru-RU" sz="3400" b="1" u="sng" err="1">
                <a:latin typeface="Times New Roman"/>
                <a:cs typeface="Times New Roman"/>
              </a:rPr>
              <a:t>kidneys</a:t>
            </a:r>
            <a:r>
              <a:rPr lang="ru-RU" sz="3400" b="1" u="sng" dirty="0">
                <a:latin typeface="Times New Roman"/>
                <a:cs typeface="Times New Roman"/>
              </a:rPr>
              <a:t> </a:t>
            </a:r>
            <a:r>
              <a:rPr lang="ru-RU" sz="3400" b="1" u="sng" err="1">
                <a:latin typeface="Times New Roman"/>
                <a:cs typeface="Times New Roman"/>
              </a:rPr>
              <a:t>with</a:t>
            </a:r>
            <a:r>
              <a:rPr lang="ru-RU" sz="3400" b="1" u="sng" dirty="0">
                <a:latin typeface="Times New Roman"/>
                <a:cs typeface="Times New Roman"/>
              </a:rPr>
              <a:t> </a:t>
            </a:r>
            <a:r>
              <a:rPr lang="ru-RU" sz="3400" b="1" u="sng" err="1">
                <a:latin typeface="Times New Roman"/>
                <a:cs typeface="Times New Roman"/>
              </a:rPr>
              <a:t>the</a:t>
            </a:r>
            <a:r>
              <a:rPr lang="ru-RU" sz="3400" b="1" u="sng" dirty="0">
                <a:latin typeface="Times New Roman"/>
                <a:cs typeface="Times New Roman"/>
              </a:rPr>
              <a:t> </a:t>
            </a:r>
            <a:r>
              <a:rPr lang="ru-RU" sz="3400" b="1" u="sng" err="1">
                <a:latin typeface="Times New Roman"/>
                <a:cs typeface="Times New Roman"/>
              </a:rPr>
              <a:t>capsule</a:t>
            </a:r>
            <a:r>
              <a:rPr lang="ru-RU" sz="3400" b="1" u="sng" dirty="0">
                <a:latin typeface="Times New Roman"/>
                <a:cs typeface="Times New Roman"/>
              </a:rPr>
              <a:t> </a:t>
            </a:r>
            <a:r>
              <a:rPr lang="ru-RU" sz="3400" b="1" u="sng" err="1">
                <a:latin typeface="Times New Roman"/>
                <a:cs typeface="Times New Roman"/>
              </a:rPr>
              <a:t>that</a:t>
            </a:r>
            <a:r>
              <a:rPr lang="ru-RU" sz="3400" b="1" u="sng" dirty="0">
                <a:latin typeface="Times New Roman"/>
                <a:cs typeface="Times New Roman"/>
              </a:rPr>
              <a:t> </a:t>
            </a:r>
            <a:r>
              <a:rPr lang="ru-RU" sz="3400" b="1" u="sng" err="1">
                <a:latin typeface="Times New Roman"/>
                <a:cs typeface="Times New Roman"/>
              </a:rPr>
              <a:t>could</a:t>
            </a:r>
            <a:r>
              <a:rPr lang="ru-RU" sz="3400" b="1" u="sng" dirty="0">
                <a:latin typeface="Times New Roman"/>
                <a:cs typeface="Times New Roman"/>
              </a:rPr>
              <a:t> </a:t>
            </a:r>
            <a:r>
              <a:rPr lang="ru-RU" sz="3400" b="1" u="sng" err="1">
                <a:latin typeface="Times New Roman"/>
                <a:cs typeface="Times New Roman"/>
              </a:rPr>
              <a:t>be</a:t>
            </a:r>
            <a:r>
              <a:rPr lang="ru-RU" sz="3400" b="1" u="sng" dirty="0">
                <a:latin typeface="Times New Roman"/>
                <a:cs typeface="Times New Roman"/>
              </a:rPr>
              <a:t> </a:t>
            </a:r>
            <a:r>
              <a:rPr lang="ru-RU" sz="3400" b="1" u="sng" err="1">
                <a:latin typeface="Times New Roman"/>
                <a:cs typeface="Times New Roman"/>
              </a:rPr>
              <a:t>very</a:t>
            </a:r>
            <a:r>
              <a:rPr lang="ru-RU" sz="3400" b="1" u="sng" dirty="0">
                <a:latin typeface="Times New Roman"/>
                <a:cs typeface="Times New Roman"/>
              </a:rPr>
              <a:t> </a:t>
            </a:r>
            <a:r>
              <a:rPr lang="ru-RU" sz="3400" b="1" u="sng" err="1">
                <a:latin typeface="Times New Roman"/>
                <a:cs typeface="Times New Roman"/>
              </a:rPr>
              <a:t>easily</a:t>
            </a:r>
            <a:r>
              <a:rPr lang="ru-RU" sz="3400" b="1" u="sng" dirty="0">
                <a:latin typeface="Times New Roman"/>
                <a:cs typeface="Times New Roman"/>
              </a:rPr>
              <a:t> </a:t>
            </a:r>
            <a:r>
              <a:rPr lang="ru-RU" sz="3400" b="1" u="sng" err="1">
                <a:latin typeface="Times New Roman"/>
                <a:cs typeface="Times New Roman"/>
              </a:rPr>
              <a:t>removed</a:t>
            </a:r>
            <a:r>
              <a:rPr lang="ru-RU" sz="3400" b="1" u="sng" dirty="0">
                <a:latin typeface="Times New Roman"/>
                <a:cs typeface="Times New Roman"/>
              </a:rPr>
              <a:t>. The </a:t>
            </a:r>
            <a:r>
              <a:rPr lang="ru-RU" sz="3400" b="1" u="sng" err="1">
                <a:latin typeface="Times New Roman"/>
                <a:cs typeface="Times New Roman"/>
              </a:rPr>
              <a:t>cortical</a:t>
            </a:r>
            <a:r>
              <a:rPr lang="ru-RU" sz="3400" b="1" u="sng" dirty="0">
                <a:latin typeface="Times New Roman"/>
                <a:cs typeface="Times New Roman"/>
              </a:rPr>
              <a:t> </a:t>
            </a:r>
            <a:r>
              <a:rPr lang="ru-RU" sz="3400" b="1" u="sng" err="1">
                <a:latin typeface="Times New Roman"/>
                <a:cs typeface="Times New Roman"/>
              </a:rPr>
              <a:t>substance</a:t>
            </a:r>
            <a:r>
              <a:rPr lang="ru-RU" sz="3400" b="1" u="sng" dirty="0">
                <a:latin typeface="Times New Roman"/>
                <a:cs typeface="Times New Roman"/>
              </a:rPr>
              <a:t> </a:t>
            </a:r>
            <a:r>
              <a:rPr lang="ru-RU" sz="3400" b="1" u="sng" err="1">
                <a:latin typeface="Times New Roman"/>
                <a:cs typeface="Times New Roman"/>
              </a:rPr>
              <a:t>is</a:t>
            </a:r>
            <a:r>
              <a:rPr lang="ru-RU" sz="3400" b="1" u="sng" dirty="0">
                <a:latin typeface="Times New Roman"/>
                <a:cs typeface="Times New Roman"/>
              </a:rPr>
              <a:t> </a:t>
            </a:r>
            <a:r>
              <a:rPr lang="ru-RU" sz="3400" b="1" u="sng" err="1">
                <a:latin typeface="Times New Roman"/>
                <a:cs typeface="Times New Roman"/>
              </a:rPr>
              <a:t>pale</a:t>
            </a:r>
            <a:r>
              <a:rPr lang="ru-RU" sz="3400" b="1" u="sng" dirty="0">
                <a:latin typeface="Times New Roman"/>
                <a:cs typeface="Times New Roman"/>
              </a:rPr>
              <a:t> </a:t>
            </a:r>
            <a:r>
              <a:rPr lang="ru-RU" sz="3400" b="1" u="sng" err="1">
                <a:latin typeface="Times New Roman"/>
                <a:cs typeface="Times New Roman"/>
              </a:rPr>
              <a:t>gray</a:t>
            </a:r>
            <a:r>
              <a:rPr lang="ru-RU" sz="3400" b="1" u="sng" dirty="0">
                <a:latin typeface="Times New Roman"/>
                <a:cs typeface="Times New Roman"/>
              </a:rPr>
              <a:t> </a:t>
            </a:r>
            <a:r>
              <a:rPr lang="ru-RU" sz="3400" b="1" u="sng" err="1">
                <a:latin typeface="Times New Roman"/>
                <a:cs typeface="Times New Roman"/>
              </a:rPr>
              <a:t>and</a:t>
            </a:r>
            <a:r>
              <a:rPr lang="ru-RU" sz="3400" b="1" u="sng" dirty="0">
                <a:latin typeface="Times New Roman"/>
                <a:cs typeface="Times New Roman"/>
              </a:rPr>
              <a:t> </a:t>
            </a:r>
            <a:r>
              <a:rPr lang="ru-RU" sz="3400" b="1" u="sng" err="1">
                <a:latin typeface="Times New Roman"/>
                <a:cs typeface="Times New Roman"/>
              </a:rPr>
              <a:t>wide</a:t>
            </a:r>
            <a:r>
              <a:rPr lang="ru-RU" sz="3400" b="1" u="sng" dirty="0">
                <a:latin typeface="Times New Roman"/>
                <a:cs typeface="Times New Roman"/>
              </a:rPr>
              <a:t>. The </a:t>
            </a:r>
            <a:r>
              <a:rPr lang="ru-RU" sz="3400" b="1" u="sng" err="1">
                <a:latin typeface="Times New Roman"/>
                <a:cs typeface="Times New Roman"/>
              </a:rPr>
              <a:t>medullary</a:t>
            </a:r>
            <a:r>
              <a:rPr lang="ru-RU" sz="3400" b="1" u="sng" dirty="0">
                <a:latin typeface="Times New Roman"/>
                <a:cs typeface="Times New Roman"/>
              </a:rPr>
              <a:t> </a:t>
            </a:r>
            <a:r>
              <a:rPr lang="ru-RU" sz="3400" b="1" u="sng" err="1">
                <a:latin typeface="Times New Roman"/>
                <a:cs typeface="Times New Roman"/>
              </a:rPr>
              <a:t>substance</a:t>
            </a:r>
            <a:r>
              <a:rPr lang="ru-RU" sz="3400" b="1" u="sng" dirty="0">
                <a:latin typeface="Times New Roman"/>
                <a:cs typeface="Times New Roman"/>
              </a:rPr>
              <a:t> </a:t>
            </a:r>
            <a:r>
              <a:rPr lang="ru-RU" sz="3400" b="1" u="sng" err="1">
                <a:latin typeface="Times New Roman"/>
                <a:cs typeface="Times New Roman"/>
              </a:rPr>
              <a:t>is</a:t>
            </a:r>
            <a:r>
              <a:rPr lang="ru-RU" sz="3400" b="1" u="sng" dirty="0">
                <a:latin typeface="Times New Roman"/>
                <a:cs typeface="Times New Roman"/>
              </a:rPr>
              <a:t> </a:t>
            </a:r>
            <a:r>
              <a:rPr lang="ru-RU" sz="3400" b="1" u="sng" err="1">
                <a:latin typeface="Times New Roman"/>
                <a:cs typeface="Times New Roman"/>
              </a:rPr>
              <a:t>dark</a:t>
            </a:r>
            <a:r>
              <a:rPr lang="ru-RU" sz="3400" b="1" u="sng" dirty="0">
                <a:latin typeface="Times New Roman"/>
                <a:cs typeface="Times New Roman"/>
              </a:rPr>
              <a:t> </a:t>
            </a:r>
            <a:r>
              <a:rPr lang="ru-RU" sz="3400" b="1" u="sng" err="1">
                <a:latin typeface="Times New Roman"/>
                <a:cs typeface="Times New Roman"/>
              </a:rPr>
              <a:t>red</a:t>
            </a:r>
            <a:r>
              <a:rPr lang="ru-RU" sz="3400" b="1" u="sng" dirty="0">
                <a:latin typeface="Times New Roman"/>
                <a:cs typeface="Times New Roman"/>
              </a:rPr>
              <a:t>. </a:t>
            </a:r>
            <a:r>
              <a:rPr lang="ru-RU" sz="3400" dirty="0">
                <a:latin typeface="Times New Roman"/>
                <a:cs typeface="Times New Roman"/>
              </a:rPr>
              <a:t>What </a:t>
            </a:r>
            <a:r>
              <a:rPr lang="ru-RU" sz="3400" err="1">
                <a:latin typeface="Times New Roman"/>
                <a:cs typeface="Times New Roman"/>
              </a:rPr>
              <a:t>kidney</a:t>
            </a:r>
            <a:r>
              <a:rPr lang="ru-RU" sz="3400" dirty="0">
                <a:latin typeface="Times New Roman"/>
                <a:cs typeface="Times New Roman"/>
              </a:rPr>
              <a:t> </a:t>
            </a:r>
            <a:r>
              <a:rPr lang="ru-RU" sz="3400" err="1">
                <a:latin typeface="Times New Roman"/>
                <a:cs typeface="Times New Roman"/>
              </a:rPr>
              <a:t>pathology</a:t>
            </a:r>
            <a:r>
              <a:rPr lang="ru-RU" sz="3400" dirty="0">
                <a:latin typeface="Times New Roman"/>
                <a:cs typeface="Times New Roman"/>
              </a:rPr>
              <a:t> </a:t>
            </a:r>
            <a:r>
              <a:rPr lang="ru-RU" sz="3400" err="1">
                <a:latin typeface="Times New Roman"/>
                <a:cs typeface="Times New Roman"/>
              </a:rPr>
              <a:t>developed</a:t>
            </a:r>
            <a:r>
              <a:rPr lang="ru-RU" sz="3400" dirty="0">
                <a:latin typeface="Times New Roman"/>
                <a:cs typeface="Times New Roman"/>
              </a:rPr>
              <a:t> </a:t>
            </a:r>
            <a:r>
              <a:rPr lang="ru-RU" sz="3400" err="1">
                <a:latin typeface="Times New Roman"/>
                <a:cs typeface="Times New Roman"/>
              </a:rPr>
              <a:t>in</a:t>
            </a:r>
            <a:r>
              <a:rPr lang="ru-RU" sz="3400" dirty="0">
                <a:latin typeface="Times New Roman"/>
                <a:cs typeface="Times New Roman"/>
              </a:rPr>
              <a:t> </a:t>
            </a:r>
            <a:r>
              <a:rPr lang="ru-RU" sz="3400" err="1">
                <a:latin typeface="Times New Roman"/>
                <a:cs typeface="Times New Roman"/>
              </a:rPr>
              <a:t>the</a:t>
            </a:r>
            <a:r>
              <a:rPr lang="ru-RU" sz="3400" dirty="0">
                <a:latin typeface="Times New Roman"/>
                <a:cs typeface="Times New Roman"/>
              </a:rPr>
              <a:t> </a:t>
            </a:r>
            <a:r>
              <a:rPr lang="ru-RU" sz="3400" err="1">
                <a:latin typeface="Times New Roman"/>
                <a:cs typeface="Times New Roman"/>
              </a:rPr>
              <a:t>patient</a:t>
            </a:r>
            <a:r>
              <a:rPr lang="ru-RU" sz="3400" dirty="0">
                <a:latin typeface="Times New Roman"/>
                <a:cs typeface="Times New Roman"/>
              </a:rPr>
              <a:t>?</a:t>
            </a:r>
            <a:endParaRPr lang="ru-RU" dirty="0"/>
          </a:p>
          <a:p>
            <a:endParaRPr lang="ru-RU" sz="3400" dirty="0">
              <a:latin typeface="Times New Roman"/>
              <a:cs typeface="Times New Roman"/>
            </a:endParaRPr>
          </a:p>
        </p:txBody>
      </p:sp>
      <p:sp>
        <p:nvSpPr>
          <p:cNvPr id="7" name="Подзаголовок 6">
            <a:extLst>
              <a:ext uri="{FF2B5EF4-FFF2-40B4-BE49-F238E27FC236}">
                <a16:creationId xmlns:a16="http://schemas.microsoft.com/office/drawing/2014/main" id="{4E1DCE82-D4DF-895F-113B-F375CC229D79}"/>
              </a:ext>
            </a:extLst>
          </p:cNvPr>
          <p:cNvSpPr>
            <a:spLocks noGrp="1"/>
          </p:cNvSpPr>
          <p:nvPr>
            <p:ph type="subTitle" idx="1"/>
          </p:nvPr>
        </p:nvSpPr>
        <p:spPr>
          <a:xfrm>
            <a:off x="220427" y="3641569"/>
            <a:ext cx="8825658" cy="2687343"/>
          </a:xfrm>
        </p:spPr>
        <p:txBody>
          <a:bodyPr vert="horz" lIns="91440" tIns="45720" rIns="91440" bIns="45720" rtlCol="0" anchor="t">
            <a:noAutofit/>
          </a:bodyPr>
          <a:lstStyle/>
          <a:p>
            <a:pPr marL="457200" indent="-457200">
              <a:buAutoNum type="alphaUcPeriod"/>
            </a:pPr>
            <a:r>
              <a:rPr lang="ru-RU" sz="2400" dirty="0" err="1">
                <a:solidFill>
                  <a:schemeClr val="tx1"/>
                </a:solidFill>
                <a:latin typeface="Times New Roman"/>
                <a:cs typeface="Times New Roman"/>
              </a:rPr>
              <a:t>Acute</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tubulointerstitial</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nephritis</a:t>
            </a:r>
            <a:endParaRPr lang="ru-RU" sz="2400" dirty="0">
              <a:solidFill>
                <a:schemeClr val="tx1"/>
              </a:solidFill>
              <a:latin typeface="Times New Roman"/>
              <a:cs typeface="Times New Roman"/>
            </a:endParaRPr>
          </a:p>
          <a:p>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Lipoid</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nephrosis</a:t>
            </a:r>
            <a:endParaRPr lang="ru-RU" sz="2400" dirty="0">
              <a:solidFill>
                <a:schemeClr val="tx1"/>
              </a:solidFill>
              <a:latin typeface="Times New Roman"/>
              <a:cs typeface="Times New Roman"/>
            </a:endParaRPr>
          </a:p>
          <a:p>
            <a:r>
              <a:rPr lang="ru-RU" sz="2400" dirty="0">
                <a:solidFill>
                  <a:schemeClr val="tx1"/>
                </a:solidFill>
                <a:latin typeface="Times New Roman"/>
                <a:cs typeface="Times New Roman"/>
              </a:rPr>
              <a:t>C.   </a:t>
            </a:r>
            <a:r>
              <a:rPr lang="ru-RU" sz="2400" err="1">
                <a:solidFill>
                  <a:schemeClr val="tx1"/>
                </a:solidFill>
                <a:latin typeface="Times New Roman"/>
                <a:cs typeface="Times New Roman"/>
              </a:rPr>
              <a:t>Acute</a:t>
            </a:r>
            <a:r>
              <a:rPr lang="ru-RU" sz="2400" dirty="0">
                <a:solidFill>
                  <a:schemeClr val="tx1"/>
                </a:solidFill>
                <a:latin typeface="Times New Roman"/>
                <a:cs typeface="Times New Roman"/>
              </a:rPr>
              <a:t> </a:t>
            </a:r>
            <a:r>
              <a:rPr lang="ru-RU" sz="2400" err="1">
                <a:solidFill>
                  <a:schemeClr val="tx1"/>
                </a:solidFill>
                <a:latin typeface="Times New Roman"/>
                <a:cs typeface="Times New Roman"/>
              </a:rPr>
              <a:t>pyelonephritis</a:t>
            </a:r>
            <a:endParaRPr lang="ru-RU" sz="2400">
              <a:solidFill>
                <a:schemeClr val="tx1"/>
              </a:solidFill>
              <a:latin typeface="Times New Roman"/>
              <a:cs typeface="Times New Roman"/>
            </a:endParaRPr>
          </a:p>
          <a:p>
            <a:r>
              <a:rPr lang="ru-RU" sz="2400" dirty="0">
                <a:solidFill>
                  <a:schemeClr val="tx1"/>
                </a:solidFill>
                <a:latin typeface="Times New Roman"/>
                <a:cs typeface="Times New Roman"/>
              </a:rPr>
              <a:t>D.   </a:t>
            </a:r>
            <a:r>
              <a:rPr lang="ru-RU" sz="2400" b="1" u="sng" err="1">
                <a:solidFill>
                  <a:schemeClr val="tx1"/>
                </a:solidFill>
                <a:latin typeface="Times New Roman"/>
                <a:cs typeface="Times New Roman"/>
              </a:rPr>
              <a:t>Necrotic</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nephrosis</a:t>
            </a:r>
            <a:endParaRPr lang="ru-RU" sz="2400" b="1" u="sng">
              <a:solidFill>
                <a:schemeClr val="tx1"/>
              </a:solidFill>
              <a:latin typeface="Times New Roman"/>
              <a:cs typeface="Times New Roman"/>
            </a:endParaRPr>
          </a:p>
          <a:p>
            <a:r>
              <a:rPr lang="ru-RU" sz="2400" dirty="0">
                <a:solidFill>
                  <a:schemeClr val="tx1"/>
                </a:solidFill>
                <a:latin typeface="Times New Roman"/>
                <a:cs typeface="Times New Roman"/>
              </a:rPr>
              <a:t>E.   </a:t>
            </a:r>
            <a:r>
              <a:rPr lang="ru-RU" sz="2400" err="1">
                <a:solidFill>
                  <a:schemeClr val="tx1"/>
                </a:solidFill>
                <a:latin typeface="Times New Roman"/>
                <a:cs typeface="Times New Roman"/>
              </a:rPr>
              <a:t>Acute</a:t>
            </a:r>
            <a:r>
              <a:rPr lang="ru-RU" sz="2400" dirty="0">
                <a:solidFill>
                  <a:schemeClr val="tx1"/>
                </a:solidFill>
                <a:latin typeface="Times New Roman"/>
                <a:cs typeface="Times New Roman"/>
              </a:rPr>
              <a:t> </a:t>
            </a:r>
            <a:r>
              <a:rPr lang="ru-RU" sz="2400" err="1">
                <a:solidFill>
                  <a:schemeClr val="tx1"/>
                </a:solidFill>
                <a:latin typeface="Times New Roman"/>
                <a:cs typeface="Times New Roman"/>
              </a:rPr>
              <a:t>glomerulonephritis</a:t>
            </a:r>
            <a:endParaRPr lang="ru-RU" sz="2400">
              <a:solidFill>
                <a:schemeClr val="tx1"/>
              </a:solidFill>
              <a:latin typeface="Times New Roman"/>
              <a:cs typeface="Times New Roman"/>
            </a:endParaRPr>
          </a:p>
          <a:p>
            <a:endParaRPr lang="ru-RU" dirty="0"/>
          </a:p>
        </p:txBody>
      </p:sp>
    </p:spTree>
    <p:extLst>
      <p:ext uri="{BB962C8B-B14F-4D97-AF65-F5344CB8AC3E}">
        <p14:creationId xmlns:p14="http://schemas.microsoft.com/office/powerpoint/2010/main" val="258654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101C15EF-144F-6B64-158C-3E7B8F42DB3C}"/>
              </a:ext>
            </a:extLst>
          </p:cNvPr>
          <p:cNvSpPr>
            <a:spLocks noGrp="1"/>
          </p:cNvSpPr>
          <p:nvPr>
            <p:ph type="ctrTitle"/>
          </p:nvPr>
        </p:nvSpPr>
        <p:spPr>
          <a:xfrm>
            <a:off x="134163" y="196970"/>
            <a:ext cx="11830525" cy="2998902"/>
          </a:xfrm>
        </p:spPr>
        <p:txBody>
          <a:bodyPr vert="horz" lIns="91440" tIns="45720" rIns="91440" bIns="45720" rtlCol="0" anchor="t">
            <a:noAutofit/>
          </a:bodyPr>
          <a:lstStyle/>
          <a:p>
            <a:r>
              <a:rPr lang="ru-RU" sz="3200" dirty="0">
                <a:latin typeface="Times New Roman"/>
                <a:cs typeface="Times New Roman"/>
              </a:rPr>
              <a:t>In a 67-year-old patient, who </a:t>
            </a:r>
            <a:r>
              <a:rPr lang="ru-RU" sz="3200" b="1" u="sng" dirty="0">
                <a:latin typeface="Times New Roman"/>
                <a:cs typeface="Times New Roman"/>
              </a:rPr>
              <a:t>has been suffering from chronic bronchitis for 17 years</a:t>
            </a:r>
            <a:r>
              <a:rPr lang="ru-RU" sz="3200" dirty="0">
                <a:latin typeface="Times New Roman"/>
                <a:cs typeface="Times New Roman"/>
              </a:rPr>
              <a:t>, bronchial biopsy detects cylindrical dilation of the bronchi, cystic changes in the mucous glands, and areas, where </a:t>
            </a:r>
            <a:r>
              <a:rPr lang="ru-RU" sz="3200" b="1" u="sng" dirty="0">
                <a:latin typeface="Times New Roman"/>
                <a:cs typeface="Times New Roman"/>
              </a:rPr>
              <a:t>prismatic epithelium is replaced with stratified squamous epithelium.</a:t>
            </a:r>
            <a:r>
              <a:rPr lang="ru-RU" sz="3200" dirty="0">
                <a:latin typeface="Times New Roman"/>
                <a:cs typeface="Times New Roman"/>
              </a:rPr>
              <a:t> What pathological process was detected in the bronchial mucosa?</a:t>
            </a:r>
            <a:endParaRPr lang="ru-RU"/>
          </a:p>
          <a:p>
            <a:endParaRPr lang="ru-RU" sz="3200" dirty="0">
              <a:latin typeface="Times New Roman"/>
              <a:cs typeface="Times New Roman"/>
            </a:endParaRPr>
          </a:p>
        </p:txBody>
      </p:sp>
      <p:sp>
        <p:nvSpPr>
          <p:cNvPr id="6" name="Подзаголовок 5">
            <a:extLst>
              <a:ext uri="{FF2B5EF4-FFF2-40B4-BE49-F238E27FC236}">
                <a16:creationId xmlns:a16="http://schemas.microsoft.com/office/drawing/2014/main" id="{147375AA-EBB1-556A-68DF-2700A6288416}"/>
              </a:ext>
            </a:extLst>
          </p:cNvPr>
          <p:cNvSpPr>
            <a:spLocks noGrp="1"/>
          </p:cNvSpPr>
          <p:nvPr>
            <p:ph type="subTitle" idx="1"/>
          </p:nvPr>
        </p:nvSpPr>
        <p:spPr>
          <a:xfrm>
            <a:off x="134163" y="3569682"/>
            <a:ext cx="8825658" cy="2586702"/>
          </a:xfrm>
        </p:spPr>
        <p:txBody>
          <a:bodyPr vert="horz" lIns="91440" tIns="45720" rIns="91440" bIns="45720" rtlCol="0" anchor="t">
            <a:noAutofit/>
          </a:bodyPr>
          <a:lstStyle/>
          <a:p>
            <a:pPr marL="457200" indent="-457200">
              <a:buAutoNum type="alphaUcPeriod"/>
            </a:pPr>
            <a:r>
              <a:rPr lang="ru-RU" sz="2400" err="1">
                <a:solidFill>
                  <a:schemeClr val="tx1"/>
                </a:solidFill>
                <a:latin typeface="Times New Roman"/>
                <a:cs typeface="Times New Roman"/>
              </a:rPr>
              <a:t>Hyperplasia</a:t>
            </a:r>
            <a:endParaRPr lang="ru-RU" sz="2400" dirty="0">
              <a:solidFill>
                <a:schemeClr val="tx1"/>
              </a:solidFill>
              <a:latin typeface="Times New Roman"/>
              <a:cs typeface="Times New Roman"/>
            </a:endParaRPr>
          </a:p>
          <a:p>
            <a:r>
              <a:rPr lang="ru-RU" sz="2400" dirty="0">
                <a:solidFill>
                  <a:schemeClr val="tx1"/>
                </a:solidFill>
                <a:latin typeface="Times New Roman"/>
                <a:cs typeface="Times New Roman"/>
              </a:rPr>
              <a:t>B.   </a:t>
            </a:r>
            <a:r>
              <a:rPr lang="ru-RU" sz="2400" err="1">
                <a:solidFill>
                  <a:schemeClr val="tx1"/>
                </a:solidFill>
                <a:latin typeface="Times New Roman"/>
                <a:cs typeface="Times New Roman"/>
              </a:rPr>
              <a:t>Hypertrophy</a:t>
            </a:r>
            <a:endParaRPr lang="ru-RU" sz="2400" dirty="0">
              <a:solidFill>
                <a:schemeClr val="tx1"/>
              </a:solidFill>
              <a:latin typeface="Times New Roman"/>
              <a:cs typeface="Times New Roman"/>
            </a:endParaRPr>
          </a:p>
          <a:p>
            <a:r>
              <a:rPr lang="ru-RU" sz="2400" dirty="0">
                <a:solidFill>
                  <a:schemeClr val="tx1"/>
                </a:solidFill>
                <a:latin typeface="Times New Roman"/>
                <a:cs typeface="Times New Roman"/>
              </a:rPr>
              <a:t>C.  </a:t>
            </a:r>
            <a:r>
              <a:rPr lang="ru-RU" sz="2400" b="1" u="sng" err="1">
                <a:solidFill>
                  <a:schemeClr val="tx1"/>
                </a:solidFill>
                <a:latin typeface="Times New Roman"/>
                <a:cs typeface="Times New Roman"/>
              </a:rPr>
              <a:t>Metaplasia</a:t>
            </a:r>
            <a:endParaRPr lang="ru-RU" sz="2400" b="1" u="sng">
              <a:solidFill>
                <a:schemeClr val="tx1"/>
              </a:solidFill>
              <a:latin typeface="Times New Roman"/>
              <a:cs typeface="Times New Roman"/>
            </a:endParaRPr>
          </a:p>
          <a:p>
            <a:r>
              <a:rPr lang="ru-RU" sz="2400" dirty="0">
                <a:solidFill>
                  <a:schemeClr val="tx1"/>
                </a:solidFill>
                <a:latin typeface="Times New Roman"/>
                <a:cs typeface="Times New Roman"/>
              </a:rPr>
              <a:t>D.  </a:t>
            </a:r>
            <a:r>
              <a:rPr lang="ru-RU" sz="2400" err="1">
                <a:solidFill>
                  <a:schemeClr val="tx1"/>
                </a:solidFill>
                <a:latin typeface="Times New Roman"/>
                <a:cs typeface="Times New Roman"/>
              </a:rPr>
              <a:t>Dysplasia</a:t>
            </a:r>
            <a:endParaRPr lang="ru-RU" sz="2400" dirty="0">
              <a:solidFill>
                <a:schemeClr val="tx1"/>
              </a:solidFill>
              <a:latin typeface="Times New Roman"/>
              <a:cs typeface="Times New Roman"/>
            </a:endParaRPr>
          </a:p>
          <a:p>
            <a:r>
              <a:rPr lang="ru-RU" sz="2400" dirty="0">
                <a:solidFill>
                  <a:schemeClr val="tx1"/>
                </a:solidFill>
                <a:latin typeface="Times New Roman"/>
                <a:cs typeface="Times New Roman"/>
              </a:rPr>
              <a:t>E.   </a:t>
            </a:r>
            <a:r>
              <a:rPr lang="ru-RU" sz="2400" err="1">
                <a:solidFill>
                  <a:schemeClr val="tx1"/>
                </a:solidFill>
                <a:latin typeface="Times New Roman"/>
                <a:cs typeface="Times New Roman"/>
              </a:rPr>
              <a:t>Heterotopia</a:t>
            </a:r>
            <a:endParaRPr lang="ru-RU" sz="2400" dirty="0">
              <a:solidFill>
                <a:schemeClr val="tx1"/>
              </a:solidFill>
              <a:latin typeface="Times New Roman"/>
              <a:cs typeface="Times New Roman"/>
            </a:endParaRPr>
          </a:p>
          <a:p>
            <a:endParaRPr lang="ru-RU" dirty="0"/>
          </a:p>
        </p:txBody>
      </p:sp>
    </p:spTree>
    <p:extLst>
      <p:ext uri="{BB962C8B-B14F-4D97-AF65-F5344CB8AC3E}">
        <p14:creationId xmlns:p14="http://schemas.microsoft.com/office/powerpoint/2010/main" val="3188825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4" name="Заголовок 3">
            <a:extLst>
              <a:ext uri="{FF2B5EF4-FFF2-40B4-BE49-F238E27FC236}">
                <a16:creationId xmlns:a16="http://schemas.microsoft.com/office/drawing/2014/main" id="{A9DEC8FF-72F9-EDDF-FF57-E15C40C2BF0C}"/>
              </a:ext>
            </a:extLst>
          </p:cNvPr>
          <p:cNvSpPr>
            <a:spLocks noGrp="1"/>
          </p:cNvSpPr>
          <p:nvPr>
            <p:ph type="ctrTitle"/>
          </p:nvPr>
        </p:nvSpPr>
        <p:spPr>
          <a:xfrm>
            <a:off x="206049" y="240102"/>
            <a:ext cx="11600488" cy="3329581"/>
          </a:xfrm>
        </p:spPr>
        <p:txBody>
          <a:bodyPr vert="horz" lIns="91440" tIns="45720" rIns="91440" bIns="45720" rtlCol="0" anchor="t">
            <a:noAutofit/>
          </a:bodyPr>
          <a:lstStyle/>
          <a:p>
            <a:r>
              <a:rPr lang="ru-RU" sz="2800" dirty="0">
                <a:latin typeface="Times New Roman"/>
                <a:cs typeface="Times New Roman"/>
              </a:rPr>
              <a:t>A 27-ycar-old </a:t>
            </a:r>
            <a:r>
              <a:rPr lang="ru-RU" sz="2800" dirty="0" err="1">
                <a:latin typeface="Times New Roman"/>
                <a:cs typeface="Times New Roman"/>
              </a:rPr>
              <a:t>woman</a:t>
            </a:r>
            <a:r>
              <a:rPr lang="ru-RU" sz="2800" dirty="0">
                <a:latin typeface="Times New Roman"/>
                <a:cs typeface="Times New Roman"/>
              </a:rPr>
              <a:t> </a:t>
            </a:r>
            <a:r>
              <a:rPr lang="ru-RU" sz="2800" dirty="0" err="1">
                <a:latin typeface="Times New Roman"/>
                <a:cs typeface="Times New Roman"/>
              </a:rPr>
              <a:t>has</a:t>
            </a:r>
            <a:r>
              <a:rPr lang="ru-RU" sz="2800" dirty="0">
                <a:latin typeface="Times New Roman"/>
                <a:cs typeface="Times New Roman"/>
              </a:rPr>
              <a:t> </a:t>
            </a:r>
            <a:r>
              <a:rPr lang="ru-RU" sz="2800" dirty="0" err="1">
                <a:latin typeface="Times New Roman"/>
                <a:cs typeface="Times New Roman"/>
              </a:rPr>
              <a:t>undergone</a:t>
            </a:r>
            <a:r>
              <a:rPr lang="ru-RU" sz="2800" dirty="0">
                <a:latin typeface="Times New Roman"/>
                <a:cs typeface="Times New Roman"/>
              </a:rPr>
              <a:t> a </a:t>
            </a:r>
            <a:r>
              <a:rPr lang="ru-RU" sz="2800" dirty="0" err="1">
                <a:latin typeface="Times New Roman"/>
                <a:cs typeface="Times New Roman"/>
              </a:rPr>
              <a:t>sector</a:t>
            </a:r>
            <a:r>
              <a:rPr lang="ru-RU" sz="2800" dirty="0">
                <a:latin typeface="Times New Roman"/>
                <a:cs typeface="Times New Roman"/>
              </a:rPr>
              <a:t> </a:t>
            </a:r>
            <a:r>
              <a:rPr lang="ru-RU" sz="2800" dirty="0" err="1">
                <a:latin typeface="Times New Roman"/>
                <a:cs typeface="Times New Roman"/>
              </a:rPr>
              <a:t>resection</a:t>
            </a:r>
            <a:r>
              <a:rPr lang="ru-RU" sz="2800" dirty="0">
                <a:latin typeface="Times New Roman"/>
                <a:cs typeface="Times New Roman"/>
              </a:rPr>
              <a:t> </a:t>
            </a:r>
            <a:r>
              <a:rPr lang="ru-RU" sz="2800" dirty="0" err="1">
                <a:latin typeface="Times New Roman"/>
                <a:cs typeface="Times New Roman"/>
              </a:rPr>
              <a:t>of</a:t>
            </a:r>
            <a:r>
              <a:rPr lang="ru-RU" sz="2800" dirty="0">
                <a:latin typeface="Times New Roman"/>
                <a:cs typeface="Times New Roman"/>
              </a:rPr>
              <a:t> </a:t>
            </a:r>
            <a:r>
              <a:rPr lang="ru-RU" sz="2800" dirty="0" err="1">
                <a:latin typeface="Times New Roman"/>
                <a:cs typeface="Times New Roman"/>
              </a:rPr>
              <a:t>mammary</a:t>
            </a:r>
            <a:r>
              <a:rPr lang="ru-RU" sz="2800" dirty="0">
                <a:latin typeface="Times New Roman"/>
                <a:cs typeface="Times New Roman"/>
              </a:rPr>
              <a:t> </a:t>
            </a:r>
            <a:r>
              <a:rPr lang="ru-RU" sz="2800" dirty="0" err="1">
                <a:latin typeface="Times New Roman"/>
                <a:cs typeface="Times New Roman"/>
              </a:rPr>
              <a:t>gland</a:t>
            </a:r>
            <a:r>
              <a:rPr lang="ru-RU" sz="2800" dirty="0">
                <a:latin typeface="Times New Roman"/>
                <a:cs typeface="Times New Roman"/>
              </a:rPr>
              <a:t> </a:t>
            </a:r>
            <a:r>
              <a:rPr lang="ru-RU" sz="2800" dirty="0" err="1">
                <a:latin typeface="Times New Roman"/>
                <a:cs typeface="Times New Roman"/>
              </a:rPr>
              <a:t>tissue</a:t>
            </a:r>
            <a:r>
              <a:rPr lang="ru-RU" sz="2800" dirty="0">
                <a:latin typeface="Times New Roman"/>
                <a:cs typeface="Times New Roman"/>
              </a:rPr>
              <a:t>. In </a:t>
            </a:r>
            <a:r>
              <a:rPr lang="ru-RU" sz="2800" dirty="0" err="1">
                <a:latin typeface="Times New Roman"/>
                <a:cs typeface="Times New Roman"/>
              </a:rPr>
              <a:t>the</a:t>
            </a:r>
            <a:r>
              <a:rPr lang="ru-RU" sz="2800" dirty="0">
                <a:latin typeface="Times New Roman"/>
                <a:cs typeface="Times New Roman"/>
              </a:rPr>
              <a:t> </a:t>
            </a:r>
            <a:r>
              <a:rPr lang="ru-RU" sz="2800" dirty="0" err="1">
                <a:latin typeface="Times New Roman"/>
                <a:cs typeface="Times New Roman"/>
              </a:rPr>
              <a:t>excised</a:t>
            </a:r>
            <a:r>
              <a:rPr lang="ru-RU" sz="2800" dirty="0">
                <a:latin typeface="Times New Roman"/>
                <a:cs typeface="Times New Roman"/>
              </a:rPr>
              <a:t> </a:t>
            </a:r>
            <a:r>
              <a:rPr lang="ru-RU" sz="2800" dirty="0" err="1">
                <a:latin typeface="Times New Roman"/>
                <a:cs typeface="Times New Roman"/>
              </a:rPr>
              <a:t>tissue</a:t>
            </a:r>
            <a:r>
              <a:rPr lang="ru-RU" sz="2800" dirty="0">
                <a:latin typeface="Times New Roman"/>
                <a:cs typeface="Times New Roman"/>
              </a:rPr>
              <a:t>, </a:t>
            </a:r>
            <a:r>
              <a:rPr lang="ru-RU" sz="2800" b="1" u="sng" dirty="0" err="1">
                <a:latin typeface="Times New Roman"/>
                <a:cs typeface="Times New Roman"/>
              </a:rPr>
              <a:t>macroscopy</a:t>
            </a:r>
            <a:r>
              <a:rPr lang="ru-RU" sz="2800" b="1" u="sng" dirty="0">
                <a:latin typeface="Times New Roman"/>
                <a:cs typeface="Times New Roman"/>
              </a:rPr>
              <a:t> </a:t>
            </a:r>
            <a:r>
              <a:rPr lang="ru-RU" sz="2800" b="1" u="sng" dirty="0" err="1">
                <a:latin typeface="Times New Roman"/>
                <a:cs typeface="Times New Roman"/>
              </a:rPr>
              <a:t>detects</a:t>
            </a:r>
            <a:r>
              <a:rPr lang="ru-RU" sz="2800" b="1" u="sng" dirty="0">
                <a:latin typeface="Times New Roman"/>
                <a:cs typeface="Times New Roman"/>
              </a:rPr>
              <a:t> a </a:t>
            </a:r>
            <a:r>
              <a:rPr lang="ru-RU" sz="2800" b="1" u="sng" dirty="0" err="1">
                <a:latin typeface="Times New Roman"/>
                <a:cs typeface="Times New Roman"/>
              </a:rPr>
              <a:t>dense</a:t>
            </a:r>
            <a:r>
              <a:rPr lang="ru-RU" sz="2800" b="1" u="sng" dirty="0">
                <a:latin typeface="Times New Roman"/>
                <a:cs typeface="Times New Roman"/>
              </a:rPr>
              <a:t> </a:t>
            </a:r>
            <a:r>
              <a:rPr lang="ru-RU" sz="2800" b="1" u="sng" dirty="0" err="1">
                <a:latin typeface="Times New Roman"/>
                <a:cs typeface="Times New Roman"/>
              </a:rPr>
              <a:t>white</a:t>
            </a:r>
            <a:r>
              <a:rPr lang="ru-RU" sz="2800" b="1" u="sng" dirty="0">
                <a:latin typeface="Times New Roman"/>
                <a:cs typeface="Times New Roman"/>
              </a:rPr>
              <a:t> </a:t>
            </a:r>
            <a:r>
              <a:rPr lang="ru-RU" sz="2800" b="1" u="sng" dirty="0" err="1">
                <a:latin typeface="Times New Roman"/>
                <a:cs typeface="Times New Roman"/>
              </a:rPr>
              <a:t>node</a:t>
            </a:r>
            <a:r>
              <a:rPr lang="ru-RU" sz="2800" b="1" u="sng" dirty="0">
                <a:latin typeface="Times New Roman"/>
                <a:cs typeface="Times New Roman"/>
              </a:rPr>
              <a:t>, 4 </a:t>
            </a:r>
            <a:r>
              <a:rPr lang="ru-RU" sz="2800" b="1" u="sng" dirty="0" err="1">
                <a:latin typeface="Times New Roman"/>
                <a:cs typeface="Times New Roman"/>
              </a:rPr>
              <a:t>cm</a:t>
            </a:r>
            <a:r>
              <a:rPr lang="ru-RU" sz="2800" dirty="0">
                <a:latin typeface="Times New Roman"/>
                <a:cs typeface="Times New Roman"/>
              </a:rPr>
              <a:t> </a:t>
            </a:r>
            <a:r>
              <a:rPr lang="ru-RU" sz="2800" dirty="0" err="1">
                <a:latin typeface="Times New Roman"/>
                <a:cs typeface="Times New Roman"/>
              </a:rPr>
              <a:t>in</a:t>
            </a:r>
            <a:r>
              <a:rPr lang="ru-RU" sz="2800" dirty="0">
                <a:latin typeface="Times New Roman"/>
                <a:cs typeface="Times New Roman"/>
              </a:rPr>
              <a:t> </a:t>
            </a:r>
            <a:r>
              <a:rPr lang="ru-RU" sz="2800" dirty="0" err="1">
                <a:latin typeface="Times New Roman"/>
                <a:cs typeface="Times New Roman"/>
              </a:rPr>
              <a:t>diameter</a:t>
            </a:r>
            <a:r>
              <a:rPr lang="ru-RU" sz="2800" dirty="0">
                <a:latin typeface="Times New Roman"/>
                <a:cs typeface="Times New Roman"/>
              </a:rPr>
              <a:t>, </a:t>
            </a:r>
            <a:r>
              <a:rPr lang="ru-RU" sz="2800" dirty="0" err="1">
                <a:latin typeface="Times New Roman"/>
                <a:cs typeface="Times New Roman"/>
              </a:rPr>
              <a:t>with</a:t>
            </a:r>
            <a:r>
              <a:rPr lang="ru-RU" sz="2800" dirty="0">
                <a:latin typeface="Times New Roman"/>
                <a:cs typeface="Times New Roman"/>
              </a:rPr>
              <a:t> </a:t>
            </a:r>
            <a:r>
              <a:rPr lang="ru-RU" sz="2800" dirty="0" err="1">
                <a:latin typeface="Times New Roman"/>
                <a:cs typeface="Times New Roman"/>
              </a:rPr>
              <a:t>clear</a:t>
            </a:r>
            <a:r>
              <a:rPr lang="ru-RU" sz="2800" dirty="0">
                <a:latin typeface="Times New Roman"/>
                <a:cs typeface="Times New Roman"/>
              </a:rPr>
              <a:t> </a:t>
            </a:r>
            <a:r>
              <a:rPr lang="ru-RU" sz="2800" dirty="0" err="1">
                <a:latin typeface="Times New Roman"/>
                <a:cs typeface="Times New Roman"/>
              </a:rPr>
              <a:t>boundaries</a:t>
            </a:r>
            <a:r>
              <a:rPr lang="ru-RU" sz="2800" dirty="0">
                <a:latin typeface="Times New Roman"/>
                <a:cs typeface="Times New Roman"/>
              </a:rPr>
              <a:t>. </a:t>
            </a:r>
            <a:r>
              <a:rPr lang="ru-RU" sz="2800" dirty="0" err="1">
                <a:latin typeface="Times New Roman"/>
                <a:cs typeface="Times New Roman"/>
              </a:rPr>
              <a:t>Urgent</a:t>
            </a:r>
            <a:r>
              <a:rPr lang="ru-RU" sz="2800" dirty="0">
                <a:latin typeface="Times New Roman"/>
                <a:cs typeface="Times New Roman"/>
              </a:rPr>
              <a:t> </a:t>
            </a:r>
            <a:r>
              <a:rPr lang="ru-RU" sz="2800" dirty="0" err="1">
                <a:latin typeface="Times New Roman"/>
                <a:cs typeface="Times New Roman"/>
              </a:rPr>
              <a:t>histology</a:t>
            </a:r>
            <a:r>
              <a:rPr lang="ru-RU" sz="2800" dirty="0">
                <a:latin typeface="Times New Roman"/>
                <a:cs typeface="Times New Roman"/>
              </a:rPr>
              <a:t> </a:t>
            </a:r>
            <a:r>
              <a:rPr lang="ru-RU" sz="2800" dirty="0" err="1">
                <a:latin typeface="Times New Roman"/>
                <a:cs typeface="Times New Roman"/>
              </a:rPr>
              <a:t>shows</a:t>
            </a:r>
            <a:r>
              <a:rPr lang="ru-RU" sz="2800" dirty="0">
                <a:latin typeface="Times New Roman"/>
                <a:cs typeface="Times New Roman"/>
              </a:rPr>
              <a:t> </a:t>
            </a:r>
            <a:r>
              <a:rPr lang="ru-RU" sz="2800" dirty="0" err="1">
                <a:latin typeface="Times New Roman"/>
                <a:cs typeface="Times New Roman"/>
              </a:rPr>
              <a:t>that</a:t>
            </a:r>
            <a:r>
              <a:rPr lang="ru-RU" sz="2800" dirty="0">
                <a:latin typeface="Times New Roman"/>
                <a:cs typeface="Times New Roman"/>
              </a:rPr>
              <a:t> </a:t>
            </a:r>
            <a:r>
              <a:rPr lang="ru-RU" sz="2800" dirty="0" err="1">
                <a:latin typeface="Times New Roman"/>
                <a:cs typeface="Times New Roman"/>
              </a:rPr>
              <a:t>the</a:t>
            </a:r>
            <a:r>
              <a:rPr lang="ru-RU" sz="2800" dirty="0">
                <a:latin typeface="Times New Roman"/>
                <a:cs typeface="Times New Roman"/>
              </a:rPr>
              <a:t> </a:t>
            </a:r>
            <a:r>
              <a:rPr lang="ru-RU" sz="2800" dirty="0" err="1">
                <a:latin typeface="Times New Roman"/>
                <a:cs typeface="Times New Roman"/>
              </a:rPr>
              <a:t>tumor</a:t>
            </a:r>
            <a:r>
              <a:rPr lang="ru-RU" sz="2800" dirty="0">
                <a:latin typeface="Times New Roman"/>
                <a:cs typeface="Times New Roman"/>
              </a:rPr>
              <a:t> </a:t>
            </a:r>
            <a:r>
              <a:rPr lang="ru-RU" sz="2800" dirty="0" err="1">
                <a:latin typeface="Times New Roman"/>
                <a:cs typeface="Times New Roman"/>
              </a:rPr>
              <a:t>consists</a:t>
            </a:r>
            <a:r>
              <a:rPr lang="ru-RU" sz="2800" dirty="0">
                <a:latin typeface="Times New Roman"/>
                <a:cs typeface="Times New Roman"/>
              </a:rPr>
              <a:t> </a:t>
            </a:r>
            <a:r>
              <a:rPr lang="ru-RU" sz="2800" b="1" u="sng" dirty="0" err="1">
                <a:latin typeface="Times New Roman"/>
                <a:cs typeface="Times New Roman"/>
              </a:rPr>
              <a:t>of</a:t>
            </a:r>
            <a:r>
              <a:rPr lang="ru-RU" sz="2800" b="1" u="sng" dirty="0">
                <a:latin typeface="Times New Roman"/>
                <a:cs typeface="Times New Roman"/>
              </a:rPr>
              <a:t> a </a:t>
            </a:r>
            <a:r>
              <a:rPr lang="ru-RU" sz="2800" b="1" u="sng" dirty="0" err="1">
                <a:latin typeface="Times New Roman"/>
                <a:cs typeface="Times New Roman"/>
              </a:rPr>
              <a:t>large</a:t>
            </a:r>
            <a:r>
              <a:rPr lang="ru-RU" sz="2800" b="1" u="sng" dirty="0">
                <a:latin typeface="Times New Roman"/>
                <a:cs typeface="Times New Roman"/>
              </a:rPr>
              <a:t> </a:t>
            </a:r>
            <a:r>
              <a:rPr lang="ru-RU" sz="2800" b="1" u="sng" dirty="0" err="1">
                <a:latin typeface="Times New Roman"/>
                <a:cs typeface="Times New Roman"/>
              </a:rPr>
              <a:t>amount</a:t>
            </a:r>
            <a:r>
              <a:rPr lang="ru-RU" sz="2800" b="1" u="sng" dirty="0">
                <a:latin typeface="Times New Roman"/>
                <a:cs typeface="Times New Roman"/>
              </a:rPr>
              <a:t> </a:t>
            </a:r>
            <a:r>
              <a:rPr lang="ru-RU" sz="2800" b="1" u="sng" dirty="0" err="1">
                <a:latin typeface="Times New Roman"/>
                <a:cs typeface="Times New Roman"/>
              </a:rPr>
              <a:t>of</a:t>
            </a:r>
            <a:r>
              <a:rPr lang="ru-RU" sz="2800" b="1" u="sng" dirty="0">
                <a:latin typeface="Times New Roman"/>
                <a:cs typeface="Times New Roman"/>
              </a:rPr>
              <a:t> </a:t>
            </a:r>
            <a:r>
              <a:rPr lang="ru-RU" sz="2800" b="1" u="sng" dirty="0" err="1">
                <a:latin typeface="Times New Roman"/>
                <a:cs typeface="Times New Roman"/>
              </a:rPr>
              <a:t>fibrous</a:t>
            </a:r>
            <a:r>
              <a:rPr lang="ru-RU" sz="2800" b="1" u="sng" dirty="0">
                <a:latin typeface="Times New Roman"/>
                <a:cs typeface="Times New Roman"/>
              </a:rPr>
              <a:t> </a:t>
            </a:r>
            <a:r>
              <a:rPr lang="ru-RU" sz="2800" b="1" u="sng" dirty="0" err="1">
                <a:latin typeface="Times New Roman"/>
                <a:cs typeface="Times New Roman"/>
              </a:rPr>
              <a:t>stroma</a:t>
            </a:r>
            <a:r>
              <a:rPr lang="ru-RU" sz="2800" b="1" u="sng" dirty="0">
                <a:latin typeface="Times New Roman"/>
                <a:cs typeface="Times New Roman"/>
              </a:rPr>
              <a:t> </a:t>
            </a:r>
            <a:r>
              <a:rPr lang="ru-RU" sz="2800" b="1" u="sng" dirty="0" err="1">
                <a:latin typeface="Times New Roman"/>
                <a:cs typeface="Times New Roman"/>
              </a:rPr>
              <a:t>with</a:t>
            </a:r>
            <a:r>
              <a:rPr lang="ru-RU" sz="2800" b="1" u="sng" dirty="0">
                <a:latin typeface="Times New Roman"/>
                <a:cs typeface="Times New Roman"/>
              </a:rPr>
              <a:t> </a:t>
            </a:r>
            <a:r>
              <a:rPr lang="ru-RU" sz="2800" b="1" u="sng" dirty="0" err="1">
                <a:latin typeface="Times New Roman"/>
                <a:cs typeface="Times New Roman"/>
              </a:rPr>
              <a:t>stromal</a:t>
            </a:r>
            <a:r>
              <a:rPr lang="ru-RU" sz="2800" b="1" u="sng" dirty="0">
                <a:latin typeface="Times New Roman"/>
                <a:cs typeface="Times New Roman"/>
              </a:rPr>
              <a:t> </a:t>
            </a:r>
            <a:r>
              <a:rPr lang="ru-RU" sz="2800" b="1" u="sng" dirty="0" err="1">
                <a:latin typeface="Times New Roman"/>
                <a:cs typeface="Times New Roman"/>
              </a:rPr>
              <a:t>proliferation</a:t>
            </a:r>
            <a:r>
              <a:rPr lang="ru-RU" sz="2800" b="1" u="sng" dirty="0">
                <a:latin typeface="Times New Roman"/>
                <a:cs typeface="Times New Roman"/>
              </a:rPr>
              <a:t> </a:t>
            </a:r>
            <a:r>
              <a:rPr lang="ru-RU" sz="2800" b="1" u="sng" dirty="0" err="1">
                <a:latin typeface="Times New Roman"/>
                <a:cs typeface="Times New Roman"/>
              </a:rPr>
              <a:t>around</a:t>
            </a:r>
            <a:r>
              <a:rPr lang="ru-RU" sz="2800" b="1" u="sng" dirty="0">
                <a:latin typeface="Times New Roman"/>
                <a:cs typeface="Times New Roman"/>
              </a:rPr>
              <a:t> </a:t>
            </a:r>
            <a:r>
              <a:rPr lang="ru-RU" sz="2800" b="1" u="sng" dirty="0" err="1">
                <a:latin typeface="Times New Roman"/>
                <a:cs typeface="Times New Roman"/>
              </a:rPr>
              <a:t>the</a:t>
            </a:r>
            <a:r>
              <a:rPr lang="ru-RU" sz="2800" b="1" u="sng" dirty="0">
                <a:latin typeface="Times New Roman"/>
                <a:cs typeface="Times New Roman"/>
              </a:rPr>
              <a:t> </a:t>
            </a:r>
            <a:r>
              <a:rPr lang="ru-RU" sz="2800" b="1" u="sng" dirty="0" err="1">
                <a:latin typeface="Times New Roman"/>
                <a:cs typeface="Times New Roman"/>
              </a:rPr>
              <a:t>small</a:t>
            </a:r>
            <a:r>
              <a:rPr lang="ru-RU" sz="2800" b="1" u="sng" dirty="0">
                <a:latin typeface="Times New Roman"/>
                <a:cs typeface="Times New Roman"/>
              </a:rPr>
              <a:t> </a:t>
            </a:r>
            <a:r>
              <a:rPr lang="ru-RU" sz="2800" b="1" u="sng" dirty="0" err="1">
                <a:latin typeface="Times New Roman"/>
                <a:cs typeface="Times New Roman"/>
              </a:rPr>
              <a:t>canaliculi</a:t>
            </a:r>
            <a:r>
              <a:rPr lang="ru-RU" sz="2800" b="1" u="sng" dirty="0">
                <a:latin typeface="Times New Roman"/>
                <a:cs typeface="Times New Roman"/>
              </a:rPr>
              <a:t>. </a:t>
            </a:r>
            <a:r>
              <a:rPr lang="ru-RU" sz="2800" b="1" u="sng" dirty="0" err="1">
                <a:latin typeface="Times New Roman"/>
                <a:cs typeface="Times New Roman"/>
              </a:rPr>
              <a:t>Canalicular</a:t>
            </a:r>
            <a:r>
              <a:rPr lang="ru-RU" sz="2800" b="1" u="sng" dirty="0">
                <a:latin typeface="Times New Roman"/>
                <a:cs typeface="Times New Roman"/>
              </a:rPr>
              <a:t> </a:t>
            </a:r>
            <a:r>
              <a:rPr lang="ru-RU" sz="2800" b="1" u="sng" dirty="0" err="1">
                <a:latin typeface="Times New Roman"/>
                <a:cs typeface="Times New Roman"/>
              </a:rPr>
              <a:t>epithelium</a:t>
            </a:r>
            <a:r>
              <a:rPr lang="ru-RU" sz="2800" b="1" u="sng" dirty="0">
                <a:latin typeface="Times New Roman"/>
                <a:cs typeface="Times New Roman"/>
              </a:rPr>
              <a:t> </a:t>
            </a:r>
            <a:r>
              <a:rPr lang="ru-RU" sz="2800" b="1" u="sng" dirty="0" err="1">
                <a:latin typeface="Times New Roman"/>
                <a:cs typeface="Times New Roman"/>
              </a:rPr>
              <a:t>overlays</a:t>
            </a:r>
            <a:r>
              <a:rPr lang="ru-RU" sz="2800" b="1" u="sng" dirty="0">
                <a:latin typeface="Times New Roman"/>
                <a:cs typeface="Times New Roman"/>
              </a:rPr>
              <a:t> </a:t>
            </a:r>
            <a:r>
              <a:rPr lang="ru-RU" sz="2800" b="1" u="sng" dirty="0" err="1">
                <a:latin typeface="Times New Roman"/>
                <a:cs typeface="Times New Roman"/>
              </a:rPr>
              <a:t>the</a:t>
            </a:r>
            <a:r>
              <a:rPr lang="ru-RU" sz="2800" b="1" u="sng" dirty="0">
                <a:latin typeface="Times New Roman"/>
                <a:cs typeface="Times New Roman"/>
              </a:rPr>
              <a:t> </a:t>
            </a:r>
            <a:r>
              <a:rPr lang="ru-RU" sz="2800" b="1" u="sng" dirty="0" err="1">
                <a:latin typeface="Times New Roman"/>
                <a:cs typeface="Times New Roman"/>
              </a:rPr>
              <a:t>basement</a:t>
            </a:r>
            <a:r>
              <a:rPr lang="ru-RU" sz="2800" b="1" u="sng" dirty="0">
                <a:latin typeface="Times New Roman"/>
                <a:cs typeface="Times New Roman"/>
              </a:rPr>
              <a:t> </a:t>
            </a:r>
            <a:r>
              <a:rPr lang="ru-RU" sz="2800" b="1" u="sng" dirty="0" err="1">
                <a:latin typeface="Times New Roman"/>
                <a:cs typeface="Times New Roman"/>
              </a:rPr>
              <a:t>membrane</a:t>
            </a:r>
            <a:r>
              <a:rPr lang="ru-RU" sz="2800" b="1" u="sng" dirty="0">
                <a:latin typeface="Times New Roman"/>
                <a:cs typeface="Times New Roman"/>
              </a:rPr>
              <a:t> </a:t>
            </a:r>
            <a:r>
              <a:rPr lang="ru-RU" sz="2800" b="1" u="sng" dirty="0" err="1">
                <a:latin typeface="Times New Roman"/>
                <a:cs typeface="Times New Roman"/>
              </a:rPr>
              <a:t>and</a:t>
            </a:r>
            <a:r>
              <a:rPr lang="ru-RU" sz="2800" b="1" u="sng" dirty="0">
                <a:latin typeface="Times New Roman"/>
                <a:cs typeface="Times New Roman"/>
              </a:rPr>
              <a:t> </a:t>
            </a:r>
            <a:r>
              <a:rPr lang="ru-RU" sz="2800" b="1" u="sng" dirty="0" err="1">
                <a:latin typeface="Times New Roman"/>
                <a:cs typeface="Times New Roman"/>
              </a:rPr>
              <a:t>retains</a:t>
            </a:r>
            <a:r>
              <a:rPr lang="ru-RU" sz="2800" b="1" u="sng" dirty="0">
                <a:latin typeface="Times New Roman"/>
                <a:cs typeface="Times New Roman"/>
              </a:rPr>
              <a:t> </a:t>
            </a:r>
            <a:r>
              <a:rPr lang="ru-RU" sz="2800" b="1" u="sng" dirty="0" err="1">
                <a:latin typeface="Times New Roman"/>
                <a:cs typeface="Times New Roman"/>
              </a:rPr>
              <a:t>its</a:t>
            </a:r>
            <a:r>
              <a:rPr lang="ru-RU" sz="2800" b="1" u="sng" dirty="0">
                <a:latin typeface="Times New Roman"/>
                <a:cs typeface="Times New Roman"/>
              </a:rPr>
              <a:t> </a:t>
            </a:r>
            <a:r>
              <a:rPr lang="ru-RU" sz="2800" b="1" u="sng" dirty="0" err="1">
                <a:latin typeface="Times New Roman"/>
                <a:cs typeface="Times New Roman"/>
              </a:rPr>
              <a:t>polarity</a:t>
            </a:r>
            <a:r>
              <a:rPr lang="ru-RU" sz="2800" dirty="0">
                <a:latin typeface="Times New Roman"/>
                <a:cs typeface="Times New Roman"/>
              </a:rPr>
              <a:t>. What </a:t>
            </a:r>
            <a:r>
              <a:rPr lang="ru-RU" sz="2800" dirty="0" err="1">
                <a:latin typeface="Times New Roman"/>
                <a:cs typeface="Times New Roman"/>
              </a:rPr>
              <a:t>disease</a:t>
            </a:r>
            <a:r>
              <a:rPr lang="ru-RU" sz="2800" dirty="0">
                <a:latin typeface="Times New Roman"/>
                <a:cs typeface="Times New Roman"/>
              </a:rPr>
              <a:t> </a:t>
            </a:r>
            <a:r>
              <a:rPr lang="ru-RU" sz="2800" dirty="0" err="1">
                <a:latin typeface="Times New Roman"/>
                <a:cs typeface="Times New Roman"/>
              </a:rPr>
              <a:t>can</a:t>
            </a:r>
            <a:r>
              <a:rPr lang="ru-RU" sz="2800" dirty="0">
                <a:latin typeface="Times New Roman"/>
                <a:cs typeface="Times New Roman"/>
              </a:rPr>
              <a:t> </a:t>
            </a:r>
            <a:r>
              <a:rPr lang="ru-RU" sz="2800" dirty="0" err="1">
                <a:latin typeface="Times New Roman"/>
                <a:cs typeface="Times New Roman"/>
              </a:rPr>
              <a:t>be</a:t>
            </a:r>
            <a:r>
              <a:rPr lang="ru-RU" sz="2800" dirty="0">
                <a:latin typeface="Times New Roman"/>
                <a:cs typeface="Times New Roman"/>
              </a:rPr>
              <a:t> </a:t>
            </a:r>
            <a:r>
              <a:rPr lang="ru-RU" sz="2800" dirty="0" err="1">
                <a:latin typeface="Times New Roman"/>
                <a:cs typeface="Times New Roman"/>
              </a:rPr>
              <a:t>characterized</a:t>
            </a:r>
            <a:r>
              <a:rPr lang="ru-RU" sz="2800" dirty="0">
                <a:latin typeface="Times New Roman"/>
                <a:cs typeface="Times New Roman"/>
              </a:rPr>
              <a:t> </a:t>
            </a:r>
            <a:r>
              <a:rPr lang="ru-RU" sz="2800" dirty="0" err="1">
                <a:latin typeface="Times New Roman"/>
                <a:cs typeface="Times New Roman"/>
              </a:rPr>
              <a:t>by</a:t>
            </a:r>
            <a:r>
              <a:rPr lang="ru-RU" sz="2800" dirty="0">
                <a:latin typeface="Times New Roman"/>
                <a:cs typeface="Times New Roman"/>
              </a:rPr>
              <a:t> </a:t>
            </a:r>
            <a:r>
              <a:rPr lang="ru-RU" sz="2800" dirty="0" err="1">
                <a:latin typeface="Times New Roman"/>
                <a:cs typeface="Times New Roman"/>
              </a:rPr>
              <a:t>these</a:t>
            </a:r>
            <a:r>
              <a:rPr lang="ru-RU" sz="2800" dirty="0">
                <a:latin typeface="Times New Roman"/>
                <a:cs typeface="Times New Roman"/>
              </a:rPr>
              <a:t> </a:t>
            </a:r>
            <a:r>
              <a:rPr lang="ru-RU" sz="2800" dirty="0" err="1">
                <a:latin typeface="Times New Roman"/>
                <a:cs typeface="Times New Roman"/>
              </a:rPr>
              <a:t>pathological</a:t>
            </a:r>
            <a:r>
              <a:rPr lang="ru-RU" sz="2800" dirty="0">
                <a:latin typeface="Times New Roman"/>
                <a:cs typeface="Times New Roman"/>
              </a:rPr>
              <a:t> </a:t>
            </a:r>
            <a:r>
              <a:rPr lang="ru-RU" sz="2800" dirty="0" err="1">
                <a:latin typeface="Times New Roman"/>
                <a:cs typeface="Times New Roman"/>
              </a:rPr>
              <a:t>changes</a:t>
            </a:r>
            <a:r>
              <a:rPr lang="ru-RU" sz="2800" dirty="0">
                <a:latin typeface="Times New Roman"/>
                <a:cs typeface="Times New Roman"/>
              </a:rPr>
              <a:t>?</a:t>
            </a:r>
            <a:endParaRPr lang="ru-RU" dirty="0"/>
          </a:p>
          <a:p>
            <a:endParaRPr lang="ru-RU" sz="2800" dirty="0">
              <a:latin typeface="Times New Roman"/>
              <a:cs typeface="Times New Roman"/>
            </a:endParaRPr>
          </a:p>
        </p:txBody>
      </p:sp>
      <p:sp>
        <p:nvSpPr>
          <p:cNvPr id="7" name="Подзаголовок 6">
            <a:extLst>
              <a:ext uri="{FF2B5EF4-FFF2-40B4-BE49-F238E27FC236}">
                <a16:creationId xmlns:a16="http://schemas.microsoft.com/office/drawing/2014/main" id="{870F9D32-9765-F7F5-1C7C-48C28C7DBA29}"/>
              </a:ext>
            </a:extLst>
          </p:cNvPr>
          <p:cNvSpPr>
            <a:spLocks noGrp="1"/>
          </p:cNvSpPr>
          <p:nvPr>
            <p:ph type="subTitle" idx="1"/>
          </p:nvPr>
        </p:nvSpPr>
        <p:spPr>
          <a:xfrm>
            <a:off x="134163" y="3943494"/>
            <a:ext cx="8825658" cy="2672966"/>
          </a:xfrm>
        </p:spPr>
        <p:txBody>
          <a:bodyPr vert="horz" lIns="91440" tIns="45720" rIns="91440" bIns="45720" rtlCol="0" anchor="t">
            <a:noAutofit/>
          </a:bodyPr>
          <a:lstStyle/>
          <a:p>
            <a:pPr marL="457200" indent="-457200">
              <a:buAutoNum type="alphaUcPeriod"/>
            </a:pPr>
            <a:r>
              <a:rPr lang="en-US" sz="2400" b="1" u="sng" dirty="0" err="1">
                <a:solidFill>
                  <a:schemeClr val="tx1"/>
                </a:solidFill>
                <a:latin typeface="Times New Roman"/>
                <a:cs typeface="Times New Roman"/>
              </a:rPr>
              <a:t>Pericanalicular</a:t>
            </a:r>
            <a:r>
              <a:rPr lang="en-US" sz="2400" b="1" u="sng" dirty="0">
                <a:solidFill>
                  <a:schemeClr val="tx1"/>
                </a:solidFill>
                <a:latin typeface="Times New Roman"/>
                <a:cs typeface="Times New Roman"/>
              </a:rPr>
              <a:t> fibroadenoma</a:t>
            </a:r>
            <a:endParaRPr lang="ru-RU">
              <a:solidFill>
                <a:schemeClr val="tx1"/>
              </a:solidFill>
            </a:endParaRPr>
          </a:p>
          <a:p>
            <a:r>
              <a:rPr lang="en-US" sz="2400" dirty="0">
                <a:solidFill>
                  <a:schemeClr val="tx1"/>
                </a:solidFill>
                <a:latin typeface="Times New Roman"/>
                <a:cs typeface="Times New Roman"/>
              </a:rPr>
              <a:t>B.   Adenocarcinoma</a:t>
            </a:r>
          </a:p>
          <a:p>
            <a:r>
              <a:rPr lang="en-US" sz="2400" dirty="0">
                <a:solidFill>
                  <a:schemeClr val="tx1"/>
                </a:solidFill>
                <a:latin typeface="Times New Roman"/>
                <a:cs typeface="Times New Roman"/>
              </a:rPr>
              <a:t>C.  Sarcoma</a:t>
            </a:r>
          </a:p>
          <a:p>
            <a:r>
              <a:rPr lang="en-US" sz="2400" dirty="0">
                <a:solidFill>
                  <a:schemeClr val="tx1"/>
                </a:solidFill>
                <a:latin typeface="Times New Roman"/>
                <a:cs typeface="Times New Roman"/>
              </a:rPr>
              <a:t>D.  Cancer</a:t>
            </a:r>
          </a:p>
          <a:p>
            <a:r>
              <a:rPr lang="en-US" sz="2400" dirty="0">
                <a:solidFill>
                  <a:schemeClr val="tx1"/>
                </a:solidFill>
                <a:latin typeface="Times New Roman"/>
                <a:cs typeface="Times New Roman"/>
              </a:rPr>
              <a:t>E.  </a:t>
            </a:r>
            <a:r>
              <a:rPr lang="en-US" sz="2400" dirty="0" err="1">
                <a:solidFill>
                  <a:schemeClr val="tx1"/>
                </a:solidFill>
                <a:latin typeface="Times New Roman"/>
                <a:cs typeface="Times New Roman"/>
              </a:rPr>
              <a:t>Dyshormonal</a:t>
            </a:r>
            <a:r>
              <a:rPr lang="en-US" sz="2400" dirty="0">
                <a:solidFill>
                  <a:schemeClr val="tx1"/>
                </a:solidFill>
                <a:latin typeface="Times New Roman"/>
                <a:cs typeface="Times New Roman"/>
              </a:rPr>
              <a:t> disorders</a:t>
            </a:r>
          </a:p>
          <a:p>
            <a:pPr algn="l"/>
            <a:endParaRPr lang="en-US" sz="2400" b="1" dirty="0">
              <a:solidFill>
                <a:srgbClr val="8AD0D6"/>
              </a:solidFill>
              <a:latin typeface="Times New Roman"/>
              <a:cs typeface="Times New Roman"/>
            </a:endParaRPr>
          </a:p>
        </p:txBody>
      </p:sp>
    </p:spTree>
    <p:extLst>
      <p:ext uri="{BB962C8B-B14F-4D97-AF65-F5344CB8AC3E}">
        <p14:creationId xmlns:p14="http://schemas.microsoft.com/office/powerpoint/2010/main" val="1699312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7" name="Подзаголовок 6">
            <a:extLst>
              <a:ext uri="{FF2B5EF4-FFF2-40B4-BE49-F238E27FC236}">
                <a16:creationId xmlns:a16="http://schemas.microsoft.com/office/drawing/2014/main" id="{870F9D32-9765-F7F5-1C7C-48C28C7DBA29}"/>
              </a:ext>
            </a:extLst>
          </p:cNvPr>
          <p:cNvSpPr>
            <a:spLocks noGrp="1"/>
          </p:cNvSpPr>
          <p:nvPr>
            <p:ph type="subTitle" idx="1"/>
          </p:nvPr>
        </p:nvSpPr>
        <p:spPr>
          <a:xfrm>
            <a:off x="249182" y="4130400"/>
            <a:ext cx="8825658" cy="2672966"/>
          </a:xfrm>
        </p:spPr>
        <p:txBody>
          <a:bodyPr vert="horz" lIns="91440" tIns="45720" rIns="91440" bIns="45720" rtlCol="0" anchor="t">
            <a:noAutofit/>
          </a:bodyPr>
          <a:lstStyle/>
          <a:p>
            <a:endParaRPr lang="uk-UA" sz="2400" dirty="0">
              <a:solidFill>
                <a:srgbClr val="8AD0D6"/>
              </a:solidFill>
              <a:latin typeface="Times New Roman"/>
              <a:cs typeface="Times New Roman"/>
            </a:endParaRPr>
          </a:p>
          <a:p>
            <a:endParaRPr lang="uk-UA" sz="2400" dirty="0">
              <a:solidFill>
                <a:srgbClr val="8AD0D6"/>
              </a:solidFill>
              <a:latin typeface="Times New Roman"/>
              <a:cs typeface="Times New Roman"/>
            </a:endParaRPr>
          </a:p>
        </p:txBody>
      </p:sp>
      <p:sp>
        <p:nvSpPr>
          <p:cNvPr id="3" name="Заголовок 2">
            <a:extLst>
              <a:ext uri="{FF2B5EF4-FFF2-40B4-BE49-F238E27FC236}">
                <a16:creationId xmlns:a16="http://schemas.microsoft.com/office/drawing/2014/main" id="{6B4C2B1E-A64A-B7AB-51D0-380CB5A46847}"/>
              </a:ext>
            </a:extLst>
          </p:cNvPr>
          <p:cNvSpPr>
            <a:spLocks noGrp="1"/>
          </p:cNvSpPr>
          <p:nvPr>
            <p:ph type="ctrTitle"/>
          </p:nvPr>
        </p:nvSpPr>
        <p:spPr>
          <a:xfrm>
            <a:off x="249181" y="240102"/>
            <a:ext cx="11600488" cy="3732146"/>
          </a:xfrm>
        </p:spPr>
        <p:txBody>
          <a:bodyPr vert="horz" lIns="91440" tIns="45720" rIns="91440" bIns="45720" rtlCol="0" anchor="t">
            <a:noAutofit/>
          </a:bodyPr>
          <a:lstStyle/>
          <a:p>
            <a:r>
              <a:rPr lang="ru-RU" sz="3400" dirty="0">
                <a:latin typeface="Times New Roman"/>
                <a:cs typeface="Times New Roman"/>
              </a:rPr>
              <a:t>A 38-year-old </a:t>
            </a:r>
            <a:r>
              <a:rPr lang="ru-RU" sz="3400" err="1">
                <a:latin typeface="Times New Roman"/>
                <a:cs typeface="Times New Roman"/>
              </a:rPr>
              <a:t>patient</a:t>
            </a:r>
            <a:r>
              <a:rPr lang="ru-RU" sz="3400" dirty="0">
                <a:latin typeface="Times New Roman"/>
                <a:cs typeface="Times New Roman"/>
              </a:rPr>
              <a:t> </a:t>
            </a:r>
            <a:r>
              <a:rPr lang="ru-RU" sz="3400" err="1">
                <a:latin typeface="Times New Roman"/>
                <a:cs typeface="Times New Roman"/>
              </a:rPr>
              <a:t>died</a:t>
            </a:r>
            <a:r>
              <a:rPr lang="ru-RU" sz="3400" dirty="0">
                <a:latin typeface="Times New Roman"/>
                <a:cs typeface="Times New Roman"/>
              </a:rPr>
              <a:t> </a:t>
            </a:r>
            <a:r>
              <a:rPr lang="ru-RU" sz="3400" err="1">
                <a:latin typeface="Times New Roman"/>
                <a:cs typeface="Times New Roman"/>
              </a:rPr>
              <a:t>with</a:t>
            </a:r>
            <a:r>
              <a:rPr lang="ru-RU" sz="3400" dirty="0">
                <a:latin typeface="Times New Roman"/>
                <a:cs typeface="Times New Roman"/>
              </a:rPr>
              <a:t> </a:t>
            </a:r>
            <a:r>
              <a:rPr lang="ru-RU" sz="3400" err="1">
                <a:latin typeface="Times New Roman"/>
                <a:cs typeface="Times New Roman"/>
              </a:rPr>
              <a:t>multiple</a:t>
            </a:r>
            <a:r>
              <a:rPr lang="ru-RU" sz="3400" dirty="0">
                <a:latin typeface="Times New Roman"/>
                <a:cs typeface="Times New Roman"/>
              </a:rPr>
              <a:t> </a:t>
            </a:r>
            <a:r>
              <a:rPr lang="ru-RU" sz="3400" err="1">
                <a:latin typeface="Times New Roman"/>
                <a:cs typeface="Times New Roman"/>
              </a:rPr>
              <a:t>thromboembolisms</a:t>
            </a:r>
            <a:r>
              <a:rPr lang="ru-RU" sz="3400" dirty="0">
                <a:latin typeface="Times New Roman"/>
                <a:cs typeface="Times New Roman"/>
              </a:rPr>
              <a:t> </a:t>
            </a:r>
            <a:r>
              <a:rPr lang="ru-RU" sz="3400" err="1">
                <a:latin typeface="Times New Roman"/>
                <a:cs typeface="Times New Roman"/>
              </a:rPr>
              <a:t>of</a:t>
            </a:r>
            <a:r>
              <a:rPr lang="ru-RU" sz="3400" dirty="0">
                <a:latin typeface="Times New Roman"/>
                <a:cs typeface="Times New Roman"/>
              </a:rPr>
              <a:t> </a:t>
            </a:r>
            <a:r>
              <a:rPr lang="ru-RU" sz="3400" err="1">
                <a:latin typeface="Times New Roman"/>
                <a:cs typeface="Times New Roman"/>
              </a:rPr>
              <a:t>various</a:t>
            </a:r>
            <a:r>
              <a:rPr lang="ru-RU" sz="3400" dirty="0">
                <a:latin typeface="Times New Roman"/>
                <a:cs typeface="Times New Roman"/>
              </a:rPr>
              <a:t> </a:t>
            </a:r>
            <a:r>
              <a:rPr lang="ru-RU" sz="3400" err="1">
                <a:latin typeface="Times New Roman"/>
                <a:cs typeface="Times New Roman"/>
              </a:rPr>
              <a:t>organs</a:t>
            </a:r>
            <a:r>
              <a:rPr lang="ru-RU" sz="3400" dirty="0">
                <a:latin typeface="Times New Roman"/>
                <a:cs typeface="Times New Roman"/>
              </a:rPr>
              <a:t>. </a:t>
            </a:r>
            <a:r>
              <a:rPr lang="ru-RU" sz="3400" b="1" u="sng" dirty="0">
                <a:latin typeface="Times New Roman"/>
                <a:cs typeface="Times New Roman"/>
              </a:rPr>
              <a:t>In </a:t>
            </a:r>
            <a:r>
              <a:rPr lang="ru-RU" sz="3400" b="1" u="sng" err="1">
                <a:latin typeface="Times New Roman"/>
                <a:cs typeface="Times New Roman"/>
              </a:rPr>
              <a:t>the</a:t>
            </a:r>
            <a:r>
              <a:rPr lang="ru-RU" sz="3400" b="1" u="sng" dirty="0">
                <a:latin typeface="Times New Roman"/>
                <a:cs typeface="Times New Roman"/>
              </a:rPr>
              <a:t> </a:t>
            </a:r>
            <a:r>
              <a:rPr lang="ru-RU" sz="3400" b="1" u="sng" err="1">
                <a:latin typeface="Times New Roman"/>
                <a:cs typeface="Times New Roman"/>
              </a:rPr>
              <a:t>cardiac</a:t>
            </a:r>
            <a:r>
              <a:rPr lang="ru-RU" sz="3400" b="1" u="sng" dirty="0">
                <a:latin typeface="Times New Roman"/>
                <a:cs typeface="Times New Roman"/>
              </a:rPr>
              <a:t> </a:t>
            </a:r>
            <a:r>
              <a:rPr lang="ru-RU" sz="3400" b="1" u="sng" err="1">
                <a:latin typeface="Times New Roman"/>
                <a:cs typeface="Times New Roman"/>
              </a:rPr>
              <a:t>tissue</a:t>
            </a:r>
            <a:r>
              <a:rPr lang="ru-RU" sz="3400" b="1" u="sng" dirty="0">
                <a:latin typeface="Times New Roman"/>
                <a:cs typeface="Times New Roman"/>
              </a:rPr>
              <a:t>, </a:t>
            </a:r>
            <a:r>
              <a:rPr lang="ru-RU" sz="3400" b="1" u="sng" err="1">
                <a:latin typeface="Times New Roman"/>
                <a:cs typeface="Times New Roman"/>
              </a:rPr>
              <a:t>macrophage</a:t>
            </a:r>
            <a:r>
              <a:rPr lang="ru-RU" sz="3400" b="1" u="sng" dirty="0">
                <a:latin typeface="Times New Roman"/>
                <a:cs typeface="Times New Roman"/>
              </a:rPr>
              <a:t> </a:t>
            </a:r>
            <a:r>
              <a:rPr lang="ru-RU" sz="3400" b="1" u="sng" err="1">
                <a:latin typeface="Times New Roman"/>
                <a:cs typeface="Times New Roman"/>
              </a:rPr>
              <a:t>granulomas</a:t>
            </a:r>
            <a:r>
              <a:rPr lang="ru-RU" sz="3400" b="1" u="sng" dirty="0">
                <a:latin typeface="Times New Roman"/>
                <a:cs typeface="Times New Roman"/>
              </a:rPr>
              <a:t> </a:t>
            </a:r>
            <a:r>
              <a:rPr lang="ru-RU" sz="3400" b="1" u="sng" err="1">
                <a:latin typeface="Times New Roman"/>
                <a:cs typeface="Times New Roman"/>
              </a:rPr>
              <a:t>were</a:t>
            </a:r>
            <a:r>
              <a:rPr lang="ru-RU" sz="3400" b="1" u="sng" dirty="0">
                <a:latin typeface="Times New Roman"/>
                <a:cs typeface="Times New Roman"/>
              </a:rPr>
              <a:t> </a:t>
            </a:r>
            <a:r>
              <a:rPr lang="ru-RU" sz="3400" b="1" u="sng" err="1">
                <a:latin typeface="Times New Roman"/>
                <a:cs typeface="Times New Roman"/>
              </a:rPr>
              <a:t>detected</a:t>
            </a:r>
            <a:r>
              <a:rPr lang="ru-RU" sz="3400" b="1" u="sng" dirty="0">
                <a:latin typeface="Times New Roman"/>
                <a:cs typeface="Times New Roman"/>
              </a:rPr>
              <a:t> </a:t>
            </a:r>
            <a:r>
              <a:rPr lang="ru-RU" sz="3400" b="1" u="sng" err="1">
                <a:latin typeface="Times New Roman"/>
                <a:cs typeface="Times New Roman"/>
              </a:rPr>
              <a:t>in</a:t>
            </a:r>
            <a:r>
              <a:rPr lang="ru-RU" sz="3400" b="1" u="sng" dirty="0">
                <a:latin typeface="Times New Roman"/>
                <a:cs typeface="Times New Roman"/>
              </a:rPr>
              <a:t> </a:t>
            </a:r>
            <a:r>
              <a:rPr lang="ru-RU" sz="3400" b="1" u="sng" err="1">
                <a:latin typeface="Times New Roman"/>
                <a:cs typeface="Times New Roman"/>
              </a:rPr>
              <a:t>the</a:t>
            </a:r>
            <a:r>
              <a:rPr lang="ru-RU" sz="3400" b="1" u="sng" dirty="0">
                <a:latin typeface="Times New Roman"/>
                <a:cs typeface="Times New Roman"/>
              </a:rPr>
              <a:t> </a:t>
            </a:r>
            <a:r>
              <a:rPr lang="ru-RU" sz="3400" b="1" u="sng" err="1">
                <a:latin typeface="Times New Roman"/>
                <a:cs typeface="Times New Roman"/>
              </a:rPr>
              <a:t>valvular</a:t>
            </a:r>
            <a:r>
              <a:rPr lang="ru-RU" sz="3400" b="1" u="sng" dirty="0">
                <a:latin typeface="Times New Roman"/>
                <a:cs typeface="Times New Roman"/>
              </a:rPr>
              <a:t> </a:t>
            </a:r>
            <a:r>
              <a:rPr lang="ru-RU" sz="3400" b="1" u="sng" err="1">
                <a:latin typeface="Times New Roman"/>
                <a:cs typeface="Times New Roman"/>
              </a:rPr>
              <a:t>and</a:t>
            </a:r>
            <a:r>
              <a:rPr lang="ru-RU" sz="3400" b="1" u="sng" dirty="0">
                <a:latin typeface="Times New Roman"/>
                <a:cs typeface="Times New Roman"/>
              </a:rPr>
              <a:t> </a:t>
            </a:r>
            <a:r>
              <a:rPr lang="ru-RU" sz="3400" b="1" u="sng" err="1">
                <a:latin typeface="Times New Roman"/>
                <a:cs typeface="Times New Roman"/>
              </a:rPr>
              <a:t>parietal</a:t>
            </a:r>
            <a:r>
              <a:rPr lang="ru-RU" sz="3400" b="1" u="sng" dirty="0">
                <a:latin typeface="Times New Roman"/>
                <a:cs typeface="Times New Roman"/>
              </a:rPr>
              <a:t> </a:t>
            </a:r>
            <a:r>
              <a:rPr lang="ru-RU" sz="3400" b="1" u="sng" err="1">
                <a:latin typeface="Times New Roman"/>
                <a:cs typeface="Times New Roman"/>
              </a:rPr>
              <a:t>endocardium</a:t>
            </a:r>
            <a:r>
              <a:rPr lang="ru-RU" sz="3400" b="1" u="sng" dirty="0">
                <a:latin typeface="Times New Roman"/>
                <a:cs typeface="Times New Roman"/>
              </a:rPr>
              <a:t> </a:t>
            </a:r>
            <a:r>
              <a:rPr lang="ru-RU" sz="3400" b="1" u="sng" err="1">
                <a:latin typeface="Times New Roman"/>
                <a:cs typeface="Times New Roman"/>
              </a:rPr>
              <a:t>with</a:t>
            </a:r>
            <a:r>
              <a:rPr lang="ru-RU" sz="3400" b="1" u="sng" dirty="0">
                <a:latin typeface="Times New Roman"/>
                <a:cs typeface="Times New Roman"/>
              </a:rPr>
              <a:t> </a:t>
            </a:r>
            <a:r>
              <a:rPr lang="ru-RU" sz="3400" b="1" u="sng" err="1">
                <a:latin typeface="Times New Roman"/>
                <a:cs typeface="Times New Roman"/>
              </a:rPr>
              <a:t>endocardial</a:t>
            </a:r>
            <a:r>
              <a:rPr lang="ru-RU" sz="3400" b="1" u="sng" dirty="0">
                <a:latin typeface="Times New Roman"/>
                <a:cs typeface="Times New Roman"/>
              </a:rPr>
              <a:t> </a:t>
            </a:r>
            <a:r>
              <a:rPr lang="ru-RU" sz="3400" b="1" u="sng" err="1">
                <a:latin typeface="Times New Roman"/>
                <a:cs typeface="Times New Roman"/>
              </a:rPr>
              <a:t>damage</a:t>
            </a:r>
            <a:r>
              <a:rPr lang="ru-RU" sz="3400" b="1" u="sng" dirty="0">
                <a:latin typeface="Times New Roman"/>
                <a:cs typeface="Times New Roman"/>
              </a:rPr>
              <a:t> </a:t>
            </a:r>
            <a:r>
              <a:rPr lang="ru-RU" sz="3400" b="1" u="sng" err="1">
                <a:latin typeface="Times New Roman"/>
                <a:cs typeface="Times New Roman"/>
              </a:rPr>
              <a:t>and</a:t>
            </a:r>
            <a:r>
              <a:rPr lang="ru-RU" sz="3400" b="1" u="sng" dirty="0">
                <a:latin typeface="Times New Roman"/>
                <a:cs typeface="Times New Roman"/>
              </a:rPr>
              <a:t> </a:t>
            </a:r>
            <a:r>
              <a:rPr lang="ru-RU" sz="3400" b="1" u="sng" err="1">
                <a:latin typeface="Times New Roman"/>
                <a:cs typeface="Times New Roman"/>
              </a:rPr>
              <a:t>deposition</a:t>
            </a:r>
            <a:r>
              <a:rPr lang="ru-RU" sz="3400" b="1" u="sng" dirty="0">
                <a:latin typeface="Times New Roman"/>
                <a:cs typeface="Times New Roman"/>
              </a:rPr>
              <a:t> </a:t>
            </a:r>
            <a:r>
              <a:rPr lang="ru-RU" sz="3400" b="1" u="sng" err="1">
                <a:latin typeface="Times New Roman"/>
                <a:cs typeface="Times New Roman"/>
              </a:rPr>
              <a:t>of</a:t>
            </a:r>
            <a:r>
              <a:rPr lang="ru-RU" sz="3400" b="1" u="sng" dirty="0">
                <a:latin typeface="Times New Roman"/>
                <a:cs typeface="Times New Roman"/>
              </a:rPr>
              <a:t> </a:t>
            </a:r>
            <a:r>
              <a:rPr lang="ru-RU" sz="3400" b="1" u="sng" err="1">
                <a:latin typeface="Times New Roman"/>
                <a:cs typeface="Times New Roman"/>
              </a:rPr>
              <a:t>thrombotic</a:t>
            </a:r>
            <a:r>
              <a:rPr lang="ru-RU" sz="3400" b="1" u="sng" dirty="0">
                <a:latin typeface="Times New Roman"/>
                <a:cs typeface="Times New Roman"/>
              </a:rPr>
              <a:t> </a:t>
            </a:r>
            <a:r>
              <a:rPr lang="ru-RU" sz="3400" b="1" u="sng" err="1">
                <a:latin typeface="Times New Roman"/>
                <a:cs typeface="Times New Roman"/>
              </a:rPr>
              <a:t>masses</a:t>
            </a:r>
            <a:r>
              <a:rPr lang="ru-RU" sz="3400" b="1" u="sng" dirty="0">
                <a:latin typeface="Times New Roman"/>
                <a:cs typeface="Times New Roman"/>
              </a:rPr>
              <a:t>. </a:t>
            </a:r>
            <a:r>
              <a:rPr lang="ru-RU" sz="3400" b="1" u="sng" err="1">
                <a:latin typeface="Times New Roman"/>
                <a:cs typeface="Times New Roman"/>
              </a:rPr>
              <a:t>Macrophage</a:t>
            </a:r>
            <a:r>
              <a:rPr lang="ru-RU" sz="3400" b="1" u="sng" dirty="0">
                <a:latin typeface="Times New Roman"/>
                <a:cs typeface="Times New Roman"/>
              </a:rPr>
              <a:t> </a:t>
            </a:r>
            <a:r>
              <a:rPr lang="ru-RU" sz="3400" b="1" u="sng" err="1">
                <a:latin typeface="Times New Roman"/>
                <a:cs typeface="Times New Roman"/>
              </a:rPr>
              <a:t>granulomas</a:t>
            </a:r>
            <a:r>
              <a:rPr lang="ru-RU" sz="3400" b="1" u="sng" dirty="0">
                <a:latin typeface="Times New Roman"/>
                <a:cs typeface="Times New Roman"/>
              </a:rPr>
              <a:t> </a:t>
            </a:r>
            <a:r>
              <a:rPr lang="ru-RU" sz="3400" b="1" u="sng" err="1">
                <a:latin typeface="Times New Roman"/>
                <a:cs typeface="Times New Roman"/>
              </a:rPr>
              <a:t>were</a:t>
            </a:r>
            <a:r>
              <a:rPr lang="ru-RU" sz="3400" b="1" u="sng" dirty="0">
                <a:latin typeface="Times New Roman"/>
                <a:cs typeface="Times New Roman"/>
              </a:rPr>
              <a:t> </a:t>
            </a:r>
            <a:r>
              <a:rPr lang="ru-RU" sz="3400" b="1" u="sng" err="1">
                <a:latin typeface="Times New Roman"/>
                <a:cs typeface="Times New Roman"/>
              </a:rPr>
              <a:t>detected</a:t>
            </a:r>
            <a:r>
              <a:rPr lang="ru-RU" sz="3400" b="1" u="sng" dirty="0">
                <a:latin typeface="Times New Roman"/>
                <a:cs typeface="Times New Roman"/>
              </a:rPr>
              <a:t> </a:t>
            </a:r>
            <a:r>
              <a:rPr lang="ru-RU" sz="3400" b="1" u="sng" err="1">
                <a:latin typeface="Times New Roman"/>
                <a:cs typeface="Times New Roman"/>
              </a:rPr>
              <a:t>in</a:t>
            </a:r>
            <a:r>
              <a:rPr lang="ru-RU" sz="3400" b="1" u="sng" dirty="0">
                <a:latin typeface="Times New Roman"/>
                <a:cs typeface="Times New Roman"/>
              </a:rPr>
              <a:t> </a:t>
            </a:r>
            <a:r>
              <a:rPr lang="ru-RU" sz="3400" b="1" u="sng" err="1">
                <a:latin typeface="Times New Roman"/>
                <a:cs typeface="Times New Roman"/>
              </a:rPr>
              <a:t>the</a:t>
            </a:r>
            <a:r>
              <a:rPr lang="ru-RU" sz="3400" b="1" u="sng" dirty="0">
                <a:latin typeface="Times New Roman"/>
                <a:cs typeface="Times New Roman"/>
              </a:rPr>
              <a:t> </a:t>
            </a:r>
            <a:r>
              <a:rPr lang="ru-RU" sz="3400" b="1" u="sng" err="1">
                <a:latin typeface="Times New Roman"/>
                <a:cs typeface="Times New Roman"/>
              </a:rPr>
              <a:t>myocardium</a:t>
            </a:r>
            <a:r>
              <a:rPr lang="ru-RU" sz="3400" b="1" u="sng" dirty="0">
                <a:latin typeface="Times New Roman"/>
                <a:cs typeface="Times New Roman"/>
              </a:rPr>
              <a:t>, </a:t>
            </a:r>
            <a:r>
              <a:rPr lang="ru-RU" sz="3400" b="1" u="sng" err="1">
                <a:latin typeface="Times New Roman"/>
                <a:cs typeface="Times New Roman"/>
              </a:rPr>
              <a:t>as</a:t>
            </a:r>
            <a:r>
              <a:rPr lang="ru-RU" sz="3400" b="1" u="sng" dirty="0">
                <a:latin typeface="Times New Roman"/>
                <a:cs typeface="Times New Roman"/>
              </a:rPr>
              <a:t> </a:t>
            </a:r>
            <a:r>
              <a:rPr lang="ru-RU" sz="3400" b="1" u="sng" err="1">
                <a:latin typeface="Times New Roman"/>
                <a:cs typeface="Times New Roman"/>
              </a:rPr>
              <a:t>well</a:t>
            </a:r>
            <a:r>
              <a:rPr lang="ru-RU" sz="3400" b="1" u="sng" dirty="0">
                <a:latin typeface="Times New Roman"/>
                <a:cs typeface="Times New Roman"/>
              </a:rPr>
              <a:t>. </a:t>
            </a:r>
            <a:r>
              <a:rPr lang="ru-RU" sz="3400" err="1">
                <a:latin typeface="Times New Roman"/>
                <a:cs typeface="Times New Roman"/>
              </a:rPr>
              <a:t>These</a:t>
            </a:r>
            <a:r>
              <a:rPr lang="ru-RU" sz="3400" dirty="0">
                <a:latin typeface="Times New Roman"/>
                <a:cs typeface="Times New Roman"/>
              </a:rPr>
              <a:t> </a:t>
            </a:r>
            <a:r>
              <a:rPr lang="ru-RU" sz="3400" err="1">
                <a:latin typeface="Times New Roman"/>
                <a:cs typeface="Times New Roman"/>
              </a:rPr>
              <a:t>pathological</a:t>
            </a:r>
            <a:r>
              <a:rPr lang="ru-RU" sz="3400" dirty="0">
                <a:latin typeface="Times New Roman"/>
                <a:cs typeface="Times New Roman"/>
              </a:rPr>
              <a:t> </a:t>
            </a:r>
            <a:r>
              <a:rPr lang="ru-RU" sz="3400" err="1">
                <a:latin typeface="Times New Roman"/>
                <a:cs typeface="Times New Roman"/>
              </a:rPr>
              <a:t>changes</a:t>
            </a:r>
            <a:r>
              <a:rPr lang="ru-RU" sz="3400" dirty="0">
                <a:latin typeface="Times New Roman"/>
                <a:cs typeface="Times New Roman"/>
              </a:rPr>
              <a:t> </a:t>
            </a:r>
            <a:r>
              <a:rPr lang="ru-RU" sz="3400" err="1">
                <a:latin typeface="Times New Roman"/>
                <a:cs typeface="Times New Roman"/>
              </a:rPr>
              <a:t>arc</a:t>
            </a:r>
            <a:r>
              <a:rPr lang="ru-RU" sz="3400" dirty="0">
                <a:latin typeface="Times New Roman"/>
                <a:cs typeface="Times New Roman"/>
              </a:rPr>
              <a:t> </a:t>
            </a:r>
            <a:r>
              <a:rPr lang="ru-RU" sz="3400" err="1">
                <a:latin typeface="Times New Roman"/>
                <a:cs typeface="Times New Roman"/>
              </a:rPr>
              <a:t>characteristic</a:t>
            </a:r>
            <a:r>
              <a:rPr lang="ru-RU" sz="3400" dirty="0">
                <a:latin typeface="Times New Roman"/>
                <a:cs typeface="Times New Roman"/>
              </a:rPr>
              <a:t> </a:t>
            </a:r>
            <a:r>
              <a:rPr lang="ru-RU" sz="3400" err="1">
                <a:latin typeface="Times New Roman"/>
                <a:cs typeface="Times New Roman"/>
              </a:rPr>
              <a:t>of</a:t>
            </a:r>
            <a:r>
              <a:rPr lang="ru-RU" sz="3400" dirty="0">
                <a:latin typeface="Times New Roman"/>
                <a:cs typeface="Times New Roman"/>
              </a:rPr>
              <a:t> </a:t>
            </a:r>
            <a:r>
              <a:rPr lang="ru-RU" sz="3400" err="1">
                <a:latin typeface="Times New Roman"/>
                <a:cs typeface="Times New Roman"/>
              </a:rPr>
              <a:t>the</a:t>
            </a:r>
            <a:r>
              <a:rPr lang="ru-RU" sz="3400" dirty="0">
                <a:latin typeface="Times New Roman"/>
                <a:cs typeface="Times New Roman"/>
              </a:rPr>
              <a:t> </a:t>
            </a:r>
            <a:r>
              <a:rPr lang="ru-RU" sz="3400" err="1">
                <a:latin typeface="Times New Roman"/>
                <a:cs typeface="Times New Roman"/>
              </a:rPr>
              <a:t>following</a:t>
            </a:r>
            <a:r>
              <a:rPr lang="ru-RU" sz="3400" dirty="0">
                <a:latin typeface="Times New Roman"/>
                <a:cs typeface="Times New Roman"/>
              </a:rPr>
              <a:t> </a:t>
            </a:r>
            <a:r>
              <a:rPr lang="ru-RU" sz="3400" err="1">
                <a:latin typeface="Times New Roman"/>
                <a:cs typeface="Times New Roman"/>
              </a:rPr>
              <a:t>disease</a:t>
            </a:r>
            <a:r>
              <a:rPr lang="ru-RU" sz="3400" dirty="0">
                <a:latin typeface="Times New Roman"/>
                <a:cs typeface="Times New Roman"/>
              </a:rPr>
              <a:t>:</a:t>
            </a:r>
            <a:endParaRPr lang="ru-RU" dirty="0"/>
          </a:p>
          <a:p>
            <a:br>
              <a:rPr lang="ru-RU" sz="3400" dirty="0">
                <a:latin typeface="Times New Roman"/>
                <a:cs typeface="Times New Roman"/>
              </a:rPr>
            </a:br>
            <a:r>
              <a:rPr lang="ru-RU" sz="2800" dirty="0">
                <a:solidFill>
                  <a:schemeClr val="tx1"/>
                </a:solidFill>
                <a:latin typeface="Times New Roman"/>
                <a:cs typeface="Times New Roman"/>
              </a:rPr>
              <a:t>A. </a:t>
            </a:r>
            <a:r>
              <a:rPr lang="ru-RU" sz="2800" err="1">
                <a:solidFill>
                  <a:schemeClr val="tx1"/>
                </a:solidFill>
                <a:latin typeface="Times New Roman"/>
                <a:cs typeface="Times New Roman"/>
              </a:rPr>
              <a:t>Atherosclerosis</a:t>
            </a:r>
            <a:endParaRPr lang="ru-RU" sz="2800">
              <a:solidFill>
                <a:schemeClr val="tx1"/>
              </a:solidFill>
            </a:endParaRPr>
          </a:p>
          <a:p>
            <a:r>
              <a:rPr lang="ru-RU" sz="2800" dirty="0">
                <a:solidFill>
                  <a:schemeClr val="tx1"/>
                </a:solidFill>
                <a:latin typeface="Times New Roman"/>
                <a:cs typeface="Times New Roman"/>
              </a:rPr>
              <a:t>B. </a:t>
            </a:r>
            <a:r>
              <a:rPr lang="ru-RU" sz="2800" err="1">
                <a:solidFill>
                  <a:schemeClr val="tx1"/>
                </a:solidFill>
                <a:latin typeface="Times New Roman"/>
                <a:cs typeface="Times New Roman"/>
              </a:rPr>
              <a:t>Essential</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hypertension</a:t>
            </a:r>
            <a:endParaRPr lang="ru-RU" sz="2800">
              <a:solidFill>
                <a:schemeClr val="tx1"/>
              </a:solidFill>
            </a:endParaRPr>
          </a:p>
          <a:p>
            <a:r>
              <a:rPr lang="ru-RU" sz="2800" dirty="0">
                <a:solidFill>
                  <a:schemeClr val="tx1"/>
                </a:solidFill>
                <a:latin typeface="Times New Roman"/>
                <a:cs typeface="Times New Roman"/>
              </a:rPr>
              <a:t>C.  </a:t>
            </a:r>
            <a:r>
              <a:rPr lang="ru-RU" sz="2800" err="1">
                <a:solidFill>
                  <a:schemeClr val="tx1"/>
                </a:solidFill>
                <a:latin typeface="Times New Roman"/>
                <a:cs typeface="Times New Roman"/>
              </a:rPr>
              <a:t>Myocarditis</a:t>
            </a:r>
            <a:endParaRPr lang="ru-RU" sz="2800">
              <a:solidFill>
                <a:schemeClr val="tx1"/>
              </a:solidFill>
            </a:endParaRPr>
          </a:p>
          <a:p>
            <a:r>
              <a:rPr lang="ru-RU" sz="2800" dirty="0">
                <a:solidFill>
                  <a:schemeClr val="tx1"/>
                </a:solidFill>
                <a:latin typeface="Times New Roman"/>
                <a:cs typeface="Times New Roman"/>
              </a:rPr>
              <a:t>D. </a:t>
            </a:r>
            <a:r>
              <a:rPr lang="ru-RU" sz="2800" err="1">
                <a:solidFill>
                  <a:schemeClr val="tx1"/>
                </a:solidFill>
                <a:latin typeface="Times New Roman"/>
                <a:cs typeface="Times New Roman"/>
              </a:rPr>
              <a:t>Systemic</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lupus</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erythematosus</a:t>
            </a:r>
            <a:endParaRPr lang="ru-RU" sz="2800">
              <a:solidFill>
                <a:schemeClr val="tx1"/>
              </a:solidFill>
            </a:endParaRPr>
          </a:p>
          <a:p>
            <a:r>
              <a:rPr lang="ru-RU" sz="2800" dirty="0">
                <a:solidFill>
                  <a:schemeClr val="tx1"/>
                </a:solidFill>
                <a:latin typeface="Times New Roman"/>
                <a:cs typeface="Times New Roman"/>
              </a:rPr>
              <a:t>E. </a:t>
            </a:r>
            <a:r>
              <a:rPr lang="ru-RU" sz="2800" b="1" u="sng" dirty="0" err="1">
                <a:solidFill>
                  <a:schemeClr val="tx1"/>
                </a:solidFill>
                <a:latin typeface="Times New Roman"/>
                <a:cs typeface="Times New Roman"/>
              </a:rPr>
              <a:t>Rheumatism</a:t>
            </a:r>
            <a:endParaRPr lang="ru-RU" sz="2800" b="1" u="sng" dirty="0" err="1">
              <a:solidFill>
                <a:schemeClr val="tx1"/>
              </a:solidFill>
            </a:endParaRPr>
          </a:p>
          <a:p>
            <a:endParaRPr lang="ru-RU" sz="3400" dirty="0">
              <a:latin typeface="Times New Roman"/>
              <a:cs typeface="Times New Roman"/>
            </a:endParaRPr>
          </a:p>
        </p:txBody>
      </p:sp>
    </p:spTree>
    <p:extLst>
      <p:ext uri="{BB962C8B-B14F-4D97-AF65-F5344CB8AC3E}">
        <p14:creationId xmlns:p14="http://schemas.microsoft.com/office/powerpoint/2010/main" val="2517395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4" name="Заголовок 3">
            <a:extLst>
              <a:ext uri="{FF2B5EF4-FFF2-40B4-BE49-F238E27FC236}">
                <a16:creationId xmlns:a16="http://schemas.microsoft.com/office/drawing/2014/main" id="{C9F50A0F-48EA-C125-1C9D-C6CBA7E47DC9}"/>
              </a:ext>
            </a:extLst>
          </p:cNvPr>
          <p:cNvSpPr>
            <a:spLocks noGrp="1"/>
          </p:cNvSpPr>
          <p:nvPr>
            <p:ph type="ctrTitle"/>
          </p:nvPr>
        </p:nvSpPr>
        <p:spPr>
          <a:xfrm>
            <a:off x="134163" y="196970"/>
            <a:ext cx="11686752" cy="3631505"/>
          </a:xfrm>
        </p:spPr>
        <p:txBody>
          <a:bodyPr vert="horz" lIns="91440" tIns="45720" rIns="91440" bIns="45720" rtlCol="0" anchor="t">
            <a:noAutofit/>
          </a:bodyPr>
          <a:lstStyle/>
          <a:p>
            <a:r>
              <a:rPr lang="uk-UA" sz="2800" err="1">
                <a:latin typeface="Times New Roman"/>
                <a:cs typeface="Times New Roman"/>
              </a:rPr>
              <a:t>Autopsy</a:t>
            </a:r>
            <a:r>
              <a:rPr lang="uk-UA" sz="2800" dirty="0">
                <a:latin typeface="Times New Roman"/>
                <a:cs typeface="Times New Roman"/>
              </a:rPr>
              <a:t> </a:t>
            </a:r>
            <a:r>
              <a:rPr lang="uk-UA" sz="2800" err="1">
                <a:latin typeface="Times New Roman"/>
                <a:cs typeface="Times New Roman"/>
              </a:rPr>
              <a:t>of</a:t>
            </a:r>
            <a:r>
              <a:rPr lang="uk-UA" sz="2800" dirty="0">
                <a:latin typeface="Times New Roman"/>
                <a:cs typeface="Times New Roman"/>
              </a:rPr>
              <a:t> </a:t>
            </a:r>
            <a:r>
              <a:rPr lang="uk-UA" sz="2800" err="1">
                <a:latin typeface="Times New Roman"/>
                <a:cs typeface="Times New Roman"/>
              </a:rPr>
              <a:t>the</a:t>
            </a:r>
            <a:r>
              <a:rPr lang="uk-UA" sz="2800" dirty="0">
                <a:latin typeface="Times New Roman"/>
                <a:cs typeface="Times New Roman"/>
              </a:rPr>
              <a:t> </a:t>
            </a:r>
            <a:r>
              <a:rPr lang="uk-UA" sz="2800" err="1">
                <a:latin typeface="Times New Roman"/>
                <a:cs typeface="Times New Roman"/>
              </a:rPr>
              <a:t>body</a:t>
            </a:r>
            <a:r>
              <a:rPr lang="uk-UA" sz="2800" dirty="0">
                <a:latin typeface="Times New Roman"/>
                <a:cs typeface="Times New Roman"/>
              </a:rPr>
              <a:t> </a:t>
            </a:r>
            <a:r>
              <a:rPr lang="uk-UA" sz="2800" err="1">
                <a:latin typeface="Times New Roman"/>
                <a:cs typeface="Times New Roman"/>
              </a:rPr>
              <a:t>of</a:t>
            </a:r>
            <a:r>
              <a:rPr lang="uk-UA" sz="2800" dirty="0">
                <a:latin typeface="Times New Roman"/>
                <a:cs typeface="Times New Roman"/>
              </a:rPr>
              <a:t> a </a:t>
            </a:r>
            <a:r>
              <a:rPr lang="uk-UA" sz="2800" err="1">
                <a:latin typeface="Times New Roman"/>
                <a:cs typeface="Times New Roman"/>
              </a:rPr>
              <a:t>patient</a:t>
            </a:r>
            <a:r>
              <a:rPr lang="uk-UA" sz="2800" dirty="0">
                <a:latin typeface="Times New Roman"/>
                <a:cs typeface="Times New Roman"/>
              </a:rPr>
              <a:t> </a:t>
            </a:r>
            <a:r>
              <a:rPr lang="uk-UA" sz="2800" err="1">
                <a:latin typeface="Times New Roman"/>
                <a:cs typeface="Times New Roman"/>
              </a:rPr>
              <a:t>who</a:t>
            </a:r>
            <a:r>
              <a:rPr lang="uk-UA" sz="2800" dirty="0">
                <a:latin typeface="Times New Roman"/>
                <a:cs typeface="Times New Roman"/>
              </a:rPr>
              <a:t> </a:t>
            </a:r>
            <a:r>
              <a:rPr lang="uk-UA" sz="2800" err="1">
                <a:latin typeface="Times New Roman"/>
                <a:cs typeface="Times New Roman"/>
              </a:rPr>
              <a:t>died</a:t>
            </a:r>
            <a:r>
              <a:rPr lang="uk-UA" sz="2800" dirty="0">
                <a:latin typeface="Times New Roman"/>
                <a:cs typeface="Times New Roman"/>
              </a:rPr>
              <a:t> </a:t>
            </a:r>
            <a:r>
              <a:rPr lang="uk-UA" sz="2800" err="1">
                <a:latin typeface="Times New Roman"/>
                <a:cs typeface="Times New Roman"/>
              </a:rPr>
              <a:t>with</a:t>
            </a:r>
            <a:r>
              <a:rPr lang="uk-UA" sz="2800" dirty="0">
                <a:latin typeface="Times New Roman"/>
                <a:cs typeface="Times New Roman"/>
              </a:rPr>
              <a:t> </a:t>
            </a:r>
            <a:r>
              <a:rPr lang="uk-UA" sz="2800" err="1">
                <a:latin typeface="Times New Roman"/>
                <a:cs typeface="Times New Roman"/>
              </a:rPr>
              <a:t>signs</a:t>
            </a:r>
            <a:r>
              <a:rPr lang="uk-UA" sz="2800" dirty="0">
                <a:latin typeface="Times New Roman"/>
                <a:cs typeface="Times New Roman"/>
              </a:rPr>
              <a:t> </a:t>
            </a:r>
            <a:r>
              <a:rPr lang="uk-UA" sz="2800" err="1">
                <a:latin typeface="Times New Roman"/>
                <a:cs typeface="Times New Roman"/>
              </a:rPr>
              <a:t>of</a:t>
            </a:r>
            <a:r>
              <a:rPr lang="uk-UA" sz="2800" dirty="0">
                <a:latin typeface="Times New Roman"/>
                <a:cs typeface="Times New Roman"/>
              </a:rPr>
              <a:t> </a:t>
            </a:r>
            <a:r>
              <a:rPr lang="uk-UA" sz="2800" err="1">
                <a:latin typeface="Times New Roman"/>
                <a:cs typeface="Times New Roman"/>
              </a:rPr>
              <a:t>cardiopulmonary</a:t>
            </a:r>
            <a:r>
              <a:rPr lang="uk-UA" sz="2800" dirty="0">
                <a:latin typeface="Times New Roman"/>
                <a:cs typeface="Times New Roman"/>
              </a:rPr>
              <a:t> </a:t>
            </a:r>
            <a:r>
              <a:rPr lang="uk-UA" sz="2800" err="1">
                <a:latin typeface="Times New Roman"/>
                <a:cs typeface="Times New Roman"/>
              </a:rPr>
              <a:t>failure</a:t>
            </a:r>
            <a:r>
              <a:rPr lang="uk-UA" sz="2800" dirty="0">
                <a:latin typeface="Times New Roman"/>
                <a:cs typeface="Times New Roman"/>
              </a:rPr>
              <a:t> </a:t>
            </a:r>
            <a:r>
              <a:rPr lang="uk-UA" sz="2800" err="1">
                <a:latin typeface="Times New Roman"/>
                <a:cs typeface="Times New Roman"/>
              </a:rPr>
              <a:t>shows</a:t>
            </a:r>
            <a:r>
              <a:rPr lang="uk-UA" sz="2800" dirty="0">
                <a:latin typeface="Times New Roman"/>
                <a:cs typeface="Times New Roman"/>
              </a:rPr>
              <a:t> </a:t>
            </a:r>
            <a:r>
              <a:rPr lang="uk-UA" sz="2800" b="1" u="sng" err="1">
                <a:latin typeface="Times New Roman"/>
                <a:cs typeface="Times New Roman"/>
              </a:rPr>
              <a:t>deformed</a:t>
            </a:r>
            <a:r>
              <a:rPr lang="uk-UA" sz="2800" b="1" u="sng" dirty="0">
                <a:latin typeface="Times New Roman"/>
                <a:cs typeface="Times New Roman"/>
              </a:rPr>
              <a:t> </a:t>
            </a:r>
            <a:r>
              <a:rPr lang="uk-UA" sz="2800" b="1" u="sng" err="1">
                <a:latin typeface="Times New Roman"/>
                <a:cs typeface="Times New Roman"/>
              </a:rPr>
              <a:t>bronchi</a:t>
            </a:r>
            <a:r>
              <a:rPr lang="uk-UA" sz="2800" b="1" u="sng" dirty="0">
                <a:latin typeface="Times New Roman"/>
                <a:cs typeface="Times New Roman"/>
              </a:rPr>
              <a:t> </a:t>
            </a:r>
            <a:r>
              <a:rPr lang="uk-UA" sz="2800" b="1" u="sng" err="1">
                <a:latin typeface="Times New Roman"/>
                <a:cs typeface="Times New Roman"/>
              </a:rPr>
              <a:t>with</a:t>
            </a:r>
            <a:r>
              <a:rPr lang="uk-UA" sz="2800" b="1" u="sng" dirty="0">
                <a:latin typeface="Times New Roman"/>
                <a:cs typeface="Times New Roman"/>
              </a:rPr>
              <a:t> </a:t>
            </a:r>
            <a:r>
              <a:rPr lang="uk-UA" sz="2800" b="1" u="sng" err="1">
                <a:latin typeface="Times New Roman"/>
                <a:cs typeface="Times New Roman"/>
              </a:rPr>
              <a:t>sack­like</a:t>
            </a:r>
            <a:r>
              <a:rPr lang="uk-UA" sz="2800" b="1" u="sng" dirty="0">
                <a:latin typeface="Times New Roman"/>
                <a:cs typeface="Times New Roman"/>
              </a:rPr>
              <a:t> </a:t>
            </a:r>
            <a:r>
              <a:rPr lang="uk-UA" sz="2800" b="1" u="sng" err="1">
                <a:latin typeface="Times New Roman"/>
                <a:cs typeface="Times New Roman"/>
              </a:rPr>
              <a:t>protrusions</a:t>
            </a:r>
            <a:r>
              <a:rPr lang="uk-UA" sz="2800" b="1" u="sng" dirty="0">
                <a:latin typeface="Times New Roman"/>
                <a:cs typeface="Times New Roman"/>
              </a:rPr>
              <a:t> </a:t>
            </a:r>
            <a:r>
              <a:rPr lang="uk-UA" sz="2800" b="1" u="sng" err="1">
                <a:latin typeface="Times New Roman"/>
                <a:cs typeface="Times New Roman"/>
              </a:rPr>
              <a:t>of</a:t>
            </a:r>
            <a:r>
              <a:rPr lang="uk-UA" sz="2800" b="1" u="sng" dirty="0">
                <a:latin typeface="Times New Roman"/>
                <a:cs typeface="Times New Roman"/>
              </a:rPr>
              <a:t> </a:t>
            </a:r>
            <a:r>
              <a:rPr lang="uk-UA" sz="2800" b="1" u="sng" err="1">
                <a:latin typeface="Times New Roman"/>
                <a:cs typeface="Times New Roman"/>
              </a:rPr>
              <a:t>the</a:t>
            </a:r>
            <a:r>
              <a:rPr lang="uk-UA" sz="2800" b="1" u="sng" dirty="0">
                <a:latin typeface="Times New Roman"/>
                <a:cs typeface="Times New Roman"/>
              </a:rPr>
              <a:t> </a:t>
            </a:r>
            <a:r>
              <a:rPr lang="uk-UA" sz="2800" b="1" u="sng" err="1">
                <a:latin typeface="Times New Roman"/>
                <a:cs typeface="Times New Roman"/>
              </a:rPr>
              <a:t>bronchial</a:t>
            </a:r>
            <a:r>
              <a:rPr lang="uk-UA" sz="2800" b="1" u="sng" dirty="0">
                <a:latin typeface="Times New Roman"/>
                <a:cs typeface="Times New Roman"/>
              </a:rPr>
              <a:t> </a:t>
            </a:r>
            <a:r>
              <a:rPr lang="uk-UA" sz="2800" b="1" u="sng" err="1">
                <a:latin typeface="Times New Roman"/>
                <a:cs typeface="Times New Roman"/>
              </a:rPr>
              <a:t>wall</a:t>
            </a:r>
            <a:r>
              <a:rPr lang="uk-UA" sz="2800" b="1" u="sng" dirty="0">
                <a:latin typeface="Times New Roman"/>
                <a:cs typeface="Times New Roman"/>
              </a:rPr>
              <a:t> </a:t>
            </a:r>
            <a:r>
              <a:rPr lang="uk-UA" sz="2800" b="1" u="sng" err="1">
                <a:latin typeface="Times New Roman"/>
                <a:cs typeface="Times New Roman"/>
              </a:rPr>
              <a:t>and</a:t>
            </a:r>
            <a:r>
              <a:rPr lang="uk-UA" sz="2800" b="1" u="sng" dirty="0">
                <a:latin typeface="Times New Roman"/>
                <a:cs typeface="Times New Roman"/>
              </a:rPr>
              <a:t> </a:t>
            </a:r>
            <a:r>
              <a:rPr lang="uk-UA" sz="2800" b="1" u="sng" err="1">
                <a:latin typeface="Times New Roman"/>
                <a:cs typeface="Times New Roman"/>
              </a:rPr>
              <a:t>purulent</a:t>
            </a:r>
            <a:r>
              <a:rPr lang="uk-UA" sz="2800" b="1" u="sng" dirty="0">
                <a:latin typeface="Times New Roman"/>
                <a:cs typeface="Times New Roman"/>
              </a:rPr>
              <a:t> </a:t>
            </a:r>
            <a:r>
              <a:rPr lang="uk-UA" sz="2800" b="1" u="sng" err="1">
                <a:latin typeface="Times New Roman"/>
                <a:cs typeface="Times New Roman"/>
              </a:rPr>
              <a:t>inflammation</a:t>
            </a:r>
            <a:r>
              <a:rPr lang="uk-UA" sz="2800" b="1" u="sng" dirty="0">
                <a:latin typeface="Times New Roman"/>
                <a:cs typeface="Times New Roman"/>
              </a:rPr>
              <a:t>. </a:t>
            </a:r>
            <a:r>
              <a:rPr lang="uk-UA" sz="2800" b="1" u="sng" err="1">
                <a:latin typeface="Times New Roman"/>
                <a:cs typeface="Times New Roman"/>
              </a:rPr>
              <a:t>Hypertrophy</a:t>
            </a:r>
            <a:r>
              <a:rPr lang="uk-UA" sz="2800" b="1" u="sng" dirty="0">
                <a:latin typeface="Times New Roman"/>
                <a:cs typeface="Times New Roman"/>
              </a:rPr>
              <a:t> </a:t>
            </a:r>
            <a:r>
              <a:rPr lang="uk-UA" sz="2800" b="1" u="sng" err="1">
                <a:latin typeface="Times New Roman"/>
                <a:cs typeface="Times New Roman"/>
              </a:rPr>
              <a:t>of</a:t>
            </a:r>
            <a:r>
              <a:rPr lang="uk-UA" sz="2800" b="1" u="sng" dirty="0">
                <a:latin typeface="Times New Roman"/>
                <a:cs typeface="Times New Roman"/>
              </a:rPr>
              <a:t> </a:t>
            </a:r>
            <a:r>
              <a:rPr lang="uk-UA" sz="2800" b="1" u="sng" err="1">
                <a:latin typeface="Times New Roman"/>
                <a:cs typeface="Times New Roman"/>
              </a:rPr>
              <a:t>the</a:t>
            </a:r>
            <a:r>
              <a:rPr lang="uk-UA" sz="2800" b="1" u="sng" dirty="0">
                <a:latin typeface="Times New Roman"/>
                <a:cs typeface="Times New Roman"/>
              </a:rPr>
              <a:t> </a:t>
            </a:r>
            <a:r>
              <a:rPr lang="uk-UA" sz="2800" b="1" u="sng" err="1">
                <a:latin typeface="Times New Roman"/>
                <a:cs typeface="Times New Roman"/>
              </a:rPr>
              <a:t>right</a:t>
            </a:r>
            <a:r>
              <a:rPr lang="uk-UA" sz="2800" b="1" u="sng" dirty="0">
                <a:latin typeface="Times New Roman"/>
                <a:cs typeface="Times New Roman"/>
              </a:rPr>
              <a:t> </a:t>
            </a:r>
            <a:r>
              <a:rPr lang="uk-UA" sz="2800" b="1" u="sng" err="1">
                <a:latin typeface="Times New Roman"/>
                <a:cs typeface="Times New Roman"/>
              </a:rPr>
              <a:t>ventricle</a:t>
            </a:r>
            <a:r>
              <a:rPr lang="uk-UA" sz="2800" b="1" u="sng" dirty="0">
                <a:latin typeface="Times New Roman"/>
                <a:cs typeface="Times New Roman"/>
              </a:rPr>
              <a:t> </a:t>
            </a:r>
            <a:r>
              <a:rPr lang="uk-UA" sz="2800" b="1" u="sng" err="1">
                <a:latin typeface="Times New Roman"/>
                <a:cs typeface="Times New Roman"/>
              </a:rPr>
              <a:t>was</a:t>
            </a:r>
            <a:r>
              <a:rPr lang="uk-UA" sz="2800" b="1" u="sng" dirty="0">
                <a:latin typeface="Times New Roman"/>
                <a:cs typeface="Times New Roman"/>
              </a:rPr>
              <a:t> </a:t>
            </a:r>
            <a:r>
              <a:rPr lang="uk-UA" sz="2800" b="1" u="sng" err="1">
                <a:latin typeface="Times New Roman"/>
                <a:cs typeface="Times New Roman"/>
              </a:rPr>
              <a:t>detected</a:t>
            </a:r>
            <a:r>
              <a:rPr lang="uk-UA" sz="2800" b="1" u="sng" dirty="0">
                <a:latin typeface="Times New Roman"/>
                <a:cs typeface="Times New Roman"/>
              </a:rPr>
              <a:t> </a:t>
            </a:r>
            <a:r>
              <a:rPr lang="uk-UA" sz="2800" b="1" u="sng" err="1">
                <a:latin typeface="Times New Roman"/>
                <a:cs typeface="Times New Roman"/>
              </a:rPr>
              <a:t>in</a:t>
            </a:r>
            <a:r>
              <a:rPr lang="uk-UA" sz="2800" b="1" u="sng" dirty="0">
                <a:latin typeface="Times New Roman"/>
                <a:cs typeface="Times New Roman"/>
              </a:rPr>
              <a:t> </a:t>
            </a:r>
            <a:r>
              <a:rPr lang="uk-UA" sz="2800" b="1" u="sng" err="1">
                <a:latin typeface="Times New Roman"/>
                <a:cs typeface="Times New Roman"/>
              </a:rPr>
              <a:t>the</a:t>
            </a:r>
            <a:r>
              <a:rPr lang="uk-UA" sz="2800" b="1" u="sng" dirty="0">
                <a:latin typeface="Times New Roman"/>
                <a:cs typeface="Times New Roman"/>
              </a:rPr>
              <a:t> </a:t>
            </a:r>
            <a:r>
              <a:rPr lang="uk-UA" sz="2800" b="1" u="sng" err="1">
                <a:latin typeface="Times New Roman"/>
                <a:cs typeface="Times New Roman"/>
              </a:rPr>
              <a:t>heart</a:t>
            </a:r>
            <a:r>
              <a:rPr lang="uk-UA" sz="2800" b="1" u="sng" dirty="0">
                <a:latin typeface="Times New Roman"/>
                <a:cs typeface="Times New Roman"/>
              </a:rPr>
              <a:t>. </a:t>
            </a:r>
            <a:r>
              <a:rPr lang="uk-UA" sz="2800" b="1" u="sng" err="1">
                <a:latin typeface="Times New Roman"/>
                <a:cs typeface="Times New Roman"/>
              </a:rPr>
              <a:t>Amyloidosis</a:t>
            </a:r>
            <a:r>
              <a:rPr lang="uk-UA" sz="2800" b="1" u="sng" dirty="0">
                <a:latin typeface="Times New Roman"/>
                <a:cs typeface="Times New Roman"/>
              </a:rPr>
              <a:t> </a:t>
            </a:r>
            <a:r>
              <a:rPr lang="uk-UA" sz="2800" b="1" u="sng" err="1">
                <a:latin typeface="Times New Roman"/>
                <a:cs typeface="Times New Roman"/>
              </a:rPr>
              <a:t>can</a:t>
            </a:r>
            <a:r>
              <a:rPr lang="uk-UA" sz="2800" b="1" u="sng" dirty="0">
                <a:latin typeface="Times New Roman"/>
                <a:cs typeface="Times New Roman"/>
              </a:rPr>
              <a:t> </a:t>
            </a:r>
            <a:r>
              <a:rPr lang="uk-UA" sz="2800" b="1" u="sng" err="1">
                <a:latin typeface="Times New Roman"/>
                <a:cs typeface="Times New Roman"/>
              </a:rPr>
              <a:t>be</a:t>
            </a:r>
            <a:r>
              <a:rPr lang="uk-UA" sz="2800" b="1" u="sng" dirty="0">
                <a:latin typeface="Times New Roman"/>
                <a:cs typeface="Times New Roman"/>
              </a:rPr>
              <a:t> </a:t>
            </a:r>
            <a:r>
              <a:rPr lang="uk-UA" sz="2800" b="1" u="sng" err="1">
                <a:latin typeface="Times New Roman"/>
                <a:cs typeface="Times New Roman"/>
              </a:rPr>
              <a:t>observed</a:t>
            </a:r>
            <a:r>
              <a:rPr lang="uk-UA" sz="2800" b="1" u="sng" dirty="0">
                <a:latin typeface="Times New Roman"/>
                <a:cs typeface="Times New Roman"/>
              </a:rPr>
              <a:t> </a:t>
            </a:r>
            <a:r>
              <a:rPr lang="uk-UA" sz="2800" b="1" u="sng" err="1">
                <a:latin typeface="Times New Roman"/>
                <a:cs typeface="Times New Roman"/>
              </a:rPr>
              <a:t>in</a:t>
            </a:r>
            <a:r>
              <a:rPr lang="uk-UA" sz="2800" b="1" u="sng" dirty="0">
                <a:latin typeface="Times New Roman"/>
                <a:cs typeface="Times New Roman"/>
              </a:rPr>
              <a:t> </a:t>
            </a:r>
            <a:r>
              <a:rPr lang="uk-UA" sz="2800" b="1" u="sng" err="1">
                <a:latin typeface="Times New Roman"/>
                <a:cs typeface="Times New Roman"/>
              </a:rPr>
              <a:t>the</a:t>
            </a:r>
            <a:r>
              <a:rPr lang="uk-UA" sz="2800" b="1" u="sng" dirty="0">
                <a:latin typeface="Times New Roman"/>
                <a:cs typeface="Times New Roman"/>
              </a:rPr>
              <a:t> </a:t>
            </a:r>
            <a:r>
              <a:rPr lang="uk-UA" sz="2800" b="1" u="sng" err="1">
                <a:latin typeface="Times New Roman"/>
                <a:cs typeface="Times New Roman"/>
              </a:rPr>
              <a:t>kidneys</a:t>
            </a:r>
            <a:r>
              <a:rPr lang="uk-UA" sz="2800" b="1" u="sng" dirty="0">
                <a:latin typeface="Times New Roman"/>
                <a:cs typeface="Times New Roman"/>
              </a:rPr>
              <a:t>.</a:t>
            </a:r>
            <a:r>
              <a:rPr lang="uk-UA" sz="2800" dirty="0">
                <a:latin typeface="Times New Roman"/>
                <a:cs typeface="Times New Roman"/>
              </a:rPr>
              <a:t> </a:t>
            </a:r>
            <a:r>
              <a:rPr lang="uk-UA" sz="2800" err="1">
                <a:latin typeface="Times New Roman"/>
                <a:cs typeface="Times New Roman"/>
              </a:rPr>
              <a:t>The</a:t>
            </a:r>
            <a:r>
              <a:rPr lang="uk-UA" sz="2800" dirty="0">
                <a:latin typeface="Times New Roman"/>
                <a:cs typeface="Times New Roman"/>
              </a:rPr>
              <a:t> </a:t>
            </a:r>
            <a:r>
              <a:rPr lang="uk-UA" sz="2800" err="1">
                <a:latin typeface="Times New Roman"/>
                <a:cs typeface="Times New Roman"/>
              </a:rPr>
              <a:t>patient’s</a:t>
            </a:r>
            <a:r>
              <a:rPr lang="uk-UA" sz="2800" dirty="0">
                <a:latin typeface="Times New Roman"/>
                <a:cs typeface="Times New Roman"/>
              </a:rPr>
              <a:t> </a:t>
            </a:r>
            <a:r>
              <a:rPr lang="uk-UA" sz="2800" err="1">
                <a:latin typeface="Times New Roman"/>
                <a:cs typeface="Times New Roman"/>
              </a:rPr>
              <a:t>history</a:t>
            </a:r>
            <a:r>
              <a:rPr lang="uk-UA" sz="2800" dirty="0">
                <a:latin typeface="Times New Roman"/>
                <a:cs typeface="Times New Roman"/>
              </a:rPr>
              <a:t> </a:t>
            </a:r>
            <a:r>
              <a:rPr lang="uk-UA" sz="2800" err="1">
                <a:latin typeface="Times New Roman"/>
                <a:cs typeface="Times New Roman"/>
              </a:rPr>
              <a:t>indicates</a:t>
            </a:r>
            <a:r>
              <a:rPr lang="uk-UA" sz="2800" dirty="0">
                <a:latin typeface="Times New Roman"/>
                <a:cs typeface="Times New Roman"/>
              </a:rPr>
              <a:t> </a:t>
            </a:r>
            <a:r>
              <a:rPr lang="uk-UA" sz="2800" err="1">
                <a:latin typeface="Times New Roman"/>
                <a:cs typeface="Times New Roman"/>
              </a:rPr>
              <a:t>that</a:t>
            </a:r>
            <a:r>
              <a:rPr lang="uk-UA" sz="2800" dirty="0">
                <a:latin typeface="Times New Roman"/>
                <a:cs typeface="Times New Roman"/>
              </a:rPr>
              <a:t> </a:t>
            </a:r>
            <a:r>
              <a:rPr lang="uk-UA" sz="2800" err="1">
                <a:latin typeface="Times New Roman"/>
                <a:cs typeface="Times New Roman"/>
              </a:rPr>
              <a:t>for</a:t>
            </a:r>
            <a:r>
              <a:rPr lang="uk-UA" sz="2800" dirty="0">
                <a:latin typeface="Times New Roman"/>
                <a:cs typeface="Times New Roman"/>
              </a:rPr>
              <a:t> </a:t>
            </a:r>
            <a:r>
              <a:rPr lang="uk-UA" sz="2800" err="1">
                <a:latin typeface="Times New Roman"/>
                <a:cs typeface="Times New Roman"/>
              </a:rPr>
              <a:t>the</a:t>
            </a:r>
            <a:r>
              <a:rPr lang="uk-UA" sz="2800" dirty="0">
                <a:latin typeface="Times New Roman"/>
                <a:cs typeface="Times New Roman"/>
              </a:rPr>
              <a:t> </a:t>
            </a:r>
            <a:r>
              <a:rPr lang="uk-UA" sz="2800" err="1">
                <a:latin typeface="Times New Roman"/>
                <a:cs typeface="Times New Roman"/>
              </a:rPr>
              <a:t>last</a:t>
            </a:r>
            <a:r>
              <a:rPr lang="uk-UA" sz="2800" dirty="0">
                <a:latin typeface="Times New Roman"/>
                <a:cs typeface="Times New Roman"/>
              </a:rPr>
              <a:t> 8 </a:t>
            </a:r>
            <a:r>
              <a:rPr lang="uk-UA" sz="2800" err="1">
                <a:latin typeface="Times New Roman"/>
                <a:cs typeface="Times New Roman"/>
              </a:rPr>
              <a:t>years</a:t>
            </a:r>
            <a:r>
              <a:rPr lang="uk-UA" sz="2800" dirty="0">
                <a:latin typeface="Times New Roman"/>
                <a:cs typeface="Times New Roman"/>
              </a:rPr>
              <a:t> </a:t>
            </a:r>
            <a:r>
              <a:rPr lang="uk-UA" sz="2800" err="1">
                <a:latin typeface="Times New Roman"/>
                <a:cs typeface="Times New Roman"/>
              </a:rPr>
              <a:t>the</a:t>
            </a:r>
            <a:r>
              <a:rPr lang="uk-UA" sz="2800" dirty="0">
                <a:latin typeface="Times New Roman"/>
                <a:cs typeface="Times New Roman"/>
              </a:rPr>
              <a:t> </a:t>
            </a:r>
            <a:r>
              <a:rPr lang="uk-UA" sz="2800" err="1">
                <a:latin typeface="Times New Roman"/>
                <a:cs typeface="Times New Roman"/>
              </a:rPr>
              <a:t>patient</a:t>
            </a:r>
            <a:r>
              <a:rPr lang="uk-UA" sz="2800" dirty="0">
                <a:latin typeface="Times New Roman"/>
                <a:cs typeface="Times New Roman"/>
              </a:rPr>
              <a:t> </a:t>
            </a:r>
            <a:r>
              <a:rPr lang="uk-UA" sz="2800" err="1">
                <a:latin typeface="Times New Roman"/>
                <a:cs typeface="Times New Roman"/>
              </a:rPr>
              <a:t>complained</a:t>
            </a:r>
            <a:r>
              <a:rPr lang="uk-UA" sz="2800" dirty="0">
                <a:latin typeface="Times New Roman"/>
                <a:cs typeface="Times New Roman"/>
              </a:rPr>
              <a:t> </a:t>
            </a:r>
            <a:r>
              <a:rPr lang="uk-UA" sz="2800" err="1">
                <a:latin typeface="Times New Roman"/>
                <a:cs typeface="Times New Roman"/>
              </a:rPr>
              <a:t>of</a:t>
            </a:r>
            <a:r>
              <a:rPr lang="uk-UA" sz="2800" dirty="0">
                <a:latin typeface="Times New Roman"/>
                <a:cs typeface="Times New Roman"/>
              </a:rPr>
              <a:t> </a:t>
            </a:r>
            <a:r>
              <a:rPr lang="uk-UA" sz="2800" err="1">
                <a:latin typeface="Times New Roman"/>
                <a:cs typeface="Times New Roman"/>
              </a:rPr>
              <a:t>asphyxia</a:t>
            </a:r>
            <a:r>
              <a:rPr lang="uk-UA" sz="2800" dirty="0">
                <a:latin typeface="Times New Roman"/>
                <a:cs typeface="Times New Roman"/>
              </a:rPr>
              <a:t> </a:t>
            </a:r>
            <a:r>
              <a:rPr lang="uk-UA" sz="2800" err="1">
                <a:latin typeface="Times New Roman"/>
                <a:cs typeface="Times New Roman"/>
              </a:rPr>
              <a:t>and</a:t>
            </a:r>
            <a:r>
              <a:rPr lang="uk-UA" sz="2800" dirty="0">
                <a:latin typeface="Times New Roman"/>
                <a:cs typeface="Times New Roman"/>
              </a:rPr>
              <a:t> </a:t>
            </a:r>
            <a:r>
              <a:rPr lang="uk-UA" sz="2800" err="1">
                <a:latin typeface="Times New Roman"/>
                <a:cs typeface="Times New Roman"/>
              </a:rPr>
              <a:t>cough</a:t>
            </a:r>
            <a:r>
              <a:rPr lang="uk-UA" sz="2800" dirty="0">
                <a:latin typeface="Times New Roman"/>
                <a:cs typeface="Times New Roman"/>
              </a:rPr>
              <a:t> </a:t>
            </a:r>
            <a:r>
              <a:rPr lang="uk-UA" sz="2800" err="1">
                <a:latin typeface="Times New Roman"/>
                <a:cs typeface="Times New Roman"/>
              </a:rPr>
              <a:t>with</a:t>
            </a:r>
            <a:r>
              <a:rPr lang="uk-UA" sz="2800" dirty="0">
                <a:latin typeface="Times New Roman"/>
                <a:cs typeface="Times New Roman"/>
              </a:rPr>
              <a:t> </a:t>
            </a:r>
            <a:r>
              <a:rPr lang="uk-UA" sz="2800" err="1">
                <a:latin typeface="Times New Roman"/>
                <a:cs typeface="Times New Roman"/>
              </a:rPr>
              <a:t>purulent</a:t>
            </a:r>
            <a:r>
              <a:rPr lang="uk-UA" sz="2800" dirty="0">
                <a:latin typeface="Times New Roman"/>
                <a:cs typeface="Times New Roman"/>
              </a:rPr>
              <a:t> </a:t>
            </a:r>
            <a:r>
              <a:rPr lang="uk-UA" sz="2800" err="1">
                <a:latin typeface="Times New Roman"/>
                <a:cs typeface="Times New Roman"/>
              </a:rPr>
              <a:t>sputum</a:t>
            </a:r>
            <a:r>
              <a:rPr lang="uk-UA" sz="2800" dirty="0">
                <a:latin typeface="Times New Roman"/>
                <a:cs typeface="Times New Roman"/>
              </a:rPr>
              <a:t>, </a:t>
            </a:r>
            <a:r>
              <a:rPr lang="uk-UA" sz="2800" err="1">
                <a:latin typeface="Times New Roman"/>
                <a:cs typeface="Times New Roman"/>
              </a:rPr>
              <a:t>the</a:t>
            </a:r>
            <a:r>
              <a:rPr lang="uk-UA" sz="2800" dirty="0">
                <a:latin typeface="Times New Roman"/>
                <a:cs typeface="Times New Roman"/>
              </a:rPr>
              <a:t> </a:t>
            </a:r>
            <a:r>
              <a:rPr lang="uk-UA" sz="2800" err="1">
                <a:latin typeface="Times New Roman"/>
                <a:cs typeface="Times New Roman"/>
              </a:rPr>
              <a:t>patient’s</a:t>
            </a:r>
            <a:r>
              <a:rPr lang="uk-UA" sz="2800" dirty="0">
                <a:latin typeface="Times New Roman"/>
                <a:cs typeface="Times New Roman"/>
              </a:rPr>
              <a:t> </a:t>
            </a:r>
            <a:r>
              <a:rPr lang="uk-UA" sz="2800" err="1">
                <a:latin typeface="Times New Roman"/>
                <a:cs typeface="Times New Roman"/>
              </a:rPr>
              <a:t>fingers</a:t>
            </a:r>
            <a:r>
              <a:rPr lang="uk-UA" sz="2800" dirty="0">
                <a:latin typeface="Times New Roman"/>
                <a:cs typeface="Times New Roman"/>
              </a:rPr>
              <a:t> </a:t>
            </a:r>
            <a:r>
              <a:rPr lang="uk-UA" sz="2800" err="1">
                <a:latin typeface="Times New Roman"/>
                <a:cs typeface="Times New Roman"/>
              </a:rPr>
              <a:t>resembled</a:t>
            </a:r>
            <a:r>
              <a:rPr lang="uk-UA" sz="2800" dirty="0">
                <a:latin typeface="Times New Roman"/>
                <a:cs typeface="Times New Roman"/>
              </a:rPr>
              <a:t> </a:t>
            </a:r>
            <a:r>
              <a:rPr lang="uk-UA" sz="2800" err="1">
                <a:latin typeface="Times New Roman"/>
                <a:cs typeface="Times New Roman"/>
              </a:rPr>
              <a:t>drumsticks</a:t>
            </a:r>
            <a:r>
              <a:rPr lang="uk-UA" sz="2800" dirty="0">
                <a:latin typeface="Times New Roman"/>
                <a:cs typeface="Times New Roman"/>
              </a:rPr>
              <a:t>. </a:t>
            </a:r>
            <a:r>
              <a:rPr lang="uk-UA" sz="2800" err="1">
                <a:latin typeface="Times New Roman"/>
                <a:cs typeface="Times New Roman"/>
              </a:rPr>
              <a:t>What</a:t>
            </a:r>
            <a:r>
              <a:rPr lang="uk-UA" sz="2800" dirty="0">
                <a:latin typeface="Times New Roman"/>
                <a:cs typeface="Times New Roman"/>
              </a:rPr>
              <a:t> </a:t>
            </a:r>
            <a:r>
              <a:rPr lang="uk-UA" sz="2800" err="1">
                <a:latin typeface="Times New Roman"/>
                <a:cs typeface="Times New Roman"/>
              </a:rPr>
              <a:t>disease</a:t>
            </a:r>
            <a:r>
              <a:rPr lang="uk-UA" sz="2800" dirty="0">
                <a:latin typeface="Times New Roman"/>
                <a:cs typeface="Times New Roman"/>
              </a:rPr>
              <a:t> </a:t>
            </a:r>
            <a:r>
              <a:rPr lang="uk-UA" sz="2800" err="1">
                <a:latin typeface="Times New Roman"/>
                <a:cs typeface="Times New Roman"/>
              </a:rPr>
              <a:t>can</a:t>
            </a:r>
            <a:r>
              <a:rPr lang="uk-UA" sz="2800" dirty="0">
                <a:latin typeface="Times New Roman"/>
                <a:cs typeface="Times New Roman"/>
              </a:rPr>
              <a:t> </a:t>
            </a:r>
            <a:r>
              <a:rPr lang="uk-UA" sz="2800" err="1">
                <a:latin typeface="Times New Roman"/>
                <a:cs typeface="Times New Roman"/>
              </a:rPr>
              <a:t>be</a:t>
            </a:r>
            <a:r>
              <a:rPr lang="uk-UA" sz="2800" dirty="0">
                <a:latin typeface="Times New Roman"/>
                <a:cs typeface="Times New Roman"/>
              </a:rPr>
              <a:t> </a:t>
            </a:r>
            <a:r>
              <a:rPr lang="uk-UA" sz="2800" err="1">
                <a:latin typeface="Times New Roman"/>
                <a:cs typeface="Times New Roman"/>
              </a:rPr>
              <a:t>characterized</a:t>
            </a:r>
            <a:r>
              <a:rPr lang="uk-UA" sz="2800" dirty="0">
                <a:latin typeface="Times New Roman"/>
                <a:cs typeface="Times New Roman"/>
              </a:rPr>
              <a:t> </a:t>
            </a:r>
            <a:r>
              <a:rPr lang="uk-UA" sz="2800" err="1">
                <a:latin typeface="Times New Roman"/>
                <a:cs typeface="Times New Roman"/>
              </a:rPr>
              <a:t>by</a:t>
            </a:r>
            <a:r>
              <a:rPr lang="uk-UA" sz="2800" dirty="0">
                <a:latin typeface="Times New Roman"/>
                <a:cs typeface="Times New Roman"/>
              </a:rPr>
              <a:t> </a:t>
            </a:r>
            <a:r>
              <a:rPr lang="uk-UA" sz="2800" err="1">
                <a:latin typeface="Times New Roman"/>
                <a:cs typeface="Times New Roman"/>
              </a:rPr>
              <a:t>these</a:t>
            </a:r>
            <a:r>
              <a:rPr lang="uk-UA" sz="2800" dirty="0">
                <a:latin typeface="Times New Roman"/>
                <a:cs typeface="Times New Roman"/>
              </a:rPr>
              <a:t> </a:t>
            </a:r>
            <a:r>
              <a:rPr lang="uk-UA" sz="2800" err="1">
                <a:latin typeface="Times New Roman"/>
                <a:cs typeface="Times New Roman"/>
              </a:rPr>
              <a:t>pathological</a:t>
            </a:r>
            <a:r>
              <a:rPr lang="uk-UA" sz="2800" dirty="0">
                <a:latin typeface="Times New Roman"/>
                <a:cs typeface="Times New Roman"/>
              </a:rPr>
              <a:t> </a:t>
            </a:r>
            <a:r>
              <a:rPr lang="uk-UA" sz="2800" err="1">
                <a:latin typeface="Times New Roman"/>
                <a:cs typeface="Times New Roman"/>
              </a:rPr>
              <a:t>changes</a:t>
            </a:r>
            <a:r>
              <a:rPr lang="uk-UA" sz="2800" dirty="0">
                <a:latin typeface="Times New Roman"/>
                <a:cs typeface="Times New Roman"/>
              </a:rPr>
              <a:t>?</a:t>
            </a:r>
            <a:endParaRPr lang="ru-RU" dirty="0"/>
          </a:p>
          <a:p>
            <a:endParaRPr lang="uk-UA" sz="2800" dirty="0">
              <a:latin typeface="Times New Roman"/>
              <a:cs typeface="Times New Roman"/>
            </a:endParaRPr>
          </a:p>
        </p:txBody>
      </p:sp>
      <p:sp>
        <p:nvSpPr>
          <p:cNvPr id="6" name="Подзаголовок 5">
            <a:extLst>
              <a:ext uri="{FF2B5EF4-FFF2-40B4-BE49-F238E27FC236}">
                <a16:creationId xmlns:a16="http://schemas.microsoft.com/office/drawing/2014/main" id="{53FBFDCA-EF74-223F-2406-4244DCA0C54F}"/>
              </a:ext>
            </a:extLst>
          </p:cNvPr>
          <p:cNvSpPr>
            <a:spLocks noGrp="1"/>
          </p:cNvSpPr>
          <p:nvPr>
            <p:ph type="subTitle" idx="1"/>
          </p:nvPr>
        </p:nvSpPr>
        <p:spPr>
          <a:xfrm>
            <a:off x="134163" y="3814097"/>
            <a:ext cx="8825658" cy="2859872"/>
          </a:xfrm>
        </p:spPr>
        <p:txBody>
          <a:bodyPr/>
          <a:lstStyle/>
          <a:p>
            <a:pPr marL="457200" indent="-457200">
              <a:buAutoNum type="alphaUcPeriod"/>
            </a:pPr>
            <a:r>
              <a:rPr lang="ru-RU" sz="2400" dirty="0" err="1">
                <a:solidFill>
                  <a:schemeClr val="tx1"/>
                </a:solidFill>
                <a:latin typeface="Times New Roman"/>
                <a:cs typeface="Times New Roman"/>
              </a:rPr>
              <a:t>Abscess</a:t>
            </a:r>
            <a:endParaRPr lang="ru-RU" sz="2400" dirty="0">
              <a:solidFill>
                <a:schemeClr val="tx1"/>
              </a:solidFill>
              <a:latin typeface="Times New Roman"/>
              <a:cs typeface="Times New Roman"/>
            </a:endParaRPr>
          </a:p>
          <a:p>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Acute</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bronchitis</a:t>
            </a:r>
            <a:endParaRPr lang="ru-RU" sz="2400" dirty="0">
              <a:solidFill>
                <a:schemeClr val="tx1"/>
              </a:solidFill>
              <a:latin typeface="Times New Roman"/>
              <a:cs typeface="Times New Roman"/>
            </a:endParaRPr>
          </a:p>
          <a:p>
            <a:r>
              <a:rPr lang="ru-RU" sz="2400" dirty="0">
                <a:solidFill>
                  <a:schemeClr val="tx1"/>
                </a:solidFill>
                <a:latin typeface="Times New Roman"/>
                <a:cs typeface="Times New Roman"/>
              </a:rPr>
              <a:t>C.  </a:t>
            </a:r>
            <a:r>
              <a:rPr lang="ru-RU" sz="2400" b="1" u="sng" err="1">
                <a:solidFill>
                  <a:schemeClr val="tx1"/>
                </a:solidFill>
                <a:latin typeface="Times New Roman"/>
                <a:cs typeface="Times New Roman"/>
              </a:rPr>
              <a:t>Bronchiectasis</a:t>
            </a:r>
            <a:endParaRPr lang="ru-RU" sz="2400" b="1" u="sng">
              <a:solidFill>
                <a:schemeClr val="tx1"/>
              </a:solidFill>
              <a:latin typeface="Times New Roman"/>
              <a:cs typeface="Times New Roman"/>
            </a:endParaRPr>
          </a:p>
          <a:p>
            <a:r>
              <a:rPr lang="ru-RU" sz="2400" dirty="0">
                <a:solidFill>
                  <a:schemeClr val="tx1"/>
                </a:solidFill>
                <a:latin typeface="Times New Roman"/>
                <a:cs typeface="Times New Roman"/>
              </a:rPr>
              <a:t>D.  </a:t>
            </a:r>
            <a:r>
              <a:rPr lang="ru-RU" sz="2400" dirty="0" err="1">
                <a:solidFill>
                  <a:schemeClr val="tx1"/>
                </a:solidFill>
                <a:latin typeface="Times New Roman"/>
                <a:cs typeface="Times New Roman"/>
              </a:rPr>
              <a:t>Chronic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bronchitis</a:t>
            </a:r>
            <a:endParaRPr lang="ru-RU" sz="2400" dirty="0">
              <a:solidFill>
                <a:schemeClr val="tx1"/>
              </a:solidFill>
              <a:latin typeface="Times New Roman"/>
              <a:cs typeface="Times New Roman"/>
            </a:endParaRPr>
          </a:p>
          <a:p>
            <a:r>
              <a:rPr lang="ru-RU" sz="2400" dirty="0">
                <a:solidFill>
                  <a:schemeClr val="tx1"/>
                </a:solidFill>
                <a:latin typeface="Times New Roman"/>
                <a:cs typeface="Times New Roman"/>
              </a:rPr>
              <a:t>E.   </a:t>
            </a:r>
            <a:r>
              <a:rPr lang="ru-RU" sz="2400" dirty="0" err="1">
                <a:solidFill>
                  <a:schemeClr val="tx1"/>
                </a:solidFill>
                <a:latin typeface="Times New Roman"/>
                <a:cs typeface="Times New Roman"/>
              </a:rPr>
              <a:t>Tuberculosis</a:t>
            </a:r>
          </a:p>
          <a:p>
            <a:endParaRPr lang="ru-RU" sz="2400" dirty="0">
              <a:solidFill>
                <a:schemeClr val="tx1"/>
              </a:solidFill>
              <a:latin typeface="Times New Roman"/>
              <a:cs typeface="Times New Roman"/>
            </a:endParaRPr>
          </a:p>
        </p:txBody>
      </p:sp>
    </p:spTree>
    <p:extLst>
      <p:ext uri="{BB962C8B-B14F-4D97-AF65-F5344CB8AC3E}">
        <p14:creationId xmlns:p14="http://schemas.microsoft.com/office/powerpoint/2010/main" val="336080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3329581"/>
          </a:xfrm>
        </p:spPr>
        <p:txBody>
          <a:bodyPr vert="horz" lIns="91440" tIns="45720" rIns="91440" bIns="45720" rtlCol="0" anchor="t">
            <a:noAutofit/>
          </a:bodyPr>
          <a:lstStyle/>
          <a:p>
            <a:r>
              <a:rPr lang="ru-RU" sz="3400">
                <a:latin typeface="Times New Roman"/>
                <a:cs typeface="Times New Roman"/>
              </a:rPr>
              <a:t>A 47-year-old woman has inlerphalangeal and metacarpophalangeal joints that can be easily dislocated or subluxated and a </a:t>
            </a:r>
            <a:r>
              <a:rPr lang="ru-RU" sz="3400" b="1" u="sng">
                <a:latin typeface="Times New Roman"/>
                <a:cs typeface="Times New Roman"/>
              </a:rPr>
              <a:t>characteristic deviation of the fingers that resembles "walrus flippers". Microscopy reveals proliferation of synovial villi, cartilage destruction, and pannus formation</a:t>
            </a:r>
            <a:r>
              <a:rPr lang="ru-RU" sz="3400">
                <a:latin typeface="Times New Roman"/>
                <a:cs typeface="Times New Roman"/>
              </a:rPr>
              <a:t>. What disease causes these pathological changes?</a:t>
            </a:r>
            <a:endParaRPr lang="ru-RU"/>
          </a:p>
          <a:p>
            <a:endParaRPr lang="ru-RU" sz="34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06049" y="3627192"/>
            <a:ext cx="8825658" cy="3118664"/>
          </a:xfrm>
        </p:spPr>
        <p:txBody>
          <a:bodyPr vert="horz" lIns="91440" tIns="45720" rIns="91440" bIns="45720" rtlCol="0" anchor="t">
            <a:noAutofit/>
          </a:bodyPr>
          <a:lstStyle/>
          <a:p>
            <a:pPr marL="457200" indent="-457200">
              <a:buAutoNum type="alphaUcPeriod"/>
            </a:pPr>
            <a:r>
              <a:rPr lang="ru-RU" sz="2400" dirty="0" err="1">
                <a:solidFill>
                  <a:schemeClr val="tx1"/>
                </a:solidFill>
                <a:latin typeface="Times New Roman"/>
                <a:cs typeface="Times New Roman"/>
              </a:rPr>
              <a:t>Ankylosing</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spondylitis</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Bekhterev’s</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disease</a:t>
            </a:r>
            <a:r>
              <a:rPr lang="ru-RU" sz="2400" dirty="0">
                <a:solidFill>
                  <a:schemeClr val="tx1"/>
                </a:solidFill>
                <a:latin typeface="Times New Roman"/>
                <a:cs typeface="Times New Roman"/>
              </a:rPr>
              <a:t>)</a:t>
            </a:r>
          </a:p>
          <a:p>
            <a:r>
              <a:rPr lang="ru-RU" sz="2400" dirty="0">
                <a:solidFill>
                  <a:schemeClr val="tx1"/>
                </a:solidFill>
                <a:latin typeface="Times New Roman"/>
                <a:cs typeface="Times New Roman"/>
              </a:rPr>
              <a:t>B.  </a:t>
            </a:r>
            <a:r>
              <a:rPr lang="ru-RU" sz="2400" b="1" u="sng" err="1">
                <a:solidFill>
                  <a:schemeClr val="tx1"/>
                </a:solidFill>
                <a:latin typeface="Times New Roman"/>
                <a:cs typeface="Times New Roman"/>
              </a:rPr>
              <a:t>Rheumatoid</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arthritis</a:t>
            </a:r>
            <a:endParaRPr lang="ru-RU" sz="2400" b="1" u="sng">
              <a:solidFill>
                <a:schemeClr val="tx1"/>
              </a:solidFill>
              <a:latin typeface="Times New Roman"/>
              <a:cs typeface="Times New Roman"/>
            </a:endParaRPr>
          </a:p>
          <a:p>
            <a:r>
              <a:rPr lang="ru-RU" sz="2400" dirty="0">
                <a:solidFill>
                  <a:schemeClr val="tx1"/>
                </a:solidFill>
                <a:latin typeface="Times New Roman"/>
                <a:cs typeface="Times New Roman"/>
              </a:rPr>
              <a:t>C.  </a:t>
            </a:r>
            <a:r>
              <a:rPr lang="ru-RU" sz="2400" dirty="0" err="1">
                <a:solidFill>
                  <a:schemeClr val="tx1"/>
                </a:solidFill>
                <a:latin typeface="Times New Roman"/>
                <a:cs typeface="Times New Roman"/>
              </a:rPr>
              <a:t>Osteoarthrosis</a:t>
            </a:r>
          </a:p>
          <a:p>
            <a:r>
              <a:rPr lang="ru-RU" sz="2400" dirty="0">
                <a:solidFill>
                  <a:schemeClr val="tx1"/>
                </a:solidFill>
                <a:latin typeface="Times New Roman"/>
                <a:cs typeface="Times New Roman"/>
              </a:rPr>
              <a:t>D.  </a:t>
            </a:r>
            <a:r>
              <a:rPr lang="ru-RU" sz="2400" dirty="0" err="1">
                <a:solidFill>
                  <a:schemeClr val="tx1"/>
                </a:solidFill>
                <a:latin typeface="Times New Roman"/>
                <a:cs typeface="Times New Roman"/>
              </a:rPr>
              <a:t>Rheumatic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arthritis</a:t>
            </a:r>
            <a:endParaRPr lang="ru-RU" sz="2400" dirty="0">
              <a:solidFill>
                <a:schemeClr val="tx1"/>
              </a:solidFill>
              <a:latin typeface="Times New Roman"/>
              <a:cs typeface="Times New Roman"/>
            </a:endParaRPr>
          </a:p>
          <a:p>
            <a:r>
              <a:rPr lang="ru-RU" sz="2400" dirty="0">
                <a:solidFill>
                  <a:schemeClr val="tx1"/>
                </a:solidFill>
                <a:latin typeface="Times New Roman"/>
                <a:cs typeface="Times New Roman"/>
              </a:rPr>
              <a:t>E.  </a:t>
            </a:r>
            <a:r>
              <a:rPr lang="ru-RU" sz="2400" dirty="0" err="1">
                <a:solidFill>
                  <a:schemeClr val="tx1"/>
                </a:solidFill>
                <a:latin typeface="Times New Roman"/>
                <a:cs typeface="Times New Roman"/>
              </a:rPr>
              <a:t>Systemic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lupus</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erythematosus</a:t>
            </a:r>
            <a:endParaRPr lang="ru-RU" sz="2400" dirty="0">
              <a:solidFill>
                <a:schemeClr val="tx1"/>
              </a:solidFill>
              <a:latin typeface="Times New Roman"/>
              <a:cs typeface="Times New Roman"/>
            </a:endParaRPr>
          </a:p>
          <a:p>
            <a:endParaRPr lang="ru-RU" dirty="0"/>
          </a:p>
        </p:txBody>
      </p:sp>
    </p:spTree>
    <p:extLst>
      <p:ext uri="{BB962C8B-B14F-4D97-AF65-F5344CB8AC3E}">
        <p14:creationId xmlns:p14="http://schemas.microsoft.com/office/powerpoint/2010/main" val="640495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3329581"/>
          </a:xfrm>
        </p:spPr>
        <p:txBody>
          <a:bodyPr vert="horz" lIns="91440" tIns="45720" rIns="91440" bIns="45720" rtlCol="0" anchor="t">
            <a:noAutofit/>
          </a:bodyPr>
          <a:lstStyle/>
          <a:p>
            <a:r>
              <a:rPr lang="ru-RU" sz="2800" dirty="0">
                <a:latin typeface="Times New Roman"/>
                <a:cs typeface="Times New Roman"/>
              </a:rPr>
              <a:t>A </a:t>
            </a:r>
            <a:r>
              <a:rPr lang="ru-RU" sz="2800" dirty="0" err="1">
                <a:latin typeface="Times New Roman"/>
                <a:cs typeface="Times New Roman"/>
              </a:rPr>
              <a:t>patient</a:t>
            </a:r>
            <a:r>
              <a:rPr lang="ru-RU" sz="2800" dirty="0">
                <a:latin typeface="Times New Roman"/>
                <a:cs typeface="Times New Roman"/>
              </a:rPr>
              <a:t> </a:t>
            </a:r>
            <a:r>
              <a:rPr lang="ru-RU" sz="2800" dirty="0" err="1">
                <a:latin typeface="Times New Roman"/>
                <a:cs typeface="Times New Roman"/>
              </a:rPr>
              <a:t>died</a:t>
            </a:r>
            <a:r>
              <a:rPr lang="ru-RU" sz="2800" dirty="0">
                <a:latin typeface="Times New Roman"/>
                <a:cs typeface="Times New Roman"/>
              </a:rPr>
              <a:t> </a:t>
            </a:r>
            <a:r>
              <a:rPr lang="ru-RU" sz="2800" dirty="0" err="1">
                <a:latin typeface="Times New Roman"/>
                <a:cs typeface="Times New Roman"/>
              </a:rPr>
              <a:t>of</a:t>
            </a:r>
            <a:r>
              <a:rPr lang="ru-RU" sz="2800" dirty="0">
                <a:latin typeface="Times New Roman"/>
                <a:cs typeface="Times New Roman"/>
              </a:rPr>
              <a:t> </a:t>
            </a:r>
            <a:r>
              <a:rPr lang="ru-RU" sz="2800" dirty="0" err="1">
                <a:latin typeface="Times New Roman"/>
                <a:cs typeface="Times New Roman"/>
              </a:rPr>
              <a:t>secondary</a:t>
            </a:r>
            <a:r>
              <a:rPr lang="ru-RU" sz="2800" dirty="0">
                <a:latin typeface="Times New Roman"/>
                <a:cs typeface="Times New Roman"/>
              </a:rPr>
              <a:t> </a:t>
            </a:r>
            <a:r>
              <a:rPr lang="ru-RU" sz="2800" dirty="0" err="1">
                <a:latin typeface="Times New Roman"/>
                <a:cs typeface="Times New Roman"/>
              </a:rPr>
              <a:t>bacterial</a:t>
            </a:r>
            <a:r>
              <a:rPr lang="ru-RU" sz="2800" dirty="0">
                <a:latin typeface="Times New Roman"/>
                <a:cs typeface="Times New Roman"/>
              </a:rPr>
              <a:t> </a:t>
            </a:r>
            <a:r>
              <a:rPr lang="ru-RU" sz="2800" dirty="0" err="1">
                <a:latin typeface="Times New Roman"/>
                <a:cs typeface="Times New Roman"/>
              </a:rPr>
              <a:t>pneumonia</a:t>
            </a:r>
            <a:r>
              <a:rPr lang="ru-RU" sz="2800" dirty="0">
                <a:latin typeface="Times New Roman"/>
                <a:cs typeface="Times New Roman"/>
              </a:rPr>
              <a:t>. </a:t>
            </a:r>
            <a:r>
              <a:rPr lang="ru-RU" sz="2800" dirty="0" err="1">
                <a:latin typeface="Times New Roman"/>
                <a:cs typeface="Times New Roman"/>
              </a:rPr>
              <a:t>Autopsy</a:t>
            </a:r>
            <a:r>
              <a:rPr lang="ru-RU" sz="2800" dirty="0">
                <a:latin typeface="Times New Roman"/>
                <a:cs typeface="Times New Roman"/>
              </a:rPr>
              <a:t> </a:t>
            </a:r>
            <a:r>
              <a:rPr lang="ru-RU" sz="2800" b="1" u="sng" dirty="0" err="1">
                <a:latin typeface="Times New Roman"/>
                <a:cs typeface="Times New Roman"/>
              </a:rPr>
              <a:t>revealed</a:t>
            </a:r>
            <a:r>
              <a:rPr lang="ru-RU" sz="2800" b="1" u="sng" dirty="0">
                <a:latin typeface="Times New Roman"/>
                <a:cs typeface="Times New Roman"/>
              </a:rPr>
              <a:t> </a:t>
            </a:r>
            <a:r>
              <a:rPr lang="ru-RU" sz="2800" b="1" u="sng" dirty="0" err="1">
                <a:latin typeface="Times New Roman"/>
                <a:cs typeface="Times New Roman"/>
              </a:rPr>
              <a:t>pale</a:t>
            </a:r>
            <a:r>
              <a:rPr lang="ru-RU" sz="2800" b="1" u="sng" dirty="0">
                <a:latin typeface="Times New Roman"/>
                <a:cs typeface="Times New Roman"/>
              </a:rPr>
              <a:t> </a:t>
            </a:r>
            <a:r>
              <a:rPr lang="ru-RU" sz="2800" b="1" u="sng" dirty="0" err="1">
                <a:latin typeface="Times New Roman"/>
                <a:cs typeface="Times New Roman"/>
              </a:rPr>
              <a:t>yellow</a:t>
            </a:r>
            <a:r>
              <a:rPr lang="ru-RU" sz="2800" b="1" u="sng" dirty="0">
                <a:latin typeface="Times New Roman"/>
                <a:cs typeface="Times New Roman"/>
              </a:rPr>
              <a:t> </a:t>
            </a:r>
            <a:r>
              <a:rPr lang="ru-RU" sz="2800" b="1" u="sng" dirty="0" err="1">
                <a:latin typeface="Times New Roman"/>
                <a:cs typeface="Times New Roman"/>
              </a:rPr>
              <a:t>muscles</a:t>
            </a:r>
            <a:r>
              <a:rPr lang="ru-RU" sz="2800" b="1" u="sng" dirty="0">
                <a:latin typeface="Times New Roman"/>
                <a:cs typeface="Times New Roman"/>
              </a:rPr>
              <a:t> </a:t>
            </a:r>
            <a:r>
              <a:rPr lang="ru-RU" sz="2800" b="1" u="sng" dirty="0" err="1">
                <a:latin typeface="Times New Roman"/>
                <a:cs typeface="Times New Roman"/>
              </a:rPr>
              <a:t>with</a:t>
            </a:r>
            <a:r>
              <a:rPr lang="ru-RU" sz="2800" b="1" u="sng" dirty="0">
                <a:latin typeface="Times New Roman"/>
                <a:cs typeface="Times New Roman"/>
              </a:rPr>
              <a:t> </a:t>
            </a:r>
            <a:r>
              <a:rPr lang="ru-RU" sz="2800" b="1" u="sng" dirty="0" err="1">
                <a:latin typeface="Times New Roman"/>
                <a:cs typeface="Times New Roman"/>
              </a:rPr>
              <a:t>numerous</a:t>
            </a:r>
            <a:r>
              <a:rPr lang="ru-RU" sz="2800" b="1" u="sng" dirty="0">
                <a:latin typeface="Times New Roman"/>
                <a:cs typeface="Times New Roman"/>
              </a:rPr>
              <a:t> </a:t>
            </a:r>
            <a:r>
              <a:rPr lang="ru-RU" sz="2800" b="1" u="sng" dirty="0" err="1">
                <a:latin typeface="Times New Roman"/>
                <a:cs typeface="Times New Roman"/>
              </a:rPr>
              <a:t>foci</a:t>
            </a:r>
            <a:r>
              <a:rPr lang="ru-RU" sz="2800" b="1" u="sng" dirty="0">
                <a:latin typeface="Times New Roman"/>
                <a:cs typeface="Times New Roman"/>
              </a:rPr>
              <a:t> </a:t>
            </a:r>
            <a:r>
              <a:rPr lang="ru-RU" sz="2800" b="1" u="sng" dirty="0" err="1">
                <a:latin typeface="Times New Roman"/>
                <a:cs typeface="Times New Roman"/>
              </a:rPr>
              <a:t>of</a:t>
            </a:r>
            <a:r>
              <a:rPr lang="ru-RU" sz="2800" b="1" u="sng" dirty="0">
                <a:latin typeface="Times New Roman"/>
                <a:cs typeface="Times New Roman"/>
              </a:rPr>
              <a:t> </a:t>
            </a:r>
            <a:r>
              <a:rPr lang="ru-RU" sz="2800" b="1" u="sng" dirty="0" err="1">
                <a:latin typeface="Times New Roman"/>
                <a:cs typeface="Times New Roman"/>
              </a:rPr>
              <a:t>calcinosis</a:t>
            </a:r>
            <a:r>
              <a:rPr lang="ru-RU" sz="2800" b="1" u="sng" dirty="0">
                <a:latin typeface="Times New Roman"/>
                <a:cs typeface="Times New Roman"/>
              </a:rPr>
              <a:t>. In </a:t>
            </a:r>
            <a:r>
              <a:rPr lang="ru-RU" sz="2800" b="1" u="sng" dirty="0" err="1">
                <a:latin typeface="Times New Roman"/>
                <a:cs typeface="Times New Roman"/>
              </a:rPr>
              <a:t>the</a:t>
            </a:r>
            <a:r>
              <a:rPr lang="ru-RU" sz="2800" b="1" u="sng" dirty="0">
                <a:latin typeface="Times New Roman"/>
                <a:cs typeface="Times New Roman"/>
              </a:rPr>
              <a:t> </a:t>
            </a:r>
            <a:r>
              <a:rPr lang="ru-RU" sz="2800" b="1" u="sng" dirty="0" err="1">
                <a:latin typeface="Times New Roman"/>
                <a:cs typeface="Times New Roman"/>
              </a:rPr>
              <a:t>muscles</a:t>
            </a:r>
            <a:r>
              <a:rPr lang="ru-RU" sz="2800" b="1" u="sng" dirty="0">
                <a:latin typeface="Times New Roman"/>
                <a:cs typeface="Times New Roman"/>
              </a:rPr>
              <a:t>, </a:t>
            </a:r>
            <a:r>
              <a:rPr lang="ru-RU" sz="2800" b="1" u="sng" dirty="0" err="1">
                <a:latin typeface="Times New Roman"/>
                <a:cs typeface="Times New Roman"/>
              </a:rPr>
              <a:t>microscopy</a:t>
            </a:r>
            <a:r>
              <a:rPr lang="ru-RU" sz="2800" b="1" u="sng" dirty="0">
                <a:latin typeface="Times New Roman"/>
                <a:cs typeface="Times New Roman"/>
              </a:rPr>
              <a:t> </a:t>
            </a:r>
            <a:r>
              <a:rPr lang="ru-RU" sz="2800" b="1" u="sng" dirty="0" err="1">
                <a:latin typeface="Times New Roman"/>
                <a:cs typeface="Times New Roman"/>
              </a:rPr>
              <a:t>shows</a:t>
            </a:r>
            <a:r>
              <a:rPr lang="ru-RU" sz="2800" b="1" u="sng" dirty="0">
                <a:latin typeface="Times New Roman"/>
                <a:cs typeface="Times New Roman"/>
              </a:rPr>
              <a:t> </a:t>
            </a:r>
            <a:r>
              <a:rPr lang="ru-RU" sz="2800" b="1" u="sng" dirty="0" err="1">
                <a:latin typeface="Times New Roman"/>
                <a:cs typeface="Times New Roman"/>
              </a:rPr>
              <a:t>dystrophic</a:t>
            </a:r>
            <a:r>
              <a:rPr lang="ru-RU" sz="2800" b="1" u="sng" dirty="0">
                <a:latin typeface="Times New Roman"/>
                <a:cs typeface="Times New Roman"/>
              </a:rPr>
              <a:t> </a:t>
            </a:r>
            <a:r>
              <a:rPr lang="ru-RU" sz="2800" b="1" u="sng" dirty="0" err="1">
                <a:latin typeface="Times New Roman"/>
                <a:cs typeface="Times New Roman"/>
              </a:rPr>
              <a:t>changes</a:t>
            </a:r>
            <a:r>
              <a:rPr lang="ru-RU" sz="2800" b="1" u="sng" dirty="0">
                <a:latin typeface="Times New Roman"/>
                <a:cs typeface="Times New Roman"/>
              </a:rPr>
              <a:t>, </a:t>
            </a:r>
            <a:r>
              <a:rPr lang="ru-RU" sz="2800" b="1" u="sng" dirty="0" err="1">
                <a:latin typeface="Times New Roman"/>
                <a:cs typeface="Times New Roman"/>
              </a:rPr>
              <a:t>absence</a:t>
            </a:r>
            <a:r>
              <a:rPr lang="ru-RU" sz="2800" b="1" u="sng" dirty="0">
                <a:latin typeface="Times New Roman"/>
                <a:cs typeface="Times New Roman"/>
              </a:rPr>
              <a:t> </a:t>
            </a:r>
            <a:r>
              <a:rPr lang="ru-RU" sz="2800" b="1" u="sng" dirty="0" err="1">
                <a:latin typeface="Times New Roman"/>
                <a:cs typeface="Times New Roman"/>
              </a:rPr>
              <a:t>of</a:t>
            </a:r>
            <a:r>
              <a:rPr lang="ru-RU" sz="2800" b="1" u="sng" dirty="0">
                <a:latin typeface="Times New Roman"/>
                <a:cs typeface="Times New Roman"/>
              </a:rPr>
              <a:t> </a:t>
            </a:r>
            <a:r>
              <a:rPr lang="ru-RU" sz="2800" b="1" u="sng" dirty="0" err="1">
                <a:latin typeface="Times New Roman"/>
                <a:cs typeface="Times New Roman"/>
              </a:rPr>
              <a:t>striations</a:t>
            </a:r>
            <a:r>
              <a:rPr lang="ru-RU" sz="2800" b="1" u="sng" dirty="0">
                <a:latin typeface="Times New Roman"/>
                <a:cs typeface="Times New Roman"/>
              </a:rPr>
              <a:t>, </a:t>
            </a:r>
            <a:r>
              <a:rPr lang="ru-RU" sz="2800" b="1" u="sng" dirty="0" err="1">
                <a:latin typeface="Times New Roman"/>
                <a:cs typeface="Times New Roman"/>
              </a:rPr>
              <a:t>and</a:t>
            </a:r>
            <a:r>
              <a:rPr lang="ru-RU" sz="2800" b="1" u="sng" dirty="0">
                <a:latin typeface="Times New Roman"/>
                <a:cs typeface="Times New Roman"/>
              </a:rPr>
              <a:t> </a:t>
            </a:r>
            <a:r>
              <a:rPr lang="ru-RU" sz="2800" b="1" u="sng" dirty="0" err="1">
                <a:latin typeface="Times New Roman"/>
                <a:cs typeface="Times New Roman"/>
              </a:rPr>
              <a:t>reduced</a:t>
            </a:r>
            <a:r>
              <a:rPr lang="ru-RU" sz="2800" b="1" u="sng" dirty="0">
                <a:latin typeface="Times New Roman"/>
                <a:cs typeface="Times New Roman"/>
              </a:rPr>
              <a:t> </a:t>
            </a:r>
            <a:r>
              <a:rPr lang="ru-RU" sz="2800" b="1" u="sng" dirty="0" err="1">
                <a:latin typeface="Times New Roman"/>
                <a:cs typeface="Times New Roman"/>
              </a:rPr>
              <a:t>glycogen</a:t>
            </a:r>
            <a:r>
              <a:rPr lang="ru-RU" sz="2800" b="1" u="sng" dirty="0">
                <a:latin typeface="Times New Roman"/>
                <a:cs typeface="Times New Roman"/>
              </a:rPr>
              <a:t> </a:t>
            </a:r>
            <a:r>
              <a:rPr lang="ru-RU" sz="2800" b="1" u="sng" dirty="0" err="1">
                <a:latin typeface="Times New Roman"/>
                <a:cs typeface="Times New Roman"/>
              </a:rPr>
              <a:t>levels</a:t>
            </a:r>
            <a:r>
              <a:rPr lang="ru-RU" sz="2800" b="1" u="sng" dirty="0">
                <a:latin typeface="Times New Roman"/>
                <a:cs typeface="Times New Roman"/>
              </a:rPr>
              <a:t>. </a:t>
            </a:r>
            <a:r>
              <a:rPr lang="ru-RU" sz="2800" b="1" u="sng" dirty="0" err="1">
                <a:latin typeface="Times New Roman"/>
                <a:cs typeface="Times New Roman"/>
              </a:rPr>
              <a:t>Edema</a:t>
            </a:r>
            <a:r>
              <a:rPr lang="ru-RU" sz="2800" b="1" u="sng" dirty="0">
                <a:latin typeface="Times New Roman"/>
                <a:cs typeface="Times New Roman"/>
              </a:rPr>
              <a:t> </a:t>
            </a:r>
            <a:r>
              <a:rPr lang="ru-RU" sz="2800" b="1" u="sng" dirty="0" err="1">
                <a:latin typeface="Times New Roman"/>
                <a:cs typeface="Times New Roman"/>
              </a:rPr>
              <a:t>and</a:t>
            </a:r>
            <a:r>
              <a:rPr lang="ru-RU" sz="2800" b="1" u="sng" dirty="0">
                <a:latin typeface="Times New Roman"/>
                <a:cs typeface="Times New Roman"/>
              </a:rPr>
              <a:t> </a:t>
            </a:r>
            <a:r>
              <a:rPr lang="ru-RU" sz="2800" b="1" u="sng" dirty="0" err="1">
                <a:latin typeface="Times New Roman"/>
                <a:cs typeface="Times New Roman"/>
              </a:rPr>
              <a:t>inflammation</a:t>
            </a:r>
            <a:r>
              <a:rPr lang="ru-RU" sz="2800" b="1" u="sng" dirty="0">
                <a:latin typeface="Times New Roman"/>
                <a:cs typeface="Times New Roman"/>
              </a:rPr>
              <a:t> </a:t>
            </a:r>
            <a:r>
              <a:rPr lang="ru-RU" sz="2800" b="1" u="sng" dirty="0" err="1">
                <a:latin typeface="Times New Roman"/>
                <a:cs typeface="Times New Roman"/>
              </a:rPr>
              <a:t>were</a:t>
            </a:r>
            <a:r>
              <a:rPr lang="ru-RU" sz="2800" b="1" u="sng" dirty="0">
                <a:latin typeface="Times New Roman"/>
                <a:cs typeface="Times New Roman"/>
              </a:rPr>
              <a:t> </a:t>
            </a:r>
            <a:r>
              <a:rPr lang="ru-RU" sz="2800" b="1" u="sng" dirty="0" err="1">
                <a:latin typeface="Times New Roman"/>
                <a:cs typeface="Times New Roman"/>
              </a:rPr>
              <a:t>detected</a:t>
            </a:r>
            <a:r>
              <a:rPr lang="ru-RU" sz="2800" b="1" u="sng" dirty="0">
                <a:latin typeface="Times New Roman"/>
                <a:cs typeface="Times New Roman"/>
              </a:rPr>
              <a:t> </a:t>
            </a:r>
            <a:r>
              <a:rPr lang="ru-RU" sz="2800" b="1" u="sng" dirty="0" err="1">
                <a:latin typeface="Times New Roman"/>
                <a:cs typeface="Times New Roman"/>
              </a:rPr>
              <a:t>in</a:t>
            </a:r>
            <a:r>
              <a:rPr lang="ru-RU" sz="2800" b="1" u="sng" dirty="0">
                <a:latin typeface="Times New Roman"/>
                <a:cs typeface="Times New Roman"/>
              </a:rPr>
              <a:t> </a:t>
            </a:r>
            <a:r>
              <a:rPr lang="ru-RU" sz="2800" b="1" u="sng" dirty="0" err="1">
                <a:latin typeface="Times New Roman"/>
                <a:cs typeface="Times New Roman"/>
              </a:rPr>
              <a:t>the</a:t>
            </a:r>
            <a:r>
              <a:rPr lang="ru-RU" sz="2800" b="1" u="sng" dirty="0">
                <a:latin typeface="Times New Roman"/>
                <a:cs typeface="Times New Roman"/>
              </a:rPr>
              <a:t> </a:t>
            </a:r>
            <a:r>
              <a:rPr lang="ru-RU" sz="2800" b="1" u="sng" dirty="0" err="1">
                <a:latin typeface="Times New Roman"/>
                <a:cs typeface="Times New Roman"/>
              </a:rPr>
              <a:t>stroma</a:t>
            </a:r>
            <a:r>
              <a:rPr lang="ru-RU" sz="2800" b="1" u="sng" dirty="0">
                <a:latin typeface="Times New Roman"/>
                <a:cs typeface="Times New Roman"/>
              </a:rPr>
              <a:t>. The </a:t>
            </a:r>
            <a:r>
              <a:rPr lang="ru-RU" sz="2800" b="1" u="sng" dirty="0" err="1">
                <a:latin typeface="Times New Roman"/>
                <a:cs typeface="Times New Roman"/>
              </a:rPr>
              <a:t>cellular</a:t>
            </a:r>
            <a:r>
              <a:rPr lang="ru-RU" sz="2800" b="1" u="sng" dirty="0">
                <a:latin typeface="Times New Roman"/>
                <a:cs typeface="Times New Roman"/>
              </a:rPr>
              <a:t> </a:t>
            </a:r>
            <a:r>
              <a:rPr lang="ru-RU" sz="2800" b="1" u="sng" dirty="0" err="1">
                <a:latin typeface="Times New Roman"/>
                <a:cs typeface="Times New Roman"/>
              </a:rPr>
              <a:t>infiltrate</a:t>
            </a:r>
            <a:r>
              <a:rPr lang="ru-RU" sz="2800" b="1" u="sng" dirty="0">
                <a:latin typeface="Times New Roman"/>
                <a:cs typeface="Times New Roman"/>
              </a:rPr>
              <a:t> </a:t>
            </a:r>
            <a:r>
              <a:rPr lang="ru-RU" sz="2800" b="1" u="sng" dirty="0" err="1">
                <a:latin typeface="Times New Roman"/>
                <a:cs typeface="Times New Roman"/>
              </a:rPr>
              <a:t>is</a:t>
            </a:r>
            <a:r>
              <a:rPr lang="ru-RU" sz="2800" b="1" u="sng" dirty="0">
                <a:latin typeface="Times New Roman"/>
                <a:cs typeface="Times New Roman"/>
              </a:rPr>
              <a:t> </a:t>
            </a:r>
            <a:r>
              <a:rPr lang="ru-RU" sz="2800" b="1" u="sng" dirty="0" err="1">
                <a:latin typeface="Times New Roman"/>
                <a:cs typeface="Times New Roman"/>
              </a:rPr>
              <a:t>represented</a:t>
            </a:r>
            <a:r>
              <a:rPr lang="ru-RU" sz="2800" b="1" u="sng" dirty="0">
                <a:latin typeface="Times New Roman"/>
                <a:cs typeface="Times New Roman"/>
              </a:rPr>
              <a:t> </a:t>
            </a:r>
            <a:r>
              <a:rPr lang="ru-RU" sz="2800" b="1" u="sng" dirty="0" err="1">
                <a:latin typeface="Times New Roman"/>
                <a:cs typeface="Times New Roman"/>
              </a:rPr>
              <a:t>by</a:t>
            </a:r>
            <a:r>
              <a:rPr lang="ru-RU" sz="2800" b="1" u="sng" dirty="0">
                <a:latin typeface="Times New Roman"/>
                <a:cs typeface="Times New Roman"/>
              </a:rPr>
              <a:t> </a:t>
            </a:r>
            <a:r>
              <a:rPr lang="ru-RU" sz="2800" b="1" u="sng" dirty="0" err="1">
                <a:latin typeface="Times New Roman"/>
                <a:cs typeface="Times New Roman"/>
              </a:rPr>
              <a:t>lymphocytes</a:t>
            </a:r>
            <a:r>
              <a:rPr lang="ru-RU" sz="2800" b="1" u="sng" dirty="0">
                <a:latin typeface="Times New Roman"/>
                <a:cs typeface="Times New Roman"/>
              </a:rPr>
              <a:t>, </a:t>
            </a:r>
            <a:r>
              <a:rPr lang="ru-RU" sz="2800" b="1" u="sng" dirty="0" err="1">
                <a:latin typeface="Times New Roman"/>
                <a:cs typeface="Times New Roman"/>
              </a:rPr>
              <a:t>macrophages</a:t>
            </a:r>
            <a:r>
              <a:rPr lang="ru-RU" sz="2800" b="1" u="sng" dirty="0">
                <a:latin typeface="Times New Roman"/>
                <a:cs typeface="Times New Roman"/>
              </a:rPr>
              <a:t>, </a:t>
            </a:r>
            <a:r>
              <a:rPr lang="ru-RU" sz="2800" b="1" u="sng" dirty="0" err="1">
                <a:latin typeface="Times New Roman"/>
                <a:cs typeface="Times New Roman"/>
              </a:rPr>
              <a:t>and</a:t>
            </a:r>
            <a:r>
              <a:rPr lang="ru-RU" sz="2800" b="1" u="sng" dirty="0">
                <a:latin typeface="Times New Roman"/>
                <a:cs typeface="Times New Roman"/>
              </a:rPr>
              <a:t> </a:t>
            </a:r>
            <a:r>
              <a:rPr lang="ru-RU" sz="2800" b="1" u="sng" dirty="0" err="1">
                <a:latin typeface="Times New Roman"/>
                <a:cs typeface="Times New Roman"/>
              </a:rPr>
              <a:t>plasma</a:t>
            </a:r>
            <a:r>
              <a:rPr lang="ru-RU" sz="2800" b="1" u="sng" dirty="0">
                <a:latin typeface="Times New Roman"/>
                <a:cs typeface="Times New Roman"/>
              </a:rPr>
              <a:t> </a:t>
            </a:r>
            <a:r>
              <a:rPr lang="ru-RU" sz="2800" b="1" u="sng" dirty="0" err="1">
                <a:latin typeface="Times New Roman"/>
                <a:cs typeface="Times New Roman"/>
              </a:rPr>
              <a:t>cells</a:t>
            </a:r>
            <a:r>
              <a:rPr lang="ru-RU" sz="2800" b="1" u="sng" dirty="0">
                <a:latin typeface="Times New Roman"/>
                <a:cs typeface="Times New Roman"/>
              </a:rPr>
              <a:t>. </a:t>
            </a:r>
            <a:r>
              <a:rPr lang="ru-RU" sz="2800" b="1" u="sng" dirty="0" err="1">
                <a:latin typeface="Times New Roman"/>
                <a:cs typeface="Times New Roman"/>
              </a:rPr>
              <a:t>Sclerotic</a:t>
            </a:r>
            <a:r>
              <a:rPr lang="ru-RU" sz="2800" b="1" u="sng" dirty="0">
                <a:latin typeface="Times New Roman"/>
                <a:cs typeface="Times New Roman"/>
              </a:rPr>
              <a:t> </a:t>
            </a:r>
            <a:r>
              <a:rPr lang="ru-RU" sz="2800" b="1" u="sng" dirty="0" err="1">
                <a:latin typeface="Times New Roman"/>
                <a:cs typeface="Times New Roman"/>
              </a:rPr>
              <a:t>changes</a:t>
            </a:r>
            <a:r>
              <a:rPr lang="ru-RU" sz="2800" b="1" u="sng" dirty="0">
                <a:latin typeface="Times New Roman"/>
                <a:cs typeface="Times New Roman"/>
              </a:rPr>
              <a:t> </a:t>
            </a:r>
            <a:r>
              <a:rPr lang="ru-RU" sz="2800" b="1" u="sng" dirty="0" err="1">
                <a:latin typeface="Times New Roman"/>
                <a:cs typeface="Times New Roman"/>
              </a:rPr>
              <a:t>were</a:t>
            </a:r>
            <a:r>
              <a:rPr lang="ru-RU" sz="2800" b="1" u="sng" dirty="0">
                <a:latin typeface="Times New Roman"/>
                <a:cs typeface="Times New Roman"/>
              </a:rPr>
              <a:t> </a:t>
            </a:r>
            <a:r>
              <a:rPr lang="ru-RU" sz="2800" b="1" u="sng" dirty="0" err="1">
                <a:latin typeface="Times New Roman"/>
                <a:cs typeface="Times New Roman"/>
              </a:rPr>
              <a:t>detected</a:t>
            </a:r>
            <a:r>
              <a:rPr lang="ru-RU" sz="2800" b="1" u="sng" dirty="0">
                <a:latin typeface="Times New Roman"/>
                <a:cs typeface="Times New Roman"/>
              </a:rPr>
              <a:t> </a:t>
            </a:r>
            <a:r>
              <a:rPr lang="ru-RU" sz="2800" b="1" u="sng" dirty="0" err="1">
                <a:latin typeface="Times New Roman"/>
                <a:cs typeface="Times New Roman"/>
              </a:rPr>
              <a:t>in</a:t>
            </a:r>
            <a:r>
              <a:rPr lang="ru-RU" sz="2800" b="1" u="sng" dirty="0">
                <a:latin typeface="Times New Roman"/>
                <a:cs typeface="Times New Roman"/>
              </a:rPr>
              <a:t> </a:t>
            </a:r>
            <a:r>
              <a:rPr lang="ru-RU" sz="2800" b="1" u="sng" dirty="0" err="1">
                <a:latin typeface="Times New Roman"/>
                <a:cs typeface="Times New Roman"/>
              </a:rPr>
              <a:t>the</a:t>
            </a:r>
            <a:r>
              <a:rPr lang="ru-RU" sz="2800" b="1" u="sng" dirty="0">
                <a:latin typeface="Times New Roman"/>
                <a:cs typeface="Times New Roman"/>
              </a:rPr>
              <a:t> </a:t>
            </a:r>
            <a:r>
              <a:rPr lang="ru-RU" sz="2800" b="1" u="sng" dirty="0" err="1">
                <a:latin typeface="Times New Roman"/>
                <a:cs typeface="Times New Roman"/>
              </a:rPr>
              <a:t>heart</a:t>
            </a:r>
            <a:r>
              <a:rPr lang="ru-RU" sz="2800" b="1" u="sng" dirty="0">
                <a:latin typeface="Times New Roman"/>
                <a:cs typeface="Times New Roman"/>
              </a:rPr>
              <a:t>, </a:t>
            </a:r>
            <a:r>
              <a:rPr lang="ru-RU" sz="2800" b="1" u="sng" dirty="0" err="1">
                <a:latin typeface="Times New Roman"/>
                <a:cs typeface="Times New Roman"/>
              </a:rPr>
              <a:t>lungs</a:t>
            </a:r>
            <a:r>
              <a:rPr lang="ru-RU" sz="2800" b="1" u="sng" dirty="0">
                <a:latin typeface="Times New Roman"/>
                <a:cs typeface="Times New Roman"/>
              </a:rPr>
              <a:t>, </a:t>
            </a:r>
            <a:r>
              <a:rPr lang="ru-RU" sz="2800" b="1" u="sng" dirty="0" err="1">
                <a:latin typeface="Times New Roman"/>
                <a:cs typeface="Times New Roman"/>
              </a:rPr>
              <a:t>and</a:t>
            </a:r>
            <a:r>
              <a:rPr lang="ru-RU" sz="2800" b="1" u="sng" dirty="0">
                <a:latin typeface="Times New Roman"/>
                <a:cs typeface="Times New Roman"/>
              </a:rPr>
              <a:t> </a:t>
            </a:r>
            <a:r>
              <a:rPr lang="ru-RU" sz="2800" b="1" u="sng" dirty="0" err="1">
                <a:latin typeface="Times New Roman"/>
                <a:cs typeface="Times New Roman"/>
              </a:rPr>
              <a:t>liver</a:t>
            </a:r>
            <a:r>
              <a:rPr lang="ru-RU" sz="2800" b="1" u="sng" dirty="0">
                <a:latin typeface="Times New Roman"/>
                <a:cs typeface="Times New Roman"/>
              </a:rPr>
              <a:t>.</a:t>
            </a:r>
            <a:r>
              <a:rPr lang="ru-RU" sz="2800" dirty="0">
                <a:latin typeface="Times New Roman"/>
                <a:cs typeface="Times New Roman"/>
              </a:rPr>
              <a:t> </a:t>
            </a:r>
            <a:r>
              <a:rPr lang="ru-RU" sz="2800" dirty="0" err="1">
                <a:latin typeface="Times New Roman"/>
                <a:cs typeface="Times New Roman"/>
              </a:rPr>
              <a:t>These</a:t>
            </a:r>
            <a:r>
              <a:rPr lang="ru-RU" sz="2800" dirty="0">
                <a:latin typeface="Times New Roman"/>
                <a:cs typeface="Times New Roman"/>
              </a:rPr>
              <a:t> </a:t>
            </a:r>
            <a:r>
              <a:rPr lang="ru-RU" sz="2800" dirty="0" err="1">
                <a:latin typeface="Times New Roman"/>
                <a:cs typeface="Times New Roman"/>
              </a:rPr>
              <a:t>pathological</a:t>
            </a:r>
            <a:r>
              <a:rPr lang="ru-RU" sz="2800" dirty="0">
                <a:latin typeface="Times New Roman"/>
                <a:cs typeface="Times New Roman"/>
              </a:rPr>
              <a:t> </a:t>
            </a:r>
            <a:r>
              <a:rPr lang="ru-RU" sz="2800" dirty="0" err="1">
                <a:latin typeface="Times New Roman"/>
                <a:cs typeface="Times New Roman"/>
              </a:rPr>
              <a:t>changes</a:t>
            </a:r>
            <a:r>
              <a:rPr lang="ru-RU" sz="2800" dirty="0">
                <a:latin typeface="Times New Roman"/>
                <a:cs typeface="Times New Roman"/>
              </a:rPr>
              <a:t> </a:t>
            </a:r>
            <a:r>
              <a:rPr lang="ru-RU" sz="2800" dirty="0" err="1">
                <a:latin typeface="Times New Roman"/>
                <a:cs typeface="Times New Roman"/>
              </a:rPr>
              <a:t>arc</a:t>
            </a:r>
            <a:r>
              <a:rPr lang="ru-RU" sz="2800" dirty="0">
                <a:latin typeface="Times New Roman"/>
                <a:cs typeface="Times New Roman"/>
              </a:rPr>
              <a:t> </a:t>
            </a:r>
            <a:r>
              <a:rPr lang="ru-RU" sz="2800" dirty="0" err="1">
                <a:latin typeface="Times New Roman"/>
                <a:cs typeface="Times New Roman"/>
              </a:rPr>
              <a:t>characteristic</a:t>
            </a:r>
            <a:r>
              <a:rPr lang="ru-RU" sz="2800" dirty="0">
                <a:latin typeface="Times New Roman"/>
                <a:cs typeface="Times New Roman"/>
              </a:rPr>
              <a:t> </a:t>
            </a:r>
            <a:r>
              <a:rPr lang="ru-RU" sz="2800" dirty="0" err="1">
                <a:latin typeface="Times New Roman"/>
                <a:cs typeface="Times New Roman"/>
              </a:rPr>
              <a:t>of</a:t>
            </a:r>
            <a:r>
              <a:rPr lang="ru-RU" sz="2800" dirty="0">
                <a:latin typeface="Times New Roman"/>
                <a:cs typeface="Times New Roman"/>
              </a:rPr>
              <a:t> </a:t>
            </a:r>
            <a:r>
              <a:rPr lang="ru-RU" sz="2800" dirty="0" err="1">
                <a:latin typeface="Times New Roman"/>
                <a:cs typeface="Times New Roman"/>
              </a:rPr>
              <a:t>the</a:t>
            </a:r>
            <a:r>
              <a:rPr lang="ru-RU" sz="2800" dirty="0">
                <a:latin typeface="Times New Roman"/>
                <a:cs typeface="Times New Roman"/>
              </a:rPr>
              <a:t> </a:t>
            </a:r>
            <a:r>
              <a:rPr lang="ru-RU" sz="2800" dirty="0" err="1">
                <a:latin typeface="Times New Roman"/>
                <a:cs typeface="Times New Roman"/>
              </a:rPr>
              <a:t>following</a:t>
            </a:r>
            <a:r>
              <a:rPr lang="ru-RU" sz="2800" dirty="0">
                <a:latin typeface="Times New Roman"/>
                <a:cs typeface="Times New Roman"/>
              </a:rPr>
              <a:t> </a:t>
            </a:r>
            <a:r>
              <a:rPr lang="ru-RU" sz="2800" dirty="0" err="1">
                <a:latin typeface="Times New Roman"/>
                <a:cs typeface="Times New Roman"/>
              </a:rPr>
              <a:t>disease</a:t>
            </a:r>
            <a:r>
              <a:rPr lang="ru-RU" sz="2800" dirty="0">
                <a:latin typeface="Times New Roman"/>
                <a:cs typeface="Times New Roman"/>
              </a:rPr>
              <a:t>:</a:t>
            </a:r>
          </a:p>
          <a:p>
            <a:endParaRPr lang="ru-RU" sz="34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06049" y="3627192"/>
            <a:ext cx="8825658" cy="3118664"/>
          </a:xfrm>
        </p:spPr>
        <p:txBody>
          <a:bodyPr vert="horz" lIns="91440" tIns="45720" rIns="91440" bIns="45720" rtlCol="0" anchor="t">
            <a:noAutofit/>
          </a:bodyPr>
          <a:lstStyle/>
          <a:p>
            <a:pPr marL="457200" indent="-457200">
              <a:buAutoNum type="alphaUcPeriod"/>
            </a:pPr>
            <a:r>
              <a:rPr lang="ru-RU" sz="2400" b="1" u="sng" err="1">
                <a:solidFill>
                  <a:schemeClr val="tx1"/>
                </a:solidFill>
                <a:latin typeface="Times New Roman"/>
                <a:cs typeface="Times New Roman"/>
              </a:rPr>
              <a:t>Zenker’s</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degeneration</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of</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muscles</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in</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typhoid</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fever</a:t>
            </a:r>
            <a:endParaRPr lang="ru-RU" sz="2400" b="1" u="sng">
              <a:solidFill>
                <a:schemeClr val="tx1"/>
              </a:solidFill>
              <a:latin typeface="Times New Roman"/>
              <a:cs typeface="Times New Roman"/>
            </a:endParaRPr>
          </a:p>
          <a:p>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Myopathy</a:t>
            </a:r>
            <a:endParaRPr lang="ru-RU" sz="2400" dirty="0">
              <a:solidFill>
                <a:schemeClr val="tx1"/>
              </a:solidFill>
              <a:latin typeface="Times New Roman"/>
              <a:cs typeface="Times New Roman"/>
            </a:endParaRPr>
          </a:p>
          <a:p>
            <a:r>
              <a:rPr lang="ru-RU" sz="2400" dirty="0">
                <a:solidFill>
                  <a:schemeClr val="tx1"/>
                </a:solidFill>
                <a:latin typeface="Times New Roman"/>
                <a:cs typeface="Times New Roman"/>
              </a:rPr>
              <a:t>C.  </a:t>
            </a:r>
            <a:r>
              <a:rPr lang="ru-RU" sz="2400" dirty="0" err="1">
                <a:solidFill>
                  <a:schemeClr val="tx1"/>
                </a:solidFill>
                <a:latin typeface="Times New Roman"/>
                <a:cs typeface="Times New Roman"/>
              </a:rPr>
              <a:t>Myositis</a:t>
            </a:r>
            <a:endParaRPr lang="ru-RU" sz="2400" dirty="0">
              <a:solidFill>
                <a:schemeClr val="tx1"/>
              </a:solidFill>
              <a:latin typeface="Times New Roman"/>
              <a:cs typeface="Times New Roman"/>
            </a:endParaRPr>
          </a:p>
          <a:p>
            <a:r>
              <a:rPr lang="ru-RU" sz="2400" dirty="0">
                <a:solidFill>
                  <a:schemeClr val="tx1"/>
                </a:solidFill>
                <a:latin typeface="Times New Roman"/>
                <a:cs typeface="Times New Roman"/>
              </a:rPr>
              <a:t>D.  </a:t>
            </a:r>
            <a:r>
              <a:rPr lang="ru-RU" sz="2400" dirty="0" err="1">
                <a:solidFill>
                  <a:schemeClr val="tx1"/>
                </a:solidFill>
                <a:latin typeface="Times New Roman"/>
                <a:cs typeface="Times New Roman"/>
              </a:rPr>
              <a:t>Systemic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scleroderma</a:t>
            </a:r>
            <a:endParaRPr lang="ru-RU" sz="2400" dirty="0">
              <a:solidFill>
                <a:schemeClr val="tx1"/>
              </a:solidFill>
              <a:latin typeface="Times New Roman"/>
              <a:cs typeface="Times New Roman"/>
            </a:endParaRPr>
          </a:p>
          <a:p>
            <a:r>
              <a:rPr lang="ru-RU" sz="2400" dirty="0">
                <a:solidFill>
                  <a:schemeClr val="tx1"/>
                </a:solidFill>
                <a:latin typeface="Times New Roman"/>
                <a:cs typeface="Times New Roman"/>
              </a:rPr>
              <a:t>E.  </a:t>
            </a:r>
            <a:r>
              <a:rPr lang="ru-RU" sz="2400" dirty="0" err="1">
                <a:solidFill>
                  <a:schemeClr val="tx1"/>
                </a:solidFill>
                <a:latin typeface="Times New Roman"/>
                <a:cs typeface="Times New Roman"/>
              </a:rPr>
              <a:t>Dermatomyositis</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Wagncr-Unvcrricht</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Hcpp</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disease</a:t>
            </a:r>
            <a:r>
              <a:rPr lang="ru-RU" sz="2400" dirty="0">
                <a:solidFill>
                  <a:schemeClr val="tx1"/>
                </a:solidFill>
                <a:latin typeface="Times New Roman"/>
                <a:cs typeface="Times New Roman"/>
              </a:rPr>
              <a:t>)</a:t>
            </a:r>
          </a:p>
          <a:p>
            <a:endParaRPr lang="ru-RU" dirty="0"/>
          </a:p>
        </p:txBody>
      </p:sp>
    </p:spTree>
    <p:extLst>
      <p:ext uri="{BB962C8B-B14F-4D97-AF65-F5344CB8AC3E}">
        <p14:creationId xmlns:p14="http://schemas.microsoft.com/office/powerpoint/2010/main" val="2556355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2970148"/>
          </a:xfrm>
        </p:spPr>
        <p:txBody>
          <a:bodyPr vert="horz" lIns="91440" tIns="45720" rIns="91440" bIns="45720" rtlCol="0" anchor="t">
            <a:noAutofit/>
          </a:bodyPr>
          <a:lstStyle/>
          <a:p>
            <a:r>
              <a:rPr lang="ru-RU" sz="2800" err="1">
                <a:latin typeface="Times New Roman"/>
                <a:cs typeface="Times New Roman"/>
              </a:rPr>
              <a:t>Postmortem</a:t>
            </a:r>
            <a:r>
              <a:rPr lang="ru-RU" sz="2800" dirty="0">
                <a:latin typeface="Times New Roman"/>
                <a:cs typeface="Times New Roman"/>
              </a:rPr>
              <a:t> </a:t>
            </a:r>
            <a:r>
              <a:rPr lang="ru-RU" sz="2800" err="1">
                <a:latin typeface="Times New Roman"/>
                <a:cs typeface="Times New Roman"/>
              </a:rPr>
              <a:t>examination</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fetus</a:t>
            </a:r>
            <a:r>
              <a:rPr lang="ru-RU" sz="2800" dirty="0">
                <a:latin typeface="Times New Roman"/>
                <a:cs typeface="Times New Roman"/>
              </a:rPr>
              <a:t> </a:t>
            </a:r>
            <a:r>
              <a:rPr lang="ru-RU" sz="2800" err="1">
                <a:latin typeface="Times New Roman"/>
                <a:cs typeface="Times New Roman"/>
              </a:rPr>
              <a:t>from</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second</a:t>
            </a:r>
            <a:r>
              <a:rPr lang="ru-RU" sz="2800" dirty="0">
                <a:latin typeface="Times New Roman"/>
                <a:cs typeface="Times New Roman"/>
              </a:rPr>
              <a:t> </a:t>
            </a:r>
            <a:r>
              <a:rPr lang="ru-RU" sz="2800" err="1">
                <a:latin typeface="Times New Roman"/>
                <a:cs typeface="Times New Roman"/>
              </a:rPr>
              <a:t>pregnancy</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an</a:t>
            </a:r>
            <a:r>
              <a:rPr lang="ru-RU" sz="2800" dirty="0">
                <a:latin typeface="Times New Roman"/>
                <a:cs typeface="Times New Roman"/>
              </a:rPr>
              <a:t> </a:t>
            </a:r>
            <a:r>
              <a:rPr lang="ru-RU" sz="2800" err="1">
                <a:latin typeface="Times New Roman"/>
                <a:cs typeface="Times New Roman"/>
              </a:rPr>
              <a:t>Rh­negative</a:t>
            </a:r>
            <a:r>
              <a:rPr lang="ru-RU" sz="2800" dirty="0">
                <a:latin typeface="Times New Roman"/>
                <a:cs typeface="Times New Roman"/>
              </a:rPr>
              <a:t> </a:t>
            </a:r>
            <a:r>
              <a:rPr lang="ru-RU" sz="2800" err="1">
                <a:latin typeface="Times New Roman"/>
                <a:cs typeface="Times New Roman"/>
              </a:rPr>
              <a:t>mother</a:t>
            </a:r>
            <a:r>
              <a:rPr lang="ru-RU" sz="2800" dirty="0">
                <a:latin typeface="Times New Roman"/>
                <a:cs typeface="Times New Roman"/>
              </a:rPr>
              <a:t> </a:t>
            </a:r>
            <a:r>
              <a:rPr lang="ru-RU" sz="2800" err="1">
                <a:latin typeface="Times New Roman"/>
                <a:cs typeface="Times New Roman"/>
              </a:rPr>
              <a:t>is</a:t>
            </a:r>
            <a:r>
              <a:rPr lang="ru-RU" sz="2800" dirty="0">
                <a:latin typeface="Times New Roman"/>
                <a:cs typeface="Times New Roman"/>
              </a:rPr>
              <a:t> </a:t>
            </a:r>
            <a:r>
              <a:rPr lang="ru-RU" sz="2800" err="1">
                <a:latin typeface="Times New Roman"/>
                <a:cs typeface="Times New Roman"/>
              </a:rPr>
              <a:t>being</a:t>
            </a:r>
            <a:r>
              <a:rPr lang="ru-RU" sz="2800" dirty="0">
                <a:latin typeface="Times New Roman"/>
                <a:cs typeface="Times New Roman"/>
              </a:rPr>
              <a:t> </a:t>
            </a:r>
            <a:r>
              <a:rPr lang="ru-RU" sz="2800" err="1">
                <a:latin typeface="Times New Roman"/>
                <a:cs typeface="Times New Roman"/>
              </a:rPr>
              <a:t>performed</a:t>
            </a:r>
            <a:r>
              <a:rPr lang="ru-RU" sz="2800" dirty="0">
                <a:latin typeface="Times New Roman"/>
                <a:cs typeface="Times New Roman"/>
              </a:rPr>
              <a:t>. The </a:t>
            </a:r>
            <a:r>
              <a:rPr lang="ru-RU" sz="2800" err="1">
                <a:latin typeface="Times New Roman"/>
                <a:cs typeface="Times New Roman"/>
              </a:rPr>
              <a:t>fetus</a:t>
            </a:r>
            <a:r>
              <a:rPr lang="ru-RU" sz="2800" dirty="0">
                <a:latin typeface="Times New Roman"/>
                <a:cs typeface="Times New Roman"/>
              </a:rPr>
              <a:t> </a:t>
            </a:r>
            <a:r>
              <a:rPr lang="ru-RU" sz="2800" err="1">
                <a:latin typeface="Times New Roman"/>
                <a:cs typeface="Times New Roman"/>
              </a:rPr>
              <a:t>died</a:t>
            </a:r>
            <a:r>
              <a:rPr lang="ru-RU" sz="2800" dirty="0">
                <a:latin typeface="Times New Roman"/>
                <a:cs typeface="Times New Roman"/>
              </a:rPr>
              <a:t> </a:t>
            </a:r>
            <a:r>
              <a:rPr lang="ru-RU" sz="2800" err="1">
                <a:latin typeface="Times New Roman"/>
                <a:cs typeface="Times New Roman"/>
              </a:rPr>
              <a:t>in</a:t>
            </a:r>
            <a:r>
              <a:rPr lang="ru-RU" sz="2800" dirty="0">
                <a:latin typeface="Times New Roman"/>
                <a:cs typeface="Times New Roman"/>
              </a:rPr>
              <a:t> </a:t>
            </a:r>
            <a:r>
              <a:rPr lang="ru-RU" sz="2800" err="1">
                <a:latin typeface="Times New Roman"/>
                <a:cs typeface="Times New Roman"/>
              </a:rPr>
              <a:t>utero</a:t>
            </a:r>
            <a:r>
              <a:rPr lang="ru-RU" sz="2800" dirty="0">
                <a:latin typeface="Times New Roman"/>
                <a:cs typeface="Times New Roman"/>
              </a:rPr>
              <a:t> </a:t>
            </a:r>
            <a:r>
              <a:rPr lang="ru-RU" sz="2800" err="1">
                <a:latin typeface="Times New Roman"/>
                <a:cs typeface="Times New Roman"/>
              </a:rPr>
              <a:t>at</a:t>
            </a:r>
            <a:r>
              <a:rPr lang="ru-RU" sz="2800" dirty="0">
                <a:latin typeface="Times New Roman"/>
                <a:cs typeface="Times New Roman"/>
              </a:rPr>
              <a:t> 7 </a:t>
            </a:r>
            <a:r>
              <a:rPr lang="ru-RU" sz="2800" err="1">
                <a:latin typeface="Times New Roman"/>
                <a:cs typeface="Times New Roman"/>
              </a:rPr>
              <a:t>months</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pregnancy</a:t>
            </a:r>
            <a:r>
              <a:rPr lang="ru-RU" sz="2800" dirty="0">
                <a:latin typeface="Times New Roman"/>
                <a:cs typeface="Times New Roman"/>
              </a:rPr>
              <a:t>. </a:t>
            </a:r>
            <a:r>
              <a:rPr lang="ru-RU" sz="2800" err="1">
                <a:latin typeface="Times New Roman"/>
                <a:cs typeface="Times New Roman"/>
              </a:rPr>
              <a:t>Autopsy</a:t>
            </a:r>
            <a:r>
              <a:rPr lang="ru-RU" sz="2800" dirty="0">
                <a:latin typeface="Times New Roman"/>
                <a:cs typeface="Times New Roman"/>
              </a:rPr>
              <a:t> </a:t>
            </a:r>
            <a:r>
              <a:rPr lang="ru-RU" sz="2800" err="1">
                <a:latin typeface="Times New Roman"/>
                <a:cs typeface="Times New Roman"/>
              </a:rPr>
              <a:t>detects</a:t>
            </a:r>
            <a:r>
              <a:rPr lang="ru-RU" sz="2800" dirty="0">
                <a:latin typeface="Times New Roman"/>
                <a:cs typeface="Times New Roman"/>
              </a:rPr>
              <a:t> </a:t>
            </a:r>
            <a:r>
              <a:rPr lang="ru-RU" sz="2800" b="1" u="sng" err="1">
                <a:latin typeface="Times New Roman"/>
                <a:cs typeface="Times New Roman"/>
              </a:rPr>
              <a:t>diffuse</a:t>
            </a:r>
            <a:r>
              <a:rPr lang="ru-RU" sz="2800" b="1" u="sng" dirty="0">
                <a:latin typeface="Times New Roman"/>
                <a:cs typeface="Times New Roman"/>
              </a:rPr>
              <a:t> </a:t>
            </a:r>
            <a:r>
              <a:rPr lang="ru-RU" sz="2800" b="1" u="sng" err="1">
                <a:latin typeface="Times New Roman"/>
                <a:cs typeface="Times New Roman"/>
              </a:rPr>
              <a:t>edema</a:t>
            </a:r>
            <a:r>
              <a:rPr lang="ru-RU" sz="2800" b="1" u="sng" dirty="0">
                <a:latin typeface="Times New Roman"/>
                <a:cs typeface="Times New Roman"/>
              </a:rPr>
              <a:t> </a:t>
            </a:r>
            <a:r>
              <a:rPr lang="ru-RU" sz="2800" b="1" u="sng" err="1">
                <a:latin typeface="Times New Roman"/>
                <a:cs typeface="Times New Roman"/>
              </a:rPr>
              <a:t>of</a:t>
            </a:r>
            <a:r>
              <a:rPr lang="ru-RU" sz="2800" b="1" u="sng" dirty="0">
                <a:latin typeface="Times New Roman"/>
                <a:cs typeface="Times New Roman"/>
              </a:rPr>
              <a:t> </a:t>
            </a:r>
            <a:r>
              <a:rPr lang="ru-RU" sz="2800" b="1" u="sng" err="1">
                <a:latin typeface="Times New Roman"/>
                <a:cs typeface="Times New Roman"/>
              </a:rPr>
              <a:t>the</a:t>
            </a:r>
            <a:r>
              <a:rPr lang="ru-RU" sz="2800" b="1" u="sng" dirty="0">
                <a:latin typeface="Times New Roman"/>
                <a:cs typeface="Times New Roman"/>
              </a:rPr>
              <a:t> </a:t>
            </a:r>
            <a:r>
              <a:rPr lang="ru-RU" sz="2800" b="1" u="sng" err="1">
                <a:latin typeface="Times New Roman"/>
                <a:cs typeface="Times New Roman"/>
              </a:rPr>
              <a:t>subcutaneous</a:t>
            </a:r>
            <a:r>
              <a:rPr lang="ru-RU" sz="2800" b="1" u="sng" dirty="0">
                <a:latin typeface="Times New Roman"/>
                <a:cs typeface="Times New Roman"/>
              </a:rPr>
              <a:t> </a:t>
            </a:r>
            <a:r>
              <a:rPr lang="ru-RU" sz="2800" b="1" u="sng" err="1">
                <a:latin typeface="Times New Roman"/>
                <a:cs typeface="Times New Roman"/>
              </a:rPr>
              <a:t>tissue</a:t>
            </a:r>
            <a:r>
              <a:rPr lang="ru-RU" sz="2800" b="1" u="sng" dirty="0">
                <a:latin typeface="Times New Roman"/>
                <a:cs typeface="Times New Roman"/>
              </a:rPr>
              <a:t> </a:t>
            </a:r>
            <a:r>
              <a:rPr lang="ru-RU" sz="2800" b="1" u="sng" err="1">
                <a:latin typeface="Times New Roman"/>
                <a:cs typeface="Times New Roman"/>
              </a:rPr>
              <a:t>and</a:t>
            </a:r>
            <a:r>
              <a:rPr lang="ru-RU" sz="2800" b="1" u="sng" dirty="0">
                <a:latin typeface="Times New Roman"/>
                <a:cs typeface="Times New Roman"/>
              </a:rPr>
              <a:t> </a:t>
            </a:r>
            <a:r>
              <a:rPr lang="ru-RU" sz="2800" b="1" u="sng" err="1">
                <a:latin typeface="Times New Roman"/>
                <a:cs typeface="Times New Roman"/>
              </a:rPr>
              <a:t>brain</a:t>
            </a:r>
            <a:r>
              <a:rPr lang="ru-RU" sz="2800" b="1" u="sng" dirty="0">
                <a:latin typeface="Times New Roman"/>
                <a:cs typeface="Times New Roman"/>
              </a:rPr>
              <a:t>, </a:t>
            </a:r>
            <a:r>
              <a:rPr lang="ru-RU" sz="2800" b="1" u="sng" err="1">
                <a:latin typeface="Times New Roman"/>
                <a:cs typeface="Times New Roman"/>
              </a:rPr>
              <a:t>ascites</a:t>
            </a:r>
            <a:r>
              <a:rPr lang="ru-RU" sz="2800" b="1" u="sng" dirty="0">
                <a:latin typeface="Times New Roman"/>
                <a:cs typeface="Times New Roman"/>
              </a:rPr>
              <a:t>, </a:t>
            </a:r>
            <a:r>
              <a:rPr lang="ru-RU" sz="2800" b="1" u="sng" err="1">
                <a:latin typeface="Times New Roman"/>
                <a:cs typeface="Times New Roman"/>
              </a:rPr>
              <a:t>enlarged</a:t>
            </a:r>
            <a:r>
              <a:rPr lang="ru-RU" sz="2800" b="1" u="sng" dirty="0">
                <a:latin typeface="Times New Roman"/>
                <a:cs typeface="Times New Roman"/>
              </a:rPr>
              <a:t> </a:t>
            </a:r>
            <a:r>
              <a:rPr lang="ru-RU" sz="2800" b="1" u="sng" err="1">
                <a:latin typeface="Times New Roman"/>
                <a:cs typeface="Times New Roman"/>
              </a:rPr>
              <a:t>liver</a:t>
            </a:r>
            <a:r>
              <a:rPr lang="ru-RU" sz="2800" b="1" u="sng" dirty="0">
                <a:latin typeface="Times New Roman"/>
                <a:cs typeface="Times New Roman"/>
              </a:rPr>
              <a:t> </a:t>
            </a:r>
            <a:r>
              <a:rPr lang="ru-RU" sz="2800" b="1" u="sng" err="1">
                <a:latin typeface="Times New Roman"/>
                <a:cs typeface="Times New Roman"/>
              </a:rPr>
              <a:t>and</a:t>
            </a:r>
            <a:r>
              <a:rPr lang="ru-RU" sz="2800" b="1" u="sng" dirty="0">
                <a:latin typeface="Times New Roman"/>
                <a:cs typeface="Times New Roman"/>
              </a:rPr>
              <a:t> </a:t>
            </a:r>
            <a:r>
              <a:rPr lang="ru-RU" sz="2800" b="1" u="sng" err="1">
                <a:latin typeface="Times New Roman"/>
                <a:cs typeface="Times New Roman"/>
              </a:rPr>
              <a:t>spleen</a:t>
            </a:r>
            <a:r>
              <a:rPr lang="ru-RU" sz="2800" b="1" u="sng" dirty="0">
                <a:latin typeface="Times New Roman"/>
                <a:cs typeface="Times New Roman"/>
              </a:rPr>
              <a:t>, </a:t>
            </a:r>
            <a:r>
              <a:rPr lang="ru-RU" sz="2800" b="1" u="sng" err="1">
                <a:latin typeface="Times New Roman"/>
                <a:cs typeface="Times New Roman"/>
              </a:rPr>
              <a:t>thymic</a:t>
            </a:r>
            <a:r>
              <a:rPr lang="ru-RU" sz="2800" b="1" u="sng" dirty="0">
                <a:latin typeface="Times New Roman"/>
                <a:cs typeface="Times New Roman"/>
              </a:rPr>
              <a:t> </a:t>
            </a:r>
            <a:r>
              <a:rPr lang="ru-RU" sz="2800" b="1" u="sng" err="1">
                <a:latin typeface="Times New Roman"/>
                <a:cs typeface="Times New Roman"/>
              </a:rPr>
              <a:t>atrophy</a:t>
            </a:r>
            <a:r>
              <a:rPr lang="ru-RU" sz="2800" b="1" u="sng" dirty="0">
                <a:latin typeface="Times New Roman"/>
                <a:cs typeface="Times New Roman"/>
              </a:rPr>
              <a:t>, </a:t>
            </a:r>
            <a:r>
              <a:rPr lang="ru-RU" sz="2800" b="1" u="sng" err="1">
                <a:latin typeface="Times New Roman"/>
                <a:cs typeface="Times New Roman"/>
              </a:rPr>
              <a:t>and</a:t>
            </a:r>
            <a:r>
              <a:rPr lang="ru-RU" sz="2800" b="1" u="sng" dirty="0">
                <a:latin typeface="Times New Roman"/>
                <a:cs typeface="Times New Roman"/>
              </a:rPr>
              <a:t> </a:t>
            </a:r>
            <a:r>
              <a:rPr lang="ru-RU" sz="2800" b="1" u="sng" err="1">
                <a:latin typeface="Times New Roman"/>
                <a:cs typeface="Times New Roman"/>
              </a:rPr>
              <a:t>myocardial</a:t>
            </a:r>
            <a:r>
              <a:rPr lang="ru-RU" sz="2800" b="1" u="sng" dirty="0">
                <a:latin typeface="Times New Roman"/>
                <a:cs typeface="Times New Roman"/>
              </a:rPr>
              <a:t> </a:t>
            </a:r>
            <a:r>
              <a:rPr lang="ru-RU" sz="2800" b="1" u="sng" err="1">
                <a:latin typeface="Times New Roman"/>
                <a:cs typeface="Times New Roman"/>
              </a:rPr>
              <a:t>hypertrophy</a:t>
            </a:r>
            <a:r>
              <a:rPr lang="ru-RU" sz="2800" b="1" u="sng" dirty="0">
                <a:latin typeface="Times New Roman"/>
                <a:cs typeface="Times New Roman"/>
              </a:rPr>
              <a:t>. </a:t>
            </a:r>
            <a:r>
              <a:rPr lang="ru-RU" sz="2800" b="1" u="sng" err="1">
                <a:latin typeface="Times New Roman"/>
                <a:cs typeface="Times New Roman"/>
              </a:rPr>
              <a:t>Microscopy</a:t>
            </a:r>
            <a:r>
              <a:rPr lang="ru-RU" sz="2800" b="1" u="sng" dirty="0">
                <a:latin typeface="Times New Roman"/>
                <a:cs typeface="Times New Roman"/>
              </a:rPr>
              <a:t> </a:t>
            </a:r>
            <a:r>
              <a:rPr lang="ru-RU" sz="2800" b="1" u="sng" err="1">
                <a:latin typeface="Times New Roman"/>
                <a:cs typeface="Times New Roman"/>
              </a:rPr>
              <a:t>reveals</a:t>
            </a:r>
            <a:r>
              <a:rPr lang="ru-RU" sz="2800" b="1" u="sng" dirty="0">
                <a:latin typeface="Times New Roman"/>
                <a:cs typeface="Times New Roman"/>
              </a:rPr>
              <a:t> </a:t>
            </a:r>
            <a:r>
              <a:rPr lang="ru-RU" sz="2800" b="1" u="sng" err="1">
                <a:latin typeface="Times New Roman"/>
                <a:cs typeface="Times New Roman"/>
              </a:rPr>
              <a:t>centers</a:t>
            </a:r>
            <a:r>
              <a:rPr lang="ru-RU" sz="2800" b="1" u="sng" dirty="0">
                <a:latin typeface="Times New Roman"/>
                <a:cs typeface="Times New Roman"/>
              </a:rPr>
              <a:t> </a:t>
            </a:r>
            <a:r>
              <a:rPr lang="ru-RU" sz="2800" b="1" u="sng" err="1">
                <a:latin typeface="Times New Roman"/>
                <a:cs typeface="Times New Roman"/>
              </a:rPr>
              <a:t>of</a:t>
            </a:r>
            <a:r>
              <a:rPr lang="ru-RU" sz="2800" b="1" u="sng" dirty="0">
                <a:latin typeface="Times New Roman"/>
                <a:cs typeface="Times New Roman"/>
              </a:rPr>
              <a:t> </a:t>
            </a:r>
            <a:r>
              <a:rPr lang="ru-RU" sz="2800" b="1" u="sng" err="1">
                <a:latin typeface="Times New Roman"/>
                <a:cs typeface="Times New Roman"/>
              </a:rPr>
              <a:t>extramedullary</a:t>
            </a:r>
            <a:r>
              <a:rPr lang="ru-RU" sz="2800" b="1" u="sng" dirty="0">
                <a:latin typeface="Times New Roman"/>
                <a:cs typeface="Times New Roman"/>
              </a:rPr>
              <a:t> </a:t>
            </a:r>
            <a:r>
              <a:rPr lang="ru-RU" sz="2800" b="1" u="sng" err="1">
                <a:latin typeface="Times New Roman"/>
                <a:cs typeface="Times New Roman"/>
              </a:rPr>
              <a:t>hematopoiesis</a:t>
            </a:r>
            <a:r>
              <a:rPr lang="ru-RU" sz="2800" b="1" u="sng" dirty="0">
                <a:latin typeface="Times New Roman"/>
                <a:cs typeface="Times New Roman"/>
              </a:rPr>
              <a:t>, </a:t>
            </a:r>
            <a:r>
              <a:rPr lang="ru-RU" sz="2800" b="1" u="sng" err="1">
                <a:latin typeface="Times New Roman"/>
                <a:cs typeface="Times New Roman"/>
              </a:rPr>
              <a:t>as</a:t>
            </a:r>
            <a:r>
              <a:rPr lang="ru-RU" sz="2800" b="1" u="sng" dirty="0">
                <a:latin typeface="Times New Roman"/>
                <a:cs typeface="Times New Roman"/>
              </a:rPr>
              <a:t> </a:t>
            </a:r>
            <a:r>
              <a:rPr lang="ru-RU" sz="2800" b="1" u="sng" err="1">
                <a:latin typeface="Times New Roman"/>
                <a:cs typeface="Times New Roman"/>
              </a:rPr>
              <a:t>well</a:t>
            </a:r>
            <a:r>
              <a:rPr lang="ru-RU" sz="2800" b="1" u="sng" dirty="0">
                <a:latin typeface="Times New Roman"/>
                <a:cs typeface="Times New Roman"/>
              </a:rPr>
              <a:t> </a:t>
            </a:r>
            <a:r>
              <a:rPr lang="ru-RU" sz="2800" b="1" u="sng" err="1">
                <a:latin typeface="Times New Roman"/>
                <a:cs typeface="Times New Roman"/>
              </a:rPr>
              <a:t>as</a:t>
            </a:r>
            <a:r>
              <a:rPr lang="ru-RU" sz="2800" b="1" u="sng" dirty="0">
                <a:latin typeface="Times New Roman"/>
                <a:cs typeface="Times New Roman"/>
              </a:rPr>
              <a:t> </a:t>
            </a:r>
            <a:r>
              <a:rPr lang="ru-RU" sz="2800" b="1" u="sng" err="1">
                <a:latin typeface="Times New Roman"/>
                <a:cs typeface="Times New Roman"/>
              </a:rPr>
              <a:t>dystrophic</a:t>
            </a:r>
            <a:r>
              <a:rPr lang="ru-RU" sz="2800" b="1" u="sng" dirty="0">
                <a:latin typeface="Times New Roman"/>
                <a:cs typeface="Times New Roman"/>
              </a:rPr>
              <a:t> </a:t>
            </a:r>
            <a:r>
              <a:rPr lang="ru-RU" sz="2800" b="1" u="sng" err="1">
                <a:latin typeface="Times New Roman"/>
                <a:cs typeface="Times New Roman"/>
              </a:rPr>
              <a:t>and</a:t>
            </a:r>
            <a:r>
              <a:rPr lang="ru-RU" sz="2800" b="1" u="sng" dirty="0">
                <a:latin typeface="Times New Roman"/>
                <a:cs typeface="Times New Roman"/>
              </a:rPr>
              <a:t> </a:t>
            </a:r>
            <a:r>
              <a:rPr lang="ru-RU" sz="2800" b="1" u="sng" err="1">
                <a:latin typeface="Times New Roman"/>
                <a:cs typeface="Times New Roman"/>
              </a:rPr>
              <a:t>necrobiotic</a:t>
            </a:r>
            <a:r>
              <a:rPr lang="ru-RU" sz="2800" b="1" u="sng" dirty="0">
                <a:latin typeface="Times New Roman"/>
                <a:cs typeface="Times New Roman"/>
              </a:rPr>
              <a:t> </a:t>
            </a:r>
            <a:r>
              <a:rPr lang="ru-RU" sz="2800" b="1" u="sng" err="1">
                <a:latin typeface="Times New Roman"/>
                <a:cs typeface="Times New Roman"/>
              </a:rPr>
              <a:t>changes</a:t>
            </a:r>
            <a:r>
              <a:rPr lang="ru-RU" sz="2800" b="1" u="sng" dirty="0">
                <a:latin typeface="Times New Roman"/>
                <a:cs typeface="Times New Roman"/>
              </a:rPr>
              <a:t> </a:t>
            </a:r>
            <a:r>
              <a:rPr lang="ru-RU" sz="2800" b="1" u="sng" err="1">
                <a:latin typeface="Times New Roman"/>
                <a:cs typeface="Times New Roman"/>
              </a:rPr>
              <a:t>in</a:t>
            </a:r>
            <a:r>
              <a:rPr lang="ru-RU" sz="2800" b="1" u="sng" dirty="0">
                <a:latin typeface="Times New Roman"/>
                <a:cs typeface="Times New Roman"/>
              </a:rPr>
              <a:t> </a:t>
            </a:r>
            <a:r>
              <a:rPr lang="ru-RU" sz="2800" b="1" u="sng" err="1">
                <a:latin typeface="Times New Roman"/>
                <a:cs typeface="Times New Roman"/>
              </a:rPr>
              <a:t>internal</a:t>
            </a:r>
            <a:r>
              <a:rPr lang="ru-RU" sz="2800" b="1" u="sng" dirty="0">
                <a:latin typeface="Times New Roman"/>
                <a:cs typeface="Times New Roman"/>
              </a:rPr>
              <a:t> </a:t>
            </a:r>
            <a:r>
              <a:rPr lang="ru-RU" sz="2800" b="1" u="sng" err="1">
                <a:latin typeface="Times New Roman"/>
                <a:cs typeface="Times New Roman"/>
              </a:rPr>
              <a:t>organs</a:t>
            </a:r>
            <a:r>
              <a:rPr lang="ru-RU" sz="2800" b="1" u="sng" dirty="0">
                <a:latin typeface="Times New Roman"/>
                <a:cs typeface="Times New Roman"/>
              </a:rPr>
              <a:t>.</a:t>
            </a:r>
            <a:r>
              <a:rPr lang="ru-RU" sz="2800" dirty="0">
                <a:latin typeface="Times New Roman"/>
                <a:cs typeface="Times New Roman"/>
              </a:rPr>
              <a:t> What </a:t>
            </a:r>
            <a:r>
              <a:rPr lang="ru-RU" sz="2800" err="1">
                <a:latin typeface="Times New Roman"/>
                <a:cs typeface="Times New Roman"/>
              </a:rPr>
              <a:t>form</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hemolytic</a:t>
            </a:r>
            <a:r>
              <a:rPr lang="ru-RU" sz="2800" dirty="0">
                <a:latin typeface="Times New Roman"/>
                <a:cs typeface="Times New Roman"/>
              </a:rPr>
              <a:t> </a:t>
            </a:r>
            <a:r>
              <a:rPr lang="ru-RU" sz="2800" err="1">
                <a:latin typeface="Times New Roman"/>
                <a:cs typeface="Times New Roman"/>
              </a:rPr>
              <a:t>disease</a:t>
            </a:r>
            <a:r>
              <a:rPr lang="ru-RU" sz="2800" dirty="0">
                <a:latin typeface="Times New Roman"/>
                <a:cs typeface="Times New Roman"/>
              </a:rPr>
              <a:t> </a:t>
            </a:r>
            <a:r>
              <a:rPr lang="ru-RU" sz="2800" err="1">
                <a:latin typeface="Times New Roman"/>
                <a:cs typeface="Times New Roman"/>
              </a:rPr>
              <a:t>corresponds</a:t>
            </a:r>
            <a:r>
              <a:rPr lang="ru-RU" sz="2800" dirty="0">
                <a:latin typeface="Times New Roman"/>
                <a:cs typeface="Times New Roman"/>
              </a:rPr>
              <a:t> </a:t>
            </a:r>
            <a:r>
              <a:rPr lang="ru-RU" sz="2800" err="1">
                <a:latin typeface="Times New Roman"/>
                <a:cs typeface="Times New Roman"/>
              </a:rPr>
              <a:t>with</a:t>
            </a:r>
            <a:r>
              <a:rPr lang="ru-RU" sz="2800" dirty="0">
                <a:latin typeface="Times New Roman"/>
                <a:cs typeface="Times New Roman"/>
              </a:rPr>
              <a:t> </a:t>
            </a:r>
            <a:r>
              <a:rPr lang="ru-RU" sz="2800" err="1">
                <a:latin typeface="Times New Roman"/>
                <a:cs typeface="Times New Roman"/>
              </a:rPr>
              <a:t>these</a:t>
            </a:r>
            <a:r>
              <a:rPr lang="ru-RU" sz="2800" dirty="0">
                <a:latin typeface="Times New Roman"/>
                <a:cs typeface="Times New Roman"/>
              </a:rPr>
              <a:t> </a:t>
            </a:r>
            <a:r>
              <a:rPr lang="ru-RU" sz="2800" err="1">
                <a:latin typeface="Times New Roman"/>
                <a:cs typeface="Times New Roman"/>
              </a:rPr>
              <a:t>pathological</a:t>
            </a:r>
            <a:r>
              <a:rPr lang="ru-RU" sz="2800" dirty="0">
                <a:latin typeface="Times New Roman"/>
                <a:cs typeface="Times New Roman"/>
              </a:rPr>
              <a:t> </a:t>
            </a:r>
            <a:r>
              <a:rPr lang="ru-RU" sz="2800" err="1">
                <a:latin typeface="Times New Roman"/>
                <a:cs typeface="Times New Roman"/>
              </a:rPr>
              <a:t>changes</a:t>
            </a:r>
            <a:r>
              <a:rPr lang="ru-RU" sz="2800" dirty="0">
                <a:latin typeface="Times New Roman"/>
                <a:cs typeface="Times New Roman"/>
              </a:rPr>
              <a:t>?</a:t>
            </a:r>
            <a:endParaRPr lang="ru-RU" sz="2800" dirty="0"/>
          </a:p>
          <a:p>
            <a:endParaRPr lang="ru-RU" sz="34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06049" y="3627192"/>
            <a:ext cx="8825658" cy="3118664"/>
          </a:xfrm>
        </p:spPr>
        <p:txBody>
          <a:bodyPr vert="horz" lIns="91440" tIns="45720" rIns="91440" bIns="45720" rtlCol="0" anchor="t">
            <a:noAutofit/>
          </a:bodyPr>
          <a:lstStyle/>
          <a:p>
            <a:pPr marL="457200" indent="-457200">
              <a:buAutoNum type="alphaUcPeriod"/>
            </a:pPr>
            <a:r>
              <a:rPr lang="ru-RU" sz="2400" b="1" u="sng" err="1">
                <a:solidFill>
                  <a:schemeClr val="tx1"/>
                </a:solidFill>
                <a:latin typeface="Times New Roman"/>
                <a:cs typeface="Times New Roman"/>
              </a:rPr>
              <a:t>Edematous</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form</a:t>
            </a:r>
            <a:endParaRPr lang="ru-RU" sz="2400" b="1" u="sng">
              <a:solidFill>
                <a:schemeClr val="tx1"/>
              </a:solidFill>
              <a:latin typeface="Times New Roman"/>
              <a:cs typeface="Times New Roman"/>
            </a:endParaRPr>
          </a:p>
          <a:p>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Anemic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form</a:t>
            </a:r>
            <a:endParaRPr lang="ru-RU" sz="2400" dirty="0">
              <a:solidFill>
                <a:schemeClr val="tx1"/>
              </a:solidFill>
              <a:latin typeface="Times New Roman"/>
              <a:cs typeface="Times New Roman"/>
            </a:endParaRPr>
          </a:p>
          <a:p>
            <a:r>
              <a:rPr lang="ru-RU" sz="2400" dirty="0">
                <a:solidFill>
                  <a:schemeClr val="tx1"/>
                </a:solidFill>
                <a:latin typeface="Times New Roman"/>
                <a:cs typeface="Times New Roman"/>
              </a:rPr>
              <a:t>C.   -</a:t>
            </a:r>
          </a:p>
          <a:p>
            <a:r>
              <a:rPr lang="ru-RU" sz="2400" dirty="0">
                <a:solidFill>
                  <a:schemeClr val="tx1"/>
                </a:solidFill>
                <a:latin typeface="Times New Roman"/>
                <a:cs typeface="Times New Roman"/>
              </a:rPr>
              <a:t>D.  </a:t>
            </a:r>
            <a:r>
              <a:rPr lang="ru-RU" sz="2400" dirty="0" err="1">
                <a:solidFill>
                  <a:schemeClr val="tx1"/>
                </a:solidFill>
                <a:latin typeface="Times New Roman"/>
                <a:cs typeface="Times New Roman"/>
              </a:rPr>
              <a:t>Congenital</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icteric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form</a:t>
            </a:r>
            <a:endParaRPr lang="ru-RU" sz="2400" dirty="0">
              <a:solidFill>
                <a:schemeClr val="tx1"/>
              </a:solidFill>
              <a:latin typeface="Times New Roman"/>
              <a:cs typeface="Times New Roman"/>
            </a:endParaRPr>
          </a:p>
          <a:p>
            <a:r>
              <a:rPr lang="ru-RU" sz="2400" dirty="0">
                <a:solidFill>
                  <a:schemeClr val="tx1"/>
                </a:solidFill>
                <a:latin typeface="Times New Roman"/>
                <a:cs typeface="Times New Roman"/>
              </a:rPr>
              <a:t>E.  </a:t>
            </a:r>
            <a:r>
              <a:rPr lang="ru-RU" sz="2400" dirty="0" err="1">
                <a:solidFill>
                  <a:schemeClr val="tx1"/>
                </a:solidFill>
                <a:latin typeface="Times New Roman"/>
                <a:cs typeface="Times New Roman"/>
              </a:rPr>
              <a:t>Postpartum</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icteric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form</a:t>
            </a:r>
            <a:endParaRPr lang="ru-RU" sz="2400" dirty="0">
              <a:solidFill>
                <a:schemeClr val="tx1"/>
              </a:solidFill>
              <a:latin typeface="Times New Roman"/>
              <a:cs typeface="Times New Roman"/>
            </a:endParaRPr>
          </a:p>
          <a:p>
            <a:endParaRPr lang="ru-RU" dirty="0">
              <a:solidFill>
                <a:schemeClr val="tx1"/>
              </a:solidFill>
            </a:endParaRPr>
          </a:p>
        </p:txBody>
      </p:sp>
    </p:spTree>
    <p:extLst>
      <p:ext uri="{BB962C8B-B14F-4D97-AF65-F5344CB8AC3E}">
        <p14:creationId xmlns:p14="http://schemas.microsoft.com/office/powerpoint/2010/main" val="477656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57499"/>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3573997"/>
          </a:xfrm>
        </p:spPr>
        <p:txBody>
          <a:bodyPr vert="horz" lIns="91440" tIns="45720" rIns="91440" bIns="45720" rtlCol="0" anchor="t">
            <a:noAutofit/>
          </a:bodyPr>
          <a:lstStyle/>
          <a:p>
            <a:r>
              <a:rPr lang="ru-RU" sz="3400" dirty="0">
                <a:latin typeface="Times New Roman"/>
                <a:cs typeface="Times New Roman"/>
              </a:rPr>
              <a:t> </a:t>
            </a:r>
            <a:r>
              <a:rPr lang="ru-RU" sz="3400" err="1">
                <a:latin typeface="Times New Roman"/>
                <a:cs typeface="Times New Roman"/>
              </a:rPr>
              <a:t>Autopsy</a:t>
            </a:r>
            <a:r>
              <a:rPr lang="ru-RU" sz="3400" dirty="0">
                <a:latin typeface="Times New Roman"/>
                <a:cs typeface="Times New Roman"/>
              </a:rPr>
              <a:t> </a:t>
            </a:r>
            <a:r>
              <a:rPr lang="ru-RU" sz="3400" err="1">
                <a:latin typeface="Times New Roman"/>
                <a:cs typeface="Times New Roman"/>
              </a:rPr>
              <a:t>of</a:t>
            </a:r>
            <a:r>
              <a:rPr lang="ru-RU" sz="3400" dirty="0">
                <a:latin typeface="Times New Roman"/>
                <a:cs typeface="Times New Roman"/>
              </a:rPr>
              <a:t> a </a:t>
            </a:r>
            <a:r>
              <a:rPr lang="ru-RU" sz="3400" err="1">
                <a:latin typeface="Times New Roman"/>
                <a:cs typeface="Times New Roman"/>
              </a:rPr>
              <a:t>the</a:t>
            </a:r>
            <a:r>
              <a:rPr lang="ru-RU" sz="3400" dirty="0">
                <a:latin typeface="Times New Roman"/>
                <a:cs typeface="Times New Roman"/>
              </a:rPr>
              <a:t> </a:t>
            </a:r>
            <a:r>
              <a:rPr lang="ru-RU" sz="3400" err="1">
                <a:latin typeface="Times New Roman"/>
                <a:cs typeface="Times New Roman"/>
              </a:rPr>
              <a:t>body</a:t>
            </a:r>
            <a:r>
              <a:rPr lang="ru-RU" sz="3400" dirty="0">
                <a:latin typeface="Times New Roman"/>
                <a:cs typeface="Times New Roman"/>
              </a:rPr>
              <a:t> </a:t>
            </a:r>
            <a:r>
              <a:rPr lang="ru-RU" sz="3400" err="1">
                <a:latin typeface="Times New Roman"/>
                <a:cs typeface="Times New Roman"/>
              </a:rPr>
              <a:t>of</a:t>
            </a:r>
            <a:r>
              <a:rPr lang="ru-RU" sz="3400" dirty="0">
                <a:latin typeface="Times New Roman"/>
                <a:cs typeface="Times New Roman"/>
              </a:rPr>
              <a:t> a </a:t>
            </a:r>
            <a:r>
              <a:rPr lang="ru-RU" sz="3400" err="1">
                <a:latin typeface="Times New Roman"/>
                <a:cs typeface="Times New Roman"/>
              </a:rPr>
              <a:t>child</a:t>
            </a:r>
            <a:r>
              <a:rPr lang="ru-RU" sz="3400" dirty="0">
                <a:latin typeface="Times New Roman"/>
                <a:cs typeface="Times New Roman"/>
              </a:rPr>
              <a:t> </a:t>
            </a:r>
            <a:r>
              <a:rPr lang="ru-RU" sz="3400" err="1">
                <a:latin typeface="Times New Roman"/>
                <a:cs typeface="Times New Roman"/>
              </a:rPr>
              <a:t>shows</a:t>
            </a:r>
            <a:r>
              <a:rPr lang="ru-RU" sz="3400" dirty="0">
                <a:latin typeface="Times New Roman"/>
                <a:cs typeface="Times New Roman"/>
              </a:rPr>
              <a:t> a </a:t>
            </a:r>
            <a:r>
              <a:rPr lang="ru-RU" sz="3400" err="1">
                <a:latin typeface="Times New Roman"/>
                <a:cs typeface="Times New Roman"/>
              </a:rPr>
              <a:t>primary</a:t>
            </a:r>
            <a:r>
              <a:rPr lang="ru-RU" sz="3400" dirty="0">
                <a:latin typeface="Times New Roman"/>
                <a:cs typeface="Times New Roman"/>
              </a:rPr>
              <a:t> </a:t>
            </a:r>
            <a:r>
              <a:rPr lang="ru-RU" sz="3400" err="1">
                <a:latin typeface="Times New Roman"/>
                <a:cs typeface="Times New Roman"/>
              </a:rPr>
              <a:t>tuberkculosis</a:t>
            </a:r>
            <a:endParaRPr lang="ru-RU" err="1"/>
          </a:p>
          <a:p>
            <a:r>
              <a:rPr lang="ru-RU" sz="3400" err="1">
                <a:latin typeface="Times New Roman"/>
                <a:cs typeface="Times New Roman"/>
              </a:rPr>
              <a:t>complex</a:t>
            </a:r>
            <a:r>
              <a:rPr lang="ru-RU" sz="3400" dirty="0">
                <a:latin typeface="Times New Roman"/>
                <a:cs typeface="Times New Roman"/>
              </a:rPr>
              <a:t>: </a:t>
            </a:r>
            <a:r>
              <a:rPr lang="ru-RU" sz="3400" u="sng" err="1">
                <a:latin typeface="Times New Roman"/>
                <a:cs typeface="Times New Roman"/>
              </a:rPr>
              <a:t>the</a:t>
            </a:r>
            <a:r>
              <a:rPr lang="ru-RU" sz="3400" u="sng" dirty="0">
                <a:latin typeface="Times New Roman"/>
                <a:cs typeface="Times New Roman"/>
              </a:rPr>
              <a:t> </a:t>
            </a:r>
            <a:r>
              <a:rPr lang="ru-RU" sz="3400" u="sng" err="1">
                <a:latin typeface="Times New Roman"/>
                <a:cs typeface="Times New Roman"/>
              </a:rPr>
              <a:t>primary</a:t>
            </a:r>
            <a:r>
              <a:rPr lang="ru-RU" sz="3400" u="sng" dirty="0">
                <a:latin typeface="Times New Roman"/>
                <a:cs typeface="Times New Roman"/>
              </a:rPr>
              <a:t> </a:t>
            </a:r>
            <a:r>
              <a:rPr lang="ru-RU" sz="3400" u="sng" err="1">
                <a:latin typeface="Times New Roman"/>
                <a:cs typeface="Times New Roman"/>
              </a:rPr>
              <a:t>affect</a:t>
            </a:r>
            <a:r>
              <a:rPr lang="ru-RU" sz="3400" u="sng" dirty="0">
                <a:latin typeface="Times New Roman"/>
                <a:cs typeface="Times New Roman"/>
              </a:rPr>
              <a:t> </a:t>
            </a:r>
            <a:r>
              <a:rPr lang="ru-RU" sz="3400" u="sng" err="1">
                <a:latin typeface="Times New Roman"/>
                <a:cs typeface="Times New Roman"/>
              </a:rPr>
              <a:t>is</a:t>
            </a:r>
            <a:r>
              <a:rPr lang="ru-RU" sz="3400" u="sng" dirty="0">
                <a:latin typeface="Times New Roman"/>
                <a:cs typeface="Times New Roman"/>
              </a:rPr>
              <a:t> a </a:t>
            </a:r>
            <a:r>
              <a:rPr lang="ru-RU" sz="3400" u="sng" err="1">
                <a:latin typeface="Times New Roman"/>
                <a:cs typeface="Times New Roman"/>
              </a:rPr>
              <a:t>jejunal</a:t>
            </a:r>
            <a:r>
              <a:rPr lang="ru-RU" sz="3400" u="sng" dirty="0">
                <a:latin typeface="Times New Roman"/>
                <a:cs typeface="Times New Roman"/>
              </a:rPr>
              <a:t> </a:t>
            </a:r>
            <a:r>
              <a:rPr lang="ru-RU" sz="3400" u="sng" err="1">
                <a:latin typeface="Times New Roman"/>
                <a:cs typeface="Times New Roman"/>
              </a:rPr>
              <a:t>ulcer</a:t>
            </a:r>
            <a:r>
              <a:rPr lang="ru-RU" sz="3400" u="sng" dirty="0">
                <a:latin typeface="Times New Roman"/>
                <a:cs typeface="Times New Roman"/>
              </a:rPr>
              <a:t>, </a:t>
            </a:r>
            <a:r>
              <a:rPr lang="ru-RU" sz="3400" u="sng" err="1">
                <a:latin typeface="Times New Roman"/>
                <a:cs typeface="Times New Roman"/>
              </a:rPr>
              <a:t>there</a:t>
            </a:r>
            <a:r>
              <a:rPr lang="ru-RU" sz="3400" u="sng" dirty="0">
                <a:latin typeface="Times New Roman"/>
                <a:cs typeface="Times New Roman"/>
              </a:rPr>
              <a:t> </a:t>
            </a:r>
            <a:r>
              <a:rPr lang="ru-RU" sz="3400" u="sng" err="1">
                <a:latin typeface="Times New Roman"/>
                <a:cs typeface="Times New Roman"/>
              </a:rPr>
              <a:t>are</a:t>
            </a:r>
            <a:r>
              <a:rPr lang="ru-RU" sz="3400" u="sng" dirty="0">
                <a:latin typeface="Times New Roman"/>
                <a:cs typeface="Times New Roman"/>
              </a:rPr>
              <a:t> </a:t>
            </a:r>
            <a:r>
              <a:rPr lang="ru-RU" sz="3400" u="sng" err="1">
                <a:latin typeface="Times New Roman"/>
                <a:cs typeface="Times New Roman"/>
              </a:rPr>
              <a:t>lymphangitis</a:t>
            </a:r>
            <a:r>
              <a:rPr lang="ru-RU" sz="3400" u="sng" dirty="0">
                <a:latin typeface="Times New Roman"/>
                <a:cs typeface="Times New Roman"/>
              </a:rPr>
              <a:t> </a:t>
            </a:r>
            <a:r>
              <a:rPr lang="ru-RU" sz="3400" u="sng" err="1">
                <a:latin typeface="Times New Roman"/>
                <a:cs typeface="Times New Roman"/>
              </a:rPr>
              <a:t>ahd</a:t>
            </a:r>
            <a:r>
              <a:rPr lang="ru-RU" sz="3400" u="sng" dirty="0">
                <a:latin typeface="Times New Roman"/>
                <a:cs typeface="Times New Roman"/>
              </a:rPr>
              <a:t> </a:t>
            </a:r>
            <a:r>
              <a:rPr lang="ru-RU" sz="3400" u="sng" err="1">
                <a:latin typeface="Times New Roman"/>
                <a:cs typeface="Times New Roman"/>
              </a:rPr>
              <a:t>regional</a:t>
            </a:r>
            <a:r>
              <a:rPr lang="ru-RU" sz="3400" u="sng" dirty="0">
                <a:latin typeface="Times New Roman"/>
                <a:cs typeface="Times New Roman"/>
              </a:rPr>
              <a:t> </a:t>
            </a:r>
            <a:r>
              <a:rPr lang="ru-RU" sz="3400" u="sng" err="1">
                <a:latin typeface="Times New Roman"/>
                <a:cs typeface="Times New Roman"/>
              </a:rPr>
              <a:t>caseous</a:t>
            </a:r>
            <a:r>
              <a:rPr lang="ru-RU" sz="3400" u="sng" dirty="0">
                <a:latin typeface="Times New Roman"/>
                <a:cs typeface="Times New Roman"/>
              </a:rPr>
              <a:t> </a:t>
            </a:r>
            <a:r>
              <a:rPr lang="ru-RU" sz="3400" u="sng" err="1">
                <a:latin typeface="Times New Roman"/>
                <a:cs typeface="Times New Roman"/>
              </a:rPr>
              <a:t>lymphadenitis</a:t>
            </a:r>
            <a:r>
              <a:rPr lang="ru-RU" sz="3400" u="sng" dirty="0">
                <a:latin typeface="Times New Roman"/>
                <a:cs typeface="Times New Roman"/>
              </a:rPr>
              <a:t>. </a:t>
            </a:r>
            <a:r>
              <a:rPr lang="ru-RU" sz="3400" err="1">
                <a:latin typeface="Times New Roman"/>
                <a:cs typeface="Times New Roman"/>
              </a:rPr>
              <a:t>Nyt</a:t>
            </a:r>
            <a:r>
              <a:rPr lang="ru-RU" sz="3400" dirty="0">
                <a:latin typeface="Times New Roman"/>
                <a:cs typeface="Times New Roman"/>
              </a:rPr>
              <a:t> </a:t>
            </a:r>
            <a:r>
              <a:rPr lang="ru-RU" sz="3400" err="1">
                <a:latin typeface="Times New Roman"/>
                <a:cs typeface="Times New Roman"/>
              </a:rPr>
              <a:t>death</a:t>
            </a:r>
            <a:r>
              <a:rPr lang="ru-RU" sz="3400" dirty="0">
                <a:latin typeface="Times New Roman"/>
                <a:cs typeface="Times New Roman"/>
              </a:rPr>
              <a:t> </a:t>
            </a:r>
            <a:r>
              <a:rPr lang="ru-RU" sz="3400" err="1">
                <a:latin typeface="Times New Roman"/>
                <a:cs typeface="Times New Roman"/>
              </a:rPr>
              <a:t>occured</a:t>
            </a:r>
            <a:r>
              <a:rPr lang="ru-RU" sz="3400" dirty="0">
                <a:latin typeface="Times New Roman"/>
                <a:cs typeface="Times New Roman"/>
              </a:rPr>
              <a:t> </a:t>
            </a:r>
            <a:r>
              <a:rPr lang="ru-RU" sz="3400" err="1">
                <a:latin typeface="Times New Roman"/>
                <a:cs typeface="Times New Roman"/>
              </a:rPr>
              <a:t>as</a:t>
            </a:r>
            <a:r>
              <a:rPr lang="ru-RU" sz="3400" dirty="0">
                <a:latin typeface="Times New Roman"/>
                <a:cs typeface="Times New Roman"/>
              </a:rPr>
              <a:t> a </a:t>
            </a:r>
            <a:r>
              <a:rPr lang="ru-RU" sz="3400" err="1">
                <a:latin typeface="Times New Roman"/>
                <a:cs typeface="Times New Roman"/>
              </a:rPr>
              <a:t>rezul</a:t>
            </a:r>
            <a:r>
              <a:rPr lang="ru-RU" sz="3400" dirty="0">
                <a:latin typeface="Times New Roman"/>
                <a:cs typeface="Times New Roman"/>
              </a:rPr>
              <a:t> </a:t>
            </a:r>
            <a:r>
              <a:rPr lang="ru-RU" sz="3400" err="1">
                <a:latin typeface="Times New Roman"/>
                <a:cs typeface="Times New Roman"/>
              </a:rPr>
              <a:t>of</a:t>
            </a:r>
            <a:r>
              <a:rPr lang="ru-RU" sz="3400" dirty="0">
                <a:latin typeface="Times New Roman"/>
                <a:cs typeface="Times New Roman"/>
              </a:rPr>
              <a:t> </a:t>
            </a:r>
            <a:r>
              <a:rPr lang="ru-RU" sz="3400" err="1">
                <a:latin typeface="Times New Roman"/>
                <a:cs typeface="Times New Roman"/>
              </a:rPr>
              <a:t>ulcer</a:t>
            </a:r>
            <a:r>
              <a:rPr lang="ru-RU" sz="3400" dirty="0">
                <a:latin typeface="Times New Roman"/>
                <a:cs typeface="Times New Roman"/>
              </a:rPr>
              <a:t> </a:t>
            </a:r>
            <a:r>
              <a:rPr lang="ru-RU" sz="3400" err="1">
                <a:latin typeface="Times New Roman"/>
                <a:cs typeface="Times New Roman"/>
              </a:rPr>
              <a:t>perforation</a:t>
            </a:r>
            <a:r>
              <a:rPr lang="ru-RU" sz="3400" dirty="0">
                <a:latin typeface="Times New Roman"/>
                <a:cs typeface="Times New Roman"/>
              </a:rPr>
              <a:t> </a:t>
            </a:r>
            <a:r>
              <a:rPr lang="ru-RU" sz="3400" err="1">
                <a:latin typeface="Times New Roman"/>
                <a:cs typeface="Times New Roman"/>
              </a:rPr>
              <a:t>and</a:t>
            </a:r>
            <a:r>
              <a:rPr lang="ru-RU" sz="3400" dirty="0">
                <a:latin typeface="Times New Roman"/>
                <a:cs typeface="Times New Roman"/>
              </a:rPr>
              <a:t> </a:t>
            </a:r>
            <a:r>
              <a:rPr lang="ru-RU" sz="3400" err="1">
                <a:latin typeface="Times New Roman"/>
                <a:cs typeface="Times New Roman"/>
              </a:rPr>
              <a:t>deelopent</a:t>
            </a:r>
            <a:r>
              <a:rPr lang="ru-RU" sz="3400" dirty="0">
                <a:latin typeface="Times New Roman"/>
                <a:cs typeface="Times New Roman"/>
              </a:rPr>
              <a:t> </a:t>
            </a:r>
            <a:r>
              <a:rPr lang="ru-RU" sz="3400" err="1">
                <a:latin typeface="Times New Roman"/>
                <a:cs typeface="Times New Roman"/>
              </a:rPr>
              <a:t>of</a:t>
            </a:r>
            <a:r>
              <a:rPr lang="ru-RU" sz="3400" dirty="0">
                <a:latin typeface="Times New Roman"/>
                <a:cs typeface="Times New Roman"/>
              </a:rPr>
              <a:t> </a:t>
            </a:r>
            <a:r>
              <a:rPr lang="ru-RU" sz="3400" err="1">
                <a:latin typeface="Times New Roman"/>
                <a:cs typeface="Times New Roman"/>
              </a:rPr>
              <a:t>diffuse</a:t>
            </a:r>
            <a:r>
              <a:rPr lang="ru-RU" sz="3400" dirty="0">
                <a:latin typeface="Times New Roman"/>
                <a:cs typeface="Times New Roman"/>
              </a:rPr>
              <a:t> </a:t>
            </a:r>
            <a:r>
              <a:rPr lang="ru-RU" sz="3400" err="1">
                <a:latin typeface="Times New Roman"/>
                <a:cs typeface="Times New Roman"/>
              </a:rPr>
              <a:t>peritonitis</a:t>
            </a:r>
            <a:r>
              <a:rPr lang="ru-RU" sz="3400" dirty="0">
                <a:latin typeface="Times New Roman"/>
                <a:cs typeface="Times New Roman"/>
              </a:rPr>
              <a:t>. What </a:t>
            </a:r>
            <a:r>
              <a:rPr lang="ru-RU" sz="3400" err="1">
                <a:latin typeface="Times New Roman"/>
                <a:cs typeface="Times New Roman"/>
              </a:rPr>
              <a:t>is</a:t>
            </a:r>
            <a:r>
              <a:rPr lang="ru-RU" sz="3400" dirty="0">
                <a:latin typeface="Times New Roman"/>
                <a:cs typeface="Times New Roman"/>
              </a:rPr>
              <a:t> </a:t>
            </a:r>
            <a:r>
              <a:rPr lang="ru-RU" sz="3400" err="1">
                <a:latin typeface="Times New Roman"/>
                <a:cs typeface="Times New Roman"/>
              </a:rPr>
              <a:t>the</a:t>
            </a:r>
            <a:r>
              <a:rPr lang="ru-RU" sz="3400" dirty="0">
                <a:latin typeface="Times New Roman"/>
                <a:cs typeface="Times New Roman"/>
              </a:rPr>
              <a:t> </a:t>
            </a:r>
            <a:r>
              <a:rPr lang="ru-RU" sz="3400" err="1">
                <a:latin typeface="Times New Roman"/>
                <a:cs typeface="Times New Roman"/>
              </a:rPr>
              <a:t>route</a:t>
            </a:r>
            <a:r>
              <a:rPr lang="ru-RU" sz="3400" dirty="0">
                <a:latin typeface="Times New Roman"/>
                <a:cs typeface="Times New Roman"/>
              </a:rPr>
              <a:t> </a:t>
            </a:r>
            <a:r>
              <a:rPr lang="ru-RU" sz="3400" err="1">
                <a:latin typeface="Times New Roman"/>
                <a:cs typeface="Times New Roman"/>
              </a:rPr>
              <a:t>of</a:t>
            </a:r>
            <a:r>
              <a:rPr lang="ru-RU" sz="3400" dirty="0">
                <a:latin typeface="Times New Roman"/>
                <a:cs typeface="Times New Roman"/>
              </a:rPr>
              <a:t> </a:t>
            </a:r>
            <a:r>
              <a:rPr lang="ru-RU" sz="3400" err="1">
                <a:latin typeface="Times New Roman"/>
                <a:cs typeface="Times New Roman"/>
              </a:rPr>
              <a:t>tuberculosis</a:t>
            </a:r>
            <a:r>
              <a:rPr lang="ru-RU" sz="3400" dirty="0">
                <a:latin typeface="Times New Roman"/>
                <a:cs typeface="Times New Roman"/>
              </a:rPr>
              <a:t> </a:t>
            </a:r>
            <a:r>
              <a:rPr lang="ru-RU" sz="3400" err="1">
                <a:latin typeface="Times New Roman"/>
                <a:cs typeface="Times New Roman"/>
              </a:rPr>
              <a:t>infection</a:t>
            </a:r>
            <a:r>
              <a:rPr lang="ru-RU" sz="3400" dirty="0">
                <a:latin typeface="Times New Roman"/>
                <a:cs typeface="Times New Roman"/>
              </a:rPr>
              <a:t> </a:t>
            </a:r>
            <a:r>
              <a:rPr lang="ru-RU" sz="3400" err="1">
                <a:latin typeface="Times New Roman"/>
                <a:cs typeface="Times New Roman"/>
              </a:rPr>
              <a:t>in</a:t>
            </a:r>
            <a:r>
              <a:rPr lang="ru-RU" sz="3400" dirty="0">
                <a:latin typeface="Times New Roman"/>
                <a:cs typeface="Times New Roman"/>
              </a:rPr>
              <a:t> </a:t>
            </a:r>
            <a:r>
              <a:rPr lang="ru-RU" sz="3400" err="1">
                <a:latin typeface="Times New Roman"/>
                <a:cs typeface="Times New Roman"/>
              </a:rPr>
              <a:t>this</a:t>
            </a:r>
            <a:r>
              <a:rPr lang="ru-RU" sz="3400" dirty="0">
                <a:latin typeface="Times New Roman"/>
                <a:cs typeface="Times New Roman"/>
              </a:rPr>
              <a:t> </a:t>
            </a:r>
            <a:r>
              <a:rPr lang="ru-RU" sz="3400" err="1">
                <a:latin typeface="Times New Roman"/>
                <a:cs typeface="Times New Roman"/>
              </a:rPr>
              <a:t>child</a:t>
            </a:r>
            <a:r>
              <a:rPr lang="ru-RU" sz="3400" dirty="0">
                <a:latin typeface="Times New Roman"/>
                <a:cs typeface="Times New Roman"/>
              </a:rPr>
              <a:t>?</a:t>
            </a:r>
            <a:endParaRPr lang="ru-RU" dirty="0"/>
          </a:p>
          <a:p>
            <a:endParaRPr lang="ru-RU" sz="34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92313" y="3943494"/>
            <a:ext cx="8825658" cy="2917381"/>
          </a:xfrm>
        </p:spPr>
        <p:txBody>
          <a:bodyPr vert="horz" lIns="91440" tIns="45720" rIns="91440" bIns="45720" rtlCol="0" anchor="t">
            <a:noAutofit/>
          </a:bodyPr>
          <a:lstStyle/>
          <a:p>
            <a:pPr marL="457200" indent="-457200">
              <a:buAutoNum type="alphaLcPeriod"/>
            </a:pP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Alimentary</a:t>
            </a:r>
            <a:endParaRPr lang="ru-RU" b="1" u="sng">
              <a:solidFill>
                <a:schemeClr val="tx1"/>
              </a:solidFill>
            </a:endParaRPr>
          </a:p>
          <a:p>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Transplacental</a:t>
            </a:r>
            <a:endParaRPr lang="ru-RU" dirty="0" err="1">
              <a:solidFill>
                <a:schemeClr val="tx1"/>
              </a:solidFill>
            </a:endParaRPr>
          </a:p>
          <a:p>
            <a:r>
              <a:rPr lang="ru-RU" sz="2400">
                <a:solidFill>
                  <a:schemeClr val="tx1"/>
                </a:solidFill>
                <a:latin typeface="Times New Roman"/>
                <a:cs typeface="Times New Roman"/>
              </a:rPr>
              <a:t>c.   </a:t>
            </a:r>
            <a:r>
              <a:rPr lang="ru-RU" sz="2400" err="1">
                <a:solidFill>
                  <a:schemeClr val="tx1"/>
                </a:solidFill>
                <a:latin typeface="Times New Roman"/>
                <a:cs typeface="Times New Roman"/>
              </a:rPr>
              <a:t>Aerogenig</a:t>
            </a:r>
            <a:endParaRPr lang="ru-RU" err="1">
              <a:solidFill>
                <a:schemeClr val="tx1"/>
              </a:solidFill>
              <a:latin typeface="Century Gothic" panose="020B0502020202020204"/>
              <a:cs typeface="Times New Roman"/>
            </a:endParaRPr>
          </a:p>
          <a:p>
            <a:r>
              <a:rPr lang="ru-RU" sz="2400" dirty="0">
                <a:solidFill>
                  <a:schemeClr val="tx1"/>
                </a:solidFill>
                <a:latin typeface="Times New Roman"/>
                <a:cs typeface="Times New Roman"/>
              </a:rPr>
              <a:t>D.   Contact</a:t>
            </a:r>
            <a:endParaRPr lang="ru-RU" dirty="0">
              <a:solidFill>
                <a:schemeClr val="tx1"/>
              </a:solidFill>
            </a:endParaRPr>
          </a:p>
          <a:p>
            <a:r>
              <a:rPr lang="ru-RU" sz="2400" dirty="0">
                <a:solidFill>
                  <a:schemeClr val="tx1"/>
                </a:solidFill>
                <a:latin typeface="Times New Roman"/>
                <a:cs typeface="Times New Roman"/>
              </a:rPr>
              <a:t>E.    </a:t>
            </a:r>
            <a:r>
              <a:rPr lang="ru-RU" sz="2400" dirty="0" err="1">
                <a:solidFill>
                  <a:schemeClr val="tx1"/>
                </a:solidFill>
                <a:latin typeface="Times New Roman"/>
                <a:cs typeface="Times New Roman"/>
              </a:rPr>
              <a:t>Mixed</a:t>
            </a:r>
            <a:endParaRPr lang="ru-RU" dirty="0">
              <a:solidFill>
                <a:schemeClr val="tx1"/>
              </a:solidFill>
            </a:endParaRPr>
          </a:p>
          <a:p>
            <a:endParaRPr lang="ru-RU" sz="2400" dirty="0">
              <a:solidFill>
                <a:schemeClr val="tx1"/>
              </a:solidFill>
              <a:latin typeface="Times New Roman"/>
              <a:cs typeface="Times New Roman"/>
            </a:endParaRPr>
          </a:p>
        </p:txBody>
      </p:sp>
    </p:spTree>
    <p:extLst>
      <p:ext uri="{BB962C8B-B14F-4D97-AF65-F5344CB8AC3E}">
        <p14:creationId xmlns:p14="http://schemas.microsoft.com/office/powerpoint/2010/main" val="190470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57499"/>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2639469"/>
          </a:xfrm>
        </p:spPr>
        <p:txBody>
          <a:bodyPr vert="horz" lIns="91440" tIns="45720" rIns="91440" bIns="45720" rtlCol="0" anchor="t">
            <a:noAutofit/>
          </a:bodyPr>
          <a:lstStyle/>
          <a:p>
            <a:r>
              <a:rPr lang="ru-RU" sz="3400" dirty="0">
                <a:latin typeface="Times New Roman"/>
                <a:cs typeface="Times New Roman"/>
              </a:rPr>
              <a:t>A </a:t>
            </a:r>
            <a:r>
              <a:rPr lang="ru-RU" sz="3400" err="1">
                <a:latin typeface="Times New Roman"/>
                <a:cs typeface="Times New Roman"/>
              </a:rPr>
              <a:t>patient</a:t>
            </a:r>
            <a:r>
              <a:rPr lang="ru-RU" sz="3400" dirty="0">
                <a:latin typeface="Times New Roman"/>
                <a:cs typeface="Times New Roman"/>
              </a:rPr>
              <a:t> </a:t>
            </a:r>
            <a:r>
              <a:rPr lang="ru-RU" sz="3400" err="1">
                <a:latin typeface="Times New Roman"/>
                <a:cs typeface="Times New Roman"/>
              </a:rPr>
              <a:t>with</a:t>
            </a:r>
            <a:r>
              <a:rPr lang="ru-RU" sz="3400" dirty="0">
                <a:latin typeface="Times New Roman"/>
                <a:cs typeface="Times New Roman"/>
              </a:rPr>
              <a:t> </a:t>
            </a:r>
            <a:r>
              <a:rPr lang="ru-RU" sz="3400" err="1">
                <a:latin typeface="Times New Roman"/>
                <a:cs typeface="Times New Roman"/>
              </a:rPr>
              <a:t>an</a:t>
            </a:r>
            <a:r>
              <a:rPr lang="ru-RU" sz="3400" dirty="0">
                <a:latin typeface="Times New Roman"/>
                <a:cs typeface="Times New Roman"/>
              </a:rPr>
              <a:t> </a:t>
            </a:r>
            <a:r>
              <a:rPr lang="ru-RU" sz="3400" b="1" u="sng" err="1">
                <a:latin typeface="Times New Roman"/>
                <a:cs typeface="Times New Roman"/>
              </a:rPr>
              <a:t>acute</a:t>
            </a:r>
            <a:r>
              <a:rPr lang="ru-RU" sz="3400" b="1" u="sng" dirty="0">
                <a:latin typeface="Times New Roman"/>
                <a:cs typeface="Times New Roman"/>
              </a:rPr>
              <a:t> </a:t>
            </a:r>
            <a:r>
              <a:rPr lang="ru-RU" sz="3400" b="1" u="sng" err="1">
                <a:latin typeface="Times New Roman"/>
                <a:cs typeface="Times New Roman"/>
              </a:rPr>
              <a:t>transmural</a:t>
            </a:r>
            <a:r>
              <a:rPr lang="ru-RU" sz="3400" b="1" u="sng" dirty="0">
                <a:latin typeface="Times New Roman"/>
                <a:cs typeface="Times New Roman"/>
              </a:rPr>
              <a:t> </a:t>
            </a:r>
            <a:r>
              <a:rPr lang="ru-RU" sz="3400" b="1" u="sng" err="1">
                <a:latin typeface="Times New Roman"/>
                <a:cs typeface="Times New Roman"/>
              </a:rPr>
              <a:t>left</a:t>
            </a:r>
            <a:r>
              <a:rPr lang="ru-RU" sz="3400" b="1" u="sng" dirty="0">
                <a:latin typeface="Times New Roman"/>
                <a:cs typeface="Times New Roman"/>
              </a:rPr>
              <a:t> </a:t>
            </a:r>
            <a:r>
              <a:rPr lang="ru-RU" sz="3400" b="1" u="sng" err="1">
                <a:latin typeface="Times New Roman"/>
                <a:cs typeface="Times New Roman"/>
              </a:rPr>
              <a:t>ventricular</a:t>
            </a:r>
            <a:r>
              <a:rPr lang="ru-RU" sz="3400" b="1" u="sng" dirty="0">
                <a:latin typeface="Times New Roman"/>
                <a:cs typeface="Times New Roman"/>
              </a:rPr>
              <a:t> </a:t>
            </a:r>
            <a:r>
              <a:rPr lang="ru-RU" sz="3400" b="1" u="sng" err="1">
                <a:latin typeface="Times New Roman"/>
                <a:cs typeface="Times New Roman"/>
              </a:rPr>
              <a:t>myocardial</a:t>
            </a:r>
            <a:r>
              <a:rPr lang="ru-RU" sz="3400" b="1" u="sng" dirty="0">
                <a:latin typeface="Times New Roman"/>
                <a:cs typeface="Times New Roman"/>
              </a:rPr>
              <a:t> </a:t>
            </a:r>
            <a:r>
              <a:rPr lang="ru-RU" sz="3400" b="1" u="sng" err="1">
                <a:latin typeface="Times New Roman"/>
                <a:cs typeface="Times New Roman"/>
              </a:rPr>
              <a:t>infarction</a:t>
            </a:r>
            <a:r>
              <a:rPr lang="ru-RU" sz="3400" b="1" u="sng" dirty="0">
                <a:latin typeface="Times New Roman"/>
                <a:cs typeface="Times New Roman"/>
              </a:rPr>
              <a:t> </a:t>
            </a:r>
            <a:r>
              <a:rPr lang="ru-RU" sz="3400" b="1" u="sng" err="1">
                <a:latin typeface="Times New Roman"/>
                <a:cs typeface="Times New Roman"/>
              </a:rPr>
              <a:t>has</a:t>
            </a:r>
            <a:r>
              <a:rPr lang="ru-RU" sz="3400" b="1" u="sng" dirty="0">
                <a:latin typeface="Times New Roman"/>
                <a:cs typeface="Times New Roman"/>
              </a:rPr>
              <a:t> </a:t>
            </a:r>
            <a:r>
              <a:rPr lang="ru-RU" sz="3400" b="1" u="sng" err="1">
                <a:latin typeface="Times New Roman"/>
                <a:cs typeface="Times New Roman"/>
              </a:rPr>
              <a:t>died</a:t>
            </a:r>
            <a:r>
              <a:rPr lang="ru-RU" sz="3400" b="1" u="sng" dirty="0">
                <a:latin typeface="Times New Roman"/>
                <a:cs typeface="Times New Roman"/>
              </a:rPr>
              <a:t> </a:t>
            </a:r>
            <a:r>
              <a:rPr lang="ru-RU" sz="3400" b="1" u="sng" err="1">
                <a:latin typeface="Times New Roman"/>
                <a:cs typeface="Times New Roman"/>
              </a:rPr>
              <a:t>of</a:t>
            </a:r>
            <a:r>
              <a:rPr lang="ru-RU" sz="3400" b="1" u="sng" dirty="0">
                <a:latin typeface="Times New Roman"/>
                <a:cs typeface="Times New Roman"/>
              </a:rPr>
              <a:t> </a:t>
            </a:r>
            <a:r>
              <a:rPr lang="ru-RU" sz="3400" b="1" u="sng" err="1">
                <a:latin typeface="Times New Roman"/>
                <a:cs typeface="Times New Roman"/>
              </a:rPr>
              <a:t>cardiac</a:t>
            </a:r>
            <a:r>
              <a:rPr lang="ru-RU" sz="3400" b="1" u="sng" dirty="0">
                <a:latin typeface="Times New Roman"/>
                <a:cs typeface="Times New Roman"/>
              </a:rPr>
              <a:t> </a:t>
            </a:r>
            <a:r>
              <a:rPr lang="ru-RU" sz="3400" b="1" u="sng" err="1">
                <a:latin typeface="Times New Roman"/>
                <a:cs typeface="Times New Roman"/>
              </a:rPr>
              <a:t>rupture</a:t>
            </a:r>
            <a:r>
              <a:rPr lang="ru-RU" sz="3400" b="1" u="sng" dirty="0">
                <a:latin typeface="Times New Roman"/>
                <a:cs typeface="Times New Roman"/>
              </a:rPr>
              <a:t> </a:t>
            </a:r>
            <a:r>
              <a:rPr lang="ru-RU" sz="3400" b="1" u="sng" err="1">
                <a:latin typeface="Times New Roman"/>
                <a:cs typeface="Times New Roman"/>
              </a:rPr>
              <a:t>and</a:t>
            </a:r>
            <a:r>
              <a:rPr lang="ru-RU" sz="3400" b="1" u="sng" dirty="0">
                <a:latin typeface="Times New Roman"/>
                <a:cs typeface="Times New Roman"/>
              </a:rPr>
              <a:t> </a:t>
            </a:r>
            <a:r>
              <a:rPr lang="ru-RU" sz="3400" b="1" u="sng" err="1">
                <a:latin typeface="Times New Roman"/>
                <a:cs typeface="Times New Roman"/>
              </a:rPr>
              <a:t>tamponade</a:t>
            </a:r>
            <a:r>
              <a:rPr lang="ru-RU" sz="3400" b="1" u="sng" dirty="0">
                <a:latin typeface="Times New Roman"/>
                <a:cs typeface="Times New Roman"/>
              </a:rPr>
              <a:t>.</a:t>
            </a:r>
            <a:r>
              <a:rPr lang="ru-RU" sz="3400" dirty="0">
                <a:latin typeface="Times New Roman"/>
                <a:cs typeface="Times New Roman"/>
              </a:rPr>
              <a:t> What </a:t>
            </a:r>
            <a:r>
              <a:rPr lang="ru-RU" sz="3400" err="1">
                <a:latin typeface="Times New Roman"/>
                <a:cs typeface="Times New Roman"/>
              </a:rPr>
              <a:t>process</a:t>
            </a:r>
            <a:r>
              <a:rPr lang="ru-RU" sz="3400" dirty="0">
                <a:latin typeface="Times New Roman"/>
                <a:cs typeface="Times New Roman"/>
              </a:rPr>
              <a:t> </a:t>
            </a:r>
            <a:r>
              <a:rPr lang="ru-RU" sz="3400" err="1">
                <a:latin typeface="Times New Roman"/>
                <a:cs typeface="Times New Roman"/>
              </a:rPr>
              <a:t>in</a:t>
            </a:r>
            <a:r>
              <a:rPr lang="ru-RU" sz="3400" dirty="0">
                <a:latin typeface="Times New Roman"/>
                <a:cs typeface="Times New Roman"/>
              </a:rPr>
              <a:t> </a:t>
            </a:r>
            <a:r>
              <a:rPr lang="ru-RU" sz="3400" err="1">
                <a:latin typeface="Times New Roman"/>
                <a:cs typeface="Times New Roman"/>
              </a:rPr>
              <a:t>the</a:t>
            </a:r>
            <a:r>
              <a:rPr lang="ru-RU" sz="3400" dirty="0">
                <a:latin typeface="Times New Roman"/>
                <a:cs typeface="Times New Roman"/>
              </a:rPr>
              <a:t> </a:t>
            </a:r>
            <a:r>
              <a:rPr lang="ru-RU" sz="3400" err="1">
                <a:latin typeface="Times New Roman"/>
                <a:cs typeface="Times New Roman"/>
              </a:rPr>
              <a:t>infarction</a:t>
            </a:r>
            <a:r>
              <a:rPr lang="ru-RU" sz="3400" dirty="0">
                <a:latin typeface="Times New Roman"/>
                <a:cs typeface="Times New Roman"/>
              </a:rPr>
              <a:t> </a:t>
            </a:r>
            <a:r>
              <a:rPr lang="ru-RU" sz="3400" err="1">
                <a:latin typeface="Times New Roman"/>
                <a:cs typeface="Times New Roman"/>
              </a:rPr>
              <a:t>zone</a:t>
            </a:r>
            <a:r>
              <a:rPr lang="ru-RU" sz="3400" dirty="0">
                <a:latin typeface="Times New Roman"/>
                <a:cs typeface="Times New Roman"/>
              </a:rPr>
              <a:t> </a:t>
            </a:r>
            <a:r>
              <a:rPr lang="ru-RU" sz="3400" err="1">
                <a:latin typeface="Times New Roman"/>
                <a:cs typeface="Times New Roman"/>
              </a:rPr>
              <a:t>could</a:t>
            </a:r>
            <a:r>
              <a:rPr lang="ru-RU" sz="3400" dirty="0">
                <a:latin typeface="Times New Roman"/>
                <a:cs typeface="Times New Roman"/>
              </a:rPr>
              <a:t> </a:t>
            </a:r>
            <a:r>
              <a:rPr lang="ru-RU" sz="3400" err="1">
                <a:latin typeface="Times New Roman"/>
                <a:cs typeface="Times New Roman"/>
              </a:rPr>
              <a:t>have</a:t>
            </a:r>
            <a:r>
              <a:rPr lang="ru-RU" sz="3400" dirty="0">
                <a:latin typeface="Times New Roman"/>
                <a:cs typeface="Times New Roman"/>
              </a:rPr>
              <a:t> </a:t>
            </a:r>
            <a:r>
              <a:rPr lang="ru-RU" sz="3400" err="1">
                <a:latin typeface="Times New Roman"/>
                <a:cs typeface="Times New Roman"/>
              </a:rPr>
              <a:t>contributed</a:t>
            </a:r>
            <a:r>
              <a:rPr lang="ru-RU" sz="3400" dirty="0">
                <a:latin typeface="Times New Roman"/>
                <a:cs typeface="Times New Roman"/>
              </a:rPr>
              <a:t> </a:t>
            </a:r>
            <a:r>
              <a:rPr lang="ru-RU" sz="3400" err="1">
                <a:latin typeface="Times New Roman"/>
                <a:cs typeface="Times New Roman"/>
              </a:rPr>
              <a:t>to</a:t>
            </a:r>
            <a:r>
              <a:rPr lang="ru-RU" sz="3400" dirty="0">
                <a:latin typeface="Times New Roman"/>
                <a:cs typeface="Times New Roman"/>
              </a:rPr>
              <a:t> </a:t>
            </a:r>
            <a:r>
              <a:rPr lang="ru-RU" sz="3400" err="1">
                <a:latin typeface="Times New Roman"/>
                <a:cs typeface="Times New Roman"/>
              </a:rPr>
              <a:t>the</a:t>
            </a:r>
            <a:r>
              <a:rPr lang="ru-RU" sz="3400" dirty="0">
                <a:latin typeface="Times New Roman"/>
                <a:cs typeface="Times New Roman"/>
              </a:rPr>
              <a:t> </a:t>
            </a:r>
            <a:r>
              <a:rPr lang="ru-RU" sz="3400" err="1">
                <a:latin typeface="Times New Roman"/>
                <a:cs typeface="Times New Roman"/>
              </a:rPr>
              <a:t>rupture</a:t>
            </a:r>
            <a:r>
              <a:rPr lang="ru-RU" sz="3400" dirty="0">
                <a:latin typeface="Times New Roman"/>
                <a:cs typeface="Times New Roman"/>
              </a:rPr>
              <a:t>?</a:t>
            </a:r>
            <a:endParaRPr lang="ru-RU" dirty="0"/>
          </a:p>
          <a:p>
            <a:endParaRPr lang="ru-RU" sz="34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63558" y="2534513"/>
            <a:ext cx="11356073" cy="4096324"/>
          </a:xfrm>
        </p:spPr>
        <p:txBody>
          <a:bodyPr vert="horz" lIns="91440" tIns="45720" rIns="91440" bIns="45720" rtlCol="0" anchor="t">
            <a:noAutofit/>
          </a:bodyPr>
          <a:lstStyle/>
          <a:p>
            <a:pPr marL="457200" indent="-457200">
              <a:buAutoNum type="alphaLcPeriod"/>
            </a:pPr>
            <a:r>
              <a:rPr lang="ru-RU" b="1" u="sng" err="1">
                <a:solidFill>
                  <a:schemeClr val="tx1"/>
                </a:solidFill>
                <a:latin typeface="Times New Roman"/>
                <a:cs typeface="Times New Roman"/>
              </a:rPr>
              <a:t>Autolytia</a:t>
            </a:r>
            <a:r>
              <a:rPr lang="ru-RU" b="1" u="sng" dirty="0">
                <a:solidFill>
                  <a:schemeClr val="tx1"/>
                </a:solidFill>
                <a:latin typeface="Times New Roman"/>
                <a:cs typeface="Times New Roman"/>
              </a:rPr>
              <a:t> </a:t>
            </a:r>
            <a:r>
              <a:rPr lang="ru-RU" b="1" u="sng" err="1">
                <a:solidFill>
                  <a:schemeClr val="tx1"/>
                </a:solidFill>
                <a:latin typeface="Times New Roman"/>
                <a:cs typeface="Times New Roman"/>
              </a:rPr>
              <a:t>processes</a:t>
            </a:r>
            <a:r>
              <a:rPr lang="ru-RU" b="1" u="sng" dirty="0">
                <a:solidFill>
                  <a:schemeClr val="tx1"/>
                </a:solidFill>
                <a:latin typeface="Times New Roman"/>
                <a:cs typeface="Times New Roman"/>
              </a:rPr>
              <a:t> </a:t>
            </a:r>
            <a:r>
              <a:rPr lang="ru-RU" b="1" u="sng" err="1">
                <a:solidFill>
                  <a:schemeClr val="tx1"/>
                </a:solidFill>
                <a:latin typeface="Times New Roman"/>
                <a:cs typeface="Times New Roman"/>
              </a:rPr>
              <a:t>with</a:t>
            </a:r>
            <a:r>
              <a:rPr lang="ru-RU" b="1" u="sng" dirty="0">
                <a:solidFill>
                  <a:schemeClr val="tx1"/>
                </a:solidFill>
                <a:latin typeface="Times New Roman"/>
                <a:cs typeface="Times New Roman"/>
              </a:rPr>
              <a:t> </a:t>
            </a:r>
            <a:r>
              <a:rPr lang="ru-RU" b="1" u="sng" err="1">
                <a:solidFill>
                  <a:schemeClr val="tx1"/>
                </a:solidFill>
                <a:latin typeface="Times New Roman"/>
                <a:cs typeface="Times New Roman"/>
              </a:rPr>
              <a:t>pathologic</a:t>
            </a:r>
            <a:r>
              <a:rPr lang="ru-RU" b="1" u="sng" dirty="0">
                <a:solidFill>
                  <a:schemeClr val="tx1"/>
                </a:solidFill>
                <a:latin typeface="Times New Roman"/>
                <a:cs typeface="Times New Roman"/>
              </a:rPr>
              <a:t> </a:t>
            </a:r>
            <a:r>
              <a:rPr lang="ru-RU" b="1" u="sng" err="1">
                <a:solidFill>
                  <a:schemeClr val="tx1"/>
                </a:solidFill>
                <a:latin typeface="Times New Roman"/>
                <a:cs typeface="Times New Roman"/>
              </a:rPr>
              <a:t>softening</a:t>
            </a:r>
            <a:r>
              <a:rPr lang="ru-RU" b="1" u="sng" dirty="0">
                <a:solidFill>
                  <a:schemeClr val="tx1"/>
                </a:solidFill>
                <a:latin typeface="Times New Roman"/>
                <a:cs typeface="Times New Roman"/>
              </a:rPr>
              <a:t> </a:t>
            </a:r>
            <a:r>
              <a:rPr lang="ru-RU" b="1" u="sng" err="1">
                <a:solidFill>
                  <a:schemeClr val="tx1"/>
                </a:solidFill>
                <a:latin typeface="Times New Roman"/>
                <a:cs typeface="Times New Roman"/>
              </a:rPr>
              <a:t>of</a:t>
            </a:r>
            <a:r>
              <a:rPr lang="ru-RU" b="1" u="sng" dirty="0">
                <a:solidFill>
                  <a:schemeClr val="tx1"/>
                </a:solidFill>
                <a:latin typeface="Times New Roman"/>
                <a:cs typeface="Times New Roman"/>
              </a:rPr>
              <a:t> </a:t>
            </a:r>
            <a:r>
              <a:rPr lang="ru-RU" b="1" u="sng" err="1">
                <a:solidFill>
                  <a:schemeClr val="tx1"/>
                </a:solidFill>
                <a:latin typeface="Times New Roman"/>
                <a:cs typeface="Times New Roman"/>
              </a:rPr>
              <a:t>myocardal</a:t>
            </a:r>
            <a:r>
              <a:rPr lang="ru-RU" b="1" u="sng" dirty="0">
                <a:solidFill>
                  <a:schemeClr val="tx1"/>
                </a:solidFill>
                <a:latin typeface="Times New Roman"/>
                <a:cs typeface="Times New Roman"/>
              </a:rPr>
              <a:t> </a:t>
            </a:r>
            <a:r>
              <a:rPr lang="ru-RU" b="1" u="sng" err="1">
                <a:solidFill>
                  <a:schemeClr val="tx1"/>
                </a:solidFill>
                <a:latin typeface="Times New Roman"/>
                <a:cs typeface="Times New Roman"/>
              </a:rPr>
              <a:t>tissue</a:t>
            </a:r>
            <a:r>
              <a:rPr lang="ru-RU" b="1" u="sng" dirty="0">
                <a:solidFill>
                  <a:schemeClr val="tx1"/>
                </a:solidFill>
                <a:latin typeface="Times New Roman"/>
                <a:cs typeface="Times New Roman"/>
              </a:rPr>
              <a:t> (</a:t>
            </a:r>
            <a:r>
              <a:rPr lang="ru-RU" b="1" u="sng" err="1">
                <a:solidFill>
                  <a:schemeClr val="tx1"/>
                </a:solidFill>
                <a:latin typeface="Times New Roman"/>
                <a:cs typeface="Times New Roman"/>
              </a:rPr>
              <a:t>myomalacia</a:t>
            </a:r>
            <a:r>
              <a:rPr lang="ru-RU" b="1" u="sng" dirty="0">
                <a:solidFill>
                  <a:schemeClr val="tx1"/>
                </a:solidFill>
                <a:latin typeface="Times New Roman"/>
                <a:cs typeface="Times New Roman"/>
              </a:rPr>
              <a:t>)</a:t>
            </a:r>
            <a:endParaRPr lang="ru-RU">
              <a:solidFill>
                <a:schemeClr val="tx1"/>
              </a:solidFill>
            </a:endParaRPr>
          </a:p>
          <a:p>
            <a:r>
              <a:rPr lang="ru-RU" dirty="0">
                <a:solidFill>
                  <a:schemeClr val="tx1"/>
                </a:solidFill>
                <a:latin typeface="Times New Roman"/>
                <a:cs typeface="Times New Roman"/>
              </a:rPr>
              <a:t>b.   </a:t>
            </a:r>
            <a:r>
              <a:rPr lang="ru-RU" err="1">
                <a:solidFill>
                  <a:schemeClr val="tx1"/>
                </a:solidFill>
                <a:latin typeface="Times New Roman"/>
                <a:cs typeface="Times New Roman"/>
              </a:rPr>
              <a:t>Increased</a:t>
            </a:r>
            <a:r>
              <a:rPr lang="ru-RU" dirty="0">
                <a:solidFill>
                  <a:schemeClr val="tx1"/>
                </a:solidFill>
                <a:latin typeface="Times New Roman"/>
                <a:cs typeface="Times New Roman"/>
              </a:rPr>
              <a:t> </a:t>
            </a:r>
            <a:r>
              <a:rPr lang="ru-RU" err="1">
                <a:solidFill>
                  <a:schemeClr val="tx1"/>
                </a:solidFill>
                <a:latin typeface="Times New Roman"/>
                <a:cs typeface="Times New Roman"/>
              </a:rPr>
              <a:t>pressure</a:t>
            </a:r>
            <a:r>
              <a:rPr lang="ru-RU" dirty="0">
                <a:solidFill>
                  <a:schemeClr val="tx1"/>
                </a:solidFill>
                <a:latin typeface="Times New Roman"/>
                <a:cs typeface="Times New Roman"/>
              </a:rPr>
              <a:t> </a:t>
            </a:r>
            <a:r>
              <a:rPr lang="ru-RU" err="1">
                <a:solidFill>
                  <a:schemeClr val="tx1"/>
                </a:solidFill>
                <a:latin typeface="Times New Roman"/>
                <a:cs typeface="Times New Roman"/>
              </a:rPr>
              <a:t>in</a:t>
            </a:r>
            <a:r>
              <a:rPr lang="ru-RU" dirty="0">
                <a:solidFill>
                  <a:schemeClr val="tx1"/>
                </a:solidFill>
                <a:latin typeface="Times New Roman"/>
                <a:cs typeface="Times New Roman"/>
              </a:rPr>
              <a:t> </a:t>
            </a:r>
            <a:r>
              <a:rPr lang="ru-RU" err="1">
                <a:solidFill>
                  <a:schemeClr val="tx1"/>
                </a:solidFill>
                <a:latin typeface="Times New Roman"/>
                <a:cs typeface="Times New Roman"/>
              </a:rPr>
              <a:t>the</a:t>
            </a:r>
            <a:r>
              <a:rPr lang="ru-RU" dirty="0">
                <a:solidFill>
                  <a:schemeClr val="tx1"/>
                </a:solidFill>
                <a:latin typeface="Times New Roman"/>
                <a:cs typeface="Times New Roman"/>
              </a:rPr>
              <a:t> </a:t>
            </a:r>
            <a:r>
              <a:rPr lang="ru-RU" err="1">
                <a:solidFill>
                  <a:schemeClr val="tx1"/>
                </a:solidFill>
                <a:latin typeface="Times New Roman"/>
                <a:cs typeface="Times New Roman"/>
              </a:rPr>
              <a:t>pulmonary</a:t>
            </a:r>
            <a:r>
              <a:rPr lang="ru-RU" dirty="0">
                <a:solidFill>
                  <a:schemeClr val="tx1"/>
                </a:solidFill>
                <a:latin typeface="Times New Roman"/>
                <a:cs typeface="Times New Roman"/>
              </a:rPr>
              <a:t> </a:t>
            </a:r>
            <a:r>
              <a:rPr lang="ru-RU" err="1">
                <a:solidFill>
                  <a:schemeClr val="tx1"/>
                </a:solidFill>
                <a:latin typeface="Times New Roman"/>
                <a:cs typeface="Times New Roman"/>
              </a:rPr>
              <a:t>circulation</a:t>
            </a:r>
            <a:r>
              <a:rPr lang="ru-RU" dirty="0">
                <a:solidFill>
                  <a:schemeClr val="tx1"/>
                </a:solidFill>
                <a:latin typeface="Times New Roman"/>
                <a:cs typeface="Times New Roman"/>
              </a:rPr>
              <a:t> </a:t>
            </a:r>
            <a:endParaRPr lang="ru-RU">
              <a:solidFill>
                <a:schemeClr val="tx1"/>
              </a:solidFill>
              <a:latin typeface="Century Gothic" panose="020B0502020202020204"/>
              <a:cs typeface="Times New Roman"/>
            </a:endParaRPr>
          </a:p>
          <a:p>
            <a:r>
              <a:rPr lang="ru-RU" dirty="0">
                <a:solidFill>
                  <a:schemeClr val="tx1"/>
                </a:solidFill>
                <a:latin typeface="Times New Roman"/>
                <a:cs typeface="Times New Roman"/>
              </a:rPr>
              <a:t>c.   </a:t>
            </a:r>
            <a:r>
              <a:rPr lang="ru-RU" dirty="0" err="1">
                <a:solidFill>
                  <a:schemeClr val="tx1"/>
                </a:solidFill>
                <a:latin typeface="Times New Roman"/>
                <a:cs typeface="Times New Roman"/>
              </a:rPr>
              <a:t>Scar</a:t>
            </a:r>
            <a:r>
              <a:rPr lang="ru-RU" dirty="0">
                <a:solidFill>
                  <a:schemeClr val="tx1"/>
                </a:solidFill>
                <a:latin typeface="Times New Roman"/>
                <a:cs typeface="Times New Roman"/>
              </a:rPr>
              <a:t> </a:t>
            </a:r>
            <a:r>
              <a:rPr lang="ru-RU" dirty="0" err="1">
                <a:solidFill>
                  <a:schemeClr val="tx1"/>
                </a:solidFill>
                <a:latin typeface="Times New Roman"/>
                <a:cs typeface="Times New Roman"/>
              </a:rPr>
              <a:t>formation</a:t>
            </a:r>
            <a:r>
              <a:rPr lang="ru-RU" dirty="0">
                <a:solidFill>
                  <a:schemeClr val="tx1"/>
                </a:solidFill>
                <a:latin typeface="Times New Roman"/>
                <a:cs typeface="Times New Roman"/>
              </a:rPr>
              <a:t> </a:t>
            </a:r>
            <a:r>
              <a:rPr lang="ru-RU" dirty="0" err="1">
                <a:solidFill>
                  <a:schemeClr val="tx1"/>
                </a:solidFill>
                <a:latin typeface="Times New Roman"/>
                <a:cs typeface="Times New Roman"/>
              </a:rPr>
              <a:t>with</a:t>
            </a:r>
            <a:r>
              <a:rPr lang="ru-RU" dirty="0">
                <a:solidFill>
                  <a:schemeClr val="tx1"/>
                </a:solidFill>
                <a:latin typeface="Times New Roman"/>
                <a:cs typeface="Times New Roman"/>
              </a:rPr>
              <a:t> </a:t>
            </a:r>
            <a:r>
              <a:rPr lang="ru-RU" dirty="0" err="1">
                <a:solidFill>
                  <a:schemeClr val="tx1"/>
                </a:solidFill>
                <a:latin typeface="Times New Roman"/>
                <a:cs typeface="Times New Roman"/>
              </a:rPr>
              <a:t>thinning</a:t>
            </a:r>
            <a:r>
              <a:rPr lang="ru-RU" dirty="0">
                <a:solidFill>
                  <a:schemeClr val="tx1"/>
                </a:solidFill>
                <a:latin typeface="Times New Roman"/>
                <a:cs typeface="Times New Roman"/>
              </a:rPr>
              <a:t> </a:t>
            </a:r>
            <a:r>
              <a:rPr lang="ru-RU" dirty="0" err="1">
                <a:solidFill>
                  <a:schemeClr val="tx1"/>
                </a:solidFill>
                <a:latin typeface="Times New Roman"/>
                <a:cs typeface="Times New Roman"/>
              </a:rPr>
              <a:t>of</a:t>
            </a:r>
            <a:r>
              <a:rPr lang="ru-RU" dirty="0">
                <a:solidFill>
                  <a:schemeClr val="tx1"/>
                </a:solidFill>
                <a:latin typeface="Times New Roman"/>
                <a:cs typeface="Times New Roman"/>
              </a:rPr>
              <a:t> </a:t>
            </a:r>
            <a:r>
              <a:rPr lang="ru-RU" dirty="0" err="1">
                <a:solidFill>
                  <a:schemeClr val="tx1"/>
                </a:solidFill>
                <a:latin typeface="Times New Roman"/>
                <a:cs typeface="Times New Roman"/>
              </a:rPr>
              <a:t>the</a:t>
            </a:r>
            <a:r>
              <a:rPr lang="ru-RU" dirty="0">
                <a:solidFill>
                  <a:schemeClr val="tx1"/>
                </a:solidFill>
                <a:latin typeface="Times New Roman"/>
                <a:cs typeface="Times New Roman"/>
              </a:rPr>
              <a:t> </a:t>
            </a:r>
            <a:r>
              <a:rPr lang="ru-RU" dirty="0" err="1">
                <a:solidFill>
                  <a:schemeClr val="tx1"/>
                </a:solidFill>
                <a:latin typeface="Times New Roman"/>
                <a:cs typeface="Times New Roman"/>
              </a:rPr>
              <a:t>wall</a:t>
            </a:r>
            <a:r>
              <a:rPr lang="ru-RU" dirty="0">
                <a:solidFill>
                  <a:schemeClr val="tx1"/>
                </a:solidFill>
                <a:latin typeface="Times New Roman"/>
                <a:cs typeface="Times New Roman"/>
              </a:rPr>
              <a:t> </a:t>
            </a:r>
            <a:r>
              <a:rPr lang="ru-RU" dirty="0" err="1">
                <a:solidFill>
                  <a:schemeClr val="tx1"/>
                </a:solidFill>
                <a:latin typeface="Times New Roman"/>
                <a:cs typeface="Times New Roman"/>
              </a:rPr>
              <a:t>of</a:t>
            </a:r>
            <a:r>
              <a:rPr lang="ru-RU" dirty="0">
                <a:solidFill>
                  <a:schemeClr val="tx1"/>
                </a:solidFill>
                <a:latin typeface="Times New Roman"/>
                <a:cs typeface="Times New Roman"/>
              </a:rPr>
              <a:t> </a:t>
            </a:r>
            <a:r>
              <a:rPr lang="ru-RU" dirty="0" err="1">
                <a:solidFill>
                  <a:schemeClr val="tx1"/>
                </a:solidFill>
                <a:latin typeface="Times New Roman"/>
                <a:cs typeface="Times New Roman"/>
              </a:rPr>
              <a:t>the</a:t>
            </a:r>
            <a:r>
              <a:rPr lang="ru-RU" dirty="0">
                <a:solidFill>
                  <a:schemeClr val="tx1"/>
                </a:solidFill>
                <a:latin typeface="Times New Roman"/>
                <a:cs typeface="Times New Roman"/>
              </a:rPr>
              <a:t> </a:t>
            </a:r>
            <a:r>
              <a:rPr lang="ru-RU" dirty="0" err="1">
                <a:solidFill>
                  <a:schemeClr val="tx1"/>
                </a:solidFill>
                <a:latin typeface="Times New Roman"/>
                <a:cs typeface="Times New Roman"/>
              </a:rPr>
              <a:t>left</a:t>
            </a:r>
            <a:r>
              <a:rPr lang="ru-RU" dirty="0">
                <a:solidFill>
                  <a:schemeClr val="tx1"/>
                </a:solidFill>
                <a:latin typeface="Times New Roman"/>
                <a:cs typeface="Times New Roman"/>
              </a:rPr>
              <a:t> </a:t>
            </a:r>
            <a:r>
              <a:rPr lang="ru-RU" dirty="0" err="1">
                <a:solidFill>
                  <a:schemeClr val="tx1"/>
                </a:solidFill>
                <a:latin typeface="Times New Roman"/>
                <a:cs typeface="Times New Roman"/>
              </a:rPr>
              <a:t>cardiac</a:t>
            </a:r>
            <a:r>
              <a:rPr lang="ru-RU" dirty="0">
                <a:solidFill>
                  <a:schemeClr val="tx1"/>
                </a:solidFill>
                <a:latin typeface="Times New Roman"/>
                <a:cs typeface="Times New Roman"/>
              </a:rPr>
              <a:t> </a:t>
            </a:r>
            <a:r>
              <a:rPr lang="ru-RU" dirty="0" err="1">
                <a:solidFill>
                  <a:schemeClr val="tx1"/>
                </a:solidFill>
                <a:latin typeface="Times New Roman"/>
                <a:cs typeface="Times New Roman"/>
              </a:rPr>
              <a:t>ventricale</a:t>
            </a:r>
            <a:r>
              <a:rPr lang="ru-RU" dirty="0">
                <a:solidFill>
                  <a:schemeClr val="tx1"/>
                </a:solidFill>
                <a:latin typeface="Times New Roman"/>
                <a:cs typeface="Times New Roman"/>
              </a:rPr>
              <a:t>.</a:t>
            </a:r>
            <a:endParaRPr lang="ru-RU">
              <a:solidFill>
                <a:schemeClr val="tx1"/>
              </a:solidFill>
              <a:latin typeface="Century Gothic" panose="020B0502020202020204"/>
              <a:cs typeface="Times New Roman"/>
            </a:endParaRPr>
          </a:p>
          <a:p>
            <a:r>
              <a:rPr lang="ru-RU" dirty="0">
                <a:solidFill>
                  <a:schemeClr val="tx1"/>
                </a:solidFill>
                <a:latin typeface="Times New Roman"/>
                <a:cs typeface="Times New Roman"/>
              </a:rPr>
              <a:t>d.   </a:t>
            </a:r>
            <a:r>
              <a:rPr lang="ru-RU" dirty="0" err="1">
                <a:solidFill>
                  <a:schemeClr val="tx1"/>
                </a:solidFill>
                <a:latin typeface="Times New Roman"/>
                <a:cs typeface="Times New Roman"/>
              </a:rPr>
              <a:t>Thinning</a:t>
            </a:r>
            <a:r>
              <a:rPr lang="ru-RU" dirty="0">
                <a:solidFill>
                  <a:schemeClr val="tx1"/>
                </a:solidFill>
                <a:latin typeface="Times New Roman"/>
                <a:cs typeface="Times New Roman"/>
              </a:rPr>
              <a:t> </a:t>
            </a:r>
            <a:r>
              <a:rPr lang="ru-RU" dirty="0" err="1">
                <a:solidFill>
                  <a:schemeClr val="tx1"/>
                </a:solidFill>
                <a:latin typeface="Times New Roman"/>
                <a:cs typeface="Times New Roman"/>
              </a:rPr>
              <a:t>of</a:t>
            </a:r>
            <a:r>
              <a:rPr lang="ru-RU" dirty="0">
                <a:solidFill>
                  <a:schemeClr val="tx1"/>
                </a:solidFill>
                <a:latin typeface="Times New Roman"/>
                <a:cs typeface="Times New Roman"/>
              </a:rPr>
              <a:t> </a:t>
            </a:r>
            <a:r>
              <a:rPr lang="ru-RU" dirty="0" err="1">
                <a:solidFill>
                  <a:schemeClr val="tx1"/>
                </a:solidFill>
                <a:latin typeface="Times New Roman"/>
                <a:cs typeface="Times New Roman"/>
              </a:rPr>
              <a:t>the</a:t>
            </a:r>
            <a:r>
              <a:rPr lang="ru-RU" dirty="0">
                <a:solidFill>
                  <a:schemeClr val="tx1"/>
                </a:solidFill>
                <a:latin typeface="Times New Roman"/>
                <a:cs typeface="Times New Roman"/>
              </a:rPr>
              <a:t> </a:t>
            </a:r>
            <a:r>
              <a:rPr lang="ru-RU" dirty="0" err="1">
                <a:solidFill>
                  <a:schemeClr val="tx1"/>
                </a:solidFill>
                <a:latin typeface="Times New Roman"/>
                <a:cs typeface="Times New Roman"/>
              </a:rPr>
              <a:t>cicatricially-changed</a:t>
            </a:r>
            <a:r>
              <a:rPr lang="ru-RU" dirty="0">
                <a:solidFill>
                  <a:schemeClr val="tx1"/>
                </a:solidFill>
                <a:latin typeface="Times New Roman"/>
                <a:cs typeface="Times New Roman"/>
              </a:rPr>
              <a:t> </a:t>
            </a:r>
            <a:r>
              <a:rPr lang="ru-RU" dirty="0" err="1">
                <a:solidFill>
                  <a:schemeClr val="tx1"/>
                </a:solidFill>
                <a:latin typeface="Times New Roman"/>
                <a:cs typeface="Times New Roman"/>
              </a:rPr>
              <a:t>stomach</a:t>
            </a:r>
            <a:r>
              <a:rPr lang="ru-RU" dirty="0">
                <a:solidFill>
                  <a:schemeClr val="tx1"/>
                </a:solidFill>
                <a:latin typeface="Times New Roman"/>
                <a:cs typeface="Times New Roman"/>
              </a:rPr>
              <a:t> </a:t>
            </a:r>
            <a:r>
              <a:rPr lang="ru-RU" dirty="0" err="1">
                <a:solidFill>
                  <a:schemeClr val="tx1"/>
                </a:solidFill>
                <a:latin typeface="Times New Roman"/>
                <a:cs typeface="Times New Roman"/>
              </a:rPr>
              <a:t>wall</a:t>
            </a:r>
            <a:r>
              <a:rPr lang="ru-RU" dirty="0">
                <a:solidFill>
                  <a:schemeClr val="tx1"/>
                </a:solidFill>
                <a:latin typeface="Times New Roman"/>
                <a:cs typeface="Times New Roman"/>
              </a:rPr>
              <a:t> </a:t>
            </a:r>
            <a:r>
              <a:rPr lang="ru-RU" dirty="0" err="1">
                <a:solidFill>
                  <a:schemeClr val="tx1"/>
                </a:solidFill>
                <a:latin typeface="Times New Roman"/>
                <a:cs typeface="Times New Roman"/>
              </a:rPr>
              <a:t>with</a:t>
            </a:r>
            <a:r>
              <a:rPr lang="ru-RU" dirty="0">
                <a:solidFill>
                  <a:schemeClr val="tx1"/>
                </a:solidFill>
                <a:latin typeface="Times New Roman"/>
                <a:cs typeface="Times New Roman"/>
              </a:rPr>
              <a:t> </a:t>
            </a:r>
            <a:r>
              <a:rPr lang="ru-RU" dirty="0" err="1">
                <a:solidFill>
                  <a:schemeClr val="tx1"/>
                </a:solidFill>
                <a:latin typeface="Times New Roman"/>
                <a:cs typeface="Times New Roman"/>
              </a:rPr>
              <a:t>formation</a:t>
            </a:r>
            <a:r>
              <a:rPr lang="ru-RU" dirty="0">
                <a:solidFill>
                  <a:schemeClr val="tx1"/>
                </a:solidFill>
                <a:latin typeface="Times New Roman"/>
                <a:cs typeface="Times New Roman"/>
              </a:rPr>
              <a:t> </a:t>
            </a:r>
            <a:r>
              <a:rPr lang="ru-RU" dirty="0" err="1">
                <a:solidFill>
                  <a:schemeClr val="tx1"/>
                </a:solidFill>
                <a:latin typeface="Times New Roman"/>
                <a:cs typeface="Times New Roman"/>
              </a:rPr>
              <a:t>of</a:t>
            </a:r>
            <a:endParaRPr lang="ru-RU" dirty="0">
              <a:solidFill>
                <a:schemeClr val="tx1"/>
              </a:solidFill>
            </a:endParaRPr>
          </a:p>
          <a:p>
            <a:r>
              <a:rPr lang="ru-RU" dirty="0">
                <a:solidFill>
                  <a:schemeClr val="tx1"/>
                </a:solidFill>
                <a:latin typeface="Times New Roman"/>
                <a:cs typeface="Times New Roman"/>
              </a:rPr>
              <a:t>       </a:t>
            </a:r>
            <a:r>
              <a:rPr lang="ru-RU" dirty="0" err="1">
                <a:solidFill>
                  <a:schemeClr val="tx1"/>
                </a:solidFill>
                <a:latin typeface="Times New Roman"/>
                <a:cs typeface="Times New Roman"/>
              </a:rPr>
              <a:t>the</a:t>
            </a:r>
            <a:r>
              <a:rPr lang="ru-RU" dirty="0">
                <a:solidFill>
                  <a:schemeClr val="tx1"/>
                </a:solidFill>
                <a:latin typeface="Times New Roman"/>
                <a:cs typeface="Times New Roman"/>
              </a:rPr>
              <a:t> </a:t>
            </a:r>
            <a:r>
              <a:rPr lang="ru-RU" dirty="0" err="1">
                <a:solidFill>
                  <a:schemeClr val="tx1"/>
                </a:solidFill>
                <a:latin typeface="Times New Roman"/>
                <a:cs typeface="Times New Roman"/>
              </a:rPr>
              <a:t>aneurism</a:t>
            </a:r>
            <a:endParaRPr lang="ru-RU" dirty="0">
              <a:solidFill>
                <a:schemeClr val="tx1"/>
              </a:solidFill>
            </a:endParaRPr>
          </a:p>
          <a:p>
            <a:r>
              <a:rPr lang="ru-RU" dirty="0">
                <a:solidFill>
                  <a:schemeClr val="tx1"/>
                </a:solidFill>
                <a:latin typeface="Times New Roman"/>
                <a:cs typeface="Times New Roman"/>
              </a:rPr>
              <a:t>e.    </a:t>
            </a:r>
            <a:r>
              <a:rPr lang="ru-RU" dirty="0" err="1">
                <a:solidFill>
                  <a:schemeClr val="tx1"/>
                </a:solidFill>
                <a:latin typeface="Times New Roman"/>
                <a:cs typeface="Times New Roman"/>
              </a:rPr>
              <a:t>Replacement</a:t>
            </a:r>
            <a:r>
              <a:rPr lang="ru-RU" dirty="0">
                <a:solidFill>
                  <a:schemeClr val="tx1"/>
                </a:solidFill>
                <a:latin typeface="Times New Roman"/>
                <a:cs typeface="Times New Roman"/>
              </a:rPr>
              <a:t> </a:t>
            </a:r>
            <a:r>
              <a:rPr lang="ru-RU" dirty="0" err="1">
                <a:solidFill>
                  <a:schemeClr val="tx1"/>
                </a:solidFill>
                <a:latin typeface="Times New Roman"/>
                <a:cs typeface="Times New Roman"/>
              </a:rPr>
              <a:t>with</a:t>
            </a:r>
            <a:r>
              <a:rPr lang="ru-RU" dirty="0">
                <a:solidFill>
                  <a:schemeClr val="tx1"/>
                </a:solidFill>
                <a:latin typeface="Times New Roman"/>
                <a:cs typeface="Times New Roman"/>
              </a:rPr>
              <a:t> </a:t>
            </a:r>
            <a:r>
              <a:rPr lang="ru-RU" dirty="0" err="1">
                <a:solidFill>
                  <a:schemeClr val="tx1"/>
                </a:solidFill>
                <a:latin typeface="Times New Roman"/>
                <a:cs typeface="Times New Roman"/>
              </a:rPr>
              <a:t>connective</a:t>
            </a:r>
            <a:r>
              <a:rPr lang="ru-RU" dirty="0">
                <a:solidFill>
                  <a:schemeClr val="tx1"/>
                </a:solidFill>
                <a:latin typeface="Times New Roman"/>
                <a:cs typeface="Times New Roman"/>
              </a:rPr>
              <a:t> </a:t>
            </a:r>
            <a:r>
              <a:rPr lang="ru-RU" dirty="0" err="1">
                <a:solidFill>
                  <a:schemeClr val="tx1"/>
                </a:solidFill>
                <a:latin typeface="Times New Roman"/>
                <a:cs typeface="Times New Roman"/>
              </a:rPr>
              <a:t>tissue</a:t>
            </a:r>
            <a:r>
              <a:rPr lang="ru-RU" dirty="0">
                <a:solidFill>
                  <a:schemeClr val="tx1"/>
                </a:solidFill>
                <a:latin typeface="Times New Roman"/>
                <a:cs typeface="Times New Roman"/>
              </a:rPr>
              <a:t> </a:t>
            </a:r>
            <a:r>
              <a:rPr lang="ru-RU" dirty="0" err="1">
                <a:solidFill>
                  <a:schemeClr val="tx1"/>
                </a:solidFill>
                <a:latin typeface="Times New Roman"/>
                <a:cs typeface="Times New Roman"/>
              </a:rPr>
              <a:t>with</a:t>
            </a:r>
            <a:r>
              <a:rPr lang="ru-RU" dirty="0">
                <a:solidFill>
                  <a:schemeClr val="tx1"/>
                </a:solidFill>
                <a:latin typeface="Times New Roman"/>
                <a:cs typeface="Times New Roman"/>
              </a:rPr>
              <a:t> a </a:t>
            </a:r>
            <a:r>
              <a:rPr lang="ru-RU" dirty="0" err="1">
                <a:solidFill>
                  <a:schemeClr val="tx1"/>
                </a:solidFill>
                <a:latin typeface="Times New Roman"/>
                <a:cs typeface="Times New Roman"/>
              </a:rPr>
              <a:t>decrease</a:t>
            </a:r>
            <a:r>
              <a:rPr lang="ru-RU" dirty="0">
                <a:solidFill>
                  <a:schemeClr val="tx1"/>
                </a:solidFill>
                <a:latin typeface="Times New Roman"/>
                <a:cs typeface="Times New Roman"/>
              </a:rPr>
              <a:t> </a:t>
            </a:r>
            <a:r>
              <a:rPr lang="ru-RU" dirty="0" err="1">
                <a:solidFill>
                  <a:schemeClr val="tx1"/>
                </a:solidFill>
                <a:latin typeface="Times New Roman"/>
                <a:cs typeface="Times New Roman"/>
              </a:rPr>
              <a:t>in</a:t>
            </a:r>
            <a:r>
              <a:rPr lang="ru-RU" dirty="0">
                <a:solidFill>
                  <a:schemeClr val="tx1"/>
                </a:solidFill>
                <a:latin typeface="Times New Roman"/>
                <a:cs typeface="Times New Roman"/>
              </a:rPr>
              <a:t> </a:t>
            </a:r>
            <a:r>
              <a:rPr lang="ru-RU" dirty="0" err="1">
                <a:solidFill>
                  <a:schemeClr val="tx1"/>
                </a:solidFill>
                <a:latin typeface="Times New Roman"/>
                <a:cs typeface="Times New Roman"/>
              </a:rPr>
              <a:t>myocardial</a:t>
            </a:r>
            <a:endParaRPr lang="ru-RU" dirty="0">
              <a:solidFill>
                <a:schemeClr val="tx1"/>
              </a:solidFill>
            </a:endParaRPr>
          </a:p>
          <a:p>
            <a:r>
              <a:rPr lang="ru-RU" dirty="0">
                <a:solidFill>
                  <a:schemeClr val="tx1"/>
                </a:solidFill>
                <a:latin typeface="Times New Roman"/>
                <a:cs typeface="Times New Roman"/>
              </a:rPr>
              <a:t>        </a:t>
            </a:r>
            <a:r>
              <a:rPr lang="ru-RU" dirty="0" err="1">
                <a:solidFill>
                  <a:schemeClr val="tx1"/>
                </a:solidFill>
                <a:latin typeface="Times New Roman"/>
                <a:cs typeface="Times New Roman"/>
              </a:rPr>
              <a:t>elesticity</a:t>
            </a:r>
            <a:endParaRPr lang="ru-RU" dirty="0" err="1">
              <a:solidFill>
                <a:schemeClr val="tx1"/>
              </a:solidFill>
            </a:endParaRPr>
          </a:p>
          <a:p>
            <a:r>
              <a:rPr lang="ru-RU" dirty="0">
                <a:solidFill>
                  <a:schemeClr val="tx1"/>
                </a:solidFill>
                <a:latin typeface="Times New Roman"/>
                <a:cs typeface="Times New Roman"/>
              </a:rPr>
              <a:t>       </a:t>
            </a:r>
            <a:endParaRPr lang="ru-RU">
              <a:solidFill>
                <a:schemeClr val="tx1"/>
              </a:solidFill>
            </a:endParaRPr>
          </a:p>
        </p:txBody>
      </p:sp>
    </p:spTree>
    <p:extLst>
      <p:ext uri="{BB962C8B-B14F-4D97-AF65-F5344CB8AC3E}">
        <p14:creationId xmlns:p14="http://schemas.microsoft.com/office/powerpoint/2010/main" val="2155901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57499"/>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2639469"/>
          </a:xfrm>
        </p:spPr>
        <p:txBody>
          <a:bodyPr vert="horz" lIns="91440" tIns="45720" rIns="91440" bIns="45720" rtlCol="0" anchor="t">
            <a:noAutofit/>
          </a:bodyPr>
          <a:lstStyle/>
          <a:p>
            <a:r>
              <a:rPr lang="ru-RU" sz="3400" err="1">
                <a:latin typeface="Times New Roman"/>
                <a:cs typeface="Times New Roman"/>
              </a:rPr>
              <a:t>Histology</a:t>
            </a:r>
            <a:r>
              <a:rPr lang="ru-RU" sz="3400" dirty="0">
                <a:latin typeface="Times New Roman"/>
                <a:cs typeface="Times New Roman"/>
              </a:rPr>
              <a:t> </a:t>
            </a:r>
            <a:r>
              <a:rPr lang="ru-RU" sz="3400" err="1">
                <a:latin typeface="Times New Roman"/>
                <a:cs typeface="Times New Roman"/>
              </a:rPr>
              <a:t>of</a:t>
            </a:r>
            <a:r>
              <a:rPr lang="ru-RU" sz="3400" dirty="0">
                <a:latin typeface="Times New Roman"/>
                <a:cs typeface="Times New Roman"/>
              </a:rPr>
              <a:t> </a:t>
            </a:r>
            <a:r>
              <a:rPr lang="ru-RU" sz="3400" err="1">
                <a:latin typeface="Times New Roman"/>
                <a:cs typeface="Times New Roman"/>
              </a:rPr>
              <a:t>the</a:t>
            </a:r>
            <a:r>
              <a:rPr lang="ru-RU" sz="3400" dirty="0">
                <a:latin typeface="Times New Roman"/>
                <a:cs typeface="Times New Roman"/>
              </a:rPr>
              <a:t> </a:t>
            </a:r>
            <a:r>
              <a:rPr lang="ru-RU" sz="3400" err="1">
                <a:latin typeface="Times New Roman"/>
                <a:cs typeface="Times New Roman"/>
              </a:rPr>
              <a:t>cardiac</a:t>
            </a:r>
            <a:r>
              <a:rPr lang="ru-RU" sz="3400" dirty="0">
                <a:latin typeface="Times New Roman"/>
                <a:cs typeface="Times New Roman"/>
              </a:rPr>
              <a:t> </a:t>
            </a:r>
            <a:r>
              <a:rPr lang="ru-RU" sz="3400" err="1">
                <a:latin typeface="Times New Roman"/>
                <a:cs typeface="Times New Roman"/>
              </a:rPr>
              <a:t>auricle</a:t>
            </a:r>
            <a:r>
              <a:rPr lang="ru-RU" sz="3400" dirty="0">
                <a:latin typeface="Times New Roman"/>
                <a:cs typeface="Times New Roman"/>
              </a:rPr>
              <a:t> </a:t>
            </a:r>
            <a:r>
              <a:rPr lang="ru-RU" sz="3400" err="1">
                <a:latin typeface="Times New Roman"/>
                <a:cs typeface="Times New Roman"/>
              </a:rPr>
              <a:t>in</a:t>
            </a:r>
            <a:r>
              <a:rPr lang="ru-RU" sz="3400" dirty="0">
                <a:latin typeface="Times New Roman"/>
                <a:cs typeface="Times New Roman"/>
              </a:rPr>
              <a:t> a </a:t>
            </a:r>
            <a:r>
              <a:rPr lang="ru-RU" sz="3400" err="1">
                <a:latin typeface="Times New Roman"/>
                <a:cs typeface="Times New Roman"/>
              </a:rPr>
              <a:t>patient</a:t>
            </a:r>
            <a:r>
              <a:rPr lang="ru-RU" sz="3400" dirty="0">
                <a:latin typeface="Times New Roman"/>
                <a:cs typeface="Times New Roman"/>
              </a:rPr>
              <a:t> </a:t>
            </a:r>
            <a:r>
              <a:rPr lang="ru-RU" sz="3400" err="1">
                <a:latin typeface="Times New Roman"/>
                <a:cs typeface="Times New Roman"/>
              </a:rPr>
              <a:t>with</a:t>
            </a:r>
            <a:r>
              <a:rPr lang="ru-RU" sz="3400" dirty="0">
                <a:latin typeface="Times New Roman"/>
                <a:cs typeface="Times New Roman"/>
              </a:rPr>
              <a:t> </a:t>
            </a:r>
            <a:r>
              <a:rPr lang="ru-RU" sz="3400" b="1" u="sng" err="1">
                <a:latin typeface="Times New Roman"/>
                <a:cs typeface="Times New Roman"/>
              </a:rPr>
              <a:t>mitral</a:t>
            </a:r>
            <a:r>
              <a:rPr lang="ru-RU" sz="3400" b="1" u="sng" dirty="0">
                <a:latin typeface="Times New Roman"/>
                <a:cs typeface="Times New Roman"/>
              </a:rPr>
              <a:t> </a:t>
            </a:r>
            <a:r>
              <a:rPr lang="ru-RU" sz="3400" b="1" u="sng" err="1">
                <a:latin typeface="Times New Roman"/>
                <a:cs typeface="Times New Roman"/>
              </a:rPr>
              <a:t>valve</a:t>
            </a:r>
            <a:r>
              <a:rPr lang="ru-RU" sz="3400" b="1" u="sng" dirty="0">
                <a:latin typeface="Times New Roman"/>
                <a:cs typeface="Times New Roman"/>
              </a:rPr>
              <a:t> </a:t>
            </a:r>
            <a:r>
              <a:rPr lang="ru-RU" sz="3400" b="1" u="sng" err="1">
                <a:latin typeface="Times New Roman"/>
                <a:cs typeface="Times New Roman"/>
              </a:rPr>
              <a:t>stenosis</a:t>
            </a:r>
            <a:r>
              <a:rPr lang="ru-RU" sz="3400" b="1" u="sng" dirty="0">
                <a:latin typeface="Times New Roman"/>
                <a:cs typeface="Times New Roman"/>
              </a:rPr>
              <a:t> </a:t>
            </a:r>
            <a:r>
              <a:rPr lang="ru-RU" sz="3400" b="1" u="sng" err="1">
                <a:latin typeface="Times New Roman"/>
                <a:cs typeface="Times New Roman"/>
              </a:rPr>
              <a:t>reveled</a:t>
            </a:r>
            <a:r>
              <a:rPr lang="ru-RU" sz="3400" b="1" u="sng" dirty="0">
                <a:latin typeface="Times New Roman"/>
                <a:cs typeface="Times New Roman"/>
              </a:rPr>
              <a:t> </a:t>
            </a:r>
            <a:r>
              <a:rPr lang="ru-RU" sz="3400" b="1" u="sng" err="1">
                <a:latin typeface="Times New Roman"/>
                <a:cs typeface="Times New Roman"/>
              </a:rPr>
              <a:t>Aschoff-Talalayev</a:t>
            </a:r>
            <a:r>
              <a:rPr lang="ru-RU" sz="3400" b="1" u="sng" dirty="0">
                <a:latin typeface="Times New Roman"/>
                <a:cs typeface="Times New Roman"/>
              </a:rPr>
              <a:t> </a:t>
            </a:r>
            <a:r>
              <a:rPr lang="ru-RU" sz="3400" b="1" u="sng" err="1">
                <a:latin typeface="Times New Roman"/>
                <a:cs typeface="Times New Roman"/>
              </a:rPr>
              <a:t>granulomas</a:t>
            </a:r>
            <a:r>
              <a:rPr lang="ru-RU" sz="3400" b="1" u="sng" dirty="0">
                <a:latin typeface="Times New Roman"/>
                <a:cs typeface="Times New Roman"/>
              </a:rPr>
              <a:t>.</a:t>
            </a:r>
            <a:r>
              <a:rPr lang="ru-RU" sz="3400" dirty="0">
                <a:latin typeface="Times New Roman"/>
                <a:cs typeface="Times New Roman"/>
              </a:rPr>
              <a:t> What </a:t>
            </a:r>
            <a:r>
              <a:rPr lang="ru-RU" sz="3400" err="1">
                <a:latin typeface="Times New Roman"/>
                <a:cs typeface="Times New Roman"/>
              </a:rPr>
              <a:t>genesis</a:t>
            </a:r>
            <a:r>
              <a:rPr lang="ru-RU" sz="3400" dirty="0">
                <a:latin typeface="Times New Roman"/>
                <a:cs typeface="Times New Roman"/>
              </a:rPr>
              <a:t> </a:t>
            </a:r>
            <a:r>
              <a:rPr lang="ru-RU" sz="3400" err="1">
                <a:latin typeface="Times New Roman"/>
                <a:cs typeface="Times New Roman"/>
              </a:rPr>
              <a:t>of</a:t>
            </a:r>
            <a:r>
              <a:rPr lang="ru-RU" sz="3400" dirty="0">
                <a:latin typeface="Times New Roman"/>
                <a:cs typeface="Times New Roman"/>
              </a:rPr>
              <a:t> </a:t>
            </a:r>
            <a:r>
              <a:rPr lang="ru-RU" sz="3400" err="1">
                <a:latin typeface="Times New Roman"/>
                <a:cs typeface="Times New Roman"/>
              </a:rPr>
              <a:t>heart</a:t>
            </a:r>
            <a:r>
              <a:rPr lang="ru-RU" sz="3400" dirty="0">
                <a:latin typeface="Times New Roman"/>
                <a:cs typeface="Times New Roman"/>
              </a:rPr>
              <a:t> </a:t>
            </a:r>
            <a:r>
              <a:rPr lang="ru-RU" sz="3400" err="1">
                <a:latin typeface="Times New Roman"/>
                <a:cs typeface="Times New Roman"/>
              </a:rPr>
              <a:t>disease</a:t>
            </a:r>
            <a:r>
              <a:rPr lang="ru-RU" sz="3400" dirty="0">
                <a:latin typeface="Times New Roman"/>
                <a:cs typeface="Times New Roman"/>
              </a:rPr>
              <a:t> </a:t>
            </a:r>
            <a:r>
              <a:rPr lang="ru-RU" sz="3400" err="1">
                <a:latin typeface="Times New Roman"/>
                <a:cs typeface="Times New Roman"/>
              </a:rPr>
              <a:t>is</a:t>
            </a:r>
            <a:r>
              <a:rPr lang="ru-RU" sz="3400" dirty="0">
                <a:latin typeface="Times New Roman"/>
                <a:cs typeface="Times New Roman"/>
              </a:rPr>
              <a:t> </a:t>
            </a:r>
            <a:r>
              <a:rPr lang="ru-RU" sz="3400" err="1">
                <a:latin typeface="Times New Roman"/>
                <a:cs typeface="Times New Roman"/>
              </a:rPr>
              <a:t>in</a:t>
            </a:r>
            <a:r>
              <a:rPr lang="ru-RU" sz="3400" dirty="0">
                <a:latin typeface="Times New Roman"/>
                <a:cs typeface="Times New Roman"/>
              </a:rPr>
              <a:t> </a:t>
            </a:r>
            <a:r>
              <a:rPr lang="ru-RU" sz="3400" err="1">
                <a:latin typeface="Times New Roman"/>
                <a:cs typeface="Times New Roman"/>
              </a:rPr>
              <a:t>this</a:t>
            </a:r>
            <a:r>
              <a:rPr lang="ru-RU" sz="3400" dirty="0">
                <a:latin typeface="Times New Roman"/>
                <a:cs typeface="Times New Roman"/>
              </a:rPr>
              <a:t> </a:t>
            </a:r>
            <a:r>
              <a:rPr lang="ru-RU" sz="3400" err="1">
                <a:latin typeface="Times New Roman"/>
                <a:cs typeface="Times New Roman"/>
              </a:rPr>
              <a:t>case</a:t>
            </a:r>
            <a:r>
              <a:rPr lang="ru-RU" sz="3400" dirty="0">
                <a:latin typeface="Times New Roman"/>
                <a:cs typeface="Times New Roman"/>
              </a:rPr>
              <a:t> </a:t>
            </a:r>
            <a:r>
              <a:rPr lang="ru-RU" sz="3400" err="1">
                <a:latin typeface="Times New Roman"/>
                <a:cs typeface="Times New Roman"/>
              </a:rPr>
              <a:t>evident</a:t>
            </a:r>
            <a:r>
              <a:rPr lang="ru-RU" sz="3400" dirty="0">
                <a:latin typeface="Times New Roman"/>
                <a:cs typeface="Times New Roman"/>
              </a:rPr>
              <a:t>, </a:t>
            </a:r>
            <a:r>
              <a:rPr lang="ru-RU" sz="3400" err="1">
                <a:latin typeface="Times New Roman"/>
                <a:cs typeface="Times New Roman"/>
              </a:rPr>
              <a:t>according</a:t>
            </a:r>
            <a:r>
              <a:rPr lang="ru-RU" sz="3400" dirty="0">
                <a:latin typeface="Times New Roman"/>
                <a:cs typeface="Times New Roman"/>
              </a:rPr>
              <a:t> </a:t>
            </a:r>
            <a:r>
              <a:rPr lang="ru-RU" sz="3400" err="1">
                <a:latin typeface="Times New Roman"/>
                <a:cs typeface="Times New Roman"/>
              </a:rPr>
              <a:t>to</a:t>
            </a:r>
            <a:r>
              <a:rPr lang="ru-RU" sz="3400" dirty="0">
                <a:latin typeface="Times New Roman"/>
                <a:cs typeface="Times New Roman"/>
              </a:rPr>
              <a:t> </a:t>
            </a:r>
            <a:r>
              <a:rPr lang="ru-RU" sz="3400" err="1">
                <a:latin typeface="Times New Roman"/>
                <a:cs typeface="Times New Roman"/>
              </a:rPr>
              <a:t>this</a:t>
            </a:r>
            <a:r>
              <a:rPr lang="ru-RU" sz="3400" dirty="0">
                <a:latin typeface="Times New Roman"/>
                <a:cs typeface="Times New Roman"/>
              </a:rPr>
              <a:t> </a:t>
            </a:r>
            <a:r>
              <a:rPr lang="ru-RU" sz="3400" err="1">
                <a:latin typeface="Times New Roman"/>
                <a:cs typeface="Times New Roman"/>
              </a:rPr>
              <a:t>histological</a:t>
            </a:r>
            <a:r>
              <a:rPr lang="ru-RU" sz="3400" dirty="0">
                <a:latin typeface="Times New Roman"/>
                <a:cs typeface="Times New Roman"/>
              </a:rPr>
              <a:t> </a:t>
            </a:r>
            <a:r>
              <a:rPr lang="ru-RU" sz="3400" err="1">
                <a:latin typeface="Times New Roman"/>
                <a:cs typeface="Times New Roman"/>
              </a:rPr>
              <a:t>study</a:t>
            </a:r>
            <a:r>
              <a:rPr lang="ru-RU" sz="3400" dirty="0">
                <a:latin typeface="Times New Roman"/>
                <a:cs typeface="Times New Roman"/>
              </a:rPr>
              <a:t>?</a:t>
            </a:r>
            <a:endParaRPr lang="ru-RU" dirty="0"/>
          </a:p>
          <a:p>
            <a:endParaRPr lang="ru-RU" sz="34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63558" y="3253381"/>
            <a:ext cx="8825658" cy="2917381"/>
          </a:xfrm>
        </p:spPr>
        <p:txBody>
          <a:bodyPr vert="horz" lIns="91440" tIns="45720" rIns="91440" bIns="45720" rtlCol="0" anchor="t">
            <a:noAutofit/>
          </a:bodyPr>
          <a:lstStyle/>
          <a:p>
            <a:pPr marL="457200" indent="-457200">
              <a:buClr>
                <a:srgbClr val="8AD0D6"/>
              </a:buClr>
              <a:buAutoNum type="alphaUcPeriod"/>
            </a:pPr>
            <a:r>
              <a:rPr lang="ru-RU" sz="2400" dirty="0" err="1">
                <a:solidFill>
                  <a:schemeClr val="tx1"/>
                </a:solidFill>
                <a:latin typeface="Times New Roman"/>
                <a:cs typeface="Times New Roman"/>
              </a:rPr>
              <a:t>Congenital</a:t>
            </a:r>
            <a:endParaRPr lang="ru-RU" dirty="0" err="1">
              <a:solidFill>
                <a:schemeClr val="tx1"/>
              </a:solidFill>
            </a:endParaRPr>
          </a:p>
          <a:p>
            <a:pPr marL="457200" indent="-457200">
              <a:buClr>
                <a:srgbClr val="8AD0D6"/>
              </a:buClr>
              <a:buAutoNum type="alphaUcPeriod"/>
            </a:pPr>
            <a:r>
              <a:rPr lang="ru-RU" sz="2400" dirty="0" err="1">
                <a:solidFill>
                  <a:schemeClr val="tx1"/>
                </a:solidFill>
                <a:latin typeface="Times New Roman"/>
                <a:cs typeface="Times New Roman"/>
              </a:rPr>
              <a:t>Atherosclerotic</a:t>
            </a:r>
            <a:endParaRPr lang="ru-RU" dirty="0" err="1">
              <a:solidFill>
                <a:schemeClr val="tx1"/>
              </a:solidFill>
            </a:endParaRPr>
          </a:p>
          <a:p>
            <a:pPr marL="457200" indent="-457200">
              <a:buClr>
                <a:srgbClr val="8AD0D6"/>
              </a:buClr>
              <a:buAutoNum type="alphaUcPeriod"/>
            </a:pPr>
            <a:r>
              <a:rPr lang="ru-RU" sz="2400" dirty="0" err="1">
                <a:solidFill>
                  <a:schemeClr val="tx1"/>
                </a:solidFill>
                <a:latin typeface="Times New Roman"/>
                <a:cs typeface="Times New Roman"/>
              </a:rPr>
              <a:t>Septic</a:t>
            </a:r>
            <a:endParaRPr lang="ru-RU" dirty="0" err="1">
              <a:solidFill>
                <a:schemeClr val="tx1"/>
              </a:solidFill>
            </a:endParaRPr>
          </a:p>
          <a:p>
            <a:pPr marL="457200" indent="-457200">
              <a:buClr>
                <a:srgbClr val="8AD0D6"/>
              </a:buClr>
              <a:buAutoNum type="alphaUcPeriod"/>
            </a:pPr>
            <a:r>
              <a:rPr lang="ru-RU" sz="2400" err="1">
                <a:solidFill>
                  <a:schemeClr val="tx1"/>
                </a:solidFill>
                <a:latin typeface="Times New Roman"/>
                <a:cs typeface="Times New Roman"/>
              </a:rPr>
              <a:t>Syphilitic</a:t>
            </a:r>
            <a:endParaRPr lang="ru-RU" err="1">
              <a:solidFill>
                <a:schemeClr val="tx1"/>
              </a:solidFill>
            </a:endParaRPr>
          </a:p>
          <a:p>
            <a:pPr marL="457200" indent="-457200">
              <a:buClr>
                <a:srgbClr val="8AD0D6"/>
              </a:buClr>
              <a:buAutoNum type="alphaUcPeriod"/>
            </a:pPr>
            <a:r>
              <a:rPr lang="ru-RU" sz="2400" b="1" u="sng" err="1">
                <a:solidFill>
                  <a:schemeClr val="tx1"/>
                </a:solidFill>
                <a:latin typeface="Times New Roman"/>
                <a:cs typeface="Times New Roman"/>
              </a:rPr>
              <a:t>Rheumatic</a:t>
            </a:r>
            <a:endParaRPr lang="ru-RU" sz="2400" b="1" u="sng">
              <a:solidFill>
                <a:schemeClr val="tx1"/>
              </a:solidFill>
              <a:latin typeface="Times New Roman"/>
              <a:cs typeface="Times New Roman"/>
            </a:endParaRPr>
          </a:p>
          <a:p>
            <a:pPr marL="457200" indent="-457200">
              <a:buClr>
                <a:srgbClr val="8AD0D6"/>
              </a:buClr>
              <a:buAutoNum type="alphaUcPeriod"/>
            </a:pPr>
            <a:endParaRPr lang="ru-RU"/>
          </a:p>
        </p:txBody>
      </p:sp>
    </p:spTree>
    <p:extLst>
      <p:ext uri="{BB962C8B-B14F-4D97-AF65-F5344CB8AC3E}">
        <p14:creationId xmlns:p14="http://schemas.microsoft.com/office/powerpoint/2010/main" val="41447838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57530" y="-15814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2840752"/>
          </a:xfrm>
        </p:spPr>
        <p:txBody>
          <a:bodyPr vert="horz" lIns="91440" tIns="45720" rIns="91440" bIns="45720" rtlCol="0" anchor="t">
            <a:noAutofit/>
          </a:bodyPr>
          <a:lstStyle/>
          <a:p>
            <a:r>
              <a:rPr lang="ru-RU" sz="3400" dirty="0">
                <a:latin typeface="Times New Roman"/>
                <a:cs typeface="Times New Roman"/>
              </a:rPr>
              <a:t>A </a:t>
            </a:r>
            <a:r>
              <a:rPr lang="ru-RU" sz="3400" dirty="0" err="1">
                <a:latin typeface="Times New Roman"/>
                <a:cs typeface="Times New Roman"/>
              </a:rPr>
              <a:t>patient</a:t>
            </a:r>
            <a:r>
              <a:rPr lang="ru-RU" sz="3400" dirty="0">
                <a:latin typeface="Times New Roman"/>
                <a:cs typeface="Times New Roman"/>
              </a:rPr>
              <a:t> </a:t>
            </a:r>
            <a:r>
              <a:rPr lang="ru-RU" sz="3400" dirty="0" err="1">
                <a:latin typeface="Times New Roman"/>
                <a:cs typeface="Times New Roman"/>
              </a:rPr>
              <a:t>has</a:t>
            </a:r>
            <a:r>
              <a:rPr lang="ru-RU" sz="3400" dirty="0">
                <a:latin typeface="Times New Roman"/>
                <a:cs typeface="Times New Roman"/>
              </a:rPr>
              <a:t> </a:t>
            </a:r>
            <a:r>
              <a:rPr lang="ru-RU" sz="3400" dirty="0" err="1">
                <a:latin typeface="Times New Roman"/>
                <a:cs typeface="Times New Roman"/>
              </a:rPr>
              <a:t>gradually</a:t>
            </a:r>
            <a:r>
              <a:rPr lang="ru-RU" sz="3400" dirty="0">
                <a:latin typeface="Times New Roman"/>
                <a:cs typeface="Times New Roman"/>
              </a:rPr>
              <a:t> </a:t>
            </a:r>
            <a:r>
              <a:rPr lang="ru-RU" sz="3400" dirty="0" err="1">
                <a:latin typeface="Times New Roman"/>
                <a:cs typeface="Times New Roman"/>
              </a:rPr>
              <a:t>developed</a:t>
            </a:r>
            <a:r>
              <a:rPr lang="ru-RU" sz="3400" dirty="0">
                <a:latin typeface="Times New Roman"/>
                <a:cs typeface="Times New Roman"/>
              </a:rPr>
              <a:t> a </a:t>
            </a:r>
            <a:r>
              <a:rPr lang="ru-RU" sz="3400" dirty="0" err="1">
                <a:latin typeface="Times New Roman"/>
                <a:cs typeface="Times New Roman"/>
              </a:rPr>
              <a:t>skin</a:t>
            </a:r>
            <a:r>
              <a:rPr lang="ru-RU" sz="3400" dirty="0">
                <a:latin typeface="Times New Roman"/>
                <a:cs typeface="Times New Roman"/>
              </a:rPr>
              <a:t> </a:t>
            </a:r>
            <a:r>
              <a:rPr lang="ru-RU" sz="3400" dirty="0" err="1">
                <a:latin typeface="Times New Roman"/>
                <a:cs typeface="Times New Roman"/>
              </a:rPr>
              <a:t>plaque</a:t>
            </a:r>
            <a:r>
              <a:rPr lang="ru-RU" sz="3400" dirty="0">
                <a:latin typeface="Times New Roman"/>
                <a:cs typeface="Times New Roman"/>
              </a:rPr>
              <a:t> </a:t>
            </a:r>
            <a:r>
              <a:rPr lang="ru-RU" sz="3400" dirty="0" err="1">
                <a:latin typeface="Times New Roman"/>
                <a:cs typeface="Times New Roman"/>
              </a:rPr>
              <a:t>on</a:t>
            </a:r>
            <a:r>
              <a:rPr lang="ru-RU" sz="3400" dirty="0">
                <a:latin typeface="Times New Roman"/>
                <a:cs typeface="Times New Roman"/>
              </a:rPr>
              <a:t> </a:t>
            </a:r>
            <a:r>
              <a:rPr lang="ru-RU" sz="3400" dirty="0" err="1">
                <a:latin typeface="Times New Roman"/>
                <a:cs typeface="Times New Roman"/>
              </a:rPr>
              <a:t>his</a:t>
            </a:r>
            <a:r>
              <a:rPr lang="ru-RU" sz="3400" dirty="0">
                <a:latin typeface="Times New Roman"/>
                <a:cs typeface="Times New Roman"/>
              </a:rPr>
              <a:t> </a:t>
            </a:r>
            <a:r>
              <a:rPr lang="ru-RU" sz="3400" dirty="0" err="1">
                <a:latin typeface="Times New Roman"/>
                <a:cs typeface="Times New Roman"/>
              </a:rPr>
              <a:t>face</a:t>
            </a:r>
            <a:r>
              <a:rPr lang="ru-RU" sz="3400" dirty="0">
                <a:latin typeface="Times New Roman"/>
                <a:cs typeface="Times New Roman"/>
              </a:rPr>
              <a:t>. In </a:t>
            </a:r>
            <a:r>
              <a:rPr lang="ru-RU" sz="3400" dirty="0" err="1">
                <a:latin typeface="Times New Roman"/>
                <a:cs typeface="Times New Roman"/>
              </a:rPr>
              <a:t>the</a:t>
            </a:r>
            <a:endParaRPr lang="ru-RU" dirty="0" err="1"/>
          </a:p>
          <a:p>
            <a:r>
              <a:rPr lang="ru-RU" sz="3400" dirty="0" err="1">
                <a:latin typeface="Times New Roman"/>
                <a:cs typeface="Times New Roman"/>
              </a:rPr>
              <a:t>center</a:t>
            </a:r>
            <a:r>
              <a:rPr lang="ru-RU" sz="3400" dirty="0">
                <a:latin typeface="Times New Roman"/>
                <a:cs typeface="Times New Roman"/>
              </a:rPr>
              <a:t> </a:t>
            </a:r>
            <a:r>
              <a:rPr lang="ru-RU" sz="3400" dirty="0" err="1">
                <a:latin typeface="Times New Roman"/>
                <a:cs typeface="Times New Roman"/>
              </a:rPr>
              <a:t>of</a:t>
            </a:r>
            <a:r>
              <a:rPr lang="ru-RU" sz="3400" dirty="0">
                <a:latin typeface="Times New Roman"/>
                <a:cs typeface="Times New Roman"/>
              </a:rPr>
              <a:t> </a:t>
            </a:r>
            <a:r>
              <a:rPr lang="ru-RU" sz="3400" dirty="0" err="1">
                <a:latin typeface="Times New Roman"/>
                <a:cs typeface="Times New Roman"/>
              </a:rPr>
              <a:t>this</a:t>
            </a:r>
            <a:r>
              <a:rPr lang="ru-RU" sz="3400" dirty="0">
                <a:latin typeface="Times New Roman"/>
                <a:cs typeface="Times New Roman"/>
              </a:rPr>
              <a:t> </a:t>
            </a:r>
            <a:r>
              <a:rPr lang="ru-RU" sz="3400" dirty="0" err="1">
                <a:latin typeface="Times New Roman"/>
                <a:cs typeface="Times New Roman"/>
              </a:rPr>
              <a:t>plaque</a:t>
            </a:r>
            <a:r>
              <a:rPr lang="ru-RU" sz="3400" dirty="0">
                <a:latin typeface="Times New Roman"/>
                <a:cs typeface="Times New Roman"/>
              </a:rPr>
              <a:t> </a:t>
            </a:r>
            <a:r>
              <a:rPr lang="ru-RU" sz="3400" dirty="0" err="1">
                <a:latin typeface="Times New Roman"/>
                <a:cs typeface="Times New Roman"/>
              </a:rPr>
              <a:t>there</a:t>
            </a:r>
            <a:r>
              <a:rPr lang="ru-RU" sz="3400" dirty="0">
                <a:latin typeface="Times New Roman"/>
                <a:cs typeface="Times New Roman"/>
              </a:rPr>
              <a:t> </a:t>
            </a:r>
            <a:r>
              <a:rPr lang="ru-RU" sz="3400" dirty="0" err="1">
                <a:latin typeface="Times New Roman"/>
                <a:cs typeface="Times New Roman"/>
              </a:rPr>
              <a:t>are</a:t>
            </a:r>
            <a:r>
              <a:rPr lang="ru-RU" sz="3400" dirty="0">
                <a:latin typeface="Times New Roman"/>
                <a:cs typeface="Times New Roman"/>
              </a:rPr>
              <a:t> </a:t>
            </a:r>
            <a:r>
              <a:rPr lang="ru-RU" sz="3400" dirty="0" err="1">
                <a:latin typeface="Times New Roman"/>
                <a:cs typeface="Times New Roman"/>
              </a:rPr>
              <a:t>necrotic</a:t>
            </a:r>
            <a:r>
              <a:rPr lang="ru-RU" sz="3400" dirty="0">
                <a:latin typeface="Times New Roman"/>
                <a:cs typeface="Times New Roman"/>
              </a:rPr>
              <a:t> </a:t>
            </a:r>
            <a:r>
              <a:rPr lang="ru-RU" sz="3400" dirty="0" err="1">
                <a:latin typeface="Times New Roman"/>
                <a:cs typeface="Times New Roman"/>
              </a:rPr>
              <a:t>patch</a:t>
            </a:r>
            <a:r>
              <a:rPr lang="ru-RU" sz="3400" dirty="0">
                <a:latin typeface="Times New Roman"/>
                <a:cs typeface="Times New Roman"/>
              </a:rPr>
              <a:t> </a:t>
            </a:r>
            <a:r>
              <a:rPr lang="ru-RU" sz="3400" dirty="0" err="1">
                <a:latin typeface="Times New Roman"/>
                <a:cs typeface="Times New Roman"/>
              </a:rPr>
              <a:t>and</a:t>
            </a:r>
            <a:r>
              <a:rPr lang="ru-RU" sz="3400" dirty="0">
                <a:latin typeface="Times New Roman"/>
                <a:cs typeface="Times New Roman"/>
              </a:rPr>
              <a:t> </a:t>
            </a:r>
            <a:r>
              <a:rPr lang="ru-RU" sz="3400" dirty="0" err="1">
                <a:latin typeface="Times New Roman"/>
                <a:cs typeface="Times New Roman"/>
              </a:rPr>
              <a:t>an</a:t>
            </a:r>
            <a:r>
              <a:rPr lang="ru-RU" sz="3400" dirty="0">
                <a:latin typeface="Times New Roman"/>
                <a:cs typeface="Times New Roman"/>
              </a:rPr>
              <a:t> </a:t>
            </a:r>
            <a:r>
              <a:rPr lang="ru-RU" sz="3400" dirty="0" err="1">
                <a:latin typeface="Times New Roman"/>
                <a:cs typeface="Times New Roman"/>
              </a:rPr>
              <a:t>ulcer</a:t>
            </a:r>
            <a:r>
              <a:rPr lang="ru-RU" sz="3400" dirty="0">
                <a:latin typeface="Times New Roman"/>
                <a:cs typeface="Times New Roman"/>
              </a:rPr>
              <a:t>. </a:t>
            </a:r>
            <a:r>
              <a:rPr lang="ru-RU" sz="3400" b="1" u="sng" dirty="0" err="1">
                <a:latin typeface="Times New Roman"/>
                <a:cs typeface="Times New Roman"/>
              </a:rPr>
              <a:t>Hislopathological</a:t>
            </a:r>
            <a:r>
              <a:rPr lang="ru-RU" sz="3400" b="1" u="sng" dirty="0">
                <a:latin typeface="Times New Roman"/>
                <a:cs typeface="Times New Roman"/>
              </a:rPr>
              <a:t> </a:t>
            </a:r>
            <a:r>
              <a:rPr lang="ru-RU" sz="3400" b="1" u="sng" dirty="0" err="1">
                <a:latin typeface="Times New Roman"/>
                <a:cs typeface="Times New Roman"/>
              </a:rPr>
              <a:t>analysis</a:t>
            </a:r>
            <a:r>
              <a:rPr lang="ru-RU" sz="3400" b="1" u="sng" dirty="0">
                <a:latin typeface="Times New Roman"/>
                <a:cs typeface="Times New Roman"/>
              </a:rPr>
              <a:t> </a:t>
            </a:r>
            <a:r>
              <a:rPr lang="ru-RU" sz="3400" b="1" u="sng" dirty="0" err="1">
                <a:latin typeface="Times New Roman"/>
                <a:cs typeface="Times New Roman"/>
              </a:rPr>
              <a:t>of</a:t>
            </a:r>
            <a:r>
              <a:rPr lang="ru-RU" sz="3400" b="1" u="sng" dirty="0">
                <a:latin typeface="Times New Roman"/>
                <a:cs typeface="Times New Roman"/>
              </a:rPr>
              <a:t> </a:t>
            </a:r>
            <a:r>
              <a:rPr lang="ru-RU" sz="3400" b="1" u="sng" dirty="0" err="1">
                <a:latin typeface="Times New Roman"/>
                <a:cs typeface="Times New Roman"/>
              </a:rPr>
              <a:t>the</a:t>
            </a:r>
            <a:r>
              <a:rPr lang="ru-RU" sz="3400" b="1" u="sng" dirty="0">
                <a:latin typeface="Times New Roman"/>
                <a:cs typeface="Times New Roman"/>
              </a:rPr>
              <a:t> </a:t>
            </a:r>
            <a:r>
              <a:rPr lang="ru-RU" sz="3400" b="1" u="sng" dirty="0" err="1">
                <a:latin typeface="Times New Roman"/>
                <a:cs typeface="Times New Roman"/>
              </a:rPr>
              <a:t>biopsy</a:t>
            </a:r>
            <a:r>
              <a:rPr lang="ru-RU" sz="3400" b="1" u="sng" dirty="0">
                <a:latin typeface="Times New Roman"/>
                <a:cs typeface="Times New Roman"/>
              </a:rPr>
              <a:t> </a:t>
            </a:r>
            <a:r>
              <a:rPr lang="ru-RU" sz="3400" b="1" u="sng" dirty="0" err="1">
                <a:latin typeface="Times New Roman"/>
                <a:cs typeface="Times New Roman"/>
              </a:rPr>
              <a:t>material</a:t>
            </a:r>
            <a:r>
              <a:rPr lang="ru-RU" sz="3400" b="1" u="sng" dirty="0">
                <a:latin typeface="Times New Roman"/>
                <a:cs typeface="Times New Roman"/>
              </a:rPr>
              <a:t> </a:t>
            </a:r>
            <a:r>
              <a:rPr lang="ru-RU" sz="3400" b="1" u="sng" dirty="0" err="1">
                <a:latin typeface="Times New Roman"/>
                <a:cs typeface="Times New Roman"/>
              </a:rPr>
              <a:t>reveals</a:t>
            </a:r>
            <a:r>
              <a:rPr lang="ru-RU" sz="3400" b="1" u="sng" dirty="0">
                <a:latin typeface="Times New Roman"/>
                <a:cs typeface="Times New Roman"/>
              </a:rPr>
              <a:t> </a:t>
            </a:r>
            <a:r>
              <a:rPr lang="ru-RU" sz="3400" b="1" u="sng" dirty="0" err="1">
                <a:latin typeface="Times New Roman"/>
                <a:cs typeface="Times New Roman"/>
              </a:rPr>
              <a:t>proliferation</a:t>
            </a:r>
            <a:r>
              <a:rPr lang="ru-RU" sz="3400" b="1" u="sng" dirty="0">
                <a:latin typeface="Times New Roman"/>
                <a:cs typeface="Times New Roman"/>
              </a:rPr>
              <a:t> </a:t>
            </a:r>
            <a:r>
              <a:rPr lang="ru-RU" sz="3400" b="1" u="sng" dirty="0" err="1">
                <a:latin typeface="Times New Roman"/>
                <a:cs typeface="Times New Roman"/>
              </a:rPr>
              <a:t>of</a:t>
            </a:r>
            <a:r>
              <a:rPr lang="ru-RU" sz="3400" b="1" u="sng" dirty="0">
                <a:latin typeface="Times New Roman"/>
                <a:cs typeface="Times New Roman"/>
              </a:rPr>
              <a:t> </a:t>
            </a:r>
            <a:r>
              <a:rPr lang="ru-RU" sz="3400" b="1" u="sng" dirty="0" err="1">
                <a:latin typeface="Times New Roman"/>
                <a:cs typeface="Times New Roman"/>
              </a:rPr>
              <a:t>atypical</a:t>
            </a:r>
            <a:r>
              <a:rPr lang="ru-RU" sz="3400" b="1" u="sng" dirty="0">
                <a:latin typeface="Times New Roman"/>
                <a:cs typeface="Times New Roman"/>
              </a:rPr>
              <a:t> </a:t>
            </a:r>
            <a:r>
              <a:rPr lang="ru-RU" sz="3400" b="1" u="sng" dirty="0" err="1">
                <a:latin typeface="Times New Roman"/>
                <a:cs typeface="Times New Roman"/>
              </a:rPr>
              <a:t>epithelial</a:t>
            </a:r>
            <a:r>
              <a:rPr lang="ru-RU" sz="3400" b="1" u="sng" dirty="0">
                <a:latin typeface="Times New Roman"/>
                <a:cs typeface="Times New Roman"/>
              </a:rPr>
              <a:t> </a:t>
            </a:r>
            <a:r>
              <a:rPr lang="ru-RU" sz="3400" b="1" u="sng" dirty="0" err="1">
                <a:latin typeface="Times New Roman"/>
                <a:cs typeface="Times New Roman"/>
              </a:rPr>
              <a:t>cells</a:t>
            </a:r>
            <a:r>
              <a:rPr lang="ru-RU" sz="3400" b="1" u="sng" dirty="0">
                <a:latin typeface="Times New Roman"/>
                <a:cs typeface="Times New Roman"/>
              </a:rPr>
              <a:t> </a:t>
            </a:r>
            <a:r>
              <a:rPr lang="ru-RU" sz="3400" b="1" u="sng" dirty="0" err="1">
                <a:latin typeface="Times New Roman"/>
                <a:cs typeface="Times New Roman"/>
              </a:rPr>
              <a:t>with</a:t>
            </a:r>
            <a:r>
              <a:rPr lang="ru-RU" sz="3400" b="1" u="sng" dirty="0">
                <a:latin typeface="Times New Roman"/>
                <a:cs typeface="Times New Roman"/>
              </a:rPr>
              <a:t> </a:t>
            </a:r>
            <a:r>
              <a:rPr lang="ru-RU" sz="3400" b="1" u="sng" dirty="0" err="1">
                <a:latin typeface="Times New Roman"/>
                <a:cs typeface="Times New Roman"/>
              </a:rPr>
              <a:t>large</a:t>
            </a:r>
            <a:r>
              <a:rPr lang="ru-RU" sz="3400" b="1" u="sng" dirty="0">
                <a:latin typeface="Times New Roman"/>
                <a:cs typeface="Times New Roman"/>
              </a:rPr>
              <a:t> </a:t>
            </a:r>
            <a:r>
              <a:rPr lang="ru-RU" sz="3400" b="1" u="sng" dirty="0" err="1">
                <a:latin typeface="Times New Roman"/>
                <a:cs typeface="Times New Roman"/>
              </a:rPr>
              <a:t>number</a:t>
            </a:r>
            <a:r>
              <a:rPr lang="ru-RU" sz="3400" b="1" u="sng" dirty="0">
                <a:latin typeface="Times New Roman"/>
                <a:cs typeface="Times New Roman"/>
              </a:rPr>
              <a:t> </a:t>
            </a:r>
            <a:r>
              <a:rPr lang="ru-RU" sz="3400" b="1" u="sng" dirty="0" err="1">
                <a:latin typeface="Times New Roman"/>
                <a:cs typeface="Times New Roman"/>
              </a:rPr>
              <a:t>of</a:t>
            </a:r>
            <a:r>
              <a:rPr lang="ru-RU" sz="3400" b="1" u="sng" dirty="0">
                <a:latin typeface="Times New Roman"/>
                <a:cs typeface="Times New Roman"/>
              </a:rPr>
              <a:t> </a:t>
            </a:r>
            <a:r>
              <a:rPr lang="ru-RU" sz="3400" b="1" u="sng" dirty="0" err="1">
                <a:latin typeface="Times New Roman"/>
                <a:cs typeface="Times New Roman"/>
              </a:rPr>
              <a:t>pathologic</a:t>
            </a:r>
            <a:r>
              <a:rPr lang="ru-RU" sz="3400" b="1" u="sng" dirty="0">
                <a:latin typeface="Times New Roman"/>
                <a:cs typeface="Times New Roman"/>
              </a:rPr>
              <a:t> </a:t>
            </a:r>
            <a:r>
              <a:rPr lang="ru-RU" sz="3400" b="1" u="sng" dirty="0" err="1">
                <a:latin typeface="Times New Roman"/>
                <a:cs typeface="Times New Roman"/>
              </a:rPr>
              <a:t>mitoses</a:t>
            </a:r>
            <a:r>
              <a:rPr lang="ru-RU" sz="3400" b="1" u="sng" dirty="0">
                <a:latin typeface="Times New Roman"/>
                <a:cs typeface="Times New Roman"/>
              </a:rPr>
              <a:t>.</a:t>
            </a:r>
            <a:r>
              <a:rPr lang="ru-RU" sz="3400" dirty="0">
                <a:latin typeface="Times New Roman"/>
                <a:cs typeface="Times New Roman"/>
              </a:rPr>
              <a:t> </a:t>
            </a:r>
            <a:r>
              <a:rPr lang="ru-RU" sz="3400" dirty="0" err="1">
                <a:latin typeface="Times New Roman"/>
                <a:cs typeface="Times New Roman"/>
              </a:rPr>
              <a:t>Make</a:t>
            </a:r>
            <a:r>
              <a:rPr lang="ru-RU" sz="3400" dirty="0">
                <a:latin typeface="Times New Roman"/>
                <a:cs typeface="Times New Roman"/>
              </a:rPr>
              <a:t> </a:t>
            </a:r>
            <a:r>
              <a:rPr lang="ru-RU" sz="3400" dirty="0" err="1">
                <a:latin typeface="Times New Roman"/>
                <a:cs typeface="Times New Roman"/>
              </a:rPr>
              <a:t>the</a:t>
            </a:r>
            <a:r>
              <a:rPr lang="ru-RU" sz="3400" dirty="0">
                <a:latin typeface="Times New Roman"/>
                <a:cs typeface="Times New Roman"/>
              </a:rPr>
              <a:t> </a:t>
            </a:r>
            <a:r>
              <a:rPr lang="ru-RU" sz="3400" dirty="0" err="1">
                <a:latin typeface="Times New Roman"/>
                <a:cs typeface="Times New Roman"/>
              </a:rPr>
              <a:t>diagnosis</a:t>
            </a:r>
            <a:r>
              <a:rPr lang="ru-RU" sz="3400" dirty="0">
                <a:latin typeface="Times New Roman"/>
                <a:cs typeface="Times New Roman"/>
              </a:rPr>
              <a:t>.</a:t>
            </a:r>
            <a:endParaRPr lang="ru-RU" dirty="0"/>
          </a:p>
          <a:p>
            <a:endParaRPr lang="ru-RU" sz="34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364200" y="3425910"/>
            <a:ext cx="8825658" cy="2917381"/>
          </a:xfrm>
        </p:spPr>
        <p:txBody>
          <a:bodyPr vert="horz" lIns="91440" tIns="45720" rIns="91440" bIns="45720" rtlCol="0" anchor="t">
            <a:noAutofit/>
          </a:bodyPr>
          <a:lstStyle/>
          <a:p>
            <a:pPr marL="457200" indent="-457200">
              <a:buAutoNum type="alphaLcPeriod"/>
            </a:pPr>
            <a:r>
              <a:rPr lang="ru-RU" sz="2400" b="1" u="sng" err="1">
                <a:solidFill>
                  <a:schemeClr val="tx1"/>
                </a:solidFill>
                <a:latin typeface="Times New Roman"/>
                <a:cs typeface="Times New Roman"/>
              </a:rPr>
              <a:t>Scin</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cancer</a:t>
            </a:r>
            <a:endParaRPr lang="ru-RU" b="1" u="sng" err="1">
              <a:solidFill>
                <a:schemeClr val="tx1"/>
              </a:solidFill>
            </a:endParaRPr>
          </a:p>
          <a:p>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Fibroma</a:t>
            </a:r>
            <a:endParaRPr lang="ru-RU" dirty="0" err="1">
              <a:solidFill>
                <a:schemeClr val="tx1"/>
              </a:solidFill>
            </a:endParaRPr>
          </a:p>
          <a:p>
            <a:r>
              <a:rPr lang="ru-RU" sz="2400" dirty="0">
                <a:solidFill>
                  <a:schemeClr val="tx1"/>
                </a:solidFill>
                <a:latin typeface="Times New Roman"/>
                <a:cs typeface="Times New Roman"/>
              </a:rPr>
              <a:t>c.   </a:t>
            </a:r>
            <a:r>
              <a:rPr lang="ru-RU" sz="2400" dirty="0" err="1">
                <a:solidFill>
                  <a:schemeClr val="tx1"/>
                </a:solidFill>
                <a:latin typeface="Times New Roman"/>
                <a:cs typeface="Times New Roman"/>
              </a:rPr>
              <a:t>Papilloma</a:t>
            </a:r>
            <a:endParaRPr lang="ru-RU" dirty="0" err="1">
              <a:solidFill>
                <a:schemeClr val="tx1"/>
              </a:solidFill>
            </a:endParaRPr>
          </a:p>
          <a:p>
            <a:r>
              <a:rPr lang="ru-RU" sz="2400" dirty="0">
                <a:solidFill>
                  <a:schemeClr val="tx1"/>
                </a:solidFill>
                <a:latin typeface="Times New Roman"/>
                <a:cs typeface="Times New Roman"/>
              </a:rPr>
              <a:t>d.  </a:t>
            </a:r>
            <a:r>
              <a:rPr lang="ru-RU" sz="2400" dirty="0" err="1">
                <a:solidFill>
                  <a:schemeClr val="tx1"/>
                </a:solidFill>
                <a:latin typeface="Times New Roman"/>
                <a:cs typeface="Times New Roman"/>
              </a:rPr>
              <a:t>Sarcoma</a:t>
            </a:r>
            <a:endParaRPr lang="ru-RU" dirty="0" err="1">
              <a:solidFill>
                <a:schemeClr val="tx1"/>
              </a:solidFill>
            </a:endParaRPr>
          </a:p>
          <a:p>
            <a:r>
              <a:rPr lang="ru-RU" sz="2400" dirty="0">
                <a:solidFill>
                  <a:schemeClr val="tx1"/>
                </a:solidFill>
                <a:latin typeface="Times New Roman"/>
                <a:cs typeface="Times New Roman"/>
              </a:rPr>
              <a:t>e.  </a:t>
            </a:r>
            <a:r>
              <a:rPr lang="ru-RU" sz="2400" dirty="0" err="1">
                <a:solidFill>
                  <a:schemeClr val="tx1"/>
                </a:solidFill>
                <a:latin typeface="Times New Roman"/>
                <a:cs typeface="Times New Roman"/>
              </a:rPr>
              <a:t>Trophic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ulcer</a:t>
            </a:r>
            <a:endParaRPr lang="ru-RU" dirty="0" err="1">
              <a:solidFill>
                <a:schemeClr val="tx1"/>
              </a:solidFill>
            </a:endParaRPr>
          </a:p>
          <a:p>
            <a:endParaRPr lang="ru-RU" sz="2400" dirty="0">
              <a:solidFill>
                <a:schemeClr val="tx1"/>
              </a:solidFill>
              <a:latin typeface="Times New Roman"/>
              <a:cs typeface="Times New Roman"/>
            </a:endParaRPr>
          </a:p>
        </p:txBody>
      </p:sp>
    </p:spTree>
    <p:extLst>
      <p:ext uri="{BB962C8B-B14F-4D97-AF65-F5344CB8AC3E}">
        <p14:creationId xmlns:p14="http://schemas.microsoft.com/office/powerpoint/2010/main" val="2034408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57499"/>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2639469"/>
          </a:xfrm>
        </p:spPr>
        <p:txBody>
          <a:bodyPr vert="horz" lIns="91440" tIns="45720" rIns="91440" bIns="45720" rtlCol="0" anchor="t">
            <a:noAutofit/>
          </a:bodyPr>
          <a:lstStyle/>
          <a:p>
            <a:r>
              <a:rPr lang="ru-RU" sz="2800" dirty="0">
                <a:latin typeface="Times New Roman"/>
                <a:cs typeface="Times New Roman"/>
              </a:rPr>
              <a:t>A 45-year-old </a:t>
            </a:r>
            <a:r>
              <a:rPr lang="ru-RU" sz="2800" err="1">
                <a:latin typeface="Times New Roman"/>
                <a:cs typeface="Times New Roman"/>
              </a:rPr>
              <a:t>man</a:t>
            </a:r>
            <a:r>
              <a:rPr lang="ru-RU" sz="2800" dirty="0">
                <a:latin typeface="Times New Roman"/>
                <a:cs typeface="Times New Roman"/>
              </a:rPr>
              <a:t> </a:t>
            </a:r>
            <a:r>
              <a:rPr lang="ru-RU" sz="2800" err="1">
                <a:latin typeface="Times New Roman"/>
                <a:cs typeface="Times New Roman"/>
              </a:rPr>
              <a:t>with</a:t>
            </a:r>
            <a:r>
              <a:rPr lang="ru-RU" sz="2800" dirty="0">
                <a:latin typeface="Times New Roman"/>
                <a:cs typeface="Times New Roman"/>
              </a:rPr>
              <a:t> </a:t>
            </a:r>
            <a:r>
              <a:rPr lang="ru-RU" sz="2800" err="1">
                <a:latin typeface="Times New Roman"/>
                <a:cs typeface="Times New Roman"/>
              </a:rPr>
              <a:t>acute</a:t>
            </a:r>
            <a:r>
              <a:rPr lang="ru-RU" sz="2800" dirty="0">
                <a:latin typeface="Times New Roman"/>
                <a:cs typeface="Times New Roman"/>
              </a:rPr>
              <a:t> </a:t>
            </a:r>
            <a:r>
              <a:rPr lang="ru-RU" sz="2800" err="1">
                <a:latin typeface="Times New Roman"/>
                <a:cs typeface="Times New Roman"/>
              </a:rPr>
              <a:t>pneumonia</a:t>
            </a:r>
            <a:r>
              <a:rPr lang="ru-RU" sz="2800" dirty="0">
                <a:latin typeface="Times New Roman"/>
                <a:cs typeface="Times New Roman"/>
              </a:rPr>
              <a:t> </a:t>
            </a:r>
            <a:r>
              <a:rPr lang="ru-RU" sz="2800" err="1">
                <a:latin typeface="Times New Roman"/>
                <a:cs typeface="Times New Roman"/>
              </a:rPr>
              <a:t>has</a:t>
            </a:r>
            <a:r>
              <a:rPr lang="ru-RU" sz="2800" dirty="0">
                <a:latin typeface="Times New Roman"/>
                <a:cs typeface="Times New Roman"/>
              </a:rPr>
              <a:t> </a:t>
            </a:r>
            <a:r>
              <a:rPr lang="ru-RU" sz="2800" err="1">
                <a:latin typeface="Times New Roman"/>
                <a:cs typeface="Times New Roman"/>
              </a:rPr>
              <a:t>developed</a:t>
            </a:r>
            <a:r>
              <a:rPr lang="ru-RU" sz="2800" dirty="0">
                <a:latin typeface="Times New Roman"/>
                <a:cs typeface="Times New Roman"/>
              </a:rPr>
              <a:t> </a:t>
            </a:r>
            <a:r>
              <a:rPr lang="ru-RU" sz="2800" err="1">
                <a:latin typeface="Times New Roman"/>
                <a:cs typeface="Times New Roman"/>
              </a:rPr>
              <a:t>pulmonary</a:t>
            </a:r>
            <a:r>
              <a:rPr lang="ru-RU" sz="2800" dirty="0">
                <a:latin typeface="Times New Roman"/>
                <a:cs typeface="Times New Roman"/>
              </a:rPr>
              <a:t> </a:t>
            </a:r>
            <a:r>
              <a:rPr lang="ru-RU" sz="2800" err="1">
                <a:latin typeface="Times New Roman"/>
                <a:cs typeface="Times New Roman"/>
              </a:rPr>
              <a:t>edema</a:t>
            </a:r>
            <a:r>
              <a:rPr lang="ru-RU" sz="2800" dirty="0">
                <a:latin typeface="Times New Roman"/>
                <a:cs typeface="Times New Roman"/>
              </a:rPr>
              <a:t> </a:t>
            </a:r>
            <a:r>
              <a:rPr lang="ru-RU" sz="2800" err="1">
                <a:latin typeface="Times New Roman"/>
                <a:cs typeface="Times New Roman"/>
              </a:rPr>
              <a:t>on</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6th </a:t>
            </a:r>
            <a:r>
              <a:rPr lang="ru-RU" sz="2800" err="1">
                <a:latin typeface="Times New Roman"/>
                <a:cs typeface="Times New Roman"/>
              </a:rPr>
              <a:t>day</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illness</a:t>
            </a:r>
            <a:r>
              <a:rPr lang="ru-RU" sz="2800" dirty="0">
                <a:latin typeface="Times New Roman"/>
                <a:cs typeface="Times New Roman"/>
              </a:rPr>
              <a:t>, </a:t>
            </a:r>
            <a:r>
              <a:rPr lang="ru-RU" sz="2800" err="1">
                <a:latin typeface="Times New Roman"/>
                <a:cs typeface="Times New Roman"/>
              </a:rPr>
              <a:t>which</a:t>
            </a:r>
            <a:r>
              <a:rPr lang="ru-RU" sz="2800" dirty="0">
                <a:latin typeface="Times New Roman"/>
                <a:cs typeface="Times New Roman"/>
              </a:rPr>
              <a:t> </a:t>
            </a:r>
            <a:r>
              <a:rPr lang="ru-RU" sz="2800" err="1">
                <a:latin typeface="Times New Roman"/>
                <a:cs typeface="Times New Roman"/>
              </a:rPr>
              <a:t>resulted</a:t>
            </a:r>
            <a:r>
              <a:rPr lang="ru-RU" sz="2800" dirty="0">
                <a:latin typeface="Times New Roman"/>
                <a:cs typeface="Times New Roman"/>
              </a:rPr>
              <a:t> </a:t>
            </a:r>
            <a:r>
              <a:rPr lang="ru-RU" sz="2800" err="1">
                <a:latin typeface="Times New Roman"/>
                <a:cs typeface="Times New Roman"/>
              </a:rPr>
              <a:t>in</a:t>
            </a:r>
            <a:r>
              <a:rPr lang="ru-RU" sz="2800" dirty="0">
                <a:latin typeface="Times New Roman"/>
                <a:cs typeface="Times New Roman"/>
              </a:rPr>
              <a:t> </a:t>
            </a:r>
            <a:r>
              <a:rPr lang="ru-RU" sz="2800" err="1">
                <a:latin typeface="Times New Roman"/>
                <a:cs typeface="Times New Roman"/>
              </a:rPr>
              <a:t>his</a:t>
            </a:r>
            <a:r>
              <a:rPr lang="ru-RU" sz="2800" dirty="0">
                <a:latin typeface="Times New Roman"/>
                <a:cs typeface="Times New Roman"/>
              </a:rPr>
              <a:t> </a:t>
            </a:r>
            <a:r>
              <a:rPr lang="ru-RU" sz="2800" err="1">
                <a:latin typeface="Times New Roman"/>
                <a:cs typeface="Times New Roman"/>
              </a:rPr>
              <a:t>death</a:t>
            </a:r>
            <a:r>
              <a:rPr lang="ru-RU" sz="2800" dirty="0">
                <a:latin typeface="Times New Roman"/>
                <a:cs typeface="Times New Roman"/>
              </a:rPr>
              <a:t>. </a:t>
            </a:r>
            <a:r>
              <a:rPr lang="ru-RU" sz="2800" err="1">
                <a:latin typeface="Times New Roman"/>
                <a:cs typeface="Times New Roman"/>
              </a:rPr>
              <a:t>Autopsy</a:t>
            </a:r>
            <a:r>
              <a:rPr lang="ru-RU" sz="2800" dirty="0">
                <a:latin typeface="Times New Roman"/>
                <a:cs typeface="Times New Roman"/>
              </a:rPr>
              <a:t> </a:t>
            </a:r>
            <a:r>
              <a:rPr lang="ru-RU" sz="2800" err="1">
                <a:latin typeface="Times New Roman"/>
                <a:cs typeface="Times New Roman"/>
              </a:rPr>
              <a:t>shows</a:t>
            </a:r>
            <a:r>
              <a:rPr lang="ru-RU" sz="2800" dirty="0">
                <a:latin typeface="Times New Roman"/>
                <a:cs typeface="Times New Roman"/>
              </a:rPr>
              <a:t> </a:t>
            </a:r>
            <a:r>
              <a:rPr lang="ru-RU" sz="2800" err="1">
                <a:latin typeface="Times New Roman"/>
                <a:cs typeface="Times New Roman"/>
              </a:rPr>
              <a:t>that</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entire</a:t>
            </a:r>
            <a:r>
              <a:rPr lang="ru-RU" sz="2800" dirty="0">
                <a:latin typeface="Times New Roman"/>
                <a:cs typeface="Times New Roman"/>
              </a:rPr>
              <a:t> </a:t>
            </a:r>
            <a:r>
              <a:rPr lang="ru-RU" sz="2800" err="1">
                <a:latin typeface="Times New Roman"/>
                <a:cs typeface="Times New Roman"/>
              </a:rPr>
              <a:t>upper</a:t>
            </a:r>
            <a:r>
              <a:rPr lang="ru-RU" sz="2800" dirty="0">
                <a:latin typeface="Times New Roman"/>
                <a:cs typeface="Times New Roman"/>
              </a:rPr>
              <a:t> </a:t>
            </a:r>
            <a:r>
              <a:rPr lang="ru-RU" sz="2800" err="1">
                <a:latin typeface="Times New Roman"/>
                <a:cs typeface="Times New Roman"/>
              </a:rPr>
              <a:t>lobe</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right</a:t>
            </a:r>
            <a:r>
              <a:rPr lang="ru-RU" sz="2800" dirty="0">
                <a:latin typeface="Times New Roman"/>
                <a:cs typeface="Times New Roman"/>
              </a:rPr>
              <a:t> </a:t>
            </a:r>
            <a:r>
              <a:rPr lang="ru-RU" sz="2800" err="1">
                <a:latin typeface="Times New Roman"/>
                <a:cs typeface="Times New Roman"/>
              </a:rPr>
              <a:t>lung</a:t>
            </a:r>
            <a:r>
              <a:rPr lang="ru-RU" sz="2800" dirty="0">
                <a:latin typeface="Times New Roman"/>
                <a:cs typeface="Times New Roman"/>
              </a:rPr>
              <a:t> </a:t>
            </a:r>
            <a:r>
              <a:rPr lang="ru-RU" sz="2800" err="1">
                <a:latin typeface="Times New Roman"/>
                <a:cs typeface="Times New Roman"/>
              </a:rPr>
              <a:t>is</a:t>
            </a:r>
            <a:r>
              <a:rPr lang="ru-RU" sz="2800" dirty="0">
                <a:latin typeface="Times New Roman"/>
                <a:cs typeface="Times New Roman"/>
              </a:rPr>
              <a:t> </a:t>
            </a:r>
            <a:r>
              <a:rPr lang="ru-RU" sz="2800" err="1">
                <a:latin typeface="Times New Roman"/>
                <a:cs typeface="Times New Roman"/>
              </a:rPr>
              <a:t>affected</a:t>
            </a:r>
            <a:r>
              <a:rPr lang="ru-RU" sz="2800" dirty="0">
                <a:latin typeface="Times New Roman"/>
                <a:cs typeface="Times New Roman"/>
              </a:rPr>
              <a:t>. </a:t>
            </a:r>
            <a:r>
              <a:rPr lang="ru-RU" sz="2800" b="1" u="sng" err="1">
                <a:latin typeface="Times New Roman"/>
                <a:cs typeface="Times New Roman"/>
              </a:rPr>
              <a:t>This</a:t>
            </a:r>
            <a:r>
              <a:rPr lang="ru-RU" sz="2800" b="1" u="sng" dirty="0">
                <a:latin typeface="Times New Roman"/>
                <a:cs typeface="Times New Roman"/>
              </a:rPr>
              <a:t> </a:t>
            </a:r>
            <a:r>
              <a:rPr lang="ru-RU" sz="2800" b="1" u="sng" err="1">
                <a:latin typeface="Times New Roman"/>
                <a:cs typeface="Times New Roman"/>
              </a:rPr>
              <a:t>lobe</a:t>
            </a:r>
            <a:r>
              <a:rPr lang="ru-RU" sz="2800" b="1" u="sng" dirty="0">
                <a:latin typeface="Times New Roman"/>
                <a:cs typeface="Times New Roman"/>
              </a:rPr>
              <a:t> </a:t>
            </a:r>
            <a:r>
              <a:rPr lang="ru-RU" sz="2800" b="1" u="sng" err="1">
                <a:latin typeface="Times New Roman"/>
                <a:cs typeface="Times New Roman"/>
              </a:rPr>
              <a:t>is</a:t>
            </a:r>
            <a:r>
              <a:rPr lang="ru-RU" sz="2800" b="1" u="sng" dirty="0">
                <a:latin typeface="Times New Roman"/>
                <a:cs typeface="Times New Roman"/>
              </a:rPr>
              <a:t> </a:t>
            </a:r>
            <a:r>
              <a:rPr lang="ru-RU" sz="2800" b="1" u="sng" err="1">
                <a:latin typeface="Times New Roman"/>
                <a:cs typeface="Times New Roman"/>
              </a:rPr>
              <a:t>enlarged</a:t>
            </a:r>
            <a:r>
              <a:rPr lang="ru-RU" sz="2800" b="1" u="sng" dirty="0">
                <a:latin typeface="Times New Roman"/>
                <a:cs typeface="Times New Roman"/>
              </a:rPr>
              <a:t>, </a:t>
            </a:r>
            <a:r>
              <a:rPr lang="ru-RU" sz="2800" b="1" u="sng" err="1">
                <a:latin typeface="Times New Roman"/>
                <a:cs typeface="Times New Roman"/>
              </a:rPr>
              <a:t>dense</a:t>
            </a:r>
            <a:r>
              <a:rPr lang="ru-RU" sz="2800" b="1" u="sng" dirty="0">
                <a:latin typeface="Times New Roman"/>
                <a:cs typeface="Times New Roman"/>
              </a:rPr>
              <a:t>, </a:t>
            </a:r>
            <a:r>
              <a:rPr lang="ru-RU" sz="2800" b="1" u="sng" err="1">
                <a:latin typeface="Times New Roman"/>
                <a:cs typeface="Times New Roman"/>
              </a:rPr>
              <a:t>and</a:t>
            </a:r>
            <a:r>
              <a:rPr lang="ru-RU" sz="2800" b="1" u="sng" dirty="0">
                <a:latin typeface="Times New Roman"/>
                <a:cs typeface="Times New Roman"/>
              </a:rPr>
              <a:t> </a:t>
            </a:r>
            <a:r>
              <a:rPr lang="ru-RU" sz="2800" b="1" u="sng" err="1">
                <a:latin typeface="Times New Roman"/>
                <a:cs typeface="Times New Roman"/>
              </a:rPr>
              <a:t>gray</a:t>
            </a:r>
            <a:r>
              <a:rPr lang="ru-RU" sz="2800" b="1" u="sng" dirty="0">
                <a:latin typeface="Times New Roman"/>
                <a:cs typeface="Times New Roman"/>
              </a:rPr>
              <a:t> </a:t>
            </a:r>
            <a:r>
              <a:rPr lang="ru-RU" sz="2800" b="1" u="sng" err="1">
                <a:latin typeface="Times New Roman"/>
                <a:cs typeface="Times New Roman"/>
              </a:rPr>
              <a:t>on</a:t>
            </a:r>
            <a:r>
              <a:rPr lang="ru-RU" sz="2800" b="1" u="sng" dirty="0">
                <a:latin typeface="Times New Roman"/>
                <a:cs typeface="Times New Roman"/>
              </a:rPr>
              <a:t> </a:t>
            </a:r>
            <a:r>
              <a:rPr lang="ru-RU" sz="2800" b="1" u="sng" err="1">
                <a:latin typeface="Times New Roman"/>
                <a:cs typeface="Times New Roman"/>
              </a:rPr>
              <a:t>section</a:t>
            </a:r>
            <a:r>
              <a:rPr lang="ru-RU" sz="2800" b="1" u="sng" dirty="0">
                <a:latin typeface="Times New Roman"/>
                <a:cs typeface="Times New Roman"/>
              </a:rPr>
              <a:t>. It </a:t>
            </a:r>
            <a:r>
              <a:rPr lang="ru-RU" sz="2800" b="1" u="sng" err="1">
                <a:latin typeface="Times New Roman"/>
                <a:cs typeface="Times New Roman"/>
              </a:rPr>
              <a:t>has</a:t>
            </a:r>
            <a:r>
              <a:rPr lang="ru-RU" sz="2800" b="1" u="sng" dirty="0">
                <a:latin typeface="Times New Roman"/>
                <a:cs typeface="Times New Roman"/>
              </a:rPr>
              <a:t> </a:t>
            </a:r>
            <a:r>
              <a:rPr lang="ru-RU" sz="2800" b="1" u="sng" err="1">
                <a:latin typeface="Times New Roman"/>
                <a:cs typeface="Times New Roman"/>
              </a:rPr>
              <a:t>fibrinous</a:t>
            </a:r>
            <a:r>
              <a:rPr lang="ru-RU" sz="2800" b="1" u="sng" dirty="0">
                <a:latin typeface="Times New Roman"/>
                <a:cs typeface="Times New Roman"/>
              </a:rPr>
              <a:t> </a:t>
            </a:r>
            <a:r>
              <a:rPr lang="ru-RU" sz="2800" b="1" u="sng" err="1">
                <a:latin typeface="Times New Roman"/>
                <a:cs typeface="Times New Roman"/>
              </a:rPr>
              <a:t>deposits</a:t>
            </a:r>
            <a:r>
              <a:rPr lang="ru-RU" sz="2800" b="1" u="sng" dirty="0">
                <a:latin typeface="Times New Roman"/>
                <a:cs typeface="Times New Roman"/>
              </a:rPr>
              <a:t> </a:t>
            </a:r>
            <a:r>
              <a:rPr lang="ru-RU" sz="2800" b="1" u="sng" err="1">
                <a:latin typeface="Times New Roman"/>
                <a:cs typeface="Times New Roman"/>
              </a:rPr>
              <a:t>on</a:t>
            </a:r>
            <a:r>
              <a:rPr lang="ru-RU" sz="2800" b="1" u="sng" dirty="0">
                <a:latin typeface="Times New Roman"/>
                <a:cs typeface="Times New Roman"/>
              </a:rPr>
              <a:t> </a:t>
            </a:r>
            <a:r>
              <a:rPr lang="ru-RU" sz="2800" b="1" u="sng" err="1">
                <a:latin typeface="Times New Roman"/>
                <a:cs typeface="Times New Roman"/>
              </a:rPr>
              <a:t>the</a:t>
            </a:r>
            <a:r>
              <a:rPr lang="ru-RU" sz="2800" b="1" u="sng" dirty="0">
                <a:latin typeface="Times New Roman"/>
                <a:cs typeface="Times New Roman"/>
              </a:rPr>
              <a:t> </a:t>
            </a:r>
            <a:r>
              <a:rPr lang="ru-RU" sz="2800" b="1" u="sng" err="1">
                <a:latin typeface="Times New Roman"/>
                <a:cs typeface="Times New Roman"/>
              </a:rPr>
              <a:t>pleura</a:t>
            </a:r>
            <a:r>
              <a:rPr lang="ru-RU" sz="2800" b="1" u="sng" dirty="0">
                <a:latin typeface="Times New Roman"/>
                <a:cs typeface="Times New Roman"/>
              </a:rPr>
              <a:t>. A </a:t>
            </a:r>
            <a:r>
              <a:rPr lang="ru-RU" sz="2800" b="1" u="sng" err="1">
                <a:latin typeface="Times New Roman"/>
                <a:cs typeface="Times New Roman"/>
              </a:rPr>
              <a:t>cloudy</a:t>
            </a:r>
            <a:r>
              <a:rPr lang="ru-RU" sz="2800" b="1" u="sng" dirty="0">
                <a:latin typeface="Times New Roman"/>
                <a:cs typeface="Times New Roman"/>
              </a:rPr>
              <a:t> </a:t>
            </a:r>
            <a:r>
              <a:rPr lang="ru-RU" sz="2800" b="1" u="sng" err="1">
                <a:latin typeface="Times New Roman"/>
                <a:cs typeface="Times New Roman"/>
              </a:rPr>
              <a:t>liquid</a:t>
            </a:r>
            <a:r>
              <a:rPr lang="ru-RU" sz="2800" b="1" u="sng" dirty="0">
                <a:latin typeface="Times New Roman"/>
                <a:cs typeface="Times New Roman"/>
              </a:rPr>
              <a:t> </a:t>
            </a:r>
            <a:r>
              <a:rPr lang="ru-RU" sz="2800" b="1" u="sng" err="1">
                <a:latin typeface="Times New Roman"/>
                <a:cs typeface="Times New Roman"/>
              </a:rPr>
              <a:t>how</a:t>
            </a:r>
            <a:r>
              <a:rPr lang="ru-RU" sz="2800" b="1" u="sng" dirty="0">
                <a:latin typeface="Times New Roman"/>
                <a:cs typeface="Times New Roman"/>
              </a:rPr>
              <a:t> </a:t>
            </a:r>
            <a:r>
              <a:rPr lang="ru-RU" sz="2800" b="1" u="sng" err="1">
                <a:latin typeface="Times New Roman"/>
                <a:cs typeface="Times New Roman"/>
              </a:rPr>
              <a:t>is</a:t>
            </a:r>
            <a:r>
              <a:rPr lang="ru-RU" sz="2800" b="1" u="sng" dirty="0">
                <a:latin typeface="Times New Roman"/>
                <a:cs typeface="Times New Roman"/>
              </a:rPr>
              <a:t> </a:t>
            </a:r>
            <a:r>
              <a:rPr lang="ru-RU" sz="2800" b="1" u="sng" err="1">
                <a:latin typeface="Times New Roman"/>
                <a:cs typeface="Times New Roman"/>
              </a:rPr>
              <a:t>from</a:t>
            </a:r>
            <a:r>
              <a:rPr lang="ru-RU" sz="2800" b="1" u="sng" dirty="0">
                <a:latin typeface="Times New Roman"/>
                <a:cs typeface="Times New Roman"/>
              </a:rPr>
              <a:t> </a:t>
            </a:r>
            <a:r>
              <a:rPr lang="ru-RU" sz="2800" b="1" u="sng" err="1">
                <a:latin typeface="Times New Roman"/>
                <a:cs typeface="Times New Roman"/>
              </a:rPr>
              <a:t>the</a:t>
            </a:r>
            <a:r>
              <a:rPr lang="ru-RU" sz="2800" b="1" u="sng" dirty="0">
                <a:latin typeface="Times New Roman"/>
                <a:cs typeface="Times New Roman"/>
              </a:rPr>
              <a:t> </a:t>
            </a:r>
            <a:r>
              <a:rPr lang="ru-RU" sz="2800" b="1" u="sng" err="1">
                <a:latin typeface="Times New Roman"/>
                <a:cs typeface="Times New Roman"/>
              </a:rPr>
              <a:t>section</a:t>
            </a:r>
            <a:r>
              <a:rPr lang="ru-RU" sz="2800" b="1" u="sng" dirty="0">
                <a:latin typeface="Times New Roman"/>
                <a:cs typeface="Times New Roman"/>
              </a:rPr>
              <a:t> </a:t>
            </a:r>
            <a:r>
              <a:rPr lang="ru-RU" sz="2800" b="1" u="sng" err="1">
                <a:latin typeface="Times New Roman"/>
                <a:cs typeface="Times New Roman"/>
              </a:rPr>
              <a:t>surface</a:t>
            </a:r>
            <a:r>
              <a:rPr lang="ru-RU" sz="2800" b="1" u="sng" dirty="0">
                <a:latin typeface="Times New Roman"/>
                <a:cs typeface="Times New Roman"/>
              </a:rPr>
              <a:t>. </a:t>
            </a:r>
            <a:r>
              <a:rPr lang="ru-RU" sz="2800" b="1" u="sng" err="1">
                <a:latin typeface="Times New Roman"/>
                <a:cs typeface="Times New Roman"/>
              </a:rPr>
              <a:t>Microscopy</a:t>
            </a:r>
            <a:r>
              <a:rPr lang="ru-RU" sz="2800" b="1" u="sng" dirty="0">
                <a:latin typeface="Times New Roman"/>
                <a:cs typeface="Times New Roman"/>
              </a:rPr>
              <a:t> </a:t>
            </a:r>
            <a:r>
              <a:rPr lang="ru-RU" sz="2800" b="1" u="sng" err="1">
                <a:latin typeface="Times New Roman"/>
                <a:cs typeface="Times New Roman"/>
              </a:rPr>
              <a:t>shows</a:t>
            </a:r>
            <a:r>
              <a:rPr lang="ru-RU" sz="2800" b="1" u="sng" dirty="0">
                <a:latin typeface="Times New Roman"/>
                <a:cs typeface="Times New Roman"/>
              </a:rPr>
              <a:t> </a:t>
            </a:r>
            <a:r>
              <a:rPr lang="ru-RU" sz="2800" b="1" u="sng" err="1">
                <a:latin typeface="Times New Roman"/>
                <a:cs typeface="Times New Roman"/>
              </a:rPr>
              <a:t>fibrin</a:t>
            </a:r>
            <a:r>
              <a:rPr lang="ru-RU" sz="2800" b="1" u="sng" dirty="0">
                <a:latin typeface="Times New Roman"/>
                <a:cs typeface="Times New Roman"/>
              </a:rPr>
              <a:t>, </a:t>
            </a:r>
            <a:r>
              <a:rPr lang="ru-RU" sz="2800" b="1" u="sng" err="1">
                <a:latin typeface="Times New Roman"/>
                <a:cs typeface="Times New Roman"/>
              </a:rPr>
              <a:t>neutrophils</a:t>
            </a:r>
            <a:r>
              <a:rPr lang="ru-RU" sz="2800" b="1" u="sng" dirty="0">
                <a:latin typeface="Times New Roman"/>
                <a:cs typeface="Times New Roman"/>
              </a:rPr>
              <a:t>, </a:t>
            </a:r>
            <a:r>
              <a:rPr lang="ru-RU" sz="2800" b="1" u="sng" err="1">
                <a:latin typeface="Times New Roman"/>
                <a:cs typeface="Times New Roman"/>
              </a:rPr>
              <a:t>macrophages</a:t>
            </a:r>
            <a:r>
              <a:rPr lang="ru-RU" sz="2800" b="1" u="sng" dirty="0">
                <a:latin typeface="Times New Roman"/>
                <a:cs typeface="Times New Roman"/>
              </a:rPr>
              <a:t>, </a:t>
            </a:r>
            <a:r>
              <a:rPr lang="ru-RU" sz="2800" b="1" u="sng" err="1">
                <a:latin typeface="Times New Roman"/>
                <a:cs typeface="Times New Roman"/>
              </a:rPr>
              <a:t>and</a:t>
            </a:r>
            <a:r>
              <a:rPr lang="ru-RU" sz="2800" b="1" u="sng" dirty="0">
                <a:latin typeface="Times New Roman"/>
                <a:cs typeface="Times New Roman"/>
              </a:rPr>
              <a:t> </a:t>
            </a:r>
            <a:r>
              <a:rPr lang="ru-RU" sz="2800" b="1" u="sng" err="1">
                <a:latin typeface="Times New Roman"/>
                <a:cs typeface="Times New Roman"/>
              </a:rPr>
              <a:t>hemolyzed</a:t>
            </a:r>
            <a:r>
              <a:rPr lang="ru-RU" sz="2800" b="1" u="sng" dirty="0">
                <a:latin typeface="Times New Roman"/>
                <a:cs typeface="Times New Roman"/>
              </a:rPr>
              <a:t> </a:t>
            </a:r>
            <a:r>
              <a:rPr lang="ru-RU" sz="2800" b="1" u="sng" err="1">
                <a:latin typeface="Times New Roman"/>
                <a:cs typeface="Times New Roman"/>
              </a:rPr>
              <a:t>ervthrocytes</a:t>
            </a:r>
            <a:r>
              <a:rPr lang="ru-RU" sz="2800" b="1" u="sng" dirty="0">
                <a:latin typeface="Times New Roman"/>
                <a:cs typeface="Times New Roman"/>
              </a:rPr>
              <a:t> </a:t>
            </a:r>
            <a:r>
              <a:rPr lang="ru-RU" sz="2800" b="1" u="sng" err="1">
                <a:latin typeface="Times New Roman"/>
                <a:cs typeface="Times New Roman"/>
              </a:rPr>
              <a:t>in</a:t>
            </a:r>
            <a:r>
              <a:rPr lang="ru-RU" sz="2800" b="1" u="sng" dirty="0">
                <a:latin typeface="Times New Roman"/>
                <a:cs typeface="Times New Roman"/>
              </a:rPr>
              <a:t> </a:t>
            </a:r>
            <a:r>
              <a:rPr lang="ru-RU" sz="2800" b="1" u="sng" err="1">
                <a:latin typeface="Times New Roman"/>
                <a:cs typeface="Times New Roman"/>
              </a:rPr>
              <a:t>the</a:t>
            </a:r>
            <a:r>
              <a:rPr lang="ru-RU" sz="2800" b="1" u="sng" dirty="0">
                <a:latin typeface="Times New Roman"/>
                <a:cs typeface="Times New Roman"/>
              </a:rPr>
              <a:t> </a:t>
            </a:r>
            <a:r>
              <a:rPr lang="ru-RU" sz="2800" b="1" u="sng" err="1">
                <a:latin typeface="Times New Roman"/>
                <a:cs typeface="Times New Roman"/>
              </a:rPr>
              <a:t>lumen</a:t>
            </a:r>
            <a:r>
              <a:rPr lang="ru-RU" sz="2800" b="1" u="sng" dirty="0">
                <a:latin typeface="Times New Roman"/>
                <a:cs typeface="Times New Roman"/>
              </a:rPr>
              <a:t> </a:t>
            </a:r>
            <a:r>
              <a:rPr lang="ru-RU" sz="2800" b="1" u="sng" err="1">
                <a:latin typeface="Times New Roman"/>
                <a:cs typeface="Times New Roman"/>
              </a:rPr>
              <a:t>of</a:t>
            </a:r>
            <a:r>
              <a:rPr lang="ru-RU" sz="2800" b="1" u="sng" dirty="0">
                <a:latin typeface="Times New Roman"/>
                <a:cs typeface="Times New Roman"/>
              </a:rPr>
              <a:t> </a:t>
            </a:r>
            <a:r>
              <a:rPr lang="ru-RU" sz="2800" b="1" u="sng" err="1">
                <a:latin typeface="Times New Roman"/>
                <a:cs typeface="Times New Roman"/>
              </a:rPr>
              <a:t>the</a:t>
            </a:r>
            <a:r>
              <a:rPr lang="ru-RU" sz="2800" b="1" u="sng" dirty="0">
                <a:latin typeface="Times New Roman"/>
                <a:cs typeface="Times New Roman"/>
              </a:rPr>
              <a:t> </a:t>
            </a:r>
            <a:r>
              <a:rPr lang="ru-RU" sz="2800" b="1" u="sng" err="1">
                <a:latin typeface="Times New Roman"/>
                <a:cs typeface="Times New Roman"/>
              </a:rPr>
              <a:t>alveoli</a:t>
            </a:r>
            <a:r>
              <a:rPr lang="ru-RU" sz="2800" b="1" u="sng" dirty="0">
                <a:latin typeface="Times New Roman"/>
                <a:cs typeface="Times New Roman"/>
              </a:rPr>
              <a:t>.</a:t>
            </a:r>
            <a:r>
              <a:rPr lang="ru-RU" sz="2800" dirty="0">
                <a:latin typeface="Times New Roman"/>
                <a:cs typeface="Times New Roman"/>
              </a:rPr>
              <a:t> What </a:t>
            </a:r>
            <a:r>
              <a:rPr lang="ru-RU" sz="2800" err="1">
                <a:latin typeface="Times New Roman"/>
                <a:cs typeface="Times New Roman"/>
              </a:rPr>
              <a:t>type</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pneumonia</a:t>
            </a:r>
            <a:r>
              <a:rPr lang="ru-RU" sz="2800" dirty="0">
                <a:latin typeface="Times New Roman"/>
                <a:cs typeface="Times New Roman"/>
              </a:rPr>
              <a:t> </a:t>
            </a:r>
            <a:r>
              <a:rPr lang="ru-RU" sz="2800" err="1">
                <a:latin typeface="Times New Roman"/>
                <a:cs typeface="Times New Roman"/>
              </a:rPr>
              <a:t>is</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patient</a:t>
            </a:r>
            <a:r>
              <a:rPr lang="ru-RU" sz="2800" dirty="0">
                <a:latin typeface="Times New Roman"/>
                <a:cs typeface="Times New Roman"/>
              </a:rPr>
              <a:t> </a:t>
            </a:r>
            <a:r>
              <a:rPr lang="ru-RU" sz="2800" err="1">
                <a:latin typeface="Times New Roman"/>
                <a:cs typeface="Times New Roman"/>
              </a:rPr>
              <a:t>present</a:t>
            </a:r>
            <a:r>
              <a:rPr lang="ru-RU" sz="2800" dirty="0">
                <a:latin typeface="Times New Roman"/>
                <a:cs typeface="Times New Roman"/>
              </a:rPr>
              <a:t> </a:t>
            </a:r>
            <a:r>
              <a:rPr lang="ru-RU" sz="2800" err="1">
                <a:latin typeface="Times New Roman"/>
                <a:cs typeface="Times New Roman"/>
              </a:rPr>
              <a:t>with</a:t>
            </a:r>
            <a:r>
              <a:rPr lang="ru-RU" sz="2800" dirty="0">
                <a:latin typeface="Times New Roman"/>
                <a:cs typeface="Times New Roman"/>
              </a:rPr>
              <a:t>?</a:t>
            </a:r>
            <a:endParaRPr lang="ru-RU" sz="2800" dirty="0"/>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378577" y="3756589"/>
            <a:ext cx="8825658" cy="2917381"/>
          </a:xfrm>
        </p:spPr>
        <p:txBody>
          <a:bodyPr vert="horz" lIns="91440" tIns="45720" rIns="91440" bIns="45720" rtlCol="0" anchor="t">
            <a:noAutofit/>
          </a:bodyPr>
          <a:lstStyle/>
          <a:p>
            <a:pPr marL="457200" indent="-457200">
              <a:buAutoNum type="alphaUcPeriod"/>
            </a:pPr>
            <a:r>
              <a:rPr lang="ru-RU" sz="2400" b="1" u="sng" err="1">
                <a:solidFill>
                  <a:schemeClr val="tx1"/>
                </a:solidFill>
                <a:latin typeface="Times New Roman"/>
                <a:cs typeface="Times New Roman"/>
              </a:rPr>
              <a:t>Croupous</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pneumonia</a:t>
            </a:r>
            <a:endParaRPr lang="ru-RU" b="1" u="sng" err="1">
              <a:solidFill>
                <a:schemeClr val="tx1"/>
              </a:solidFill>
            </a:endParaRPr>
          </a:p>
          <a:p>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Staphylococcal</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bronchopneumonia</a:t>
            </a:r>
            <a:endParaRPr lang="ru-RU" dirty="0">
              <a:solidFill>
                <a:schemeClr val="tx1"/>
              </a:solidFill>
            </a:endParaRPr>
          </a:p>
          <a:p>
            <a:r>
              <a:rPr lang="ru-RU" sz="2400" dirty="0">
                <a:solidFill>
                  <a:schemeClr val="tx1"/>
                </a:solidFill>
                <a:latin typeface="Times New Roman"/>
                <a:cs typeface="Times New Roman"/>
              </a:rPr>
              <a:t>C.  </a:t>
            </a:r>
            <a:r>
              <a:rPr lang="ru-RU" sz="2400" dirty="0" err="1">
                <a:solidFill>
                  <a:schemeClr val="tx1"/>
                </a:solidFill>
                <a:latin typeface="Times New Roman"/>
                <a:cs typeface="Times New Roman"/>
              </a:rPr>
              <a:t>Viral</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pneumonia</a:t>
            </a:r>
            <a:endParaRPr lang="ru-RU" dirty="0" err="1">
              <a:solidFill>
                <a:schemeClr val="tx1"/>
              </a:solidFill>
            </a:endParaRPr>
          </a:p>
          <a:p>
            <a:r>
              <a:rPr lang="ru-RU" sz="2400" dirty="0">
                <a:solidFill>
                  <a:schemeClr val="tx1"/>
                </a:solidFill>
                <a:latin typeface="Times New Roman"/>
                <a:cs typeface="Times New Roman"/>
              </a:rPr>
              <a:t>D.  </a:t>
            </a:r>
            <a:r>
              <a:rPr lang="ru-RU" sz="2400" dirty="0" err="1">
                <a:solidFill>
                  <a:schemeClr val="tx1"/>
                </a:solidFill>
                <a:latin typeface="Times New Roman"/>
                <a:cs typeface="Times New Roman"/>
              </a:rPr>
              <a:t>Adult</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respiratory</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distress</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syndrome</a:t>
            </a:r>
            <a:endParaRPr lang="ru-RU" dirty="0" err="1">
              <a:solidFill>
                <a:schemeClr val="tx1"/>
              </a:solidFill>
            </a:endParaRPr>
          </a:p>
          <a:p>
            <a:r>
              <a:rPr lang="ru-RU" sz="2400" dirty="0">
                <a:solidFill>
                  <a:schemeClr val="tx1"/>
                </a:solidFill>
                <a:latin typeface="Times New Roman"/>
                <a:cs typeface="Times New Roman"/>
              </a:rPr>
              <a:t>E.   </a:t>
            </a:r>
            <a:r>
              <a:rPr lang="ru-RU" sz="2400" dirty="0" err="1">
                <a:solidFill>
                  <a:schemeClr val="tx1"/>
                </a:solidFill>
                <a:latin typeface="Times New Roman"/>
                <a:cs typeface="Times New Roman"/>
              </a:rPr>
              <a:t>Hypostatic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pneumonia</a:t>
            </a:r>
            <a:endParaRPr lang="ru-RU" dirty="0" err="1">
              <a:solidFill>
                <a:schemeClr val="tx1"/>
              </a:solidFill>
            </a:endParaRPr>
          </a:p>
        </p:txBody>
      </p:sp>
    </p:spTree>
    <p:extLst>
      <p:ext uri="{BB962C8B-B14F-4D97-AF65-F5344CB8AC3E}">
        <p14:creationId xmlns:p14="http://schemas.microsoft.com/office/powerpoint/2010/main" val="25092394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57499"/>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3257695"/>
          </a:xfrm>
        </p:spPr>
        <p:txBody>
          <a:bodyPr vert="horz" lIns="91440" tIns="45720" rIns="91440" bIns="45720" rtlCol="0" anchor="t">
            <a:noAutofit/>
          </a:bodyPr>
          <a:lstStyle/>
          <a:p>
            <a:r>
              <a:rPr lang="ru-RU" sz="2800" err="1">
                <a:solidFill>
                  <a:schemeClr val="tx1"/>
                </a:solidFill>
                <a:latin typeface="Times New Roman"/>
                <a:cs typeface="Times New Roman"/>
              </a:rPr>
              <a:t>Autopsy</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of</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the</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body</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of</a:t>
            </a:r>
            <a:r>
              <a:rPr lang="ru-RU" sz="2800" dirty="0">
                <a:solidFill>
                  <a:schemeClr val="tx1"/>
                </a:solidFill>
                <a:latin typeface="Times New Roman"/>
                <a:cs typeface="Times New Roman"/>
              </a:rPr>
              <a:t> a 61- </a:t>
            </a:r>
            <a:r>
              <a:rPr lang="ru-RU" sz="2800" err="1">
                <a:solidFill>
                  <a:schemeClr val="tx1"/>
                </a:solidFill>
                <a:latin typeface="Times New Roman"/>
                <a:cs typeface="Times New Roman"/>
              </a:rPr>
              <a:t>year-old</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man</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with</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rheumatoid</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arthritis</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shows</a:t>
            </a:r>
            <a:r>
              <a:rPr lang="ru-RU" sz="2800" dirty="0">
                <a:solidFill>
                  <a:schemeClr val="tx1"/>
                </a:solidFill>
                <a:latin typeface="Times New Roman"/>
                <a:cs typeface="Times New Roman"/>
              </a:rPr>
              <a:t> </a:t>
            </a:r>
            <a:r>
              <a:rPr lang="ru-RU" sz="2800" b="1" u="sng" err="1">
                <a:solidFill>
                  <a:schemeClr val="tx1"/>
                </a:solidFill>
                <a:latin typeface="Times New Roman"/>
                <a:cs typeface="Times New Roman"/>
              </a:rPr>
              <a:t>enlarged</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and</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dense</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yellow-white</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kidneys</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with</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awaxy</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sheen</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and</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areas</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of</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cicatricial</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depressions</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on</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their</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surface</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Congo</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red-staining-reveals</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deposition</a:t>
            </a:r>
            <a:r>
              <a:rPr lang="ru-RU" sz="2800" b="1" u="sng" dirty="0">
                <a:solidFill>
                  <a:schemeClr val="tx1"/>
                </a:solidFill>
                <a:latin typeface="Times New Roman"/>
                <a:cs typeface="Times New Roman"/>
              </a:rPr>
              <a:t> _</a:t>
            </a:r>
            <a:r>
              <a:rPr lang="ru-RU" sz="2800" b="1" u="sng" err="1">
                <a:solidFill>
                  <a:schemeClr val="tx1"/>
                </a:solidFill>
                <a:latin typeface="Times New Roman"/>
                <a:cs typeface="Times New Roman"/>
              </a:rPr>
              <a:t>of</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homogeneous-pink</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masses</a:t>
            </a:r>
            <a:r>
              <a:rPr lang="ru-RU" sz="2800" b="1" u="sng" dirty="0">
                <a:solidFill>
                  <a:schemeClr val="tx1"/>
                </a:solidFill>
                <a:latin typeface="Times New Roman"/>
                <a:cs typeface="Times New Roman"/>
              </a:rPr>
              <a:t> </a:t>
            </a:r>
            <a:r>
              <a:rPr lang="ru-RU" sz="2800" err="1">
                <a:solidFill>
                  <a:schemeClr val="tx1"/>
                </a:solidFill>
                <a:latin typeface="Times New Roman"/>
                <a:cs typeface="Times New Roman"/>
              </a:rPr>
              <a:t>in</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the</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capillary</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loops</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of</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the</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glomeruli</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in</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the</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walls</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of</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the</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arterioles</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and</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arteries</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in</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the</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basement</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membrane</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of</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the</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tubules</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and</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in</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the</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stroma</a:t>
            </a:r>
            <a:r>
              <a:rPr lang="ru-RU" sz="2800" dirty="0">
                <a:solidFill>
                  <a:schemeClr val="tx1"/>
                </a:solidFill>
                <a:latin typeface="Times New Roman"/>
                <a:cs typeface="Times New Roman"/>
              </a:rPr>
              <a:t>. In </a:t>
            </a:r>
            <a:r>
              <a:rPr lang="ru-RU" sz="2800" err="1">
                <a:solidFill>
                  <a:schemeClr val="tx1"/>
                </a:solidFill>
                <a:latin typeface="Times New Roman"/>
                <a:cs typeface="Times New Roman"/>
              </a:rPr>
              <a:t>this</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case</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rheumatoid</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arthritis</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was</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complicated</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by</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the</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development</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of</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the</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following</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process</a:t>
            </a:r>
            <a:r>
              <a:rPr lang="ru-RU" sz="2800" dirty="0">
                <a:solidFill>
                  <a:schemeClr val="tx1"/>
                </a:solidFill>
                <a:latin typeface="Times New Roman"/>
                <a:cs typeface="Times New Roman"/>
              </a:rPr>
              <a:t>:</a:t>
            </a:r>
          </a:p>
          <a:p>
            <a:br>
              <a:rPr lang="ru-RU" sz="2400" dirty="0">
                <a:latin typeface="Times New Roman"/>
                <a:cs typeface="Times New Roman"/>
              </a:rPr>
            </a:br>
            <a:br>
              <a:rPr lang="ru-RU" sz="2400" dirty="0">
                <a:latin typeface="Times New Roman"/>
                <a:cs typeface="Times New Roman"/>
              </a:rPr>
            </a:br>
            <a:endParaRPr lang="ru-RU" sz="28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rot="-10800000" flipV="1">
            <a:off x="277935" y="3640348"/>
            <a:ext cx="8825658" cy="3077976"/>
          </a:xfrm>
        </p:spPr>
        <p:txBody>
          <a:bodyPr vert="horz" lIns="91440" tIns="45720" rIns="91440" bIns="45720" rtlCol="0" anchor="t">
            <a:noAutofit/>
          </a:bodyPr>
          <a:lstStyle/>
          <a:p>
            <a:pPr marL="457200" indent="-457200">
              <a:buAutoNum type="alphaUcPeriod"/>
            </a:pPr>
            <a:r>
              <a:rPr lang="ru-RU" sz="2400" b="1" u="sng" err="1">
                <a:solidFill>
                  <a:schemeClr val="tx1"/>
                </a:solidFill>
                <a:latin typeface="Times New Roman"/>
                <a:cs typeface="Times New Roman"/>
              </a:rPr>
              <a:t>Secondary</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renal</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amyloidosis</a:t>
            </a:r>
            <a:endParaRPr lang="ru-RU" b="1" u="sng">
              <a:solidFill>
                <a:schemeClr val="tx1"/>
              </a:solidFill>
            </a:endParaRPr>
          </a:p>
          <a:p>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Postinfectious</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glomerulonephritis</a:t>
            </a:r>
            <a:endParaRPr lang="ru-RU">
              <a:solidFill>
                <a:schemeClr val="tx1"/>
              </a:solidFill>
            </a:endParaRPr>
          </a:p>
          <a:p>
            <a:r>
              <a:rPr lang="ru-RU" sz="2400" dirty="0">
                <a:solidFill>
                  <a:schemeClr val="tx1"/>
                </a:solidFill>
                <a:latin typeface="Times New Roman"/>
                <a:cs typeface="Times New Roman"/>
              </a:rPr>
              <a:t>C.   </a:t>
            </a:r>
            <a:r>
              <a:rPr lang="ru-RU" sz="2400" dirty="0" err="1">
                <a:solidFill>
                  <a:schemeClr val="tx1"/>
                </a:solidFill>
                <a:latin typeface="Times New Roman"/>
                <a:cs typeface="Times New Roman"/>
              </a:rPr>
              <a:t>Fibroplastic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glomerulonephritis</a:t>
            </a:r>
            <a:endParaRPr lang="ru-RU" dirty="0" err="1">
              <a:solidFill>
                <a:schemeClr val="tx1"/>
              </a:solidFill>
            </a:endParaRPr>
          </a:p>
          <a:p>
            <a:r>
              <a:rPr lang="ru-RU" sz="2400" dirty="0">
                <a:solidFill>
                  <a:schemeClr val="tx1"/>
                </a:solidFill>
                <a:latin typeface="Times New Roman"/>
                <a:cs typeface="Times New Roman"/>
              </a:rPr>
              <a:t>D.  </a:t>
            </a:r>
            <a:r>
              <a:rPr lang="ru-RU" sz="2400" dirty="0" err="1">
                <a:solidFill>
                  <a:schemeClr val="tx1"/>
                </a:solidFill>
                <a:latin typeface="Times New Roman"/>
                <a:cs typeface="Times New Roman"/>
              </a:rPr>
              <a:t>Rapidly</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progressive</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glomerulonephritis</a:t>
            </a:r>
            <a:endParaRPr lang="ru-RU" dirty="0" err="1">
              <a:solidFill>
                <a:schemeClr val="tx1"/>
              </a:solidFill>
            </a:endParaRPr>
          </a:p>
          <a:p>
            <a:r>
              <a:rPr lang="ru-RU" sz="2400" dirty="0">
                <a:solidFill>
                  <a:schemeClr val="tx1"/>
                </a:solidFill>
                <a:latin typeface="Times New Roman"/>
                <a:cs typeface="Times New Roman"/>
              </a:rPr>
              <a:t>E.  </a:t>
            </a:r>
            <a:r>
              <a:rPr lang="ru-RU" sz="2400" dirty="0" err="1">
                <a:solidFill>
                  <a:schemeClr val="tx1"/>
                </a:solidFill>
                <a:latin typeface="Times New Roman"/>
                <a:cs typeface="Times New Roman"/>
              </a:rPr>
              <a:t>Acute</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necrotizing</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nephrosis</a:t>
            </a:r>
            <a:endParaRPr lang="ru-RU" dirty="0" err="1">
              <a:solidFill>
                <a:schemeClr val="tx1"/>
              </a:solidFill>
            </a:endParaRPr>
          </a:p>
          <a:p>
            <a:endParaRPr lang="ru-RU" sz="2400" dirty="0">
              <a:solidFill>
                <a:schemeClr val="tx1"/>
              </a:solidFill>
              <a:latin typeface="Times New Roman"/>
              <a:cs typeface="Times New Roman"/>
            </a:endParaRPr>
          </a:p>
        </p:txBody>
      </p:sp>
    </p:spTree>
    <p:extLst>
      <p:ext uri="{BB962C8B-B14F-4D97-AF65-F5344CB8AC3E}">
        <p14:creationId xmlns:p14="http://schemas.microsoft.com/office/powerpoint/2010/main" val="3885137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57499"/>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2998903"/>
          </a:xfrm>
        </p:spPr>
        <p:txBody>
          <a:bodyPr vert="horz" lIns="91440" tIns="45720" rIns="91440" bIns="45720" rtlCol="0" anchor="t">
            <a:noAutofit/>
          </a:bodyPr>
          <a:lstStyle/>
          <a:p>
            <a:r>
              <a:rPr lang="ru-RU" sz="3200" err="1">
                <a:latin typeface="Times New Roman"/>
                <a:cs typeface="Times New Roman"/>
              </a:rPr>
              <a:t>Fibrogastroscopy</a:t>
            </a:r>
            <a:r>
              <a:rPr lang="ru-RU" sz="3200" dirty="0">
                <a:latin typeface="Times New Roman"/>
                <a:cs typeface="Times New Roman"/>
              </a:rPr>
              <a:t> </a:t>
            </a:r>
            <a:r>
              <a:rPr lang="ru-RU" sz="3200" err="1">
                <a:latin typeface="Times New Roman"/>
                <a:cs typeface="Times New Roman"/>
              </a:rPr>
              <a:t>of</a:t>
            </a:r>
            <a:r>
              <a:rPr lang="ru-RU" sz="3200" dirty="0">
                <a:latin typeface="Times New Roman"/>
                <a:cs typeface="Times New Roman"/>
              </a:rPr>
              <a:t> a 48-year-old </a:t>
            </a:r>
            <a:r>
              <a:rPr lang="ru-RU" sz="3200" err="1">
                <a:latin typeface="Times New Roman"/>
                <a:cs typeface="Times New Roman"/>
              </a:rPr>
              <a:t>man</a:t>
            </a:r>
            <a:r>
              <a:rPr lang="ru-RU" sz="3200" dirty="0">
                <a:latin typeface="Times New Roman"/>
                <a:cs typeface="Times New Roman"/>
              </a:rPr>
              <a:t>. a </a:t>
            </a:r>
            <a:r>
              <a:rPr lang="ru-RU" sz="3200" err="1">
                <a:latin typeface="Times New Roman"/>
                <a:cs typeface="Times New Roman"/>
              </a:rPr>
              <a:t>driver</a:t>
            </a:r>
            <a:r>
              <a:rPr lang="ru-RU" sz="3200" dirty="0">
                <a:latin typeface="Times New Roman"/>
                <a:cs typeface="Times New Roman"/>
              </a:rPr>
              <a:t>, </a:t>
            </a:r>
            <a:r>
              <a:rPr lang="ru-RU" sz="3200" err="1">
                <a:latin typeface="Times New Roman"/>
                <a:cs typeface="Times New Roman"/>
              </a:rPr>
              <a:t>with</a:t>
            </a:r>
            <a:r>
              <a:rPr lang="ru-RU" sz="3200" dirty="0">
                <a:latin typeface="Times New Roman"/>
                <a:cs typeface="Times New Roman"/>
              </a:rPr>
              <a:t> </a:t>
            </a:r>
            <a:r>
              <a:rPr lang="ru-RU" sz="3200" err="1">
                <a:latin typeface="Times New Roman"/>
                <a:cs typeface="Times New Roman"/>
              </a:rPr>
              <a:t>complaints</a:t>
            </a:r>
            <a:r>
              <a:rPr lang="ru-RU" sz="3200" dirty="0">
                <a:latin typeface="Times New Roman"/>
                <a:cs typeface="Times New Roman"/>
              </a:rPr>
              <a:t> </a:t>
            </a:r>
            <a:r>
              <a:rPr lang="ru-RU" sz="3200" err="1">
                <a:latin typeface="Times New Roman"/>
                <a:cs typeface="Times New Roman"/>
              </a:rPr>
              <a:t>of</a:t>
            </a:r>
            <a:r>
              <a:rPr lang="ru-RU" sz="3200" dirty="0">
                <a:latin typeface="Times New Roman"/>
                <a:cs typeface="Times New Roman"/>
              </a:rPr>
              <a:t> </a:t>
            </a:r>
            <a:r>
              <a:rPr lang="ru-RU" sz="3200" err="1">
                <a:latin typeface="Times New Roman"/>
                <a:cs typeface="Times New Roman"/>
              </a:rPr>
              <a:t>epigastric</a:t>
            </a:r>
            <a:r>
              <a:rPr lang="ru-RU" sz="3200" dirty="0">
                <a:latin typeface="Times New Roman"/>
                <a:cs typeface="Times New Roman"/>
              </a:rPr>
              <a:t> </a:t>
            </a:r>
            <a:r>
              <a:rPr lang="ru-RU" sz="3200" err="1">
                <a:latin typeface="Times New Roman"/>
                <a:cs typeface="Times New Roman"/>
              </a:rPr>
              <a:t>pain</a:t>
            </a:r>
            <a:r>
              <a:rPr lang="ru-RU" sz="3200" dirty="0">
                <a:latin typeface="Times New Roman"/>
                <a:cs typeface="Times New Roman"/>
              </a:rPr>
              <a:t> </a:t>
            </a:r>
            <a:r>
              <a:rPr lang="ru-RU" sz="3200" err="1">
                <a:latin typeface="Times New Roman"/>
                <a:cs typeface="Times New Roman"/>
              </a:rPr>
              <a:t>after</a:t>
            </a:r>
            <a:r>
              <a:rPr lang="ru-RU" sz="3200" dirty="0">
                <a:latin typeface="Times New Roman"/>
                <a:cs typeface="Times New Roman"/>
              </a:rPr>
              <a:t> </a:t>
            </a:r>
            <a:r>
              <a:rPr lang="ru-RU" sz="3200" err="1">
                <a:latin typeface="Times New Roman"/>
                <a:cs typeface="Times New Roman"/>
              </a:rPr>
              <a:t>eating</a:t>
            </a:r>
            <a:r>
              <a:rPr lang="ru-RU" sz="3200" dirty="0">
                <a:latin typeface="Times New Roman"/>
                <a:cs typeface="Times New Roman"/>
              </a:rPr>
              <a:t> </a:t>
            </a:r>
            <a:r>
              <a:rPr lang="ru-RU" sz="3200" err="1">
                <a:latin typeface="Times New Roman"/>
                <a:cs typeface="Times New Roman"/>
              </a:rPr>
              <a:t>shows</a:t>
            </a:r>
            <a:r>
              <a:rPr lang="ru-RU" sz="3200" dirty="0">
                <a:latin typeface="Times New Roman"/>
                <a:cs typeface="Times New Roman"/>
              </a:rPr>
              <a:t> </a:t>
            </a:r>
            <a:r>
              <a:rPr lang="ru-RU" sz="3200" b="1" u="sng" err="1">
                <a:latin typeface="Times New Roman"/>
                <a:cs typeface="Times New Roman"/>
              </a:rPr>
              <a:t>hyperemic</a:t>
            </a:r>
            <a:r>
              <a:rPr lang="ru-RU" sz="3200" b="1" u="sng" dirty="0">
                <a:latin typeface="Times New Roman"/>
                <a:cs typeface="Times New Roman"/>
              </a:rPr>
              <a:t> </a:t>
            </a:r>
            <a:r>
              <a:rPr lang="ru-RU" sz="3200" b="1" u="sng" err="1">
                <a:latin typeface="Times New Roman"/>
                <a:cs typeface="Times New Roman"/>
              </a:rPr>
              <a:t>gastric</a:t>
            </a:r>
            <a:r>
              <a:rPr lang="ru-RU" sz="3200" b="1" u="sng" dirty="0">
                <a:latin typeface="Times New Roman"/>
                <a:cs typeface="Times New Roman"/>
              </a:rPr>
              <a:t> </a:t>
            </a:r>
            <a:r>
              <a:rPr lang="ru-RU" sz="3200" b="1" u="sng" err="1">
                <a:latin typeface="Times New Roman"/>
                <a:cs typeface="Times New Roman"/>
              </a:rPr>
              <a:t>mucosa</a:t>
            </a:r>
            <a:r>
              <a:rPr lang="ru-RU" sz="3200" b="1" u="sng" dirty="0">
                <a:latin typeface="Times New Roman"/>
                <a:cs typeface="Times New Roman"/>
              </a:rPr>
              <a:t> </a:t>
            </a:r>
            <a:r>
              <a:rPr lang="ru-RU" sz="3200" b="1" u="sng" err="1">
                <a:latin typeface="Times New Roman"/>
                <a:cs typeface="Times New Roman"/>
              </a:rPr>
              <a:t>with</a:t>
            </a:r>
            <a:r>
              <a:rPr lang="ru-RU" sz="3200" b="1" u="sng" dirty="0">
                <a:latin typeface="Times New Roman"/>
                <a:cs typeface="Times New Roman"/>
              </a:rPr>
              <a:t> </a:t>
            </a:r>
            <a:r>
              <a:rPr lang="ru-RU" sz="3200" b="1" u="sng" err="1">
                <a:latin typeface="Times New Roman"/>
                <a:cs typeface="Times New Roman"/>
              </a:rPr>
              <a:t>reduced</a:t>
            </a:r>
            <a:r>
              <a:rPr lang="ru-RU" sz="3200" b="1" u="sng" dirty="0">
                <a:latin typeface="Times New Roman"/>
                <a:cs typeface="Times New Roman"/>
              </a:rPr>
              <a:t> </a:t>
            </a:r>
            <a:r>
              <a:rPr lang="ru-RU" sz="3200" b="1" u="sng" err="1">
                <a:latin typeface="Times New Roman"/>
                <a:cs typeface="Times New Roman"/>
              </a:rPr>
              <a:t>folds</a:t>
            </a:r>
            <a:r>
              <a:rPr lang="ru-RU" sz="3200" b="1" u="sng" dirty="0">
                <a:latin typeface="Times New Roman"/>
                <a:cs typeface="Times New Roman"/>
              </a:rPr>
              <a:t>. In </a:t>
            </a:r>
            <a:r>
              <a:rPr lang="ru-RU" sz="3200" b="1" u="sng" err="1">
                <a:latin typeface="Times New Roman"/>
                <a:cs typeface="Times New Roman"/>
              </a:rPr>
              <a:t>the</a:t>
            </a:r>
            <a:r>
              <a:rPr lang="ru-RU" sz="3200" b="1" u="sng" dirty="0">
                <a:latin typeface="Times New Roman"/>
                <a:cs typeface="Times New Roman"/>
              </a:rPr>
              <a:t> </a:t>
            </a:r>
            <a:r>
              <a:rPr lang="ru-RU" sz="3200" b="1" u="sng" err="1">
                <a:latin typeface="Times New Roman"/>
                <a:cs typeface="Times New Roman"/>
              </a:rPr>
              <a:t>gastrobiopsy</a:t>
            </a:r>
            <a:r>
              <a:rPr lang="ru-RU" sz="3200" b="1" u="sng" dirty="0">
                <a:latin typeface="Times New Roman"/>
                <a:cs typeface="Times New Roman"/>
              </a:rPr>
              <a:t> </a:t>
            </a:r>
            <a:r>
              <a:rPr lang="ru-RU" sz="3200" b="1" u="sng" err="1">
                <a:latin typeface="Times New Roman"/>
                <a:cs typeface="Times New Roman"/>
              </a:rPr>
              <a:t>specimen</a:t>
            </a:r>
            <a:r>
              <a:rPr lang="ru-RU" sz="3200" b="1" u="sng" dirty="0">
                <a:latin typeface="Times New Roman"/>
                <a:cs typeface="Times New Roman"/>
              </a:rPr>
              <a:t>, </a:t>
            </a:r>
            <a:r>
              <a:rPr lang="ru-RU" sz="3200" b="1" u="sng" err="1">
                <a:latin typeface="Times New Roman"/>
                <a:cs typeface="Times New Roman"/>
              </a:rPr>
              <a:t>microscopy</a:t>
            </a:r>
            <a:r>
              <a:rPr lang="ru-RU" sz="3200" b="1" u="sng" dirty="0">
                <a:latin typeface="Times New Roman"/>
                <a:cs typeface="Times New Roman"/>
              </a:rPr>
              <a:t> </a:t>
            </a:r>
            <a:r>
              <a:rPr lang="ru-RU" sz="3200" b="1" u="sng" err="1">
                <a:latin typeface="Times New Roman"/>
                <a:cs typeface="Times New Roman"/>
              </a:rPr>
              <a:t>delects</a:t>
            </a:r>
            <a:r>
              <a:rPr lang="ru-RU" sz="3200" b="1" u="sng" dirty="0">
                <a:latin typeface="Times New Roman"/>
                <a:cs typeface="Times New Roman"/>
              </a:rPr>
              <a:t> </a:t>
            </a:r>
            <a:r>
              <a:rPr lang="ru-RU" sz="3200" b="1" u="sng" err="1">
                <a:latin typeface="Times New Roman"/>
                <a:cs typeface="Times New Roman"/>
              </a:rPr>
              <a:t>thinned</a:t>
            </a:r>
            <a:r>
              <a:rPr lang="ru-RU" sz="3200" b="1" u="sng" dirty="0">
                <a:latin typeface="Times New Roman"/>
                <a:cs typeface="Times New Roman"/>
              </a:rPr>
              <a:t> </a:t>
            </a:r>
            <a:r>
              <a:rPr lang="ru-RU" sz="3200" b="1" u="sng" err="1">
                <a:latin typeface="Times New Roman"/>
                <a:cs typeface="Times New Roman"/>
              </a:rPr>
              <a:t>mucosa</a:t>
            </a:r>
            <a:r>
              <a:rPr lang="ru-RU" sz="3200" b="1" u="sng" dirty="0">
                <a:latin typeface="Times New Roman"/>
                <a:cs typeface="Times New Roman"/>
              </a:rPr>
              <a:t>, </a:t>
            </a:r>
            <a:r>
              <a:rPr lang="ru-RU" sz="3200" b="1" u="sng" err="1">
                <a:latin typeface="Times New Roman"/>
                <a:cs typeface="Times New Roman"/>
              </a:rPr>
              <a:t>reduced</a:t>
            </a:r>
            <a:r>
              <a:rPr lang="ru-RU" sz="3200" b="1" u="sng" dirty="0">
                <a:latin typeface="Times New Roman"/>
                <a:cs typeface="Times New Roman"/>
              </a:rPr>
              <a:t> </a:t>
            </a:r>
            <a:r>
              <a:rPr lang="ru-RU" sz="3200" b="1" u="sng" err="1">
                <a:latin typeface="Times New Roman"/>
                <a:cs typeface="Times New Roman"/>
              </a:rPr>
              <a:t>number</a:t>
            </a:r>
            <a:r>
              <a:rPr lang="ru-RU" sz="3200" b="1" u="sng" dirty="0">
                <a:latin typeface="Times New Roman"/>
                <a:cs typeface="Times New Roman"/>
              </a:rPr>
              <a:t> </a:t>
            </a:r>
            <a:r>
              <a:rPr lang="ru-RU" sz="3200" b="1" u="sng" err="1">
                <a:latin typeface="Times New Roman"/>
                <a:cs typeface="Times New Roman"/>
              </a:rPr>
              <a:t>of</a:t>
            </a:r>
            <a:r>
              <a:rPr lang="ru-RU" sz="3200" b="1" u="sng" dirty="0">
                <a:latin typeface="Times New Roman"/>
                <a:cs typeface="Times New Roman"/>
              </a:rPr>
              <a:t> </a:t>
            </a:r>
            <a:r>
              <a:rPr lang="ru-RU" sz="3200" b="1" u="sng" err="1">
                <a:latin typeface="Times New Roman"/>
                <a:cs typeface="Times New Roman"/>
              </a:rPr>
              <a:t>glands</a:t>
            </a:r>
            <a:r>
              <a:rPr lang="ru-RU" sz="3200" b="1" u="sng" dirty="0">
                <a:latin typeface="Times New Roman"/>
                <a:cs typeface="Times New Roman"/>
              </a:rPr>
              <a:t> </a:t>
            </a:r>
            <a:r>
              <a:rPr lang="ru-RU" sz="3200" b="1" u="sng" err="1">
                <a:latin typeface="Times New Roman"/>
                <a:cs typeface="Times New Roman"/>
              </a:rPr>
              <a:t>and</a:t>
            </a:r>
            <a:r>
              <a:rPr lang="ru-RU" sz="3200" b="1" u="sng" dirty="0">
                <a:latin typeface="Times New Roman"/>
                <a:cs typeface="Times New Roman"/>
              </a:rPr>
              <a:t> </a:t>
            </a:r>
            <a:r>
              <a:rPr lang="ru-RU" sz="3200" b="1" u="sng" err="1">
                <a:latin typeface="Times New Roman"/>
                <a:cs typeface="Times New Roman"/>
              </a:rPr>
              <a:t>proliferation</a:t>
            </a:r>
            <a:r>
              <a:rPr lang="ru-RU" sz="3200" b="1" u="sng" dirty="0">
                <a:latin typeface="Times New Roman"/>
                <a:cs typeface="Times New Roman"/>
              </a:rPr>
              <a:t> </a:t>
            </a:r>
            <a:r>
              <a:rPr lang="ru-RU" sz="3200" b="1" u="sng" err="1">
                <a:latin typeface="Times New Roman"/>
                <a:cs typeface="Times New Roman"/>
              </a:rPr>
              <a:t>of</a:t>
            </a:r>
            <a:endParaRPr lang="ru-RU" b="1" u="sng"/>
          </a:p>
          <a:p>
            <a:r>
              <a:rPr lang="ru-RU" sz="3200" b="1" u="sng" err="1">
                <a:latin typeface="Times New Roman"/>
                <a:cs typeface="Times New Roman"/>
              </a:rPr>
              <a:t>connective</a:t>
            </a:r>
            <a:r>
              <a:rPr lang="ru-RU" sz="3200" b="1" u="sng" dirty="0">
                <a:latin typeface="Times New Roman"/>
                <a:cs typeface="Times New Roman"/>
              </a:rPr>
              <a:t> </a:t>
            </a:r>
            <a:r>
              <a:rPr lang="ru-RU" sz="3200" b="1" u="sng" err="1">
                <a:latin typeface="Times New Roman"/>
                <a:cs typeface="Times New Roman"/>
              </a:rPr>
              <a:t>tissue</a:t>
            </a:r>
            <a:r>
              <a:rPr lang="ru-RU" sz="3200" dirty="0">
                <a:latin typeface="Times New Roman"/>
                <a:cs typeface="Times New Roman"/>
              </a:rPr>
              <a:t>, </a:t>
            </a:r>
            <a:r>
              <a:rPr lang="ru-RU" sz="3200" err="1">
                <a:latin typeface="Times New Roman"/>
                <a:cs typeface="Times New Roman"/>
              </a:rPr>
              <a:t>infiltrated</a:t>
            </a:r>
            <a:r>
              <a:rPr lang="ru-RU" sz="3200" dirty="0">
                <a:latin typeface="Times New Roman"/>
                <a:cs typeface="Times New Roman"/>
              </a:rPr>
              <a:t> </a:t>
            </a:r>
            <a:r>
              <a:rPr lang="ru-RU" sz="3200" err="1">
                <a:latin typeface="Times New Roman"/>
                <a:cs typeface="Times New Roman"/>
              </a:rPr>
              <a:t>by</a:t>
            </a:r>
            <a:r>
              <a:rPr lang="ru-RU" sz="3200" dirty="0">
                <a:latin typeface="Times New Roman"/>
                <a:cs typeface="Times New Roman"/>
              </a:rPr>
              <a:t> </a:t>
            </a:r>
            <a:r>
              <a:rPr lang="ru-RU" sz="3200" err="1">
                <a:latin typeface="Times New Roman"/>
                <a:cs typeface="Times New Roman"/>
              </a:rPr>
              <a:t>lymphocytes</a:t>
            </a:r>
            <a:r>
              <a:rPr lang="ru-RU" sz="3200" dirty="0">
                <a:latin typeface="Times New Roman"/>
                <a:cs typeface="Times New Roman"/>
              </a:rPr>
              <a:t> </a:t>
            </a:r>
            <a:r>
              <a:rPr lang="ru-RU" sz="3200" err="1">
                <a:latin typeface="Times New Roman"/>
                <a:cs typeface="Times New Roman"/>
              </a:rPr>
              <a:t>and</a:t>
            </a:r>
            <a:r>
              <a:rPr lang="ru-RU" sz="3200" dirty="0">
                <a:latin typeface="Times New Roman"/>
                <a:cs typeface="Times New Roman"/>
              </a:rPr>
              <a:t> </a:t>
            </a:r>
            <a:r>
              <a:rPr lang="ru-RU" sz="3200" err="1">
                <a:latin typeface="Times New Roman"/>
                <a:cs typeface="Times New Roman"/>
              </a:rPr>
              <a:t>plasma</a:t>
            </a:r>
            <a:r>
              <a:rPr lang="ru-RU" sz="3200" dirty="0">
                <a:latin typeface="Times New Roman"/>
                <a:cs typeface="Times New Roman"/>
              </a:rPr>
              <a:t> </a:t>
            </a:r>
            <a:r>
              <a:rPr lang="ru-RU" sz="3200" err="1">
                <a:latin typeface="Times New Roman"/>
                <a:cs typeface="Times New Roman"/>
              </a:rPr>
              <a:t>cells</a:t>
            </a:r>
            <a:r>
              <a:rPr lang="ru-RU" sz="3200" dirty="0">
                <a:latin typeface="Times New Roman"/>
                <a:cs typeface="Times New Roman"/>
              </a:rPr>
              <a:t>. </a:t>
            </a:r>
            <a:r>
              <a:rPr lang="ru-RU" sz="3200" err="1">
                <a:latin typeface="Times New Roman"/>
                <a:cs typeface="Times New Roman"/>
              </a:rPr>
              <a:t>Make</a:t>
            </a:r>
            <a:r>
              <a:rPr lang="ru-RU" sz="3200" dirty="0">
                <a:latin typeface="Times New Roman"/>
                <a:cs typeface="Times New Roman"/>
              </a:rPr>
              <a:t> a </a:t>
            </a:r>
            <a:r>
              <a:rPr lang="ru-RU" sz="3200" err="1">
                <a:latin typeface="Times New Roman"/>
                <a:cs typeface="Times New Roman"/>
              </a:rPr>
              <a:t>diagnosis</a:t>
            </a:r>
            <a:r>
              <a:rPr lang="ru-RU" sz="3200" dirty="0">
                <a:latin typeface="Times New Roman"/>
                <a:cs typeface="Times New Roman"/>
              </a:rPr>
              <a:t>.</a:t>
            </a:r>
            <a:endParaRPr lang="ru-RU" dirty="0"/>
          </a:p>
          <a:p>
            <a:endParaRPr lang="ru-RU" dirty="0" err="1"/>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77935" y="3497796"/>
            <a:ext cx="8825658" cy="3046777"/>
          </a:xfrm>
        </p:spPr>
        <p:txBody>
          <a:bodyPr vert="horz" lIns="91440" tIns="45720" rIns="91440" bIns="45720" rtlCol="0" anchor="t">
            <a:noAutofit/>
          </a:bodyPr>
          <a:lstStyle/>
          <a:p>
            <a:pPr marL="457200" indent="-457200">
              <a:buAutoNum type="alphaUcPeriod"/>
            </a:pPr>
            <a:r>
              <a:rPr lang="ru-RU" sz="2400" dirty="0" err="1">
                <a:solidFill>
                  <a:schemeClr val="tx1"/>
                </a:solidFill>
                <a:latin typeface="Times New Roman"/>
                <a:cs typeface="Times New Roman"/>
              </a:rPr>
              <a:t>Giant</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hypertrophic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gastritis</a:t>
            </a:r>
            <a:endParaRPr lang="ru-RU" err="1">
              <a:solidFill>
                <a:schemeClr val="tx1"/>
              </a:solidFill>
            </a:endParaRPr>
          </a:p>
          <a:p>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Acute</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catarrhal</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gastritis</a:t>
            </a:r>
            <a:endParaRPr lang="ru-RU" dirty="0" err="1">
              <a:solidFill>
                <a:schemeClr val="tx1"/>
              </a:solidFill>
            </a:endParaRPr>
          </a:p>
          <a:p>
            <a:r>
              <a:rPr lang="ru-RU" sz="2400" dirty="0">
                <a:solidFill>
                  <a:schemeClr val="tx1"/>
                </a:solidFill>
                <a:latin typeface="Times New Roman"/>
                <a:cs typeface="Times New Roman"/>
              </a:rPr>
              <a:t>C.  </a:t>
            </a:r>
            <a:r>
              <a:rPr lang="ru-RU" sz="2400" dirty="0" err="1">
                <a:solidFill>
                  <a:schemeClr val="tx1"/>
                </a:solidFill>
                <a:latin typeface="Times New Roman"/>
                <a:cs typeface="Times New Roman"/>
              </a:rPr>
              <a:t>Chronic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atrophic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gastritis</a:t>
            </a:r>
            <a:endParaRPr lang="ru-RU" dirty="0" err="1">
              <a:solidFill>
                <a:schemeClr val="tx1"/>
              </a:solidFill>
            </a:endParaRPr>
          </a:p>
          <a:p>
            <a:r>
              <a:rPr lang="ru-RU" sz="2400" dirty="0">
                <a:solidFill>
                  <a:schemeClr val="tx1"/>
                </a:solidFill>
                <a:latin typeface="Times New Roman"/>
                <a:cs typeface="Times New Roman"/>
              </a:rPr>
              <a:t>D.  </a:t>
            </a:r>
            <a:r>
              <a:rPr lang="ru-RU" sz="2400" b="1" u="sng" err="1">
                <a:solidFill>
                  <a:schemeClr val="tx1"/>
                </a:solidFill>
                <a:latin typeface="Times New Roman"/>
                <a:cs typeface="Times New Roman"/>
              </a:rPr>
              <a:t>Chronic</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superficial</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gastritis</a:t>
            </a:r>
            <a:endParaRPr lang="ru-RU" b="1" u="sng">
              <a:solidFill>
                <a:schemeClr val="tx1"/>
              </a:solidFill>
              <a:latin typeface="Century Gothic" panose="020B0502020202020204"/>
              <a:cs typeface="Times New Roman"/>
            </a:endParaRPr>
          </a:p>
          <a:p>
            <a:r>
              <a:rPr lang="ru-RU" sz="2400" dirty="0">
                <a:solidFill>
                  <a:schemeClr val="tx1"/>
                </a:solidFill>
                <a:latin typeface="Times New Roman"/>
                <a:cs typeface="Times New Roman"/>
              </a:rPr>
              <a:t>E.  </a:t>
            </a:r>
            <a:r>
              <a:rPr lang="ru-RU" sz="2400" dirty="0" err="1">
                <a:solidFill>
                  <a:schemeClr val="tx1"/>
                </a:solidFill>
                <a:latin typeface="Times New Roman"/>
                <a:cs typeface="Times New Roman"/>
              </a:rPr>
              <a:t>acute</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purulent</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gastritis</a:t>
            </a:r>
            <a:endParaRPr lang="ru-RU" dirty="0" err="1">
              <a:solidFill>
                <a:schemeClr val="tx1"/>
              </a:solidFill>
            </a:endParaRPr>
          </a:p>
          <a:p>
            <a:endParaRPr lang="ru-RU" sz="2400" dirty="0">
              <a:solidFill>
                <a:schemeClr val="tx1"/>
              </a:solidFill>
              <a:latin typeface="Times New Roman"/>
              <a:cs typeface="Times New Roman"/>
            </a:endParaRPr>
          </a:p>
        </p:txBody>
      </p:sp>
    </p:spTree>
    <p:extLst>
      <p:ext uri="{BB962C8B-B14F-4D97-AF65-F5344CB8AC3E}">
        <p14:creationId xmlns:p14="http://schemas.microsoft.com/office/powerpoint/2010/main" val="12604073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57499"/>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916789" cy="3214563"/>
          </a:xfrm>
        </p:spPr>
        <p:txBody>
          <a:bodyPr vert="horz" lIns="91440" tIns="45720" rIns="91440" bIns="45720" rtlCol="0" anchor="t">
            <a:noAutofit/>
          </a:bodyPr>
          <a:lstStyle/>
          <a:p>
            <a:r>
              <a:rPr lang="ru-RU" sz="2800" err="1">
                <a:latin typeface="Times New Roman"/>
                <a:cs typeface="Times New Roman"/>
              </a:rPr>
              <a:t>Autopsy</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body</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 45- </a:t>
            </a:r>
            <a:r>
              <a:rPr lang="ru-RU" sz="2800" err="1">
                <a:latin typeface="Times New Roman"/>
                <a:cs typeface="Times New Roman"/>
              </a:rPr>
              <a:t>year-old</a:t>
            </a:r>
            <a:r>
              <a:rPr lang="ru-RU" sz="2800" dirty="0">
                <a:latin typeface="Times New Roman"/>
                <a:cs typeface="Times New Roman"/>
              </a:rPr>
              <a:t> </a:t>
            </a:r>
            <a:r>
              <a:rPr lang="ru-RU" sz="2800" err="1">
                <a:latin typeface="Times New Roman"/>
                <a:cs typeface="Times New Roman"/>
              </a:rPr>
              <a:t>woman</a:t>
            </a:r>
            <a:r>
              <a:rPr lang="ru-RU" sz="2800" dirty="0">
                <a:latin typeface="Times New Roman"/>
                <a:cs typeface="Times New Roman"/>
              </a:rPr>
              <a:t>, </a:t>
            </a:r>
            <a:r>
              <a:rPr lang="ru-RU" sz="2800" err="1">
                <a:latin typeface="Times New Roman"/>
                <a:cs typeface="Times New Roman"/>
              </a:rPr>
              <a:t>who</a:t>
            </a:r>
            <a:r>
              <a:rPr lang="ru-RU" sz="2800" dirty="0">
                <a:latin typeface="Times New Roman"/>
                <a:cs typeface="Times New Roman"/>
              </a:rPr>
              <a:t> </a:t>
            </a:r>
            <a:r>
              <a:rPr lang="ru-RU" sz="2800" b="1" u="sng" err="1">
                <a:latin typeface="Times New Roman"/>
                <a:cs typeface="Times New Roman"/>
              </a:rPr>
              <a:t>was</a:t>
            </a:r>
            <a:r>
              <a:rPr lang="ru-RU" sz="2800" b="1" u="sng" dirty="0">
                <a:latin typeface="Times New Roman"/>
                <a:cs typeface="Times New Roman"/>
              </a:rPr>
              <a:t> </a:t>
            </a:r>
            <a:r>
              <a:rPr lang="ru-RU" sz="2800" b="1" u="sng" err="1">
                <a:latin typeface="Times New Roman"/>
                <a:cs typeface="Times New Roman"/>
              </a:rPr>
              <a:t>suffering</a:t>
            </a:r>
            <a:r>
              <a:rPr lang="ru-RU" sz="2800" b="1" u="sng" dirty="0">
                <a:latin typeface="Times New Roman"/>
                <a:cs typeface="Times New Roman"/>
              </a:rPr>
              <a:t> </a:t>
            </a:r>
            <a:r>
              <a:rPr lang="ru-RU" sz="2800" b="1" u="sng" err="1">
                <a:latin typeface="Times New Roman"/>
                <a:cs typeface="Times New Roman"/>
              </a:rPr>
              <a:t>from</a:t>
            </a:r>
            <a:r>
              <a:rPr lang="ru-RU" sz="2800" b="1" u="sng" dirty="0">
                <a:latin typeface="Times New Roman"/>
                <a:cs typeface="Times New Roman"/>
              </a:rPr>
              <a:t> </a:t>
            </a:r>
            <a:r>
              <a:rPr lang="ru-RU" sz="2800" b="1" u="sng" err="1">
                <a:latin typeface="Times New Roman"/>
                <a:cs typeface="Times New Roman"/>
              </a:rPr>
              <a:t>upper-body</a:t>
            </a:r>
            <a:r>
              <a:rPr lang="ru-RU" sz="2800" b="1" u="sng" dirty="0">
                <a:latin typeface="Times New Roman"/>
                <a:cs typeface="Times New Roman"/>
              </a:rPr>
              <a:t> </a:t>
            </a:r>
            <a:r>
              <a:rPr lang="ru-RU" sz="2800" b="1" u="sng" err="1">
                <a:latin typeface="Times New Roman"/>
                <a:cs typeface="Times New Roman"/>
              </a:rPr>
              <a:t>obesity</a:t>
            </a:r>
            <a:r>
              <a:rPr lang="ru-RU" sz="2800" b="1" u="sng" dirty="0">
                <a:latin typeface="Times New Roman"/>
                <a:cs typeface="Times New Roman"/>
              </a:rPr>
              <a:t>, </a:t>
            </a:r>
            <a:r>
              <a:rPr lang="ru-RU" sz="2800" b="1" u="sng" err="1">
                <a:latin typeface="Times New Roman"/>
                <a:cs typeface="Times New Roman"/>
              </a:rPr>
              <a:t>steroid-induced</a:t>
            </a:r>
            <a:r>
              <a:rPr lang="ru-RU" sz="2800" b="1" u="sng" dirty="0">
                <a:latin typeface="Times New Roman"/>
                <a:cs typeface="Times New Roman"/>
              </a:rPr>
              <a:t> </a:t>
            </a:r>
            <a:r>
              <a:rPr lang="ru-RU" sz="2800" b="1" u="sng" err="1">
                <a:latin typeface="Times New Roman"/>
                <a:cs typeface="Times New Roman"/>
              </a:rPr>
              <a:t>diabetes</a:t>
            </a:r>
            <a:r>
              <a:rPr lang="ru-RU" sz="2800" b="1" u="sng" dirty="0">
                <a:latin typeface="Times New Roman"/>
                <a:cs typeface="Times New Roman"/>
              </a:rPr>
              <a:t> </a:t>
            </a:r>
            <a:r>
              <a:rPr lang="ru-RU" sz="2800" b="1" u="sng" err="1">
                <a:latin typeface="Times New Roman"/>
                <a:cs typeface="Times New Roman"/>
              </a:rPr>
              <a:t>mellitus</a:t>
            </a:r>
            <a:r>
              <a:rPr lang="ru-RU" sz="2800" b="1" u="sng" dirty="0">
                <a:latin typeface="Times New Roman"/>
                <a:cs typeface="Times New Roman"/>
              </a:rPr>
              <a:t>, </a:t>
            </a:r>
            <a:r>
              <a:rPr lang="ru-RU" sz="2800" b="1" u="sng" err="1">
                <a:latin typeface="Times New Roman"/>
                <a:cs typeface="Times New Roman"/>
              </a:rPr>
              <a:t>arterial</a:t>
            </a:r>
            <a:r>
              <a:rPr lang="ru-RU" sz="2800" b="1" u="sng" dirty="0">
                <a:latin typeface="Times New Roman"/>
                <a:cs typeface="Times New Roman"/>
              </a:rPr>
              <a:t> </a:t>
            </a:r>
            <a:r>
              <a:rPr lang="ru-RU" sz="2800" b="1" u="sng" err="1">
                <a:latin typeface="Times New Roman"/>
                <a:cs typeface="Times New Roman"/>
              </a:rPr>
              <a:t>hypertension</a:t>
            </a:r>
            <a:r>
              <a:rPr lang="ru-RU" sz="2800" b="1" u="sng" dirty="0">
                <a:latin typeface="Times New Roman"/>
                <a:cs typeface="Times New Roman"/>
              </a:rPr>
              <a:t>, </a:t>
            </a:r>
            <a:r>
              <a:rPr lang="ru-RU" sz="2800" b="1" u="sng" err="1">
                <a:latin typeface="Times New Roman"/>
                <a:cs typeface="Times New Roman"/>
              </a:rPr>
              <a:t>and</a:t>
            </a:r>
            <a:r>
              <a:rPr lang="ru-RU" sz="2800" b="1" u="sng" dirty="0">
                <a:latin typeface="Times New Roman"/>
                <a:cs typeface="Times New Roman"/>
              </a:rPr>
              <a:t>  </a:t>
            </a:r>
            <a:r>
              <a:rPr lang="ru-RU" sz="2800" b="1" u="sng" err="1">
                <a:latin typeface="Times New Roman"/>
                <a:cs typeface="Times New Roman"/>
              </a:rPr>
              <a:t>secondary</a:t>
            </a:r>
            <a:r>
              <a:rPr lang="ru-RU" sz="2800" b="1" u="sng" dirty="0">
                <a:latin typeface="Times New Roman"/>
                <a:cs typeface="Times New Roman"/>
              </a:rPr>
              <a:t> </a:t>
            </a:r>
            <a:r>
              <a:rPr lang="ru-RU" sz="2800" b="1" u="sng" err="1">
                <a:latin typeface="Times New Roman"/>
                <a:cs typeface="Times New Roman"/>
              </a:rPr>
              <a:t>ovarian</a:t>
            </a:r>
            <a:r>
              <a:rPr lang="ru-RU" sz="2800" b="1" u="sng" dirty="0">
                <a:latin typeface="Times New Roman"/>
                <a:cs typeface="Times New Roman"/>
              </a:rPr>
              <a:t> </a:t>
            </a:r>
            <a:r>
              <a:rPr lang="ru-RU" sz="2800" b="1" u="sng" err="1">
                <a:latin typeface="Times New Roman"/>
                <a:cs typeface="Times New Roman"/>
              </a:rPr>
              <a:t>dysfunction</a:t>
            </a:r>
            <a:r>
              <a:rPr lang="ru-RU" sz="2800" b="1" u="sng" dirty="0">
                <a:latin typeface="Times New Roman"/>
                <a:cs typeface="Times New Roman"/>
              </a:rPr>
              <a:t>, </a:t>
            </a:r>
            <a:r>
              <a:rPr lang="ru-RU" sz="2800" b="1" u="sng" err="1">
                <a:latin typeface="Times New Roman"/>
                <a:cs typeface="Times New Roman"/>
              </a:rPr>
              <a:t>shaws</a:t>
            </a:r>
            <a:r>
              <a:rPr lang="ru-RU" sz="2800" b="1" u="sng" dirty="0">
                <a:latin typeface="Times New Roman"/>
                <a:cs typeface="Times New Roman"/>
              </a:rPr>
              <a:t> </a:t>
            </a:r>
            <a:r>
              <a:rPr lang="ru-RU" sz="2800" b="1" u="sng" err="1">
                <a:latin typeface="Times New Roman"/>
                <a:cs typeface="Times New Roman"/>
              </a:rPr>
              <a:t>hypertrichosis</a:t>
            </a:r>
            <a:r>
              <a:rPr lang="ru-RU" sz="2800" b="1" u="sng" dirty="0">
                <a:latin typeface="Times New Roman"/>
                <a:cs typeface="Times New Roman"/>
              </a:rPr>
              <a:t>, </a:t>
            </a:r>
            <a:r>
              <a:rPr lang="ru-RU" sz="2800" b="1" u="sng" err="1">
                <a:latin typeface="Times New Roman"/>
                <a:cs typeface="Times New Roman"/>
              </a:rPr>
              <a:t>hirsutism</a:t>
            </a:r>
            <a:r>
              <a:rPr lang="ru-RU" sz="2800" b="1" u="sng" dirty="0">
                <a:latin typeface="Times New Roman"/>
                <a:cs typeface="Times New Roman"/>
              </a:rPr>
              <a:t>, </a:t>
            </a:r>
            <a:r>
              <a:rPr lang="ru-RU" sz="2800" b="1" u="sng" err="1">
                <a:latin typeface="Times New Roman"/>
                <a:cs typeface="Times New Roman"/>
              </a:rPr>
              <a:t>and</a:t>
            </a:r>
            <a:r>
              <a:rPr lang="ru-RU" sz="2800" b="1" u="sng" dirty="0">
                <a:latin typeface="Times New Roman"/>
                <a:cs typeface="Times New Roman"/>
              </a:rPr>
              <a:t> </a:t>
            </a:r>
            <a:r>
              <a:rPr lang="ru-RU" sz="2800" b="1" u="sng" err="1">
                <a:latin typeface="Times New Roman"/>
                <a:cs typeface="Times New Roman"/>
              </a:rPr>
              <a:t>striae</a:t>
            </a:r>
            <a:r>
              <a:rPr lang="ru-RU" sz="2800" b="1" u="sng" dirty="0">
                <a:latin typeface="Times New Roman"/>
                <a:cs typeface="Times New Roman"/>
              </a:rPr>
              <a:t> </a:t>
            </a:r>
            <a:r>
              <a:rPr lang="ru-RU" sz="2800" b="1" u="sng" err="1">
                <a:latin typeface="Times New Roman"/>
                <a:cs typeface="Times New Roman"/>
              </a:rPr>
              <a:t>on</a:t>
            </a:r>
            <a:r>
              <a:rPr lang="ru-RU" sz="2800" b="1" u="sng" dirty="0">
                <a:latin typeface="Times New Roman"/>
                <a:cs typeface="Times New Roman"/>
              </a:rPr>
              <a:t> </a:t>
            </a:r>
            <a:r>
              <a:rPr lang="ru-RU" sz="2800" b="1" u="sng" err="1">
                <a:latin typeface="Times New Roman"/>
                <a:cs typeface="Times New Roman"/>
              </a:rPr>
              <a:t>the</a:t>
            </a:r>
            <a:r>
              <a:rPr lang="ru-RU" sz="2800" b="1" u="sng" dirty="0">
                <a:latin typeface="Times New Roman"/>
                <a:cs typeface="Times New Roman"/>
              </a:rPr>
              <a:t> </a:t>
            </a:r>
            <a:r>
              <a:rPr lang="ru-RU" sz="2800" b="1" u="sng" err="1">
                <a:latin typeface="Times New Roman"/>
                <a:cs typeface="Times New Roman"/>
              </a:rPr>
              <a:t>skin</a:t>
            </a:r>
            <a:r>
              <a:rPr lang="ru-RU" sz="2800" b="1" u="sng" dirty="0">
                <a:latin typeface="Times New Roman"/>
                <a:cs typeface="Times New Roman"/>
              </a:rPr>
              <a:t> </a:t>
            </a:r>
            <a:r>
              <a:rPr lang="ru-RU" sz="2800" b="1" u="sng" err="1">
                <a:latin typeface="Times New Roman"/>
                <a:cs typeface="Times New Roman"/>
              </a:rPr>
              <a:t>of</a:t>
            </a:r>
            <a:r>
              <a:rPr lang="ru-RU" sz="2800" b="1" u="sng" dirty="0">
                <a:latin typeface="Times New Roman"/>
                <a:cs typeface="Times New Roman"/>
              </a:rPr>
              <a:t> </a:t>
            </a:r>
            <a:r>
              <a:rPr lang="ru-RU" sz="2800" b="1" u="sng" err="1">
                <a:latin typeface="Times New Roman"/>
                <a:cs typeface="Times New Roman"/>
              </a:rPr>
              <a:t>the</a:t>
            </a:r>
            <a:r>
              <a:rPr lang="ru-RU" sz="2800" b="1" u="sng" dirty="0">
                <a:latin typeface="Times New Roman"/>
                <a:cs typeface="Times New Roman"/>
              </a:rPr>
              <a:t> </a:t>
            </a:r>
            <a:r>
              <a:rPr lang="ru-RU" sz="2800" b="1" u="sng" err="1">
                <a:latin typeface="Times New Roman"/>
                <a:cs typeface="Times New Roman"/>
              </a:rPr>
              <a:t>thighs</a:t>
            </a:r>
            <a:r>
              <a:rPr lang="ru-RU" sz="2800" b="1" u="sng" dirty="0">
                <a:latin typeface="Times New Roman"/>
                <a:cs typeface="Times New Roman"/>
              </a:rPr>
              <a:t> </a:t>
            </a:r>
            <a:r>
              <a:rPr lang="ru-RU" sz="2800" b="1" u="sng" err="1">
                <a:latin typeface="Times New Roman"/>
                <a:cs typeface="Times New Roman"/>
              </a:rPr>
              <a:t>and</a:t>
            </a:r>
            <a:r>
              <a:rPr lang="ru-RU" sz="2800" b="1" u="sng" dirty="0">
                <a:latin typeface="Times New Roman"/>
                <a:cs typeface="Times New Roman"/>
              </a:rPr>
              <a:t> </a:t>
            </a:r>
            <a:r>
              <a:rPr lang="ru-RU" sz="2800" b="1" u="sng" err="1">
                <a:latin typeface="Times New Roman"/>
                <a:cs typeface="Times New Roman"/>
              </a:rPr>
              <a:t>abdomen</a:t>
            </a:r>
            <a:r>
              <a:rPr lang="ru-RU" sz="2800" b="1" u="sng" dirty="0">
                <a:latin typeface="Times New Roman"/>
                <a:cs typeface="Times New Roman"/>
              </a:rPr>
              <a:t>.</a:t>
            </a:r>
            <a:r>
              <a:rPr lang="ru-RU" sz="2800" dirty="0">
                <a:latin typeface="Times New Roman"/>
                <a:cs typeface="Times New Roman"/>
              </a:rPr>
              <a:t> In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anterior</a:t>
            </a:r>
            <a:r>
              <a:rPr lang="ru-RU" sz="2800" dirty="0">
                <a:latin typeface="Times New Roman"/>
                <a:cs typeface="Times New Roman"/>
              </a:rPr>
              <a:t> </a:t>
            </a:r>
            <a:r>
              <a:rPr lang="ru-RU" sz="2800" err="1">
                <a:latin typeface="Times New Roman"/>
                <a:cs typeface="Times New Roman"/>
              </a:rPr>
              <a:t>part</a:t>
            </a:r>
            <a:r>
              <a:rPr lang="ru-RU" sz="2800" dirty="0">
                <a:latin typeface="Times New Roman"/>
                <a:cs typeface="Times New Roman"/>
              </a:rPr>
              <a:t> </a:t>
            </a:r>
            <a:r>
              <a:rPr lang="ru-RU" sz="2800" err="1">
                <a:latin typeface="Times New Roman"/>
                <a:cs typeface="Times New Roman"/>
              </a:rPr>
              <a:t>to</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pituitary</a:t>
            </a:r>
            <a:r>
              <a:rPr lang="ru-RU" sz="2800" dirty="0">
                <a:latin typeface="Times New Roman"/>
                <a:cs typeface="Times New Roman"/>
              </a:rPr>
              <a:t> </a:t>
            </a:r>
            <a:r>
              <a:rPr lang="ru-RU" sz="2800" err="1">
                <a:latin typeface="Times New Roman"/>
                <a:cs typeface="Times New Roman"/>
              </a:rPr>
              <a:t>gland</a:t>
            </a:r>
            <a:r>
              <a:rPr lang="ru-RU" sz="2800" dirty="0">
                <a:latin typeface="Times New Roman"/>
                <a:cs typeface="Times New Roman"/>
              </a:rPr>
              <a:t>, </a:t>
            </a:r>
            <a:r>
              <a:rPr lang="ru-RU" sz="2800" err="1">
                <a:latin typeface="Times New Roman"/>
                <a:cs typeface="Times New Roman"/>
              </a:rPr>
              <a:t>there</a:t>
            </a:r>
            <a:r>
              <a:rPr lang="ru-RU" sz="2800" dirty="0">
                <a:latin typeface="Times New Roman"/>
                <a:cs typeface="Times New Roman"/>
              </a:rPr>
              <a:t> </a:t>
            </a:r>
            <a:r>
              <a:rPr lang="ru-RU" sz="2800" err="1">
                <a:latin typeface="Times New Roman"/>
                <a:cs typeface="Times New Roman"/>
              </a:rPr>
              <a:t>is</a:t>
            </a:r>
            <a:r>
              <a:rPr lang="ru-RU" sz="2800" dirty="0">
                <a:latin typeface="Times New Roman"/>
                <a:cs typeface="Times New Roman"/>
              </a:rPr>
              <a:t> a </a:t>
            </a:r>
            <a:r>
              <a:rPr lang="ru-RU" sz="2800" err="1">
                <a:latin typeface="Times New Roman"/>
                <a:cs typeface="Times New Roman"/>
              </a:rPr>
              <a:t>tumor</a:t>
            </a:r>
            <a:r>
              <a:rPr lang="ru-RU" sz="2800" dirty="0">
                <a:latin typeface="Times New Roman"/>
                <a:cs typeface="Times New Roman"/>
              </a:rPr>
              <a:t> (</a:t>
            </a:r>
            <a:r>
              <a:rPr lang="ru-RU" sz="2800" err="1">
                <a:latin typeface="Times New Roman"/>
                <a:cs typeface="Times New Roman"/>
              </a:rPr>
              <a:t>microscopically</a:t>
            </a:r>
            <a:r>
              <a:rPr lang="ru-RU" sz="2800" dirty="0">
                <a:latin typeface="Times New Roman"/>
                <a:cs typeface="Times New Roman"/>
              </a:rPr>
              <a:t> </a:t>
            </a:r>
            <a:r>
              <a:rPr lang="ru-RU" sz="2800" err="1">
                <a:latin typeface="Times New Roman"/>
                <a:cs typeface="Times New Roman"/>
              </a:rPr>
              <a:t>it</a:t>
            </a:r>
            <a:r>
              <a:rPr lang="ru-RU" sz="2800" dirty="0">
                <a:latin typeface="Times New Roman"/>
                <a:cs typeface="Times New Roman"/>
              </a:rPr>
              <a:t> </a:t>
            </a:r>
            <a:r>
              <a:rPr lang="ru-RU" sz="2800" err="1">
                <a:latin typeface="Times New Roman"/>
                <a:cs typeface="Times New Roman"/>
              </a:rPr>
              <a:t>is</a:t>
            </a:r>
            <a:r>
              <a:rPr lang="ru-RU" sz="2800" dirty="0">
                <a:latin typeface="Times New Roman"/>
                <a:cs typeface="Times New Roman"/>
              </a:rPr>
              <a:t> a </a:t>
            </a:r>
            <a:r>
              <a:rPr lang="ru-RU" sz="2800" err="1">
                <a:latin typeface="Times New Roman"/>
                <a:cs typeface="Times New Roman"/>
              </a:rPr>
              <a:t>basophilic</a:t>
            </a:r>
            <a:r>
              <a:rPr lang="ru-RU" sz="2800" dirty="0">
                <a:latin typeface="Times New Roman"/>
                <a:cs typeface="Times New Roman"/>
              </a:rPr>
              <a:t> </a:t>
            </a:r>
            <a:r>
              <a:rPr lang="ru-RU" sz="2800" err="1">
                <a:latin typeface="Times New Roman"/>
                <a:cs typeface="Times New Roman"/>
              </a:rPr>
              <a:t>adenoma</a:t>
            </a:r>
            <a:r>
              <a:rPr lang="ru-RU" sz="2800" dirty="0">
                <a:latin typeface="Times New Roman"/>
                <a:cs typeface="Times New Roman"/>
              </a:rPr>
              <a:t>). In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adrenalglands</a:t>
            </a:r>
            <a:r>
              <a:rPr lang="ru-RU" sz="2800" dirty="0">
                <a:latin typeface="Times New Roman"/>
                <a:cs typeface="Times New Roman"/>
              </a:rPr>
              <a:t>, </a:t>
            </a:r>
            <a:r>
              <a:rPr lang="ru-RU" sz="2800" err="1">
                <a:latin typeface="Times New Roman"/>
                <a:cs typeface="Times New Roman"/>
              </a:rPr>
              <a:t>hyperplasia</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fascicular</a:t>
            </a:r>
            <a:r>
              <a:rPr lang="ru-RU" sz="2800" dirty="0">
                <a:latin typeface="Times New Roman"/>
                <a:cs typeface="Times New Roman"/>
              </a:rPr>
              <a:t> </a:t>
            </a:r>
            <a:r>
              <a:rPr lang="ru-RU" sz="2800" err="1">
                <a:latin typeface="Times New Roman"/>
                <a:cs typeface="Times New Roman"/>
              </a:rPr>
              <a:t>zoneis</a:t>
            </a:r>
            <a:r>
              <a:rPr lang="ru-RU" sz="2800" dirty="0">
                <a:latin typeface="Times New Roman"/>
                <a:cs typeface="Times New Roman"/>
              </a:rPr>
              <a:t> </a:t>
            </a:r>
            <a:r>
              <a:rPr lang="ru-RU" sz="2800" err="1">
                <a:latin typeface="Times New Roman"/>
                <a:cs typeface="Times New Roman"/>
              </a:rPr>
              <a:t>observed</a:t>
            </a:r>
            <a:r>
              <a:rPr lang="ru-RU" sz="2800" dirty="0">
                <a:latin typeface="Times New Roman"/>
                <a:cs typeface="Times New Roman"/>
              </a:rPr>
              <a:t>. What </a:t>
            </a:r>
            <a:r>
              <a:rPr lang="ru-RU" sz="2800" err="1">
                <a:latin typeface="Times New Roman"/>
                <a:cs typeface="Times New Roman"/>
              </a:rPr>
              <a:t>diagnosis</a:t>
            </a:r>
            <a:r>
              <a:rPr lang="ru-RU" sz="2800" dirty="0">
                <a:latin typeface="Times New Roman"/>
                <a:cs typeface="Times New Roman"/>
              </a:rPr>
              <a:t> </a:t>
            </a:r>
            <a:r>
              <a:rPr lang="ru-RU" sz="2800" err="1">
                <a:latin typeface="Times New Roman"/>
                <a:cs typeface="Times New Roman"/>
              </a:rPr>
              <a:t>is</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most</a:t>
            </a:r>
            <a:r>
              <a:rPr lang="ru-RU" sz="2800" dirty="0">
                <a:latin typeface="Times New Roman"/>
                <a:cs typeface="Times New Roman"/>
              </a:rPr>
              <a:t> </a:t>
            </a:r>
            <a:r>
              <a:rPr lang="ru-RU" sz="2800" err="1">
                <a:latin typeface="Times New Roman"/>
                <a:cs typeface="Times New Roman"/>
              </a:rPr>
              <a:t>likely</a:t>
            </a:r>
            <a:r>
              <a:rPr lang="ru-RU" sz="2800" dirty="0">
                <a:latin typeface="Times New Roman"/>
                <a:cs typeface="Times New Roman"/>
              </a:rPr>
              <a:t>?</a:t>
            </a:r>
            <a:endParaRPr lang="ru-RU" sz="2800"/>
          </a:p>
          <a:p>
            <a:endParaRPr lang="ru-RU" sz="28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92312" y="3699079"/>
            <a:ext cx="8825658" cy="2917381"/>
          </a:xfrm>
        </p:spPr>
        <p:txBody>
          <a:bodyPr vert="horz" lIns="91440" tIns="45720" rIns="91440" bIns="45720" rtlCol="0" anchor="t">
            <a:noAutofit/>
          </a:bodyPr>
          <a:lstStyle/>
          <a:p>
            <a:r>
              <a:rPr lang="ru-RU" sz="2400" dirty="0">
                <a:solidFill>
                  <a:schemeClr val="tx1"/>
                </a:solidFill>
                <a:latin typeface="Times New Roman"/>
                <a:cs typeface="Times New Roman"/>
              </a:rPr>
              <a:t>A. </a:t>
            </a:r>
            <a:r>
              <a:rPr lang="ru-RU" sz="2400" dirty="0" err="1">
                <a:solidFill>
                  <a:schemeClr val="tx1"/>
                </a:solidFill>
                <a:latin typeface="Times New Roman"/>
                <a:cs typeface="Times New Roman"/>
              </a:rPr>
              <a:t>Pituitary</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dwarfism</a:t>
            </a:r>
            <a:endParaRPr lang="ru-RU" dirty="0" err="1">
              <a:solidFill>
                <a:schemeClr val="tx1"/>
              </a:solidFill>
            </a:endParaRPr>
          </a:p>
          <a:p>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Simmonds</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disease</a:t>
            </a:r>
            <a:r>
              <a:rPr lang="ru-RU" sz="2400" dirty="0">
                <a:solidFill>
                  <a:schemeClr val="tx1"/>
                </a:solidFill>
                <a:latin typeface="Times New Roman"/>
                <a:cs typeface="Times New Roman"/>
              </a:rPr>
              <a:t> </a:t>
            </a:r>
            <a:endParaRPr lang="ru-RU" dirty="0" err="1">
              <a:solidFill>
                <a:schemeClr val="tx1"/>
              </a:solidFill>
              <a:latin typeface="Century Gothic" panose="020B0502020202020204"/>
              <a:cs typeface="Times New Roman"/>
            </a:endParaRPr>
          </a:p>
          <a:p>
            <a:r>
              <a:rPr lang="ru-RU" sz="2400" dirty="0">
                <a:solidFill>
                  <a:schemeClr val="tx1"/>
                </a:solidFill>
                <a:latin typeface="Times New Roman"/>
                <a:cs typeface="Times New Roman"/>
              </a:rPr>
              <a:t>C. </a:t>
            </a:r>
            <a:r>
              <a:rPr lang="ru-RU" sz="2400" b="1" u="sng" err="1">
                <a:solidFill>
                  <a:schemeClr val="tx1"/>
                </a:solidFill>
                <a:latin typeface="Times New Roman"/>
                <a:cs typeface="Times New Roman"/>
              </a:rPr>
              <a:t>Cushing</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disease</a:t>
            </a:r>
            <a:endParaRPr lang="ru-RU" b="1" u="sng">
              <a:solidFill>
                <a:schemeClr val="tx1"/>
              </a:solidFill>
            </a:endParaRPr>
          </a:p>
          <a:p>
            <a:r>
              <a:rPr lang="ru-RU" sz="2400" dirty="0">
                <a:solidFill>
                  <a:schemeClr val="tx1"/>
                </a:solidFill>
                <a:latin typeface="Times New Roman"/>
                <a:cs typeface="Times New Roman"/>
              </a:rPr>
              <a:t>D. </a:t>
            </a:r>
            <a:r>
              <a:rPr lang="ru-RU" sz="2400" dirty="0" err="1">
                <a:solidFill>
                  <a:schemeClr val="tx1"/>
                </a:solidFill>
                <a:latin typeface="Times New Roman"/>
                <a:cs typeface="Times New Roman"/>
              </a:rPr>
              <a:t>Cushing</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syndrome</a:t>
            </a:r>
            <a:endParaRPr lang="ru-RU" dirty="0" err="1">
              <a:solidFill>
                <a:schemeClr val="tx1"/>
              </a:solidFill>
            </a:endParaRPr>
          </a:p>
          <a:p>
            <a:r>
              <a:rPr lang="ru-RU" sz="2400" dirty="0">
                <a:solidFill>
                  <a:schemeClr val="tx1"/>
                </a:solidFill>
                <a:latin typeface="Times New Roman"/>
                <a:cs typeface="Times New Roman"/>
              </a:rPr>
              <a:t>E. </a:t>
            </a:r>
            <a:r>
              <a:rPr lang="ru-RU" sz="2400" dirty="0" err="1">
                <a:solidFill>
                  <a:schemeClr val="tx1"/>
                </a:solidFill>
                <a:latin typeface="Times New Roman"/>
                <a:cs typeface="Times New Roman"/>
              </a:rPr>
              <a:t>Adiposogenital</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dystrophy</a:t>
            </a:r>
            <a:endParaRPr lang="ru-RU" dirty="0" err="1">
              <a:solidFill>
                <a:schemeClr val="tx1"/>
              </a:solidFill>
            </a:endParaRPr>
          </a:p>
          <a:p>
            <a:endParaRPr lang="ru-RU" sz="2400" dirty="0">
              <a:solidFill>
                <a:schemeClr val="tx1"/>
              </a:solidFill>
              <a:latin typeface="Times New Roman"/>
              <a:cs typeface="Times New Roman"/>
            </a:endParaRPr>
          </a:p>
        </p:txBody>
      </p:sp>
    </p:spTree>
    <p:extLst>
      <p:ext uri="{BB962C8B-B14F-4D97-AF65-F5344CB8AC3E}">
        <p14:creationId xmlns:p14="http://schemas.microsoft.com/office/powerpoint/2010/main" val="21494399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57499"/>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3070789"/>
          </a:xfrm>
        </p:spPr>
        <p:txBody>
          <a:bodyPr vert="horz" lIns="91440" tIns="45720" rIns="91440" bIns="45720" rtlCol="0" anchor="t">
            <a:noAutofit/>
          </a:bodyPr>
          <a:lstStyle/>
          <a:p>
            <a:r>
              <a:rPr lang="ru-RU" sz="3200" err="1">
                <a:latin typeface="Times New Roman"/>
                <a:cs typeface="Times New Roman"/>
              </a:rPr>
              <a:t>Examination</a:t>
            </a:r>
            <a:r>
              <a:rPr lang="ru-RU" sz="3200" dirty="0">
                <a:latin typeface="Times New Roman"/>
                <a:cs typeface="Times New Roman"/>
              </a:rPr>
              <a:t> </a:t>
            </a:r>
            <a:r>
              <a:rPr lang="ru-RU" sz="3200" err="1">
                <a:latin typeface="Times New Roman"/>
                <a:cs typeface="Times New Roman"/>
              </a:rPr>
              <a:t>of</a:t>
            </a:r>
            <a:r>
              <a:rPr lang="ru-RU" sz="3200" dirty="0">
                <a:latin typeface="Times New Roman"/>
                <a:cs typeface="Times New Roman"/>
              </a:rPr>
              <a:t> </a:t>
            </a:r>
            <a:r>
              <a:rPr lang="ru-RU" sz="3200" err="1">
                <a:latin typeface="Times New Roman"/>
                <a:cs typeface="Times New Roman"/>
              </a:rPr>
              <a:t>the</a:t>
            </a:r>
            <a:r>
              <a:rPr lang="ru-RU" sz="3200" dirty="0">
                <a:latin typeface="Times New Roman"/>
                <a:cs typeface="Times New Roman"/>
              </a:rPr>
              <a:t> </a:t>
            </a:r>
            <a:r>
              <a:rPr lang="ru-RU" sz="3200" err="1">
                <a:latin typeface="Times New Roman"/>
                <a:cs typeface="Times New Roman"/>
              </a:rPr>
              <a:t>femoral</a:t>
            </a:r>
            <a:r>
              <a:rPr lang="ru-RU" sz="3200" dirty="0">
                <a:latin typeface="Times New Roman"/>
                <a:cs typeface="Times New Roman"/>
              </a:rPr>
              <a:t> </a:t>
            </a:r>
            <a:r>
              <a:rPr lang="ru-RU" sz="3200" err="1">
                <a:latin typeface="Times New Roman"/>
                <a:cs typeface="Times New Roman"/>
              </a:rPr>
              <a:t>bone</a:t>
            </a:r>
            <a:r>
              <a:rPr lang="ru-RU" sz="3200" dirty="0">
                <a:latin typeface="Times New Roman"/>
                <a:cs typeface="Times New Roman"/>
              </a:rPr>
              <a:t> </a:t>
            </a:r>
            <a:r>
              <a:rPr lang="ru-RU" sz="3200" err="1">
                <a:latin typeface="Times New Roman"/>
                <a:cs typeface="Times New Roman"/>
              </a:rPr>
              <a:t>detected</a:t>
            </a:r>
            <a:r>
              <a:rPr lang="ru-RU" sz="3200" dirty="0">
                <a:latin typeface="Times New Roman"/>
                <a:cs typeface="Times New Roman"/>
              </a:rPr>
              <a:t> </a:t>
            </a:r>
            <a:r>
              <a:rPr lang="ru-RU" sz="3200" b="1" u="sng" err="1">
                <a:latin typeface="Times New Roman"/>
                <a:cs typeface="Times New Roman"/>
              </a:rPr>
              <a:t>chronic</a:t>
            </a:r>
            <a:r>
              <a:rPr lang="ru-RU" sz="3200" b="1" u="sng" dirty="0">
                <a:latin typeface="Times New Roman"/>
                <a:cs typeface="Times New Roman"/>
              </a:rPr>
              <a:t> </a:t>
            </a:r>
            <a:r>
              <a:rPr lang="ru-RU" sz="3200" b="1" u="sng" err="1">
                <a:latin typeface="Times New Roman"/>
                <a:cs typeface="Times New Roman"/>
              </a:rPr>
              <a:t>suppurative</a:t>
            </a:r>
            <a:r>
              <a:rPr lang="ru-RU" sz="3200" b="1" u="sng" dirty="0">
                <a:latin typeface="Times New Roman"/>
                <a:cs typeface="Times New Roman"/>
              </a:rPr>
              <a:t> </a:t>
            </a:r>
            <a:r>
              <a:rPr lang="ru-RU" sz="3200" b="1" u="sng" err="1">
                <a:latin typeface="Times New Roman"/>
                <a:cs typeface="Times New Roman"/>
              </a:rPr>
              <a:t>inflammation</a:t>
            </a:r>
            <a:r>
              <a:rPr lang="ru-RU" sz="3200" b="1" u="sng" dirty="0">
                <a:latin typeface="Times New Roman"/>
                <a:cs typeface="Times New Roman"/>
              </a:rPr>
              <a:t> </a:t>
            </a:r>
            <a:r>
              <a:rPr lang="ru-RU" sz="3200" b="1" u="sng" err="1">
                <a:latin typeface="Times New Roman"/>
                <a:cs typeface="Times New Roman"/>
              </a:rPr>
              <a:t>of</a:t>
            </a:r>
            <a:r>
              <a:rPr lang="ru-RU" sz="3200" b="1" u="sng" dirty="0">
                <a:latin typeface="Times New Roman"/>
                <a:cs typeface="Times New Roman"/>
              </a:rPr>
              <a:t> </a:t>
            </a:r>
            <a:r>
              <a:rPr lang="ru-RU" sz="3200" b="1" u="sng" err="1">
                <a:latin typeface="Times New Roman"/>
                <a:cs typeface="Times New Roman"/>
              </a:rPr>
              <a:t>the</a:t>
            </a:r>
            <a:r>
              <a:rPr lang="ru-RU" sz="3200" b="1" u="sng" dirty="0">
                <a:latin typeface="Times New Roman"/>
                <a:cs typeface="Times New Roman"/>
              </a:rPr>
              <a:t> </a:t>
            </a:r>
            <a:r>
              <a:rPr lang="ru-RU" sz="3200" b="1" u="sng" err="1">
                <a:latin typeface="Times New Roman"/>
                <a:cs typeface="Times New Roman"/>
              </a:rPr>
              <a:t>compact</a:t>
            </a:r>
            <a:r>
              <a:rPr lang="ru-RU" sz="3200" b="1" u="sng" dirty="0">
                <a:latin typeface="Times New Roman"/>
                <a:cs typeface="Times New Roman"/>
              </a:rPr>
              <a:t> </a:t>
            </a:r>
            <a:r>
              <a:rPr lang="ru-RU" sz="3200" b="1" u="sng" err="1">
                <a:latin typeface="Times New Roman"/>
                <a:cs typeface="Times New Roman"/>
              </a:rPr>
              <a:t>substance</a:t>
            </a:r>
            <a:r>
              <a:rPr lang="ru-RU" sz="3200" b="1" u="sng" dirty="0">
                <a:latin typeface="Times New Roman"/>
                <a:cs typeface="Times New Roman"/>
              </a:rPr>
              <a:t> </a:t>
            </a:r>
            <a:r>
              <a:rPr lang="ru-RU" sz="3200" b="1" u="sng" err="1">
                <a:latin typeface="Times New Roman"/>
                <a:cs typeface="Times New Roman"/>
              </a:rPr>
              <a:t>and</a:t>
            </a:r>
            <a:r>
              <a:rPr lang="ru-RU" sz="3200" b="1" u="sng" dirty="0">
                <a:latin typeface="Times New Roman"/>
                <a:cs typeface="Times New Roman"/>
              </a:rPr>
              <a:t> </a:t>
            </a:r>
            <a:r>
              <a:rPr lang="ru-RU" sz="3200" b="1" u="sng" err="1">
                <a:latin typeface="Times New Roman"/>
                <a:cs typeface="Times New Roman"/>
              </a:rPr>
              <a:t>bone</a:t>
            </a:r>
            <a:r>
              <a:rPr lang="ru-RU" sz="3200" b="1" u="sng" dirty="0">
                <a:latin typeface="Times New Roman"/>
                <a:cs typeface="Times New Roman"/>
              </a:rPr>
              <a:t> </a:t>
            </a:r>
            <a:r>
              <a:rPr lang="ru-RU" sz="3200" b="1" u="sng" err="1">
                <a:latin typeface="Times New Roman"/>
                <a:cs typeface="Times New Roman"/>
              </a:rPr>
              <a:t>marrow</a:t>
            </a:r>
            <a:r>
              <a:rPr lang="ru-RU" sz="3200" b="1" u="sng" dirty="0">
                <a:latin typeface="Times New Roman"/>
                <a:cs typeface="Times New Roman"/>
              </a:rPr>
              <a:t>, </a:t>
            </a:r>
            <a:r>
              <a:rPr lang="ru-RU" sz="3200" b="1" u="sng" err="1">
                <a:latin typeface="Times New Roman"/>
                <a:cs typeface="Times New Roman"/>
              </a:rPr>
              <a:t>formation</a:t>
            </a:r>
            <a:r>
              <a:rPr lang="ru-RU" sz="3200" b="1" u="sng" dirty="0">
                <a:latin typeface="Times New Roman"/>
                <a:cs typeface="Times New Roman"/>
              </a:rPr>
              <a:t> </a:t>
            </a:r>
            <a:r>
              <a:rPr lang="ru-RU" sz="3200" b="1" u="sng" err="1">
                <a:latin typeface="Times New Roman"/>
                <a:cs typeface="Times New Roman"/>
              </a:rPr>
              <a:t>of</a:t>
            </a:r>
            <a:r>
              <a:rPr lang="ru-RU" sz="3200" b="1" u="sng" dirty="0">
                <a:latin typeface="Times New Roman"/>
                <a:cs typeface="Times New Roman"/>
              </a:rPr>
              <a:t> </a:t>
            </a:r>
            <a:r>
              <a:rPr lang="ru-RU" sz="3200" b="1" u="sng" err="1">
                <a:latin typeface="Times New Roman"/>
                <a:cs typeface="Times New Roman"/>
              </a:rPr>
              <a:t>bone</a:t>
            </a:r>
            <a:r>
              <a:rPr lang="ru-RU" sz="3200" b="1" u="sng" dirty="0">
                <a:latin typeface="Times New Roman"/>
                <a:cs typeface="Times New Roman"/>
              </a:rPr>
              <a:t> </a:t>
            </a:r>
            <a:r>
              <a:rPr lang="ru-RU" sz="3200" b="1" u="sng" err="1">
                <a:latin typeface="Times New Roman"/>
                <a:cs typeface="Times New Roman"/>
              </a:rPr>
              <a:t>sequestra</a:t>
            </a:r>
            <a:r>
              <a:rPr lang="ru-RU" sz="3200" b="1" u="sng" dirty="0">
                <a:latin typeface="Times New Roman"/>
                <a:cs typeface="Times New Roman"/>
              </a:rPr>
              <a:t>.</a:t>
            </a:r>
            <a:r>
              <a:rPr lang="ru-RU" sz="3200" dirty="0">
                <a:latin typeface="Times New Roman"/>
                <a:cs typeface="Times New Roman"/>
              </a:rPr>
              <a:t> What </a:t>
            </a:r>
            <a:r>
              <a:rPr lang="ru-RU" sz="3200" err="1">
                <a:latin typeface="Times New Roman"/>
                <a:cs typeface="Times New Roman"/>
              </a:rPr>
              <a:t>disease</a:t>
            </a:r>
            <a:r>
              <a:rPr lang="ru-RU" sz="3200" dirty="0">
                <a:latin typeface="Times New Roman"/>
                <a:cs typeface="Times New Roman"/>
              </a:rPr>
              <a:t> </a:t>
            </a:r>
            <a:r>
              <a:rPr lang="ru-RU" sz="3200" err="1">
                <a:latin typeface="Times New Roman"/>
                <a:cs typeface="Times New Roman"/>
              </a:rPr>
              <a:t>is</a:t>
            </a:r>
            <a:r>
              <a:rPr lang="ru-RU" sz="3200" dirty="0">
                <a:latin typeface="Times New Roman"/>
                <a:cs typeface="Times New Roman"/>
              </a:rPr>
              <a:t> </a:t>
            </a:r>
            <a:r>
              <a:rPr lang="ru-RU" sz="3200" err="1">
                <a:latin typeface="Times New Roman"/>
                <a:cs typeface="Times New Roman"/>
              </a:rPr>
              <a:t>associated</a:t>
            </a:r>
            <a:r>
              <a:rPr lang="ru-RU" sz="3200" dirty="0">
                <a:latin typeface="Times New Roman"/>
                <a:cs typeface="Times New Roman"/>
              </a:rPr>
              <a:t> </a:t>
            </a:r>
            <a:r>
              <a:rPr lang="ru-RU" sz="3200" err="1">
                <a:latin typeface="Times New Roman"/>
                <a:cs typeface="Times New Roman"/>
              </a:rPr>
              <a:t>with</a:t>
            </a:r>
            <a:r>
              <a:rPr lang="ru-RU" sz="3200" dirty="0">
                <a:latin typeface="Times New Roman"/>
                <a:cs typeface="Times New Roman"/>
              </a:rPr>
              <a:t> </a:t>
            </a:r>
            <a:r>
              <a:rPr lang="ru-RU" sz="3200" err="1">
                <a:latin typeface="Times New Roman"/>
                <a:cs typeface="Times New Roman"/>
              </a:rPr>
              <a:t>such</a:t>
            </a:r>
            <a:r>
              <a:rPr lang="ru-RU" sz="3200" dirty="0">
                <a:latin typeface="Times New Roman"/>
                <a:cs typeface="Times New Roman"/>
              </a:rPr>
              <a:t> </a:t>
            </a:r>
            <a:r>
              <a:rPr lang="ru-RU" sz="3200" err="1">
                <a:latin typeface="Times New Roman"/>
                <a:cs typeface="Times New Roman"/>
              </a:rPr>
              <a:t>changes</a:t>
            </a:r>
            <a:r>
              <a:rPr lang="ru-RU" sz="3200" dirty="0">
                <a:latin typeface="Times New Roman"/>
                <a:cs typeface="Times New Roman"/>
              </a:rPr>
              <a:t>?</a:t>
            </a:r>
            <a:endParaRPr lang="ru-RU" dirty="0" err="1"/>
          </a:p>
          <a:p>
            <a:endParaRPr lang="ru-RU" sz="32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77935" y="3627192"/>
            <a:ext cx="8825658" cy="2917381"/>
          </a:xfrm>
        </p:spPr>
        <p:txBody>
          <a:bodyPr vert="horz" lIns="91440" tIns="45720" rIns="91440" bIns="45720" rtlCol="0" anchor="t">
            <a:noAutofit/>
          </a:bodyPr>
          <a:lstStyle/>
          <a:p>
            <a:r>
              <a:rPr lang="ru-RU" sz="2400">
                <a:solidFill>
                  <a:schemeClr val="tx1"/>
                </a:solidFill>
                <a:latin typeface="Times New Roman"/>
                <a:cs typeface="Times New Roman"/>
              </a:rPr>
              <a:t>A. </a:t>
            </a:r>
            <a:r>
              <a:rPr lang="ru-RU" sz="2400" b="1" u="sng" err="1">
                <a:solidFill>
                  <a:schemeClr val="tx1"/>
                </a:solidFill>
                <a:latin typeface="Times New Roman"/>
                <a:cs typeface="Times New Roman"/>
              </a:rPr>
              <a:t>Osteomyelitis</a:t>
            </a:r>
            <a:endParaRPr lang="ru-RU" sz="2400" b="1" u="sng">
              <a:solidFill>
                <a:schemeClr val="tx1"/>
              </a:solidFill>
              <a:latin typeface="Times New Roman"/>
              <a:cs typeface="Times New Roman"/>
            </a:endParaRPr>
          </a:p>
          <a:p>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Reticulosarcoma</a:t>
            </a:r>
            <a:endParaRPr lang="ru-RU" dirty="0" err="1">
              <a:solidFill>
                <a:schemeClr val="tx1"/>
              </a:solidFill>
            </a:endParaRPr>
          </a:p>
          <a:p>
            <a:r>
              <a:rPr lang="ru-RU" sz="2400" dirty="0">
                <a:solidFill>
                  <a:schemeClr val="tx1"/>
                </a:solidFill>
                <a:latin typeface="Times New Roman"/>
                <a:cs typeface="Times New Roman"/>
              </a:rPr>
              <a:t>C. </a:t>
            </a:r>
            <a:r>
              <a:rPr lang="ru-RU" sz="2400" dirty="0" err="1">
                <a:solidFill>
                  <a:schemeClr val="tx1"/>
                </a:solidFill>
                <a:latin typeface="Times New Roman"/>
                <a:cs typeface="Times New Roman"/>
              </a:rPr>
              <a:t>Multiple</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myeloma</a:t>
            </a:r>
            <a:endParaRPr lang="ru-RU" dirty="0" err="1">
              <a:solidFill>
                <a:schemeClr val="tx1"/>
              </a:solidFill>
            </a:endParaRPr>
          </a:p>
          <a:p>
            <a:r>
              <a:rPr lang="ru-RU" sz="2400" dirty="0">
                <a:solidFill>
                  <a:schemeClr val="tx1"/>
                </a:solidFill>
                <a:latin typeface="Times New Roman"/>
                <a:cs typeface="Times New Roman"/>
              </a:rPr>
              <a:t>D. </a:t>
            </a:r>
            <a:r>
              <a:rPr lang="ru-RU" sz="2400" dirty="0" err="1">
                <a:solidFill>
                  <a:schemeClr val="tx1"/>
                </a:solidFill>
                <a:latin typeface="Times New Roman"/>
                <a:cs typeface="Times New Roman"/>
              </a:rPr>
              <a:t>Periostitis</a:t>
            </a:r>
            <a:endParaRPr lang="ru-RU" dirty="0" err="1">
              <a:solidFill>
                <a:schemeClr val="tx1"/>
              </a:solidFill>
            </a:endParaRPr>
          </a:p>
          <a:p>
            <a:r>
              <a:rPr lang="ru-RU" sz="2400" dirty="0">
                <a:solidFill>
                  <a:schemeClr val="tx1"/>
                </a:solidFill>
                <a:latin typeface="Times New Roman"/>
                <a:cs typeface="Times New Roman"/>
              </a:rPr>
              <a:t>E. </a:t>
            </a:r>
            <a:r>
              <a:rPr lang="ru-RU" sz="2400" dirty="0" err="1">
                <a:solidFill>
                  <a:schemeClr val="tx1"/>
                </a:solidFill>
                <a:latin typeface="Times New Roman"/>
                <a:cs typeface="Times New Roman"/>
              </a:rPr>
              <a:t>Giant</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cell</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tumor</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of</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bone</a:t>
            </a:r>
            <a:endParaRPr lang="ru-RU" dirty="0" err="1">
              <a:solidFill>
                <a:schemeClr val="tx1"/>
              </a:solidFill>
            </a:endParaRPr>
          </a:p>
        </p:txBody>
      </p:sp>
    </p:spTree>
    <p:extLst>
      <p:ext uri="{BB962C8B-B14F-4D97-AF65-F5344CB8AC3E}">
        <p14:creationId xmlns:p14="http://schemas.microsoft.com/office/powerpoint/2010/main" val="5653371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57499"/>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48540" y="182593"/>
            <a:ext cx="11657997" cy="3070789"/>
          </a:xfrm>
        </p:spPr>
        <p:txBody>
          <a:bodyPr vert="horz" lIns="91440" tIns="45720" rIns="91440" bIns="45720" rtlCol="0" anchor="t">
            <a:noAutofit/>
          </a:bodyPr>
          <a:lstStyle/>
          <a:p>
            <a:r>
              <a:rPr lang="ru-RU" sz="2800" dirty="0">
                <a:solidFill>
                  <a:schemeClr val="tx1"/>
                </a:solidFill>
                <a:latin typeface="Times New Roman"/>
                <a:cs typeface="Times New Roman"/>
              </a:rPr>
              <a:t>A </a:t>
            </a:r>
            <a:r>
              <a:rPr lang="ru-RU" sz="2800" err="1">
                <a:solidFill>
                  <a:schemeClr val="tx1"/>
                </a:solidFill>
                <a:latin typeface="Times New Roman"/>
                <a:cs typeface="Times New Roman"/>
              </a:rPr>
              <a:t>biopsy</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material</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was</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obtained</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from</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the</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arches</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of</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the</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patient’s</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soft</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palate</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due</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to</a:t>
            </a:r>
            <a:r>
              <a:rPr lang="ru-RU" sz="2800" dirty="0">
                <a:solidFill>
                  <a:schemeClr val="tx1"/>
                </a:solidFill>
                <a:latin typeface="Times New Roman"/>
                <a:cs typeface="Times New Roman"/>
              </a:rPr>
              <a:t> a </a:t>
            </a:r>
            <a:r>
              <a:rPr lang="ru-RU" sz="2800" err="1">
                <a:solidFill>
                  <a:schemeClr val="tx1"/>
                </a:solidFill>
                <a:latin typeface="Times New Roman"/>
                <a:cs typeface="Times New Roman"/>
              </a:rPr>
              <a:t>suspected</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tumor</a:t>
            </a:r>
            <a:r>
              <a:rPr lang="ru-RU" sz="2800" dirty="0">
                <a:solidFill>
                  <a:schemeClr val="tx1"/>
                </a:solidFill>
                <a:latin typeface="Times New Roman"/>
                <a:cs typeface="Times New Roman"/>
              </a:rPr>
              <a:t> (</a:t>
            </a:r>
            <a:r>
              <a:rPr lang="ru-RU" sz="2800" b="1" u="sng" err="1">
                <a:solidFill>
                  <a:schemeClr val="tx1"/>
                </a:solidFill>
                <a:latin typeface="Times New Roman"/>
                <a:cs typeface="Times New Roman"/>
              </a:rPr>
              <a:t>macroscopy</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detected</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an</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ulcer</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with</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the</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dense</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floor</a:t>
            </a:r>
            <a:r>
              <a:rPr lang="ru-RU" sz="2800" b="1" u="sng" dirty="0">
                <a:solidFill>
                  <a:schemeClr val="tx1"/>
                </a:solidFill>
                <a:latin typeface="Times New Roman"/>
                <a:cs typeface="Times New Roman"/>
              </a:rPr>
              <a:t>)</a:t>
            </a:r>
            <a:r>
              <a:rPr lang="ru-RU" sz="2800" dirty="0">
                <a:solidFill>
                  <a:schemeClr val="tx1"/>
                </a:solidFill>
                <a:latin typeface="Times New Roman"/>
                <a:cs typeface="Times New Roman"/>
              </a:rPr>
              <a:t>. In </a:t>
            </a:r>
            <a:r>
              <a:rPr lang="ru-RU" sz="2800" err="1">
                <a:solidFill>
                  <a:schemeClr val="tx1"/>
                </a:solidFill>
                <a:latin typeface="Times New Roman"/>
                <a:cs typeface="Times New Roman"/>
              </a:rPr>
              <a:t>the</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biopsy</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material</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the</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following</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was</a:t>
            </a:r>
            <a:r>
              <a:rPr lang="ru-RU" sz="2800" dirty="0">
                <a:solidFill>
                  <a:schemeClr val="tx1"/>
                </a:solidFill>
                <a:latin typeface="Times New Roman"/>
                <a:cs typeface="Times New Roman"/>
              </a:rPr>
              <a:t> </a:t>
            </a:r>
            <a:r>
              <a:rPr lang="ru-RU" sz="2800" err="1">
                <a:solidFill>
                  <a:schemeClr val="tx1"/>
                </a:solidFill>
                <a:latin typeface="Times New Roman"/>
                <a:cs typeface="Times New Roman"/>
              </a:rPr>
              <a:t>detected</a:t>
            </a:r>
            <a:r>
              <a:rPr lang="ru-RU" sz="2800" dirty="0">
                <a:solidFill>
                  <a:schemeClr val="tx1"/>
                </a:solidFill>
                <a:latin typeface="Times New Roman"/>
                <a:cs typeface="Times New Roman"/>
              </a:rPr>
              <a:t>: </a:t>
            </a:r>
            <a:r>
              <a:rPr lang="ru-RU" sz="2800" b="1" u="sng" err="1">
                <a:solidFill>
                  <a:schemeClr val="tx1"/>
                </a:solidFill>
                <a:latin typeface="Times New Roman"/>
                <a:cs typeface="Times New Roman"/>
              </a:rPr>
              <a:t>necrosis</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of</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the</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mucosa</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with</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infiltration</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of</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the</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submucosal</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layer</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by</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lymphocytes</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epithelioid</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cells</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plasma</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cells</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and</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single</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neutrophils</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Notable</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is</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the</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presence</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of</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marked</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endovasciilitis_and</a:t>
            </a:r>
            <a:r>
              <a:rPr lang="ru-RU" sz="2800" b="1" u="sng" dirty="0">
                <a:solidFill>
                  <a:schemeClr val="tx1"/>
                </a:solidFill>
                <a:latin typeface="Times New Roman"/>
                <a:cs typeface="Times New Roman"/>
              </a:rPr>
              <a:t> </a:t>
            </a:r>
            <a:r>
              <a:rPr lang="ru-RU" sz="2800" b="1" u="sng" err="1">
                <a:solidFill>
                  <a:schemeClr val="tx1"/>
                </a:solidFill>
                <a:latin typeface="Times New Roman"/>
                <a:cs typeface="Times New Roman"/>
              </a:rPr>
              <a:t>perivasculitis</a:t>
            </a:r>
            <a:r>
              <a:rPr lang="ru-RU" sz="2800" b="1" u="sng" dirty="0">
                <a:solidFill>
                  <a:schemeClr val="tx1"/>
                </a:solidFill>
                <a:latin typeface="Times New Roman"/>
                <a:cs typeface="Times New Roman"/>
              </a:rPr>
              <a:t>.</a:t>
            </a:r>
            <a:r>
              <a:rPr lang="ru-RU" sz="2800" dirty="0">
                <a:solidFill>
                  <a:schemeClr val="tx1"/>
                </a:solidFill>
                <a:latin typeface="Times New Roman"/>
                <a:cs typeface="Times New Roman"/>
              </a:rPr>
              <a:t> The </a:t>
            </a:r>
            <a:r>
              <a:rPr lang="ru-RU" sz="2800" err="1">
                <a:solidFill>
                  <a:schemeClr val="tx1"/>
                </a:solidFill>
                <a:latin typeface="Times New Roman"/>
                <a:cs typeface="Times New Roman"/>
              </a:rPr>
              <a:t>described</a:t>
            </a:r>
            <a:endParaRPr lang="ru-RU">
              <a:solidFill>
                <a:schemeClr val="tx1"/>
              </a:solidFill>
            </a:endParaRPr>
          </a:p>
          <a:p>
            <a:endParaRPr lang="ru-RU" sz="28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77935" y="3627192"/>
            <a:ext cx="8825658" cy="2917381"/>
          </a:xfrm>
        </p:spPr>
        <p:txBody>
          <a:bodyPr vert="horz" lIns="91440" tIns="45720" rIns="91440" bIns="45720" rtlCol="0" anchor="t">
            <a:noAutofit/>
          </a:bodyPr>
          <a:lstStyle/>
          <a:p>
            <a:pPr marL="457200" indent="-457200">
              <a:buAutoNum type="alphaUcPeriod"/>
            </a:pPr>
            <a:r>
              <a:rPr lang="ru-RU" sz="2400" b="1" u="sng" dirty="0" err="1">
                <a:solidFill>
                  <a:schemeClr val="tx1"/>
                </a:solidFill>
                <a:latin typeface="Times New Roman"/>
                <a:cs typeface="Times New Roman"/>
              </a:rPr>
              <a:t>Primary</a:t>
            </a:r>
            <a:r>
              <a:rPr lang="ru-RU" sz="2400" b="1" u="sng" dirty="0">
                <a:solidFill>
                  <a:schemeClr val="tx1"/>
                </a:solidFill>
                <a:latin typeface="Times New Roman"/>
                <a:cs typeface="Times New Roman"/>
              </a:rPr>
              <a:t> </a:t>
            </a:r>
            <a:r>
              <a:rPr lang="ru-RU" sz="2400" b="1" u="sng" dirty="0" err="1">
                <a:solidFill>
                  <a:schemeClr val="tx1"/>
                </a:solidFill>
                <a:latin typeface="Times New Roman"/>
                <a:cs typeface="Times New Roman"/>
              </a:rPr>
              <a:t>syphilis</a:t>
            </a:r>
            <a:endParaRPr lang="ru-RU">
              <a:solidFill>
                <a:schemeClr val="tx1"/>
              </a:solidFill>
              <a:latin typeface="Century Gothic"/>
              <a:cs typeface="Times New Roman"/>
            </a:endParaRPr>
          </a:p>
          <a:p>
            <a:r>
              <a:rPr lang="ru-RU" sz="2400" dirty="0">
                <a:solidFill>
                  <a:schemeClr val="tx1"/>
                </a:solidFill>
                <a:latin typeface="Times New Roman"/>
                <a:cs typeface="Times New Roman"/>
              </a:rPr>
              <a:t>B.  </a:t>
            </a:r>
            <a:r>
              <a:rPr lang="ru-RU" sz="2400" err="1">
                <a:solidFill>
                  <a:schemeClr val="tx1"/>
                </a:solidFill>
                <a:latin typeface="Times New Roman"/>
                <a:cs typeface="Times New Roman"/>
              </a:rPr>
              <a:t>Necrotizing</a:t>
            </a:r>
            <a:r>
              <a:rPr lang="ru-RU" sz="2400" dirty="0">
                <a:solidFill>
                  <a:schemeClr val="tx1"/>
                </a:solidFill>
                <a:latin typeface="Times New Roman"/>
                <a:cs typeface="Times New Roman"/>
              </a:rPr>
              <a:t> </a:t>
            </a:r>
            <a:r>
              <a:rPr lang="ru-RU" sz="2400" err="1">
                <a:solidFill>
                  <a:schemeClr val="tx1"/>
                </a:solidFill>
                <a:latin typeface="Times New Roman"/>
                <a:cs typeface="Times New Roman"/>
              </a:rPr>
              <a:t>ulcerative</a:t>
            </a:r>
            <a:r>
              <a:rPr lang="ru-RU" sz="2400" dirty="0">
                <a:solidFill>
                  <a:schemeClr val="tx1"/>
                </a:solidFill>
                <a:latin typeface="Times New Roman"/>
                <a:cs typeface="Times New Roman"/>
              </a:rPr>
              <a:t> </a:t>
            </a:r>
            <a:r>
              <a:rPr lang="ru-RU" sz="2400" err="1">
                <a:solidFill>
                  <a:schemeClr val="tx1"/>
                </a:solidFill>
                <a:latin typeface="Times New Roman"/>
                <a:cs typeface="Times New Roman"/>
              </a:rPr>
              <a:t>stomatitis</a:t>
            </a:r>
            <a:endParaRPr lang="ru-RU">
              <a:solidFill>
                <a:schemeClr val="tx1"/>
              </a:solidFill>
            </a:endParaRPr>
          </a:p>
          <a:p>
            <a:r>
              <a:rPr lang="ru-RU" sz="2400" dirty="0">
                <a:solidFill>
                  <a:schemeClr val="tx1"/>
                </a:solidFill>
                <a:latin typeface="Times New Roman"/>
                <a:cs typeface="Times New Roman"/>
              </a:rPr>
              <a:t>C.  </a:t>
            </a:r>
            <a:r>
              <a:rPr lang="ru-RU" sz="2400" err="1">
                <a:solidFill>
                  <a:schemeClr val="tx1"/>
                </a:solidFill>
                <a:latin typeface="Times New Roman"/>
                <a:cs typeface="Times New Roman"/>
              </a:rPr>
              <a:t>Aphthous</a:t>
            </a:r>
            <a:r>
              <a:rPr lang="ru-RU" sz="2400" dirty="0">
                <a:solidFill>
                  <a:schemeClr val="tx1"/>
                </a:solidFill>
                <a:latin typeface="Times New Roman"/>
                <a:cs typeface="Times New Roman"/>
              </a:rPr>
              <a:t> </a:t>
            </a:r>
            <a:r>
              <a:rPr lang="ru-RU" sz="2400" err="1">
                <a:solidFill>
                  <a:schemeClr val="tx1"/>
                </a:solidFill>
                <a:latin typeface="Times New Roman"/>
                <a:cs typeface="Times New Roman"/>
              </a:rPr>
              <a:t>stomatitis</a:t>
            </a:r>
            <a:endParaRPr lang="ru-RU">
              <a:solidFill>
                <a:schemeClr val="tx1"/>
              </a:solidFill>
            </a:endParaRPr>
          </a:p>
          <a:p>
            <a:r>
              <a:rPr lang="ru-RU" sz="2400" dirty="0">
                <a:solidFill>
                  <a:schemeClr val="tx1"/>
                </a:solidFill>
                <a:latin typeface="Times New Roman"/>
                <a:cs typeface="Times New Roman"/>
              </a:rPr>
              <a:t>D.  </a:t>
            </a:r>
            <a:r>
              <a:rPr lang="ru-RU" sz="2400" err="1">
                <a:solidFill>
                  <a:schemeClr val="tx1"/>
                </a:solidFill>
                <a:latin typeface="Times New Roman"/>
                <a:cs typeface="Times New Roman"/>
              </a:rPr>
              <a:t>Ulcerative</a:t>
            </a:r>
            <a:r>
              <a:rPr lang="ru-RU" sz="2400" dirty="0">
                <a:solidFill>
                  <a:schemeClr val="tx1"/>
                </a:solidFill>
                <a:latin typeface="Times New Roman"/>
                <a:cs typeface="Times New Roman"/>
              </a:rPr>
              <a:t> </a:t>
            </a:r>
            <a:r>
              <a:rPr lang="ru-RU" sz="2400" err="1">
                <a:solidFill>
                  <a:schemeClr val="tx1"/>
                </a:solidFill>
                <a:latin typeface="Times New Roman"/>
                <a:cs typeface="Times New Roman"/>
              </a:rPr>
              <a:t>stomatitis</a:t>
            </a:r>
            <a:endParaRPr lang="ru-RU">
              <a:solidFill>
                <a:schemeClr val="tx1"/>
              </a:solidFill>
            </a:endParaRPr>
          </a:p>
          <a:p>
            <a:r>
              <a:rPr lang="ru-RU" sz="2400" dirty="0">
                <a:solidFill>
                  <a:schemeClr val="tx1"/>
                </a:solidFill>
                <a:latin typeface="Times New Roman"/>
                <a:cs typeface="Times New Roman"/>
              </a:rPr>
              <a:t>E.  </a:t>
            </a:r>
            <a:r>
              <a:rPr lang="ru-RU" sz="2400" err="1">
                <a:solidFill>
                  <a:schemeClr val="tx1"/>
                </a:solidFill>
                <a:latin typeface="Times New Roman"/>
                <a:cs typeface="Times New Roman"/>
              </a:rPr>
              <a:t>Pharyngeal</a:t>
            </a:r>
            <a:r>
              <a:rPr lang="ru-RU" sz="2400" dirty="0">
                <a:solidFill>
                  <a:schemeClr val="tx1"/>
                </a:solidFill>
                <a:latin typeface="Times New Roman"/>
                <a:cs typeface="Times New Roman"/>
              </a:rPr>
              <a:t> </a:t>
            </a:r>
            <a:r>
              <a:rPr lang="ru-RU" sz="2400" err="1">
                <a:solidFill>
                  <a:schemeClr val="tx1"/>
                </a:solidFill>
                <a:latin typeface="Times New Roman"/>
                <a:cs typeface="Times New Roman"/>
              </a:rPr>
              <a:t>diphtheria</a:t>
            </a:r>
            <a:endParaRPr lang="ru-RU">
              <a:solidFill>
                <a:schemeClr val="tx1"/>
              </a:solidFill>
            </a:endParaRPr>
          </a:p>
          <a:p>
            <a:endParaRPr lang="ru-RU" sz="2400" b="1" u="sng" dirty="0">
              <a:solidFill>
                <a:schemeClr val="tx1"/>
              </a:solidFill>
              <a:latin typeface="Times New Roman"/>
              <a:cs typeface="Times New Roman"/>
            </a:endParaRPr>
          </a:p>
          <a:p>
            <a:endParaRPr lang="ru-RU" sz="2400" dirty="0">
              <a:solidFill>
                <a:schemeClr val="tx1"/>
              </a:solidFill>
              <a:latin typeface="Times New Roman"/>
              <a:cs typeface="Times New Roman"/>
            </a:endParaRPr>
          </a:p>
        </p:txBody>
      </p:sp>
    </p:spTree>
    <p:extLst>
      <p:ext uri="{BB962C8B-B14F-4D97-AF65-F5344CB8AC3E}">
        <p14:creationId xmlns:p14="http://schemas.microsoft.com/office/powerpoint/2010/main" val="227743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57499"/>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48540" y="182593"/>
            <a:ext cx="11657997" cy="2409431"/>
          </a:xfrm>
        </p:spPr>
        <p:txBody>
          <a:bodyPr vert="horz" lIns="91440" tIns="45720" rIns="91440" bIns="45720" rtlCol="0" anchor="t">
            <a:noAutofit/>
          </a:bodyPr>
          <a:lstStyle/>
          <a:p>
            <a:r>
              <a:rPr lang="ru-RU" sz="3000" err="1">
                <a:latin typeface="Times New Roman"/>
                <a:cs typeface="Times New Roman"/>
              </a:rPr>
              <a:t>Autopsy</a:t>
            </a:r>
            <a:r>
              <a:rPr lang="ru-RU" sz="3000" dirty="0">
                <a:latin typeface="Times New Roman"/>
                <a:cs typeface="Times New Roman"/>
              </a:rPr>
              <a:t> </a:t>
            </a:r>
            <a:r>
              <a:rPr lang="ru-RU" sz="3000" err="1">
                <a:latin typeface="Times New Roman"/>
                <a:cs typeface="Times New Roman"/>
              </a:rPr>
              <a:t>of</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body</a:t>
            </a:r>
            <a:r>
              <a:rPr lang="ru-RU" sz="3000" dirty="0">
                <a:latin typeface="Times New Roman"/>
                <a:cs typeface="Times New Roman"/>
              </a:rPr>
              <a:t> </a:t>
            </a:r>
            <a:r>
              <a:rPr lang="ru-RU" sz="3000" err="1">
                <a:latin typeface="Times New Roman"/>
                <a:cs typeface="Times New Roman"/>
              </a:rPr>
              <a:t>of</a:t>
            </a:r>
            <a:r>
              <a:rPr lang="ru-RU" sz="3000" dirty="0">
                <a:latin typeface="Times New Roman"/>
                <a:cs typeface="Times New Roman"/>
              </a:rPr>
              <a:t> a </a:t>
            </a:r>
            <a:r>
              <a:rPr lang="ru-RU" sz="3000" err="1">
                <a:latin typeface="Times New Roman"/>
                <a:cs typeface="Times New Roman"/>
              </a:rPr>
              <a:t>person</a:t>
            </a:r>
            <a:r>
              <a:rPr lang="ru-RU" sz="3000" dirty="0">
                <a:latin typeface="Times New Roman"/>
                <a:cs typeface="Times New Roman"/>
              </a:rPr>
              <a:t>, </a:t>
            </a:r>
            <a:r>
              <a:rPr lang="ru-RU" sz="3000" err="1">
                <a:latin typeface="Times New Roman"/>
                <a:cs typeface="Times New Roman"/>
              </a:rPr>
              <a:t>who</a:t>
            </a:r>
            <a:r>
              <a:rPr lang="ru-RU" sz="3000" dirty="0">
                <a:latin typeface="Times New Roman"/>
                <a:cs typeface="Times New Roman"/>
              </a:rPr>
              <a:t> </a:t>
            </a:r>
            <a:r>
              <a:rPr lang="ru-RU" sz="3000" err="1">
                <a:latin typeface="Times New Roman"/>
                <a:cs typeface="Times New Roman"/>
              </a:rPr>
              <a:t>died</a:t>
            </a:r>
            <a:r>
              <a:rPr lang="ru-RU" sz="3000" dirty="0">
                <a:latin typeface="Times New Roman"/>
                <a:cs typeface="Times New Roman"/>
              </a:rPr>
              <a:t> </a:t>
            </a:r>
            <a:r>
              <a:rPr lang="ru-RU" sz="3000" err="1">
                <a:latin typeface="Times New Roman"/>
                <a:cs typeface="Times New Roman"/>
              </a:rPr>
              <a:t>after</a:t>
            </a:r>
            <a:r>
              <a:rPr lang="ru-RU" sz="3000" dirty="0">
                <a:latin typeface="Times New Roman"/>
                <a:cs typeface="Times New Roman"/>
              </a:rPr>
              <a:t> </a:t>
            </a:r>
            <a:r>
              <a:rPr lang="ru-RU" sz="3000" err="1">
                <a:latin typeface="Times New Roman"/>
                <a:cs typeface="Times New Roman"/>
              </a:rPr>
              <a:t>an</a:t>
            </a:r>
            <a:r>
              <a:rPr lang="ru-RU" sz="3000" dirty="0">
                <a:latin typeface="Times New Roman"/>
                <a:cs typeface="Times New Roman"/>
              </a:rPr>
              <a:t> </a:t>
            </a:r>
            <a:r>
              <a:rPr lang="ru-RU" sz="3000" err="1">
                <a:latin typeface="Times New Roman"/>
                <a:cs typeface="Times New Roman"/>
              </a:rPr>
              <a:t>abdominal</a:t>
            </a:r>
            <a:r>
              <a:rPr lang="ru-RU" sz="3000" dirty="0">
                <a:latin typeface="Times New Roman"/>
                <a:cs typeface="Times New Roman"/>
              </a:rPr>
              <a:t> </a:t>
            </a:r>
            <a:r>
              <a:rPr lang="ru-RU" sz="3000" err="1">
                <a:latin typeface="Times New Roman"/>
                <a:cs typeface="Times New Roman"/>
              </a:rPr>
              <a:t>surgery</a:t>
            </a:r>
            <a:r>
              <a:rPr lang="ru-RU" sz="3000" dirty="0">
                <a:latin typeface="Times New Roman"/>
                <a:cs typeface="Times New Roman"/>
              </a:rPr>
              <a:t>, </a:t>
            </a:r>
            <a:r>
              <a:rPr lang="ru-RU" sz="3000" b="1" u="sng" err="1">
                <a:latin typeface="Times New Roman"/>
                <a:cs typeface="Times New Roman"/>
              </a:rPr>
              <a:t>revealed</a:t>
            </a:r>
            <a:r>
              <a:rPr lang="ru-RU" sz="3000" b="1" u="sng" dirty="0">
                <a:latin typeface="Times New Roman"/>
                <a:cs typeface="Times New Roman"/>
              </a:rPr>
              <a:t> </a:t>
            </a:r>
            <a:r>
              <a:rPr lang="ru-RU" sz="3000" b="1" u="sng" err="1">
                <a:latin typeface="Times New Roman"/>
                <a:cs typeface="Times New Roman"/>
              </a:rPr>
              <a:t>numerous</a:t>
            </a:r>
            <a:r>
              <a:rPr lang="ru-RU" sz="3000" b="1" u="sng" dirty="0">
                <a:latin typeface="Times New Roman"/>
                <a:cs typeface="Times New Roman"/>
              </a:rPr>
              <a:t> </a:t>
            </a:r>
            <a:r>
              <a:rPr lang="ru-RU" sz="3000" b="1" u="sng" err="1">
                <a:latin typeface="Times New Roman"/>
                <a:cs typeface="Times New Roman"/>
              </a:rPr>
              <a:t>thrombi</a:t>
            </a:r>
            <a:r>
              <a:rPr lang="ru-RU" sz="3000" b="1" u="sng" dirty="0">
                <a:latin typeface="Times New Roman"/>
                <a:cs typeface="Times New Roman"/>
              </a:rPr>
              <a:t> </a:t>
            </a:r>
            <a:r>
              <a:rPr lang="ru-RU" sz="3000" b="1" u="sng" err="1">
                <a:latin typeface="Times New Roman"/>
                <a:cs typeface="Times New Roman"/>
              </a:rPr>
              <a:t>in</a:t>
            </a:r>
            <a:r>
              <a:rPr lang="ru-RU" sz="3000" b="1" u="sng" dirty="0">
                <a:latin typeface="Times New Roman"/>
                <a:cs typeface="Times New Roman"/>
              </a:rPr>
              <a:t> </a:t>
            </a:r>
            <a:r>
              <a:rPr lang="ru-RU" sz="3000" b="1" u="sng" err="1">
                <a:latin typeface="Times New Roman"/>
                <a:cs typeface="Times New Roman"/>
              </a:rPr>
              <a:t>the</a:t>
            </a:r>
            <a:r>
              <a:rPr lang="ru-RU" sz="3000" b="1" u="sng" dirty="0">
                <a:latin typeface="Times New Roman"/>
                <a:cs typeface="Times New Roman"/>
              </a:rPr>
              <a:t> </a:t>
            </a:r>
            <a:r>
              <a:rPr lang="ru-RU" sz="3000" b="1" u="sng" err="1">
                <a:latin typeface="Times New Roman"/>
                <a:cs typeface="Times New Roman"/>
              </a:rPr>
              <a:t>veins</a:t>
            </a:r>
            <a:r>
              <a:rPr lang="ru-RU" sz="3000" b="1" u="sng" dirty="0">
                <a:latin typeface="Times New Roman"/>
                <a:cs typeface="Times New Roman"/>
              </a:rPr>
              <a:t> </a:t>
            </a:r>
            <a:r>
              <a:rPr lang="ru-RU" sz="3000" b="1" u="sng" err="1">
                <a:latin typeface="Times New Roman"/>
                <a:cs typeface="Times New Roman"/>
              </a:rPr>
              <a:t>of</a:t>
            </a:r>
            <a:r>
              <a:rPr lang="ru-RU" sz="3000" b="1" u="sng" dirty="0">
                <a:latin typeface="Times New Roman"/>
                <a:cs typeface="Times New Roman"/>
              </a:rPr>
              <a:t> </a:t>
            </a:r>
            <a:r>
              <a:rPr lang="ru-RU" sz="3000" b="1" u="sng" err="1">
                <a:latin typeface="Times New Roman"/>
                <a:cs typeface="Times New Roman"/>
              </a:rPr>
              <a:t>the</a:t>
            </a:r>
            <a:r>
              <a:rPr lang="ru-RU" sz="3000" b="1" u="sng" dirty="0">
                <a:latin typeface="Times New Roman"/>
                <a:cs typeface="Times New Roman"/>
              </a:rPr>
              <a:t> </a:t>
            </a:r>
            <a:r>
              <a:rPr lang="ru-RU" sz="3000" b="1" u="sng" err="1">
                <a:latin typeface="Times New Roman"/>
                <a:cs typeface="Times New Roman"/>
              </a:rPr>
              <a:t>lesser</a:t>
            </a:r>
            <a:r>
              <a:rPr lang="ru-RU" sz="3000" b="1" u="sng" dirty="0">
                <a:latin typeface="Times New Roman"/>
                <a:cs typeface="Times New Roman"/>
              </a:rPr>
              <a:t> </a:t>
            </a:r>
            <a:r>
              <a:rPr lang="ru-RU" sz="3000" b="1" u="sng" err="1">
                <a:latin typeface="Times New Roman"/>
                <a:cs typeface="Times New Roman"/>
              </a:rPr>
              <a:t>pelvis</a:t>
            </a:r>
            <a:r>
              <a:rPr lang="ru-RU" sz="3000" b="1" u="sng" dirty="0">
                <a:latin typeface="Times New Roman"/>
                <a:cs typeface="Times New Roman"/>
              </a:rPr>
              <a:t>. </a:t>
            </a:r>
            <a:r>
              <a:rPr lang="ru-RU" sz="3000" b="1" u="sng" err="1">
                <a:latin typeface="Times New Roman"/>
                <a:cs typeface="Times New Roman"/>
              </a:rPr>
              <a:t>Clinically</a:t>
            </a:r>
            <a:r>
              <a:rPr lang="ru-RU" sz="3000" b="1" u="sng" dirty="0">
                <a:latin typeface="Times New Roman"/>
                <a:cs typeface="Times New Roman"/>
              </a:rPr>
              <a:t>, </a:t>
            </a:r>
            <a:r>
              <a:rPr lang="ru-RU" sz="3000" b="1" u="sng" err="1">
                <a:latin typeface="Times New Roman"/>
                <a:cs typeface="Times New Roman"/>
              </a:rPr>
              <a:t>thromboembolism</a:t>
            </a:r>
            <a:r>
              <a:rPr lang="ru-RU" sz="3000" b="1" u="sng" dirty="0">
                <a:latin typeface="Times New Roman"/>
                <a:cs typeface="Times New Roman"/>
              </a:rPr>
              <a:t> </a:t>
            </a:r>
            <a:r>
              <a:rPr lang="ru-RU" sz="3000" b="1" u="sng" err="1">
                <a:latin typeface="Times New Roman"/>
                <a:cs typeface="Times New Roman"/>
              </a:rPr>
              <a:t>syndrome</a:t>
            </a:r>
            <a:r>
              <a:rPr lang="ru-RU" sz="3000" b="1" u="sng" dirty="0">
                <a:latin typeface="Times New Roman"/>
                <a:cs typeface="Times New Roman"/>
              </a:rPr>
              <a:t> </a:t>
            </a:r>
            <a:r>
              <a:rPr lang="ru-RU" sz="3000" b="1" u="sng" err="1">
                <a:latin typeface="Times New Roman"/>
                <a:cs typeface="Times New Roman"/>
              </a:rPr>
              <a:t>was</a:t>
            </a:r>
            <a:r>
              <a:rPr lang="ru-RU" sz="3000" b="1" u="sng" dirty="0">
                <a:latin typeface="Times New Roman"/>
                <a:cs typeface="Times New Roman"/>
              </a:rPr>
              <a:t> </a:t>
            </a:r>
            <a:r>
              <a:rPr lang="ru-RU" sz="3000" b="1" u="sng" err="1">
                <a:latin typeface="Times New Roman"/>
                <a:cs typeface="Times New Roman"/>
              </a:rPr>
              <a:t>registered</a:t>
            </a:r>
            <a:r>
              <a:rPr lang="ru-RU" sz="3000" b="1" u="sng" dirty="0">
                <a:latin typeface="Times New Roman"/>
                <a:cs typeface="Times New Roman"/>
              </a:rPr>
              <a:t>.</a:t>
            </a:r>
            <a:r>
              <a:rPr lang="ru-RU" sz="3000" dirty="0">
                <a:latin typeface="Times New Roman"/>
                <a:cs typeface="Times New Roman"/>
              </a:rPr>
              <a:t> </a:t>
            </a:r>
            <a:r>
              <a:rPr lang="ru-RU" sz="3000" err="1">
                <a:latin typeface="Times New Roman"/>
                <a:cs typeface="Times New Roman"/>
              </a:rPr>
              <a:t>Where</a:t>
            </a:r>
            <a:r>
              <a:rPr lang="ru-RU" sz="3000" dirty="0">
                <a:latin typeface="Times New Roman"/>
                <a:cs typeface="Times New Roman"/>
              </a:rPr>
              <a:t> </a:t>
            </a:r>
            <a:r>
              <a:rPr lang="ru-RU" sz="3000" err="1">
                <a:latin typeface="Times New Roman"/>
                <a:cs typeface="Times New Roman"/>
              </a:rPr>
              <a:t>should</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pathologist</a:t>
            </a:r>
            <a:r>
              <a:rPr lang="ru-RU" sz="3000" dirty="0">
                <a:latin typeface="Times New Roman"/>
                <a:cs typeface="Times New Roman"/>
              </a:rPr>
              <a:t> </a:t>
            </a:r>
            <a:r>
              <a:rPr lang="ru-RU" sz="3000" err="1">
                <a:latin typeface="Times New Roman"/>
                <a:cs typeface="Times New Roman"/>
              </a:rPr>
              <a:t>search</a:t>
            </a:r>
            <a:r>
              <a:rPr lang="ru-RU" sz="3000" dirty="0">
                <a:latin typeface="Times New Roman"/>
                <a:cs typeface="Times New Roman"/>
              </a:rPr>
              <a:t> </a:t>
            </a:r>
            <a:r>
              <a:rPr lang="ru-RU" sz="3000" err="1">
                <a:latin typeface="Times New Roman"/>
                <a:cs typeface="Times New Roman"/>
              </a:rPr>
              <a:t>for</a:t>
            </a:r>
            <a:r>
              <a:rPr lang="ru-RU" sz="3000" dirty="0">
                <a:latin typeface="Times New Roman"/>
                <a:cs typeface="Times New Roman"/>
              </a:rPr>
              <a:t> </a:t>
            </a:r>
            <a:r>
              <a:rPr lang="ru-RU" sz="3000" err="1">
                <a:latin typeface="Times New Roman"/>
                <a:cs typeface="Times New Roman"/>
              </a:rPr>
              <a:t>thromboembolas</a:t>
            </a:r>
            <a:r>
              <a:rPr lang="ru-RU" sz="3000" dirty="0">
                <a:latin typeface="Times New Roman"/>
                <a:cs typeface="Times New Roman"/>
              </a:rPr>
              <a:t>?</a:t>
            </a:r>
            <a:endParaRPr lang="ru-RU" dirty="0" err="1"/>
          </a:p>
          <a:p>
            <a:endParaRPr lang="ru-RU" sz="30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20426" y="2893947"/>
            <a:ext cx="8825658" cy="2730476"/>
          </a:xfrm>
        </p:spPr>
        <p:txBody>
          <a:bodyPr vert="horz" lIns="91440" tIns="45720" rIns="91440" bIns="45720" rtlCol="0" anchor="t">
            <a:noAutofit/>
          </a:bodyPr>
          <a:lstStyle/>
          <a:p>
            <a:pPr marL="457200" indent="-457200">
              <a:buAutoNum type="alphaUcPeriod"/>
            </a:pPr>
            <a:r>
              <a:rPr lang="ru-RU" sz="2400" dirty="0" err="1">
                <a:solidFill>
                  <a:schemeClr val="tx1"/>
                </a:solidFill>
                <a:latin typeface="Times New Roman"/>
                <a:cs typeface="Times New Roman"/>
              </a:rPr>
              <a:t>Left</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ventricle</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of</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the</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heart</a:t>
            </a:r>
            <a:endParaRPr lang="ru-RU">
              <a:solidFill>
                <a:schemeClr val="tx1"/>
              </a:solidFill>
            </a:endParaRPr>
          </a:p>
          <a:p>
            <a:r>
              <a:rPr lang="ru-RU" sz="2400" dirty="0">
                <a:solidFill>
                  <a:schemeClr val="tx1"/>
                </a:solidFill>
                <a:latin typeface="Times New Roman"/>
                <a:cs typeface="Times New Roman"/>
              </a:rPr>
              <a:t>B.  </a:t>
            </a:r>
            <a:r>
              <a:rPr lang="ru-RU" sz="2400" b="1" u="sng" err="1">
                <a:solidFill>
                  <a:schemeClr val="tx1"/>
                </a:solidFill>
                <a:latin typeface="Times New Roman"/>
                <a:cs typeface="Times New Roman"/>
              </a:rPr>
              <a:t>Pulmonary</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arteries</a:t>
            </a:r>
            <a:endParaRPr lang="ru-RU" b="1" u="sng">
              <a:solidFill>
                <a:schemeClr val="tx1"/>
              </a:solidFill>
              <a:latin typeface="Century Gothic"/>
              <a:cs typeface="Times New Roman"/>
            </a:endParaRPr>
          </a:p>
          <a:p>
            <a:r>
              <a:rPr lang="ru-RU" sz="2400" dirty="0">
                <a:solidFill>
                  <a:schemeClr val="tx1"/>
                </a:solidFill>
                <a:latin typeface="Times New Roman"/>
                <a:cs typeface="Times New Roman"/>
              </a:rPr>
              <a:t>C.  </a:t>
            </a:r>
            <a:r>
              <a:rPr lang="ru-RU" sz="2400" dirty="0" err="1">
                <a:solidFill>
                  <a:schemeClr val="tx1"/>
                </a:solidFill>
                <a:latin typeface="Times New Roman"/>
                <a:cs typeface="Times New Roman"/>
              </a:rPr>
              <a:t>Brain</a:t>
            </a:r>
            <a:endParaRPr lang="ru-RU">
              <a:solidFill>
                <a:schemeClr val="tx1"/>
              </a:solidFill>
              <a:latin typeface="Century Gothic" panose="020B0502020202020204"/>
              <a:cs typeface="Times New Roman"/>
            </a:endParaRPr>
          </a:p>
          <a:p>
            <a:r>
              <a:rPr lang="ru-RU" sz="2400" dirty="0">
                <a:solidFill>
                  <a:schemeClr val="tx1"/>
                </a:solidFill>
                <a:latin typeface="Times New Roman"/>
                <a:cs typeface="Times New Roman"/>
              </a:rPr>
              <a:t>D.  </a:t>
            </a:r>
            <a:r>
              <a:rPr lang="ru-RU" sz="2400" dirty="0" err="1">
                <a:solidFill>
                  <a:schemeClr val="tx1"/>
                </a:solidFill>
                <a:latin typeface="Times New Roman"/>
                <a:cs typeface="Times New Roman"/>
              </a:rPr>
              <a:t>Portal</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vein</a:t>
            </a:r>
            <a:endParaRPr lang="ru-RU">
              <a:solidFill>
                <a:schemeClr val="tx1"/>
              </a:solidFill>
            </a:endParaRPr>
          </a:p>
          <a:p>
            <a:r>
              <a:rPr lang="ru-RU" sz="2400" dirty="0">
                <a:solidFill>
                  <a:schemeClr val="tx1"/>
                </a:solidFill>
                <a:latin typeface="Times New Roman"/>
                <a:cs typeface="Times New Roman"/>
              </a:rPr>
              <a:t>E.  </a:t>
            </a:r>
            <a:r>
              <a:rPr lang="ru-RU" sz="2400" err="1">
                <a:solidFill>
                  <a:schemeClr val="tx1"/>
                </a:solidFill>
                <a:latin typeface="Times New Roman"/>
                <a:cs typeface="Times New Roman"/>
              </a:rPr>
              <a:t>Lower</a:t>
            </a:r>
            <a:r>
              <a:rPr lang="ru-RU" sz="2400" dirty="0">
                <a:solidFill>
                  <a:schemeClr val="tx1"/>
                </a:solidFill>
                <a:latin typeface="Times New Roman"/>
                <a:cs typeface="Times New Roman"/>
              </a:rPr>
              <a:t> </a:t>
            </a:r>
            <a:r>
              <a:rPr lang="ru-RU" sz="2400" err="1">
                <a:solidFill>
                  <a:schemeClr val="tx1"/>
                </a:solidFill>
                <a:latin typeface="Times New Roman"/>
                <a:cs typeface="Times New Roman"/>
              </a:rPr>
              <a:t>limb</a:t>
            </a:r>
            <a:r>
              <a:rPr lang="ru-RU" sz="2400" dirty="0">
                <a:solidFill>
                  <a:schemeClr val="tx1"/>
                </a:solidFill>
                <a:latin typeface="Times New Roman"/>
                <a:cs typeface="Times New Roman"/>
              </a:rPr>
              <a:t> </a:t>
            </a:r>
            <a:r>
              <a:rPr lang="ru-RU" sz="2400" err="1">
                <a:solidFill>
                  <a:schemeClr val="tx1"/>
                </a:solidFill>
                <a:latin typeface="Times New Roman"/>
                <a:cs typeface="Times New Roman"/>
              </a:rPr>
              <a:t>veins</a:t>
            </a:r>
            <a:endParaRPr lang="ru-RU" err="1">
              <a:solidFill>
                <a:schemeClr val="tx1"/>
              </a:solidFill>
            </a:endParaRPr>
          </a:p>
          <a:p>
            <a:endParaRPr lang="ru-RU" sz="2400" dirty="0">
              <a:solidFill>
                <a:schemeClr val="tx1"/>
              </a:solidFill>
              <a:latin typeface="Times New Roman"/>
              <a:cs typeface="Times New Roman"/>
            </a:endParaRPr>
          </a:p>
        </p:txBody>
      </p:sp>
    </p:spTree>
    <p:extLst>
      <p:ext uri="{BB962C8B-B14F-4D97-AF65-F5344CB8AC3E}">
        <p14:creationId xmlns:p14="http://schemas.microsoft.com/office/powerpoint/2010/main" val="23088402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57499"/>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48540" y="182593"/>
            <a:ext cx="11657997" cy="3818411"/>
          </a:xfrm>
        </p:spPr>
        <p:txBody>
          <a:bodyPr vert="horz" lIns="91440" tIns="45720" rIns="91440" bIns="45720" rtlCol="0" anchor="t">
            <a:noAutofit/>
          </a:bodyPr>
          <a:lstStyle/>
          <a:p>
            <a:r>
              <a:rPr lang="ru-RU" sz="3000" err="1">
                <a:latin typeface="Times New Roman"/>
                <a:cs typeface="Times New Roman"/>
              </a:rPr>
              <a:t>Autopsy</a:t>
            </a:r>
            <a:r>
              <a:rPr lang="ru-RU" sz="3000" dirty="0">
                <a:latin typeface="Times New Roman"/>
                <a:cs typeface="Times New Roman"/>
              </a:rPr>
              <a:t> </a:t>
            </a:r>
            <a:r>
              <a:rPr lang="ru-RU" sz="3000" err="1">
                <a:latin typeface="Times New Roman"/>
                <a:cs typeface="Times New Roman"/>
              </a:rPr>
              <a:t>of</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body</a:t>
            </a:r>
            <a:r>
              <a:rPr lang="ru-RU" sz="3000" dirty="0">
                <a:latin typeface="Times New Roman"/>
                <a:cs typeface="Times New Roman"/>
              </a:rPr>
              <a:t> </a:t>
            </a:r>
            <a:r>
              <a:rPr lang="ru-RU" sz="3000" err="1">
                <a:latin typeface="Times New Roman"/>
                <a:cs typeface="Times New Roman"/>
              </a:rPr>
              <a:t>of</a:t>
            </a:r>
            <a:r>
              <a:rPr lang="ru-RU" sz="3000" dirty="0">
                <a:latin typeface="Times New Roman"/>
                <a:cs typeface="Times New Roman"/>
              </a:rPr>
              <a:t> a 40-year-old </a:t>
            </a:r>
            <a:r>
              <a:rPr lang="ru-RU" sz="3000" err="1">
                <a:latin typeface="Times New Roman"/>
                <a:cs typeface="Times New Roman"/>
              </a:rPr>
              <a:t>patient</a:t>
            </a:r>
            <a:r>
              <a:rPr lang="ru-RU" sz="3000" dirty="0">
                <a:latin typeface="Times New Roman"/>
                <a:cs typeface="Times New Roman"/>
              </a:rPr>
              <a:t> </a:t>
            </a:r>
            <a:r>
              <a:rPr lang="ru-RU" sz="3000" err="1">
                <a:latin typeface="Times New Roman"/>
                <a:cs typeface="Times New Roman"/>
              </a:rPr>
              <a:t>detected</a:t>
            </a:r>
            <a:r>
              <a:rPr lang="ru-RU" sz="3000" dirty="0">
                <a:latin typeface="Times New Roman"/>
                <a:cs typeface="Times New Roman"/>
              </a:rPr>
              <a:t> </a:t>
            </a:r>
            <a:r>
              <a:rPr lang="ru-RU" sz="3000" err="1">
                <a:latin typeface="Times New Roman"/>
                <a:cs typeface="Times New Roman"/>
              </a:rPr>
              <a:t>groups</a:t>
            </a:r>
            <a:r>
              <a:rPr lang="ru-RU" sz="3000" dirty="0">
                <a:latin typeface="Times New Roman"/>
                <a:cs typeface="Times New Roman"/>
              </a:rPr>
              <a:t> </a:t>
            </a:r>
            <a:r>
              <a:rPr lang="ru-RU" sz="3000" err="1">
                <a:latin typeface="Times New Roman"/>
                <a:cs typeface="Times New Roman"/>
              </a:rPr>
              <a:t>of</a:t>
            </a:r>
            <a:r>
              <a:rPr lang="ru-RU" sz="3000" dirty="0">
                <a:latin typeface="Times New Roman"/>
                <a:cs typeface="Times New Roman"/>
              </a:rPr>
              <a:t> </a:t>
            </a:r>
            <a:r>
              <a:rPr lang="ru-RU" sz="3000" err="1">
                <a:latin typeface="Times New Roman"/>
                <a:cs typeface="Times New Roman"/>
              </a:rPr>
              <a:t>enlarged</a:t>
            </a:r>
            <a:r>
              <a:rPr lang="ru-RU" sz="3000" dirty="0">
                <a:latin typeface="Times New Roman"/>
                <a:cs typeface="Times New Roman"/>
              </a:rPr>
              <a:t> </a:t>
            </a:r>
            <a:r>
              <a:rPr lang="ru-RU" sz="3000" err="1">
                <a:latin typeface="Times New Roman"/>
                <a:cs typeface="Times New Roman"/>
              </a:rPr>
              <a:t>follicles</a:t>
            </a:r>
            <a:r>
              <a:rPr lang="ru-RU" sz="3000" dirty="0">
                <a:latin typeface="Times New Roman"/>
                <a:cs typeface="Times New Roman"/>
              </a:rPr>
              <a:t> </a:t>
            </a:r>
            <a:r>
              <a:rPr lang="ru-RU" sz="3000" err="1">
                <a:latin typeface="Times New Roman"/>
                <a:cs typeface="Times New Roman"/>
              </a:rPr>
              <a:t>in</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b="1" u="sng" err="1">
                <a:latin typeface="Times New Roman"/>
                <a:cs typeface="Times New Roman"/>
              </a:rPr>
              <a:t>small</a:t>
            </a:r>
            <a:r>
              <a:rPr lang="ru-RU" sz="3000" b="1" u="sng" dirty="0">
                <a:latin typeface="Times New Roman"/>
                <a:cs typeface="Times New Roman"/>
              </a:rPr>
              <a:t> </a:t>
            </a:r>
            <a:r>
              <a:rPr lang="ru-RU" sz="3000" b="1" u="sng" err="1">
                <a:latin typeface="Times New Roman"/>
                <a:cs typeface="Times New Roman"/>
              </a:rPr>
              <a:t>intestine</a:t>
            </a:r>
            <a:r>
              <a:rPr lang="ru-RU" sz="3000" b="1" u="sng" dirty="0">
                <a:latin typeface="Times New Roman"/>
                <a:cs typeface="Times New Roman"/>
              </a:rPr>
              <a:t>.</a:t>
            </a:r>
            <a:r>
              <a:rPr lang="ru-RU" sz="3000" dirty="0">
                <a:latin typeface="Times New Roman"/>
                <a:cs typeface="Times New Roman"/>
              </a:rPr>
              <a:t> </a:t>
            </a:r>
            <a:r>
              <a:rPr lang="ru-RU" sz="3000" b="1" u="sng" err="1">
                <a:latin typeface="Times New Roman"/>
                <a:cs typeface="Times New Roman"/>
              </a:rPr>
              <a:t>Their</a:t>
            </a:r>
            <a:r>
              <a:rPr lang="ru-RU" sz="3000" b="1" u="sng" dirty="0">
                <a:latin typeface="Times New Roman"/>
                <a:cs typeface="Times New Roman"/>
              </a:rPr>
              <a:t> </a:t>
            </a:r>
            <a:r>
              <a:rPr lang="ru-RU" sz="3000" b="1" u="sng" err="1">
                <a:latin typeface="Times New Roman"/>
                <a:cs typeface="Times New Roman"/>
              </a:rPr>
              <a:t>surfacehas</a:t>
            </a:r>
            <a:r>
              <a:rPr lang="ru-RU" sz="3000" b="1" u="sng" dirty="0">
                <a:latin typeface="Times New Roman"/>
                <a:cs typeface="Times New Roman"/>
              </a:rPr>
              <a:t> </a:t>
            </a:r>
            <a:r>
              <a:rPr lang="ru-RU" sz="3000" b="1" u="sng" err="1">
                <a:latin typeface="Times New Roman"/>
                <a:cs typeface="Times New Roman"/>
              </a:rPr>
              <a:t>ridges</a:t>
            </a:r>
            <a:r>
              <a:rPr lang="ru-RU" sz="3000" b="1" u="sng" dirty="0">
                <a:latin typeface="Times New Roman"/>
                <a:cs typeface="Times New Roman"/>
              </a:rPr>
              <a:t> </a:t>
            </a:r>
            <a:r>
              <a:rPr lang="ru-RU" sz="3000" b="1" u="sng" err="1">
                <a:latin typeface="Times New Roman"/>
                <a:cs typeface="Times New Roman"/>
              </a:rPr>
              <a:t>and</a:t>
            </a:r>
            <a:r>
              <a:rPr lang="ru-RU" sz="3000" b="1" u="sng" dirty="0">
                <a:latin typeface="Times New Roman"/>
                <a:cs typeface="Times New Roman"/>
              </a:rPr>
              <a:t> </a:t>
            </a:r>
            <a:r>
              <a:rPr lang="ru-RU" sz="3000" b="1" u="sng" err="1">
                <a:latin typeface="Times New Roman"/>
                <a:cs typeface="Times New Roman"/>
              </a:rPr>
              <a:t>fissures</a:t>
            </a:r>
            <a:r>
              <a:rPr lang="ru-RU" sz="3000" b="1" u="sng" dirty="0">
                <a:latin typeface="Times New Roman"/>
                <a:cs typeface="Times New Roman"/>
              </a:rPr>
              <a:t> </a:t>
            </a:r>
            <a:r>
              <a:rPr lang="ru-RU" sz="3000" b="1" u="sng" err="1">
                <a:latin typeface="Times New Roman"/>
                <a:cs typeface="Times New Roman"/>
              </a:rPr>
              <a:t>arranged</a:t>
            </a:r>
            <a:r>
              <a:rPr lang="ru-RU" sz="3000" b="1" u="sng" dirty="0">
                <a:latin typeface="Times New Roman"/>
                <a:cs typeface="Times New Roman"/>
              </a:rPr>
              <a:t> </a:t>
            </a:r>
            <a:r>
              <a:rPr lang="ru-RU" sz="3000" b="1" u="sng" err="1">
                <a:latin typeface="Times New Roman"/>
                <a:cs typeface="Times New Roman"/>
              </a:rPr>
              <a:t>in</a:t>
            </a:r>
            <a:r>
              <a:rPr lang="ru-RU" sz="3000" b="1" u="sng" dirty="0">
                <a:latin typeface="Times New Roman"/>
                <a:cs typeface="Times New Roman"/>
              </a:rPr>
              <a:t> a </a:t>
            </a:r>
            <a:r>
              <a:rPr lang="ru-RU" sz="3000" b="1" u="sng" err="1">
                <a:latin typeface="Times New Roman"/>
                <a:cs typeface="Times New Roman"/>
              </a:rPr>
              <a:t>patternthat</a:t>
            </a:r>
            <a:r>
              <a:rPr lang="ru-RU" sz="3000" b="1" u="sng" dirty="0">
                <a:latin typeface="Times New Roman"/>
                <a:cs typeface="Times New Roman"/>
              </a:rPr>
              <a:t> </a:t>
            </a:r>
            <a:r>
              <a:rPr lang="ru-RU" sz="3000" b="1" u="sng" err="1">
                <a:latin typeface="Times New Roman"/>
                <a:cs typeface="Times New Roman"/>
              </a:rPr>
              <a:t>resembles</a:t>
            </a:r>
            <a:r>
              <a:rPr lang="ru-RU" sz="3000" b="1" u="sng" dirty="0">
                <a:latin typeface="Times New Roman"/>
                <a:cs typeface="Times New Roman"/>
              </a:rPr>
              <a:t> </a:t>
            </a:r>
            <a:r>
              <a:rPr lang="ru-RU" sz="3000" b="1" u="sng" err="1">
                <a:latin typeface="Times New Roman"/>
                <a:cs typeface="Times New Roman"/>
              </a:rPr>
              <a:t>sulci</a:t>
            </a:r>
            <a:r>
              <a:rPr lang="ru-RU" sz="3000" b="1" u="sng" dirty="0">
                <a:latin typeface="Times New Roman"/>
                <a:cs typeface="Times New Roman"/>
              </a:rPr>
              <a:t> </a:t>
            </a:r>
            <a:r>
              <a:rPr lang="ru-RU" sz="3000" b="1" u="sng" err="1">
                <a:latin typeface="Times New Roman"/>
                <a:cs typeface="Times New Roman"/>
              </a:rPr>
              <a:t>of</a:t>
            </a:r>
            <a:r>
              <a:rPr lang="ru-RU" sz="3000" b="1" u="sng" dirty="0">
                <a:latin typeface="Times New Roman"/>
                <a:cs typeface="Times New Roman"/>
              </a:rPr>
              <a:t> </a:t>
            </a:r>
            <a:r>
              <a:rPr lang="ru-RU" sz="3000" b="1" u="sng" err="1">
                <a:latin typeface="Times New Roman"/>
                <a:cs typeface="Times New Roman"/>
              </a:rPr>
              <a:t>the</a:t>
            </a:r>
            <a:r>
              <a:rPr lang="ru-RU" sz="3000" b="1" u="sng" dirty="0">
                <a:latin typeface="Times New Roman"/>
                <a:cs typeface="Times New Roman"/>
              </a:rPr>
              <a:t> </a:t>
            </a:r>
            <a:r>
              <a:rPr lang="ru-RU" sz="3000" b="1" u="sng" err="1">
                <a:latin typeface="Times New Roman"/>
                <a:cs typeface="Times New Roman"/>
              </a:rPr>
              <a:t>brain</a:t>
            </a:r>
            <a:r>
              <a:rPr lang="ru-RU" sz="3000" b="1" u="sng" dirty="0">
                <a:latin typeface="Times New Roman"/>
                <a:cs typeface="Times New Roman"/>
              </a:rPr>
              <a:t>.</a:t>
            </a:r>
            <a:r>
              <a:rPr lang="ru-RU" sz="3000" dirty="0">
                <a:latin typeface="Times New Roman"/>
                <a:cs typeface="Times New Roman"/>
              </a:rPr>
              <a:t> The </a:t>
            </a:r>
            <a:r>
              <a:rPr lang="ru-RU" sz="3000" err="1">
                <a:latin typeface="Times New Roman"/>
                <a:cs typeface="Times New Roman"/>
              </a:rPr>
              <a:t>follicles</a:t>
            </a:r>
            <a:r>
              <a:rPr lang="ru-RU" sz="3000" dirty="0">
                <a:latin typeface="Times New Roman"/>
                <a:cs typeface="Times New Roman"/>
              </a:rPr>
              <a:t> </a:t>
            </a:r>
            <a:r>
              <a:rPr lang="ru-RU" sz="3000" err="1">
                <a:latin typeface="Times New Roman"/>
                <a:cs typeface="Times New Roman"/>
              </a:rPr>
              <a:t>protrude</a:t>
            </a:r>
            <a:r>
              <a:rPr lang="ru-RU" sz="3000" dirty="0">
                <a:latin typeface="Times New Roman"/>
                <a:cs typeface="Times New Roman"/>
              </a:rPr>
              <a:t> </a:t>
            </a:r>
            <a:r>
              <a:rPr lang="ru-RU" sz="3000" err="1">
                <a:latin typeface="Times New Roman"/>
                <a:cs typeface="Times New Roman"/>
              </a:rPr>
              <a:t>above</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surface</a:t>
            </a:r>
            <a:r>
              <a:rPr lang="ru-RU" sz="3000" dirty="0">
                <a:latin typeface="Times New Roman"/>
                <a:cs typeface="Times New Roman"/>
              </a:rPr>
              <a:t> </a:t>
            </a:r>
            <a:r>
              <a:rPr lang="ru-RU" sz="3000" err="1">
                <a:latin typeface="Times New Roman"/>
                <a:cs typeface="Times New Roman"/>
              </a:rPr>
              <a:t>of</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intestinal</a:t>
            </a:r>
            <a:r>
              <a:rPr lang="ru-RU" sz="3000" dirty="0">
                <a:latin typeface="Times New Roman"/>
                <a:cs typeface="Times New Roman"/>
              </a:rPr>
              <a:t> </a:t>
            </a:r>
            <a:r>
              <a:rPr lang="ru-RU" sz="3000" err="1">
                <a:latin typeface="Times New Roman"/>
                <a:cs typeface="Times New Roman"/>
              </a:rPr>
              <a:t>mucosa</a:t>
            </a:r>
            <a:r>
              <a:rPr lang="ru-RU" sz="3000" dirty="0">
                <a:latin typeface="Times New Roman"/>
                <a:cs typeface="Times New Roman"/>
              </a:rPr>
              <a:t>. On </a:t>
            </a:r>
            <a:r>
              <a:rPr lang="ru-RU" sz="3000" err="1">
                <a:latin typeface="Times New Roman"/>
                <a:cs typeface="Times New Roman"/>
              </a:rPr>
              <a:t>section</a:t>
            </a:r>
            <a:r>
              <a:rPr lang="ru-RU" sz="3000" dirty="0">
                <a:latin typeface="Times New Roman"/>
                <a:cs typeface="Times New Roman"/>
              </a:rPr>
              <a:t> </a:t>
            </a:r>
            <a:r>
              <a:rPr lang="ru-RU" sz="3000" err="1">
                <a:latin typeface="Times New Roman"/>
                <a:cs typeface="Times New Roman"/>
              </a:rPr>
              <a:t>they</a:t>
            </a:r>
            <a:r>
              <a:rPr lang="ru-RU" sz="3000" dirty="0">
                <a:latin typeface="Times New Roman"/>
                <a:cs typeface="Times New Roman"/>
              </a:rPr>
              <a:t> </a:t>
            </a:r>
            <a:r>
              <a:rPr lang="ru-RU" sz="3000" err="1">
                <a:latin typeface="Times New Roman"/>
                <a:cs typeface="Times New Roman"/>
              </a:rPr>
              <a:t>are</a:t>
            </a:r>
            <a:r>
              <a:rPr lang="ru-RU" sz="3000" dirty="0">
                <a:latin typeface="Times New Roman"/>
                <a:cs typeface="Times New Roman"/>
              </a:rPr>
              <a:t> </a:t>
            </a:r>
            <a:r>
              <a:rPr lang="ru-RU" sz="3000" err="1">
                <a:latin typeface="Times New Roman"/>
                <a:cs typeface="Times New Roman"/>
              </a:rPr>
              <a:t>gray-red</a:t>
            </a:r>
            <a:r>
              <a:rPr lang="ru-RU" sz="3000" dirty="0">
                <a:latin typeface="Times New Roman"/>
                <a:cs typeface="Times New Roman"/>
              </a:rPr>
              <a:t> </a:t>
            </a:r>
            <a:r>
              <a:rPr lang="ru-RU" sz="3000" err="1">
                <a:latin typeface="Times New Roman"/>
                <a:cs typeface="Times New Roman"/>
              </a:rPr>
              <a:t>and</a:t>
            </a:r>
            <a:r>
              <a:rPr lang="ru-RU" sz="3000" dirty="0">
                <a:latin typeface="Times New Roman"/>
                <a:cs typeface="Times New Roman"/>
              </a:rPr>
              <a:t> </a:t>
            </a:r>
            <a:r>
              <a:rPr lang="ru-RU" sz="3000" err="1">
                <a:latin typeface="Times New Roman"/>
                <a:cs typeface="Times New Roman"/>
              </a:rPr>
              <a:t>juicy</a:t>
            </a:r>
            <a:r>
              <a:rPr lang="ru-RU" sz="3000" dirty="0">
                <a:latin typeface="Times New Roman"/>
                <a:cs typeface="Times New Roman"/>
              </a:rPr>
              <a:t>. </a:t>
            </a:r>
            <a:r>
              <a:rPr lang="ru-RU" sz="3000" b="1" u="sng" err="1">
                <a:latin typeface="Times New Roman"/>
                <a:cs typeface="Times New Roman"/>
              </a:rPr>
              <a:t>Microscopy</a:t>
            </a:r>
            <a:r>
              <a:rPr lang="ru-RU" sz="3000" b="1" u="sng" dirty="0">
                <a:latin typeface="Times New Roman"/>
                <a:cs typeface="Times New Roman"/>
              </a:rPr>
              <a:t> </a:t>
            </a:r>
            <a:r>
              <a:rPr lang="ru-RU" sz="3000" b="1" u="sng" err="1">
                <a:latin typeface="Times New Roman"/>
                <a:cs typeface="Times New Roman"/>
              </a:rPr>
              <a:t>shows</a:t>
            </a:r>
            <a:r>
              <a:rPr lang="ru-RU" sz="3000" b="1" u="sng" dirty="0">
                <a:latin typeface="Times New Roman"/>
                <a:cs typeface="Times New Roman"/>
              </a:rPr>
              <a:t> </a:t>
            </a:r>
            <a:r>
              <a:rPr lang="ru-RU" sz="3000" b="1" u="sng" err="1">
                <a:latin typeface="Times New Roman"/>
                <a:cs typeface="Times New Roman"/>
              </a:rPr>
              <a:t>proliferation</a:t>
            </a:r>
            <a:r>
              <a:rPr lang="ru-RU" sz="3000" b="1" u="sng" dirty="0">
                <a:latin typeface="Times New Roman"/>
                <a:cs typeface="Times New Roman"/>
              </a:rPr>
              <a:t> </a:t>
            </a:r>
            <a:r>
              <a:rPr lang="ru-RU" sz="3000" b="1" u="sng" err="1">
                <a:latin typeface="Times New Roman"/>
                <a:cs typeface="Times New Roman"/>
              </a:rPr>
              <a:t>of</a:t>
            </a:r>
            <a:r>
              <a:rPr lang="ru-RU" sz="3000" b="1" u="sng" dirty="0">
                <a:latin typeface="Times New Roman"/>
                <a:cs typeface="Times New Roman"/>
              </a:rPr>
              <a:t> </a:t>
            </a:r>
            <a:r>
              <a:rPr lang="ru-RU" sz="3000" b="1" u="sng" err="1">
                <a:latin typeface="Times New Roman"/>
                <a:cs typeface="Times New Roman"/>
              </a:rPr>
              <a:t>monocytes</a:t>
            </a:r>
            <a:r>
              <a:rPr lang="ru-RU" sz="3000" b="1" u="sng" dirty="0">
                <a:latin typeface="Times New Roman"/>
                <a:cs typeface="Times New Roman"/>
              </a:rPr>
              <a:t>, </a:t>
            </a:r>
            <a:r>
              <a:rPr lang="ru-RU" sz="3000" b="1" u="sng" err="1">
                <a:latin typeface="Times New Roman"/>
                <a:cs typeface="Times New Roman"/>
              </a:rPr>
              <a:t>histiocytes</a:t>
            </a:r>
            <a:r>
              <a:rPr lang="ru-RU" sz="3000" b="1" u="sng" dirty="0">
                <a:latin typeface="Times New Roman"/>
                <a:cs typeface="Times New Roman"/>
              </a:rPr>
              <a:t>, </a:t>
            </a:r>
            <a:r>
              <a:rPr lang="ru-RU" sz="3000" b="1" u="sng" err="1">
                <a:latin typeface="Times New Roman"/>
                <a:cs typeface="Times New Roman"/>
              </a:rPr>
              <a:t>and</a:t>
            </a:r>
            <a:r>
              <a:rPr lang="ru-RU" sz="3000" b="1" u="sng" dirty="0">
                <a:latin typeface="Times New Roman"/>
                <a:cs typeface="Times New Roman"/>
              </a:rPr>
              <a:t> </a:t>
            </a:r>
            <a:r>
              <a:rPr lang="ru-RU" sz="3000" b="1" u="sng" err="1">
                <a:latin typeface="Times New Roman"/>
                <a:cs typeface="Times New Roman"/>
              </a:rPr>
              <a:t>reticular</a:t>
            </a:r>
            <a:r>
              <a:rPr lang="ru-RU" sz="3000" b="1" u="sng" dirty="0">
                <a:latin typeface="Times New Roman"/>
                <a:cs typeface="Times New Roman"/>
              </a:rPr>
              <a:t> </a:t>
            </a:r>
            <a:r>
              <a:rPr lang="ru-RU" sz="3000" b="1" u="sng" err="1">
                <a:latin typeface="Times New Roman"/>
                <a:cs typeface="Times New Roman"/>
              </a:rPr>
              <a:t>cells</a:t>
            </a:r>
            <a:r>
              <a:rPr lang="ru-RU" sz="3000" b="1" u="sng" dirty="0">
                <a:latin typeface="Times New Roman"/>
                <a:cs typeface="Times New Roman"/>
              </a:rPr>
              <a:t>, </a:t>
            </a:r>
            <a:r>
              <a:rPr lang="ru-RU" sz="3000" b="1" u="sng" err="1">
                <a:latin typeface="Times New Roman"/>
                <a:cs typeface="Times New Roman"/>
              </a:rPr>
              <a:t>there</a:t>
            </a:r>
            <a:r>
              <a:rPr lang="ru-RU" sz="3000" b="1" u="sng" dirty="0">
                <a:latin typeface="Times New Roman"/>
                <a:cs typeface="Times New Roman"/>
              </a:rPr>
              <a:t> </a:t>
            </a:r>
            <a:r>
              <a:rPr lang="ru-RU" sz="3000" b="1" u="sng" err="1">
                <a:latin typeface="Times New Roman"/>
                <a:cs typeface="Times New Roman"/>
              </a:rPr>
              <a:t>are</a:t>
            </a:r>
            <a:r>
              <a:rPr lang="ru-RU" sz="3000" b="1" u="sng" dirty="0">
                <a:latin typeface="Times New Roman"/>
                <a:cs typeface="Times New Roman"/>
              </a:rPr>
              <a:t> </a:t>
            </a:r>
            <a:r>
              <a:rPr lang="ru-RU" sz="3000" b="1" u="sng" err="1">
                <a:latin typeface="Times New Roman"/>
                <a:cs typeface="Times New Roman"/>
              </a:rPr>
              <a:t>macrophage</a:t>
            </a:r>
            <a:r>
              <a:rPr lang="ru-RU" sz="3000" b="1" u="sng" dirty="0">
                <a:latin typeface="Times New Roman"/>
                <a:cs typeface="Times New Roman"/>
              </a:rPr>
              <a:t> </a:t>
            </a:r>
            <a:r>
              <a:rPr lang="ru-RU" sz="3000" b="1" u="sng" err="1">
                <a:latin typeface="Times New Roman"/>
                <a:cs typeface="Times New Roman"/>
              </a:rPr>
              <a:t>clusters</a:t>
            </a:r>
            <a:r>
              <a:rPr lang="ru-RU" sz="3000" b="1" u="sng" dirty="0">
                <a:latin typeface="Times New Roman"/>
                <a:cs typeface="Times New Roman"/>
              </a:rPr>
              <a:t> </a:t>
            </a:r>
            <a:r>
              <a:rPr lang="ru-RU" sz="3000" b="1" u="sng" err="1">
                <a:latin typeface="Times New Roman"/>
                <a:cs typeface="Times New Roman"/>
              </a:rPr>
              <a:t>that</a:t>
            </a:r>
            <a:r>
              <a:rPr lang="ru-RU" sz="3000" b="1" u="sng" dirty="0">
                <a:latin typeface="Times New Roman"/>
                <a:cs typeface="Times New Roman"/>
              </a:rPr>
              <a:t> </a:t>
            </a:r>
            <a:r>
              <a:rPr lang="ru-RU" sz="3000" b="1" u="sng" err="1">
                <a:latin typeface="Times New Roman"/>
                <a:cs typeface="Times New Roman"/>
              </a:rPr>
              <a:t>form</a:t>
            </a:r>
            <a:r>
              <a:rPr lang="ru-RU" sz="3000" b="1" u="sng" dirty="0">
                <a:latin typeface="Times New Roman"/>
                <a:cs typeface="Times New Roman"/>
              </a:rPr>
              <a:t> </a:t>
            </a:r>
            <a:r>
              <a:rPr lang="ru-RU" sz="3000" b="1" u="sng" err="1">
                <a:latin typeface="Times New Roman"/>
                <a:cs typeface="Times New Roman"/>
              </a:rPr>
              <a:t>granuloma</a:t>
            </a:r>
            <a:r>
              <a:rPr lang="ru-RU" sz="3000" err="1">
                <a:latin typeface="Times New Roman"/>
                <a:cs typeface="Times New Roman"/>
              </a:rPr>
              <a:t>s</a:t>
            </a:r>
            <a:r>
              <a:rPr lang="ru-RU" sz="3000" dirty="0">
                <a:latin typeface="Times New Roman"/>
                <a:cs typeface="Times New Roman"/>
              </a:rPr>
              <a:t>, </a:t>
            </a:r>
            <a:r>
              <a:rPr lang="ru-RU" sz="3000" err="1">
                <a:latin typeface="Times New Roman"/>
                <a:cs typeface="Times New Roman"/>
              </a:rPr>
              <a:t>while</a:t>
            </a:r>
            <a:r>
              <a:rPr lang="ru-RU" sz="3000" dirty="0">
                <a:latin typeface="Times New Roman"/>
                <a:cs typeface="Times New Roman"/>
              </a:rPr>
              <a:t> </a:t>
            </a:r>
            <a:r>
              <a:rPr lang="ru-RU" sz="3000" err="1">
                <a:latin typeface="Times New Roman"/>
                <a:cs typeface="Times New Roman"/>
              </a:rPr>
              <a:t>lymphocytes</a:t>
            </a:r>
            <a:r>
              <a:rPr lang="ru-RU" sz="3000" dirty="0">
                <a:latin typeface="Times New Roman"/>
                <a:cs typeface="Times New Roman"/>
              </a:rPr>
              <a:t> </a:t>
            </a:r>
            <a:r>
              <a:rPr lang="ru-RU" sz="3000" err="1">
                <a:latin typeface="Times New Roman"/>
                <a:cs typeface="Times New Roman"/>
              </a:rPr>
              <a:t>are</a:t>
            </a:r>
            <a:r>
              <a:rPr lang="ru-RU" sz="3000" dirty="0">
                <a:latin typeface="Times New Roman"/>
                <a:cs typeface="Times New Roman"/>
              </a:rPr>
              <a:t> </a:t>
            </a:r>
            <a:r>
              <a:rPr lang="ru-RU" sz="3000" err="1">
                <a:latin typeface="Times New Roman"/>
                <a:cs typeface="Times New Roman"/>
              </a:rPr>
              <a:t>depleted</a:t>
            </a:r>
            <a:r>
              <a:rPr lang="ru-RU" sz="3000" dirty="0">
                <a:latin typeface="Times New Roman"/>
                <a:cs typeface="Times New Roman"/>
              </a:rPr>
              <a:t>. What </a:t>
            </a:r>
            <a:r>
              <a:rPr lang="ru-RU" sz="3000" err="1">
                <a:latin typeface="Times New Roman"/>
                <a:cs typeface="Times New Roman"/>
              </a:rPr>
              <a:t>disease</a:t>
            </a:r>
            <a:r>
              <a:rPr lang="ru-RU" sz="3000" dirty="0">
                <a:latin typeface="Times New Roman"/>
                <a:cs typeface="Times New Roman"/>
              </a:rPr>
              <a:t> </a:t>
            </a:r>
            <a:r>
              <a:rPr lang="ru-RU" sz="3000" err="1">
                <a:latin typeface="Times New Roman"/>
                <a:cs typeface="Times New Roman"/>
              </a:rPr>
              <a:t>can</a:t>
            </a:r>
            <a:r>
              <a:rPr lang="ru-RU" sz="3000" dirty="0">
                <a:latin typeface="Times New Roman"/>
                <a:cs typeface="Times New Roman"/>
              </a:rPr>
              <a:t> </a:t>
            </a:r>
            <a:r>
              <a:rPr lang="ru-RU" sz="3000" err="1">
                <a:latin typeface="Times New Roman"/>
                <a:cs typeface="Times New Roman"/>
              </a:rPr>
              <a:t>be</a:t>
            </a:r>
            <a:r>
              <a:rPr lang="ru-RU" sz="3000" dirty="0">
                <a:latin typeface="Times New Roman"/>
                <a:cs typeface="Times New Roman"/>
              </a:rPr>
              <a:t> </a:t>
            </a:r>
            <a:r>
              <a:rPr lang="ru-RU" sz="3000" err="1">
                <a:latin typeface="Times New Roman"/>
                <a:cs typeface="Times New Roman"/>
              </a:rPr>
              <a:t>characterized</a:t>
            </a:r>
            <a:r>
              <a:rPr lang="ru-RU" sz="3000" dirty="0">
                <a:latin typeface="Times New Roman"/>
                <a:cs typeface="Times New Roman"/>
              </a:rPr>
              <a:t> </a:t>
            </a:r>
            <a:r>
              <a:rPr lang="ru-RU" sz="3000" err="1">
                <a:latin typeface="Times New Roman"/>
                <a:cs typeface="Times New Roman"/>
              </a:rPr>
              <a:t>by</a:t>
            </a:r>
            <a:r>
              <a:rPr lang="ru-RU" sz="3000" dirty="0">
                <a:latin typeface="Times New Roman"/>
                <a:cs typeface="Times New Roman"/>
              </a:rPr>
              <a:t> </a:t>
            </a:r>
            <a:r>
              <a:rPr lang="ru-RU" sz="3000" err="1">
                <a:latin typeface="Times New Roman"/>
                <a:cs typeface="Times New Roman"/>
              </a:rPr>
              <a:t>these</a:t>
            </a:r>
            <a:r>
              <a:rPr lang="ru-RU" sz="3000" dirty="0">
                <a:latin typeface="Times New Roman"/>
                <a:cs typeface="Times New Roman"/>
              </a:rPr>
              <a:t> </a:t>
            </a:r>
            <a:r>
              <a:rPr lang="ru-RU" sz="3000" err="1">
                <a:latin typeface="Times New Roman"/>
                <a:cs typeface="Times New Roman"/>
              </a:rPr>
              <a:t>changes</a:t>
            </a:r>
            <a:r>
              <a:rPr lang="ru-RU" sz="3000" dirty="0">
                <a:latin typeface="Times New Roman"/>
                <a:cs typeface="Times New Roman"/>
              </a:rPr>
              <a:t>?</a:t>
            </a:r>
            <a:endParaRPr lang="ru-RU" dirty="0" err="1"/>
          </a:p>
          <a:p>
            <a:endParaRPr lang="ru-RU" sz="30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306690" y="4130399"/>
            <a:ext cx="8825658" cy="2543571"/>
          </a:xfrm>
        </p:spPr>
        <p:txBody>
          <a:bodyPr vert="horz" lIns="91440" tIns="45720" rIns="91440" bIns="45720" rtlCol="0" anchor="t">
            <a:noAutofit/>
          </a:bodyPr>
          <a:lstStyle/>
          <a:p>
            <a:r>
              <a:rPr lang="ru-RU" sz="2400" dirty="0">
                <a:solidFill>
                  <a:schemeClr val="tx1"/>
                </a:solidFill>
                <a:latin typeface="Times New Roman"/>
                <a:cs typeface="Times New Roman"/>
              </a:rPr>
              <a:t>A. </a:t>
            </a:r>
            <a:r>
              <a:rPr lang="ru-RU" sz="2400" dirty="0" err="1">
                <a:solidFill>
                  <a:schemeClr val="tx1"/>
                </a:solidFill>
                <a:latin typeface="Times New Roman"/>
                <a:cs typeface="Times New Roman"/>
              </a:rPr>
              <a:t>Dysentery</a:t>
            </a:r>
            <a:endParaRPr lang="ru-RU" dirty="0" err="1">
              <a:solidFill>
                <a:schemeClr val="tx1"/>
              </a:solidFill>
            </a:endParaRPr>
          </a:p>
          <a:p>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Salmonellosis</a:t>
            </a:r>
            <a:endParaRPr lang="ru-RU" dirty="0" err="1">
              <a:solidFill>
                <a:schemeClr val="tx1"/>
              </a:solidFill>
            </a:endParaRPr>
          </a:p>
          <a:p>
            <a:r>
              <a:rPr lang="ru-RU" sz="2400" dirty="0">
                <a:solidFill>
                  <a:schemeClr val="tx1"/>
                </a:solidFill>
                <a:latin typeface="Times New Roman"/>
                <a:cs typeface="Times New Roman"/>
              </a:rPr>
              <a:t>C. </a:t>
            </a:r>
            <a:r>
              <a:rPr lang="ru-RU" sz="2400" dirty="0" err="1">
                <a:solidFill>
                  <a:schemeClr val="tx1"/>
                </a:solidFill>
                <a:latin typeface="Times New Roman"/>
                <a:cs typeface="Times New Roman"/>
              </a:rPr>
              <a:t>Cholera</a:t>
            </a:r>
            <a:endParaRPr lang="ru-RU" dirty="0" err="1">
              <a:solidFill>
                <a:schemeClr val="tx1"/>
              </a:solidFill>
            </a:endParaRPr>
          </a:p>
          <a:p>
            <a:r>
              <a:rPr lang="ru-RU" sz="2400" dirty="0">
                <a:solidFill>
                  <a:schemeClr val="tx1"/>
                </a:solidFill>
                <a:latin typeface="Times New Roman"/>
                <a:cs typeface="Times New Roman"/>
              </a:rPr>
              <a:t>D. </a:t>
            </a:r>
            <a:r>
              <a:rPr lang="ru-RU" sz="2400" b="1" u="sng" err="1">
                <a:solidFill>
                  <a:schemeClr val="tx1"/>
                </a:solidFill>
                <a:latin typeface="Times New Roman"/>
                <a:cs typeface="Times New Roman"/>
              </a:rPr>
              <a:t>Typhoid</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fever</a:t>
            </a:r>
            <a:endParaRPr lang="ru-RU" b="1" u="sng" err="1">
              <a:solidFill>
                <a:schemeClr val="tx1"/>
              </a:solidFill>
            </a:endParaRPr>
          </a:p>
          <a:p>
            <a:r>
              <a:rPr lang="ru-RU" sz="2400" dirty="0">
                <a:solidFill>
                  <a:schemeClr val="tx1"/>
                </a:solidFill>
                <a:latin typeface="Times New Roman"/>
                <a:cs typeface="Times New Roman"/>
              </a:rPr>
              <a:t>E. </a:t>
            </a:r>
            <a:r>
              <a:rPr lang="ru-RU" sz="2400" dirty="0" err="1">
                <a:solidFill>
                  <a:schemeClr val="tx1"/>
                </a:solidFill>
                <a:latin typeface="Times New Roman"/>
                <a:cs typeface="Times New Roman"/>
              </a:rPr>
              <a:t>Amebiasis</a:t>
            </a:r>
            <a:endParaRPr lang="ru-RU" dirty="0" err="1">
              <a:solidFill>
                <a:schemeClr val="tx1"/>
              </a:solidFill>
            </a:endParaRPr>
          </a:p>
          <a:p>
            <a:endParaRPr lang="ru-RU" sz="2400" dirty="0">
              <a:solidFill>
                <a:schemeClr val="tx1"/>
              </a:solidFill>
              <a:latin typeface="Times New Roman"/>
              <a:cs typeface="Times New Roman"/>
            </a:endParaRPr>
          </a:p>
        </p:txBody>
      </p:sp>
    </p:spTree>
    <p:extLst>
      <p:ext uri="{BB962C8B-B14F-4D97-AF65-F5344CB8AC3E}">
        <p14:creationId xmlns:p14="http://schemas.microsoft.com/office/powerpoint/2010/main" val="3389768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57499"/>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48540" y="182593"/>
            <a:ext cx="11657997" cy="2682600"/>
          </a:xfrm>
        </p:spPr>
        <p:txBody>
          <a:bodyPr vert="horz" lIns="91440" tIns="45720" rIns="91440" bIns="45720" rtlCol="0" anchor="t">
            <a:noAutofit/>
          </a:bodyPr>
          <a:lstStyle/>
          <a:p>
            <a:r>
              <a:rPr lang="ru-RU" sz="3000" dirty="0">
                <a:latin typeface="Times New Roman"/>
                <a:cs typeface="Times New Roman"/>
              </a:rPr>
              <a:t>A </a:t>
            </a:r>
            <a:r>
              <a:rPr lang="ru-RU" sz="3000" err="1">
                <a:latin typeface="Times New Roman"/>
                <a:cs typeface="Times New Roman"/>
              </a:rPr>
              <a:t>man</a:t>
            </a:r>
            <a:r>
              <a:rPr lang="ru-RU" sz="3000" dirty="0">
                <a:latin typeface="Times New Roman"/>
                <a:cs typeface="Times New Roman"/>
              </a:rPr>
              <a:t> </a:t>
            </a:r>
            <a:r>
              <a:rPr lang="ru-RU" sz="3000" err="1">
                <a:latin typeface="Times New Roman"/>
                <a:cs typeface="Times New Roman"/>
              </a:rPr>
              <a:t>had</a:t>
            </a:r>
            <a:r>
              <a:rPr lang="ru-RU" sz="3000" dirty="0">
                <a:latin typeface="Times New Roman"/>
                <a:cs typeface="Times New Roman"/>
              </a:rPr>
              <a:t> a </a:t>
            </a:r>
            <a:r>
              <a:rPr lang="ru-RU" sz="3000" err="1">
                <a:latin typeface="Times New Roman"/>
                <a:cs typeface="Times New Roman"/>
              </a:rPr>
              <a:t>trauma</a:t>
            </a:r>
            <a:r>
              <a:rPr lang="ru-RU" sz="3000" dirty="0">
                <a:latin typeface="Times New Roman"/>
                <a:cs typeface="Times New Roman"/>
              </a:rPr>
              <a:t> </a:t>
            </a:r>
            <a:r>
              <a:rPr lang="ru-RU" sz="3000" err="1">
                <a:latin typeface="Times New Roman"/>
                <a:cs typeface="Times New Roman"/>
              </a:rPr>
              <a:t>and</a:t>
            </a:r>
            <a:r>
              <a:rPr lang="ru-RU" sz="3000" dirty="0">
                <a:latin typeface="Times New Roman"/>
                <a:cs typeface="Times New Roman"/>
              </a:rPr>
              <a:t> </a:t>
            </a:r>
            <a:r>
              <a:rPr lang="ru-RU" sz="3000" b="1" u="sng" err="1">
                <a:latin typeface="Times New Roman"/>
                <a:cs typeface="Times New Roman"/>
              </a:rPr>
              <a:t>subsequent</a:t>
            </a:r>
            <a:r>
              <a:rPr lang="ru-RU" sz="3000" b="1" u="sng" dirty="0">
                <a:latin typeface="Times New Roman"/>
                <a:cs typeface="Times New Roman"/>
              </a:rPr>
              <a:t> </a:t>
            </a:r>
            <a:r>
              <a:rPr lang="ru-RU" sz="3000" b="1" u="sng" err="1">
                <a:latin typeface="Times New Roman"/>
                <a:cs typeface="Times New Roman"/>
              </a:rPr>
              <a:t>hemorrhagic</a:t>
            </a:r>
            <a:r>
              <a:rPr lang="ru-RU" sz="3000" b="1" u="sng" dirty="0">
                <a:latin typeface="Times New Roman"/>
                <a:cs typeface="Times New Roman"/>
              </a:rPr>
              <a:t> </a:t>
            </a:r>
            <a:r>
              <a:rPr lang="ru-RU" sz="3000" b="1" u="sng" err="1">
                <a:latin typeface="Times New Roman"/>
                <a:cs typeface="Times New Roman"/>
              </a:rPr>
              <a:t>bursitis</a:t>
            </a:r>
            <a:r>
              <a:rPr lang="ru-RU" sz="3000" b="1" u="sng" dirty="0">
                <a:latin typeface="Times New Roman"/>
                <a:cs typeface="Times New Roman"/>
              </a:rPr>
              <a:t> </a:t>
            </a:r>
            <a:r>
              <a:rPr lang="ru-RU" sz="3000" err="1">
                <a:latin typeface="Times New Roman"/>
                <a:cs typeface="Times New Roman"/>
              </a:rPr>
              <a:t>of</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left</a:t>
            </a:r>
            <a:r>
              <a:rPr lang="ru-RU" sz="3000" dirty="0">
                <a:latin typeface="Times New Roman"/>
                <a:cs typeface="Times New Roman"/>
              </a:rPr>
              <a:t> </a:t>
            </a:r>
            <a:r>
              <a:rPr lang="ru-RU" sz="3000" err="1">
                <a:latin typeface="Times New Roman"/>
                <a:cs typeface="Times New Roman"/>
              </a:rPr>
              <a:t>knee</a:t>
            </a:r>
            <a:r>
              <a:rPr lang="ru-RU" sz="3000" dirty="0">
                <a:latin typeface="Times New Roman"/>
                <a:cs typeface="Times New Roman"/>
              </a:rPr>
              <a:t> </a:t>
            </a:r>
            <a:r>
              <a:rPr lang="ru-RU" sz="3000" err="1">
                <a:latin typeface="Times New Roman"/>
                <a:cs typeface="Times New Roman"/>
              </a:rPr>
              <a:t>joint</a:t>
            </a:r>
            <a:r>
              <a:rPr lang="ru-RU" sz="3000" dirty="0">
                <a:latin typeface="Times New Roman"/>
                <a:cs typeface="Times New Roman"/>
              </a:rPr>
              <a:t>. </a:t>
            </a:r>
            <a:r>
              <a:rPr lang="ru-RU" sz="3000" err="1">
                <a:latin typeface="Times New Roman"/>
                <a:cs typeface="Times New Roman"/>
              </a:rPr>
              <a:t>When</a:t>
            </a:r>
            <a:r>
              <a:rPr lang="ru-RU" sz="3000" dirty="0">
                <a:latin typeface="Times New Roman"/>
                <a:cs typeface="Times New Roman"/>
              </a:rPr>
              <a:t> </a:t>
            </a:r>
            <a:r>
              <a:rPr lang="ru-RU" sz="3000" err="1">
                <a:latin typeface="Times New Roman"/>
                <a:cs typeface="Times New Roman"/>
              </a:rPr>
              <a:t>he</a:t>
            </a:r>
            <a:r>
              <a:rPr lang="ru-RU" sz="3000" dirty="0">
                <a:latin typeface="Times New Roman"/>
                <a:cs typeface="Times New Roman"/>
              </a:rPr>
              <a:t> </a:t>
            </a:r>
            <a:r>
              <a:rPr lang="ru-RU" sz="3000" err="1">
                <a:latin typeface="Times New Roman"/>
                <a:cs typeface="Times New Roman"/>
              </a:rPr>
              <a:t>was</a:t>
            </a:r>
            <a:r>
              <a:rPr lang="ru-RU" sz="3000" dirty="0">
                <a:latin typeface="Times New Roman"/>
                <a:cs typeface="Times New Roman"/>
              </a:rPr>
              <a:t> </a:t>
            </a:r>
            <a:r>
              <a:rPr lang="ru-RU" sz="3000" err="1">
                <a:latin typeface="Times New Roman"/>
                <a:cs typeface="Times New Roman"/>
              </a:rPr>
              <a:t>examined</a:t>
            </a:r>
            <a:r>
              <a:rPr lang="ru-RU" sz="3000" dirty="0">
                <a:latin typeface="Times New Roman"/>
                <a:cs typeface="Times New Roman"/>
              </a:rPr>
              <a:t> </a:t>
            </a:r>
            <a:r>
              <a:rPr lang="ru-RU" sz="3000" b="1" u="sng" dirty="0">
                <a:latin typeface="Times New Roman"/>
                <a:cs typeface="Times New Roman"/>
              </a:rPr>
              <a:t>3 </a:t>
            </a:r>
            <a:r>
              <a:rPr lang="ru-RU" sz="3000" b="1" u="sng" err="1">
                <a:latin typeface="Times New Roman"/>
                <a:cs typeface="Times New Roman"/>
              </a:rPr>
              <a:t>months</a:t>
            </a:r>
            <a:r>
              <a:rPr lang="ru-RU" sz="3000" b="1" u="sng" dirty="0">
                <a:latin typeface="Times New Roman"/>
                <a:cs typeface="Times New Roman"/>
              </a:rPr>
              <a:t> </a:t>
            </a:r>
            <a:r>
              <a:rPr lang="ru-RU" sz="3000" b="1" u="sng" err="1">
                <a:latin typeface="Times New Roman"/>
                <a:cs typeface="Times New Roman"/>
              </a:rPr>
              <a:t>later</a:t>
            </a:r>
            <a:r>
              <a:rPr lang="ru-RU" sz="3000" b="1" u="sng" dirty="0">
                <a:latin typeface="Times New Roman"/>
                <a:cs typeface="Times New Roman"/>
              </a:rPr>
              <a:t>, </a:t>
            </a:r>
            <a:r>
              <a:rPr lang="ru-RU" sz="3000" b="1" u="sng" err="1">
                <a:latin typeface="Times New Roman"/>
                <a:cs typeface="Times New Roman"/>
              </a:rPr>
              <a:t>he</a:t>
            </a:r>
            <a:r>
              <a:rPr lang="ru-RU" sz="3000" b="1" u="sng" dirty="0">
                <a:latin typeface="Times New Roman"/>
                <a:cs typeface="Times New Roman"/>
              </a:rPr>
              <a:t> </a:t>
            </a:r>
            <a:r>
              <a:rPr lang="ru-RU" sz="3000" b="1" u="sng" err="1">
                <a:latin typeface="Times New Roman"/>
                <a:cs typeface="Times New Roman"/>
              </a:rPr>
              <a:t>had</a:t>
            </a:r>
            <a:r>
              <a:rPr lang="ru-RU" sz="3000" b="1" u="sng" dirty="0">
                <a:latin typeface="Times New Roman"/>
                <a:cs typeface="Times New Roman"/>
              </a:rPr>
              <a:t> a </a:t>
            </a:r>
            <a:r>
              <a:rPr lang="ru-RU" sz="3000" b="1" u="sng" err="1">
                <a:latin typeface="Times New Roman"/>
                <a:cs typeface="Times New Roman"/>
              </a:rPr>
              <a:t>limited</a:t>
            </a:r>
            <a:r>
              <a:rPr lang="ru-RU" sz="3000" b="1" u="sng" dirty="0">
                <a:latin typeface="Times New Roman"/>
                <a:cs typeface="Times New Roman"/>
              </a:rPr>
              <a:t> </a:t>
            </a:r>
            <a:r>
              <a:rPr lang="ru-RU" sz="3000" b="1" u="sng" err="1">
                <a:latin typeface="Times New Roman"/>
                <a:cs typeface="Times New Roman"/>
              </a:rPr>
              <a:t>range</a:t>
            </a:r>
            <a:r>
              <a:rPr lang="ru-RU" sz="3000" b="1" u="sng" dirty="0">
                <a:latin typeface="Times New Roman"/>
                <a:cs typeface="Times New Roman"/>
              </a:rPr>
              <a:t> </a:t>
            </a:r>
            <a:r>
              <a:rPr lang="ru-RU" sz="3000" b="1" u="sng" err="1">
                <a:latin typeface="Times New Roman"/>
                <a:cs typeface="Times New Roman"/>
              </a:rPr>
              <a:t>of</a:t>
            </a:r>
            <a:r>
              <a:rPr lang="ru-RU" sz="3000" b="1" u="sng" dirty="0">
                <a:latin typeface="Times New Roman"/>
                <a:cs typeface="Times New Roman"/>
              </a:rPr>
              <a:t> </a:t>
            </a:r>
            <a:r>
              <a:rPr lang="ru-RU" sz="3000" b="1" u="sng" err="1">
                <a:latin typeface="Times New Roman"/>
                <a:cs typeface="Times New Roman"/>
              </a:rPr>
              <a:t>motion</a:t>
            </a:r>
            <a:r>
              <a:rPr lang="ru-RU" sz="3000" b="1" u="sng" dirty="0">
                <a:latin typeface="Times New Roman"/>
                <a:cs typeface="Times New Roman"/>
              </a:rPr>
              <a:t> </a:t>
            </a:r>
            <a:r>
              <a:rPr lang="ru-RU" sz="3000" b="1" u="sng" err="1">
                <a:latin typeface="Times New Roman"/>
                <a:cs typeface="Times New Roman"/>
              </a:rPr>
              <a:t>in</a:t>
            </a:r>
            <a:r>
              <a:rPr lang="ru-RU" sz="3000" b="1" u="sng" dirty="0">
                <a:latin typeface="Times New Roman"/>
                <a:cs typeface="Times New Roman"/>
              </a:rPr>
              <a:t> </a:t>
            </a:r>
            <a:r>
              <a:rPr lang="ru-RU" sz="3000" b="1" u="sng" err="1">
                <a:latin typeface="Times New Roman"/>
                <a:cs typeface="Times New Roman"/>
              </a:rPr>
              <a:t>this</a:t>
            </a:r>
            <a:r>
              <a:rPr lang="ru-RU" sz="3000" b="1" u="sng" dirty="0">
                <a:latin typeface="Times New Roman"/>
                <a:cs typeface="Times New Roman"/>
              </a:rPr>
              <a:t> </a:t>
            </a:r>
            <a:r>
              <a:rPr lang="ru-RU" sz="3000" b="1" u="sng" err="1">
                <a:latin typeface="Times New Roman"/>
                <a:cs typeface="Times New Roman"/>
              </a:rPr>
              <a:t>joint</a:t>
            </a:r>
            <a:r>
              <a:rPr lang="ru-RU" sz="3000" b="1" u="sng" dirty="0">
                <a:latin typeface="Times New Roman"/>
                <a:cs typeface="Times New Roman"/>
              </a:rPr>
              <a:t> </a:t>
            </a:r>
            <a:r>
              <a:rPr lang="ru-RU" sz="3000" b="1" u="sng" err="1">
                <a:latin typeface="Times New Roman"/>
                <a:cs typeface="Times New Roman"/>
              </a:rPr>
              <a:t>because</a:t>
            </a:r>
            <a:r>
              <a:rPr lang="ru-RU" sz="3000" b="1" u="sng" dirty="0">
                <a:latin typeface="Times New Roman"/>
                <a:cs typeface="Times New Roman"/>
              </a:rPr>
              <a:t> </a:t>
            </a:r>
            <a:r>
              <a:rPr lang="ru-RU" sz="3000" b="1" u="sng" err="1">
                <a:latin typeface="Times New Roman"/>
                <a:cs typeface="Times New Roman"/>
              </a:rPr>
              <a:t>of</a:t>
            </a:r>
            <a:r>
              <a:rPr lang="ru-RU" sz="3000" b="1" u="sng" dirty="0">
                <a:latin typeface="Times New Roman"/>
                <a:cs typeface="Times New Roman"/>
              </a:rPr>
              <a:t> </a:t>
            </a:r>
            <a:r>
              <a:rPr lang="ru-RU" sz="3000" b="1" u="sng" err="1">
                <a:latin typeface="Times New Roman"/>
                <a:cs typeface="Times New Roman"/>
              </a:rPr>
              <a:t>scar</a:t>
            </a:r>
            <a:r>
              <a:rPr lang="ru-RU" sz="3000" b="1" u="sng" dirty="0">
                <a:latin typeface="Times New Roman"/>
                <a:cs typeface="Times New Roman"/>
              </a:rPr>
              <a:t> </a:t>
            </a:r>
            <a:r>
              <a:rPr lang="ru-RU" sz="3000" b="1" u="sng" err="1">
                <a:latin typeface="Times New Roman"/>
                <a:cs typeface="Times New Roman"/>
              </a:rPr>
              <a:t>formation</a:t>
            </a:r>
            <a:r>
              <a:rPr lang="ru-RU" sz="3000" b="1" u="sng" dirty="0">
                <a:latin typeface="Times New Roman"/>
                <a:cs typeface="Times New Roman"/>
              </a:rPr>
              <a:t>.</a:t>
            </a:r>
            <a:r>
              <a:rPr lang="ru-RU" sz="3000" dirty="0">
                <a:latin typeface="Times New Roman"/>
                <a:cs typeface="Times New Roman"/>
              </a:rPr>
              <a:t> What </a:t>
            </a:r>
            <a:r>
              <a:rPr lang="ru-RU" sz="3000" err="1">
                <a:latin typeface="Times New Roman"/>
                <a:cs typeface="Times New Roman"/>
              </a:rPr>
              <a:t>component</a:t>
            </a:r>
            <a:r>
              <a:rPr lang="ru-RU" sz="3000" dirty="0">
                <a:latin typeface="Times New Roman"/>
                <a:cs typeface="Times New Roman"/>
              </a:rPr>
              <a:t> </a:t>
            </a:r>
            <a:r>
              <a:rPr lang="ru-RU" sz="3000" err="1">
                <a:latin typeface="Times New Roman"/>
                <a:cs typeface="Times New Roman"/>
              </a:rPr>
              <a:t>of</a:t>
            </a:r>
            <a:r>
              <a:rPr lang="ru-RU" sz="3000" dirty="0">
                <a:latin typeface="Times New Roman"/>
                <a:cs typeface="Times New Roman"/>
              </a:rPr>
              <a:t> </a:t>
            </a:r>
            <a:r>
              <a:rPr lang="ru-RU" sz="3000" err="1">
                <a:latin typeface="Times New Roman"/>
                <a:cs typeface="Times New Roman"/>
              </a:rPr>
              <a:t>inflammation</a:t>
            </a:r>
            <a:r>
              <a:rPr lang="ru-RU" sz="3000" dirty="0">
                <a:latin typeface="Times New Roman"/>
                <a:cs typeface="Times New Roman"/>
              </a:rPr>
              <a:t> </a:t>
            </a:r>
            <a:r>
              <a:rPr lang="ru-RU" sz="3000" err="1">
                <a:latin typeface="Times New Roman"/>
                <a:cs typeface="Times New Roman"/>
              </a:rPr>
              <a:t>is</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basis</a:t>
            </a:r>
            <a:r>
              <a:rPr lang="ru-RU" sz="3000" dirty="0">
                <a:latin typeface="Times New Roman"/>
                <a:cs typeface="Times New Roman"/>
              </a:rPr>
              <a:t> </a:t>
            </a:r>
            <a:r>
              <a:rPr lang="ru-RU" sz="3000" err="1">
                <a:latin typeface="Times New Roman"/>
                <a:cs typeface="Times New Roman"/>
              </a:rPr>
              <a:t>for</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development</a:t>
            </a:r>
            <a:r>
              <a:rPr lang="ru-RU" sz="3000" dirty="0">
                <a:latin typeface="Times New Roman"/>
                <a:cs typeface="Times New Roman"/>
              </a:rPr>
              <a:t> </a:t>
            </a:r>
            <a:r>
              <a:rPr lang="ru-RU" sz="3000" err="1">
                <a:latin typeface="Times New Roman"/>
                <a:cs typeface="Times New Roman"/>
              </a:rPr>
              <a:t>of</a:t>
            </a:r>
            <a:r>
              <a:rPr lang="ru-RU" sz="3000" dirty="0">
                <a:latin typeface="Times New Roman"/>
                <a:cs typeface="Times New Roman"/>
              </a:rPr>
              <a:t> </a:t>
            </a:r>
            <a:r>
              <a:rPr lang="ru-RU" sz="3000" err="1">
                <a:latin typeface="Times New Roman"/>
                <a:cs typeface="Times New Roman"/>
              </a:rPr>
              <a:t>this</a:t>
            </a:r>
            <a:endParaRPr lang="ru-RU"/>
          </a:p>
          <a:p>
            <a:r>
              <a:rPr lang="ru-RU" sz="3000" err="1">
                <a:latin typeface="Times New Roman"/>
                <a:cs typeface="Times New Roman"/>
              </a:rPr>
              <a:t>complication</a:t>
            </a:r>
            <a:r>
              <a:rPr lang="ru-RU" sz="3000" dirty="0">
                <a:latin typeface="Times New Roman"/>
                <a:cs typeface="Times New Roman"/>
              </a:rPr>
              <a:t>?</a:t>
            </a:r>
            <a:endParaRPr lang="ru-RU"/>
          </a:p>
          <a:p>
            <a:endParaRPr lang="ru-RU" sz="30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34804" y="3195871"/>
            <a:ext cx="8825658" cy="2543571"/>
          </a:xfrm>
        </p:spPr>
        <p:txBody>
          <a:bodyPr vert="horz" lIns="91440" tIns="45720" rIns="91440" bIns="45720" rtlCol="0" anchor="t">
            <a:noAutofit/>
          </a:bodyPr>
          <a:lstStyle/>
          <a:p>
            <a:pPr marL="457200" indent="-457200">
              <a:buAutoNum type="alphaUcPeriod"/>
            </a:pPr>
            <a:r>
              <a:rPr lang="ru-RU" sz="2400" b="1" u="sng" err="1">
                <a:solidFill>
                  <a:schemeClr val="tx1"/>
                </a:solidFill>
                <a:latin typeface="Times New Roman"/>
                <a:cs typeface="Times New Roman"/>
              </a:rPr>
              <a:t>Proliferation</a:t>
            </a:r>
            <a:endParaRPr lang="ru-RU" b="1" u="sng">
              <a:solidFill>
                <a:schemeClr val="tx1"/>
              </a:solidFill>
            </a:endParaRPr>
          </a:p>
          <a:p>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Primary</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alteration</a:t>
            </a:r>
            <a:endParaRPr lang="ru-RU" dirty="0" err="1">
              <a:solidFill>
                <a:schemeClr val="tx1"/>
              </a:solidFill>
            </a:endParaRPr>
          </a:p>
          <a:p>
            <a:r>
              <a:rPr lang="ru-RU" sz="2400" dirty="0">
                <a:solidFill>
                  <a:schemeClr val="tx1"/>
                </a:solidFill>
                <a:latin typeface="Times New Roman"/>
                <a:cs typeface="Times New Roman"/>
              </a:rPr>
              <a:t>C. </a:t>
            </a:r>
            <a:r>
              <a:rPr lang="ru-RU" sz="2400" dirty="0" err="1">
                <a:solidFill>
                  <a:schemeClr val="tx1"/>
                </a:solidFill>
                <a:latin typeface="Times New Roman"/>
                <a:cs typeface="Times New Roman"/>
              </a:rPr>
              <a:t>Exudation</a:t>
            </a:r>
            <a:endParaRPr lang="ru-RU" dirty="0" err="1">
              <a:solidFill>
                <a:schemeClr val="tx1"/>
              </a:solidFill>
            </a:endParaRPr>
          </a:p>
          <a:p>
            <a:r>
              <a:rPr lang="ru-RU" sz="2400" dirty="0">
                <a:solidFill>
                  <a:schemeClr val="tx1"/>
                </a:solidFill>
                <a:latin typeface="Times New Roman"/>
                <a:cs typeface="Times New Roman"/>
              </a:rPr>
              <a:t>D. </a:t>
            </a:r>
            <a:r>
              <a:rPr lang="ru-RU" sz="2400" dirty="0" err="1">
                <a:solidFill>
                  <a:schemeClr val="tx1"/>
                </a:solidFill>
                <a:latin typeface="Times New Roman"/>
                <a:cs typeface="Times New Roman"/>
              </a:rPr>
              <a:t>Disturbed</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microcirculation</a:t>
            </a:r>
            <a:endParaRPr lang="ru-RU" dirty="0" err="1">
              <a:solidFill>
                <a:schemeClr val="tx1"/>
              </a:solidFill>
            </a:endParaRPr>
          </a:p>
          <a:p>
            <a:r>
              <a:rPr lang="ru-RU" sz="2400" dirty="0">
                <a:solidFill>
                  <a:schemeClr val="tx1"/>
                </a:solidFill>
                <a:latin typeface="Times New Roman"/>
                <a:cs typeface="Times New Roman"/>
              </a:rPr>
              <a:t>E. </a:t>
            </a:r>
            <a:r>
              <a:rPr lang="ru-RU" sz="2400" dirty="0" err="1">
                <a:solidFill>
                  <a:schemeClr val="tx1"/>
                </a:solidFill>
                <a:latin typeface="Times New Roman"/>
                <a:cs typeface="Times New Roman"/>
              </a:rPr>
              <a:t>Secondary</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alteration</a:t>
            </a:r>
            <a:endParaRPr lang="ru-RU" dirty="0" err="1">
              <a:solidFill>
                <a:schemeClr val="tx1"/>
              </a:solidFill>
            </a:endParaRPr>
          </a:p>
        </p:txBody>
      </p:sp>
    </p:spTree>
    <p:extLst>
      <p:ext uri="{BB962C8B-B14F-4D97-AF65-F5344CB8AC3E}">
        <p14:creationId xmlns:p14="http://schemas.microsoft.com/office/powerpoint/2010/main" val="29836684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57499"/>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48540" y="182593"/>
            <a:ext cx="11657997" cy="2380676"/>
          </a:xfrm>
        </p:spPr>
        <p:txBody>
          <a:bodyPr vert="horz" lIns="91440" tIns="45720" rIns="91440" bIns="45720" rtlCol="0" anchor="t">
            <a:noAutofit/>
          </a:bodyPr>
          <a:lstStyle/>
          <a:p>
            <a:r>
              <a:rPr lang="ru-RU" sz="3000" err="1">
                <a:latin typeface="Times New Roman"/>
                <a:cs typeface="Times New Roman"/>
              </a:rPr>
              <a:t>Microscopy</a:t>
            </a:r>
            <a:r>
              <a:rPr lang="ru-RU" sz="3000" dirty="0">
                <a:latin typeface="Times New Roman"/>
                <a:cs typeface="Times New Roman"/>
              </a:rPr>
              <a:t> </a:t>
            </a:r>
            <a:r>
              <a:rPr lang="ru-RU" sz="3000" err="1">
                <a:latin typeface="Times New Roman"/>
                <a:cs typeface="Times New Roman"/>
              </a:rPr>
              <a:t>of</a:t>
            </a:r>
            <a:r>
              <a:rPr lang="ru-RU" sz="3000" dirty="0">
                <a:latin typeface="Times New Roman"/>
                <a:cs typeface="Times New Roman"/>
              </a:rPr>
              <a:t> a </a:t>
            </a:r>
            <a:r>
              <a:rPr lang="ru-RU" sz="3000" err="1">
                <a:latin typeface="Times New Roman"/>
                <a:cs typeface="Times New Roman"/>
              </a:rPr>
              <a:t>lung</a:t>
            </a:r>
            <a:r>
              <a:rPr lang="ru-RU" sz="3000" dirty="0">
                <a:latin typeface="Times New Roman"/>
                <a:cs typeface="Times New Roman"/>
              </a:rPr>
              <a:t> </a:t>
            </a:r>
            <a:r>
              <a:rPr lang="ru-RU" sz="3000" err="1">
                <a:latin typeface="Times New Roman"/>
                <a:cs typeface="Times New Roman"/>
              </a:rPr>
              <a:t>tissue</a:t>
            </a:r>
            <a:r>
              <a:rPr lang="ru-RU" sz="3000" dirty="0">
                <a:latin typeface="Times New Roman"/>
                <a:cs typeface="Times New Roman"/>
              </a:rPr>
              <a:t> </a:t>
            </a:r>
            <a:r>
              <a:rPr lang="ru-RU" sz="3000" err="1">
                <a:latin typeface="Times New Roman"/>
                <a:cs typeface="Times New Roman"/>
              </a:rPr>
              <a:t>shows</a:t>
            </a:r>
            <a:r>
              <a:rPr lang="ru-RU" sz="3000" dirty="0">
                <a:latin typeface="Times New Roman"/>
                <a:cs typeface="Times New Roman"/>
              </a:rPr>
              <a:t> </a:t>
            </a:r>
            <a:r>
              <a:rPr lang="ru-RU" sz="3000" err="1">
                <a:latin typeface="Times New Roman"/>
                <a:cs typeface="Times New Roman"/>
              </a:rPr>
              <a:t>an</a:t>
            </a:r>
            <a:r>
              <a:rPr lang="ru-RU" sz="3000" dirty="0">
                <a:latin typeface="Times New Roman"/>
                <a:cs typeface="Times New Roman"/>
              </a:rPr>
              <a:t> </a:t>
            </a:r>
            <a:r>
              <a:rPr lang="ru-RU" sz="3000" err="1">
                <a:latin typeface="Times New Roman"/>
                <a:cs typeface="Times New Roman"/>
              </a:rPr>
              <a:t>inflamed</a:t>
            </a:r>
            <a:r>
              <a:rPr lang="ru-RU" sz="3000" dirty="0">
                <a:latin typeface="Times New Roman"/>
                <a:cs typeface="Times New Roman"/>
              </a:rPr>
              <a:t> </a:t>
            </a:r>
            <a:r>
              <a:rPr lang="ru-RU" sz="3000" err="1">
                <a:latin typeface="Times New Roman"/>
                <a:cs typeface="Times New Roman"/>
              </a:rPr>
              <a:t>area</a:t>
            </a:r>
            <a:r>
              <a:rPr lang="ru-RU" sz="3000" dirty="0">
                <a:latin typeface="Times New Roman"/>
                <a:cs typeface="Times New Roman"/>
              </a:rPr>
              <a:t> </a:t>
            </a:r>
            <a:r>
              <a:rPr lang="ru-RU" sz="3000" err="1">
                <a:latin typeface="Times New Roman"/>
                <a:cs typeface="Times New Roman"/>
              </a:rPr>
              <a:t>that</a:t>
            </a:r>
            <a:r>
              <a:rPr lang="ru-RU" sz="3000" dirty="0">
                <a:latin typeface="Times New Roman"/>
                <a:cs typeface="Times New Roman"/>
              </a:rPr>
              <a:t> </a:t>
            </a:r>
            <a:r>
              <a:rPr lang="ru-RU" sz="3000" err="1">
                <a:latin typeface="Times New Roman"/>
                <a:cs typeface="Times New Roman"/>
              </a:rPr>
              <a:t>consists</a:t>
            </a:r>
            <a:r>
              <a:rPr lang="ru-RU" sz="3000" dirty="0">
                <a:latin typeface="Times New Roman"/>
                <a:cs typeface="Times New Roman"/>
              </a:rPr>
              <a:t> </a:t>
            </a:r>
            <a:r>
              <a:rPr lang="ru-RU" sz="3000" err="1">
                <a:latin typeface="Times New Roman"/>
                <a:cs typeface="Times New Roman"/>
              </a:rPr>
              <a:t>of</a:t>
            </a:r>
            <a:r>
              <a:rPr lang="ru-RU" sz="3000" dirty="0">
                <a:latin typeface="Times New Roman"/>
                <a:cs typeface="Times New Roman"/>
              </a:rPr>
              <a:t> a </a:t>
            </a:r>
            <a:r>
              <a:rPr lang="ru-RU" sz="3000" err="1">
                <a:latin typeface="Times New Roman"/>
                <a:cs typeface="Times New Roman"/>
              </a:rPr>
              <a:t>necrotic</a:t>
            </a:r>
            <a:r>
              <a:rPr lang="ru-RU" sz="3000" dirty="0">
                <a:latin typeface="Times New Roman"/>
                <a:cs typeface="Times New Roman"/>
              </a:rPr>
              <a:t> </a:t>
            </a:r>
            <a:r>
              <a:rPr lang="ru-RU" sz="3000" err="1">
                <a:latin typeface="Times New Roman"/>
                <a:cs typeface="Times New Roman"/>
              </a:rPr>
              <a:t>focus</a:t>
            </a:r>
            <a:r>
              <a:rPr lang="ru-RU" sz="3000" dirty="0">
                <a:latin typeface="Times New Roman"/>
                <a:cs typeface="Times New Roman"/>
              </a:rPr>
              <a:t> </a:t>
            </a:r>
            <a:r>
              <a:rPr lang="ru-RU" sz="3000" err="1">
                <a:latin typeface="Times New Roman"/>
                <a:cs typeface="Times New Roman"/>
              </a:rPr>
              <a:t>surrounded</a:t>
            </a:r>
            <a:r>
              <a:rPr lang="ru-RU" sz="3000" dirty="0">
                <a:latin typeface="Times New Roman"/>
                <a:cs typeface="Times New Roman"/>
              </a:rPr>
              <a:t> </a:t>
            </a:r>
            <a:r>
              <a:rPr lang="ru-RU" sz="3000" b="1" u="sng" err="1">
                <a:latin typeface="Times New Roman"/>
                <a:cs typeface="Times New Roman"/>
              </a:rPr>
              <a:t>by</a:t>
            </a:r>
            <a:r>
              <a:rPr lang="ru-RU" sz="3000" b="1" u="sng" dirty="0">
                <a:latin typeface="Times New Roman"/>
                <a:cs typeface="Times New Roman"/>
              </a:rPr>
              <a:t> </a:t>
            </a:r>
            <a:r>
              <a:rPr lang="ru-RU" sz="3000" b="1" u="sng" err="1">
                <a:latin typeface="Times New Roman"/>
                <a:cs typeface="Times New Roman"/>
              </a:rPr>
              <a:t>regular</a:t>
            </a:r>
            <a:r>
              <a:rPr lang="ru-RU" sz="3000" b="1" u="sng" dirty="0">
                <a:latin typeface="Times New Roman"/>
                <a:cs typeface="Times New Roman"/>
              </a:rPr>
              <a:t> </a:t>
            </a:r>
            <a:r>
              <a:rPr lang="ru-RU" sz="3000" b="1" u="sng" err="1">
                <a:latin typeface="Times New Roman"/>
                <a:cs typeface="Times New Roman"/>
              </a:rPr>
              <a:t>rows</a:t>
            </a:r>
            <a:r>
              <a:rPr lang="ru-RU" sz="3000" b="1" u="sng" dirty="0">
                <a:latin typeface="Times New Roman"/>
                <a:cs typeface="Times New Roman"/>
              </a:rPr>
              <a:t> </a:t>
            </a:r>
            <a:r>
              <a:rPr lang="ru-RU" sz="3000" b="1" u="sng" err="1">
                <a:latin typeface="Times New Roman"/>
                <a:cs typeface="Times New Roman"/>
              </a:rPr>
              <a:t>of</a:t>
            </a:r>
            <a:r>
              <a:rPr lang="ru-RU" sz="3000" b="1" u="sng" dirty="0">
                <a:latin typeface="Times New Roman"/>
                <a:cs typeface="Times New Roman"/>
              </a:rPr>
              <a:t> </a:t>
            </a:r>
            <a:r>
              <a:rPr lang="ru-RU" sz="3000" b="1" u="sng" err="1">
                <a:latin typeface="Times New Roman"/>
                <a:cs typeface="Times New Roman"/>
              </a:rPr>
              <a:t>epithelioid</a:t>
            </a:r>
            <a:r>
              <a:rPr lang="ru-RU" sz="3000" b="1" u="sng" dirty="0">
                <a:latin typeface="Times New Roman"/>
                <a:cs typeface="Times New Roman"/>
              </a:rPr>
              <a:t> </a:t>
            </a:r>
            <a:r>
              <a:rPr lang="ru-RU" sz="3000" b="1" u="sng" err="1">
                <a:latin typeface="Times New Roman"/>
                <a:cs typeface="Times New Roman"/>
              </a:rPr>
              <a:t>and</a:t>
            </a:r>
            <a:r>
              <a:rPr lang="ru-RU" sz="3000" b="1" u="sng" dirty="0">
                <a:latin typeface="Times New Roman"/>
                <a:cs typeface="Times New Roman"/>
              </a:rPr>
              <a:t> </a:t>
            </a:r>
            <a:r>
              <a:rPr lang="ru-RU" sz="3000" b="1" u="sng" err="1">
                <a:latin typeface="Times New Roman"/>
                <a:cs typeface="Times New Roman"/>
              </a:rPr>
              <a:t>lymphoid</a:t>
            </a:r>
            <a:r>
              <a:rPr lang="ru-RU" sz="3000" b="1" u="sng" dirty="0">
                <a:latin typeface="Times New Roman"/>
                <a:cs typeface="Times New Roman"/>
              </a:rPr>
              <a:t> </a:t>
            </a:r>
            <a:r>
              <a:rPr lang="ru-RU" sz="3000" b="1" u="sng" err="1">
                <a:latin typeface="Times New Roman"/>
                <a:cs typeface="Times New Roman"/>
              </a:rPr>
              <a:t>cells</a:t>
            </a:r>
            <a:r>
              <a:rPr lang="ru-RU" sz="3000" dirty="0">
                <a:latin typeface="Times New Roman"/>
                <a:cs typeface="Times New Roman"/>
              </a:rPr>
              <a:t>. </a:t>
            </a:r>
            <a:r>
              <a:rPr lang="ru-RU" sz="3000" err="1">
                <a:latin typeface="Times New Roman"/>
                <a:cs typeface="Times New Roman"/>
              </a:rPr>
              <a:t>There</a:t>
            </a:r>
            <a:r>
              <a:rPr lang="ru-RU" sz="3000" dirty="0">
                <a:latin typeface="Times New Roman"/>
                <a:cs typeface="Times New Roman"/>
              </a:rPr>
              <a:t> </a:t>
            </a:r>
            <a:r>
              <a:rPr lang="ru-RU" sz="3000" err="1">
                <a:latin typeface="Times New Roman"/>
                <a:cs typeface="Times New Roman"/>
              </a:rPr>
              <a:t>are</a:t>
            </a:r>
            <a:r>
              <a:rPr lang="ru-RU" sz="3000" dirty="0">
                <a:latin typeface="Times New Roman"/>
                <a:cs typeface="Times New Roman"/>
              </a:rPr>
              <a:t> </a:t>
            </a:r>
            <a:r>
              <a:rPr lang="ru-RU" sz="3000" err="1">
                <a:latin typeface="Times New Roman"/>
                <a:cs typeface="Times New Roman"/>
              </a:rPr>
              <a:t>plasma</a:t>
            </a:r>
            <a:r>
              <a:rPr lang="ru-RU" sz="3000" dirty="0">
                <a:latin typeface="Times New Roman"/>
                <a:cs typeface="Times New Roman"/>
              </a:rPr>
              <a:t> </a:t>
            </a:r>
            <a:r>
              <a:rPr lang="ru-RU" sz="3000" err="1">
                <a:latin typeface="Times New Roman"/>
                <a:cs typeface="Times New Roman"/>
              </a:rPr>
              <a:t>cells</a:t>
            </a:r>
            <a:r>
              <a:rPr lang="ru-RU" sz="3000" dirty="0">
                <a:latin typeface="Times New Roman"/>
                <a:cs typeface="Times New Roman"/>
              </a:rPr>
              <a:t>, </a:t>
            </a:r>
            <a:r>
              <a:rPr lang="ru-RU" sz="3000" err="1">
                <a:latin typeface="Times New Roman"/>
                <a:cs typeface="Times New Roman"/>
              </a:rPr>
              <a:t>macrophages</a:t>
            </a:r>
            <a:r>
              <a:rPr lang="ru-RU" sz="3000" dirty="0">
                <a:latin typeface="Times New Roman"/>
                <a:cs typeface="Times New Roman"/>
              </a:rPr>
              <a:t>, </a:t>
            </a:r>
            <a:r>
              <a:rPr lang="ru-RU" sz="3000" err="1">
                <a:latin typeface="Times New Roman"/>
                <a:cs typeface="Times New Roman"/>
              </a:rPr>
              <a:t>and</a:t>
            </a:r>
            <a:r>
              <a:rPr lang="ru-RU" sz="3000" dirty="0">
                <a:latin typeface="Times New Roman"/>
                <a:cs typeface="Times New Roman"/>
              </a:rPr>
              <a:t> </a:t>
            </a:r>
            <a:r>
              <a:rPr lang="ru-RU" sz="3000" b="1" u="sng" err="1">
                <a:latin typeface="Times New Roman"/>
                <a:cs typeface="Times New Roman"/>
              </a:rPr>
              <a:t>Pirogov</a:t>
            </a:r>
            <a:r>
              <a:rPr lang="ru-RU" sz="3000" b="1" u="sng" dirty="0">
                <a:latin typeface="Times New Roman"/>
                <a:cs typeface="Times New Roman"/>
              </a:rPr>
              <a:t>- </a:t>
            </a:r>
            <a:r>
              <a:rPr lang="ru-RU" sz="3000" b="1" u="sng" err="1">
                <a:latin typeface="Times New Roman"/>
                <a:cs typeface="Times New Roman"/>
              </a:rPr>
              <a:t>Langhans</a:t>
            </a:r>
            <a:r>
              <a:rPr lang="ru-RU" sz="3000" b="1" u="sng" dirty="0">
                <a:latin typeface="Times New Roman"/>
                <a:cs typeface="Times New Roman"/>
              </a:rPr>
              <a:t> </a:t>
            </a:r>
            <a:r>
              <a:rPr lang="ru-RU" sz="3000" b="1" u="sng" err="1">
                <a:latin typeface="Times New Roman"/>
                <a:cs typeface="Times New Roman"/>
              </a:rPr>
              <a:t>giant</a:t>
            </a:r>
            <a:r>
              <a:rPr lang="ru-RU" sz="3000" b="1" u="sng" dirty="0">
                <a:latin typeface="Times New Roman"/>
                <a:cs typeface="Times New Roman"/>
              </a:rPr>
              <a:t> </a:t>
            </a:r>
            <a:r>
              <a:rPr lang="ru-RU" sz="3000" b="1" u="sng" err="1">
                <a:latin typeface="Times New Roman"/>
                <a:cs typeface="Times New Roman"/>
              </a:rPr>
              <a:t>multinucleated</a:t>
            </a:r>
            <a:r>
              <a:rPr lang="ru-RU" sz="3000" b="1" u="sng" dirty="0">
                <a:latin typeface="Times New Roman"/>
                <a:cs typeface="Times New Roman"/>
              </a:rPr>
              <a:t> </a:t>
            </a:r>
            <a:r>
              <a:rPr lang="ru-RU" sz="3000" b="1" u="sng" err="1">
                <a:latin typeface="Times New Roman"/>
                <a:cs typeface="Times New Roman"/>
              </a:rPr>
              <a:t>cells</a:t>
            </a:r>
            <a:r>
              <a:rPr lang="ru-RU" sz="3000" b="1" u="sng" dirty="0">
                <a:latin typeface="Times New Roman"/>
                <a:cs typeface="Times New Roman"/>
              </a:rPr>
              <a:t>.</a:t>
            </a:r>
            <a:r>
              <a:rPr lang="ru-RU" sz="3000" dirty="0">
                <a:latin typeface="Times New Roman"/>
                <a:cs typeface="Times New Roman"/>
              </a:rPr>
              <a:t> </a:t>
            </a:r>
            <a:r>
              <a:rPr lang="ru-RU" sz="3000" err="1">
                <a:latin typeface="Times New Roman"/>
                <a:cs typeface="Times New Roman"/>
              </a:rPr>
              <a:t>Specify</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type</a:t>
            </a:r>
            <a:r>
              <a:rPr lang="ru-RU" sz="3000" dirty="0">
                <a:latin typeface="Times New Roman"/>
                <a:cs typeface="Times New Roman"/>
              </a:rPr>
              <a:t> </a:t>
            </a:r>
            <a:r>
              <a:rPr lang="ru-RU" sz="3000" err="1">
                <a:latin typeface="Times New Roman"/>
                <a:cs typeface="Times New Roman"/>
              </a:rPr>
              <a:t>of</a:t>
            </a:r>
            <a:r>
              <a:rPr lang="ru-RU" sz="3000" dirty="0">
                <a:latin typeface="Times New Roman"/>
                <a:cs typeface="Times New Roman"/>
              </a:rPr>
              <a:t> </a:t>
            </a:r>
            <a:r>
              <a:rPr lang="ru-RU" sz="3000" err="1">
                <a:latin typeface="Times New Roman"/>
                <a:cs typeface="Times New Roman"/>
              </a:rPr>
              <a:t>such</a:t>
            </a:r>
            <a:r>
              <a:rPr lang="ru-RU" sz="3000" dirty="0">
                <a:latin typeface="Times New Roman"/>
                <a:cs typeface="Times New Roman"/>
              </a:rPr>
              <a:t> </a:t>
            </a:r>
            <a:r>
              <a:rPr lang="ru-RU" sz="3000" err="1">
                <a:latin typeface="Times New Roman"/>
                <a:cs typeface="Times New Roman"/>
              </a:rPr>
              <a:t>inflammation</a:t>
            </a:r>
            <a:r>
              <a:rPr lang="ru-RU" sz="3000" dirty="0">
                <a:latin typeface="Times New Roman"/>
                <a:cs typeface="Times New Roman"/>
              </a:rPr>
              <a:t>.</a:t>
            </a:r>
            <a:endParaRPr lang="ru-RU" dirty="0" err="1"/>
          </a:p>
          <a:p>
            <a:endParaRPr lang="ru-RU" sz="30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378577" y="2965833"/>
            <a:ext cx="8825658" cy="2543571"/>
          </a:xfrm>
        </p:spPr>
        <p:txBody>
          <a:bodyPr vert="horz" lIns="91440" tIns="45720" rIns="91440" bIns="45720" rtlCol="0" anchor="t">
            <a:noAutofit/>
          </a:bodyPr>
          <a:lstStyle/>
          <a:p>
            <a:pPr marL="457200" indent="-457200">
              <a:buAutoNum type="alphaUcPeriod"/>
            </a:pPr>
            <a:r>
              <a:rPr lang="ru-RU" sz="2400" b="1" u="sng" err="1">
                <a:solidFill>
                  <a:schemeClr val="tx1"/>
                </a:solidFill>
                <a:latin typeface="Times New Roman"/>
                <a:cs typeface="Times New Roman"/>
              </a:rPr>
              <a:t>Tuberculous</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inflammation</a:t>
            </a:r>
            <a:endParaRPr lang="ru-RU" b="1" u="sng">
              <a:solidFill>
                <a:schemeClr val="tx1"/>
              </a:solidFill>
            </a:endParaRPr>
          </a:p>
          <a:p>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Exudative</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inflammation</a:t>
            </a:r>
            <a:endParaRPr lang="ru-RU" dirty="0" err="1">
              <a:solidFill>
                <a:schemeClr val="tx1"/>
              </a:solidFill>
            </a:endParaRPr>
          </a:p>
          <a:p>
            <a:r>
              <a:rPr lang="ru-RU" sz="2400" dirty="0">
                <a:solidFill>
                  <a:schemeClr val="tx1"/>
                </a:solidFill>
                <a:latin typeface="Times New Roman"/>
                <a:cs typeface="Times New Roman"/>
              </a:rPr>
              <a:t>C.  </a:t>
            </a:r>
            <a:r>
              <a:rPr lang="ru-RU" sz="2400" dirty="0" err="1">
                <a:solidFill>
                  <a:schemeClr val="tx1"/>
                </a:solidFill>
                <a:latin typeface="Times New Roman"/>
                <a:cs typeface="Times New Roman"/>
              </a:rPr>
              <a:t>Leprosy</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inflammation</a:t>
            </a:r>
            <a:endParaRPr lang="ru-RU" dirty="0" err="1">
              <a:solidFill>
                <a:schemeClr val="tx1"/>
              </a:solidFill>
            </a:endParaRPr>
          </a:p>
          <a:p>
            <a:r>
              <a:rPr lang="ru-RU" sz="2400" dirty="0">
                <a:solidFill>
                  <a:schemeClr val="tx1"/>
                </a:solidFill>
                <a:latin typeface="Times New Roman"/>
                <a:cs typeface="Times New Roman"/>
              </a:rPr>
              <a:t>D.  </a:t>
            </a:r>
            <a:r>
              <a:rPr lang="ru-RU" sz="2400" dirty="0" err="1">
                <a:solidFill>
                  <a:schemeClr val="tx1"/>
                </a:solidFill>
                <a:latin typeface="Times New Roman"/>
                <a:cs typeface="Times New Roman"/>
              </a:rPr>
              <a:t>Alterative</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inflammation</a:t>
            </a:r>
            <a:endParaRPr lang="ru-RU" dirty="0" err="1">
              <a:solidFill>
                <a:schemeClr val="tx1"/>
              </a:solidFill>
            </a:endParaRPr>
          </a:p>
          <a:p>
            <a:r>
              <a:rPr lang="ru-RU" sz="2400" dirty="0">
                <a:solidFill>
                  <a:schemeClr val="tx1"/>
                </a:solidFill>
                <a:latin typeface="Times New Roman"/>
                <a:cs typeface="Times New Roman"/>
              </a:rPr>
              <a:t>e.  </a:t>
            </a:r>
            <a:r>
              <a:rPr lang="ru-RU" sz="2400" dirty="0" err="1">
                <a:solidFill>
                  <a:schemeClr val="tx1"/>
                </a:solidFill>
                <a:latin typeface="Times New Roman"/>
                <a:cs typeface="Times New Roman"/>
              </a:rPr>
              <a:t>Typical</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productive</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inflammation</a:t>
            </a:r>
            <a:endParaRPr lang="ru-RU" dirty="0" err="1">
              <a:solidFill>
                <a:schemeClr val="tx1"/>
              </a:solidFill>
            </a:endParaRPr>
          </a:p>
          <a:p>
            <a:endParaRPr lang="ru-RU" sz="2400" dirty="0">
              <a:solidFill>
                <a:schemeClr val="tx1"/>
              </a:solidFill>
              <a:latin typeface="Times New Roman"/>
              <a:cs typeface="Times New Roman"/>
            </a:endParaRPr>
          </a:p>
        </p:txBody>
      </p:sp>
    </p:spTree>
    <p:extLst>
      <p:ext uri="{BB962C8B-B14F-4D97-AF65-F5344CB8AC3E}">
        <p14:creationId xmlns:p14="http://schemas.microsoft.com/office/powerpoint/2010/main" val="28611961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57499"/>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48540" y="182593"/>
            <a:ext cx="11657997" cy="3142676"/>
          </a:xfrm>
        </p:spPr>
        <p:txBody>
          <a:bodyPr vert="horz" lIns="91440" tIns="45720" rIns="91440" bIns="45720" rtlCol="0" anchor="t">
            <a:noAutofit/>
          </a:bodyPr>
          <a:lstStyle/>
          <a:p>
            <a:r>
              <a:rPr lang="ru-RU" sz="3000" err="1">
                <a:latin typeface="Times New Roman"/>
                <a:cs typeface="Times New Roman"/>
              </a:rPr>
              <a:t>When</a:t>
            </a:r>
            <a:r>
              <a:rPr lang="ru-RU" sz="3000" dirty="0">
                <a:latin typeface="Times New Roman"/>
                <a:cs typeface="Times New Roman"/>
              </a:rPr>
              <a:t> </a:t>
            </a:r>
            <a:r>
              <a:rPr lang="ru-RU" sz="3000" err="1">
                <a:latin typeface="Times New Roman"/>
                <a:cs typeface="Times New Roman"/>
              </a:rPr>
              <a:t>examining</a:t>
            </a:r>
            <a:r>
              <a:rPr lang="ru-RU" sz="3000" dirty="0">
                <a:latin typeface="Times New Roman"/>
                <a:cs typeface="Times New Roman"/>
              </a:rPr>
              <a:t> a </a:t>
            </a:r>
            <a:r>
              <a:rPr lang="ru-RU" sz="3000" err="1">
                <a:latin typeface="Times New Roman"/>
                <a:cs typeface="Times New Roman"/>
              </a:rPr>
              <a:t>biopsy</a:t>
            </a:r>
            <a:r>
              <a:rPr lang="ru-RU" sz="3000" dirty="0">
                <a:latin typeface="Times New Roman"/>
                <a:cs typeface="Times New Roman"/>
              </a:rPr>
              <a:t> </a:t>
            </a:r>
            <a:r>
              <a:rPr lang="ru-RU" sz="3000" err="1">
                <a:latin typeface="Times New Roman"/>
                <a:cs typeface="Times New Roman"/>
              </a:rPr>
              <a:t>material</a:t>
            </a:r>
            <a:r>
              <a:rPr lang="ru-RU" sz="3000" dirty="0">
                <a:latin typeface="Times New Roman"/>
                <a:cs typeface="Times New Roman"/>
              </a:rPr>
              <a:t> </a:t>
            </a:r>
            <a:r>
              <a:rPr lang="ru-RU" sz="3000" err="1">
                <a:latin typeface="Times New Roman"/>
                <a:cs typeface="Times New Roman"/>
              </a:rPr>
              <a:t>obtained</a:t>
            </a:r>
            <a:r>
              <a:rPr lang="ru-RU" sz="3000" dirty="0">
                <a:latin typeface="Times New Roman"/>
                <a:cs typeface="Times New Roman"/>
              </a:rPr>
              <a:t> </a:t>
            </a:r>
            <a:r>
              <a:rPr lang="ru-RU" sz="3000" err="1">
                <a:latin typeface="Times New Roman"/>
                <a:cs typeface="Times New Roman"/>
              </a:rPr>
              <a:t>from</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thyroid</a:t>
            </a:r>
            <a:r>
              <a:rPr lang="ru-RU" sz="3000" dirty="0">
                <a:latin typeface="Times New Roman"/>
                <a:cs typeface="Times New Roman"/>
              </a:rPr>
              <a:t> </a:t>
            </a:r>
            <a:r>
              <a:rPr lang="ru-RU" sz="3000" err="1">
                <a:latin typeface="Times New Roman"/>
                <a:cs typeface="Times New Roman"/>
              </a:rPr>
              <a:t>gland</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pathologist</a:t>
            </a:r>
            <a:r>
              <a:rPr lang="ru-RU" sz="3000" dirty="0">
                <a:latin typeface="Times New Roman"/>
                <a:cs typeface="Times New Roman"/>
              </a:rPr>
              <a:t> </a:t>
            </a:r>
            <a:r>
              <a:rPr lang="ru-RU" sz="3000" err="1">
                <a:latin typeface="Times New Roman"/>
                <a:cs typeface="Times New Roman"/>
              </a:rPr>
              <a:t>discovered</a:t>
            </a:r>
            <a:r>
              <a:rPr lang="ru-RU" sz="3000" dirty="0">
                <a:latin typeface="Times New Roman"/>
                <a:cs typeface="Times New Roman"/>
              </a:rPr>
              <a:t> </a:t>
            </a:r>
            <a:r>
              <a:rPr lang="ru-RU" sz="3000" b="1" u="sng" err="1">
                <a:latin typeface="Times New Roman"/>
                <a:cs typeface="Times New Roman"/>
              </a:rPr>
              <a:t>lymphocyte</a:t>
            </a:r>
            <a:r>
              <a:rPr lang="ru-RU" sz="3000" b="1" u="sng" dirty="0">
                <a:latin typeface="Times New Roman"/>
                <a:cs typeface="Times New Roman"/>
              </a:rPr>
              <a:t> </a:t>
            </a:r>
            <a:r>
              <a:rPr lang="ru-RU" sz="3000" b="1" u="sng" err="1">
                <a:latin typeface="Times New Roman"/>
                <a:cs typeface="Times New Roman"/>
              </a:rPr>
              <a:t>infiltration</a:t>
            </a:r>
            <a:r>
              <a:rPr lang="ru-RU" sz="3000" b="1" u="sng" dirty="0">
                <a:latin typeface="Times New Roman"/>
                <a:cs typeface="Times New Roman"/>
              </a:rPr>
              <a:t> </a:t>
            </a:r>
            <a:r>
              <a:rPr lang="ru-RU" sz="3000" b="1" u="sng" err="1">
                <a:latin typeface="Times New Roman"/>
                <a:cs typeface="Times New Roman"/>
              </a:rPr>
              <a:t>of</a:t>
            </a:r>
            <a:r>
              <a:rPr lang="ru-RU" sz="3000" b="1" u="sng" dirty="0">
                <a:latin typeface="Times New Roman"/>
                <a:cs typeface="Times New Roman"/>
              </a:rPr>
              <a:t> </a:t>
            </a:r>
            <a:r>
              <a:rPr lang="ru-RU" sz="3000" b="1" u="sng" err="1">
                <a:latin typeface="Times New Roman"/>
                <a:cs typeface="Times New Roman"/>
              </a:rPr>
              <a:t>the</a:t>
            </a:r>
            <a:r>
              <a:rPr lang="ru-RU" sz="3000" b="1" u="sng" dirty="0">
                <a:latin typeface="Times New Roman"/>
                <a:cs typeface="Times New Roman"/>
              </a:rPr>
              <a:t> </a:t>
            </a:r>
            <a:r>
              <a:rPr lang="ru-RU" sz="3000" b="1" u="sng" err="1">
                <a:latin typeface="Times New Roman"/>
                <a:cs typeface="Times New Roman"/>
              </a:rPr>
              <a:t>thyroid</a:t>
            </a:r>
            <a:r>
              <a:rPr lang="ru-RU" sz="3000" b="1" u="sng" dirty="0">
                <a:latin typeface="Times New Roman"/>
                <a:cs typeface="Times New Roman"/>
              </a:rPr>
              <a:t> </a:t>
            </a:r>
            <a:r>
              <a:rPr lang="ru-RU" sz="3000" b="1" u="sng" err="1">
                <a:latin typeface="Times New Roman"/>
                <a:cs typeface="Times New Roman"/>
              </a:rPr>
              <a:t>tissues</a:t>
            </a:r>
            <a:r>
              <a:rPr lang="ru-RU" sz="3000" b="1" u="sng" dirty="0">
                <a:latin typeface="Times New Roman"/>
                <a:cs typeface="Times New Roman"/>
              </a:rPr>
              <a:t> </a:t>
            </a:r>
            <a:r>
              <a:rPr lang="ru-RU" sz="3000" b="1" u="sng" err="1">
                <a:latin typeface="Times New Roman"/>
                <a:cs typeface="Times New Roman"/>
              </a:rPr>
              <a:t>and</a:t>
            </a:r>
            <a:r>
              <a:rPr lang="ru-RU" sz="3000" b="1" u="sng" dirty="0">
                <a:latin typeface="Times New Roman"/>
                <a:cs typeface="Times New Roman"/>
              </a:rPr>
              <a:t> </a:t>
            </a:r>
            <a:r>
              <a:rPr lang="ru-RU" sz="3000" b="1" u="sng" err="1">
                <a:latin typeface="Times New Roman"/>
                <a:cs typeface="Times New Roman"/>
              </a:rPr>
              <a:t>destruction</a:t>
            </a:r>
            <a:r>
              <a:rPr lang="ru-RU" sz="3000" b="1" u="sng" dirty="0">
                <a:latin typeface="Times New Roman"/>
                <a:cs typeface="Times New Roman"/>
              </a:rPr>
              <a:t> </a:t>
            </a:r>
            <a:r>
              <a:rPr lang="ru-RU" sz="3000" b="1" u="sng" err="1">
                <a:latin typeface="Times New Roman"/>
                <a:cs typeface="Times New Roman"/>
              </a:rPr>
              <a:t>of</a:t>
            </a:r>
            <a:r>
              <a:rPr lang="ru-RU" sz="3000" b="1" u="sng" dirty="0">
                <a:latin typeface="Times New Roman"/>
                <a:cs typeface="Times New Roman"/>
              </a:rPr>
              <a:t> </a:t>
            </a:r>
            <a:r>
              <a:rPr lang="ru-RU" sz="3000" b="1" u="sng" err="1">
                <a:latin typeface="Times New Roman"/>
                <a:cs typeface="Times New Roman"/>
              </a:rPr>
              <a:t>the</a:t>
            </a:r>
            <a:r>
              <a:rPr lang="ru-RU" sz="3000" b="1" u="sng" dirty="0">
                <a:latin typeface="Times New Roman"/>
                <a:cs typeface="Times New Roman"/>
              </a:rPr>
              <a:t> </a:t>
            </a:r>
            <a:r>
              <a:rPr lang="ru-RU" sz="3000" b="1" u="sng" err="1">
                <a:latin typeface="Times New Roman"/>
                <a:cs typeface="Times New Roman"/>
              </a:rPr>
              <a:t>parenchymal</a:t>
            </a:r>
            <a:r>
              <a:rPr lang="ru-RU" sz="3000" b="1" u="sng" dirty="0">
                <a:latin typeface="Times New Roman"/>
                <a:cs typeface="Times New Roman"/>
              </a:rPr>
              <a:t> </a:t>
            </a:r>
            <a:r>
              <a:rPr lang="ru-RU" sz="3000" b="1" u="sng" err="1">
                <a:latin typeface="Times New Roman"/>
                <a:cs typeface="Times New Roman"/>
              </a:rPr>
              <a:t>elements</a:t>
            </a:r>
            <a:r>
              <a:rPr lang="ru-RU" sz="3000" b="1" u="sng" dirty="0">
                <a:latin typeface="Times New Roman"/>
                <a:cs typeface="Times New Roman"/>
              </a:rPr>
              <a:t>. </a:t>
            </a:r>
            <a:r>
              <a:rPr lang="ru-RU" sz="3000" b="1" u="sng" err="1">
                <a:latin typeface="Times New Roman"/>
                <a:cs typeface="Times New Roman"/>
              </a:rPr>
              <a:t>Diffuse</a:t>
            </a:r>
            <a:r>
              <a:rPr lang="ru-RU" sz="3000" b="1" u="sng" dirty="0">
                <a:latin typeface="Times New Roman"/>
                <a:cs typeface="Times New Roman"/>
              </a:rPr>
              <a:t> </a:t>
            </a:r>
            <a:r>
              <a:rPr lang="ru-RU" sz="3000" b="1" u="sng" err="1">
                <a:latin typeface="Times New Roman"/>
                <a:cs typeface="Times New Roman"/>
              </a:rPr>
              <a:t>lymphocyte</a:t>
            </a:r>
            <a:r>
              <a:rPr lang="ru-RU" sz="3000" b="1" u="sng" dirty="0">
                <a:latin typeface="Times New Roman"/>
                <a:cs typeface="Times New Roman"/>
              </a:rPr>
              <a:t> </a:t>
            </a:r>
            <a:r>
              <a:rPr lang="ru-RU" sz="3000" b="1" u="sng" err="1">
                <a:latin typeface="Times New Roman"/>
                <a:cs typeface="Times New Roman"/>
              </a:rPr>
              <a:t>infiltration</a:t>
            </a:r>
            <a:r>
              <a:rPr lang="ru-RU" sz="3000" b="1" u="sng" dirty="0">
                <a:latin typeface="Times New Roman"/>
                <a:cs typeface="Times New Roman"/>
              </a:rPr>
              <a:t> </a:t>
            </a:r>
            <a:r>
              <a:rPr lang="ru-RU" sz="3000" b="1" u="sng" err="1">
                <a:latin typeface="Times New Roman"/>
                <a:cs typeface="Times New Roman"/>
              </a:rPr>
              <a:t>with</a:t>
            </a:r>
            <a:r>
              <a:rPr lang="ru-RU" sz="3000" b="1" u="sng" dirty="0">
                <a:latin typeface="Times New Roman"/>
                <a:cs typeface="Times New Roman"/>
              </a:rPr>
              <a:t> </a:t>
            </a:r>
            <a:r>
              <a:rPr lang="ru-RU" sz="3000" b="1" u="sng" err="1">
                <a:latin typeface="Times New Roman"/>
                <a:cs typeface="Times New Roman"/>
              </a:rPr>
              <a:t>lymphoid</a:t>
            </a:r>
            <a:r>
              <a:rPr lang="ru-RU" sz="3000" b="1" u="sng" dirty="0">
                <a:latin typeface="Times New Roman"/>
                <a:cs typeface="Times New Roman"/>
              </a:rPr>
              <a:t> </a:t>
            </a:r>
            <a:r>
              <a:rPr lang="ru-RU" sz="3000" b="1" u="sng" err="1">
                <a:latin typeface="Times New Roman"/>
                <a:cs typeface="Times New Roman"/>
              </a:rPr>
              <a:t>follicles</a:t>
            </a:r>
            <a:r>
              <a:rPr lang="ru-RU" sz="3000" b="1" u="sng" dirty="0">
                <a:latin typeface="Times New Roman"/>
                <a:cs typeface="Times New Roman"/>
              </a:rPr>
              <a:t> </a:t>
            </a:r>
            <a:r>
              <a:rPr lang="ru-RU" sz="3000" b="1" u="sng" err="1">
                <a:latin typeface="Times New Roman"/>
                <a:cs typeface="Times New Roman"/>
              </a:rPr>
              <a:t>was</a:t>
            </a:r>
            <a:r>
              <a:rPr lang="ru-RU" sz="3000" b="1" u="sng" dirty="0">
                <a:latin typeface="Times New Roman"/>
                <a:cs typeface="Times New Roman"/>
              </a:rPr>
              <a:t> </a:t>
            </a:r>
            <a:r>
              <a:rPr lang="ru-RU" sz="3000" b="1" u="sng" err="1">
                <a:latin typeface="Times New Roman"/>
                <a:cs typeface="Times New Roman"/>
              </a:rPr>
              <a:t>detected</a:t>
            </a:r>
            <a:r>
              <a:rPr lang="ru-RU" sz="3000" b="1" u="sng" dirty="0">
                <a:latin typeface="Times New Roman"/>
                <a:cs typeface="Times New Roman"/>
              </a:rPr>
              <a:t> </a:t>
            </a:r>
            <a:r>
              <a:rPr lang="ru-RU" sz="3000" b="1" u="sng" err="1">
                <a:latin typeface="Times New Roman"/>
                <a:cs typeface="Times New Roman"/>
              </a:rPr>
              <a:t>in</a:t>
            </a:r>
            <a:r>
              <a:rPr lang="ru-RU" sz="3000" b="1" u="sng" dirty="0">
                <a:latin typeface="Times New Roman"/>
                <a:cs typeface="Times New Roman"/>
              </a:rPr>
              <a:t> </a:t>
            </a:r>
            <a:r>
              <a:rPr lang="ru-RU" sz="3000" b="1" u="sng" err="1">
                <a:latin typeface="Times New Roman"/>
                <a:cs typeface="Times New Roman"/>
              </a:rPr>
              <a:t>the</a:t>
            </a:r>
            <a:r>
              <a:rPr lang="ru-RU" sz="3000" b="1" u="sng" dirty="0">
                <a:latin typeface="Times New Roman"/>
                <a:cs typeface="Times New Roman"/>
              </a:rPr>
              <a:t> </a:t>
            </a:r>
            <a:r>
              <a:rPr lang="ru-RU" sz="3000" b="1" u="sng" err="1">
                <a:latin typeface="Times New Roman"/>
                <a:cs typeface="Times New Roman"/>
              </a:rPr>
              <a:t>stroma</a:t>
            </a:r>
            <a:r>
              <a:rPr lang="ru-RU" sz="3000" b="1" u="sng" dirty="0">
                <a:latin typeface="Times New Roman"/>
                <a:cs typeface="Times New Roman"/>
              </a:rPr>
              <a:t>.</a:t>
            </a:r>
            <a:r>
              <a:rPr lang="ru-RU" sz="3000" dirty="0">
                <a:latin typeface="Times New Roman"/>
                <a:cs typeface="Times New Roman"/>
              </a:rPr>
              <a:t> What </a:t>
            </a:r>
            <a:r>
              <a:rPr lang="ru-RU" sz="3000" err="1">
                <a:latin typeface="Times New Roman"/>
                <a:cs typeface="Times New Roman"/>
              </a:rPr>
              <a:t>is</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most</a:t>
            </a:r>
            <a:r>
              <a:rPr lang="ru-RU" sz="3000" dirty="0">
                <a:latin typeface="Times New Roman"/>
                <a:cs typeface="Times New Roman"/>
              </a:rPr>
              <a:t> </a:t>
            </a:r>
            <a:r>
              <a:rPr lang="ru-RU" sz="3000" err="1">
                <a:latin typeface="Times New Roman"/>
                <a:cs typeface="Times New Roman"/>
              </a:rPr>
              <a:t>likely</a:t>
            </a:r>
            <a:r>
              <a:rPr lang="ru-RU" sz="3000" dirty="0">
                <a:latin typeface="Times New Roman"/>
                <a:cs typeface="Times New Roman"/>
              </a:rPr>
              <a:t> </a:t>
            </a:r>
            <a:r>
              <a:rPr lang="ru-RU" sz="3000" err="1">
                <a:latin typeface="Times New Roman"/>
                <a:cs typeface="Times New Roman"/>
              </a:rPr>
              <a:t>diagnosis</a:t>
            </a:r>
            <a:r>
              <a:rPr lang="ru-RU" sz="3000" dirty="0">
                <a:latin typeface="Times New Roman"/>
                <a:cs typeface="Times New Roman"/>
              </a:rPr>
              <a:t>?</a:t>
            </a:r>
            <a:endParaRPr lang="ru-RU" dirty="0" err="1"/>
          </a:p>
          <a:p>
            <a:endParaRPr lang="ru-RU" sz="30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77936" y="3497795"/>
            <a:ext cx="8825658" cy="3176174"/>
          </a:xfrm>
        </p:spPr>
        <p:txBody>
          <a:bodyPr vert="horz" lIns="91440" tIns="45720" rIns="91440" bIns="45720" rtlCol="0" anchor="t">
            <a:noAutofit/>
          </a:bodyPr>
          <a:lstStyle/>
          <a:p>
            <a:pPr marL="457200" indent="-457200">
              <a:buAutoNum type="alphaUcPeriod"/>
            </a:pPr>
            <a:r>
              <a:rPr lang="ru-RU" sz="2400" b="1" u="sng" err="1">
                <a:solidFill>
                  <a:schemeClr val="tx1"/>
                </a:solidFill>
                <a:latin typeface="Times New Roman"/>
                <a:cs typeface="Times New Roman"/>
              </a:rPr>
              <a:t>Hashimoto’s</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thyroiditis</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chronic</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lymphocytic</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thyroiditis</a:t>
            </a:r>
            <a:r>
              <a:rPr lang="ru-RU" sz="2400" b="1" u="sng" dirty="0">
                <a:solidFill>
                  <a:schemeClr val="tx1"/>
                </a:solidFill>
                <a:latin typeface="Times New Roman"/>
                <a:cs typeface="Times New Roman"/>
              </a:rPr>
              <a:t>)</a:t>
            </a:r>
            <a:endParaRPr lang="ru-RU" b="1" u="sng">
              <a:solidFill>
                <a:schemeClr val="tx1"/>
              </a:solidFill>
            </a:endParaRPr>
          </a:p>
          <a:p>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Graves</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disease</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toxic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diffuse</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goiter</a:t>
            </a:r>
            <a:r>
              <a:rPr lang="ru-RU" sz="2400" dirty="0">
                <a:solidFill>
                  <a:schemeClr val="tx1"/>
                </a:solidFill>
                <a:latin typeface="Times New Roman"/>
                <a:cs typeface="Times New Roman"/>
              </a:rPr>
              <a:t>)</a:t>
            </a:r>
            <a:endParaRPr lang="ru-RU" dirty="0">
              <a:solidFill>
                <a:schemeClr val="tx1"/>
              </a:solidFill>
            </a:endParaRPr>
          </a:p>
          <a:p>
            <a:r>
              <a:rPr lang="ru-RU" sz="2400" dirty="0">
                <a:solidFill>
                  <a:schemeClr val="tx1"/>
                </a:solidFill>
                <a:latin typeface="Times New Roman"/>
                <a:cs typeface="Times New Roman"/>
              </a:rPr>
              <a:t>C. </a:t>
            </a:r>
            <a:r>
              <a:rPr lang="ru-RU" sz="2400" dirty="0" err="1">
                <a:solidFill>
                  <a:schemeClr val="tx1"/>
                </a:solidFill>
                <a:latin typeface="Times New Roman"/>
                <a:cs typeface="Times New Roman"/>
              </a:rPr>
              <a:t>Solid</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adenoma</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of</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the</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thyroid</a:t>
            </a:r>
            <a:endParaRPr lang="ru-RU" dirty="0" err="1">
              <a:solidFill>
                <a:schemeClr val="tx1"/>
              </a:solidFill>
            </a:endParaRPr>
          </a:p>
          <a:p>
            <a:r>
              <a:rPr lang="ru-RU" sz="2400" dirty="0">
                <a:solidFill>
                  <a:schemeClr val="tx1"/>
                </a:solidFill>
                <a:latin typeface="Times New Roman"/>
                <a:cs typeface="Times New Roman"/>
              </a:rPr>
              <a:t>D. </a:t>
            </a:r>
            <a:r>
              <a:rPr lang="ru-RU" sz="2400" dirty="0" err="1">
                <a:solidFill>
                  <a:schemeClr val="tx1"/>
                </a:solidFill>
                <a:latin typeface="Times New Roman"/>
                <a:cs typeface="Times New Roman"/>
              </a:rPr>
              <a:t>Papillary</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thyroid</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cancer</a:t>
            </a:r>
            <a:endParaRPr lang="ru-RU" dirty="0" err="1">
              <a:solidFill>
                <a:schemeClr val="tx1"/>
              </a:solidFill>
            </a:endParaRPr>
          </a:p>
          <a:p>
            <a:r>
              <a:rPr lang="ru-RU" sz="2400" dirty="0">
                <a:solidFill>
                  <a:schemeClr val="tx1"/>
                </a:solidFill>
                <a:latin typeface="Times New Roman"/>
                <a:cs typeface="Times New Roman"/>
              </a:rPr>
              <a:t>E. </a:t>
            </a:r>
            <a:r>
              <a:rPr lang="ru-RU" sz="2400" dirty="0" err="1">
                <a:solidFill>
                  <a:schemeClr val="tx1"/>
                </a:solidFill>
                <a:latin typeface="Times New Roman"/>
                <a:cs typeface="Times New Roman"/>
              </a:rPr>
              <a:t>Undifferentiated</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thyroid</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carcinoma</a:t>
            </a:r>
            <a:endParaRPr lang="ru-RU" dirty="0">
              <a:solidFill>
                <a:schemeClr val="tx1"/>
              </a:solidFill>
            </a:endParaRPr>
          </a:p>
          <a:p>
            <a:endParaRPr lang="ru-RU" sz="2400" dirty="0">
              <a:solidFill>
                <a:schemeClr val="tx1"/>
              </a:solidFill>
              <a:latin typeface="Times New Roman"/>
              <a:cs typeface="Times New Roman"/>
            </a:endParaRPr>
          </a:p>
        </p:txBody>
      </p:sp>
    </p:spTree>
    <p:extLst>
      <p:ext uri="{BB962C8B-B14F-4D97-AF65-F5344CB8AC3E}">
        <p14:creationId xmlns:p14="http://schemas.microsoft.com/office/powerpoint/2010/main" val="1502931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57499"/>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48540" y="182593"/>
            <a:ext cx="11657997" cy="2423808"/>
          </a:xfrm>
        </p:spPr>
        <p:txBody>
          <a:bodyPr vert="horz" lIns="91440" tIns="45720" rIns="91440" bIns="45720" rtlCol="0" anchor="t">
            <a:noAutofit/>
          </a:bodyPr>
          <a:lstStyle/>
          <a:p>
            <a:r>
              <a:rPr lang="ru-RU" sz="3000" dirty="0" err="1">
                <a:latin typeface="Times New Roman"/>
                <a:cs typeface="Times New Roman"/>
              </a:rPr>
              <a:t>Autopsy</a:t>
            </a:r>
            <a:r>
              <a:rPr lang="ru-RU" sz="3000" dirty="0">
                <a:latin typeface="Times New Roman"/>
                <a:cs typeface="Times New Roman"/>
              </a:rPr>
              <a:t> </a:t>
            </a:r>
            <a:r>
              <a:rPr lang="ru-RU" sz="3000" dirty="0" err="1">
                <a:latin typeface="Times New Roman"/>
                <a:cs typeface="Times New Roman"/>
              </a:rPr>
              <a:t>of</a:t>
            </a:r>
            <a:r>
              <a:rPr lang="ru-RU" sz="3000" dirty="0">
                <a:latin typeface="Times New Roman"/>
                <a:cs typeface="Times New Roman"/>
              </a:rPr>
              <a:t> </a:t>
            </a:r>
            <a:r>
              <a:rPr lang="ru-RU" sz="3000" dirty="0" err="1">
                <a:latin typeface="Times New Roman"/>
                <a:cs typeface="Times New Roman"/>
              </a:rPr>
              <a:t>the</a:t>
            </a:r>
            <a:r>
              <a:rPr lang="ru-RU" sz="3000" dirty="0">
                <a:latin typeface="Times New Roman"/>
                <a:cs typeface="Times New Roman"/>
              </a:rPr>
              <a:t> </a:t>
            </a:r>
            <a:r>
              <a:rPr lang="ru-RU" sz="3000" dirty="0" err="1">
                <a:latin typeface="Times New Roman"/>
                <a:cs typeface="Times New Roman"/>
              </a:rPr>
              <a:t>body</a:t>
            </a:r>
            <a:r>
              <a:rPr lang="ru-RU" sz="3000" dirty="0">
                <a:latin typeface="Times New Roman"/>
                <a:cs typeface="Times New Roman"/>
              </a:rPr>
              <a:t> </a:t>
            </a:r>
            <a:r>
              <a:rPr lang="ru-RU" sz="3000" dirty="0" err="1">
                <a:latin typeface="Times New Roman"/>
                <a:cs typeface="Times New Roman"/>
              </a:rPr>
              <a:t>of</a:t>
            </a:r>
            <a:r>
              <a:rPr lang="ru-RU" sz="3000" dirty="0">
                <a:latin typeface="Times New Roman"/>
                <a:cs typeface="Times New Roman"/>
              </a:rPr>
              <a:t> a </a:t>
            </a:r>
            <a:r>
              <a:rPr lang="ru-RU" sz="3000" dirty="0" err="1">
                <a:latin typeface="Times New Roman"/>
                <a:cs typeface="Times New Roman"/>
              </a:rPr>
              <a:t>woman</a:t>
            </a:r>
            <a:r>
              <a:rPr lang="ru-RU" sz="3000" dirty="0">
                <a:latin typeface="Times New Roman"/>
                <a:cs typeface="Times New Roman"/>
              </a:rPr>
              <a:t> </a:t>
            </a:r>
            <a:r>
              <a:rPr lang="ru-RU" sz="3000" dirty="0" err="1">
                <a:latin typeface="Times New Roman"/>
                <a:cs typeface="Times New Roman"/>
              </a:rPr>
              <a:t>revealed</a:t>
            </a:r>
            <a:r>
              <a:rPr lang="ru-RU" sz="3000" dirty="0">
                <a:latin typeface="Times New Roman"/>
                <a:cs typeface="Times New Roman"/>
              </a:rPr>
              <a:t> </a:t>
            </a:r>
            <a:r>
              <a:rPr lang="ru-RU" sz="3000" dirty="0" err="1">
                <a:latin typeface="Times New Roman"/>
                <a:cs typeface="Times New Roman"/>
              </a:rPr>
              <a:t>the</a:t>
            </a:r>
            <a:r>
              <a:rPr lang="ru-RU" sz="3000" dirty="0">
                <a:latin typeface="Times New Roman"/>
                <a:cs typeface="Times New Roman"/>
              </a:rPr>
              <a:t> </a:t>
            </a:r>
            <a:r>
              <a:rPr lang="ru-RU" sz="3000" dirty="0" err="1">
                <a:latin typeface="Times New Roman"/>
                <a:cs typeface="Times New Roman"/>
              </a:rPr>
              <a:t>following</a:t>
            </a:r>
            <a:r>
              <a:rPr lang="ru-RU" sz="3000" dirty="0">
                <a:latin typeface="Times New Roman"/>
                <a:cs typeface="Times New Roman"/>
              </a:rPr>
              <a:t> </a:t>
            </a:r>
            <a:r>
              <a:rPr lang="ru-RU" sz="3000" dirty="0" err="1">
                <a:latin typeface="Times New Roman"/>
                <a:cs typeface="Times New Roman"/>
              </a:rPr>
              <a:t>morphologic</a:t>
            </a:r>
            <a:r>
              <a:rPr lang="ru-RU" sz="3000" dirty="0">
                <a:latin typeface="Times New Roman"/>
                <a:cs typeface="Times New Roman"/>
              </a:rPr>
              <a:t> </a:t>
            </a:r>
            <a:r>
              <a:rPr lang="ru-RU" sz="3000" dirty="0" err="1">
                <a:latin typeface="Times New Roman"/>
                <a:cs typeface="Times New Roman"/>
              </a:rPr>
              <a:t>changes</a:t>
            </a:r>
            <a:r>
              <a:rPr lang="ru-RU" sz="3000" dirty="0">
                <a:latin typeface="Times New Roman"/>
                <a:cs typeface="Times New Roman"/>
              </a:rPr>
              <a:t>: </a:t>
            </a:r>
            <a:r>
              <a:rPr lang="ru-RU" sz="3000" b="1" u="sng" dirty="0" err="1">
                <a:latin typeface="Times New Roman"/>
                <a:cs typeface="Times New Roman"/>
              </a:rPr>
              <a:t>stenosis</a:t>
            </a:r>
            <a:r>
              <a:rPr lang="ru-RU" sz="3000" b="1" u="sng" dirty="0">
                <a:latin typeface="Times New Roman"/>
                <a:cs typeface="Times New Roman"/>
              </a:rPr>
              <a:t> </a:t>
            </a:r>
            <a:r>
              <a:rPr lang="ru-RU" sz="3000" b="1" u="sng" dirty="0" err="1">
                <a:latin typeface="Times New Roman"/>
                <a:cs typeface="Times New Roman"/>
              </a:rPr>
              <a:t>of</a:t>
            </a:r>
            <a:r>
              <a:rPr lang="ru-RU" sz="3000" b="1" u="sng" dirty="0">
                <a:latin typeface="Times New Roman"/>
                <a:cs typeface="Times New Roman"/>
              </a:rPr>
              <a:t> </a:t>
            </a:r>
            <a:r>
              <a:rPr lang="ru-RU" sz="3000" b="1" u="sng" dirty="0" err="1">
                <a:latin typeface="Times New Roman"/>
                <a:cs typeface="Times New Roman"/>
              </a:rPr>
              <a:t>the</a:t>
            </a:r>
            <a:r>
              <a:rPr lang="ru-RU" sz="3000" b="1" u="sng" dirty="0">
                <a:latin typeface="Times New Roman"/>
                <a:cs typeface="Times New Roman"/>
              </a:rPr>
              <a:t> </a:t>
            </a:r>
            <a:r>
              <a:rPr lang="ru-RU" sz="3000" b="1" u="sng" dirty="0" err="1">
                <a:latin typeface="Times New Roman"/>
                <a:cs typeface="Times New Roman"/>
              </a:rPr>
              <a:t>atrioventricular</a:t>
            </a:r>
            <a:r>
              <a:rPr lang="ru-RU" sz="3000" b="1" u="sng" dirty="0">
                <a:latin typeface="Times New Roman"/>
                <a:cs typeface="Times New Roman"/>
              </a:rPr>
              <a:t> </a:t>
            </a:r>
            <a:r>
              <a:rPr lang="ru-RU" sz="3000" b="1" u="sng" dirty="0" err="1">
                <a:latin typeface="Times New Roman"/>
                <a:cs typeface="Times New Roman"/>
              </a:rPr>
              <a:t>opening</a:t>
            </a:r>
            <a:r>
              <a:rPr lang="ru-RU" sz="3000" b="1" u="sng" dirty="0">
                <a:latin typeface="Times New Roman"/>
                <a:cs typeface="Times New Roman"/>
              </a:rPr>
              <a:t>, </a:t>
            </a:r>
            <a:r>
              <a:rPr lang="ru-RU" sz="3000" b="1" u="sng" dirty="0" err="1">
                <a:latin typeface="Times New Roman"/>
                <a:cs typeface="Times New Roman"/>
              </a:rPr>
              <a:t>mitral</a:t>
            </a:r>
            <a:r>
              <a:rPr lang="ru-RU" sz="3000" b="1" u="sng" dirty="0">
                <a:latin typeface="Times New Roman"/>
                <a:cs typeface="Times New Roman"/>
              </a:rPr>
              <a:t> </a:t>
            </a:r>
            <a:r>
              <a:rPr lang="ru-RU" sz="3000" b="1" u="sng" dirty="0" err="1">
                <a:latin typeface="Times New Roman"/>
                <a:cs typeface="Times New Roman"/>
              </a:rPr>
              <a:t>insufficiency</a:t>
            </a:r>
            <a:r>
              <a:rPr lang="ru-RU" sz="3000" b="1" u="sng" dirty="0">
                <a:latin typeface="Times New Roman"/>
                <a:cs typeface="Times New Roman"/>
              </a:rPr>
              <a:t>. </a:t>
            </a:r>
            <a:r>
              <a:rPr lang="ru-RU" sz="3000" b="1" u="sng" dirty="0" err="1">
                <a:latin typeface="Times New Roman"/>
                <a:cs typeface="Times New Roman"/>
              </a:rPr>
              <a:t>Histologically</a:t>
            </a:r>
            <a:r>
              <a:rPr lang="ru-RU" sz="3000" b="1" u="sng" dirty="0">
                <a:latin typeface="Times New Roman"/>
                <a:cs typeface="Times New Roman"/>
              </a:rPr>
              <a:t> </a:t>
            </a:r>
            <a:r>
              <a:rPr lang="ru-RU" sz="3000" b="1" u="sng" dirty="0" err="1">
                <a:latin typeface="Times New Roman"/>
                <a:cs typeface="Times New Roman"/>
              </a:rPr>
              <a:t>there</a:t>
            </a:r>
            <a:r>
              <a:rPr lang="ru-RU" sz="3000" b="1" u="sng" dirty="0">
                <a:latin typeface="Times New Roman"/>
                <a:cs typeface="Times New Roman"/>
              </a:rPr>
              <a:t> </a:t>
            </a:r>
            <a:r>
              <a:rPr lang="ru-RU" sz="3000" b="1" u="sng" dirty="0" err="1">
                <a:latin typeface="Times New Roman"/>
                <a:cs typeface="Times New Roman"/>
              </a:rPr>
              <a:t>are</a:t>
            </a:r>
            <a:r>
              <a:rPr lang="ru-RU" sz="3000" b="1" u="sng" dirty="0">
                <a:latin typeface="Times New Roman"/>
                <a:cs typeface="Times New Roman"/>
              </a:rPr>
              <a:t> </a:t>
            </a:r>
            <a:r>
              <a:rPr lang="ru-RU" sz="3000" b="1" u="sng" dirty="0" err="1">
                <a:latin typeface="Times New Roman"/>
                <a:cs typeface="Times New Roman"/>
              </a:rPr>
              <a:t>focal</a:t>
            </a:r>
            <a:r>
              <a:rPr lang="ru-RU" sz="3000" b="1" u="sng" dirty="0">
                <a:latin typeface="Times New Roman"/>
                <a:cs typeface="Times New Roman"/>
              </a:rPr>
              <a:t> </a:t>
            </a:r>
            <a:r>
              <a:rPr lang="ru-RU" sz="3000" b="1" u="sng" dirty="0" err="1">
                <a:latin typeface="Times New Roman"/>
                <a:cs typeface="Times New Roman"/>
              </a:rPr>
              <a:t>cardiosclerosis</a:t>
            </a:r>
            <a:r>
              <a:rPr lang="ru-RU" sz="3000" b="1" u="sng" dirty="0">
                <a:latin typeface="Times New Roman"/>
                <a:cs typeface="Times New Roman"/>
              </a:rPr>
              <a:t> </a:t>
            </a:r>
            <a:r>
              <a:rPr lang="ru-RU" sz="3000" b="1" u="sng" dirty="0" err="1">
                <a:latin typeface="Times New Roman"/>
                <a:cs typeface="Times New Roman"/>
              </a:rPr>
              <a:t>and</a:t>
            </a:r>
            <a:r>
              <a:rPr lang="ru-RU" sz="3000" b="1" u="sng" dirty="0">
                <a:latin typeface="Times New Roman"/>
                <a:cs typeface="Times New Roman"/>
              </a:rPr>
              <a:t> «</a:t>
            </a:r>
            <a:r>
              <a:rPr lang="ru-RU" sz="3000" b="1" u="sng" dirty="0" err="1">
                <a:latin typeface="Times New Roman"/>
                <a:cs typeface="Times New Roman"/>
              </a:rPr>
              <a:t>blooming</a:t>
            </a:r>
            <a:r>
              <a:rPr lang="ru-RU" sz="3000" b="1" u="sng" dirty="0">
                <a:latin typeface="Times New Roman"/>
                <a:cs typeface="Times New Roman"/>
              </a:rPr>
              <a:t>» </a:t>
            </a:r>
            <a:r>
              <a:rPr lang="ru-RU" sz="3000" b="1" u="sng" dirty="0" err="1">
                <a:latin typeface="Times New Roman"/>
                <a:cs typeface="Times New Roman"/>
              </a:rPr>
              <a:t>Aschoff</a:t>
            </a:r>
            <a:r>
              <a:rPr lang="ru-RU" sz="3000" b="1" u="sng" dirty="0">
                <a:latin typeface="Times New Roman"/>
                <a:cs typeface="Times New Roman"/>
              </a:rPr>
              <a:t> </a:t>
            </a:r>
            <a:r>
              <a:rPr lang="ru-RU" sz="3000" b="1" u="sng" dirty="0" err="1">
                <a:latin typeface="Times New Roman"/>
                <a:cs typeface="Times New Roman"/>
              </a:rPr>
              <a:t>nodules</a:t>
            </a:r>
            <a:r>
              <a:rPr lang="ru-RU" sz="3000" b="1" u="sng" dirty="0">
                <a:latin typeface="Times New Roman"/>
                <a:cs typeface="Times New Roman"/>
              </a:rPr>
              <a:t> </a:t>
            </a:r>
            <a:r>
              <a:rPr lang="ru-RU" sz="3000" b="1" u="sng" dirty="0" err="1">
                <a:latin typeface="Times New Roman"/>
                <a:cs typeface="Times New Roman"/>
              </a:rPr>
              <a:t>in</a:t>
            </a:r>
            <a:r>
              <a:rPr lang="ru-RU" sz="3000" b="1" u="sng" dirty="0">
                <a:latin typeface="Times New Roman"/>
                <a:cs typeface="Times New Roman"/>
              </a:rPr>
              <a:t> </a:t>
            </a:r>
            <a:r>
              <a:rPr lang="ru-RU" sz="3000" b="1" u="sng" dirty="0" err="1">
                <a:latin typeface="Times New Roman"/>
                <a:cs typeface="Times New Roman"/>
              </a:rPr>
              <a:t>the</a:t>
            </a:r>
            <a:r>
              <a:rPr lang="ru-RU" sz="3000" b="1" u="sng" dirty="0">
                <a:latin typeface="Times New Roman"/>
                <a:cs typeface="Times New Roman"/>
              </a:rPr>
              <a:t> </a:t>
            </a:r>
            <a:r>
              <a:rPr lang="ru-RU" sz="3000" b="1" u="sng" dirty="0" err="1">
                <a:latin typeface="Times New Roman"/>
                <a:cs typeface="Times New Roman"/>
              </a:rPr>
              <a:t>myocardium</a:t>
            </a:r>
            <a:r>
              <a:rPr lang="ru-RU" sz="3000" b="1" u="sng" dirty="0">
                <a:latin typeface="Times New Roman"/>
                <a:cs typeface="Times New Roman"/>
              </a:rPr>
              <a:t>.</a:t>
            </a:r>
            <a:r>
              <a:rPr lang="ru-RU" sz="3000" dirty="0">
                <a:latin typeface="Times New Roman"/>
                <a:cs typeface="Times New Roman"/>
              </a:rPr>
              <a:t> What </a:t>
            </a:r>
            <a:r>
              <a:rPr lang="ru-RU" sz="3000" dirty="0" err="1">
                <a:latin typeface="Times New Roman"/>
                <a:cs typeface="Times New Roman"/>
              </a:rPr>
              <a:t>is</a:t>
            </a:r>
            <a:r>
              <a:rPr lang="ru-RU" sz="3000" dirty="0">
                <a:latin typeface="Times New Roman"/>
                <a:cs typeface="Times New Roman"/>
              </a:rPr>
              <a:t> </a:t>
            </a:r>
            <a:r>
              <a:rPr lang="ru-RU" sz="3000" dirty="0" err="1">
                <a:latin typeface="Times New Roman"/>
                <a:cs typeface="Times New Roman"/>
              </a:rPr>
              <a:t>the</a:t>
            </a:r>
            <a:r>
              <a:rPr lang="ru-RU" sz="3000" dirty="0">
                <a:latin typeface="Times New Roman"/>
                <a:cs typeface="Times New Roman"/>
              </a:rPr>
              <a:t> </a:t>
            </a:r>
            <a:r>
              <a:rPr lang="ru-RU" sz="3000" dirty="0" err="1">
                <a:latin typeface="Times New Roman"/>
                <a:cs typeface="Times New Roman"/>
              </a:rPr>
              <a:t>most</a:t>
            </a:r>
            <a:r>
              <a:rPr lang="ru-RU" sz="3000" dirty="0">
                <a:latin typeface="Times New Roman"/>
                <a:cs typeface="Times New Roman"/>
              </a:rPr>
              <a:t> </a:t>
            </a:r>
            <a:r>
              <a:rPr lang="ru-RU" sz="3000" dirty="0" err="1">
                <a:latin typeface="Times New Roman"/>
                <a:cs typeface="Times New Roman"/>
              </a:rPr>
              <a:t>likely</a:t>
            </a:r>
            <a:r>
              <a:rPr lang="ru-RU" sz="3000" dirty="0">
                <a:latin typeface="Times New Roman"/>
                <a:cs typeface="Times New Roman"/>
              </a:rPr>
              <a:t> </a:t>
            </a:r>
            <a:r>
              <a:rPr lang="ru-RU" sz="3000" dirty="0" err="1">
                <a:latin typeface="Times New Roman"/>
                <a:cs typeface="Times New Roman"/>
              </a:rPr>
              <a:t>diagnosis</a:t>
            </a:r>
            <a:r>
              <a:rPr lang="ru-RU" sz="3000" dirty="0">
                <a:latin typeface="Times New Roman"/>
                <a:cs typeface="Times New Roman"/>
              </a:rPr>
              <a:t>?</a:t>
            </a:r>
            <a:endParaRPr lang="ru-RU" dirty="0" err="1"/>
          </a:p>
          <a:p>
            <a:endParaRPr lang="ru-RU" sz="30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306690" y="2879569"/>
            <a:ext cx="8825658" cy="2543571"/>
          </a:xfrm>
        </p:spPr>
        <p:txBody>
          <a:bodyPr vert="horz" lIns="91440" tIns="45720" rIns="91440" bIns="45720" rtlCol="0" anchor="t">
            <a:noAutofit/>
          </a:bodyPr>
          <a:lstStyle/>
          <a:p>
            <a:pPr marL="457200" indent="-457200">
              <a:buAutoNum type="alphaUcPeriod"/>
            </a:pPr>
            <a:r>
              <a:rPr lang="ru-RU" sz="2400" dirty="0" err="1">
                <a:solidFill>
                  <a:schemeClr val="tx1"/>
                </a:solidFill>
                <a:latin typeface="Times New Roman"/>
                <a:cs typeface="Times New Roman"/>
              </a:rPr>
              <a:t>Scleroderma</a:t>
            </a:r>
            <a:endParaRPr lang="ru-RU" dirty="0" err="1">
              <a:solidFill>
                <a:schemeClr val="tx1"/>
              </a:solidFill>
            </a:endParaRPr>
          </a:p>
          <a:p>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Dermatomyositis</a:t>
            </a:r>
            <a:endParaRPr lang="ru-RU" dirty="0" err="1">
              <a:solidFill>
                <a:schemeClr val="tx1"/>
              </a:solidFill>
            </a:endParaRPr>
          </a:p>
          <a:p>
            <a:r>
              <a:rPr lang="ru-RU" sz="2400" dirty="0">
                <a:solidFill>
                  <a:schemeClr val="tx1"/>
                </a:solidFill>
                <a:latin typeface="Times New Roman"/>
                <a:cs typeface="Times New Roman"/>
              </a:rPr>
              <a:t>C.  </a:t>
            </a:r>
            <a:r>
              <a:rPr lang="ru-RU" sz="2400" dirty="0" err="1">
                <a:solidFill>
                  <a:schemeClr val="tx1"/>
                </a:solidFill>
                <a:latin typeface="Times New Roman"/>
                <a:cs typeface="Times New Roman"/>
              </a:rPr>
              <a:t>Systemic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lupus</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erythematosus</a:t>
            </a:r>
            <a:endParaRPr lang="ru-RU" dirty="0" err="1">
              <a:solidFill>
                <a:schemeClr val="tx1"/>
              </a:solidFill>
            </a:endParaRPr>
          </a:p>
          <a:p>
            <a:r>
              <a:rPr lang="ru-RU" sz="2400" dirty="0">
                <a:solidFill>
                  <a:schemeClr val="tx1"/>
                </a:solidFill>
                <a:latin typeface="Times New Roman"/>
                <a:cs typeface="Times New Roman"/>
              </a:rPr>
              <a:t>D.  </a:t>
            </a:r>
            <a:r>
              <a:rPr lang="ru-RU" sz="2400" err="1">
                <a:solidFill>
                  <a:schemeClr val="tx1"/>
                </a:solidFill>
                <a:latin typeface="Times New Roman"/>
                <a:cs typeface="Times New Roman"/>
              </a:rPr>
              <a:t>Polyarteritis</a:t>
            </a:r>
            <a:r>
              <a:rPr lang="ru-RU" sz="2400" dirty="0">
                <a:solidFill>
                  <a:schemeClr val="tx1"/>
                </a:solidFill>
                <a:latin typeface="Times New Roman"/>
                <a:cs typeface="Times New Roman"/>
              </a:rPr>
              <a:t> </a:t>
            </a:r>
            <a:r>
              <a:rPr lang="ru-RU" sz="2400" err="1">
                <a:solidFill>
                  <a:schemeClr val="tx1"/>
                </a:solidFill>
                <a:latin typeface="Times New Roman"/>
                <a:cs typeface="Times New Roman"/>
              </a:rPr>
              <a:t>nodosa</a:t>
            </a:r>
            <a:endParaRPr lang="ru-RU" sz="2400">
              <a:solidFill>
                <a:schemeClr val="tx1"/>
              </a:solidFill>
              <a:latin typeface="Times New Roman"/>
              <a:cs typeface="Times New Roman"/>
            </a:endParaRPr>
          </a:p>
          <a:p>
            <a:r>
              <a:rPr lang="ru-RU" sz="2400" dirty="0">
                <a:solidFill>
                  <a:schemeClr val="tx1"/>
                </a:solidFill>
                <a:latin typeface="Times New Roman"/>
                <a:cs typeface="Times New Roman"/>
              </a:rPr>
              <a:t>E.  </a:t>
            </a:r>
            <a:r>
              <a:rPr lang="ru-RU" sz="2400" b="1" u="sng" err="1">
                <a:solidFill>
                  <a:schemeClr val="tx1"/>
                </a:solidFill>
                <a:latin typeface="Times New Roman"/>
                <a:cs typeface="Times New Roman"/>
              </a:rPr>
              <a:t>Rheumatism</a:t>
            </a:r>
            <a:endParaRPr lang="ru-RU" b="1" u="sng">
              <a:solidFill>
                <a:schemeClr val="tx1"/>
              </a:solidFill>
            </a:endParaRPr>
          </a:p>
        </p:txBody>
      </p:sp>
    </p:spTree>
    <p:extLst>
      <p:ext uri="{BB962C8B-B14F-4D97-AF65-F5344CB8AC3E}">
        <p14:creationId xmlns:p14="http://schemas.microsoft.com/office/powerpoint/2010/main" val="24822085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57499"/>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48540" y="182593"/>
            <a:ext cx="11657997" cy="3602751"/>
          </a:xfrm>
        </p:spPr>
        <p:txBody>
          <a:bodyPr vert="horz" lIns="91440" tIns="45720" rIns="91440" bIns="45720" rtlCol="0" anchor="t">
            <a:noAutofit/>
          </a:bodyPr>
          <a:lstStyle/>
          <a:p>
            <a:r>
              <a:rPr lang="ru-RU" sz="3000" dirty="0">
                <a:latin typeface="Times New Roman"/>
                <a:cs typeface="Times New Roman"/>
              </a:rPr>
              <a:t>A 40-years-old </a:t>
            </a:r>
            <a:r>
              <a:rPr lang="ru-RU" sz="3000" err="1">
                <a:latin typeface="Times New Roman"/>
                <a:cs typeface="Times New Roman"/>
              </a:rPr>
              <a:t>man</a:t>
            </a:r>
            <a:r>
              <a:rPr lang="ru-RU" sz="3000" dirty="0">
                <a:latin typeface="Times New Roman"/>
                <a:cs typeface="Times New Roman"/>
              </a:rPr>
              <a:t> </a:t>
            </a:r>
            <a:r>
              <a:rPr lang="ru-RU" sz="3000" err="1">
                <a:latin typeface="Times New Roman"/>
                <a:cs typeface="Times New Roman"/>
              </a:rPr>
              <a:t>has</a:t>
            </a:r>
            <a:r>
              <a:rPr lang="ru-RU" sz="3000" dirty="0">
                <a:latin typeface="Times New Roman"/>
                <a:cs typeface="Times New Roman"/>
              </a:rPr>
              <a:t> </a:t>
            </a:r>
            <a:r>
              <a:rPr lang="ru-RU" sz="3000" err="1">
                <a:latin typeface="Times New Roman"/>
                <a:cs typeface="Times New Roman"/>
              </a:rPr>
              <a:t>died</a:t>
            </a:r>
            <a:r>
              <a:rPr lang="ru-RU" sz="3000" dirty="0">
                <a:latin typeface="Times New Roman"/>
                <a:cs typeface="Times New Roman"/>
              </a:rPr>
              <a:t> </a:t>
            </a:r>
            <a:r>
              <a:rPr lang="ru-RU" sz="3000" err="1">
                <a:latin typeface="Times New Roman"/>
                <a:cs typeface="Times New Roman"/>
              </a:rPr>
              <a:t>of</a:t>
            </a:r>
            <a:r>
              <a:rPr lang="ru-RU" sz="3000" dirty="0">
                <a:latin typeface="Times New Roman"/>
                <a:cs typeface="Times New Roman"/>
              </a:rPr>
              <a:t> </a:t>
            </a:r>
            <a:r>
              <a:rPr lang="ru-RU" sz="3000" err="1">
                <a:latin typeface="Times New Roman"/>
                <a:cs typeface="Times New Roman"/>
              </a:rPr>
              <a:t>pulmonary</a:t>
            </a:r>
            <a:r>
              <a:rPr lang="ru-RU" sz="3000" dirty="0">
                <a:latin typeface="Times New Roman"/>
                <a:cs typeface="Times New Roman"/>
              </a:rPr>
              <a:t> </a:t>
            </a:r>
            <a:r>
              <a:rPr lang="ru-RU" sz="3000" err="1">
                <a:latin typeface="Times New Roman"/>
                <a:cs typeface="Times New Roman"/>
              </a:rPr>
              <a:t>hemorrhrage</a:t>
            </a:r>
            <a:r>
              <a:rPr lang="ru-RU" sz="3000" dirty="0">
                <a:latin typeface="Times New Roman"/>
                <a:cs typeface="Times New Roman"/>
              </a:rPr>
              <a:t>. In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upper</a:t>
            </a:r>
            <a:r>
              <a:rPr lang="ru-RU" sz="3000" dirty="0">
                <a:latin typeface="Times New Roman"/>
                <a:cs typeface="Times New Roman"/>
              </a:rPr>
              <a:t> </a:t>
            </a:r>
            <a:r>
              <a:rPr lang="ru-RU" sz="3000" err="1">
                <a:latin typeface="Times New Roman"/>
                <a:cs typeface="Times New Roman"/>
              </a:rPr>
              <a:t>lobe</a:t>
            </a:r>
            <a:r>
              <a:rPr lang="ru-RU" sz="3000" dirty="0">
                <a:latin typeface="Times New Roman"/>
                <a:cs typeface="Times New Roman"/>
              </a:rPr>
              <a:t> </a:t>
            </a:r>
            <a:r>
              <a:rPr lang="ru-RU" sz="3000" err="1">
                <a:latin typeface="Times New Roman"/>
                <a:cs typeface="Times New Roman"/>
              </a:rPr>
              <a:t>of</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right</a:t>
            </a:r>
            <a:r>
              <a:rPr lang="ru-RU" sz="3000" dirty="0">
                <a:latin typeface="Times New Roman"/>
                <a:cs typeface="Times New Roman"/>
              </a:rPr>
              <a:t> </a:t>
            </a:r>
            <a:r>
              <a:rPr lang="ru-RU" sz="3000" err="1">
                <a:latin typeface="Times New Roman"/>
                <a:cs typeface="Times New Roman"/>
              </a:rPr>
              <a:t>lung</a:t>
            </a:r>
            <a:r>
              <a:rPr lang="ru-RU" sz="3000" dirty="0">
                <a:latin typeface="Times New Roman"/>
                <a:cs typeface="Times New Roman"/>
              </a:rPr>
              <a:t>, </a:t>
            </a:r>
            <a:r>
              <a:rPr lang="ru-RU" sz="3000" err="1">
                <a:latin typeface="Times New Roman"/>
                <a:cs typeface="Times New Roman"/>
              </a:rPr>
              <a:t>autopsy</a:t>
            </a:r>
            <a:r>
              <a:rPr lang="ru-RU" sz="3000" dirty="0">
                <a:latin typeface="Times New Roman"/>
                <a:cs typeface="Times New Roman"/>
              </a:rPr>
              <a:t> </a:t>
            </a:r>
            <a:r>
              <a:rPr lang="ru-RU" sz="3000" err="1">
                <a:latin typeface="Times New Roman"/>
                <a:cs typeface="Times New Roman"/>
              </a:rPr>
              <a:t>shows</a:t>
            </a:r>
            <a:r>
              <a:rPr lang="ru-RU" sz="3000" dirty="0">
                <a:latin typeface="Times New Roman"/>
                <a:cs typeface="Times New Roman"/>
              </a:rPr>
              <a:t> a </a:t>
            </a:r>
            <a:r>
              <a:rPr lang="ru-RU" sz="3000" err="1">
                <a:latin typeface="Times New Roman"/>
                <a:cs typeface="Times New Roman"/>
              </a:rPr>
              <a:t>cavity</a:t>
            </a:r>
            <a:r>
              <a:rPr lang="ru-RU" sz="3000" dirty="0">
                <a:latin typeface="Times New Roman"/>
                <a:cs typeface="Times New Roman"/>
              </a:rPr>
              <a:t> 4 </a:t>
            </a:r>
            <a:r>
              <a:rPr lang="ru-RU" sz="3000" err="1">
                <a:latin typeface="Times New Roman"/>
                <a:cs typeface="Times New Roman"/>
              </a:rPr>
              <a:t>cm</a:t>
            </a:r>
            <a:r>
              <a:rPr lang="ru-RU" sz="3000" dirty="0">
                <a:latin typeface="Times New Roman"/>
                <a:cs typeface="Times New Roman"/>
              </a:rPr>
              <a:t> </a:t>
            </a:r>
            <a:r>
              <a:rPr lang="ru-RU" sz="3000" err="1">
                <a:latin typeface="Times New Roman"/>
                <a:cs typeface="Times New Roman"/>
              </a:rPr>
              <a:t>diameter</a:t>
            </a:r>
            <a:r>
              <a:rPr lang="ru-RU" sz="3000" dirty="0">
                <a:latin typeface="Times New Roman"/>
                <a:cs typeface="Times New Roman"/>
              </a:rPr>
              <a:t> </a:t>
            </a:r>
            <a:r>
              <a:rPr lang="ru-RU" sz="3000" err="1">
                <a:latin typeface="Times New Roman"/>
                <a:cs typeface="Times New Roman"/>
              </a:rPr>
              <a:t>with</a:t>
            </a:r>
            <a:r>
              <a:rPr lang="ru-RU" sz="3000" dirty="0">
                <a:latin typeface="Times New Roman"/>
                <a:cs typeface="Times New Roman"/>
              </a:rPr>
              <a:t> </a:t>
            </a:r>
            <a:r>
              <a:rPr lang="ru-RU" sz="3000" err="1">
                <a:latin typeface="Times New Roman"/>
                <a:cs typeface="Times New Roman"/>
              </a:rPr>
              <a:t>dense</a:t>
            </a:r>
            <a:r>
              <a:rPr lang="ru-RU" sz="3000" dirty="0">
                <a:latin typeface="Times New Roman"/>
                <a:cs typeface="Times New Roman"/>
              </a:rPr>
              <a:t> </a:t>
            </a:r>
            <a:r>
              <a:rPr lang="ru-RU" sz="3000" err="1">
                <a:latin typeface="Times New Roman"/>
                <a:cs typeface="Times New Roman"/>
              </a:rPr>
              <a:t>waiis</a:t>
            </a:r>
            <a:r>
              <a:rPr lang="ru-RU" sz="3000" dirty="0">
                <a:latin typeface="Times New Roman"/>
                <a:cs typeface="Times New Roman"/>
              </a:rPr>
              <a:t> </a:t>
            </a:r>
            <a:r>
              <a:rPr lang="ru-RU" sz="3000" err="1">
                <a:latin typeface="Times New Roman"/>
                <a:cs typeface="Times New Roman"/>
              </a:rPr>
              <a:t>and</a:t>
            </a:r>
            <a:r>
              <a:rPr lang="ru-RU" sz="3000" dirty="0">
                <a:latin typeface="Times New Roman"/>
                <a:cs typeface="Times New Roman"/>
              </a:rPr>
              <a:t> </a:t>
            </a:r>
            <a:r>
              <a:rPr lang="ru-RU" sz="3000" err="1">
                <a:latin typeface="Times New Roman"/>
                <a:cs typeface="Times New Roman"/>
              </a:rPr>
              <a:t>uneven</a:t>
            </a:r>
            <a:r>
              <a:rPr lang="ru-RU" sz="3000" dirty="0">
                <a:latin typeface="Times New Roman"/>
                <a:cs typeface="Times New Roman"/>
              </a:rPr>
              <a:t> </a:t>
            </a:r>
            <a:r>
              <a:rPr lang="ru-RU" sz="3000" err="1">
                <a:latin typeface="Times New Roman"/>
                <a:cs typeface="Times New Roman"/>
              </a:rPr>
              <a:t>inner</a:t>
            </a:r>
            <a:r>
              <a:rPr lang="ru-RU" sz="3000" dirty="0">
                <a:latin typeface="Times New Roman"/>
                <a:cs typeface="Times New Roman"/>
              </a:rPr>
              <a:t> </a:t>
            </a:r>
            <a:r>
              <a:rPr lang="ru-RU" sz="3000" err="1">
                <a:latin typeface="Times New Roman"/>
                <a:cs typeface="Times New Roman"/>
              </a:rPr>
              <a:t>surfase</a:t>
            </a:r>
            <a:r>
              <a:rPr lang="ru-RU" sz="3000" dirty="0">
                <a:latin typeface="Times New Roman"/>
                <a:cs typeface="Times New Roman"/>
              </a:rPr>
              <a:t>. </a:t>
            </a:r>
            <a:r>
              <a:rPr lang="ru-RU" sz="3000" b="1" u="sng" dirty="0">
                <a:latin typeface="Times New Roman"/>
                <a:cs typeface="Times New Roman"/>
              </a:rPr>
              <a:t>The </a:t>
            </a:r>
            <a:r>
              <a:rPr lang="ru-RU" sz="3000" b="1" u="sng" err="1">
                <a:latin typeface="Times New Roman"/>
                <a:cs typeface="Times New Roman"/>
              </a:rPr>
              <a:t>cavity</a:t>
            </a:r>
            <a:r>
              <a:rPr lang="ru-RU" sz="3000" b="1" u="sng" dirty="0">
                <a:latin typeface="Times New Roman"/>
                <a:cs typeface="Times New Roman"/>
              </a:rPr>
              <a:t> </a:t>
            </a:r>
            <a:r>
              <a:rPr lang="ru-RU" sz="3000" b="1" u="sng" err="1">
                <a:latin typeface="Times New Roman"/>
                <a:cs typeface="Times New Roman"/>
              </a:rPr>
              <a:t>contains</a:t>
            </a:r>
            <a:r>
              <a:rPr lang="ru-RU" sz="3000" b="1" u="sng" dirty="0">
                <a:latin typeface="Times New Roman"/>
                <a:cs typeface="Times New Roman"/>
              </a:rPr>
              <a:t> </a:t>
            </a:r>
            <a:r>
              <a:rPr lang="ru-RU" sz="3000" b="1" u="sng" err="1">
                <a:latin typeface="Times New Roman"/>
                <a:cs typeface="Times New Roman"/>
              </a:rPr>
              <a:t>blood</a:t>
            </a:r>
            <a:r>
              <a:rPr lang="ru-RU" sz="3000" b="1" u="sng" dirty="0">
                <a:latin typeface="Times New Roman"/>
                <a:cs typeface="Times New Roman"/>
              </a:rPr>
              <a:t> </a:t>
            </a:r>
            <a:r>
              <a:rPr lang="ru-RU" sz="3000" b="1" u="sng" err="1">
                <a:latin typeface="Times New Roman"/>
                <a:cs typeface="Times New Roman"/>
              </a:rPr>
              <a:t>clots</a:t>
            </a:r>
            <a:r>
              <a:rPr lang="ru-RU" sz="3000" b="1" u="sng" dirty="0">
                <a:latin typeface="Times New Roman"/>
                <a:cs typeface="Times New Roman"/>
              </a:rPr>
              <a:t>. </a:t>
            </a:r>
            <a:r>
              <a:rPr lang="ru-RU" sz="3000" b="1" u="sng" err="1">
                <a:latin typeface="Times New Roman"/>
                <a:cs typeface="Times New Roman"/>
              </a:rPr>
              <a:t>Microscopy</a:t>
            </a:r>
            <a:r>
              <a:rPr lang="ru-RU" sz="3000" b="1" u="sng" dirty="0">
                <a:latin typeface="Times New Roman"/>
                <a:cs typeface="Times New Roman"/>
              </a:rPr>
              <a:t> </a:t>
            </a:r>
            <a:r>
              <a:rPr lang="ru-RU" sz="3000" b="1" u="sng" err="1">
                <a:latin typeface="Times New Roman"/>
                <a:cs typeface="Times New Roman"/>
              </a:rPr>
              <a:t>detects</a:t>
            </a:r>
            <a:r>
              <a:rPr lang="ru-RU" sz="3000" b="1" u="sng" dirty="0">
                <a:latin typeface="Times New Roman"/>
                <a:cs typeface="Times New Roman"/>
              </a:rPr>
              <a:t> </a:t>
            </a:r>
            <a:r>
              <a:rPr lang="ru-RU" sz="3000" b="1" u="sng" err="1">
                <a:latin typeface="Times New Roman"/>
                <a:cs typeface="Times New Roman"/>
              </a:rPr>
              <a:t>disintegrating</a:t>
            </a:r>
            <a:r>
              <a:rPr lang="ru-RU" sz="3000" b="1" u="sng" dirty="0">
                <a:latin typeface="Times New Roman"/>
                <a:cs typeface="Times New Roman"/>
              </a:rPr>
              <a:t> </a:t>
            </a:r>
            <a:r>
              <a:rPr lang="ru-RU" sz="3000" b="1" u="sng" err="1">
                <a:latin typeface="Times New Roman"/>
                <a:cs typeface="Times New Roman"/>
              </a:rPr>
              <a:t>leukocytes</a:t>
            </a:r>
            <a:r>
              <a:rPr lang="ru-RU" sz="3000" b="1" u="sng" dirty="0">
                <a:latin typeface="Times New Roman"/>
                <a:cs typeface="Times New Roman"/>
              </a:rPr>
              <a:t> </a:t>
            </a:r>
            <a:r>
              <a:rPr lang="ru-RU" sz="3000" b="1" u="sng" err="1">
                <a:latin typeface="Times New Roman"/>
                <a:cs typeface="Times New Roman"/>
              </a:rPr>
              <a:t>in</a:t>
            </a:r>
            <a:r>
              <a:rPr lang="ru-RU" sz="3000" b="1" u="sng" dirty="0">
                <a:latin typeface="Times New Roman"/>
                <a:cs typeface="Times New Roman"/>
              </a:rPr>
              <a:t> </a:t>
            </a:r>
            <a:r>
              <a:rPr lang="ru-RU" sz="3000" b="1" u="sng" err="1">
                <a:latin typeface="Times New Roman"/>
                <a:cs typeface="Times New Roman"/>
              </a:rPr>
              <a:t>the</a:t>
            </a:r>
            <a:r>
              <a:rPr lang="ru-RU" sz="3000" b="1" u="sng" dirty="0">
                <a:latin typeface="Times New Roman"/>
                <a:cs typeface="Times New Roman"/>
              </a:rPr>
              <a:t> </a:t>
            </a:r>
            <a:r>
              <a:rPr lang="ru-RU" sz="3000" b="1" u="sng" err="1">
                <a:latin typeface="Times New Roman"/>
                <a:cs typeface="Times New Roman"/>
              </a:rPr>
              <a:t>inner</a:t>
            </a:r>
            <a:r>
              <a:rPr lang="ru-RU" sz="3000" b="1" u="sng" dirty="0">
                <a:latin typeface="Times New Roman"/>
                <a:cs typeface="Times New Roman"/>
              </a:rPr>
              <a:t> </a:t>
            </a:r>
            <a:r>
              <a:rPr lang="ru-RU" sz="3000" b="1" u="sng" err="1">
                <a:latin typeface="Times New Roman"/>
                <a:cs typeface="Times New Roman"/>
              </a:rPr>
              <a:t>layer</a:t>
            </a:r>
            <a:r>
              <a:rPr lang="ru-RU" sz="3000" b="1" u="sng" dirty="0">
                <a:latin typeface="Times New Roman"/>
                <a:cs typeface="Times New Roman"/>
              </a:rPr>
              <a:t> </a:t>
            </a:r>
            <a:r>
              <a:rPr lang="ru-RU" sz="3000" b="1" u="sng" err="1">
                <a:latin typeface="Times New Roman"/>
                <a:cs typeface="Times New Roman"/>
              </a:rPr>
              <a:t>of</a:t>
            </a:r>
            <a:r>
              <a:rPr lang="ru-RU" sz="3000" b="1" u="sng" dirty="0">
                <a:latin typeface="Times New Roman"/>
                <a:cs typeface="Times New Roman"/>
              </a:rPr>
              <a:t> </a:t>
            </a:r>
            <a:r>
              <a:rPr lang="ru-RU" sz="3000" b="1" u="sng" err="1">
                <a:latin typeface="Times New Roman"/>
                <a:cs typeface="Times New Roman"/>
              </a:rPr>
              <a:t>the</a:t>
            </a:r>
            <a:r>
              <a:rPr lang="ru-RU" sz="3000" b="1" u="sng" dirty="0">
                <a:latin typeface="Times New Roman"/>
                <a:cs typeface="Times New Roman"/>
              </a:rPr>
              <a:t> </a:t>
            </a:r>
            <a:r>
              <a:rPr lang="ru-RU" sz="3000" b="1" u="sng" err="1">
                <a:latin typeface="Times New Roman"/>
                <a:cs typeface="Times New Roman"/>
              </a:rPr>
              <a:t>cavity</a:t>
            </a:r>
            <a:r>
              <a:rPr lang="ru-RU" sz="3000" b="1" u="sng" dirty="0">
                <a:latin typeface="Times New Roman"/>
                <a:cs typeface="Times New Roman"/>
              </a:rPr>
              <a:t> </a:t>
            </a:r>
            <a:r>
              <a:rPr lang="ru-RU" sz="3000" b="1" u="sng" err="1">
                <a:latin typeface="Times New Roman"/>
                <a:cs typeface="Times New Roman"/>
              </a:rPr>
              <a:t>waii</a:t>
            </a:r>
            <a:r>
              <a:rPr lang="ru-RU" sz="3000" b="1" u="sng" dirty="0">
                <a:latin typeface="Times New Roman"/>
                <a:cs typeface="Times New Roman"/>
              </a:rPr>
              <a:t> </a:t>
            </a:r>
            <a:r>
              <a:rPr lang="ru-RU" sz="3000" b="1" u="sng" err="1">
                <a:latin typeface="Times New Roman"/>
                <a:cs typeface="Times New Roman"/>
              </a:rPr>
              <a:t>and</a:t>
            </a:r>
            <a:r>
              <a:rPr lang="ru-RU" sz="3000" b="1" u="sng" dirty="0">
                <a:latin typeface="Times New Roman"/>
                <a:cs typeface="Times New Roman"/>
              </a:rPr>
              <a:t> </a:t>
            </a:r>
            <a:r>
              <a:rPr lang="ru-RU" sz="3000" b="1" u="sng" err="1">
                <a:latin typeface="Times New Roman"/>
                <a:cs typeface="Times New Roman"/>
              </a:rPr>
              <a:t>proliferations</a:t>
            </a:r>
            <a:r>
              <a:rPr lang="ru-RU" sz="3000" b="1" u="sng" dirty="0">
                <a:latin typeface="Times New Roman"/>
                <a:cs typeface="Times New Roman"/>
              </a:rPr>
              <a:t> </a:t>
            </a:r>
            <a:r>
              <a:rPr lang="ru-RU" sz="3000" b="1" u="sng" err="1">
                <a:latin typeface="Times New Roman"/>
                <a:cs typeface="Times New Roman"/>
              </a:rPr>
              <a:t>of</a:t>
            </a:r>
            <a:r>
              <a:rPr lang="ru-RU" sz="3000" b="1" u="sng" dirty="0">
                <a:latin typeface="Times New Roman"/>
                <a:cs typeface="Times New Roman"/>
              </a:rPr>
              <a:t> </a:t>
            </a:r>
            <a:r>
              <a:rPr lang="ru-RU" sz="3000" b="1" u="sng" err="1">
                <a:latin typeface="Times New Roman"/>
                <a:cs typeface="Times New Roman"/>
              </a:rPr>
              <a:t>epithelioid</a:t>
            </a:r>
            <a:r>
              <a:rPr lang="ru-RU" sz="3000" b="1" u="sng" dirty="0">
                <a:latin typeface="Times New Roman"/>
                <a:cs typeface="Times New Roman"/>
              </a:rPr>
              <a:t>, </a:t>
            </a:r>
            <a:r>
              <a:rPr lang="ru-RU" sz="3000" b="1" u="sng" err="1">
                <a:latin typeface="Times New Roman"/>
                <a:cs typeface="Times New Roman"/>
              </a:rPr>
              <a:t>lymphoid</a:t>
            </a:r>
            <a:r>
              <a:rPr lang="ru-RU" sz="3000" b="1" u="sng" dirty="0">
                <a:latin typeface="Times New Roman"/>
                <a:cs typeface="Times New Roman"/>
              </a:rPr>
              <a:t>, </a:t>
            </a:r>
            <a:r>
              <a:rPr lang="ru-RU" sz="3000" b="1" u="sng" err="1">
                <a:latin typeface="Times New Roman"/>
                <a:cs typeface="Times New Roman"/>
              </a:rPr>
              <a:t>and</a:t>
            </a:r>
            <a:r>
              <a:rPr lang="ru-RU" sz="3000" b="1" u="sng" dirty="0">
                <a:latin typeface="Times New Roman"/>
                <a:cs typeface="Times New Roman"/>
              </a:rPr>
              <a:t> </a:t>
            </a:r>
            <a:r>
              <a:rPr lang="ru-RU" sz="3000" b="1" u="sng" err="1">
                <a:latin typeface="Times New Roman"/>
                <a:cs typeface="Times New Roman"/>
              </a:rPr>
              <a:t>giant</a:t>
            </a:r>
            <a:r>
              <a:rPr lang="ru-RU" sz="3000" b="1" u="sng" dirty="0">
                <a:latin typeface="Times New Roman"/>
                <a:cs typeface="Times New Roman"/>
              </a:rPr>
              <a:t> </a:t>
            </a:r>
            <a:r>
              <a:rPr lang="ru-RU" sz="3000" b="1" u="sng" err="1">
                <a:latin typeface="Times New Roman"/>
                <a:cs typeface="Times New Roman"/>
              </a:rPr>
              <a:t>multinucleated</a:t>
            </a:r>
            <a:r>
              <a:rPr lang="ru-RU" sz="3000" b="1" u="sng" dirty="0">
                <a:latin typeface="Times New Roman"/>
                <a:cs typeface="Times New Roman"/>
              </a:rPr>
              <a:t> </a:t>
            </a:r>
            <a:r>
              <a:rPr lang="ru-RU" sz="3000" b="1" u="sng" err="1">
                <a:latin typeface="Times New Roman"/>
                <a:cs typeface="Times New Roman"/>
              </a:rPr>
              <a:t>cells</a:t>
            </a:r>
            <a:r>
              <a:rPr lang="ru-RU" sz="3000" b="1" u="sng" dirty="0">
                <a:latin typeface="Times New Roman"/>
                <a:cs typeface="Times New Roman"/>
              </a:rPr>
              <a:t> </a:t>
            </a:r>
            <a:r>
              <a:rPr lang="ru-RU" sz="3000" b="1" u="sng" err="1">
                <a:latin typeface="Times New Roman"/>
                <a:cs typeface="Times New Roman"/>
              </a:rPr>
              <a:t>with</a:t>
            </a:r>
            <a:r>
              <a:rPr lang="ru-RU" sz="3000" b="1" u="sng" dirty="0">
                <a:latin typeface="Times New Roman"/>
                <a:cs typeface="Times New Roman"/>
              </a:rPr>
              <a:t> </a:t>
            </a:r>
            <a:r>
              <a:rPr lang="ru-RU" sz="3000" b="1" u="sng" err="1">
                <a:latin typeface="Times New Roman"/>
                <a:cs typeface="Times New Roman"/>
              </a:rPr>
              <a:t>horseshoeshaped</a:t>
            </a:r>
            <a:r>
              <a:rPr lang="ru-RU" sz="3000" b="1" u="sng" dirty="0">
                <a:latin typeface="Times New Roman"/>
                <a:cs typeface="Times New Roman"/>
              </a:rPr>
              <a:t> </a:t>
            </a:r>
            <a:r>
              <a:rPr lang="ru-RU" sz="3000" b="1" u="sng" err="1">
                <a:latin typeface="Times New Roman"/>
                <a:cs typeface="Times New Roman"/>
              </a:rPr>
              <a:t>nuclei</a:t>
            </a:r>
            <a:r>
              <a:rPr lang="ru-RU" sz="3000" dirty="0">
                <a:latin typeface="Times New Roman"/>
                <a:cs typeface="Times New Roman"/>
              </a:rPr>
              <a:t> </a:t>
            </a:r>
            <a:r>
              <a:rPr lang="ru-RU" sz="3000" err="1">
                <a:latin typeface="Times New Roman"/>
                <a:cs typeface="Times New Roman"/>
              </a:rPr>
              <a:t>in</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middle</a:t>
            </a:r>
            <a:r>
              <a:rPr lang="ru-RU" sz="3000" dirty="0">
                <a:latin typeface="Times New Roman"/>
                <a:cs typeface="Times New Roman"/>
              </a:rPr>
              <a:t> </a:t>
            </a:r>
            <a:r>
              <a:rPr lang="ru-RU" sz="3000" err="1">
                <a:latin typeface="Times New Roman"/>
                <a:cs typeface="Times New Roman"/>
              </a:rPr>
              <a:t>layer</a:t>
            </a:r>
            <a:r>
              <a:rPr lang="ru-RU" sz="3000" dirty="0">
                <a:latin typeface="Times New Roman"/>
                <a:cs typeface="Times New Roman"/>
              </a:rPr>
              <a:t> </a:t>
            </a:r>
            <a:r>
              <a:rPr lang="ru-RU" sz="3000" err="1">
                <a:latin typeface="Times New Roman"/>
                <a:cs typeface="Times New Roman"/>
              </a:rPr>
              <a:t>of</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cavity</a:t>
            </a:r>
            <a:r>
              <a:rPr lang="ru-RU" sz="3000" dirty="0">
                <a:latin typeface="Times New Roman"/>
                <a:cs typeface="Times New Roman"/>
              </a:rPr>
              <a:t> </a:t>
            </a:r>
            <a:r>
              <a:rPr lang="ru-RU" sz="3000" err="1">
                <a:latin typeface="Times New Roman"/>
                <a:cs typeface="Times New Roman"/>
              </a:rPr>
              <a:t>wall</a:t>
            </a:r>
            <a:r>
              <a:rPr lang="ru-RU" sz="3000" dirty="0">
                <a:latin typeface="Times New Roman"/>
                <a:cs typeface="Times New Roman"/>
              </a:rPr>
              <a:t>.</a:t>
            </a:r>
            <a:endParaRPr lang="ru-RU"/>
          </a:p>
          <a:p>
            <a:r>
              <a:rPr lang="ru-RU" sz="3000" dirty="0">
                <a:latin typeface="Times New Roman"/>
                <a:cs typeface="Times New Roman"/>
              </a:rPr>
              <a:t>The </a:t>
            </a:r>
            <a:r>
              <a:rPr lang="ru-RU" sz="3000" err="1">
                <a:latin typeface="Times New Roman"/>
                <a:cs typeface="Times New Roman"/>
              </a:rPr>
              <a:t>observed</a:t>
            </a:r>
            <a:r>
              <a:rPr lang="ru-RU" sz="3000" dirty="0">
                <a:latin typeface="Times New Roman"/>
                <a:cs typeface="Times New Roman"/>
              </a:rPr>
              <a:t> </a:t>
            </a:r>
            <a:r>
              <a:rPr lang="ru-RU" sz="3000" err="1">
                <a:latin typeface="Times New Roman"/>
                <a:cs typeface="Times New Roman"/>
              </a:rPr>
              <a:t>changes</a:t>
            </a:r>
            <a:r>
              <a:rPr lang="ru-RU" sz="3000" dirty="0">
                <a:latin typeface="Times New Roman"/>
                <a:cs typeface="Times New Roman"/>
              </a:rPr>
              <a:t> </a:t>
            </a:r>
            <a:r>
              <a:rPr lang="ru-RU" sz="3000" err="1">
                <a:latin typeface="Times New Roman"/>
                <a:cs typeface="Times New Roman"/>
              </a:rPr>
              <a:t>in</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lung</a:t>
            </a:r>
            <a:r>
              <a:rPr lang="ru-RU" sz="3000" dirty="0">
                <a:latin typeface="Times New Roman"/>
                <a:cs typeface="Times New Roman"/>
              </a:rPr>
              <a:t> </a:t>
            </a:r>
            <a:r>
              <a:rPr lang="ru-RU" sz="3000" err="1">
                <a:latin typeface="Times New Roman"/>
                <a:cs typeface="Times New Roman"/>
              </a:rPr>
              <a:t>are</a:t>
            </a:r>
            <a:r>
              <a:rPr lang="ru-RU" sz="3000" dirty="0">
                <a:latin typeface="Times New Roman"/>
                <a:cs typeface="Times New Roman"/>
              </a:rPr>
              <a:t> </a:t>
            </a:r>
            <a:r>
              <a:rPr lang="ru-RU" sz="3000" err="1">
                <a:latin typeface="Times New Roman"/>
                <a:cs typeface="Times New Roman"/>
              </a:rPr>
              <a:t>characteristic</a:t>
            </a:r>
            <a:r>
              <a:rPr lang="ru-RU" sz="3000" dirty="0">
                <a:latin typeface="Times New Roman"/>
                <a:cs typeface="Times New Roman"/>
              </a:rPr>
              <a:t> </a:t>
            </a:r>
            <a:r>
              <a:rPr lang="ru-RU" sz="3000" err="1">
                <a:latin typeface="Times New Roman"/>
                <a:cs typeface="Times New Roman"/>
              </a:rPr>
              <a:t>of</a:t>
            </a:r>
            <a:r>
              <a:rPr lang="ru-RU" sz="3000" dirty="0">
                <a:latin typeface="Times New Roman"/>
                <a:cs typeface="Times New Roman"/>
              </a:rPr>
              <a:t> a:</a:t>
            </a:r>
            <a:endParaRPr lang="ru-RU"/>
          </a:p>
          <a:p>
            <a:endParaRPr lang="ru-RU" sz="3000" b="1" u="sng"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92313" y="3929116"/>
            <a:ext cx="8825658" cy="2543571"/>
          </a:xfrm>
        </p:spPr>
        <p:txBody>
          <a:bodyPr vert="horz" lIns="91440" tIns="45720" rIns="91440" bIns="45720" rtlCol="0" anchor="t">
            <a:noAutofit/>
          </a:bodyPr>
          <a:lstStyle/>
          <a:p>
            <a:pPr marL="457200" indent="-457200">
              <a:buAutoNum type="alphaUcPeriod"/>
            </a:pPr>
            <a:r>
              <a:rPr lang="ru-RU" sz="2400" b="1" u="sng" dirty="0" err="1">
                <a:solidFill>
                  <a:schemeClr val="tx1"/>
                </a:solidFill>
                <a:latin typeface="Times New Roman"/>
                <a:cs typeface="Times New Roman"/>
              </a:rPr>
              <a:t>Tuberculous</a:t>
            </a:r>
            <a:r>
              <a:rPr lang="ru-RU" sz="2400" b="1" u="sng" dirty="0">
                <a:solidFill>
                  <a:schemeClr val="tx1"/>
                </a:solidFill>
                <a:latin typeface="Times New Roman"/>
                <a:cs typeface="Times New Roman"/>
              </a:rPr>
              <a:t> </a:t>
            </a:r>
            <a:r>
              <a:rPr lang="ru-RU" sz="2400" b="1" u="sng" dirty="0" err="1">
                <a:solidFill>
                  <a:schemeClr val="tx1"/>
                </a:solidFill>
                <a:latin typeface="Times New Roman"/>
                <a:cs typeface="Times New Roman"/>
              </a:rPr>
              <a:t>cavity</a:t>
            </a:r>
            <a:endParaRPr lang="ru-RU" b="1" u="sng">
              <a:solidFill>
                <a:schemeClr val="tx1"/>
              </a:solidFill>
            </a:endParaRPr>
          </a:p>
          <a:p>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Pulmonary</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infarction</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with</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septic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breakdown</a:t>
            </a:r>
            <a:endParaRPr lang="ru-RU" dirty="0" err="1">
              <a:solidFill>
                <a:schemeClr val="tx1"/>
              </a:solidFill>
            </a:endParaRPr>
          </a:p>
          <a:p>
            <a:r>
              <a:rPr lang="ru-RU" sz="2400" dirty="0">
                <a:solidFill>
                  <a:schemeClr val="tx1"/>
                </a:solidFill>
                <a:latin typeface="Times New Roman"/>
                <a:cs typeface="Times New Roman"/>
              </a:rPr>
              <a:t>C.  </a:t>
            </a:r>
            <a:r>
              <a:rPr lang="ru-RU" sz="2400" dirty="0" err="1">
                <a:solidFill>
                  <a:schemeClr val="tx1"/>
                </a:solidFill>
                <a:latin typeface="Times New Roman"/>
                <a:cs typeface="Times New Roman"/>
              </a:rPr>
              <a:t>Congenital</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cyst</a:t>
            </a:r>
            <a:endParaRPr lang="ru-RU" dirty="0" err="1">
              <a:solidFill>
                <a:schemeClr val="tx1"/>
              </a:solidFill>
            </a:endParaRPr>
          </a:p>
          <a:p>
            <a:r>
              <a:rPr lang="ru-RU" sz="2400" dirty="0">
                <a:solidFill>
                  <a:schemeClr val="tx1"/>
                </a:solidFill>
                <a:latin typeface="Times New Roman"/>
                <a:cs typeface="Times New Roman"/>
              </a:rPr>
              <a:t>D.  </a:t>
            </a:r>
            <a:r>
              <a:rPr lang="ru-RU" sz="2400" dirty="0" err="1">
                <a:solidFill>
                  <a:schemeClr val="tx1"/>
                </a:solidFill>
                <a:latin typeface="Times New Roman"/>
                <a:cs typeface="Times New Roman"/>
              </a:rPr>
              <a:t>Bronchiectatic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cavity</a:t>
            </a:r>
            <a:endParaRPr lang="ru-RU" dirty="0" err="1">
              <a:solidFill>
                <a:schemeClr val="tx1"/>
              </a:solidFill>
            </a:endParaRPr>
          </a:p>
          <a:p>
            <a:r>
              <a:rPr lang="ru-RU" sz="2400" dirty="0">
                <a:solidFill>
                  <a:schemeClr val="tx1"/>
                </a:solidFill>
                <a:latin typeface="Times New Roman"/>
                <a:cs typeface="Times New Roman"/>
              </a:rPr>
              <a:t>E.  </a:t>
            </a:r>
            <a:r>
              <a:rPr lang="ru-RU" sz="2400" dirty="0" err="1">
                <a:solidFill>
                  <a:schemeClr val="tx1"/>
                </a:solidFill>
                <a:latin typeface="Times New Roman"/>
                <a:cs typeface="Times New Roman"/>
              </a:rPr>
              <a:t>Lung</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abscess</a:t>
            </a:r>
            <a:endParaRPr lang="ru-RU" dirty="0" err="1">
              <a:solidFill>
                <a:schemeClr val="tx1"/>
              </a:solidFill>
            </a:endParaRPr>
          </a:p>
          <a:p>
            <a:endParaRPr lang="ru-RU" sz="2400" dirty="0">
              <a:solidFill>
                <a:schemeClr val="tx1"/>
              </a:solidFill>
              <a:latin typeface="Times New Roman"/>
              <a:cs typeface="Times New Roman"/>
            </a:endParaRPr>
          </a:p>
        </p:txBody>
      </p:sp>
    </p:spTree>
    <p:extLst>
      <p:ext uri="{BB962C8B-B14F-4D97-AF65-F5344CB8AC3E}">
        <p14:creationId xmlns:p14="http://schemas.microsoft.com/office/powerpoint/2010/main" val="3779248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57499"/>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48540" y="182593"/>
            <a:ext cx="11657997" cy="3042035"/>
          </a:xfrm>
        </p:spPr>
        <p:txBody>
          <a:bodyPr vert="horz" lIns="91440" tIns="45720" rIns="91440" bIns="45720" rtlCol="0" anchor="t">
            <a:noAutofit/>
          </a:bodyPr>
          <a:lstStyle/>
          <a:p>
            <a:r>
              <a:rPr lang="ru-RU" sz="3000" err="1">
                <a:latin typeface="Times New Roman"/>
                <a:cs typeface="Times New Roman"/>
              </a:rPr>
              <a:t>Autopsy</a:t>
            </a:r>
            <a:r>
              <a:rPr lang="ru-RU" sz="3000" dirty="0">
                <a:latin typeface="Times New Roman"/>
                <a:cs typeface="Times New Roman"/>
              </a:rPr>
              <a:t> </a:t>
            </a:r>
            <a:r>
              <a:rPr lang="ru-RU" sz="3000" err="1">
                <a:latin typeface="Times New Roman"/>
                <a:cs typeface="Times New Roman"/>
              </a:rPr>
              <a:t>of</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body</a:t>
            </a:r>
            <a:r>
              <a:rPr lang="ru-RU" sz="3000" dirty="0">
                <a:latin typeface="Times New Roman"/>
                <a:cs typeface="Times New Roman"/>
              </a:rPr>
              <a:t> </a:t>
            </a:r>
            <a:r>
              <a:rPr lang="ru-RU" sz="3000" err="1">
                <a:latin typeface="Times New Roman"/>
                <a:cs typeface="Times New Roman"/>
              </a:rPr>
              <a:t>revealed</a:t>
            </a:r>
            <a:r>
              <a:rPr lang="ru-RU" sz="3000" dirty="0">
                <a:latin typeface="Times New Roman"/>
                <a:cs typeface="Times New Roman"/>
              </a:rPr>
              <a:t> </a:t>
            </a:r>
            <a:r>
              <a:rPr lang="ru-RU" sz="3000" err="1">
                <a:latin typeface="Times New Roman"/>
                <a:cs typeface="Times New Roman"/>
              </a:rPr>
              <a:t>waxy</a:t>
            </a:r>
            <a:r>
              <a:rPr lang="ru-RU" sz="3000" dirty="0">
                <a:latin typeface="Times New Roman"/>
                <a:cs typeface="Times New Roman"/>
              </a:rPr>
              <a:t> </a:t>
            </a:r>
            <a:r>
              <a:rPr lang="ru-RU" sz="3000" err="1">
                <a:latin typeface="Times New Roman"/>
                <a:cs typeface="Times New Roman"/>
              </a:rPr>
              <a:t>degeneration</a:t>
            </a:r>
            <a:r>
              <a:rPr lang="ru-RU" sz="3000" dirty="0">
                <a:latin typeface="Times New Roman"/>
                <a:cs typeface="Times New Roman"/>
              </a:rPr>
              <a:t> </a:t>
            </a:r>
            <a:r>
              <a:rPr lang="ru-RU" sz="3000" err="1">
                <a:latin typeface="Times New Roman"/>
                <a:cs typeface="Times New Roman"/>
              </a:rPr>
              <a:t>of</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rectus</a:t>
            </a:r>
            <a:r>
              <a:rPr lang="ru-RU" sz="3000" dirty="0">
                <a:latin typeface="Times New Roman"/>
                <a:cs typeface="Times New Roman"/>
              </a:rPr>
              <a:t> </a:t>
            </a:r>
            <a:r>
              <a:rPr lang="ru-RU" sz="3000" err="1">
                <a:latin typeface="Times New Roman"/>
                <a:cs typeface="Times New Roman"/>
              </a:rPr>
              <a:t>abdominis</a:t>
            </a:r>
            <a:r>
              <a:rPr lang="ru-RU" sz="3000" dirty="0">
                <a:latin typeface="Times New Roman"/>
                <a:cs typeface="Times New Roman"/>
              </a:rPr>
              <a:t> </a:t>
            </a:r>
            <a:r>
              <a:rPr lang="ru-RU" sz="3000" err="1">
                <a:latin typeface="Times New Roman"/>
                <a:cs typeface="Times New Roman"/>
              </a:rPr>
              <a:t>muscles</a:t>
            </a:r>
            <a:r>
              <a:rPr lang="ru-RU" sz="3000" dirty="0">
                <a:latin typeface="Times New Roman"/>
                <a:cs typeface="Times New Roman"/>
              </a:rPr>
              <a:t>.</a:t>
            </a:r>
            <a:r>
              <a:rPr lang="ru-RU" sz="3000" b="1" u="sng" dirty="0">
                <a:latin typeface="Times New Roman"/>
                <a:cs typeface="Times New Roman"/>
              </a:rPr>
              <a:t> In </a:t>
            </a:r>
            <a:r>
              <a:rPr lang="ru-RU" sz="3000" b="1" u="sng" err="1">
                <a:latin typeface="Times New Roman"/>
                <a:cs typeface="Times New Roman"/>
              </a:rPr>
              <a:t>the</a:t>
            </a:r>
            <a:r>
              <a:rPr lang="ru-RU" sz="3000" b="1" u="sng" dirty="0">
                <a:latin typeface="Times New Roman"/>
                <a:cs typeface="Times New Roman"/>
              </a:rPr>
              <a:t> </a:t>
            </a:r>
            <a:r>
              <a:rPr lang="ru-RU" sz="3000" b="1" u="sng" err="1">
                <a:latin typeface="Times New Roman"/>
                <a:cs typeface="Times New Roman"/>
              </a:rPr>
              <a:t>terminal</a:t>
            </a:r>
            <a:r>
              <a:rPr lang="ru-RU" sz="3000" b="1" u="sng" dirty="0">
                <a:latin typeface="Times New Roman"/>
                <a:cs typeface="Times New Roman"/>
              </a:rPr>
              <a:t> </a:t>
            </a:r>
            <a:r>
              <a:rPr lang="ru-RU" sz="3000" b="1" u="sng" err="1">
                <a:latin typeface="Times New Roman"/>
                <a:cs typeface="Times New Roman"/>
              </a:rPr>
              <a:t>segment</a:t>
            </a:r>
            <a:r>
              <a:rPr lang="ru-RU" sz="3000" b="1" u="sng" dirty="0">
                <a:latin typeface="Times New Roman"/>
                <a:cs typeface="Times New Roman"/>
              </a:rPr>
              <a:t> </a:t>
            </a:r>
            <a:r>
              <a:rPr lang="ru-RU" sz="3000" b="1" u="sng" err="1">
                <a:latin typeface="Times New Roman"/>
                <a:cs typeface="Times New Roman"/>
              </a:rPr>
              <a:t>of</a:t>
            </a:r>
            <a:r>
              <a:rPr lang="ru-RU" sz="3000" b="1" u="sng" dirty="0">
                <a:latin typeface="Times New Roman"/>
                <a:cs typeface="Times New Roman"/>
              </a:rPr>
              <a:t> </a:t>
            </a:r>
            <a:r>
              <a:rPr lang="ru-RU" sz="3000" b="1" u="sng" err="1">
                <a:latin typeface="Times New Roman"/>
                <a:cs typeface="Times New Roman"/>
              </a:rPr>
              <a:t>the</a:t>
            </a:r>
            <a:r>
              <a:rPr lang="ru-RU" sz="3000" b="1" u="sng" dirty="0">
                <a:latin typeface="Times New Roman"/>
                <a:cs typeface="Times New Roman"/>
              </a:rPr>
              <a:t> </a:t>
            </a:r>
            <a:r>
              <a:rPr lang="ru-RU" sz="3000" b="1" u="sng" err="1">
                <a:latin typeface="Times New Roman"/>
                <a:cs typeface="Times New Roman"/>
              </a:rPr>
              <a:t>small</a:t>
            </a:r>
            <a:r>
              <a:rPr lang="ru-RU" sz="3000" b="1" u="sng" dirty="0">
                <a:latin typeface="Times New Roman"/>
                <a:cs typeface="Times New Roman"/>
              </a:rPr>
              <a:t> </a:t>
            </a:r>
            <a:r>
              <a:rPr lang="ru-RU" sz="3000" b="1" u="sng" err="1">
                <a:latin typeface="Times New Roman"/>
                <a:cs typeface="Times New Roman"/>
              </a:rPr>
              <a:t>intestine</a:t>
            </a:r>
            <a:r>
              <a:rPr lang="ru-RU" sz="3000" b="1" u="sng" dirty="0">
                <a:latin typeface="Times New Roman"/>
                <a:cs typeface="Times New Roman"/>
              </a:rPr>
              <a:t> </a:t>
            </a:r>
            <a:r>
              <a:rPr lang="ru-RU" sz="3000" b="1" u="sng" err="1">
                <a:latin typeface="Times New Roman"/>
                <a:cs typeface="Times New Roman"/>
              </a:rPr>
              <a:t>there</a:t>
            </a:r>
            <a:r>
              <a:rPr lang="ru-RU" sz="3000" b="1" u="sng" dirty="0">
                <a:latin typeface="Times New Roman"/>
                <a:cs typeface="Times New Roman"/>
              </a:rPr>
              <a:t> </a:t>
            </a:r>
            <a:r>
              <a:rPr lang="ru-RU" sz="3000" b="1" u="sng" err="1">
                <a:latin typeface="Times New Roman"/>
                <a:cs typeface="Times New Roman"/>
              </a:rPr>
              <a:t>are</a:t>
            </a:r>
            <a:r>
              <a:rPr lang="ru-RU" sz="3000" b="1" u="sng" dirty="0">
                <a:latin typeface="Times New Roman"/>
                <a:cs typeface="Times New Roman"/>
              </a:rPr>
              <a:t> </a:t>
            </a:r>
            <a:r>
              <a:rPr lang="ru-RU" sz="3000" b="1" u="sng" err="1">
                <a:latin typeface="Times New Roman"/>
                <a:cs typeface="Times New Roman"/>
              </a:rPr>
              <a:t>ulcers</a:t>
            </a:r>
            <a:r>
              <a:rPr lang="ru-RU" sz="3000" b="1" u="sng" dirty="0">
                <a:latin typeface="Times New Roman"/>
                <a:cs typeface="Times New Roman"/>
              </a:rPr>
              <a:t> 3-5 </a:t>
            </a:r>
            <a:r>
              <a:rPr lang="ru-RU" sz="3000" b="1" u="sng" err="1">
                <a:latin typeface="Times New Roman"/>
                <a:cs typeface="Times New Roman"/>
              </a:rPr>
              <a:t>cm</a:t>
            </a:r>
            <a:r>
              <a:rPr lang="ru-RU" sz="3000" b="1" u="sng" dirty="0">
                <a:latin typeface="Times New Roman"/>
                <a:cs typeface="Times New Roman"/>
              </a:rPr>
              <a:t> </a:t>
            </a:r>
            <a:r>
              <a:rPr lang="ru-RU" sz="3000" b="1" u="sng" err="1">
                <a:latin typeface="Times New Roman"/>
                <a:cs typeface="Times New Roman"/>
              </a:rPr>
              <a:t>in</a:t>
            </a:r>
            <a:r>
              <a:rPr lang="ru-RU" sz="3000" b="1" u="sng" dirty="0">
                <a:latin typeface="Times New Roman"/>
                <a:cs typeface="Times New Roman"/>
              </a:rPr>
              <a:t> </a:t>
            </a:r>
            <a:r>
              <a:rPr lang="ru-RU" sz="3000" b="1" u="sng" err="1">
                <a:latin typeface="Times New Roman"/>
                <a:cs typeface="Times New Roman"/>
              </a:rPr>
              <a:t>diameter</a:t>
            </a:r>
            <a:r>
              <a:rPr lang="ru-RU" sz="3000" b="1" u="sng" dirty="0">
                <a:latin typeface="Times New Roman"/>
                <a:cs typeface="Times New Roman"/>
              </a:rPr>
              <a:t>. The </a:t>
            </a:r>
            <a:r>
              <a:rPr lang="ru-RU" sz="3000" b="1" u="sng" err="1">
                <a:latin typeface="Times New Roman"/>
                <a:cs typeface="Times New Roman"/>
              </a:rPr>
              <a:t>ulcer</a:t>
            </a:r>
            <a:r>
              <a:rPr lang="ru-RU" sz="3000" b="1" u="sng" dirty="0">
                <a:latin typeface="Times New Roman"/>
                <a:cs typeface="Times New Roman"/>
              </a:rPr>
              <a:t> </a:t>
            </a:r>
            <a:r>
              <a:rPr lang="ru-RU" sz="3000" b="1" u="sng" err="1">
                <a:latin typeface="Times New Roman"/>
                <a:cs typeface="Times New Roman"/>
              </a:rPr>
              <a:t>walls</a:t>
            </a:r>
            <a:r>
              <a:rPr lang="ru-RU" sz="3000" b="1" u="sng" dirty="0">
                <a:latin typeface="Times New Roman"/>
                <a:cs typeface="Times New Roman"/>
              </a:rPr>
              <a:t> </a:t>
            </a:r>
            <a:r>
              <a:rPr lang="ru-RU" sz="3000" b="1" u="sng" err="1">
                <a:latin typeface="Times New Roman"/>
                <a:cs typeface="Times New Roman"/>
              </a:rPr>
              <a:t>are</a:t>
            </a:r>
            <a:r>
              <a:rPr lang="ru-RU" sz="3000" b="1" u="sng" dirty="0">
                <a:latin typeface="Times New Roman"/>
                <a:cs typeface="Times New Roman"/>
              </a:rPr>
              <a:t> </a:t>
            </a:r>
            <a:r>
              <a:rPr lang="ru-RU" sz="3000" b="1" u="sng" err="1">
                <a:latin typeface="Times New Roman"/>
                <a:cs typeface="Times New Roman"/>
              </a:rPr>
              <a:t>covered</a:t>
            </a:r>
            <a:r>
              <a:rPr lang="ru-RU" sz="3000" b="1" u="sng" dirty="0">
                <a:latin typeface="Times New Roman"/>
                <a:cs typeface="Times New Roman"/>
              </a:rPr>
              <a:t> </a:t>
            </a:r>
            <a:r>
              <a:rPr lang="ru-RU" sz="3000" b="1" u="sng" err="1">
                <a:latin typeface="Times New Roman"/>
                <a:cs typeface="Times New Roman"/>
              </a:rPr>
              <a:t>in</a:t>
            </a:r>
            <a:r>
              <a:rPr lang="ru-RU" sz="3000" b="1" u="sng" dirty="0">
                <a:latin typeface="Times New Roman"/>
                <a:cs typeface="Times New Roman"/>
              </a:rPr>
              <a:t> a </a:t>
            </a:r>
            <a:r>
              <a:rPr lang="ru-RU" sz="3000" b="1" u="sng" err="1">
                <a:latin typeface="Times New Roman"/>
                <a:cs typeface="Times New Roman"/>
              </a:rPr>
              <a:t>crumbling</a:t>
            </a:r>
            <a:r>
              <a:rPr lang="ru-RU" sz="3000" b="1" u="sng" dirty="0">
                <a:latin typeface="Times New Roman"/>
                <a:cs typeface="Times New Roman"/>
              </a:rPr>
              <a:t> </a:t>
            </a:r>
            <a:r>
              <a:rPr lang="ru-RU" sz="3000" b="1" u="sng" err="1">
                <a:latin typeface="Times New Roman"/>
                <a:cs typeface="Times New Roman"/>
              </a:rPr>
              <a:t>gray-yellow</a:t>
            </a:r>
            <a:r>
              <a:rPr lang="ru-RU" sz="3000" b="1" u="sng" dirty="0">
                <a:latin typeface="Times New Roman"/>
                <a:cs typeface="Times New Roman"/>
              </a:rPr>
              <a:t> </a:t>
            </a:r>
            <a:r>
              <a:rPr lang="ru-RU" sz="3000" b="1" u="sng" err="1">
                <a:latin typeface="Times New Roman"/>
                <a:cs typeface="Times New Roman"/>
              </a:rPr>
              <a:t>substance</a:t>
            </a:r>
            <a:r>
              <a:rPr lang="ru-RU" sz="3000" b="1" u="sng" dirty="0">
                <a:latin typeface="Times New Roman"/>
                <a:cs typeface="Times New Roman"/>
              </a:rPr>
              <a:t>.</a:t>
            </a:r>
            <a:r>
              <a:rPr lang="ru-RU" sz="3000" dirty="0">
                <a:latin typeface="Times New Roman"/>
                <a:cs typeface="Times New Roman"/>
              </a:rPr>
              <a:t> The </a:t>
            </a:r>
            <a:r>
              <a:rPr lang="ru-RU" sz="3000" err="1">
                <a:latin typeface="Times New Roman"/>
                <a:cs typeface="Times New Roman"/>
              </a:rPr>
              <a:t>ulcer</a:t>
            </a:r>
            <a:r>
              <a:rPr lang="ru-RU" sz="3000" dirty="0">
                <a:latin typeface="Times New Roman"/>
                <a:cs typeface="Times New Roman"/>
              </a:rPr>
              <a:t> </a:t>
            </a:r>
            <a:r>
              <a:rPr lang="ru-RU" sz="3000" err="1">
                <a:latin typeface="Times New Roman"/>
                <a:cs typeface="Times New Roman"/>
              </a:rPr>
              <a:t>edges</a:t>
            </a:r>
            <a:r>
              <a:rPr lang="ru-RU" sz="3000" dirty="0">
                <a:latin typeface="Times New Roman"/>
                <a:cs typeface="Times New Roman"/>
              </a:rPr>
              <a:t> </a:t>
            </a:r>
            <a:r>
              <a:rPr lang="ru-RU" sz="3000" err="1">
                <a:latin typeface="Times New Roman"/>
                <a:cs typeface="Times New Roman"/>
              </a:rPr>
              <a:t>are</a:t>
            </a:r>
            <a:r>
              <a:rPr lang="ru-RU" sz="3000" dirty="0">
                <a:latin typeface="Times New Roman"/>
                <a:cs typeface="Times New Roman"/>
              </a:rPr>
              <a:t> </a:t>
            </a:r>
            <a:r>
              <a:rPr lang="ru-RU" sz="3000" err="1">
                <a:latin typeface="Times New Roman"/>
                <a:cs typeface="Times New Roman"/>
              </a:rPr>
              <a:t>moderately</a:t>
            </a:r>
            <a:r>
              <a:rPr lang="ru-RU" sz="3000" dirty="0">
                <a:latin typeface="Times New Roman"/>
                <a:cs typeface="Times New Roman"/>
              </a:rPr>
              <a:t> </a:t>
            </a:r>
            <a:r>
              <a:rPr lang="ru-RU" sz="3000" err="1">
                <a:latin typeface="Times New Roman"/>
                <a:cs typeface="Times New Roman"/>
              </a:rPr>
              <a:t>raised</a:t>
            </a:r>
            <a:r>
              <a:rPr lang="ru-RU" sz="3000" dirty="0">
                <a:latin typeface="Times New Roman"/>
                <a:cs typeface="Times New Roman"/>
              </a:rPr>
              <a:t> </a:t>
            </a:r>
            <a:r>
              <a:rPr lang="ru-RU" sz="3000" err="1">
                <a:latin typeface="Times New Roman"/>
                <a:cs typeface="Times New Roman"/>
              </a:rPr>
              <a:t>above</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mucosa</a:t>
            </a:r>
            <a:r>
              <a:rPr lang="ru-RU" sz="3000" dirty="0">
                <a:latin typeface="Times New Roman"/>
                <a:cs typeface="Times New Roman"/>
              </a:rPr>
              <a:t>. </a:t>
            </a:r>
            <a:r>
              <a:rPr lang="ru-RU" sz="3000" err="1">
                <a:latin typeface="Times New Roman"/>
                <a:cs typeface="Times New Roman"/>
              </a:rPr>
              <a:t>Widal</a:t>
            </a:r>
            <a:r>
              <a:rPr lang="ru-RU" sz="3000" dirty="0">
                <a:latin typeface="Times New Roman"/>
                <a:cs typeface="Times New Roman"/>
              </a:rPr>
              <a:t> </a:t>
            </a:r>
            <a:r>
              <a:rPr lang="ru-RU" sz="3000" err="1">
                <a:latin typeface="Times New Roman"/>
                <a:cs typeface="Times New Roman"/>
              </a:rPr>
              <a:t>test</a:t>
            </a:r>
            <a:r>
              <a:rPr lang="ru-RU" sz="3000" dirty="0">
                <a:latin typeface="Times New Roman"/>
                <a:cs typeface="Times New Roman"/>
              </a:rPr>
              <a:t> </a:t>
            </a:r>
            <a:r>
              <a:rPr lang="ru-RU" sz="3000" err="1">
                <a:latin typeface="Times New Roman"/>
                <a:cs typeface="Times New Roman"/>
              </a:rPr>
              <a:t>is</a:t>
            </a:r>
            <a:r>
              <a:rPr lang="ru-RU" sz="3000" dirty="0">
                <a:latin typeface="Times New Roman"/>
                <a:cs typeface="Times New Roman"/>
              </a:rPr>
              <a:t> </a:t>
            </a:r>
            <a:r>
              <a:rPr lang="ru-RU" sz="3000" err="1">
                <a:latin typeface="Times New Roman"/>
                <a:cs typeface="Times New Roman"/>
              </a:rPr>
              <a:t>positive</a:t>
            </a:r>
            <a:r>
              <a:rPr lang="ru-RU" sz="3000" dirty="0">
                <a:latin typeface="Times New Roman"/>
                <a:cs typeface="Times New Roman"/>
              </a:rPr>
              <a:t>. </a:t>
            </a:r>
            <a:r>
              <a:rPr lang="ru-RU" sz="3000" err="1">
                <a:latin typeface="Times New Roman"/>
                <a:cs typeface="Times New Roman"/>
              </a:rPr>
              <a:t>Make</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diagnosis</a:t>
            </a:r>
            <a:r>
              <a:rPr lang="ru-RU" sz="3000" dirty="0">
                <a:latin typeface="Times New Roman"/>
                <a:cs typeface="Times New Roman"/>
              </a:rPr>
              <a:t>:</a:t>
            </a:r>
            <a:endParaRPr lang="ru-RU" dirty="0" err="1"/>
          </a:p>
          <a:p>
            <a:endParaRPr lang="ru-RU" sz="30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306690" y="3325267"/>
            <a:ext cx="8825658" cy="2543571"/>
          </a:xfrm>
        </p:spPr>
        <p:txBody>
          <a:bodyPr vert="horz" lIns="91440" tIns="45720" rIns="91440" bIns="45720" rtlCol="0" anchor="t">
            <a:noAutofit/>
          </a:bodyPr>
          <a:lstStyle/>
          <a:p>
            <a:pPr marL="457200" indent="-457200">
              <a:buAutoNum type="alphaUcPeriod"/>
            </a:pPr>
            <a:r>
              <a:rPr lang="ru-RU" sz="2400" b="1" u="sng" err="1">
                <a:solidFill>
                  <a:schemeClr val="tx1"/>
                </a:solidFill>
                <a:latin typeface="Times New Roman"/>
                <a:cs typeface="Times New Roman"/>
              </a:rPr>
              <a:t>Typhoid</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fever</a:t>
            </a:r>
            <a:endParaRPr lang="ru-RU" b="1" u="sng">
              <a:solidFill>
                <a:schemeClr val="tx1"/>
              </a:solidFill>
            </a:endParaRPr>
          </a:p>
          <a:p>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Relapsing</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fever</a:t>
            </a:r>
            <a:endParaRPr lang="ru-RU" dirty="0" err="1">
              <a:solidFill>
                <a:schemeClr val="tx1"/>
              </a:solidFill>
            </a:endParaRPr>
          </a:p>
          <a:p>
            <a:r>
              <a:rPr lang="ru-RU" sz="2400" dirty="0">
                <a:solidFill>
                  <a:schemeClr val="tx1"/>
                </a:solidFill>
                <a:latin typeface="Times New Roman"/>
                <a:cs typeface="Times New Roman"/>
              </a:rPr>
              <a:t>C.  </a:t>
            </a:r>
            <a:r>
              <a:rPr lang="ru-RU" sz="2400" dirty="0" err="1">
                <a:solidFill>
                  <a:schemeClr val="tx1"/>
                </a:solidFill>
                <a:latin typeface="Times New Roman"/>
                <a:cs typeface="Times New Roman"/>
              </a:rPr>
              <a:t>Nonspecific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ulcerative</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colitis</a:t>
            </a:r>
            <a:endParaRPr lang="ru-RU" dirty="0" err="1">
              <a:solidFill>
                <a:schemeClr val="tx1"/>
              </a:solidFill>
            </a:endParaRPr>
          </a:p>
          <a:p>
            <a:r>
              <a:rPr lang="ru-RU" sz="2400" dirty="0">
                <a:solidFill>
                  <a:schemeClr val="tx1"/>
                </a:solidFill>
                <a:latin typeface="Times New Roman"/>
                <a:cs typeface="Times New Roman"/>
              </a:rPr>
              <a:t>D.  </a:t>
            </a:r>
            <a:r>
              <a:rPr lang="ru-RU" sz="2400" dirty="0" err="1">
                <a:solidFill>
                  <a:schemeClr val="tx1"/>
                </a:solidFill>
                <a:latin typeface="Times New Roman"/>
                <a:cs typeface="Times New Roman"/>
              </a:rPr>
              <a:t>Crohn`s</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disease</a:t>
            </a:r>
            <a:endParaRPr lang="ru-RU" dirty="0" err="1">
              <a:solidFill>
                <a:schemeClr val="tx1"/>
              </a:solidFill>
            </a:endParaRPr>
          </a:p>
          <a:p>
            <a:r>
              <a:rPr lang="ru-RU" sz="2400" dirty="0">
                <a:solidFill>
                  <a:schemeClr val="tx1"/>
                </a:solidFill>
                <a:latin typeface="Times New Roman"/>
                <a:cs typeface="Times New Roman"/>
              </a:rPr>
              <a:t>E.  </a:t>
            </a:r>
            <a:r>
              <a:rPr lang="ru-RU" sz="2400" dirty="0" err="1">
                <a:solidFill>
                  <a:schemeClr val="tx1"/>
                </a:solidFill>
                <a:latin typeface="Times New Roman"/>
                <a:cs typeface="Times New Roman"/>
              </a:rPr>
              <a:t>Dysentery</a:t>
            </a:r>
            <a:endParaRPr lang="ru-RU" dirty="0" err="1">
              <a:solidFill>
                <a:schemeClr val="tx1"/>
              </a:solidFill>
            </a:endParaRPr>
          </a:p>
          <a:p>
            <a:endParaRPr lang="ru-RU" sz="2400" dirty="0">
              <a:solidFill>
                <a:schemeClr val="tx1"/>
              </a:solidFill>
              <a:latin typeface="Times New Roman"/>
              <a:cs typeface="Times New Roman"/>
            </a:endParaRPr>
          </a:p>
        </p:txBody>
      </p:sp>
    </p:spTree>
    <p:extLst>
      <p:ext uri="{BB962C8B-B14F-4D97-AF65-F5344CB8AC3E}">
        <p14:creationId xmlns:p14="http://schemas.microsoft.com/office/powerpoint/2010/main" val="22709022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57499"/>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48540" y="182593"/>
            <a:ext cx="11657997" cy="3042035"/>
          </a:xfrm>
        </p:spPr>
        <p:txBody>
          <a:bodyPr vert="horz" lIns="91440" tIns="45720" rIns="91440" bIns="45720" rtlCol="0" anchor="t">
            <a:noAutofit/>
          </a:bodyPr>
          <a:lstStyle/>
          <a:p>
            <a:r>
              <a:rPr lang="ru-RU" sz="3000" dirty="0" err="1">
                <a:latin typeface="Times New Roman"/>
                <a:cs typeface="Times New Roman"/>
              </a:rPr>
              <a:t>Autopsy</a:t>
            </a:r>
            <a:r>
              <a:rPr lang="ru-RU" sz="3000" dirty="0">
                <a:latin typeface="Times New Roman"/>
                <a:cs typeface="Times New Roman"/>
              </a:rPr>
              <a:t> </a:t>
            </a:r>
            <a:r>
              <a:rPr lang="ru-RU" sz="3000" dirty="0" err="1">
                <a:latin typeface="Times New Roman"/>
                <a:cs typeface="Times New Roman"/>
              </a:rPr>
              <a:t>of</a:t>
            </a:r>
            <a:r>
              <a:rPr lang="ru-RU" sz="3000" dirty="0">
                <a:latin typeface="Times New Roman"/>
                <a:cs typeface="Times New Roman"/>
              </a:rPr>
              <a:t> </a:t>
            </a:r>
            <a:r>
              <a:rPr lang="ru-RU" sz="3000" dirty="0" err="1">
                <a:latin typeface="Times New Roman"/>
                <a:cs typeface="Times New Roman"/>
              </a:rPr>
              <a:t>the</a:t>
            </a:r>
            <a:r>
              <a:rPr lang="ru-RU" sz="3000" dirty="0">
                <a:latin typeface="Times New Roman"/>
                <a:cs typeface="Times New Roman"/>
              </a:rPr>
              <a:t> </a:t>
            </a:r>
            <a:r>
              <a:rPr lang="ru-RU" sz="3000" dirty="0" err="1">
                <a:latin typeface="Times New Roman"/>
                <a:cs typeface="Times New Roman"/>
              </a:rPr>
              <a:t>body</a:t>
            </a:r>
            <a:r>
              <a:rPr lang="ru-RU" sz="3000" dirty="0">
                <a:latin typeface="Times New Roman"/>
                <a:cs typeface="Times New Roman"/>
              </a:rPr>
              <a:t> </a:t>
            </a:r>
            <a:r>
              <a:rPr lang="ru-RU" sz="3000" dirty="0" err="1">
                <a:latin typeface="Times New Roman"/>
                <a:cs typeface="Times New Roman"/>
              </a:rPr>
              <a:t>of</a:t>
            </a:r>
            <a:r>
              <a:rPr lang="ru-RU" sz="3000" dirty="0">
                <a:latin typeface="Times New Roman"/>
                <a:cs typeface="Times New Roman"/>
              </a:rPr>
              <a:t> a 42-year-old </a:t>
            </a:r>
            <a:r>
              <a:rPr lang="ru-RU" sz="3000" dirty="0" err="1">
                <a:latin typeface="Times New Roman"/>
                <a:cs typeface="Times New Roman"/>
              </a:rPr>
              <a:t>man</a:t>
            </a:r>
            <a:r>
              <a:rPr lang="ru-RU" sz="3000" dirty="0">
                <a:latin typeface="Times New Roman"/>
                <a:cs typeface="Times New Roman"/>
              </a:rPr>
              <a:t>, </a:t>
            </a:r>
            <a:r>
              <a:rPr lang="ru-RU" sz="3000" dirty="0" err="1">
                <a:latin typeface="Times New Roman"/>
                <a:cs typeface="Times New Roman"/>
              </a:rPr>
              <a:t>who</a:t>
            </a:r>
            <a:r>
              <a:rPr lang="ru-RU" sz="3000" dirty="0">
                <a:latin typeface="Times New Roman"/>
                <a:cs typeface="Times New Roman"/>
              </a:rPr>
              <a:t> </a:t>
            </a:r>
            <a:r>
              <a:rPr lang="ru-RU" sz="3000" dirty="0" err="1">
                <a:latin typeface="Times New Roman"/>
                <a:cs typeface="Times New Roman"/>
              </a:rPr>
              <a:t>had</a:t>
            </a:r>
            <a:r>
              <a:rPr lang="ru-RU" sz="3000" dirty="0">
                <a:latin typeface="Times New Roman"/>
                <a:cs typeface="Times New Roman"/>
              </a:rPr>
              <a:t> </a:t>
            </a:r>
            <a:r>
              <a:rPr lang="ru-RU" sz="3000" b="1" u="sng" dirty="0" err="1">
                <a:latin typeface="Times New Roman"/>
                <a:cs typeface="Times New Roman"/>
              </a:rPr>
              <a:t>chronic</a:t>
            </a:r>
            <a:r>
              <a:rPr lang="ru-RU" sz="3000" b="1" u="sng" dirty="0">
                <a:latin typeface="Times New Roman"/>
                <a:cs typeface="Times New Roman"/>
              </a:rPr>
              <a:t> </a:t>
            </a:r>
            <a:r>
              <a:rPr lang="ru-RU" sz="3000" b="1" u="sng" dirty="0" err="1">
                <a:latin typeface="Times New Roman"/>
                <a:cs typeface="Times New Roman"/>
              </a:rPr>
              <a:t>diffuse</a:t>
            </a:r>
            <a:r>
              <a:rPr lang="ru-RU" sz="3000" b="1" u="sng" dirty="0">
                <a:latin typeface="Times New Roman"/>
                <a:cs typeface="Times New Roman"/>
              </a:rPr>
              <a:t> </a:t>
            </a:r>
            <a:r>
              <a:rPr lang="ru-RU" sz="3000" b="1" u="sng" dirty="0" err="1">
                <a:latin typeface="Times New Roman"/>
                <a:cs typeface="Times New Roman"/>
              </a:rPr>
              <a:t>bronchitis</a:t>
            </a:r>
            <a:r>
              <a:rPr lang="ru-RU" sz="3000" b="1" u="sng" dirty="0">
                <a:latin typeface="Times New Roman"/>
                <a:cs typeface="Times New Roman"/>
              </a:rPr>
              <a:t> </a:t>
            </a:r>
            <a:r>
              <a:rPr lang="ru-RU" sz="3000" b="1" u="sng" dirty="0" err="1">
                <a:latin typeface="Times New Roman"/>
                <a:cs typeface="Times New Roman"/>
              </a:rPr>
              <a:t>and</a:t>
            </a:r>
            <a:r>
              <a:rPr lang="ru-RU" sz="3000" b="1" u="sng" dirty="0">
                <a:latin typeface="Times New Roman"/>
                <a:cs typeface="Times New Roman"/>
              </a:rPr>
              <a:t> </a:t>
            </a:r>
            <a:r>
              <a:rPr lang="ru-RU" sz="3000" b="1" u="sng" dirty="0" err="1">
                <a:latin typeface="Times New Roman"/>
                <a:cs typeface="Times New Roman"/>
              </a:rPr>
              <a:t>died</a:t>
            </a:r>
            <a:r>
              <a:rPr lang="ru-RU" sz="3000" b="1" u="sng" dirty="0">
                <a:latin typeface="Times New Roman"/>
                <a:cs typeface="Times New Roman"/>
              </a:rPr>
              <a:t> </a:t>
            </a:r>
            <a:r>
              <a:rPr lang="ru-RU" sz="3000" b="1" u="sng" dirty="0" err="1">
                <a:latin typeface="Times New Roman"/>
                <a:cs typeface="Times New Roman"/>
              </a:rPr>
              <a:t>of</a:t>
            </a:r>
            <a:r>
              <a:rPr lang="ru-RU" sz="3000" b="1" u="sng" dirty="0">
                <a:latin typeface="Times New Roman"/>
                <a:cs typeface="Times New Roman"/>
              </a:rPr>
              <a:t> </a:t>
            </a:r>
            <a:r>
              <a:rPr lang="ru-RU" sz="3000" b="1" u="sng" dirty="0" err="1">
                <a:latin typeface="Times New Roman"/>
                <a:cs typeface="Times New Roman"/>
              </a:rPr>
              <a:t>cardiopulmonary</a:t>
            </a:r>
            <a:r>
              <a:rPr lang="ru-RU" sz="3000" b="1" u="sng" dirty="0">
                <a:latin typeface="Times New Roman"/>
                <a:cs typeface="Times New Roman"/>
              </a:rPr>
              <a:t> </a:t>
            </a:r>
            <a:r>
              <a:rPr lang="ru-RU" sz="3000" b="1" u="sng" dirty="0" err="1">
                <a:latin typeface="Times New Roman"/>
                <a:cs typeface="Times New Roman"/>
              </a:rPr>
              <a:t>failure</a:t>
            </a:r>
            <a:r>
              <a:rPr lang="ru-RU" sz="3000" dirty="0">
                <a:latin typeface="Times New Roman"/>
                <a:cs typeface="Times New Roman"/>
              </a:rPr>
              <a:t>, </a:t>
            </a:r>
            <a:r>
              <a:rPr lang="ru-RU" sz="3000" dirty="0" err="1">
                <a:latin typeface="Times New Roman"/>
                <a:cs typeface="Times New Roman"/>
              </a:rPr>
              <a:t>shows</a:t>
            </a:r>
            <a:r>
              <a:rPr lang="ru-RU" sz="3000" dirty="0">
                <a:latin typeface="Times New Roman"/>
                <a:cs typeface="Times New Roman"/>
              </a:rPr>
              <a:t> </a:t>
            </a:r>
            <a:r>
              <a:rPr lang="ru-RU" sz="3000" b="1" u="sng" dirty="0" err="1">
                <a:latin typeface="Times New Roman"/>
                <a:cs typeface="Times New Roman"/>
              </a:rPr>
              <a:t>large</a:t>
            </a:r>
            <a:r>
              <a:rPr lang="ru-RU" sz="3000" b="1" u="sng" dirty="0">
                <a:latin typeface="Times New Roman"/>
                <a:cs typeface="Times New Roman"/>
              </a:rPr>
              <a:t> </a:t>
            </a:r>
            <a:r>
              <a:rPr lang="ru-RU" sz="3000" b="1" u="sng" dirty="0" err="1">
                <a:latin typeface="Times New Roman"/>
                <a:cs typeface="Times New Roman"/>
              </a:rPr>
              <a:t>hyperinflated</a:t>
            </a:r>
            <a:r>
              <a:rPr lang="ru-RU" sz="3000" b="1" u="sng" dirty="0">
                <a:latin typeface="Times New Roman"/>
                <a:cs typeface="Times New Roman"/>
              </a:rPr>
              <a:t> </a:t>
            </a:r>
            <a:r>
              <a:rPr lang="ru-RU" sz="3000" b="1" u="sng" dirty="0" err="1">
                <a:latin typeface="Times New Roman"/>
                <a:cs typeface="Times New Roman"/>
              </a:rPr>
              <a:t>lungs</a:t>
            </a:r>
            <a:r>
              <a:rPr lang="ru-RU" sz="3000" b="1" u="sng" dirty="0">
                <a:latin typeface="Times New Roman"/>
                <a:cs typeface="Times New Roman"/>
              </a:rPr>
              <a:t> </a:t>
            </a:r>
            <a:r>
              <a:rPr lang="ru-RU" sz="3000" b="1" u="sng" dirty="0" err="1">
                <a:latin typeface="Times New Roman"/>
                <a:cs typeface="Times New Roman"/>
              </a:rPr>
              <a:t>that</a:t>
            </a:r>
            <a:r>
              <a:rPr lang="ru-RU" sz="3000" b="1" u="sng" dirty="0">
                <a:latin typeface="Times New Roman"/>
                <a:cs typeface="Times New Roman"/>
              </a:rPr>
              <a:t> </a:t>
            </a:r>
            <a:r>
              <a:rPr lang="ru-RU" sz="3000" b="1" u="sng" dirty="0" err="1">
                <a:latin typeface="Times New Roman"/>
                <a:cs typeface="Times New Roman"/>
              </a:rPr>
              <a:t>cover</a:t>
            </a:r>
            <a:r>
              <a:rPr lang="ru-RU" sz="3000" b="1" u="sng" dirty="0">
                <a:latin typeface="Times New Roman"/>
                <a:cs typeface="Times New Roman"/>
              </a:rPr>
              <a:t> </a:t>
            </a:r>
            <a:r>
              <a:rPr lang="ru-RU" sz="3000" b="1" u="sng" dirty="0" err="1">
                <a:latin typeface="Times New Roman"/>
                <a:cs typeface="Times New Roman"/>
              </a:rPr>
              <a:t>the</a:t>
            </a:r>
            <a:r>
              <a:rPr lang="ru-RU" sz="3000" b="1" u="sng" dirty="0">
                <a:latin typeface="Times New Roman"/>
                <a:cs typeface="Times New Roman"/>
              </a:rPr>
              <a:t> </a:t>
            </a:r>
            <a:r>
              <a:rPr lang="ru-RU" sz="3000" b="1" u="sng" dirty="0" err="1">
                <a:latin typeface="Times New Roman"/>
                <a:cs typeface="Times New Roman"/>
              </a:rPr>
              <a:t>mediastinum</a:t>
            </a:r>
            <a:r>
              <a:rPr lang="ru-RU" sz="3000" b="1" u="sng" dirty="0">
                <a:latin typeface="Times New Roman"/>
                <a:cs typeface="Times New Roman"/>
              </a:rPr>
              <a:t> </a:t>
            </a:r>
            <a:r>
              <a:rPr lang="ru-RU" sz="3000" b="1" u="sng" dirty="0" err="1">
                <a:latin typeface="Times New Roman"/>
                <a:cs typeface="Times New Roman"/>
              </a:rPr>
              <a:t>with</a:t>
            </a:r>
            <a:r>
              <a:rPr lang="ru-RU" sz="3000" b="1" u="sng" dirty="0">
                <a:latin typeface="Times New Roman"/>
                <a:cs typeface="Times New Roman"/>
              </a:rPr>
              <a:t> </a:t>
            </a:r>
            <a:r>
              <a:rPr lang="ru-RU" sz="3000" b="1" u="sng" dirty="0" err="1">
                <a:latin typeface="Times New Roman"/>
                <a:cs typeface="Times New Roman"/>
              </a:rPr>
              <a:t>their</a:t>
            </a:r>
            <a:r>
              <a:rPr lang="ru-RU" sz="3000" b="1" u="sng" dirty="0">
                <a:latin typeface="Times New Roman"/>
                <a:cs typeface="Times New Roman"/>
              </a:rPr>
              <a:t> </a:t>
            </a:r>
            <a:r>
              <a:rPr lang="ru-RU" sz="3000" b="1" u="sng" dirty="0" err="1">
                <a:latin typeface="Times New Roman"/>
                <a:cs typeface="Times New Roman"/>
              </a:rPr>
              <a:t>edges</a:t>
            </a:r>
            <a:r>
              <a:rPr lang="ru-RU" sz="3000" b="1" u="sng" dirty="0">
                <a:latin typeface="Times New Roman"/>
                <a:cs typeface="Times New Roman"/>
              </a:rPr>
              <a:t>.</a:t>
            </a:r>
            <a:r>
              <a:rPr lang="ru-RU" sz="3000" dirty="0">
                <a:latin typeface="Times New Roman"/>
                <a:cs typeface="Times New Roman"/>
              </a:rPr>
              <a:t> The </a:t>
            </a:r>
            <a:r>
              <a:rPr lang="ru-RU" sz="3000" dirty="0" err="1">
                <a:latin typeface="Times New Roman"/>
                <a:cs typeface="Times New Roman"/>
              </a:rPr>
              <a:t>lungs</a:t>
            </a:r>
            <a:r>
              <a:rPr lang="ru-RU" sz="3000" dirty="0">
                <a:latin typeface="Times New Roman"/>
                <a:cs typeface="Times New Roman"/>
              </a:rPr>
              <a:t> </a:t>
            </a:r>
            <a:r>
              <a:rPr lang="ru-RU" sz="3000" dirty="0" err="1">
                <a:latin typeface="Times New Roman"/>
                <a:cs typeface="Times New Roman"/>
              </a:rPr>
              <a:t>do</a:t>
            </a:r>
            <a:r>
              <a:rPr lang="ru-RU" sz="3000" dirty="0">
                <a:latin typeface="Times New Roman"/>
                <a:cs typeface="Times New Roman"/>
              </a:rPr>
              <a:t> </a:t>
            </a:r>
            <a:r>
              <a:rPr lang="ru-RU" sz="3000" dirty="0" err="1">
                <a:latin typeface="Times New Roman"/>
                <a:cs typeface="Times New Roman"/>
              </a:rPr>
              <a:t>not</a:t>
            </a:r>
            <a:r>
              <a:rPr lang="ru-RU" sz="3000" dirty="0">
                <a:latin typeface="Times New Roman"/>
                <a:cs typeface="Times New Roman"/>
              </a:rPr>
              <a:t> </a:t>
            </a:r>
            <a:r>
              <a:rPr lang="ru-RU" sz="3000" dirty="0" err="1">
                <a:latin typeface="Times New Roman"/>
                <a:cs typeface="Times New Roman"/>
              </a:rPr>
              <a:t>deflate</a:t>
            </a:r>
            <a:r>
              <a:rPr lang="ru-RU" sz="3000" dirty="0">
                <a:latin typeface="Times New Roman"/>
                <a:cs typeface="Times New Roman"/>
              </a:rPr>
              <a:t>, </a:t>
            </a:r>
            <a:r>
              <a:rPr lang="ru-RU" sz="3000" dirty="0" err="1">
                <a:latin typeface="Times New Roman"/>
                <a:cs typeface="Times New Roman"/>
              </a:rPr>
              <a:t>are</a:t>
            </a:r>
            <a:r>
              <a:rPr lang="ru-RU" sz="3000" dirty="0">
                <a:latin typeface="Times New Roman"/>
                <a:cs typeface="Times New Roman"/>
              </a:rPr>
              <a:t> </a:t>
            </a:r>
            <a:r>
              <a:rPr lang="ru-RU" sz="3000" dirty="0" err="1">
                <a:latin typeface="Times New Roman"/>
                <a:cs typeface="Times New Roman"/>
              </a:rPr>
              <a:t>pale</a:t>
            </a:r>
            <a:r>
              <a:rPr lang="ru-RU" sz="3000" dirty="0">
                <a:latin typeface="Times New Roman"/>
                <a:cs typeface="Times New Roman"/>
              </a:rPr>
              <a:t> </a:t>
            </a:r>
            <a:r>
              <a:rPr lang="ru-RU" sz="3000" dirty="0" err="1">
                <a:latin typeface="Times New Roman"/>
                <a:cs typeface="Times New Roman"/>
              </a:rPr>
              <a:t>gray</a:t>
            </a:r>
            <a:r>
              <a:rPr lang="ru-RU" sz="3000" dirty="0">
                <a:latin typeface="Times New Roman"/>
                <a:cs typeface="Times New Roman"/>
              </a:rPr>
              <a:t>, </a:t>
            </a:r>
            <a:r>
              <a:rPr lang="ru-RU" sz="3000" dirty="0" err="1">
                <a:latin typeface="Times New Roman"/>
                <a:cs typeface="Times New Roman"/>
              </a:rPr>
              <a:t>emit</a:t>
            </a:r>
            <a:r>
              <a:rPr lang="ru-RU" sz="3000" dirty="0">
                <a:latin typeface="Times New Roman"/>
                <a:cs typeface="Times New Roman"/>
              </a:rPr>
              <a:t> </a:t>
            </a:r>
            <a:r>
              <a:rPr lang="ru-RU" sz="3000" dirty="0" err="1">
                <a:latin typeface="Times New Roman"/>
                <a:cs typeface="Times New Roman"/>
              </a:rPr>
              <a:t>cracking</a:t>
            </a:r>
            <a:r>
              <a:rPr lang="ru-RU" sz="3000" dirty="0">
                <a:latin typeface="Times New Roman"/>
                <a:cs typeface="Times New Roman"/>
              </a:rPr>
              <a:t> </a:t>
            </a:r>
            <a:r>
              <a:rPr lang="ru-RU" sz="3000" dirty="0" err="1">
                <a:latin typeface="Times New Roman"/>
                <a:cs typeface="Times New Roman"/>
              </a:rPr>
              <a:t>sound</a:t>
            </a:r>
            <a:r>
              <a:rPr lang="ru-RU" sz="3000" dirty="0">
                <a:latin typeface="Times New Roman"/>
                <a:cs typeface="Times New Roman"/>
              </a:rPr>
              <a:t> </a:t>
            </a:r>
            <a:r>
              <a:rPr lang="ru-RU" sz="3000" dirty="0" err="1">
                <a:latin typeface="Times New Roman"/>
                <a:cs typeface="Times New Roman"/>
              </a:rPr>
              <a:t>when</a:t>
            </a:r>
            <a:r>
              <a:rPr lang="ru-RU" sz="3000" dirty="0">
                <a:latin typeface="Times New Roman"/>
                <a:cs typeface="Times New Roman"/>
              </a:rPr>
              <a:t> </a:t>
            </a:r>
            <a:r>
              <a:rPr lang="ru-RU" sz="3000" dirty="0" err="1">
                <a:latin typeface="Times New Roman"/>
                <a:cs typeface="Times New Roman"/>
              </a:rPr>
              <a:t>cut</a:t>
            </a:r>
            <a:r>
              <a:rPr lang="ru-RU" sz="3000" dirty="0">
                <a:latin typeface="Times New Roman"/>
                <a:cs typeface="Times New Roman"/>
              </a:rPr>
              <a:t>. </a:t>
            </a:r>
            <a:r>
              <a:rPr lang="ru-RU" sz="3000" b="1" u="sng" dirty="0" err="1">
                <a:latin typeface="Times New Roman"/>
                <a:cs typeface="Times New Roman"/>
              </a:rPr>
              <a:t>Pressing</a:t>
            </a:r>
            <a:r>
              <a:rPr lang="ru-RU" sz="3000" b="1" u="sng" dirty="0">
                <a:latin typeface="Times New Roman"/>
                <a:cs typeface="Times New Roman"/>
              </a:rPr>
              <a:t> a </a:t>
            </a:r>
            <a:r>
              <a:rPr lang="ru-RU" sz="3000" b="1" u="sng" dirty="0" err="1">
                <a:latin typeface="Times New Roman"/>
                <a:cs typeface="Times New Roman"/>
              </a:rPr>
              <a:t>finger</a:t>
            </a:r>
            <a:r>
              <a:rPr lang="ru-RU" sz="3000" b="1" u="sng" dirty="0">
                <a:latin typeface="Times New Roman"/>
                <a:cs typeface="Times New Roman"/>
              </a:rPr>
              <a:t> </a:t>
            </a:r>
            <a:r>
              <a:rPr lang="ru-RU" sz="3000" b="1" u="sng" dirty="0" err="1">
                <a:latin typeface="Times New Roman"/>
                <a:cs typeface="Times New Roman"/>
              </a:rPr>
              <a:t>to</a:t>
            </a:r>
            <a:r>
              <a:rPr lang="ru-RU" sz="3000" b="1" u="sng" dirty="0">
                <a:latin typeface="Times New Roman"/>
                <a:cs typeface="Times New Roman"/>
              </a:rPr>
              <a:t> </a:t>
            </a:r>
            <a:r>
              <a:rPr lang="ru-RU" sz="3000" b="1" u="sng" dirty="0" err="1">
                <a:latin typeface="Times New Roman"/>
                <a:cs typeface="Times New Roman"/>
              </a:rPr>
              <a:t>the</a:t>
            </a:r>
            <a:r>
              <a:rPr lang="ru-RU" sz="3000" b="1" u="sng" dirty="0">
                <a:latin typeface="Times New Roman"/>
                <a:cs typeface="Times New Roman"/>
              </a:rPr>
              <a:t> </a:t>
            </a:r>
            <a:r>
              <a:rPr lang="ru-RU" sz="3000" b="1" u="sng" dirty="0" err="1">
                <a:latin typeface="Times New Roman"/>
                <a:cs typeface="Times New Roman"/>
              </a:rPr>
              <a:t>surface</a:t>
            </a:r>
            <a:r>
              <a:rPr lang="ru-RU" sz="3000" b="1" u="sng" dirty="0">
                <a:latin typeface="Times New Roman"/>
                <a:cs typeface="Times New Roman"/>
              </a:rPr>
              <a:t> </a:t>
            </a:r>
            <a:r>
              <a:rPr lang="ru-RU" sz="3000" b="1" u="sng" dirty="0" err="1">
                <a:latin typeface="Times New Roman"/>
                <a:cs typeface="Times New Roman"/>
              </a:rPr>
              <a:t>of</a:t>
            </a:r>
            <a:r>
              <a:rPr lang="ru-RU" sz="3000" b="1" u="sng" dirty="0">
                <a:latin typeface="Times New Roman"/>
                <a:cs typeface="Times New Roman"/>
              </a:rPr>
              <a:t> </a:t>
            </a:r>
            <a:r>
              <a:rPr lang="ru-RU" sz="3000" b="1" u="sng" dirty="0" err="1">
                <a:latin typeface="Times New Roman"/>
                <a:cs typeface="Times New Roman"/>
              </a:rPr>
              <a:t>the</a:t>
            </a:r>
            <a:r>
              <a:rPr lang="ru-RU" sz="3000" b="1" u="sng" dirty="0">
                <a:latin typeface="Times New Roman"/>
                <a:cs typeface="Times New Roman"/>
              </a:rPr>
              <a:t> </a:t>
            </a:r>
            <a:r>
              <a:rPr lang="ru-RU" sz="3000" b="1" u="sng" dirty="0" err="1">
                <a:latin typeface="Times New Roman"/>
                <a:cs typeface="Times New Roman"/>
              </a:rPr>
              <a:t>lungs</a:t>
            </a:r>
            <a:r>
              <a:rPr lang="ru-RU" sz="3000" b="1" u="sng" dirty="0">
                <a:latin typeface="Times New Roman"/>
                <a:cs typeface="Times New Roman"/>
              </a:rPr>
              <a:t> </a:t>
            </a:r>
            <a:r>
              <a:rPr lang="ru-RU" sz="3000" b="1" u="sng" dirty="0" err="1">
                <a:latin typeface="Times New Roman"/>
                <a:cs typeface="Times New Roman"/>
              </a:rPr>
              <a:t>leaves</a:t>
            </a:r>
            <a:r>
              <a:rPr lang="ru-RU" sz="3000" b="1" u="sng" dirty="0">
                <a:latin typeface="Times New Roman"/>
                <a:cs typeface="Times New Roman"/>
              </a:rPr>
              <a:t> </a:t>
            </a:r>
            <a:r>
              <a:rPr lang="ru-RU" sz="3000" b="1" u="sng" dirty="0" err="1">
                <a:latin typeface="Times New Roman"/>
                <a:cs typeface="Times New Roman"/>
              </a:rPr>
              <a:t>an</a:t>
            </a:r>
            <a:r>
              <a:rPr lang="ru-RU" sz="3000" b="1" u="sng" dirty="0">
                <a:latin typeface="Times New Roman"/>
                <a:cs typeface="Times New Roman"/>
              </a:rPr>
              <a:t> </a:t>
            </a:r>
            <a:r>
              <a:rPr lang="ru-RU" sz="3000" b="1" u="sng" dirty="0" err="1">
                <a:latin typeface="Times New Roman"/>
                <a:cs typeface="Times New Roman"/>
              </a:rPr>
              <a:t>indentation</a:t>
            </a:r>
            <a:r>
              <a:rPr lang="ru-RU" sz="3000" b="1" u="sng" dirty="0">
                <a:latin typeface="Times New Roman"/>
                <a:cs typeface="Times New Roman"/>
              </a:rPr>
              <a:t>. </a:t>
            </a:r>
            <a:r>
              <a:rPr lang="ru-RU" sz="3000" b="1" u="sng" dirty="0" err="1">
                <a:latin typeface="Times New Roman"/>
                <a:cs typeface="Times New Roman"/>
              </a:rPr>
              <a:t>Bronchial</a:t>
            </a:r>
            <a:r>
              <a:rPr lang="ru-RU" sz="3000" b="1" u="sng" dirty="0">
                <a:latin typeface="Times New Roman"/>
                <a:cs typeface="Times New Roman"/>
              </a:rPr>
              <a:t> </a:t>
            </a:r>
            <a:r>
              <a:rPr lang="ru-RU" sz="3000" b="1" u="sng" dirty="0" err="1">
                <a:latin typeface="Times New Roman"/>
                <a:cs typeface="Times New Roman"/>
              </a:rPr>
              <a:t>lumen</a:t>
            </a:r>
            <a:r>
              <a:rPr lang="ru-RU" sz="3000" b="1" u="sng" dirty="0">
                <a:latin typeface="Times New Roman"/>
                <a:cs typeface="Times New Roman"/>
              </a:rPr>
              <a:t> </a:t>
            </a:r>
            <a:r>
              <a:rPr lang="ru-RU" sz="3000" b="1" u="sng" dirty="0" err="1">
                <a:latin typeface="Times New Roman"/>
                <a:cs typeface="Times New Roman"/>
              </a:rPr>
              <a:t>produces</a:t>
            </a:r>
            <a:r>
              <a:rPr lang="ru-RU" sz="3000" b="1" u="sng" dirty="0">
                <a:latin typeface="Times New Roman"/>
                <a:cs typeface="Times New Roman"/>
              </a:rPr>
              <a:t> </a:t>
            </a:r>
            <a:r>
              <a:rPr lang="ru-RU" sz="3000" b="1" u="sng" dirty="0" err="1">
                <a:latin typeface="Times New Roman"/>
                <a:cs typeface="Times New Roman"/>
              </a:rPr>
              <a:t>mucopurulent</a:t>
            </a:r>
            <a:r>
              <a:rPr lang="ru-RU" sz="3000" b="1" u="sng" dirty="0">
                <a:latin typeface="Times New Roman"/>
                <a:cs typeface="Times New Roman"/>
              </a:rPr>
              <a:t> </a:t>
            </a:r>
            <a:r>
              <a:rPr lang="ru-RU" sz="3000" b="1" u="sng" dirty="0" err="1">
                <a:latin typeface="Times New Roman"/>
                <a:cs typeface="Times New Roman"/>
              </a:rPr>
              <a:t>exudate</a:t>
            </a:r>
            <a:r>
              <a:rPr lang="ru-RU" sz="3000" dirty="0">
                <a:latin typeface="Times New Roman"/>
                <a:cs typeface="Times New Roman"/>
              </a:rPr>
              <a:t>. </a:t>
            </a:r>
            <a:r>
              <a:rPr lang="ru-RU" sz="3000" dirty="0" err="1">
                <a:latin typeface="Times New Roman"/>
                <a:cs typeface="Times New Roman"/>
              </a:rPr>
              <a:t>Make</a:t>
            </a:r>
            <a:r>
              <a:rPr lang="ru-RU" sz="3000" dirty="0">
                <a:latin typeface="Times New Roman"/>
                <a:cs typeface="Times New Roman"/>
              </a:rPr>
              <a:t> </a:t>
            </a:r>
            <a:r>
              <a:rPr lang="ru-RU" sz="3000" dirty="0" err="1">
                <a:latin typeface="Times New Roman"/>
                <a:cs typeface="Times New Roman"/>
              </a:rPr>
              <a:t>the</a:t>
            </a:r>
            <a:r>
              <a:rPr lang="ru-RU" sz="3000" dirty="0">
                <a:latin typeface="Times New Roman"/>
                <a:cs typeface="Times New Roman"/>
              </a:rPr>
              <a:t> </a:t>
            </a:r>
            <a:r>
              <a:rPr lang="ru-RU" sz="3000" dirty="0" err="1">
                <a:latin typeface="Times New Roman"/>
                <a:cs typeface="Times New Roman"/>
              </a:rPr>
              <a:t>diagnosis</a:t>
            </a:r>
            <a:r>
              <a:rPr lang="ru-RU" sz="3000" dirty="0">
                <a:latin typeface="Times New Roman"/>
                <a:cs typeface="Times New Roman"/>
              </a:rPr>
              <a:t>:</a:t>
            </a:r>
            <a:endParaRPr lang="ru-RU"/>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335445" y="3368399"/>
            <a:ext cx="10622827" cy="2744854"/>
          </a:xfrm>
        </p:spPr>
        <p:txBody>
          <a:bodyPr vert="horz" lIns="91440" tIns="45720" rIns="91440" bIns="45720" rtlCol="0" anchor="t">
            <a:noAutofit/>
          </a:bodyPr>
          <a:lstStyle/>
          <a:p>
            <a:pPr marL="457200" indent="-457200">
              <a:buAutoNum type="alphaUcPeriod"/>
            </a:pPr>
            <a:r>
              <a:rPr lang="ru-RU" sz="2400" b="1" u="sng" err="1">
                <a:solidFill>
                  <a:schemeClr val="tx1"/>
                </a:solidFill>
                <a:latin typeface="Times New Roman"/>
                <a:cs typeface="Times New Roman"/>
              </a:rPr>
              <a:t>Chronic</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diffuse</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obstructive</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pulmonary</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emphysema</a:t>
            </a:r>
            <a:endParaRPr lang="ru-RU" b="1" u="sng">
              <a:solidFill>
                <a:schemeClr val="tx1"/>
              </a:solidFill>
            </a:endParaRPr>
          </a:p>
          <a:p>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Chronic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focal</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emphysema</a:t>
            </a:r>
            <a:endParaRPr lang="ru-RU" dirty="0" err="1">
              <a:solidFill>
                <a:schemeClr val="tx1"/>
              </a:solidFill>
            </a:endParaRPr>
          </a:p>
          <a:p>
            <a:r>
              <a:rPr lang="ru-RU" sz="2400" dirty="0">
                <a:solidFill>
                  <a:schemeClr val="tx1"/>
                </a:solidFill>
                <a:latin typeface="Times New Roman"/>
                <a:cs typeface="Times New Roman"/>
              </a:rPr>
              <a:t>C.  </a:t>
            </a:r>
            <a:r>
              <a:rPr lang="ru-RU" sz="2400" dirty="0" err="1">
                <a:solidFill>
                  <a:schemeClr val="tx1"/>
                </a:solidFill>
                <a:latin typeface="Times New Roman"/>
                <a:cs typeface="Times New Roman"/>
              </a:rPr>
              <a:t>Vicarious</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compensatory</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emphysema</a:t>
            </a:r>
            <a:endParaRPr lang="ru-RU" dirty="0" err="1">
              <a:solidFill>
                <a:schemeClr val="tx1"/>
              </a:solidFill>
            </a:endParaRPr>
          </a:p>
          <a:p>
            <a:r>
              <a:rPr lang="ru-RU" sz="2400" dirty="0">
                <a:solidFill>
                  <a:schemeClr val="tx1"/>
                </a:solidFill>
                <a:latin typeface="Times New Roman"/>
                <a:cs typeface="Times New Roman"/>
              </a:rPr>
              <a:t>D.  </a:t>
            </a:r>
            <a:r>
              <a:rPr lang="ru-RU" sz="2400" dirty="0" err="1">
                <a:solidFill>
                  <a:schemeClr val="tx1"/>
                </a:solidFill>
                <a:latin typeface="Times New Roman"/>
                <a:cs typeface="Times New Roman"/>
              </a:rPr>
              <a:t>Praimary</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idiopathic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emphysema</a:t>
            </a:r>
            <a:endParaRPr lang="ru-RU" dirty="0" err="1">
              <a:solidFill>
                <a:schemeClr val="tx1"/>
              </a:solidFill>
            </a:endParaRPr>
          </a:p>
          <a:p>
            <a:r>
              <a:rPr lang="ru-RU" sz="2400" dirty="0">
                <a:solidFill>
                  <a:schemeClr val="tx1"/>
                </a:solidFill>
                <a:latin typeface="Times New Roman"/>
                <a:cs typeface="Times New Roman"/>
              </a:rPr>
              <a:t>E.  </a:t>
            </a:r>
            <a:r>
              <a:rPr lang="ru-RU" sz="2400" dirty="0" err="1">
                <a:solidFill>
                  <a:schemeClr val="tx1"/>
                </a:solidFill>
                <a:latin typeface="Times New Roman"/>
                <a:cs typeface="Times New Roman"/>
              </a:rPr>
              <a:t>Interstitial</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emphysema</a:t>
            </a:r>
            <a:endParaRPr lang="ru-RU" dirty="0">
              <a:solidFill>
                <a:schemeClr val="tx1"/>
              </a:solidFill>
            </a:endParaRPr>
          </a:p>
        </p:txBody>
      </p:sp>
    </p:spTree>
    <p:extLst>
      <p:ext uri="{BB962C8B-B14F-4D97-AF65-F5344CB8AC3E}">
        <p14:creationId xmlns:p14="http://schemas.microsoft.com/office/powerpoint/2010/main" val="24524772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57499"/>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48540" y="182593"/>
            <a:ext cx="11657997" cy="2797620"/>
          </a:xfrm>
        </p:spPr>
        <p:txBody>
          <a:bodyPr vert="horz" lIns="91440" tIns="45720" rIns="91440" bIns="45720" rtlCol="0" anchor="t">
            <a:noAutofit/>
          </a:bodyPr>
          <a:lstStyle/>
          <a:p>
            <a:r>
              <a:rPr lang="ru-RU" sz="3000" err="1">
                <a:latin typeface="Times New Roman"/>
                <a:cs typeface="Times New Roman"/>
              </a:rPr>
              <a:t>An</a:t>
            </a:r>
            <a:r>
              <a:rPr lang="ru-RU" sz="3000" dirty="0">
                <a:latin typeface="Times New Roman"/>
                <a:cs typeface="Times New Roman"/>
              </a:rPr>
              <a:t> 8-year-old </a:t>
            </a:r>
            <a:r>
              <a:rPr lang="ru-RU" sz="3000" err="1">
                <a:latin typeface="Times New Roman"/>
                <a:cs typeface="Times New Roman"/>
              </a:rPr>
              <a:t>child</a:t>
            </a:r>
            <a:r>
              <a:rPr lang="ru-RU" sz="3000" dirty="0">
                <a:latin typeface="Times New Roman"/>
                <a:cs typeface="Times New Roman"/>
              </a:rPr>
              <a:t> </a:t>
            </a:r>
            <a:r>
              <a:rPr lang="ru-RU" sz="3000" err="1">
                <a:latin typeface="Times New Roman"/>
                <a:cs typeface="Times New Roman"/>
              </a:rPr>
              <a:t>had</a:t>
            </a:r>
            <a:r>
              <a:rPr lang="ru-RU" sz="3000" dirty="0">
                <a:latin typeface="Times New Roman"/>
                <a:cs typeface="Times New Roman"/>
              </a:rPr>
              <a:t> </a:t>
            </a:r>
            <a:r>
              <a:rPr lang="ru-RU" sz="3000" err="1">
                <a:latin typeface="Times New Roman"/>
                <a:cs typeface="Times New Roman"/>
              </a:rPr>
              <a:t>an</a:t>
            </a:r>
            <a:r>
              <a:rPr lang="ru-RU" sz="3000" dirty="0">
                <a:latin typeface="Times New Roman"/>
                <a:cs typeface="Times New Roman"/>
              </a:rPr>
              <a:t> </a:t>
            </a:r>
            <a:r>
              <a:rPr lang="ru-RU" sz="3000" err="1">
                <a:latin typeface="Times New Roman"/>
                <a:cs typeface="Times New Roman"/>
              </a:rPr>
              <a:t>acute</a:t>
            </a:r>
            <a:r>
              <a:rPr lang="ru-RU" sz="3000" dirty="0">
                <a:latin typeface="Times New Roman"/>
                <a:cs typeface="Times New Roman"/>
              </a:rPr>
              <a:t> </a:t>
            </a:r>
            <a:r>
              <a:rPr lang="ru-RU" sz="3000" err="1">
                <a:latin typeface="Times New Roman"/>
                <a:cs typeface="Times New Roman"/>
              </a:rPr>
              <a:t>onset</a:t>
            </a:r>
            <a:r>
              <a:rPr lang="ru-RU" sz="3000" dirty="0">
                <a:latin typeface="Times New Roman"/>
                <a:cs typeface="Times New Roman"/>
              </a:rPr>
              <a:t> </a:t>
            </a:r>
            <a:r>
              <a:rPr lang="ru-RU" sz="3000" err="1">
                <a:latin typeface="Times New Roman"/>
                <a:cs typeface="Times New Roman"/>
              </a:rPr>
              <a:t>of</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disease</a:t>
            </a:r>
            <a:r>
              <a:rPr lang="ru-RU" sz="3000" dirty="0">
                <a:latin typeface="Times New Roman"/>
                <a:cs typeface="Times New Roman"/>
              </a:rPr>
              <a:t>. The </a:t>
            </a:r>
            <a:r>
              <a:rPr lang="ru-RU" sz="3000" err="1">
                <a:latin typeface="Times New Roman"/>
                <a:cs typeface="Times New Roman"/>
              </a:rPr>
              <a:t>death</a:t>
            </a:r>
            <a:r>
              <a:rPr lang="ru-RU" sz="3000" dirty="0">
                <a:latin typeface="Times New Roman"/>
                <a:cs typeface="Times New Roman"/>
              </a:rPr>
              <a:t> </a:t>
            </a:r>
            <a:r>
              <a:rPr lang="ru-RU" sz="3000" err="1">
                <a:latin typeface="Times New Roman"/>
                <a:cs typeface="Times New Roman"/>
              </a:rPr>
              <a:t>occurred</a:t>
            </a:r>
            <a:r>
              <a:rPr lang="ru-RU" sz="3000" dirty="0">
                <a:latin typeface="Times New Roman"/>
                <a:cs typeface="Times New Roman"/>
              </a:rPr>
              <a:t> </a:t>
            </a:r>
            <a:r>
              <a:rPr lang="ru-RU" sz="3000" err="1">
                <a:latin typeface="Times New Roman"/>
                <a:cs typeface="Times New Roman"/>
              </a:rPr>
              <a:t>two</a:t>
            </a:r>
            <a:r>
              <a:rPr lang="ru-RU" sz="3000" dirty="0">
                <a:latin typeface="Times New Roman"/>
                <a:cs typeface="Times New Roman"/>
              </a:rPr>
              <a:t> </a:t>
            </a:r>
            <a:r>
              <a:rPr lang="ru-RU" sz="3000" err="1">
                <a:latin typeface="Times New Roman"/>
                <a:cs typeface="Times New Roman"/>
              </a:rPr>
              <a:t>days</a:t>
            </a:r>
            <a:r>
              <a:rPr lang="ru-RU" sz="3000" dirty="0">
                <a:latin typeface="Times New Roman"/>
                <a:cs typeface="Times New Roman"/>
              </a:rPr>
              <a:t> </a:t>
            </a:r>
            <a:r>
              <a:rPr lang="ru-RU" sz="3000" err="1">
                <a:latin typeface="Times New Roman"/>
                <a:cs typeface="Times New Roman"/>
              </a:rPr>
              <a:t>after</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onset</a:t>
            </a:r>
            <a:r>
              <a:rPr lang="ru-RU" sz="3000" dirty="0">
                <a:latin typeface="Times New Roman"/>
                <a:cs typeface="Times New Roman"/>
              </a:rPr>
              <a:t>. </a:t>
            </a:r>
            <a:r>
              <a:rPr lang="ru-RU" sz="3000" b="1" u="sng" dirty="0">
                <a:latin typeface="Times New Roman"/>
                <a:cs typeface="Times New Roman"/>
              </a:rPr>
              <a:t>On </a:t>
            </a:r>
            <a:r>
              <a:rPr lang="ru-RU" sz="3000" b="1" u="sng" err="1">
                <a:latin typeface="Times New Roman"/>
                <a:cs typeface="Times New Roman"/>
              </a:rPr>
              <a:t>the</a:t>
            </a:r>
            <a:r>
              <a:rPr lang="ru-RU" sz="3000" b="1" u="sng" dirty="0">
                <a:latin typeface="Times New Roman"/>
                <a:cs typeface="Times New Roman"/>
              </a:rPr>
              <a:t> </a:t>
            </a:r>
            <a:r>
              <a:rPr lang="ru-RU" sz="3000" b="1" u="sng" err="1">
                <a:latin typeface="Times New Roman"/>
                <a:cs typeface="Times New Roman"/>
              </a:rPr>
              <a:t>basal</a:t>
            </a:r>
            <a:r>
              <a:rPr lang="ru-RU" sz="3000" b="1" u="sng" dirty="0">
                <a:latin typeface="Times New Roman"/>
                <a:cs typeface="Times New Roman"/>
              </a:rPr>
              <a:t> </a:t>
            </a:r>
            <a:r>
              <a:rPr lang="ru-RU" sz="3000" b="1" u="sng" err="1">
                <a:latin typeface="Times New Roman"/>
                <a:cs typeface="Times New Roman"/>
              </a:rPr>
              <a:t>surface</a:t>
            </a:r>
            <a:r>
              <a:rPr lang="ru-RU" sz="3000" b="1" u="sng" dirty="0">
                <a:latin typeface="Times New Roman"/>
                <a:cs typeface="Times New Roman"/>
              </a:rPr>
              <a:t> </a:t>
            </a:r>
            <a:r>
              <a:rPr lang="ru-RU" sz="3000" b="1" u="sng" err="1">
                <a:latin typeface="Times New Roman"/>
                <a:cs typeface="Times New Roman"/>
              </a:rPr>
              <a:t>of</a:t>
            </a:r>
            <a:r>
              <a:rPr lang="ru-RU" sz="3000" b="1" u="sng" dirty="0">
                <a:latin typeface="Times New Roman"/>
                <a:cs typeface="Times New Roman"/>
              </a:rPr>
              <a:t> </a:t>
            </a:r>
            <a:r>
              <a:rPr lang="ru-RU" sz="3000" b="1" u="sng" err="1">
                <a:latin typeface="Times New Roman"/>
                <a:cs typeface="Times New Roman"/>
              </a:rPr>
              <a:t>the</a:t>
            </a:r>
            <a:r>
              <a:rPr lang="ru-RU" sz="3000" b="1" u="sng" dirty="0">
                <a:latin typeface="Times New Roman"/>
                <a:cs typeface="Times New Roman"/>
              </a:rPr>
              <a:t> </a:t>
            </a:r>
            <a:r>
              <a:rPr lang="ru-RU" sz="3000" b="1" u="sng" err="1">
                <a:latin typeface="Times New Roman"/>
                <a:cs typeface="Times New Roman"/>
              </a:rPr>
              <a:t>brain</a:t>
            </a:r>
            <a:r>
              <a:rPr lang="ru-RU" sz="3000" b="1" u="sng" dirty="0">
                <a:latin typeface="Times New Roman"/>
                <a:cs typeface="Times New Roman"/>
              </a:rPr>
              <a:t>, </a:t>
            </a:r>
            <a:r>
              <a:rPr lang="ru-RU" sz="3000" b="1" u="sng" err="1">
                <a:latin typeface="Times New Roman"/>
                <a:cs typeface="Times New Roman"/>
              </a:rPr>
              <a:t>autopsy</a:t>
            </a:r>
            <a:r>
              <a:rPr lang="ru-RU" sz="3000" b="1" u="sng" dirty="0">
                <a:latin typeface="Times New Roman"/>
                <a:cs typeface="Times New Roman"/>
              </a:rPr>
              <a:t> </a:t>
            </a:r>
            <a:r>
              <a:rPr lang="ru-RU" sz="3000" b="1" u="sng" err="1">
                <a:latin typeface="Times New Roman"/>
                <a:cs typeface="Times New Roman"/>
              </a:rPr>
              <a:t>shows</a:t>
            </a:r>
            <a:r>
              <a:rPr lang="ru-RU" sz="3000" b="1" u="sng" dirty="0">
                <a:latin typeface="Times New Roman"/>
                <a:cs typeface="Times New Roman"/>
              </a:rPr>
              <a:t> </a:t>
            </a:r>
            <a:r>
              <a:rPr lang="ru-RU" sz="3000" b="1" u="sng" err="1">
                <a:latin typeface="Times New Roman"/>
                <a:cs typeface="Times New Roman"/>
              </a:rPr>
              <a:t>acutely</a:t>
            </a:r>
            <a:r>
              <a:rPr lang="ru-RU" sz="3000" b="1" u="sng" dirty="0">
                <a:latin typeface="Times New Roman"/>
                <a:cs typeface="Times New Roman"/>
              </a:rPr>
              <a:t> </a:t>
            </a:r>
            <a:r>
              <a:rPr lang="ru-RU" sz="3000" b="1" u="sng" err="1">
                <a:latin typeface="Times New Roman"/>
                <a:cs typeface="Times New Roman"/>
              </a:rPr>
              <a:t>plethoric</a:t>
            </a:r>
            <a:r>
              <a:rPr lang="ru-RU" sz="3000" b="1" u="sng" dirty="0">
                <a:latin typeface="Times New Roman"/>
                <a:cs typeface="Times New Roman"/>
              </a:rPr>
              <a:t> </a:t>
            </a:r>
            <a:r>
              <a:rPr lang="ru-RU" sz="3000" b="1" u="sng" err="1">
                <a:latin typeface="Times New Roman"/>
                <a:cs typeface="Times New Roman"/>
              </a:rPr>
              <a:t>soft</a:t>
            </a:r>
            <a:r>
              <a:rPr lang="ru-RU" sz="3000" b="1" u="sng" dirty="0">
                <a:latin typeface="Times New Roman"/>
                <a:cs typeface="Times New Roman"/>
              </a:rPr>
              <a:t> </a:t>
            </a:r>
            <a:r>
              <a:rPr lang="ru-RU" sz="3000" b="1" u="sng" err="1">
                <a:latin typeface="Times New Roman"/>
                <a:cs typeface="Times New Roman"/>
              </a:rPr>
              <a:t>meninges</a:t>
            </a:r>
            <a:r>
              <a:rPr lang="ru-RU" sz="3000" b="1" u="sng" dirty="0">
                <a:latin typeface="Times New Roman"/>
                <a:cs typeface="Times New Roman"/>
              </a:rPr>
              <a:t> </a:t>
            </a:r>
            <a:r>
              <a:rPr lang="ru-RU" sz="3000" b="1" u="sng" err="1">
                <a:latin typeface="Times New Roman"/>
                <a:cs typeface="Times New Roman"/>
              </a:rPr>
              <a:t>that</a:t>
            </a:r>
            <a:r>
              <a:rPr lang="ru-RU" sz="3000" b="1" u="sng" dirty="0">
                <a:latin typeface="Times New Roman"/>
                <a:cs typeface="Times New Roman"/>
              </a:rPr>
              <a:t> </a:t>
            </a:r>
            <a:r>
              <a:rPr lang="ru-RU" sz="3000" b="1" u="sng" err="1">
                <a:latin typeface="Times New Roman"/>
                <a:cs typeface="Times New Roman"/>
              </a:rPr>
              <a:t>are</a:t>
            </a:r>
            <a:r>
              <a:rPr lang="ru-RU" sz="3000" b="1" u="sng" dirty="0">
                <a:latin typeface="Times New Roman"/>
                <a:cs typeface="Times New Roman"/>
              </a:rPr>
              <a:t> </a:t>
            </a:r>
            <a:r>
              <a:rPr lang="ru-RU" sz="3000" b="1" u="sng" err="1">
                <a:latin typeface="Times New Roman"/>
                <a:cs typeface="Times New Roman"/>
              </a:rPr>
              <a:t>soaked</a:t>
            </a:r>
            <a:r>
              <a:rPr lang="ru-RU" sz="3000" b="1" u="sng" dirty="0">
                <a:latin typeface="Times New Roman"/>
                <a:cs typeface="Times New Roman"/>
              </a:rPr>
              <a:t> </a:t>
            </a:r>
            <a:r>
              <a:rPr lang="ru-RU" sz="3000" b="1" u="sng" err="1">
                <a:latin typeface="Times New Roman"/>
                <a:cs typeface="Times New Roman"/>
              </a:rPr>
              <a:t>through</a:t>
            </a:r>
            <a:r>
              <a:rPr lang="ru-RU" sz="3000" b="1" u="sng" dirty="0">
                <a:latin typeface="Times New Roman"/>
                <a:cs typeface="Times New Roman"/>
              </a:rPr>
              <a:t> </a:t>
            </a:r>
            <a:r>
              <a:rPr lang="ru-RU" sz="3000" b="1" u="sng" err="1">
                <a:latin typeface="Times New Roman"/>
                <a:cs typeface="Times New Roman"/>
              </a:rPr>
              <a:t>with</a:t>
            </a:r>
            <a:r>
              <a:rPr lang="ru-RU" sz="3000" b="1" u="sng" dirty="0">
                <a:latin typeface="Times New Roman"/>
                <a:cs typeface="Times New Roman"/>
              </a:rPr>
              <a:t> </a:t>
            </a:r>
            <a:r>
              <a:rPr lang="ru-RU" sz="3000" b="1" u="sng" err="1">
                <a:latin typeface="Times New Roman"/>
                <a:cs typeface="Times New Roman"/>
              </a:rPr>
              <a:t>thick</a:t>
            </a:r>
            <a:r>
              <a:rPr lang="ru-RU" sz="3000" b="1" u="sng" dirty="0">
                <a:latin typeface="Times New Roman"/>
                <a:cs typeface="Times New Roman"/>
              </a:rPr>
              <a:t> </a:t>
            </a:r>
            <a:r>
              <a:rPr lang="ru-RU" sz="3000" b="1" u="sng" err="1">
                <a:latin typeface="Times New Roman"/>
                <a:cs typeface="Times New Roman"/>
              </a:rPr>
              <a:t>and</a:t>
            </a:r>
            <a:r>
              <a:rPr lang="ru-RU" sz="3000" b="1" u="sng" dirty="0">
                <a:latin typeface="Times New Roman"/>
                <a:cs typeface="Times New Roman"/>
              </a:rPr>
              <a:t> </a:t>
            </a:r>
            <a:r>
              <a:rPr lang="ru-RU" sz="3000" b="1" u="sng" err="1">
                <a:latin typeface="Times New Roman"/>
                <a:cs typeface="Times New Roman"/>
              </a:rPr>
              <a:t>turbid</a:t>
            </a:r>
            <a:r>
              <a:rPr lang="ru-RU" sz="3000" b="1" u="sng" dirty="0">
                <a:latin typeface="Times New Roman"/>
                <a:cs typeface="Times New Roman"/>
              </a:rPr>
              <a:t> </a:t>
            </a:r>
            <a:r>
              <a:rPr lang="ru-RU" sz="3000" b="1" u="sng" err="1">
                <a:latin typeface="Times New Roman"/>
                <a:cs typeface="Times New Roman"/>
              </a:rPr>
              <a:t>yellow-green</a:t>
            </a:r>
            <a:r>
              <a:rPr lang="ru-RU" sz="3000" b="1" u="sng" dirty="0">
                <a:latin typeface="Times New Roman"/>
                <a:cs typeface="Times New Roman"/>
              </a:rPr>
              <a:t> </a:t>
            </a:r>
            <a:r>
              <a:rPr lang="ru-RU" sz="3000" b="1" u="sng" err="1">
                <a:latin typeface="Times New Roman"/>
                <a:cs typeface="Times New Roman"/>
              </a:rPr>
              <a:t>exudate</a:t>
            </a:r>
            <a:r>
              <a:rPr lang="ru-RU" sz="3000" dirty="0">
                <a:latin typeface="Times New Roman"/>
                <a:cs typeface="Times New Roman"/>
              </a:rPr>
              <a:t>. </a:t>
            </a:r>
            <a:r>
              <a:rPr lang="ru-RU" sz="3000" err="1">
                <a:latin typeface="Times New Roman"/>
                <a:cs typeface="Times New Roman"/>
              </a:rPr>
              <a:t>Brain</a:t>
            </a:r>
            <a:r>
              <a:rPr lang="ru-RU" sz="3000" dirty="0">
                <a:latin typeface="Times New Roman"/>
                <a:cs typeface="Times New Roman"/>
              </a:rPr>
              <a:t> </a:t>
            </a:r>
            <a:r>
              <a:rPr lang="ru-RU" sz="3000" err="1">
                <a:latin typeface="Times New Roman"/>
                <a:cs typeface="Times New Roman"/>
              </a:rPr>
              <a:t>tissues</a:t>
            </a:r>
            <a:r>
              <a:rPr lang="ru-RU" sz="3000" dirty="0">
                <a:latin typeface="Times New Roman"/>
                <a:cs typeface="Times New Roman"/>
              </a:rPr>
              <a:t> </a:t>
            </a:r>
            <a:r>
              <a:rPr lang="ru-RU" sz="3000" err="1">
                <a:latin typeface="Times New Roman"/>
                <a:cs typeface="Times New Roman"/>
              </a:rPr>
              <a:t>are</a:t>
            </a:r>
            <a:r>
              <a:rPr lang="ru-RU" sz="3000" dirty="0">
                <a:latin typeface="Times New Roman"/>
                <a:cs typeface="Times New Roman"/>
              </a:rPr>
              <a:t> </a:t>
            </a:r>
            <a:r>
              <a:rPr lang="ru-RU" sz="3000" err="1">
                <a:latin typeface="Times New Roman"/>
                <a:cs typeface="Times New Roman"/>
              </a:rPr>
              <a:t>edematous</a:t>
            </a:r>
            <a:r>
              <a:rPr lang="ru-RU" sz="3000" dirty="0">
                <a:latin typeface="Times New Roman"/>
                <a:cs typeface="Times New Roman"/>
              </a:rPr>
              <a:t>. </a:t>
            </a:r>
            <a:r>
              <a:rPr lang="ru-RU" sz="3000" err="1">
                <a:latin typeface="Times New Roman"/>
                <a:cs typeface="Times New Roman"/>
              </a:rPr>
              <a:t>Make</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diagnosis</a:t>
            </a:r>
            <a:r>
              <a:rPr lang="ru-RU" sz="3000" dirty="0">
                <a:latin typeface="Times New Roman"/>
                <a:cs typeface="Times New Roman"/>
              </a:rPr>
              <a:t>:</a:t>
            </a:r>
            <a:endParaRPr lang="ru-RU" dirty="0" err="1"/>
          </a:p>
          <a:p>
            <a:endParaRPr lang="ru-RU" sz="30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191671" y="3425909"/>
            <a:ext cx="8825658" cy="2543571"/>
          </a:xfrm>
        </p:spPr>
        <p:txBody>
          <a:bodyPr vert="horz" lIns="91440" tIns="45720" rIns="91440" bIns="45720" rtlCol="0" anchor="t">
            <a:noAutofit/>
          </a:bodyPr>
          <a:lstStyle/>
          <a:p>
            <a:pPr marL="457200" indent="-457200">
              <a:buClr>
                <a:srgbClr val="8AD0D6"/>
              </a:buClr>
              <a:buAutoNum type="alphaUcPeriod"/>
            </a:pPr>
            <a:r>
              <a:rPr lang="ru-RU" sz="2400" dirty="0" err="1">
                <a:solidFill>
                  <a:schemeClr val="tx1"/>
                </a:solidFill>
                <a:latin typeface="Times New Roman"/>
                <a:cs typeface="Times New Roman"/>
              </a:rPr>
              <a:t>pertussis</a:t>
            </a:r>
          </a:p>
          <a:p>
            <a:r>
              <a:rPr lang="ru-RU" sz="2400" dirty="0">
                <a:solidFill>
                  <a:schemeClr val="tx1"/>
                </a:solidFill>
                <a:latin typeface="Times New Roman"/>
                <a:cs typeface="Times New Roman"/>
              </a:rPr>
              <a:t>B. </a:t>
            </a:r>
            <a:r>
              <a:rPr lang="ru-RU" sz="2400" err="1">
                <a:solidFill>
                  <a:schemeClr val="tx1"/>
                </a:solidFill>
                <a:latin typeface="Times New Roman"/>
                <a:cs typeface="Times New Roman"/>
              </a:rPr>
              <a:t>Diphtheria</a:t>
            </a:r>
            <a:endParaRPr lang="ru-RU" sz="2400">
              <a:solidFill>
                <a:schemeClr val="tx1"/>
              </a:solidFill>
              <a:latin typeface="Times New Roman"/>
              <a:cs typeface="Times New Roman"/>
            </a:endParaRPr>
          </a:p>
          <a:p>
            <a:r>
              <a:rPr lang="ru-RU" sz="2400" dirty="0">
                <a:solidFill>
                  <a:schemeClr val="tx1"/>
                </a:solidFill>
                <a:latin typeface="Times New Roman"/>
                <a:cs typeface="Times New Roman"/>
              </a:rPr>
              <a:t>C. </a:t>
            </a:r>
            <a:r>
              <a:rPr lang="ru-RU" sz="2400" err="1">
                <a:solidFill>
                  <a:schemeClr val="tx1"/>
                </a:solidFill>
                <a:latin typeface="Times New Roman"/>
                <a:cs typeface="Times New Roman"/>
              </a:rPr>
              <a:t>Measles</a:t>
            </a:r>
            <a:endParaRPr lang="ru-RU" sz="2400">
              <a:solidFill>
                <a:schemeClr val="tx1"/>
              </a:solidFill>
              <a:latin typeface="Times New Roman"/>
              <a:cs typeface="Times New Roman"/>
            </a:endParaRPr>
          </a:p>
          <a:p>
            <a:r>
              <a:rPr lang="ru-RU" sz="2400">
                <a:solidFill>
                  <a:schemeClr val="tx1"/>
                </a:solidFill>
                <a:latin typeface="Times New Roman"/>
                <a:cs typeface="Times New Roman"/>
              </a:rPr>
              <a:t>D. </a:t>
            </a:r>
            <a:r>
              <a:rPr lang="ru-RU" sz="2400" b="1" u="sng" err="1">
                <a:solidFill>
                  <a:schemeClr val="tx1"/>
                </a:solidFill>
                <a:latin typeface="Times New Roman"/>
                <a:cs typeface="Times New Roman"/>
              </a:rPr>
              <a:t>Meningococcal</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infection</a:t>
            </a:r>
            <a:endParaRPr lang="ru-RU" sz="2400" b="1" u="sng" dirty="0">
              <a:solidFill>
                <a:schemeClr val="tx1"/>
              </a:solidFill>
              <a:latin typeface="Times New Roman"/>
              <a:cs typeface="Times New Roman"/>
            </a:endParaRPr>
          </a:p>
          <a:p>
            <a:r>
              <a:rPr lang="ru-RU" sz="2400" dirty="0">
                <a:solidFill>
                  <a:schemeClr val="tx1"/>
                </a:solidFill>
                <a:latin typeface="Times New Roman"/>
                <a:cs typeface="Times New Roman"/>
              </a:rPr>
              <a:t>E. </a:t>
            </a:r>
            <a:r>
              <a:rPr lang="ru-RU" sz="2400" dirty="0" err="1">
                <a:solidFill>
                  <a:schemeClr val="tx1"/>
                </a:solidFill>
                <a:latin typeface="Times New Roman"/>
                <a:cs typeface="Times New Roman"/>
              </a:rPr>
              <a:t>Scarlet</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fever</a:t>
            </a:r>
            <a:endParaRPr lang="ru-RU" dirty="0" err="1">
              <a:solidFill>
                <a:schemeClr val="tx1"/>
              </a:solidFill>
            </a:endParaRPr>
          </a:p>
          <a:p>
            <a:endParaRPr lang="ru-RU" dirty="0">
              <a:solidFill>
                <a:schemeClr val="tx1"/>
              </a:solidFill>
            </a:endParaRPr>
          </a:p>
        </p:txBody>
      </p:sp>
    </p:spTree>
    <p:extLst>
      <p:ext uri="{BB962C8B-B14F-4D97-AF65-F5344CB8AC3E}">
        <p14:creationId xmlns:p14="http://schemas.microsoft.com/office/powerpoint/2010/main" val="9871335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57499"/>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48540" y="182593"/>
            <a:ext cx="11657997" cy="3401469"/>
          </a:xfrm>
        </p:spPr>
        <p:txBody>
          <a:bodyPr vert="horz" lIns="91440" tIns="45720" rIns="91440" bIns="45720" rtlCol="0" anchor="t">
            <a:noAutofit/>
          </a:bodyPr>
          <a:lstStyle/>
          <a:p>
            <a:r>
              <a:rPr lang="ru-RU" sz="3000" err="1">
                <a:latin typeface="Times New Roman"/>
                <a:cs typeface="Times New Roman"/>
              </a:rPr>
              <a:t>Autopsy</a:t>
            </a:r>
            <a:r>
              <a:rPr lang="ru-RU" sz="3000" dirty="0">
                <a:latin typeface="Times New Roman"/>
                <a:cs typeface="Times New Roman"/>
              </a:rPr>
              <a:t> </a:t>
            </a:r>
            <a:r>
              <a:rPr lang="ru-RU" sz="3000" err="1">
                <a:latin typeface="Times New Roman"/>
                <a:cs typeface="Times New Roman"/>
              </a:rPr>
              <a:t>of</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body</a:t>
            </a:r>
            <a:r>
              <a:rPr lang="ru-RU" sz="3000" dirty="0">
                <a:latin typeface="Times New Roman"/>
                <a:cs typeface="Times New Roman"/>
              </a:rPr>
              <a:t> </a:t>
            </a:r>
            <a:r>
              <a:rPr lang="ru-RU" sz="3000" err="1">
                <a:latin typeface="Times New Roman"/>
                <a:cs typeface="Times New Roman"/>
              </a:rPr>
              <a:t>of</a:t>
            </a:r>
            <a:r>
              <a:rPr lang="ru-RU" sz="3000" dirty="0">
                <a:latin typeface="Times New Roman"/>
                <a:cs typeface="Times New Roman"/>
              </a:rPr>
              <a:t> a 40- </a:t>
            </a:r>
            <a:r>
              <a:rPr lang="ru-RU" sz="3000" err="1">
                <a:latin typeface="Times New Roman"/>
                <a:cs typeface="Times New Roman"/>
              </a:rPr>
              <a:t>year-old</a:t>
            </a:r>
            <a:r>
              <a:rPr lang="ru-RU" sz="3000" dirty="0">
                <a:latin typeface="Times New Roman"/>
                <a:cs typeface="Times New Roman"/>
              </a:rPr>
              <a:t> </a:t>
            </a:r>
            <a:r>
              <a:rPr lang="ru-RU" sz="3000" err="1">
                <a:latin typeface="Times New Roman"/>
                <a:cs typeface="Times New Roman"/>
              </a:rPr>
              <a:t>woman</a:t>
            </a:r>
            <a:r>
              <a:rPr lang="ru-RU" sz="3000" dirty="0">
                <a:latin typeface="Times New Roman"/>
                <a:cs typeface="Times New Roman"/>
              </a:rPr>
              <a:t>, </a:t>
            </a:r>
            <a:r>
              <a:rPr lang="ru-RU" sz="3000" err="1">
                <a:latin typeface="Times New Roman"/>
                <a:cs typeface="Times New Roman"/>
              </a:rPr>
              <a:t>who</a:t>
            </a:r>
            <a:r>
              <a:rPr lang="ru-RU" sz="3000" dirty="0">
                <a:latin typeface="Times New Roman"/>
                <a:cs typeface="Times New Roman"/>
              </a:rPr>
              <a:t> </a:t>
            </a:r>
            <a:r>
              <a:rPr lang="ru-RU" sz="3000" err="1">
                <a:latin typeface="Times New Roman"/>
                <a:cs typeface="Times New Roman"/>
              </a:rPr>
              <a:t>died</a:t>
            </a:r>
            <a:r>
              <a:rPr lang="ru-RU" sz="3000" dirty="0">
                <a:latin typeface="Times New Roman"/>
                <a:cs typeface="Times New Roman"/>
              </a:rPr>
              <a:t> </a:t>
            </a:r>
            <a:r>
              <a:rPr lang="ru-RU" sz="3000" err="1">
                <a:latin typeface="Times New Roman"/>
                <a:cs typeface="Times New Roman"/>
              </a:rPr>
              <a:t>of</a:t>
            </a:r>
            <a:r>
              <a:rPr lang="ru-RU" sz="3000" dirty="0">
                <a:latin typeface="Times New Roman"/>
                <a:cs typeface="Times New Roman"/>
              </a:rPr>
              <a:t> </a:t>
            </a:r>
            <a:r>
              <a:rPr lang="ru-RU" sz="3000" err="1">
                <a:latin typeface="Times New Roman"/>
                <a:cs typeface="Times New Roman"/>
              </a:rPr>
              <a:t>uremia</a:t>
            </a:r>
            <a:r>
              <a:rPr lang="ru-RU" sz="3000" dirty="0">
                <a:latin typeface="Times New Roman"/>
                <a:cs typeface="Times New Roman"/>
              </a:rPr>
              <a:t>, </a:t>
            </a:r>
            <a:r>
              <a:rPr lang="ru-RU" sz="3000" err="1">
                <a:latin typeface="Times New Roman"/>
                <a:cs typeface="Times New Roman"/>
              </a:rPr>
              <a:t>shows</a:t>
            </a:r>
            <a:r>
              <a:rPr lang="ru-RU" sz="3000" dirty="0">
                <a:latin typeface="Times New Roman"/>
                <a:cs typeface="Times New Roman"/>
              </a:rPr>
              <a:t> </a:t>
            </a:r>
            <a:r>
              <a:rPr lang="ru-RU" sz="3000" err="1">
                <a:latin typeface="Times New Roman"/>
                <a:cs typeface="Times New Roman"/>
              </a:rPr>
              <a:t>enlarged</a:t>
            </a:r>
            <a:r>
              <a:rPr lang="ru-RU" sz="3000" dirty="0">
                <a:latin typeface="Times New Roman"/>
                <a:cs typeface="Times New Roman"/>
              </a:rPr>
              <a:t> </a:t>
            </a:r>
            <a:r>
              <a:rPr lang="ru-RU" sz="3000" err="1">
                <a:latin typeface="Times New Roman"/>
                <a:cs typeface="Times New Roman"/>
              </a:rPr>
              <a:t>variegated</a:t>
            </a:r>
            <a:r>
              <a:rPr lang="ru-RU" sz="3000" dirty="0">
                <a:latin typeface="Times New Roman"/>
                <a:cs typeface="Times New Roman"/>
              </a:rPr>
              <a:t> </a:t>
            </a:r>
            <a:r>
              <a:rPr lang="ru-RU" sz="3000" err="1">
                <a:latin typeface="Times New Roman"/>
                <a:cs typeface="Times New Roman"/>
              </a:rPr>
              <a:t>kidneys</a:t>
            </a:r>
            <a:r>
              <a:rPr lang="ru-RU" sz="3000" dirty="0">
                <a:latin typeface="Times New Roman"/>
                <a:cs typeface="Times New Roman"/>
              </a:rPr>
              <a:t>. In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kidneys</a:t>
            </a:r>
            <a:r>
              <a:rPr lang="ru-RU" sz="3000" dirty="0">
                <a:latin typeface="Times New Roman"/>
                <a:cs typeface="Times New Roman"/>
              </a:rPr>
              <a:t>, </a:t>
            </a:r>
            <a:r>
              <a:rPr lang="ru-RU" sz="3000" b="1" u="sng" err="1">
                <a:latin typeface="Times New Roman"/>
                <a:cs typeface="Times New Roman"/>
              </a:rPr>
              <a:t>the</a:t>
            </a:r>
            <a:r>
              <a:rPr lang="ru-RU" sz="3000" b="1" u="sng" dirty="0">
                <a:latin typeface="Times New Roman"/>
                <a:cs typeface="Times New Roman"/>
              </a:rPr>
              <a:t> </a:t>
            </a:r>
            <a:r>
              <a:rPr lang="ru-RU" sz="3000" b="1" u="sng" err="1">
                <a:latin typeface="Times New Roman"/>
                <a:cs typeface="Times New Roman"/>
              </a:rPr>
              <a:t>glomerular</a:t>
            </a:r>
            <a:r>
              <a:rPr lang="ru-RU" sz="3000" b="1" u="sng" dirty="0">
                <a:latin typeface="Times New Roman"/>
                <a:cs typeface="Times New Roman"/>
              </a:rPr>
              <a:t> </a:t>
            </a:r>
            <a:r>
              <a:rPr lang="ru-RU" sz="3000" b="1" u="sng" err="1">
                <a:latin typeface="Times New Roman"/>
                <a:cs typeface="Times New Roman"/>
              </a:rPr>
              <a:t>capillary</a:t>
            </a:r>
            <a:r>
              <a:rPr lang="ru-RU" sz="3000" b="1" u="sng" dirty="0">
                <a:latin typeface="Times New Roman"/>
                <a:cs typeface="Times New Roman"/>
              </a:rPr>
              <a:t> </a:t>
            </a:r>
            <a:r>
              <a:rPr lang="ru-RU" sz="3000" b="1" u="sng" err="1">
                <a:latin typeface="Times New Roman"/>
                <a:cs typeface="Times New Roman"/>
              </a:rPr>
              <a:t>membranes</a:t>
            </a:r>
            <a:r>
              <a:rPr lang="ru-RU" sz="3000" b="1" u="sng" dirty="0">
                <a:latin typeface="Times New Roman"/>
                <a:cs typeface="Times New Roman"/>
              </a:rPr>
              <a:t> </a:t>
            </a:r>
            <a:r>
              <a:rPr lang="ru-RU" sz="3000" b="1" u="sng" err="1">
                <a:latin typeface="Times New Roman"/>
                <a:cs typeface="Times New Roman"/>
              </a:rPr>
              <a:t>are</a:t>
            </a:r>
            <a:r>
              <a:rPr lang="ru-RU" sz="3000" b="1" u="sng" dirty="0">
                <a:latin typeface="Times New Roman"/>
                <a:cs typeface="Times New Roman"/>
              </a:rPr>
              <a:t> </a:t>
            </a:r>
            <a:r>
              <a:rPr lang="ru-RU" sz="3000" b="1" u="sng" err="1">
                <a:latin typeface="Times New Roman"/>
                <a:cs typeface="Times New Roman"/>
              </a:rPr>
              <a:t>thickened</a:t>
            </a:r>
            <a:r>
              <a:rPr lang="ru-RU" sz="3000" b="1" u="sng" dirty="0">
                <a:latin typeface="Times New Roman"/>
                <a:cs typeface="Times New Roman"/>
              </a:rPr>
              <a:t> </a:t>
            </a:r>
            <a:r>
              <a:rPr lang="ru-RU" sz="3000" b="1" u="sng" err="1">
                <a:latin typeface="Times New Roman"/>
                <a:cs typeface="Times New Roman"/>
              </a:rPr>
              <a:t>and</a:t>
            </a:r>
            <a:r>
              <a:rPr lang="ru-RU" sz="3000" b="1" u="sng" dirty="0">
                <a:latin typeface="Times New Roman"/>
                <a:cs typeface="Times New Roman"/>
              </a:rPr>
              <a:t> </a:t>
            </a:r>
            <a:r>
              <a:rPr lang="ru-RU" sz="3000" b="1" u="sng" err="1">
                <a:latin typeface="Times New Roman"/>
                <a:cs typeface="Times New Roman"/>
              </a:rPr>
              <a:t>resemble</a:t>
            </a:r>
            <a:r>
              <a:rPr lang="ru-RU" sz="3000" b="1" u="sng" dirty="0">
                <a:latin typeface="Times New Roman"/>
                <a:cs typeface="Times New Roman"/>
              </a:rPr>
              <a:t> «</a:t>
            </a:r>
            <a:r>
              <a:rPr lang="ru-RU" sz="3000" b="1" u="sng" err="1">
                <a:latin typeface="Times New Roman"/>
                <a:cs typeface="Times New Roman"/>
              </a:rPr>
              <a:t>wire</a:t>
            </a:r>
            <a:r>
              <a:rPr lang="ru-RU" sz="3000" b="1" u="sng" dirty="0">
                <a:latin typeface="Times New Roman"/>
                <a:cs typeface="Times New Roman"/>
              </a:rPr>
              <a:t> </a:t>
            </a:r>
            <a:r>
              <a:rPr lang="ru-RU" sz="3000" b="1" u="sng" err="1">
                <a:latin typeface="Times New Roman"/>
                <a:cs typeface="Times New Roman"/>
              </a:rPr>
              <a:t>loops</a:t>
            </a:r>
            <a:r>
              <a:rPr lang="ru-RU" sz="3000" b="1" u="sng" dirty="0">
                <a:latin typeface="Times New Roman"/>
                <a:cs typeface="Times New Roman"/>
              </a:rPr>
              <a:t>»;</a:t>
            </a:r>
            <a:r>
              <a:rPr lang="ru-RU" sz="3000" dirty="0">
                <a:latin typeface="Times New Roman"/>
                <a:cs typeface="Times New Roman"/>
              </a:rPr>
              <a:t> </a:t>
            </a:r>
            <a:r>
              <a:rPr lang="ru-RU" sz="3000" err="1">
                <a:latin typeface="Times New Roman"/>
                <a:cs typeface="Times New Roman"/>
              </a:rPr>
              <a:t>there</a:t>
            </a:r>
            <a:r>
              <a:rPr lang="ru-RU" sz="3000" dirty="0">
                <a:latin typeface="Times New Roman"/>
                <a:cs typeface="Times New Roman"/>
              </a:rPr>
              <a:t> </a:t>
            </a:r>
            <a:r>
              <a:rPr lang="ru-RU" sz="3000" err="1">
                <a:latin typeface="Times New Roman"/>
                <a:cs typeface="Times New Roman"/>
              </a:rPr>
              <a:t>are</a:t>
            </a:r>
            <a:r>
              <a:rPr lang="ru-RU" sz="3000" dirty="0">
                <a:latin typeface="Times New Roman"/>
                <a:cs typeface="Times New Roman"/>
              </a:rPr>
              <a:t> </a:t>
            </a:r>
            <a:r>
              <a:rPr lang="ru-RU" sz="3000" err="1">
                <a:latin typeface="Times New Roman"/>
                <a:cs typeface="Times New Roman"/>
              </a:rPr>
              <a:t>foci</a:t>
            </a:r>
            <a:r>
              <a:rPr lang="ru-RU" sz="3000" dirty="0">
                <a:latin typeface="Times New Roman"/>
                <a:cs typeface="Times New Roman"/>
              </a:rPr>
              <a:t> </a:t>
            </a:r>
            <a:r>
              <a:rPr lang="ru-RU" sz="3000" err="1">
                <a:latin typeface="Times New Roman"/>
                <a:cs typeface="Times New Roman"/>
              </a:rPr>
              <a:t>of</a:t>
            </a:r>
            <a:r>
              <a:rPr lang="ru-RU" sz="3000" dirty="0">
                <a:latin typeface="Times New Roman"/>
                <a:cs typeface="Times New Roman"/>
              </a:rPr>
              <a:t> </a:t>
            </a:r>
            <a:r>
              <a:rPr lang="ru-RU" sz="3000" err="1">
                <a:latin typeface="Times New Roman"/>
                <a:cs typeface="Times New Roman"/>
              </a:rPr>
              <a:t>fibrinoid</a:t>
            </a:r>
            <a:r>
              <a:rPr lang="ru-RU" sz="3000" dirty="0">
                <a:latin typeface="Times New Roman"/>
                <a:cs typeface="Times New Roman"/>
              </a:rPr>
              <a:t> </a:t>
            </a:r>
            <a:r>
              <a:rPr lang="ru-RU" sz="3000" err="1">
                <a:latin typeface="Times New Roman"/>
                <a:cs typeface="Times New Roman"/>
              </a:rPr>
              <a:t>necrosis</a:t>
            </a:r>
            <a:r>
              <a:rPr lang="ru-RU" sz="3000" dirty="0">
                <a:latin typeface="Times New Roman"/>
                <a:cs typeface="Times New Roman"/>
              </a:rPr>
              <a:t> </a:t>
            </a:r>
            <a:r>
              <a:rPr lang="ru-RU" sz="3000" err="1">
                <a:latin typeface="Times New Roman"/>
                <a:cs typeface="Times New Roman"/>
              </a:rPr>
              <a:t>in</a:t>
            </a:r>
            <a:r>
              <a:rPr lang="ru-RU" sz="3000" dirty="0">
                <a:latin typeface="Times New Roman"/>
                <a:cs typeface="Times New Roman"/>
              </a:rPr>
              <a:t> </a:t>
            </a:r>
            <a:r>
              <a:rPr lang="ru-RU" sz="3000" err="1">
                <a:latin typeface="Times New Roman"/>
                <a:cs typeface="Times New Roman"/>
              </a:rPr>
              <a:t>their</a:t>
            </a:r>
            <a:r>
              <a:rPr lang="ru-RU" sz="3000" dirty="0">
                <a:latin typeface="Times New Roman"/>
                <a:cs typeface="Times New Roman"/>
              </a:rPr>
              <a:t> </a:t>
            </a:r>
            <a:r>
              <a:rPr lang="ru-RU" sz="3000" err="1">
                <a:latin typeface="Times New Roman"/>
                <a:cs typeface="Times New Roman"/>
              </a:rPr>
              <a:t>walls</a:t>
            </a:r>
            <a:r>
              <a:rPr lang="ru-RU" sz="3000" dirty="0">
                <a:latin typeface="Times New Roman"/>
                <a:cs typeface="Times New Roman"/>
              </a:rPr>
              <a:t> </a:t>
            </a:r>
            <a:r>
              <a:rPr lang="ru-RU" sz="3000" err="1">
                <a:latin typeface="Times New Roman"/>
                <a:cs typeface="Times New Roman"/>
              </a:rPr>
              <a:t>and</a:t>
            </a:r>
            <a:r>
              <a:rPr lang="ru-RU" sz="3000" dirty="0">
                <a:latin typeface="Times New Roman"/>
                <a:cs typeface="Times New Roman"/>
              </a:rPr>
              <a:t> </a:t>
            </a:r>
            <a:r>
              <a:rPr lang="ru-RU" sz="3000" err="1">
                <a:latin typeface="Times New Roman"/>
                <a:cs typeface="Times New Roman"/>
              </a:rPr>
              <a:t>hyaline</a:t>
            </a:r>
            <a:r>
              <a:rPr lang="ru-RU" sz="3000" dirty="0">
                <a:latin typeface="Times New Roman"/>
                <a:cs typeface="Times New Roman"/>
              </a:rPr>
              <a:t> </a:t>
            </a:r>
            <a:r>
              <a:rPr lang="ru-RU" sz="3000" err="1">
                <a:latin typeface="Times New Roman"/>
                <a:cs typeface="Times New Roman"/>
              </a:rPr>
              <a:t>thrombi</a:t>
            </a:r>
            <a:r>
              <a:rPr lang="ru-RU" sz="3000" dirty="0">
                <a:latin typeface="Times New Roman"/>
                <a:cs typeface="Times New Roman"/>
              </a:rPr>
              <a:t> </a:t>
            </a:r>
            <a:r>
              <a:rPr lang="ru-RU" sz="3000" err="1">
                <a:latin typeface="Times New Roman"/>
                <a:cs typeface="Times New Roman"/>
              </a:rPr>
              <a:t>in</a:t>
            </a:r>
            <a:r>
              <a:rPr lang="ru-RU" sz="3000" dirty="0">
                <a:latin typeface="Times New Roman"/>
                <a:cs typeface="Times New Roman"/>
              </a:rPr>
              <a:t> </a:t>
            </a:r>
            <a:r>
              <a:rPr lang="ru-RU" sz="3000" err="1">
                <a:latin typeface="Times New Roman"/>
                <a:cs typeface="Times New Roman"/>
              </a:rPr>
              <a:t>their</a:t>
            </a:r>
            <a:r>
              <a:rPr lang="ru-RU" sz="3000" dirty="0">
                <a:latin typeface="Times New Roman"/>
                <a:cs typeface="Times New Roman"/>
              </a:rPr>
              <a:t> </a:t>
            </a:r>
            <a:r>
              <a:rPr lang="ru-RU" sz="3000" err="1">
                <a:latin typeface="Times New Roman"/>
                <a:cs typeface="Times New Roman"/>
              </a:rPr>
              <a:t>lumina</a:t>
            </a:r>
            <a:r>
              <a:rPr lang="ru-RU" sz="3000" dirty="0">
                <a:latin typeface="Times New Roman"/>
                <a:cs typeface="Times New Roman"/>
              </a:rPr>
              <a:t>. In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nuclei</a:t>
            </a:r>
            <a:r>
              <a:rPr lang="ru-RU" sz="3000" dirty="0">
                <a:latin typeface="Times New Roman"/>
                <a:cs typeface="Times New Roman"/>
              </a:rPr>
              <a:t>, </a:t>
            </a:r>
            <a:r>
              <a:rPr lang="ru-RU" sz="3000" err="1">
                <a:latin typeface="Times New Roman"/>
                <a:cs typeface="Times New Roman"/>
              </a:rPr>
              <a:t>there</a:t>
            </a:r>
            <a:r>
              <a:rPr lang="ru-RU" sz="3000" dirty="0">
                <a:latin typeface="Times New Roman"/>
                <a:cs typeface="Times New Roman"/>
              </a:rPr>
              <a:t> </a:t>
            </a:r>
            <a:r>
              <a:rPr lang="ru-RU" sz="3000" err="1">
                <a:latin typeface="Times New Roman"/>
                <a:cs typeface="Times New Roman"/>
              </a:rPr>
              <a:t>arc</a:t>
            </a:r>
            <a:r>
              <a:rPr lang="ru-RU" sz="3000" dirty="0">
                <a:latin typeface="Times New Roman"/>
                <a:cs typeface="Times New Roman"/>
              </a:rPr>
              <a:t> </a:t>
            </a:r>
            <a:r>
              <a:rPr lang="ru-RU" sz="3000" err="1">
                <a:latin typeface="Times New Roman"/>
                <a:cs typeface="Times New Roman"/>
              </a:rPr>
              <a:t>hematoxylin</a:t>
            </a:r>
            <a:r>
              <a:rPr lang="ru-RU" sz="3000" dirty="0">
                <a:latin typeface="Times New Roman"/>
                <a:cs typeface="Times New Roman"/>
              </a:rPr>
              <a:t> </a:t>
            </a:r>
            <a:r>
              <a:rPr lang="ru-RU" sz="3000" err="1">
                <a:latin typeface="Times New Roman"/>
                <a:cs typeface="Times New Roman"/>
              </a:rPr>
              <a:t>bodies</a:t>
            </a:r>
            <a:r>
              <a:rPr lang="ru-RU" sz="3000" dirty="0">
                <a:latin typeface="Times New Roman"/>
                <a:cs typeface="Times New Roman"/>
              </a:rPr>
              <a:t>. </a:t>
            </a:r>
            <a:r>
              <a:rPr lang="ru-RU" sz="3000" b="1" u="sng" dirty="0">
                <a:latin typeface="Times New Roman"/>
                <a:cs typeface="Times New Roman"/>
              </a:rPr>
              <a:t>In </a:t>
            </a:r>
            <a:r>
              <a:rPr lang="ru-RU" sz="3000" b="1" u="sng" err="1">
                <a:latin typeface="Times New Roman"/>
                <a:cs typeface="Times New Roman"/>
              </a:rPr>
              <a:t>the</a:t>
            </a:r>
            <a:r>
              <a:rPr lang="ru-RU" sz="3000" b="1" u="sng" dirty="0">
                <a:latin typeface="Times New Roman"/>
                <a:cs typeface="Times New Roman"/>
              </a:rPr>
              <a:t> </a:t>
            </a:r>
            <a:r>
              <a:rPr lang="ru-RU" sz="3000" b="1" u="sng" err="1">
                <a:latin typeface="Times New Roman"/>
                <a:cs typeface="Times New Roman"/>
              </a:rPr>
              <a:t>heart</a:t>
            </a:r>
            <a:r>
              <a:rPr lang="ru-RU" sz="3000" b="1" u="sng" dirty="0">
                <a:latin typeface="Times New Roman"/>
                <a:cs typeface="Times New Roman"/>
              </a:rPr>
              <a:t>, </a:t>
            </a:r>
            <a:r>
              <a:rPr lang="ru-RU" sz="3000" b="1" u="sng" err="1">
                <a:latin typeface="Times New Roman"/>
                <a:cs typeface="Times New Roman"/>
              </a:rPr>
              <a:t>Libman-Sacks</a:t>
            </a:r>
            <a:r>
              <a:rPr lang="ru-RU" sz="3000" b="1" u="sng" dirty="0">
                <a:latin typeface="Times New Roman"/>
                <a:cs typeface="Times New Roman"/>
              </a:rPr>
              <a:t> </a:t>
            </a:r>
            <a:r>
              <a:rPr lang="ru-RU" sz="3000" b="1" u="sng" err="1">
                <a:latin typeface="Times New Roman"/>
                <a:cs typeface="Times New Roman"/>
              </a:rPr>
              <a:t>endocarditis</a:t>
            </a:r>
            <a:r>
              <a:rPr lang="ru-RU" sz="3000" b="1" u="sng" dirty="0">
                <a:latin typeface="Times New Roman"/>
                <a:cs typeface="Times New Roman"/>
              </a:rPr>
              <a:t> </a:t>
            </a:r>
            <a:r>
              <a:rPr lang="ru-RU" sz="3000" b="1" u="sng" err="1">
                <a:latin typeface="Times New Roman"/>
                <a:cs typeface="Times New Roman"/>
              </a:rPr>
              <a:t>is</a:t>
            </a:r>
            <a:r>
              <a:rPr lang="ru-RU" sz="3000" b="1" u="sng" dirty="0">
                <a:latin typeface="Times New Roman"/>
                <a:cs typeface="Times New Roman"/>
              </a:rPr>
              <a:t> </a:t>
            </a:r>
            <a:r>
              <a:rPr lang="ru-RU" sz="3000" b="1" u="sng" err="1">
                <a:latin typeface="Times New Roman"/>
                <a:cs typeface="Times New Roman"/>
              </a:rPr>
              <a:t>observe</a:t>
            </a:r>
            <a:r>
              <a:rPr lang="ru-RU" sz="3000" err="1">
                <a:latin typeface="Times New Roman"/>
                <a:cs typeface="Times New Roman"/>
              </a:rPr>
              <a:t>d</a:t>
            </a:r>
            <a:r>
              <a:rPr lang="ru-RU" sz="3000" dirty="0">
                <a:latin typeface="Times New Roman"/>
                <a:cs typeface="Times New Roman"/>
              </a:rPr>
              <a:t>. What </a:t>
            </a:r>
            <a:r>
              <a:rPr lang="ru-RU" sz="3000" err="1">
                <a:latin typeface="Times New Roman"/>
                <a:cs typeface="Times New Roman"/>
              </a:rPr>
              <a:t>renal</a:t>
            </a:r>
            <a:r>
              <a:rPr lang="ru-RU" sz="3000" dirty="0">
                <a:latin typeface="Times New Roman"/>
                <a:cs typeface="Times New Roman"/>
              </a:rPr>
              <a:t> </a:t>
            </a:r>
            <a:r>
              <a:rPr lang="ru-RU" sz="3000" err="1">
                <a:latin typeface="Times New Roman"/>
                <a:cs typeface="Times New Roman"/>
              </a:rPr>
              <a:t>disorder</a:t>
            </a:r>
            <a:r>
              <a:rPr lang="ru-RU" sz="3000" dirty="0">
                <a:latin typeface="Times New Roman"/>
                <a:cs typeface="Times New Roman"/>
              </a:rPr>
              <a:t> </a:t>
            </a:r>
            <a:r>
              <a:rPr lang="ru-RU" sz="3000" err="1">
                <a:latin typeface="Times New Roman"/>
                <a:cs typeface="Times New Roman"/>
              </a:rPr>
              <a:t>is</a:t>
            </a:r>
            <a:r>
              <a:rPr lang="ru-RU" sz="3000" dirty="0">
                <a:latin typeface="Times New Roman"/>
                <a:cs typeface="Times New Roman"/>
              </a:rPr>
              <a:t> </a:t>
            </a:r>
            <a:r>
              <a:rPr lang="ru-RU" sz="3000" err="1">
                <a:latin typeface="Times New Roman"/>
                <a:cs typeface="Times New Roman"/>
              </a:rPr>
              <a:t>the</a:t>
            </a:r>
            <a:r>
              <a:rPr lang="ru-RU" sz="3000" dirty="0">
                <a:latin typeface="Times New Roman"/>
                <a:cs typeface="Times New Roman"/>
              </a:rPr>
              <a:t> </a:t>
            </a:r>
            <a:r>
              <a:rPr lang="ru-RU" sz="3000" err="1">
                <a:latin typeface="Times New Roman"/>
                <a:cs typeface="Times New Roman"/>
              </a:rPr>
              <a:t>most</a:t>
            </a:r>
            <a:r>
              <a:rPr lang="ru-RU" sz="3000" dirty="0">
                <a:latin typeface="Times New Roman"/>
                <a:cs typeface="Times New Roman"/>
              </a:rPr>
              <a:t> </a:t>
            </a:r>
            <a:r>
              <a:rPr lang="ru-RU" sz="3000" err="1">
                <a:latin typeface="Times New Roman"/>
                <a:cs typeface="Times New Roman"/>
              </a:rPr>
              <a:t>likely</a:t>
            </a:r>
            <a:r>
              <a:rPr lang="ru-RU" sz="3000" dirty="0">
                <a:latin typeface="Times New Roman"/>
                <a:cs typeface="Times New Roman"/>
              </a:rPr>
              <a:t> </a:t>
            </a:r>
            <a:r>
              <a:rPr lang="ru-RU" sz="3000" err="1">
                <a:latin typeface="Times New Roman"/>
                <a:cs typeface="Times New Roman"/>
              </a:rPr>
              <a:t>in</a:t>
            </a:r>
            <a:r>
              <a:rPr lang="ru-RU" sz="3000" dirty="0">
                <a:latin typeface="Times New Roman"/>
                <a:cs typeface="Times New Roman"/>
              </a:rPr>
              <a:t> </a:t>
            </a:r>
            <a:r>
              <a:rPr lang="ru-RU" sz="3000" err="1">
                <a:latin typeface="Times New Roman"/>
                <a:cs typeface="Times New Roman"/>
              </a:rPr>
              <a:t>this</a:t>
            </a:r>
            <a:r>
              <a:rPr lang="ru-RU" sz="3000" dirty="0">
                <a:latin typeface="Times New Roman"/>
                <a:cs typeface="Times New Roman"/>
              </a:rPr>
              <a:t> </a:t>
            </a:r>
            <a:r>
              <a:rPr lang="ru-RU" sz="3000" err="1">
                <a:latin typeface="Times New Roman"/>
                <a:cs typeface="Times New Roman"/>
              </a:rPr>
              <a:t>case</a:t>
            </a:r>
            <a:r>
              <a:rPr lang="ru-RU" sz="3000" dirty="0">
                <a:latin typeface="Times New Roman"/>
                <a:cs typeface="Times New Roman"/>
              </a:rPr>
              <a:t>?</a:t>
            </a:r>
            <a:endParaRPr lang="ru-RU" dirty="0" err="1"/>
          </a:p>
          <a:p>
            <a:endParaRPr lang="ru-RU" sz="30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20426" y="3756588"/>
            <a:ext cx="8825658" cy="2543571"/>
          </a:xfrm>
        </p:spPr>
        <p:txBody>
          <a:bodyPr vert="horz" lIns="91440" tIns="45720" rIns="91440" bIns="45720" rtlCol="0" anchor="t">
            <a:noAutofit/>
          </a:bodyPr>
          <a:lstStyle/>
          <a:p>
            <a:pPr marL="457200" indent="-457200">
              <a:buAutoNum type="alphaUcPeriod"/>
            </a:pPr>
            <a:r>
              <a:rPr lang="ru-RU" sz="2400" dirty="0">
                <a:solidFill>
                  <a:schemeClr val="tx1"/>
                </a:solidFill>
                <a:latin typeface="Times New Roman"/>
                <a:cs typeface="Times New Roman"/>
              </a:rPr>
              <a:t>Terminal </a:t>
            </a:r>
            <a:r>
              <a:rPr lang="ru-RU" sz="2400" err="1">
                <a:solidFill>
                  <a:schemeClr val="tx1"/>
                </a:solidFill>
                <a:latin typeface="Times New Roman"/>
                <a:cs typeface="Times New Roman"/>
              </a:rPr>
              <a:t>glomerulonephritis</a:t>
            </a:r>
            <a:endParaRPr lang="ru-RU" sz="2400">
              <a:solidFill>
                <a:schemeClr val="tx1"/>
              </a:solidFill>
              <a:latin typeface="Times New Roman"/>
              <a:cs typeface="Times New Roman"/>
            </a:endParaRPr>
          </a:p>
          <a:p>
            <a:r>
              <a:rPr lang="ru-RU" sz="2400" dirty="0">
                <a:solidFill>
                  <a:schemeClr val="tx1"/>
                </a:solidFill>
                <a:latin typeface="Times New Roman"/>
                <a:cs typeface="Times New Roman"/>
              </a:rPr>
              <a:t>B.  </a:t>
            </a:r>
            <a:r>
              <a:rPr lang="ru-RU" sz="2400" err="1">
                <a:solidFill>
                  <a:schemeClr val="tx1"/>
                </a:solidFill>
                <a:latin typeface="Times New Roman"/>
                <a:cs typeface="Times New Roman"/>
              </a:rPr>
              <a:t>Cholera</a:t>
            </a:r>
            <a:r>
              <a:rPr lang="ru-RU" sz="2400" dirty="0">
                <a:solidFill>
                  <a:schemeClr val="tx1"/>
                </a:solidFill>
                <a:latin typeface="Times New Roman"/>
                <a:cs typeface="Times New Roman"/>
              </a:rPr>
              <a:t> </a:t>
            </a:r>
            <a:r>
              <a:rPr lang="ru-RU" sz="2400" err="1">
                <a:solidFill>
                  <a:schemeClr val="tx1"/>
                </a:solidFill>
                <a:latin typeface="Times New Roman"/>
                <a:cs typeface="Times New Roman"/>
              </a:rPr>
              <a:t>glomerulonephritis</a:t>
            </a:r>
            <a:endParaRPr lang="ru-RU" sz="2400">
              <a:solidFill>
                <a:schemeClr val="tx1"/>
              </a:solidFill>
              <a:latin typeface="Times New Roman"/>
              <a:cs typeface="Times New Roman"/>
            </a:endParaRPr>
          </a:p>
          <a:p>
            <a:r>
              <a:rPr lang="ru-RU" sz="2400" dirty="0">
                <a:solidFill>
                  <a:schemeClr val="tx1"/>
                </a:solidFill>
                <a:latin typeface="Times New Roman"/>
                <a:cs typeface="Times New Roman"/>
              </a:rPr>
              <a:t>C.  </a:t>
            </a:r>
            <a:r>
              <a:rPr lang="ru-RU" sz="2400" err="1">
                <a:solidFill>
                  <a:schemeClr val="tx1"/>
                </a:solidFill>
                <a:latin typeface="Times New Roman"/>
                <a:cs typeface="Times New Roman"/>
              </a:rPr>
              <a:t>Sclerotic</a:t>
            </a:r>
            <a:r>
              <a:rPr lang="ru-RU" sz="2400" dirty="0">
                <a:solidFill>
                  <a:schemeClr val="tx1"/>
                </a:solidFill>
                <a:latin typeface="Times New Roman"/>
                <a:cs typeface="Times New Roman"/>
              </a:rPr>
              <a:t> </a:t>
            </a:r>
            <a:r>
              <a:rPr lang="ru-RU" sz="2400" err="1">
                <a:solidFill>
                  <a:schemeClr val="tx1"/>
                </a:solidFill>
                <a:latin typeface="Times New Roman"/>
                <a:cs typeface="Times New Roman"/>
              </a:rPr>
              <a:t>kidney</a:t>
            </a:r>
            <a:endParaRPr lang="ru-RU" sz="2400">
              <a:solidFill>
                <a:schemeClr val="tx1"/>
              </a:solidFill>
              <a:latin typeface="Times New Roman"/>
              <a:cs typeface="Times New Roman"/>
            </a:endParaRPr>
          </a:p>
          <a:p>
            <a:r>
              <a:rPr lang="ru-RU" sz="2400" dirty="0">
                <a:solidFill>
                  <a:schemeClr val="tx1"/>
                </a:solidFill>
                <a:latin typeface="Times New Roman"/>
                <a:cs typeface="Times New Roman"/>
              </a:rPr>
              <a:t>D.  </a:t>
            </a:r>
            <a:r>
              <a:rPr lang="ru-RU" sz="2400" err="1">
                <a:solidFill>
                  <a:schemeClr val="tx1"/>
                </a:solidFill>
                <a:latin typeface="Times New Roman"/>
                <a:cs typeface="Times New Roman"/>
              </a:rPr>
              <a:t>Rheumatic</a:t>
            </a:r>
            <a:r>
              <a:rPr lang="ru-RU" sz="2400" dirty="0">
                <a:solidFill>
                  <a:schemeClr val="tx1"/>
                </a:solidFill>
                <a:latin typeface="Times New Roman"/>
                <a:cs typeface="Times New Roman"/>
              </a:rPr>
              <a:t> </a:t>
            </a:r>
            <a:r>
              <a:rPr lang="ru-RU" sz="2400" err="1">
                <a:solidFill>
                  <a:schemeClr val="tx1"/>
                </a:solidFill>
                <a:latin typeface="Times New Roman"/>
                <a:cs typeface="Times New Roman"/>
              </a:rPr>
              <a:t>glomerulonephritis</a:t>
            </a:r>
            <a:endParaRPr lang="ru-RU" sz="2400">
              <a:solidFill>
                <a:schemeClr val="tx1"/>
              </a:solidFill>
              <a:latin typeface="Times New Roman"/>
              <a:cs typeface="Times New Roman"/>
            </a:endParaRPr>
          </a:p>
          <a:p>
            <a:r>
              <a:rPr lang="ru-RU" sz="2400" dirty="0">
                <a:solidFill>
                  <a:schemeClr val="tx1"/>
                </a:solidFill>
                <a:latin typeface="Times New Roman"/>
                <a:cs typeface="Times New Roman"/>
              </a:rPr>
              <a:t>E.  </a:t>
            </a:r>
            <a:r>
              <a:rPr lang="ru-RU" sz="2400" b="1" u="sng" err="1">
                <a:solidFill>
                  <a:schemeClr val="tx1"/>
                </a:solidFill>
                <a:latin typeface="Times New Roman"/>
                <a:cs typeface="Times New Roman"/>
              </a:rPr>
              <a:t>Lupus</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nephritis</a:t>
            </a:r>
            <a:endParaRPr lang="ru-RU" sz="2400" b="1" u="sng" dirty="0">
              <a:solidFill>
                <a:schemeClr val="tx1"/>
              </a:solidFill>
              <a:latin typeface="Times New Roman"/>
              <a:cs typeface="Times New Roman"/>
            </a:endParaRPr>
          </a:p>
          <a:p>
            <a:endParaRPr lang="ru-RU" dirty="0">
              <a:solidFill>
                <a:schemeClr val="tx1"/>
              </a:solidFill>
            </a:endParaRPr>
          </a:p>
        </p:txBody>
      </p:sp>
    </p:spTree>
    <p:extLst>
      <p:ext uri="{BB962C8B-B14F-4D97-AF65-F5344CB8AC3E}">
        <p14:creationId xmlns:p14="http://schemas.microsoft.com/office/powerpoint/2010/main" val="34287122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57499"/>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48540" y="182593"/>
            <a:ext cx="11657997" cy="2797620"/>
          </a:xfrm>
        </p:spPr>
        <p:txBody>
          <a:bodyPr vert="horz" lIns="91440" tIns="45720" rIns="91440" bIns="45720" rtlCol="0" anchor="t">
            <a:noAutofit/>
          </a:bodyPr>
          <a:lstStyle/>
          <a:p>
            <a:r>
              <a:rPr lang="ru-RU" sz="3000" dirty="0">
                <a:latin typeface="Times New Roman"/>
                <a:cs typeface="Times New Roman"/>
              </a:rPr>
              <a:t>A </a:t>
            </a:r>
            <a:r>
              <a:rPr lang="ru-RU" sz="3000" dirty="0" err="1">
                <a:latin typeface="Times New Roman"/>
                <a:cs typeface="Times New Roman"/>
              </a:rPr>
              <a:t>man</a:t>
            </a:r>
            <a:r>
              <a:rPr lang="ru-RU" sz="3000" dirty="0">
                <a:latin typeface="Times New Roman"/>
                <a:cs typeface="Times New Roman"/>
              </a:rPr>
              <a:t> </a:t>
            </a:r>
            <a:r>
              <a:rPr lang="ru-RU" sz="3000" dirty="0" err="1">
                <a:latin typeface="Times New Roman"/>
                <a:cs typeface="Times New Roman"/>
              </a:rPr>
              <a:t>had</a:t>
            </a:r>
            <a:r>
              <a:rPr lang="ru-RU" sz="3000" dirty="0">
                <a:latin typeface="Times New Roman"/>
                <a:cs typeface="Times New Roman"/>
              </a:rPr>
              <a:t> </a:t>
            </a:r>
            <a:r>
              <a:rPr lang="ru-RU" sz="3000" dirty="0" err="1">
                <a:latin typeface="Times New Roman"/>
                <a:cs typeface="Times New Roman"/>
              </a:rPr>
              <a:t>an</a:t>
            </a:r>
            <a:r>
              <a:rPr lang="ru-RU" sz="3000" dirty="0">
                <a:latin typeface="Times New Roman"/>
                <a:cs typeface="Times New Roman"/>
              </a:rPr>
              <a:t> </a:t>
            </a:r>
            <a:r>
              <a:rPr lang="ru-RU" sz="3000" dirty="0" err="1">
                <a:latin typeface="Times New Roman"/>
                <a:cs typeface="Times New Roman"/>
              </a:rPr>
              <a:t>acute</a:t>
            </a:r>
            <a:r>
              <a:rPr lang="ru-RU" sz="3000" dirty="0">
                <a:latin typeface="Times New Roman"/>
                <a:cs typeface="Times New Roman"/>
              </a:rPr>
              <a:t> </a:t>
            </a:r>
            <a:r>
              <a:rPr lang="ru-RU" sz="3000" dirty="0" err="1">
                <a:latin typeface="Times New Roman"/>
                <a:cs typeface="Times New Roman"/>
              </a:rPr>
              <a:t>onset</a:t>
            </a:r>
            <a:r>
              <a:rPr lang="ru-RU" sz="3000" dirty="0">
                <a:latin typeface="Times New Roman"/>
                <a:cs typeface="Times New Roman"/>
              </a:rPr>
              <a:t> </a:t>
            </a:r>
            <a:r>
              <a:rPr lang="ru-RU" sz="3000" dirty="0" err="1">
                <a:latin typeface="Times New Roman"/>
                <a:cs typeface="Times New Roman"/>
              </a:rPr>
              <a:t>of</a:t>
            </a:r>
            <a:r>
              <a:rPr lang="ru-RU" sz="3000" dirty="0">
                <a:latin typeface="Times New Roman"/>
                <a:cs typeface="Times New Roman"/>
              </a:rPr>
              <a:t> </a:t>
            </a:r>
            <a:r>
              <a:rPr lang="ru-RU" sz="3000" dirty="0" err="1">
                <a:latin typeface="Times New Roman"/>
                <a:cs typeface="Times New Roman"/>
              </a:rPr>
              <a:t>the</a:t>
            </a:r>
            <a:r>
              <a:rPr lang="ru-RU" sz="3000" dirty="0">
                <a:latin typeface="Times New Roman"/>
                <a:cs typeface="Times New Roman"/>
              </a:rPr>
              <a:t> </a:t>
            </a:r>
            <a:r>
              <a:rPr lang="ru-RU" sz="3000" dirty="0" err="1">
                <a:latin typeface="Times New Roman"/>
                <a:cs typeface="Times New Roman"/>
              </a:rPr>
              <a:t>diasease</a:t>
            </a:r>
            <a:r>
              <a:rPr lang="ru-RU" sz="3000" dirty="0">
                <a:latin typeface="Times New Roman"/>
                <a:cs typeface="Times New Roman"/>
              </a:rPr>
              <a:t>. </a:t>
            </a:r>
            <a:r>
              <a:rPr lang="ru-RU" sz="3000" dirty="0" err="1">
                <a:latin typeface="Times New Roman"/>
                <a:cs typeface="Times New Roman"/>
              </a:rPr>
              <a:t>He</a:t>
            </a:r>
            <a:r>
              <a:rPr lang="ru-RU" sz="3000" dirty="0">
                <a:latin typeface="Times New Roman"/>
                <a:cs typeface="Times New Roman"/>
              </a:rPr>
              <a:t> </a:t>
            </a:r>
            <a:r>
              <a:rPr lang="ru-RU" sz="3000" dirty="0" err="1">
                <a:latin typeface="Times New Roman"/>
                <a:cs typeface="Times New Roman"/>
              </a:rPr>
              <a:t>complained</a:t>
            </a:r>
            <a:r>
              <a:rPr lang="ru-RU" sz="3000" dirty="0">
                <a:latin typeface="Times New Roman"/>
                <a:cs typeface="Times New Roman"/>
              </a:rPr>
              <a:t> </a:t>
            </a:r>
            <a:r>
              <a:rPr lang="ru-RU" sz="3000" dirty="0" err="1">
                <a:latin typeface="Times New Roman"/>
                <a:cs typeface="Times New Roman"/>
              </a:rPr>
              <a:t>of</a:t>
            </a:r>
            <a:r>
              <a:rPr lang="ru-RU" sz="3000" dirty="0">
                <a:latin typeface="Times New Roman"/>
                <a:cs typeface="Times New Roman"/>
              </a:rPr>
              <a:t> </a:t>
            </a:r>
            <a:r>
              <a:rPr lang="ru-RU" sz="3000" dirty="0" err="1">
                <a:latin typeface="Times New Roman"/>
                <a:cs typeface="Times New Roman"/>
              </a:rPr>
              <a:t>chills</a:t>
            </a:r>
            <a:r>
              <a:rPr lang="ru-RU" sz="3000" dirty="0">
                <a:latin typeface="Times New Roman"/>
                <a:cs typeface="Times New Roman"/>
              </a:rPr>
              <a:t>, </a:t>
            </a:r>
            <a:r>
              <a:rPr lang="ru-RU" sz="3000" dirty="0" err="1">
                <a:latin typeface="Times New Roman"/>
                <a:cs typeface="Times New Roman"/>
              </a:rPr>
              <a:t>fever</a:t>
            </a:r>
            <a:r>
              <a:rPr lang="ru-RU" sz="3000" dirty="0">
                <a:latin typeface="Times New Roman"/>
                <a:cs typeface="Times New Roman"/>
              </a:rPr>
              <a:t> </a:t>
            </a:r>
            <a:r>
              <a:rPr lang="ru-RU" sz="3000" dirty="0" err="1">
                <a:latin typeface="Times New Roman"/>
                <a:cs typeface="Times New Roman"/>
              </a:rPr>
              <a:t>of</a:t>
            </a:r>
            <a:r>
              <a:rPr lang="ru-RU" sz="3000" dirty="0">
                <a:latin typeface="Times New Roman"/>
                <a:cs typeface="Times New Roman"/>
              </a:rPr>
              <a:t> 40`C, </a:t>
            </a:r>
            <a:r>
              <a:rPr lang="ru-RU" sz="3000" dirty="0" err="1">
                <a:latin typeface="Times New Roman"/>
                <a:cs typeface="Times New Roman"/>
              </a:rPr>
              <a:t>headache</a:t>
            </a:r>
            <a:r>
              <a:rPr lang="ru-RU" sz="3000" dirty="0">
                <a:latin typeface="Times New Roman"/>
                <a:cs typeface="Times New Roman"/>
              </a:rPr>
              <a:t>, </a:t>
            </a:r>
            <a:r>
              <a:rPr lang="ru-RU" sz="3000" dirty="0" err="1">
                <a:latin typeface="Times New Roman"/>
                <a:cs typeface="Times New Roman"/>
              </a:rPr>
              <a:t>cough</a:t>
            </a:r>
            <a:r>
              <a:rPr lang="ru-RU" sz="3000" dirty="0">
                <a:latin typeface="Times New Roman"/>
                <a:cs typeface="Times New Roman"/>
              </a:rPr>
              <a:t>, </a:t>
            </a:r>
            <a:r>
              <a:rPr lang="ru-RU" sz="3000" dirty="0" err="1">
                <a:latin typeface="Times New Roman"/>
                <a:cs typeface="Times New Roman"/>
              </a:rPr>
              <a:t>and</a:t>
            </a:r>
            <a:r>
              <a:rPr lang="ru-RU" sz="3000" dirty="0">
                <a:latin typeface="Times New Roman"/>
                <a:cs typeface="Times New Roman"/>
              </a:rPr>
              <a:t> </a:t>
            </a:r>
            <a:r>
              <a:rPr lang="ru-RU" sz="3000" dirty="0" err="1">
                <a:latin typeface="Times New Roman"/>
                <a:cs typeface="Times New Roman"/>
              </a:rPr>
              <a:t>dyspnea</a:t>
            </a:r>
            <a:r>
              <a:rPr lang="ru-RU" sz="3000" dirty="0">
                <a:latin typeface="Times New Roman"/>
                <a:cs typeface="Times New Roman"/>
              </a:rPr>
              <a:t>. The </a:t>
            </a:r>
            <a:r>
              <a:rPr lang="ru-RU" sz="3000" dirty="0" err="1">
                <a:latin typeface="Times New Roman"/>
                <a:cs typeface="Times New Roman"/>
              </a:rPr>
              <a:t>man</a:t>
            </a:r>
            <a:r>
              <a:rPr lang="ru-RU" sz="3000" dirty="0">
                <a:latin typeface="Times New Roman"/>
                <a:cs typeface="Times New Roman"/>
              </a:rPr>
              <a:t> </a:t>
            </a:r>
            <a:r>
              <a:rPr lang="ru-RU" sz="3000" dirty="0" err="1">
                <a:latin typeface="Times New Roman"/>
                <a:cs typeface="Times New Roman"/>
              </a:rPr>
              <a:t>died</a:t>
            </a:r>
            <a:r>
              <a:rPr lang="ru-RU" sz="3000" dirty="0">
                <a:latin typeface="Times New Roman"/>
                <a:cs typeface="Times New Roman"/>
              </a:rPr>
              <a:t> </a:t>
            </a:r>
            <a:r>
              <a:rPr lang="ru-RU" sz="3000" dirty="0" err="1">
                <a:latin typeface="Times New Roman"/>
                <a:cs typeface="Times New Roman"/>
              </a:rPr>
              <a:t>on</a:t>
            </a:r>
            <a:r>
              <a:rPr lang="ru-RU" sz="3000" dirty="0">
                <a:latin typeface="Times New Roman"/>
                <a:cs typeface="Times New Roman"/>
              </a:rPr>
              <a:t> </a:t>
            </a:r>
            <a:r>
              <a:rPr lang="ru-RU" sz="3000" dirty="0" err="1">
                <a:latin typeface="Times New Roman"/>
                <a:cs typeface="Times New Roman"/>
              </a:rPr>
              <a:t>the</a:t>
            </a:r>
            <a:r>
              <a:rPr lang="ru-RU" sz="3000" dirty="0">
                <a:latin typeface="Times New Roman"/>
                <a:cs typeface="Times New Roman"/>
              </a:rPr>
              <a:t> 5 </a:t>
            </a:r>
            <a:r>
              <a:rPr lang="ru-RU" sz="3000" dirty="0" err="1">
                <a:latin typeface="Times New Roman"/>
                <a:cs typeface="Times New Roman"/>
              </a:rPr>
              <a:t>day</a:t>
            </a:r>
            <a:r>
              <a:rPr lang="ru-RU" sz="3000" dirty="0">
                <a:latin typeface="Times New Roman"/>
                <a:cs typeface="Times New Roman"/>
              </a:rPr>
              <a:t> </a:t>
            </a:r>
            <a:r>
              <a:rPr lang="ru-RU" sz="3000" dirty="0" err="1">
                <a:latin typeface="Times New Roman"/>
                <a:cs typeface="Times New Roman"/>
              </a:rPr>
              <a:t>after</a:t>
            </a:r>
            <a:r>
              <a:rPr lang="ru-RU" sz="3000" dirty="0">
                <a:latin typeface="Times New Roman"/>
                <a:cs typeface="Times New Roman"/>
              </a:rPr>
              <a:t> </a:t>
            </a:r>
            <a:r>
              <a:rPr lang="ru-RU" sz="3000" dirty="0" err="1">
                <a:latin typeface="Times New Roman"/>
                <a:cs typeface="Times New Roman"/>
              </a:rPr>
              <a:t>the</a:t>
            </a:r>
            <a:r>
              <a:rPr lang="ru-RU" sz="3000" dirty="0">
                <a:latin typeface="Times New Roman"/>
                <a:cs typeface="Times New Roman"/>
              </a:rPr>
              <a:t> </a:t>
            </a:r>
            <a:r>
              <a:rPr lang="ru-RU" sz="3000" dirty="0" err="1">
                <a:latin typeface="Times New Roman"/>
                <a:cs typeface="Times New Roman"/>
              </a:rPr>
              <a:t>onset</a:t>
            </a:r>
            <a:r>
              <a:rPr lang="ru-RU" sz="3000" dirty="0">
                <a:latin typeface="Times New Roman"/>
                <a:cs typeface="Times New Roman"/>
              </a:rPr>
              <a:t>. </a:t>
            </a:r>
            <a:r>
              <a:rPr lang="ru-RU" sz="3000" b="1" u="sng" dirty="0" err="1">
                <a:latin typeface="Times New Roman"/>
                <a:cs typeface="Times New Roman"/>
              </a:rPr>
              <a:t>Autopsy</a:t>
            </a:r>
            <a:r>
              <a:rPr lang="ru-RU" sz="3000" b="1" u="sng" dirty="0">
                <a:latin typeface="Times New Roman"/>
                <a:cs typeface="Times New Roman"/>
              </a:rPr>
              <a:t> </a:t>
            </a:r>
            <a:r>
              <a:rPr lang="ru-RU" sz="3000" b="1" u="sng" dirty="0" err="1">
                <a:latin typeface="Times New Roman"/>
                <a:cs typeface="Times New Roman"/>
              </a:rPr>
              <a:t>shows</a:t>
            </a:r>
            <a:r>
              <a:rPr lang="ru-RU" sz="3000" b="1" u="sng" dirty="0">
                <a:latin typeface="Times New Roman"/>
                <a:cs typeface="Times New Roman"/>
              </a:rPr>
              <a:t> </a:t>
            </a:r>
            <a:r>
              <a:rPr lang="ru-RU" sz="3000" b="1" u="sng" dirty="0" err="1">
                <a:latin typeface="Times New Roman"/>
                <a:cs typeface="Times New Roman"/>
              </a:rPr>
              <a:t>enlarged</a:t>
            </a:r>
            <a:r>
              <a:rPr lang="ru-RU" sz="3000" b="1" u="sng" dirty="0">
                <a:latin typeface="Times New Roman"/>
                <a:cs typeface="Times New Roman"/>
              </a:rPr>
              <a:t> </a:t>
            </a:r>
            <a:r>
              <a:rPr lang="ru-RU" sz="3000" b="1" u="sng" dirty="0" err="1">
                <a:latin typeface="Times New Roman"/>
                <a:cs typeface="Times New Roman"/>
              </a:rPr>
              <a:t>lungs</a:t>
            </a:r>
            <a:r>
              <a:rPr lang="ru-RU" sz="3000" b="1" u="sng" dirty="0">
                <a:latin typeface="Times New Roman"/>
                <a:cs typeface="Times New Roman"/>
              </a:rPr>
              <a:t> </a:t>
            </a:r>
            <a:r>
              <a:rPr lang="ru-RU" sz="3000" b="1" u="sng" dirty="0" err="1">
                <a:latin typeface="Times New Roman"/>
                <a:cs typeface="Times New Roman"/>
              </a:rPr>
              <a:t>with</a:t>
            </a:r>
            <a:r>
              <a:rPr lang="ru-RU" sz="3000" b="1" u="sng" dirty="0">
                <a:latin typeface="Times New Roman"/>
                <a:cs typeface="Times New Roman"/>
              </a:rPr>
              <a:t> </a:t>
            </a:r>
            <a:r>
              <a:rPr lang="ru-RU" sz="3000" b="1" u="sng" dirty="0" err="1">
                <a:latin typeface="Times New Roman"/>
                <a:cs typeface="Times New Roman"/>
              </a:rPr>
              <a:t>variegated</a:t>
            </a:r>
            <a:r>
              <a:rPr lang="ru-RU" sz="3000" b="1" u="sng" dirty="0">
                <a:latin typeface="Times New Roman"/>
                <a:cs typeface="Times New Roman"/>
              </a:rPr>
              <a:t> </a:t>
            </a:r>
            <a:r>
              <a:rPr lang="ru-RU" sz="3000" b="1" u="sng" dirty="0" err="1">
                <a:latin typeface="Times New Roman"/>
                <a:cs typeface="Times New Roman"/>
              </a:rPr>
              <a:t>appearance</a:t>
            </a:r>
            <a:r>
              <a:rPr lang="ru-RU" sz="3000" b="1" u="sng" dirty="0">
                <a:latin typeface="Times New Roman"/>
                <a:cs typeface="Times New Roman"/>
              </a:rPr>
              <a:t> - "</a:t>
            </a:r>
            <a:r>
              <a:rPr lang="ru-RU" sz="3000" b="1" u="sng" dirty="0" err="1">
                <a:latin typeface="Times New Roman"/>
                <a:cs typeface="Times New Roman"/>
              </a:rPr>
              <a:t>large</a:t>
            </a:r>
            <a:r>
              <a:rPr lang="ru-RU" sz="3000" b="1" u="sng" dirty="0">
                <a:latin typeface="Times New Roman"/>
                <a:cs typeface="Times New Roman"/>
              </a:rPr>
              <a:t> </a:t>
            </a:r>
            <a:r>
              <a:rPr lang="ru-RU" sz="3000" b="1" u="sng" dirty="0" err="1">
                <a:latin typeface="Times New Roman"/>
                <a:cs typeface="Times New Roman"/>
              </a:rPr>
              <a:t>variegated</a:t>
            </a:r>
            <a:r>
              <a:rPr lang="ru-RU" sz="3000" b="1" u="sng" dirty="0">
                <a:latin typeface="Times New Roman"/>
                <a:cs typeface="Times New Roman"/>
              </a:rPr>
              <a:t> </a:t>
            </a:r>
            <a:r>
              <a:rPr lang="ru-RU" sz="3000" b="1" u="sng" dirty="0" err="1">
                <a:latin typeface="Times New Roman"/>
                <a:cs typeface="Times New Roman"/>
              </a:rPr>
              <a:t>lung</a:t>
            </a:r>
            <a:r>
              <a:rPr lang="ru-RU" sz="3000" b="1" u="sng" dirty="0">
                <a:latin typeface="Times New Roman"/>
                <a:cs typeface="Times New Roman"/>
              </a:rPr>
              <a:t>". </a:t>
            </a:r>
            <a:r>
              <a:rPr lang="ru-RU" sz="3000" dirty="0" err="1">
                <a:latin typeface="Times New Roman"/>
                <a:cs typeface="Times New Roman"/>
              </a:rPr>
              <a:t>Such</a:t>
            </a:r>
            <a:r>
              <a:rPr lang="ru-RU" sz="3000" dirty="0">
                <a:latin typeface="Times New Roman"/>
                <a:cs typeface="Times New Roman"/>
              </a:rPr>
              <a:t> </a:t>
            </a:r>
            <a:r>
              <a:rPr lang="ru-RU" sz="3000" dirty="0" err="1">
                <a:latin typeface="Times New Roman"/>
                <a:cs typeface="Times New Roman"/>
              </a:rPr>
              <a:t>clinical</a:t>
            </a:r>
            <a:r>
              <a:rPr lang="ru-RU" sz="3000" dirty="0">
                <a:latin typeface="Times New Roman"/>
                <a:cs typeface="Times New Roman"/>
              </a:rPr>
              <a:t> </a:t>
            </a:r>
            <a:r>
              <a:rPr lang="ru-RU" sz="3000" dirty="0" err="1">
                <a:latin typeface="Times New Roman"/>
                <a:cs typeface="Times New Roman"/>
              </a:rPr>
              <a:t>presentation</a:t>
            </a:r>
            <a:r>
              <a:rPr lang="ru-RU" sz="3000" dirty="0">
                <a:latin typeface="Times New Roman"/>
                <a:cs typeface="Times New Roman"/>
              </a:rPr>
              <a:t> </a:t>
            </a:r>
            <a:r>
              <a:rPr lang="ru-RU" sz="3000" dirty="0" err="1">
                <a:latin typeface="Times New Roman"/>
                <a:cs typeface="Times New Roman"/>
              </a:rPr>
              <a:t>of</a:t>
            </a:r>
            <a:r>
              <a:rPr lang="ru-RU" sz="3000" dirty="0">
                <a:latin typeface="Times New Roman"/>
                <a:cs typeface="Times New Roman"/>
              </a:rPr>
              <a:t> </a:t>
            </a:r>
            <a:r>
              <a:rPr lang="ru-RU" sz="3000" dirty="0" err="1">
                <a:latin typeface="Times New Roman"/>
                <a:cs typeface="Times New Roman"/>
              </a:rPr>
              <a:t>the</a:t>
            </a:r>
            <a:r>
              <a:rPr lang="ru-RU" sz="3000" dirty="0">
                <a:latin typeface="Times New Roman"/>
                <a:cs typeface="Times New Roman"/>
              </a:rPr>
              <a:t> </a:t>
            </a:r>
            <a:r>
              <a:rPr lang="ru-RU" sz="3000" dirty="0" err="1">
                <a:latin typeface="Times New Roman"/>
                <a:cs typeface="Times New Roman"/>
              </a:rPr>
              <a:t>lungs</a:t>
            </a:r>
            <a:r>
              <a:rPr lang="ru-RU" sz="3000" dirty="0">
                <a:latin typeface="Times New Roman"/>
                <a:cs typeface="Times New Roman"/>
              </a:rPr>
              <a:t> </a:t>
            </a:r>
            <a:r>
              <a:rPr lang="ru-RU" sz="3000" dirty="0" err="1">
                <a:latin typeface="Times New Roman"/>
                <a:cs typeface="Times New Roman"/>
              </a:rPr>
              <a:t>is</a:t>
            </a:r>
            <a:r>
              <a:rPr lang="ru-RU" sz="3000" dirty="0">
                <a:latin typeface="Times New Roman"/>
                <a:cs typeface="Times New Roman"/>
              </a:rPr>
              <a:t> </a:t>
            </a:r>
            <a:r>
              <a:rPr lang="ru-RU" sz="3000" dirty="0" err="1">
                <a:latin typeface="Times New Roman"/>
                <a:cs typeface="Times New Roman"/>
              </a:rPr>
              <a:t>characteristic</a:t>
            </a:r>
            <a:r>
              <a:rPr lang="ru-RU" sz="3000" dirty="0">
                <a:latin typeface="Times New Roman"/>
                <a:cs typeface="Times New Roman"/>
              </a:rPr>
              <a:t> </a:t>
            </a:r>
            <a:r>
              <a:rPr lang="ru-RU" sz="3000" dirty="0" err="1">
                <a:latin typeface="Times New Roman"/>
                <a:cs typeface="Times New Roman"/>
              </a:rPr>
              <a:t>of</a:t>
            </a:r>
            <a:r>
              <a:rPr lang="ru-RU" sz="3000" dirty="0">
                <a:latin typeface="Times New Roman"/>
                <a:cs typeface="Times New Roman"/>
              </a:rPr>
              <a:t> </a:t>
            </a:r>
            <a:r>
              <a:rPr lang="ru-RU" sz="3000" dirty="0" err="1">
                <a:latin typeface="Times New Roman"/>
                <a:cs typeface="Times New Roman"/>
              </a:rPr>
              <a:t>the</a:t>
            </a:r>
            <a:r>
              <a:rPr lang="ru-RU" sz="3000" dirty="0">
                <a:latin typeface="Times New Roman"/>
                <a:cs typeface="Times New Roman"/>
              </a:rPr>
              <a:t> </a:t>
            </a:r>
            <a:r>
              <a:rPr lang="ru-RU" sz="3000" dirty="0" err="1">
                <a:latin typeface="Times New Roman"/>
                <a:cs typeface="Times New Roman"/>
              </a:rPr>
              <a:t>following</a:t>
            </a:r>
            <a:r>
              <a:rPr lang="ru-RU" sz="3000" dirty="0">
                <a:latin typeface="Times New Roman"/>
                <a:cs typeface="Times New Roman"/>
              </a:rPr>
              <a:t> </a:t>
            </a:r>
            <a:r>
              <a:rPr lang="ru-RU" sz="3000" dirty="0" err="1">
                <a:latin typeface="Times New Roman"/>
                <a:cs typeface="Times New Roman"/>
              </a:rPr>
              <a:t>disease</a:t>
            </a:r>
            <a:r>
              <a:rPr lang="ru-RU" sz="3000" dirty="0">
                <a:latin typeface="Times New Roman"/>
                <a:cs typeface="Times New Roman"/>
              </a:rPr>
              <a:t>:</a:t>
            </a:r>
            <a:endParaRPr lang="ru-RU" dirty="0" err="1"/>
          </a:p>
          <a:p>
            <a:endParaRPr lang="ru-RU" sz="30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306690" y="3310890"/>
            <a:ext cx="8825658" cy="2543571"/>
          </a:xfrm>
        </p:spPr>
        <p:txBody>
          <a:bodyPr vert="horz" lIns="91440" tIns="45720" rIns="91440" bIns="45720" rtlCol="0" anchor="t">
            <a:noAutofit/>
          </a:bodyPr>
          <a:lstStyle/>
          <a:p>
            <a:pPr marL="457200" indent="-457200">
              <a:buAutoNum type="alphaUcPeriod"/>
            </a:pPr>
            <a:r>
              <a:rPr lang="ru-RU" sz="2400" b="1" u="sng" err="1">
                <a:solidFill>
                  <a:schemeClr val="tx1"/>
                </a:solidFill>
                <a:latin typeface="Times New Roman"/>
                <a:cs typeface="Times New Roman"/>
              </a:rPr>
              <a:t>Influenza</a:t>
            </a:r>
            <a:endParaRPr lang="ru-RU" sz="2400" b="1" u="sng" dirty="0">
              <a:solidFill>
                <a:schemeClr val="tx1"/>
              </a:solidFill>
              <a:latin typeface="Times New Roman"/>
              <a:cs typeface="Times New Roman"/>
            </a:endParaRPr>
          </a:p>
          <a:p>
            <a:r>
              <a:rPr lang="ru-RU" sz="2400" dirty="0">
                <a:solidFill>
                  <a:schemeClr val="tx1"/>
                </a:solidFill>
                <a:latin typeface="Times New Roman"/>
                <a:cs typeface="Times New Roman"/>
              </a:rPr>
              <a:t>B.  </a:t>
            </a:r>
            <a:r>
              <a:rPr lang="ru-RU" sz="2400" err="1">
                <a:solidFill>
                  <a:schemeClr val="tx1"/>
                </a:solidFill>
                <a:latin typeface="Times New Roman"/>
                <a:cs typeface="Times New Roman"/>
              </a:rPr>
              <a:t>Adenovirus</a:t>
            </a:r>
            <a:r>
              <a:rPr lang="ru-RU" sz="2400" dirty="0">
                <a:solidFill>
                  <a:schemeClr val="tx1"/>
                </a:solidFill>
                <a:latin typeface="Times New Roman"/>
                <a:cs typeface="Times New Roman"/>
              </a:rPr>
              <a:t> </a:t>
            </a:r>
            <a:r>
              <a:rPr lang="ru-RU" sz="2400" err="1">
                <a:solidFill>
                  <a:schemeClr val="tx1"/>
                </a:solidFill>
                <a:latin typeface="Times New Roman"/>
                <a:cs typeface="Times New Roman"/>
              </a:rPr>
              <a:t>infection</a:t>
            </a:r>
            <a:endParaRPr lang="ru-RU" sz="2400" dirty="0">
              <a:solidFill>
                <a:schemeClr val="tx1"/>
              </a:solidFill>
              <a:latin typeface="Times New Roman"/>
              <a:cs typeface="Times New Roman"/>
            </a:endParaRPr>
          </a:p>
          <a:p>
            <a:r>
              <a:rPr lang="ru-RU" sz="2400" dirty="0">
                <a:solidFill>
                  <a:schemeClr val="tx1"/>
                </a:solidFill>
                <a:latin typeface="Times New Roman"/>
                <a:cs typeface="Times New Roman"/>
              </a:rPr>
              <a:t>C.  </a:t>
            </a:r>
            <a:r>
              <a:rPr lang="ru-RU" sz="2400" err="1">
                <a:solidFill>
                  <a:schemeClr val="tx1"/>
                </a:solidFill>
                <a:latin typeface="Times New Roman"/>
                <a:cs typeface="Times New Roman"/>
              </a:rPr>
              <a:t>Cropous</a:t>
            </a:r>
            <a:r>
              <a:rPr lang="ru-RU" sz="2400" dirty="0">
                <a:solidFill>
                  <a:schemeClr val="tx1"/>
                </a:solidFill>
                <a:latin typeface="Times New Roman"/>
                <a:cs typeface="Times New Roman"/>
              </a:rPr>
              <a:t> </a:t>
            </a:r>
            <a:r>
              <a:rPr lang="ru-RU" sz="2400" err="1">
                <a:solidFill>
                  <a:schemeClr val="tx1"/>
                </a:solidFill>
                <a:latin typeface="Times New Roman"/>
                <a:cs typeface="Times New Roman"/>
              </a:rPr>
              <a:t>pneumonia</a:t>
            </a:r>
            <a:endParaRPr lang="ru-RU" sz="2400" dirty="0">
              <a:solidFill>
                <a:schemeClr val="tx1"/>
              </a:solidFill>
              <a:latin typeface="Times New Roman"/>
              <a:cs typeface="Times New Roman"/>
            </a:endParaRPr>
          </a:p>
          <a:p>
            <a:r>
              <a:rPr lang="ru-RU" sz="2400" dirty="0">
                <a:solidFill>
                  <a:schemeClr val="tx1"/>
                </a:solidFill>
                <a:latin typeface="Times New Roman"/>
                <a:cs typeface="Times New Roman"/>
              </a:rPr>
              <a:t>D.  </a:t>
            </a:r>
            <a:r>
              <a:rPr lang="ru-RU" sz="2400" err="1">
                <a:solidFill>
                  <a:schemeClr val="tx1"/>
                </a:solidFill>
                <a:latin typeface="Times New Roman"/>
                <a:cs typeface="Times New Roman"/>
              </a:rPr>
              <a:t>Bronchiectasis</a:t>
            </a:r>
            <a:endParaRPr lang="ru-RU" sz="2400" dirty="0">
              <a:solidFill>
                <a:schemeClr val="tx1"/>
              </a:solidFill>
              <a:latin typeface="Times New Roman"/>
              <a:cs typeface="Times New Roman"/>
            </a:endParaRPr>
          </a:p>
          <a:p>
            <a:r>
              <a:rPr lang="ru-RU" sz="2400">
                <a:solidFill>
                  <a:schemeClr val="tx1"/>
                </a:solidFill>
                <a:latin typeface="Times New Roman"/>
                <a:cs typeface="Times New Roman"/>
              </a:rPr>
              <a:t>E.  </a:t>
            </a:r>
            <a:r>
              <a:rPr lang="ru-RU" sz="2400" err="1">
                <a:solidFill>
                  <a:schemeClr val="tx1"/>
                </a:solidFill>
                <a:latin typeface="Times New Roman"/>
                <a:cs typeface="Times New Roman"/>
              </a:rPr>
              <a:t>Raspiratory</a:t>
            </a:r>
            <a:r>
              <a:rPr lang="ru-RU" sz="2400" dirty="0">
                <a:solidFill>
                  <a:schemeClr val="tx1"/>
                </a:solidFill>
                <a:latin typeface="Times New Roman"/>
                <a:cs typeface="Times New Roman"/>
              </a:rPr>
              <a:t> </a:t>
            </a:r>
            <a:r>
              <a:rPr lang="ru-RU" sz="2400" err="1">
                <a:solidFill>
                  <a:schemeClr val="tx1"/>
                </a:solidFill>
                <a:latin typeface="Times New Roman"/>
                <a:cs typeface="Times New Roman"/>
              </a:rPr>
              <a:t>syncytial</a:t>
            </a:r>
            <a:r>
              <a:rPr lang="ru-RU" sz="2400" dirty="0">
                <a:solidFill>
                  <a:schemeClr val="tx1"/>
                </a:solidFill>
                <a:latin typeface="Times New Roman"/>
                <a:cs typeface="Times New Roman"/>
              </a:rPr>
              <a:t> </a:t>
            </a:r>
            <a:r>
              <a:rPr lang="ru-RU" sz="2400" err="1">
                <a:solidFill>
                  <a:schemeClr val="tx1"/>
                </a:solidFill>
                <a:latin typeface="Times New Roman"/>
                <a:cs typeface="Times New Roman"/>
              </a:rPr>
              <a:t>infection</a:t>
            </a:r>
            <a:endParaRPr lang="ru-RU" sz="2400" dirty="0">
              <a:solidFill>
                <a:schemeClr val="tx1"/>
              </a:solidFill>
              <a:latin typeface="Times New Roman"/>
              <a:cs typeface="Times New Roman"/>
            </a:endParaRPr>
          </a:p>
          <a:p>
            <a:endParaRPr lang="ru-RU" dirty="0">
              <a:solidFill>
                <a:schemeClr val="tx1"/>
              </a:solidFill>
            </a:endParaRPr>
          </a:p>
          <a:p>
            <a:endParaRPr lang="ru-RU" dirty="0">
              <a:solidFill>
                <a:schemeClr val="tx1"/>
              </a:solidFill>
            </a:endParaRPr>
          </a:p>
        </p:txBody>
      </p:sp>
    </p:spTree>
    <p:extLst>
      <p:ext uri="{BB962C8B-B14F-4D97-AF65-F5344CB8AC3E}">
        <p14:creationId xmlns:p14="http://schemas.microsoft.com/office/powerpoint/2010/main" val="37754834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otalTime>0</TotalTime>
  <Words>3097</Words>
  <Application>Microsoft Office PowerPoint</Application>
  <PresentationFormat>Широкоэкранный</PresentationFormat>
  <Paragraphs>252</Paragraphs>
  <Slides>40</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40</vt:i4>
      </vt:variant>
    </vt:vector>
  </HeadingPairs>
  <TitlesOfParts>
    <vt:vector size="46" baseType="lpstr">
      <vt:lpstr>Arial</vt:lpstr>
      <vt:lpstr>Century Gothic</vt:lpstr>
      <vt:lpstr>times new poman</vt:lpstr>
      <vt:lpstr>Times New Roman</vt:lpstr>
      <vt:lpstr>Wingdings 3</vt:lpstr>
      <vt:lpstr>Ion</vt:lpstr>
      <vt:lpstr>КРОК-1 speciality "MEDICINE"</vt:lpstr>
      <vt:lpstr>A 43-year-old patient, who had been suffering from tuberculosis for a long time, developed bleeding from the lungs, which resulted in the patient’s death. Autopsy detected several oval and round cavities in the lungs. The walls of the cavities were formed by necrotic masses and lung tissue. What form of tuberculosis can be characterized by these pathological changes? </vt:lpstr>
      <vt:lpstr>A patient with a suspected systemic disease underwent a biopsy of an area of increased density and immobility in the skin. In the dermis, the study detected all types of connective tissue disorganization with a weak cellular reaction, gross sclerosis, and hyalinosis. What disease can be characterized by these pathological changes? </vt:lpstr>
      <vt:lpstr>Autopsy of the body of a man who died of croupous pneumonia revealed an opaque liquid in the pleural cavity and a grayish film on the visceral pleura. What type of inflammation is observed on the visceral pleura? </vt:lpstr>
      <vt:lpstr>Microscopy of the kidney biopsy material detected foci with granular eosinophilic masses in their center, surrounded by an infiltrate consisting of lymphocytes, epithelioid cells, and isolated Langhans cells. What pathological process corresponds with the described changes? </vt:lpstr>
      <vt:lpstr>A 10-year-old child underwent a Mantoux test (with tuberculin). After 48 hours, a papule up to 8 mm in diameter appeared at the site of tuberculin injection. What type of hypersensitivity reaction developed after administration of tuberculin? </vt:lpstr>
      <vt:lpstr>A 64-year-old woman has suffered a pathological fracture of the humerus. Biopsy detects atypical plasma cells. X-ray shows tumor-like formations at the fracture site. What disease is likely in this case? </vt:lpstr>
      <vt:lpstr>Five days after a diarrhea onset, colonoscopy detected gray-green filmy deposits tightly attached to the underlying tissue in the inflamed rectal mucosa of the patient. What disease can be characterized by these pathological changes? </vt:lpstr>
      <vt:lpstr> Autopsy of the body of a 1.5-year- old child revealed a hemorrhagic skin rash, moderate hyperemia and edema of the nasopharyngeal mucosa, small hemorrhages in the mucosa and internal organs, markedly dystrophic changes in the liver and myocardium, acute necrotizing nephrosis, and massive hemorrhages in the adrenal glands. These changes are characteristic of the following disease:</vt:lpstr>
      <vt:lpstr>The biopsy material obtained from the enlarged lymph node of a patient with a subfebrile temperature contains numerous granulomas with caseous necrosis in the center. The areas of necrosis are surrounded by epithelioid cells, Langhans giant multinucleated cells, and lymphocytes. What disease can be characterized by these pathohistological changes? </vt:lpstr>
      <vt:lpstr>Autopsy of the body of a man who died of ethylene glycol poisoning revealed slightly enlarged edematous kidneys with the capsule that could be very easily removed. The cortical substance is pale gray and wide. The medullary substance is dark red. What kidney pathology developed in the patient? </vt:lpstr>
      <vt:lpstr>In a 67-year-old patient, who has been suffering from chronic bronchitis for 17 years, bronchial biopsy detects cylindrical dilation of the bronchi, cystic changes in the mucous glands, and areas, where prismatic epithelium is replaced with stratified squamous epithelium. What pathological process was detected in the bronchial mucosa? </vt:lpstr>
      <vt:lpstr>A 27-ycar-old woman has undergone a sector resection of mammary gland tissue. In the excised tissue, macroscopy detects a dense white node, 4 cm in diameter, with clear boundaries. Urgent histology shows that the tumor consists of a large amount of fibrous stroma with stromal proliferation around the small canaliculi. Canalicular epithelium overlays the basement membrane and retains its polarity. What disease can be characterized by these pathological changes? </vt:lpstr>
      <vt:lpstr>A 38-year-old patient died with multiple thromboembolisms of various organs. In the cardiac tissue, macrophage granulomas were detected in the valvular and parietal endocardium with endocardial damage and deposition of thrombotic masses. Macrophage granulomas were detected in the myocardium, as well. These pathological changes arc characteristic of the following disease:  A. Atherosclerosis B. Essential hypertension C.  Myocarditis D. Systemic lupus erythematosus E. Rheumatism </vt:lpstr>
      <vt:lpstr>Autopsy of the body of a patient who died with signs of cardiopulmonary failure shows deformed bronchi with sack­like protrusions of the bronchial wall and purulent inflammation. Hypertrophy of the right ventricle was detected in the heart. Amyloidosis can be observed in the kidneys. The patient’s history indicates that for the last 8 years the patient complained of asphyxia and cough with purulent sputum, the patient’s fingers resembled drumsticks. What disease can be characterized by these pathological changes? </vt:lpstr>
      <vt:lpstr>A 47-year-old woman has inlerphalangeal and metacarpophalangeal joints that can be easily dislocated or subluxated and a characteristic deviation of the fingers that resembles "walrus flippers". Microscopy reveals proliferation of synovial villi, cartilage destruction, and pannus formation. What disease causes these pathological changes? </vt:lpstr>
      <vt:lpstr>A patient died of secondary bacterial pneumonia. Autopsy revealed pale yellow muscles with numerous foci of calcinosis. In the muscles, microscopy shows dystrophic changes, absence of striations, and reduced glycogen levels. Edema and inflammation were detected in the stroma. The cellular infiltrate is represented by lymphocytes, macrophages, and plasma cells. Sclerotic changes were detected in the heart, lungs, and liver. These pathological changes arc characteristic of the following disease: </vt:lpstr>
      <vt:lpstr>Postmortem examination of the fetus from the second pregnancy of an Rh­negative mother is being performed. The fetus died in utero at 7 months of pregnancy. Autopsy detects diffuse edema of the subcutaneous tissue and brain, ascites, enlarged liver and spleen, thymic atrophy, and myocardial hypertrophy. Microscopy reveals centers of extramedullary hematopoiesis, as well as dystrophic and necrobiotic changes in internal organs. What form of hemolytic disease corresponds with these pathological changes? </vt:lpstr>
      <vt:lpstr> Autopsy of a the body of a child shows a primary tuberkculosis complex: the primary affect is a jejunal ulcer, there are lymphangitis ahd regional caseous lymphadenitis. Nyt death occured as a rezul of ulcer perforation and deelopent of diffuse peritonitis. What is the route of tuberculosis infection in this child? </vt:lpstr>
      <vt:lpstr>A patient with an acute transmural left ventricular myocardial infarction has died of cardiac rupture and tamponade. What process in the infarction zone could have contributed to the rupture? </vt:lpstr>
      <vt:lpstr>Histology of the cardiac auricle in a patient with mitral valve stenosis reveled Aschoff-Talalayev granulomas. What genesis of heart disease is in this case evident, according to this histological study? </vt:lpstr>
      <vt:lpstr>A patient has gradually developed a skin plaque on his face. In the center of this plaque there are necrotic patch and an ulcer. Hislopathological analysis of the biopsy material reveals proliferation of atypical epithelial cells with large number of pathologic mitoses. Make the diagnosis. </vt:lpstr>
      <vt:lpstr>A 45-year-old man with acute pneumonia has developed pulmonary edema on the 6th day of illness, which resulted in his death. Autopsy shows that the entire upper lobe of the right lung is affected. This lobe is enlarged, dense, and gray on section. It has fibrinous deposits on the pleura. A cloudy liquid how is from the section surface. Microscopy shows fibrin, neutrophils, macrophages, and hemolyzed ervthrocytes in the lumen of the alveoli. What type of pneumonia is the patient present with?</vt:lpstr>
      <vt:lpstr>Autopsy of the body of a 61- year-old man with rheumatoid arthritis shows enlarged and dense yellow-white kidneys with awaxy sheen and areas of cicatricial depressions on their surface. Congo red-staining-reveals deposition _of homogeneous-pink masses in the capillary loops, of the glomeruli, in the walls of the arterioles and arteries, in the basement membrane of the tubules, and in the stroma. In this case, rheumatoid arthritis was complicated by the development of the following process:   </vt:lpstr>
      <vt:lpstr>Fibrogastroscopy of a 48-year-old man. a driver, with complaints of epigastric pain after eating shows hyperemic gastric mucosa with reduced folds. In the gastrobiopsy specimen, microscopy delects thinned mucosa, reduced number of glands and proliferation of connective tissue, infiltrated by lymphocytes and plasma cells. Make a diagnosis. </vt:lpstr>
      <vt:lpstr>Autopsy of the body of a 45- year-old woman, who was suffering from upper-body obesity, steroid-induced diabetes mellitus, arterial hypertension, and  secondary ovarian dysfunction, shaws hypertrichosis, hirsutism, and striae on the skin of the thighs and abdomen. In the anterior part to the pituitary gland, there is a tumor (microscopically it is a basophilic adenoma). In the adrenalglands, hyperplasia of the fascicular zoneis observed. What diagnosis is the most likely? </vt:lpstr>
      <vt:lpstr>Examination of the femoral bone detected chronic suppurative inflammation of the compact substance and bone marrow, formation of bone sequestra. What disease is associated with such changes? </vt:lpstr>
      <vt:lpstr>A biopsy material was obtained from the arches of the patient’s soft palate due to a suspected tumor (macroscopy detected an ulcer with the dense floor). In the biopsy material the following was detected: necrosis of the mucosa with infiltration of the submucosal layer by lymphocytes, epithelioid cells, plasma cells, and single neutrophils. Notable is the presence of marked endovasciilitis_and perivasculitis. The described </vt:lpstr>
      <vt:lpstr>Autopsy of the body of a person, who died after an abdominal surgery, revealed numerous thrombi in the veins of the lesser pelvis. Clinically, thromboembolism syndrome was registered. Where should the pathologist search for thromboembolas? </vt:lpstr>
      <vt:lpstr>Autopsy of the body of a 40-year-old patient detected groups of enlarged follicles in the small intestine. Their surfacehas ridges and fissures arranged in a patternthat resembles sulci of the brain. The follicles protrude above the surface of the intestinal mucosa. On section they are gray-red and juicy. Microscopy shows proliferation of monocytes, histiocytes, and reticular cells, there are macrophage clusters that form granulomas, while lymphocytes are depleted. What disease can be characterized by these changes? </vt:lpstr>
      <vt:lpstr>A man had a trauma and subsequent hemorrhagic bursitis of the left knee joint. When he was examined 3 months later, he had a limited range of motion in this joint because of scar formation. What component of inflammation is the basis for the development of this complication? </vt:lpstr>
      <vt:lpstr>Microscopy of a lung tissue shows an inflamed area that consists of a necrotic focus surrounded by regular rows of epithelioid and lymphoid cells. There are plasma cells, macrophages, and Pirogov- Langhans giant multinucleated cells. Specify the type of such inflammation. </vt:lpstr>
      <vt:lpstr>When examining a biopsy material obtained from the thyroid gland, the pathologist discovered lymphocyte infiltration of the thyroid tissues and destruction of the parenchymal elements. Diffuse lymphocyte infiltration with lymphoid follicles was detected in the stroma. What is the most likely diagnosis? </vt:lpstr>
      <vt:lpstr>Autopsy of the body of a woman revealed the following morphologic changes: stenosis of the atrioventricular opening, mitral insufficiency. Histologically there are focal cardiosclerosis and «blooming» Aschoff nodules in the myocardium. What is the most likely diagnosis? </vt:lpstr>
      <vt:lpstr>A 40-years-old man has died of pulmonary hemorrhrage. In the upper lobe of the right lung, autopsy shows a cavity 4 cm diameter with dense waiis and uneven inner surfase. The cavity contains blood clots. Microscopy detects disintegrating leukocytes in the inner layer of the cavity waii and proliferations of epithelioid, lymphoid, and giant multinucleated cells with horseshoeshaped nuclei in the middle layer of the cavity wall. The observed changes in the lung are characteristic of a: </vt:lpstr>
      <vt:lpstr>Autopsy of the body revealed waxy degeneration of the rectus abdominis muscles. In the terminal segment of the small intestine there are ulcers 3-5 cm in diameter. The ulcer walls are covered in a crumbling gray-yellow substance. The ulcer edges are moderately raised above the mucosa. Widal test is positive. Make the diagnosis: </vt:lpstr>
      <vt:lpstr>Autopsy of the body of a 42-year-old man, who had chronic diffuse bronchitis and died of cardiopulmonary failure, shows large hyperinflated lungs that cover the mediastinum with their edges. The lungs do not deflate, are pale gray, emit cracking sound when cut. Pressing a finger to the surface of the lungs leaves an indentation. Bronchial lumen produces mucopurulent exudate. Make the diagnosis:</vt:lpstr>
      <vt:lpstr>An 8-year-old child had an acute onset of the disease. The death occurred two days after the onset. On the basal surface of the brain, autopsy shows acutely plethoric soft meninges that are soaked through with thick and turbid yellow-green exudate. Brain tissues are edematous. Make the diagnosis: </vt:lpstr>
      <vt:lpstr>Autopsy of the body of a 40- year-old woman, who died of uremia, shows enlarged variegated kidneys. In the kidneys, the glomerular capillary membranes are thickened and resemble «wire loops»; there are foci of fibrinoid necrosis in their walls and hyaline thrombi in their lumina. In the nuclei, there arc hematoxylin bodies. In the heart, Libman-Sacks endocarditis is observed. What renal disorder is the most likely in this case? </vt:lpstr>
      <vt:lpstr>A man had an acute onset of the diasease. He complained of chills, fever of 40`C, headache, cough, and dyspnea. The man died on the 5 day after the onset. Autopsy shows enlarged lungs with variegated appearance - "large variegated lung". Such clinical presentation of the lungs is characteristic of the following disease: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
  <cp:lastModifiedBy>Маріана Валеріївна Литвиненко</cp:lastModifiedBy>
  <cp:revision>2171</cp:revision>
  <dcterms:created xsi:type="dcterms:W3CDTF">2023-09-18T08:01:42Z</dcterms:created>
  <dcterms:modified xsi:type="dcterms:W3CDTF">2024-04-07T16:21:10Z</dcterms:modified>
</cp:coreProperties>
</file>