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5" r:id="rId40"/>
    <p:sldId id="296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ED113-5CB3-3A39-4D44-354849D4EED9}" v="2" dt="2023-09-20T13:03:07.500"/>
    <p1510:client id="{2B9EFB99-20EB-4646-815F-0896B78E6984}" v="1263" dt="2023-09-18T14:09:46.882"/>
    <p1510:client id="{4F9D666C-18FB-320E-E10C-AB175A1AD3E2}" v="179" dt="2023-09-20T12:34:21.274"/>
    <p1510:client id="{8D49C57D-DFED-5253-076B-6D2430DD01E6}" v="673" dt="2023-09-26T10:01:51.408"/>
    <p1510:client id="{AAD53FB4-5FB4-03E9-C0F7-DDDC22DAF91E}" v="1418" dt="2023-09-26T14:23:36.513"/>
    <p1510:client id="{ED1477D8-9E1D-86D2-9BDE-9C1A58B97FF5}" v="692" dt="2023-09-20T12:03:46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0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7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8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59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3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9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74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60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48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93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55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641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50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68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22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83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075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A1C45-B547-02D9-8C98-F69490574FC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15000"/>
          </a:blip>
          <a:srcRect t="26938" b="168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6111" y="452718"/>
            <a:ext cx="9390346" cy="27088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dirty="0">
                <a:latin typeface="Times New Roman"/>
                <a:cs typeface="Times New Roman"/>
              </a:rPr>
              <a:t>КРОК-1</a:t>
            </a:r>
            <a:br>
              <a:rPr lang="en-US" sz="6000" dirty="0">
                <a:latin typeface="Times New Roman"/>
              </a:rPr>
            </a:br>
            <a:r>
              <a:rPr lang="en-US" sz="4200" dirty="0" err="1"/>
              <a:t>спеціальність</a:t>
            </a:r>
            <a:r>
              <a:rPr lang="en-US" sz="4200" dirty="0"/>
              <a:t> "СТОМАТОЛОГІЯ"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9FE742-1A27-4AEF-B5F0-F8C383EAB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3312" y="2052918"/>
            <a:ext cx="8946541" cy="41954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r>
              <a:rPr lang="en-US" sz="2400" dirty="0" err="1">
                <a:solidFill>
                  <a:schemeClr val="tx1"/>
                </a:solidFill>
              </a:rPr>
              <a:t>Дисципліна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патморфологія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5B7F3-2BA8-FA91-1FE6-01A39402F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691" y="211347"/>
            <a:ext cx="10737846" cy="302765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Пацієнт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звернувся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до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сімейного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лі­каря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зі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скаргами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на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слабкість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втрату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ваги та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збільшення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шийних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лімфати­чних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вузлів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.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Під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час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мікроскопічного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дослідження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біопсії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лімфовузла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виявле­но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гігантські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багатоядерні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клітини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Рід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- Штернберга,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лімфоцити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плазмоцити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гістіоцити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еозинофіли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ділянки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некро­зу і склерозу.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Для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якого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захворювання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характерні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такі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клініко-лабораторні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по­казники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?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ru-RU" sz="3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63ED7B-CE80-C07D-F1BC-E7591DDE8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200" y="3699079"/>
            <a:ext cx="8825658" cy="22128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А. </a:t>
            </a:r>
            <a:r>
              <a:rPr lang="ru-RU" sz="2400" err="1">
                <a:solidFill>
                  <a:schemeClr val="tx1"/>
                </a:solidFill>
                <a:latin typeface="Times New Roman"/>
                <a:cs typeface="Times New Roman"/>
              </a:rPr>
              <a:t>Лімфолейкозу</a:t>
            </a:r>
            <a:endParaRPr lang="ru-RU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Лімфогранульоматозу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(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лімфома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Ходжкіна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lang="ru-RU" b="1" u="sng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C.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Саркоїдозу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(хвороба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Беньє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-Бека-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Шаумана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Лімфосаркоми</a:t>
            </a:r>
            <a:endParaRPr lang="ru-RU" dirty="0" err="1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Е. </a:t>
            </a:r>
            <a:r>
              <a:rPr lang="ru-RU" sz="2400" err="1">
                <a:solidFill>
                  <a:schemeClr val="tx1"/>
                </a:solidFill>
                <a:latin typeface="Times New Roman"/>
                <a:cs typeface="Times New Roman"/>
              </a:rPr>
              <a:t>Туберкульозу</a:t>
            </a:r>
            <a:endParaRPr lang="ru-RU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287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1ABAD36-D7FB-B0F2-C301-41C3875D7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861" y="182592"/>
            <a:ext cx="11341695" cy="37321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3400" dirty="0">
                <a:latin typeface="Times New Roman"/>
                <a:cs typeface="Times New Roman"/>
              </a:rPr>
              <a:t>Під час </a:t>
            </a:r>
            <a:r>
              <a:rPr lang="uk-UA" sz="3400" err="1">
                <a:latin typeface="Times New Roman"/>
                <a:cs typeface="Times New Roman"/>
              </a:rPr>
              <a:t>аутопсії</a:t>
            </a:r>
            <a:r>
              <a:rPr lang="uk-UA" sz="3400" dirty="0">
                <a:latin typeface="Times New Roman"/>
                <a:cs typeface="Times New Roman"/>
              </a:rPr>
              <a:t> жінки віком 64 років, яка </a:t>
            </a:r>
            <a:r>
              <a:rPr lang="uk-UA" sz="3400" b="1" u="sng" dirty="0">
                <a:latin typeface="Times New Roman"/>
                <a:cs typeface="Times New Roman"/>
              </a:rPr>
              <a:t>хворіла на туберкульоз, виявлено щільну, збільшену в розмірі селезінку, і множинними сіро-білими дрібними во­гнищами. За результатами мікроскопі­чного дослідження встановлено: вогни­ща мають </a:t>
            </a:r>
            <a:r>
              <a:rPr lang="uk-UA" sz="3400" b="1" u="sng" err="1">
                <a:latin typeface="Times New Roman"/>
                <a:cs typeface="Times New Roman"/>
              </a:rPr>
              <a:t>казеозний</a:t>
            </a:r>
            <a:r>
              <a:rPr lang="uk-UA" sz="3400" b="1" u="sng" dirty="0">
                <a:latin typeface="Times New Roman"/>
                <a:cs typeface="Times New Roman"/>
              </a:rPr>
              <a:t> некроз у центрі, навколо якого знаходяться </a:t>
            </a:r>
            <a:r>
              <a:rPr lang="uk-UA" sz="3400" b="1" u="sng" err="1">
                <a:latin typeface="Times New Roman"/>
                <a:cs typeface="Times New Roman"/>
              </a:rPr>
              <a:t>епітеліоїдні</a:t>
            </a:r>
            <a:r>
              <a:rPr lang="uk-UA" sz="3400" b="1" u="sng" dirty="0">
                <a:latin typeface="Times New Roman"/>
                <a:cs typeface="Times New Roman"/>
              </a:rPr>
              <a:t>, багатоядерні гігантські клітини та лім­фоцити.</a:t>
            </a:r>
            <a:r>
              <a:rPr lang="uk-UA" sz="3400" dirty="0">
                <a:latin typeface="Times New Roman"/>
                <a:cs typeface="Times New Roman"/>
              </a:rPr>
              <a:t> Яке ураження селезінки розви­нулося у цієї жінки?</a:t>
            </a:r>
            <a:endParaRPr lang="ru-RU" dirty="0">
              <a:latin typeface="Century Gothic" panose="020B0502020202020204"/>
              <a:cs typeface="Times New Roman"/>
            </a:endParaRPr>
          </a:p>
          <a:p>
            <a:endParaRPr lang="uk-UA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01EA5F65-AA2D-631F-26F2-8E2A3CA8E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823" y="4417946"/>
            <a:ext cx="9400752" cy="2486062"/>
          </a:xfrm>
        </p:spPr>
        <p:txBody>
          <a:bodyPr/>
          <a:lstStyle/>
          <a:p>
            <a:pPr marL="457200" indent="-457200">
              <a:buAutoNum type="alphaUcPeriod"/>
            </a:pPr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Сагова селезінка</a:t>
            </a:r>
            <a:endParaRPr lang="ru-RU"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B.   Сальна селезінка</a:t>
            </a:r>
            <a:endParaRPr lang="uk-UA"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C.  Септична селезінка</a:t>
            </a:r>
            <a:endParaRPr lang="uk-UA"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D.  </a:t>
            </a:r>
            <a:r>
              <a:rPr lang="uk-UA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Міліарний </a:t>
            </a:r>
            <a:r>
              <a:rPr lang="uk-UA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туеркульоз</a:t>
            </a:r>
            <a:r>
              <a:rPr lang="uk-UA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селезінки </a:t>
            </a: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</a:t>
            </a:r>
            <a:r>
              <a:rPr lang="uk-UA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Парфірова</a:t>
            </a:r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 селезінка</a:t>
            </a:r>
            <a:endParaRPr lang="uk-UA"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uk-UA" dirty="0">
              <a:solidFill>
                <a:srgbClr val="8AD0D6"/>
              </a:solidFill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995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C663AF-4412-9380-4BB0-5698E3771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219" y="96328"/>
            <a:ext cx="11485468" cy="263946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err="1">
                <a:latin typeface="Times New Roman"/>
                <a:cs typeface="Times New Roman"/>
              </a:rPr>
              <a:t>гістологічного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дослідження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видаленого</a:t>
            </a:r>
            <a:r>
              <a:rPr lang="ru-RU" sz="3400" dirty="0">
                <a:latin typeface="Times New Roman"/>
                <a:cs typeface="Times New Roman"/>
              </a:rPr>
              <a:t> зуба, </a:t>
            </a:r>
            <a:r>
              <a:rPr lang="ru-RU" sz="3400" b="1" u="sng" err="1">
                <a:latin typeface="Times New Roman"/>
                <a:cs typeface="Times New Roman"/>
              </a:rPr>
              <a:t>виявлено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меншу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кіль­кість</a:t>
            </a:r>
            <a:r>
              <a:rPr lang="ru-RU" sz="3400" b="1" u="sng" dirty="0">
                <a:latin typeface="Times New Roman"/>
                <a:cs typeface="Times New Roman"/>
              </a:rPr>
              <a:t> та </a:t>
            </a:r>
            <a:r>
              <a:rPr lang="ru-RU" sz="3400" b="1" u="sng" err="1">
                <a:latin typeface="Times New Roman"/>
                <a:cs typeface="Times New Roman"/>
              </a:rPr>
              <a:t>зменшені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розміри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одонтобла</a:t>
            </a:r>
            <a:r>
              <a:rPr lang="ru-RU" sz="3400" b="1" u="sng" dirty="0">
                <a:latin typeface="Times New Roman"/>
                <a:cs typeface="Times New Roman"/>
              </a:rPr>
              <a:t>- </a:t>
            </a:r>
            <a:r>
              <a:rPr lang="ru-RU" sz="3400" b="1" u="sng" err="1">
                <a:latin typeface="Times New Roman"/>
                <a:cs typeface="Times New Roman"/>
              </a:rPr>
              <a:t>стів</a:t>
            </a:r>
            <a:r>
              <a:rPr lang="ru-RU" sz="3400" b="1" u="sng" dirty="0">
                <a:latin typeface="Times New Roman"/>
                <a:cs typeface="Times New Roman"/>
              </a:rPr>
              <a:t> і </a:t>
            </a:r>
            <a:r>
              <a:rPr lang="ru-RU" sz="3400" b="1" u="sng" err="1">
                <a:latin typeface="Times New Roman"/>
                <a:cs typeface="Times New Roman"/>
              </a:rPr>
              <a:t>пульпоцитів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зі</a:t>
            </a:r>
            <a:r>
              <a:rPr lang="ru-RU" sz="3400" b="1" u="sng" dirty="0">
                <a:latin typeface="Times New Roman"/>
                <a:cs typeface="Times New Roman"/>
              </a:rPr>
              <a:t> склерозом </a:t>
            </a:r>
            <a:r>
              <a:rPr lang="ru-RU" sz="3400" b="1" u="sng" err="1">
                <a:latin typeface="Times New Roman"/>
                <a:cs typeface="Times New Roman"/>
              </a:rPr>
              <a:t>сполу­чнотканинної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основи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пульпи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Яка </a:t>
            </a:r>
            <a:r>
              <a:rPr lang="ru-RU" sz="3400" err="1">
                <a:latin typeface="Times New Roman"/>
                <a:cs typeface="Times New Roman"/>
              </a:rPr>
              <a:t>пато­логія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пульпи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спостерігається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7B53CFC0-49C6-33A7-629E-6BC163CAA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219" y="3123984"/>
            <a:ext cx="9501394" cy="237104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2400" dirty="0">
                <a:solidFill>
                  <a:srgbClr val="FFFFFF"/>
                </a:solidFill>
                <a:latin typeface="Times New Roman"/>
                <a:cs typeface="Times New Roman"/>
              </a:rPr>
              <a:t>A.    </a:t>
            </a:r>
            <a:r>
              <a:rPr lang="uk-UA" sz="2400" b="1" u="sng" dirty="0">
                <a:solidFill>
                  <a:srgbClr val="FFFFFF"/>
                </a:solidFill>
                <a:latin typeface="Times New Roman"/>
                <a:cs typeface="Times New Roman"/>
              </a:rPr>
              <a:t>Атрофія</a:t>
            </a:r>
            <a:endParaRPr lang="ru-RU" b="1" u="sng">
              <a:solidFill>
                <a:srgbClr val="8AD0D6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rgbClr val="FFFFFF"/>
                </a:solidFill>
                <a:latin typeface="Times New Roman"/>
                <a:cs typeface="Times New Roman"/>
              </a:rPr>
              <a:t>B.    </a:t>
            </a:r>
            <a:r>
              <a:rPr lang="uk-UA" sz="2400" dirty="0" err="1">
                <a:solidFill>
                  <a:srgbClr val="FFFFFF"/>
                </a:solidFill>
                <a:latin typeface="Times New Roman"/>
                <a:cs typeface="Times New Roman"/>
              </a:rPr>
              <a:t>Гіаліноз</a:t>
            </a:r>
            <a:endParaRPr lang="uk-UA" dirty="0" err="1"/>
          </a:p>
          <a:p>
            <a:r>
              <a:rPr lang="uk-UA" sz="2400" dirty="0">
                <a:solidFill>
                  <a:srgbClr val="FFFFFF"/>
                </a:solidFill>
                <a:latin typeface="Times New Roman"/>
                <a:cs typeface="Times New Roman"/>
              </a:rPr>
              <a:t>C.    Дистрофія </a:t>
            </a:r>
            <a:endParaRPr lang="uk-UA" dirty="0">
              <a:solidFill>
                <a:srgbClr val="8AD0D6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rgbClr val="FFFFFF"/>
                </a:solidFill>
                <a:latin typeface="Times New Roman"/>
                <a:cs typeface="Times New Roman"/>
              </a:rPr>
              <a:t>D.    Некроз</a:t>
            </a:r>
            <a:endParaRPr lang="uk-UA" dirty="0"/>
          </a:p>
          <a:p>
            <a:r>
              <a:rPr lang="uk-UA" sz="2400" dirty="0">
                <a:solidFill>
                  <a:srgbClr val="FFFFFF"/>
                </a:solidFill>
                <a:latin typeface="Times New Roman"/>
                <a:cs typeface="Times New Roman"/>
              </a:rPr>
              <a:t>Е.     Гострий пульпіт</a:t>
            </a:r>
            <a:endParaRPr lang="uk-UA" dirty="0"/>
          </a:p>
          <a:p>
            <a:endParaRPr lang="uk-UA" sz="24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889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90CA352-7FD8-86B1-F649-0065F4A15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446" y="369499"/>
            <a:ext cx="11126034" cy="374652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>
                <a:latin typeface="Times New Roman"/>
                <a:cs typeface="Times New Roman"/>
              </a:rPr>
              <a:t>У </a:t>
            </a:r>
            <a:r>
              <a:rPr lang="ru-RU" sz="3400" dirty="0" err="1">
                <a:latin typeface="Times New Roman"/>
                <a:cs typeface="Times New Roman"/>
              </a:rPr>
              <a:t>пацієнтки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віком</a:t>
            </a:r>
            <a:r>
              <a:rPr lang="ru-RU" sz="3400" dirty="0">
                <a:latin typeface="Times New Roman"/>
                <a:cs typeface="Times New Roman"/>
              </a:rPr>
              <a:t> 5 </a:t>
            </a:r>
            <a:r>
              <a:rPr lang="ru-RU" sz="3400" dirty="0" err="1">
                <a:latin typeface="Times New Roman"/>
                <a:cs typeface="Times New Roman"/>
              </a:rPr>
              <a:t>років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після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ви­далення</a:t>
            </a:r>
            <a:r>
              <a:rPr lang="ru-RU" sz="3400" dirty="0">
                <a:latin typeface="Times New Roman"/>
                <a:cs typeface="Times New Roman"/>
              </a:rPr>
              <a:t> зуба на </a:t>
            </a:r>
            <a:r>
              <a:rPr lang="ru-RU" sz="3400" dirty="0" err="1">
                <a:latin typeface="Times New Roman"/>
                <a:cs typeface="Times New Roman"/>
              </a:rPr>
              <a:t>нижній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щелепі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dirty="0" err="1">
                <a:latin typeface="Times New Roman"/>
                <a:cs typeface="Times New Roman"/>
              </a:rPr>
              <a:t>спосте­рігалося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підвищення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температури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dirty="0" err="1">
                <a:latin typeface="Times New Roman"/>
                <a:cs typeface="Times New Roman"/>
              </a:rPr>
              <a:t>зго­дом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виникла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припухлість</a:t>
            </a:r>
            <a:r>
              <a:rPr lang="ru-RU" sz="3400" dirty="0">
                <a:latin typeface="Times New Roman"/>
                <a:cs typeface="Times New Roman"/>
              </a:rPr>
              <a:t> в </a:t>
            </a:r>
            <a:r>
              <a:rPr lang="ru-RU" sz="3400" dirty="0" err="1">
                <a:latin typeface="Times New Roman"/>
                <a:cs typeface="Times New Roman"/>
              </a:rPr>
              <a:t>області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шиї</a:t>
            </a:r>
            <a:r>
              <a:rPr lang="ru-RU" sz="3400" dirty="0">
                <a:latin typeface="Times New Roman"/>
                <a:cs typeface="Times New Roman"/>
              </a:rPr>
              <a:t>. </a:t>
            </a:r>
            <a:r>
              <a:rPr lang="ru-RU" sz="3400" dirty="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dirty="0" err="1">
                <a:latin typeface="Times New Roman"/>
                <a:cs typeface="Times New Roman"/>
              </a:rPr>
              <a:t>розтину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шкіри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шиї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встановлено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dirty="0" err="1">
                <a:latin typeface="Times New Roman"/>
                <a:cs typeface="Times New Roman"/>
              </a:rPr>
              <a:t>що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підшкірно-жирова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клітковина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про­сякнута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непрозорою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жовто</a:t>
            </a:r>
            <a:r>
              <a:rPr lang="ru-RU" sz="3400" b="1" u="sng" dirty="0">
                <a:latin typeface="Times New Roman"/>
                <a:cs typeface="Times New Roman"/>
              </a:rPr>
              <a:t>-зеленою </a:t>
            </a:r>
            <a:r>
              <a:rPr lang="ru-RU" sz="3400" b="1" u="sng" dirty="0" err="1">
                <a:latin typeface="Times New Roman"/>
                <a:cs typeface="Times New Roman"/>
              </a:rPr>
              <a:t>рі­диною</a:t>
            </a:r>
            <a:r>
              <a:rPr lang="ru-RU" sz="3400" b="1" u="sng" dirty="0">
                <a:latin typeface="Times New Roman"/>
                <a:cs typeface="Times New Roman"/>
              </a:rPr>
              <a:t> з </a:t>
            </a:r>
            <a:r>
              <a:rPr lang="ru-RU" sz="3400" b="1" u="sng" dirty="0" err="1">
                <a:latin typeface="Times New Roman"/>
                <a:cs typeface="Times New Roman"/>
              </a:rPr>
              <a:t>неприємним</a:t>
            </a:r>
            <a:r>
              <a:rPr lang="ru-RU" sz="3400" b="1" u="sng" dirty="0">
                <a:latin typeface="Times New Roman"/>
                <a:cs typeface="Times New Roman"/>
              </a:rPr>
              <a:t> запахом.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Який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за­пальний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процес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розвитися</a:t>
            </a:r>
            <a:r>
              <a:rPr lang="ru-RU" sz="3400" dirty="0">
                <a:latin typeface="Times New Roman"/>
                <a:cs typeface="Times New Roman"/>
              </a:rPr>
              <a:t> у </a:t>
            </a:r>
            <a:r>
              <a:rPr lang="ru-RU" sz="3400" dirty="0" err="1">
                <a:latin typeface="Times New Roman"/>
                <a:cs typeface="Times New Roman"/>
              </a:rPr>
              <a:t>жировій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клітковині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12338753-B8CE-EE1F-3E52-BE8D9AEE6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446" y="4202287"/>
            <a:ext cx="8825658" cy="2514816"/>
          </a:xfrm>
        </p:spPr>
        <p:txBody>
          <a:bodyPr/>
          <a:lstStyle/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A.  Геморагічне запалення</a:t>
            </a:r>
            <a:endParaRPr lang="uk-UA" sz="2400" b="1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B.  Фібринозне запалення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C. </a:t>
            </a:r>
            <a:r>
              <a:rPr lang="uk-UA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Флегмона</a:t>
            </a:r>
            <a:endParaRPr lang="uk-UA" b="1" u="sng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D.  Серозне запалення </a:t>
            </a:r>
            <a:endParaRPr lang="uk-UA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Абсцес</a:t>
            </a:r>
            <a:endParaRPr lang="uk-UA" dirty="0">
              <a:solidFill>
                <a:schemeClr val="tx1"/>
              </a:solidFill>
            </a:endParaRPr>
          </a:p>
          <a:p>
            <a:endParaRPr lang="uk-UA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0104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29AC2DC-99DF-5135-D1FB-73C615CF7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183" y="225724"/>
            <a:ext cx="11844901" cy="279762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3200" dirty="0">
                <a:latin typeface="Times New Roman"/>
                <a:cs typeface="Times New Roman"/>
              </a:rPr>
              <a:t>У вагітної пацієнтки віком 20 років на вестибулярній поверхні ясен різця </a:t>
            </a:r>
            <a:r>
              <a:rPr lang="uk-UA" sz="3200" b="1" u="sng" dirty="0">
                <a:latin typeface="Times New Roman"/>
                <a:cs typeface="Times New Roman"/>
              </a:rPr>
              <a:t>ви­явлено кругле формування червонува­того кольору з </a:t>
            </a:r>
            <a:r>
              <a:rPr lang="uk-UA" sz="3200" b="1" u="sng" err="1">
                <a:latin typeface="Times New Roman"/>
                <a:cs typeface="Times New Roman"/>
              </a:rPr>
              <a:t>виразкуванням</a:t>
            </a:r>
            <a:r>
              <a:rPr lang="uk-UA" sz="3200" b="1" u="sng" dirty="0">
                <a:latin typeface="Times New Roman"/>
                <a:cs typeface="Times New Roman"/>
              </a:rPr>
              <a:t> на по­верхні. Під час мікроскопічного дослі­дження спостерігається схожість із ка­пілярною гемангіомою.</a:t>
            </a:r>
            <a:r>
              <a:rPr lang="uk-UA" sz="3200" dirty="0">
                <a:latin typeface="Times New Roman"/>
                <a:cs typeface="Times New Roman"/>
              </a:rPr>
              <a:t> Яке утворення </a:t>
            </a:r>
            <a:r>
              <a:rPr lang="uk-UA" sz="3200" err="1">
                <a:latin typeface="Times New Roman"/>
                <a:cs typeface="Times New Roman"/>
              </a:rPr>
              <a:t>виникло</a:t>
            </a:r>
            <a:r>
              <a:rPr lang="uk-UA" sz="3200" dirty="0">
                <a:latin typeface="Times New Roman"/>
                <a:cs typeface="Times New Roman"/>
              </a:rPr>
              <a:t> у пацієнтки на </a:t>
            </a:r>
            <a:r>
              <a:rPr lang="uk-UA" sz="3200" err="1">
                <a:latin typeface="Times New Roman"/>
                <a:cs typeface="Times New Roman"/>
              </a:rPr>
              <a:t>яснах</a:t>
            </a:r>
            <a:r>
              <a:rPr lang="uk-UA" sz="32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uk-UA" sz="32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6412D730-119E-9161-A225-2048E238D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446" y="3584060"/>
            <a:ext cx="8825658" cy="2514816"/>
          </a:xfrm>
        </p:spPr>
        <p:txBody>
          <a:bodyPr>
            <a:normAutofit/>
          </a:bodyPr>
          <a:lstStyle/>
          <a:p>
            <a:r>
              <a:rPr lang="uk-UA" sz="2400">
                <a:solidFill>
                  <a:schemeClr val="tx1"/>
                </a:solidFill>
                <a:latin typeface="Times New Roman"/>
                <a:cs typeface="Times New Roman"/>
              </a:rPr>
              <a:t>A.     Фіброзний епуліс</a:t>
            </a:r>
            <a:endParaRPr lang="ru-RU"/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B.     Фіброма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C.     </a:t>
            </a:r>
            <a:r>
              <a:rPr lang="uk-UA" sz="2400" err="1">
                <a:solidFill>
                  <a:schemeClr val="tx1"/>
                </a:solidFill>
                <a:latin typeface="Times New Roman"/>
                <a:cs typeface="Times New Roman"/>
              </a:rPr>
              <a:t>Гігантоклітинний</a:t>
            </a:r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 епуліс </a:t>
            </a:r>
            <a:endParaRPr lang="uk-UA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D.     </a:t>
            </a:r>
            <a:r>
              <a:rPr lang="uk-UA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Ангіоматозний</a:t>
            </a:r>
            <a:r>
              <a:rPr lang="uk-UA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епуліс</a:t>
            </a:r>
            <a:endParaRPr lang="uk-UA" b="1" u="sng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   Папілома</a:t>
            </a:r>
            <a:endParaRPr lang="uk-UA" dirty="0">
              <a:solidFill>
                <a:schemeClr val="tx1"/>
              </a:solidFill>
            </a:endParaRPr>
          </a:p>
          <a:p>
            <a:endParaRPr lang="uk-UA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0817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98CE0D-C34D-C5EA-45A3-E162150CE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225725"/>
            <a:ext cx="11542978" cy="28695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3400" dirty="0">
                <a:latin typeface="Times New Roman"/>
                <a:cs typeface="Times New Roman"/>
              </a:rPr>
              <a:t>Враховуючи, що </a:t>
            </a:r>
            <a:r>
              <a:rPr lang="uk-UA" sz="3400" b="1" u="sng" dirty="0">
                <a:latin typeface="Times New Roman"/>
                <a:cs typeface="Times New Roman"/>
              </a:rPr>
              <a:t>шкірний лейшма­ніоз міського типу характеризується циклічним перебігом, лікар припустив, що тривалість хвороби пацієнта близь­ко 3-6 місяців.</a:t>
            </a:r>
            <a:r>
              <a:rPr lang="uk-UA" sz="3400" dirty="0">
                <a:latin typeface="Times New Roman"/>
                <a:cs typeface="Times New Roman"/>
              </a:rPr>
              <a:t> Поява яких патологоанатомічних змін характеризує цей цикл захворювання?</a:t>
            </a:r>
            <a:endParaRPr lang="ru-RU" dirty="0"/>
          </a:p>
          <a:p>
            <a:endParaRPr lang="uk-UA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5ABD9F90-8ECD-F41F-1BA3-707D5959F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63" y="3224626"/>
            <a:ext cx="8825658" cy="262983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А.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Виразок</a:t>
            </a:r>
            <a:endParaRPr lang="ru-RU" sz="2400" b="1" u="sng" dirty="0" err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Первинної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лейшманіоми</a:t>
            </a:r>
            <a:endParaRPr lang="ru-RU" dirty="0" err="1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C.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Рубця</a:t>
            </a:r>
            <a:endParaRPr lang="ru-RU" b="1" u="sng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Туберкульозних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шкірних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проявів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ru-RU" dirty="0" err="1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Е. -</a:t>
            </a:r>
          </a:p>
          <a:p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036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115040" y="14387"/>
            <a:ext cx="12076960" cy="684361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9FEBDC3-3A8F-2EC8-5007-BC97ED620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86" y="81952"/>
            <a:ext cx="11715506" cy="47241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2400" dirty="0">
                <a:latin typeface="Times New Roman"/>
                <a:cs typeface="Times New Roman"/>
              </a:rPr>
              <a:t>Пацієнт віком 61 рік помер у реані­маційному відділенні внаслідок синдро­му </a:t>
            </a:r>
            <a:r>
              <a:rPr lang="uk-UA" sz="2400" err="1">
                <a:latin typeface="Times New Roman"/>
                <a:cs typeface="Times New Roman"/>
              </a:rPr>
              <a:t>поліорганної</a:t>
            </a:r>
            <a:r>
              <a:rPr lang="uk-UA" sz="2400" dirty="0">
                <a:latin typeface="Times New Roman"/>
                <a:cs typeface="Times New Roman"/>
              </a:rPr>
              <a:t> дисфункції. Відомо, що раніше пацієнту проводили оператив­не втручання із приводу гострого гній­ного періоститу. </a:t>
            </a:r>
            <a:r>
              <a:rPr lang="uk-UA" sz="2400" b="1" u="sng" dirty="0">
                <a:latin typeface="Times New Roman"/>
                <a:cs typeface="Times New Roman"/>
              </a:rPr>
              <a:t>Під час гістологічного дослідження </a:t>
            </a:r>
            <a:r>
              <a:rPr lang="uk-UA" sz="2400" b="1" u="sng" err="1">
                <a:latin typeface="Times New Roman"/>
                <a:cs typeface="Times New Roman"/>
              </a:rPr>
              <a:t>некроптатів</a:t>
            </a:r>
            <a:r>
              <a:rPr lang="uk-UA" sz="2400" b="1" u="sng" dirty="0">
                <a:latin typeface="Times New Roman"/>
                <a:cs typeface="Times New Roman"/>
              </a:rPr>
              <a:t> виявлено гі­перплазію </a:t>
            </a:r>
            <a:r>
              <a:rPr lang="uk-UA" sz="2400" b="1" u="sng" err="1">
                <a:latin typeface="Times New Roman"/>
                <a:cs typeface="Times New Roman"/>
              </a:rPr>
              <a:t>лімфоїдної</a:t>
            </a:r>
            <a:r>
              <a:rPr lang="uk-UA" sz="2400" b="1" u="sng" dirty="0">
                <a:latin typeface="Times New Roman"/>
                <a:cs typeface="Times New Roman"/>
              </a:rPr>
              <a:t> тканини мигдали­ків, дифузну інфільтрацію </a:t>
            </a:r>
            <a:r>
              <a:rPr lang="uk-UA" sz="2400" b="1" u="sng" err="1">
                <a:latin typeface="Times New Roman"/>
                <a:cs typeface="Times New Roman"/>
              </a:rPr>
              <a:t>нейтрофіла­ми</a:t>
            </a:r>
            <a:r>
              <a:rPr lang="uk-UA" sz="2400" b="1" u="sng" dirty="0">
                <a:latin typeface="Times New Roman"/>
                <a:cs typeface="Times New Roman"/>
              </a:rPr>
              <a:t> </a:t>
            </a:r>
            <a:r>
              <a:rPr lang="uk-UA" sz="2400" b="1" u="sng" err="1">
                <a:latin typeface="Times New Roman"/>
                <a:cs typeface="Times New Roman"/>
              </a:rPr>
              <a:t>некротично</a:t>
            </a:r>
            <a:r>
              <a:rPr lang="uk-UA" sz="2400" b="1" u="sng" dirty="0">
                <a:latin typeface="Times New Roman"/>
                <a:cs typeface="Times New Roman"/>
              </a:rPr>
              <a:t> зміненого альвеолярно­го відростка щелепи, реґіонарний гній­ний лімфаденіт, флегмону м’яких тка­нин шиї,</a:t>
            </a:r>
            <a:r>
              <a:rPr lang="uk-UA" sz="2400" dirty="0">
                <a:latin typeface="Times New Roman"/>
                <a:cs typeface="Times New Roman"/>
              </a:rPr>
              <a:t> двобічну </a:t>
            </a:r>
            <a:r>
              <a:rPr lang="uk-UA" sz="2400" err="1">
                <a:latin typeface="Times New Roman"/>
                <a:cs typeface="Times New Roman"/>
              </a:rPr>
              <a:t>полісегмснтарну</a:t>
            </a:r>
            <a:r>
              <a:rPr lang="uk-UA" sz="2400" dirty="0">
                <a:latin typeface="Times New Roman"/>
                <a:cs typeface="Times New Roman"/>
              </a:rPr>
              <a:t> гній­ну пневмонію, </a:t>
            </a:r>
            <a:r>
              <a:rPr lang="uk-UA" sz="2400" err="1">
                <a:latin typeface="Times New Roman"/>
                <a:cs typeface="Times New Roman"/>
              </a:rPr>
              <a:t>спленомегалію</a:t>
            </a:r>
            <a:r>
              <a:rPr lang="uk-UA" sz="2400" dirty="0">
                <a:latin typeface="Times New Roman"/>
                <a:cs typeface="Times New Roman"/>
              </a:rPr>
              <a:t>, </a:t>
            </a:r>
            <a:r>
              <a:rPr lang="uk-UA" sz="2400" err="1">
                <a:latin typeface="Times New Roman"/>
                <a:cs typeface="Times New Roman"/>
              </a:rPr>
              <a:t>незворо</a:t>
            </a:r>
            <a:r>
              <a:rPr lang="uk-UA" sz="2400" dirty="0">
                <a:latin typeface="Times New Roman"/>
                <a:cs typeface="Times New Roman"/>
              </a:rPr>
              <a:t>- </a:t>
            </a:r>
            <a:r>
              <a:rPr lang="uk-UA" sz="2400" err="1">
                <a:latin typeface="Times New Roman"/>
                <a:cs typeface="Times New Roman"/>
              </a:rPr>
              <a:t>тні</a:t>
            </a:r>
            <a:r>
              <a:rPr lang="uk-UA" sz="2400" dirty="0">
                <a:latin typeface="Times New Roman"/>
                <a:cs typeface="Times New Roman"/>
              </a:rPr>
              <a:t> зміни у </a:t>
            </a:r>
            <a:r>
              <a:rPr lang="uk-UA" sz="2400" err="1">
                <a:latin typeface="Times New Roman"/>
                <a:cs typeface="Times New Roman"/>
              </a:rPr>
              <a:t>кардіоміоцитах</a:t>
            </a:r>
            <a:r>
              <a:rPr lang="uk-UA" sz="2400" dirty="0">
                <a:latin typeface="Times New Roman"/>
                <a:cs typeface="Times New Roman"/>
              </a:rPr>
              <a:t> та епітелії ниркових канальців. Під час бактеріо­логічного дослідження у крові виявлено золотистий стафілокок. Який вид сепси­су спричинив такі </a:t>
            </a:r>
            <a:r>
              <a:rPr lang="uk-UA" sz="2400" err="1">
                <a:latin typeface="Times New Roman"/>
                <a:cs typeface="Times New Roman"/>
              </a:rPr>
              <a:t>паталогічні</a:t>
            </a:r>
            <a:r>
              <a:rPr lang="uk-UA" sz="2400" dirty="0">
                <a:latin typeface="Times New Roman"/>
                <a:cs typeface="Times New Roman"/>
              </a:rPr>
              <a:t> зміни?</a:t>
            </a:r>
            <a:endParaRPr lang="ru-RU" sz="240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8A777C6-0344-936D-6EA4-9A7C3F230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427" y="3756587"/>
            <a:ext cx="8825658" cy="2500439"/>
          </a:xfrm>
        </p:spPr>
        <p:txBody>
          <a:bodyPr/>
          <a:lstStyle/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A.     </a:t>
            </a:r>
            <a:r>
              <a:rPr lang="uk-UA" sz="2400" b="1" u="sng" dirty="0" err="1">
                <a:solidFill>
                  <a:schemeClr val="tx1"/>
                </a:solidFill>
                <a:latin typeface="Times New Roman"/>
                <a:cs typeface="Times New Roman"/>
              </a:rPr>
              <a:t>Тонзилогенний</a:t>
            </a:r>
            <a:endParaRPr lang="uk-UA" sz="2400" b="1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B.     </a:t>
            </a:r>
            <a:r>
              <a:rPr lang="uk-UA" sz="2400" err="1">
                <a:solidFill>
                  <a:schemeClr val="tx1"/>
                </a:solidFill>
                <a:latin typeface="Times New Roman"/>
                <a:cs typeface="Times New Roman"/>
              </a:rPr>
              <a:t>Одонтогенний</a:t>
            </a:r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uk-UA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С.     Хірургічний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D.     Терапевтичний </a:t>
            </a:r>
            <a:endParaRPr lang="uk-UA" dirty="0" err="1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  Криптогенний</a:t>
            </a:r>
            <a:endParaRPr lang="uk-UA">
              <a:solidFill>
                <a:schemeClr val="tx1"/>
              </a:solidFill>
            </a:endParaRPr>
          </a:p>
          <a:p>
            <a:endParaRPr lang="uk-UA"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413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0435FD-F872-1291-FE90-DBB2723B9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427" y="182593"/>
            <a:ext cx="11715506" cy="299890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err="1">
                <a:latin typeface="Times New Roman"/>
                <a:cs typeface="Times New Roman"/>
              </a:rPr>
              <a:t>аутопсії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чоловіка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віком</a:t>
            </a:r>
            <a:r>
              <a:rPr lang="ru-RU" sz="3400" dirty="0">
                <a:latin typeface="Times New Roman"/>
                <a:cs typeface="Times New Roman"/>
              </a:rPr>
              <a:t> 72 роки з </a:t>
            </a:r>
            <a:r>
              <a:rPr lang="ru-RU" sz="3400" err="1">
                <a:latin typeface="Times New Roman"/>
                <a:cs typeface="Times New Roman"/>
              </a:rPr>
              <a:t>діагнозом</a:t>
            </a:r>
            <a:r>
              <a:rPr lang="ru-RU" sz="3400" dirty="0">
                <a:latin typeface="Times New Roman"/>
                <a:cs typeface="Times New Roman"/>
              </a:rPr>
              <a:t>: </a:t>
            </a:r>
            <a:r>
              <a:rPr lang="ru-RU" sz="3400" err="1">
                <a:latin typeface="Times New Roman"/>
                <a:cs typeface="Times New Roman"/>
              </a:rPr>
              <a:t>повторний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трансмуральний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інфаркт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міокарда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err="1">
                <a:latin typeface="Times New Roman"/>
                <a:cs typeface="Times New Roman"/>
              </a:rPr>
              <a:t>спостеріга­ється</a:t>
            </a:r>
            <a:r>
              <a:rPr lang="ru-RU" sz="3400" dirty="0">
                <a:latin typeface="Times New Roman"/>
                <a:cs typeface="Times New Roman"/>
              </a:rPr>
              <a:t>: </a:t>
            </a:r>
            <a:r>
              <a:rPr lang="ru-RU" sz="3400" b="1" u="sng" err="1">
                <a:latin typeface="Times New Roman"/>
                <a:cs typeface="Times New Roman"/>
              </a:rPr>
              <a:t>оболонки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епікарда</a:t>
            </a:r>
            <a:r>
              <a:rPr lang="ru-RU" sz="3400" b="1" u="sng" dirty="0">
                <a:latin typeface="Times New Roman"/>
                <a:cs typeface="Times New Roman"/>
              </a:rPr>
              <a:t> та перикарда </a:t>
            </a:r>
            <a:r>
              <a:rPr lang="ru-RU" sz="3400" b="1" u="sng" err="1">
                <a:latin typeface="Times New Roman"/>
                <a:cs typeface="Times New Roman"/>
              </a:rPr>
              <a:t>набухлі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потовщені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кострубаті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неначе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вкриті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волосяним</a:t>
            </a:r>
            <a:r>
              <a:rPr lang="ru-RU" sz="3400" b="1" u="sng" dirty="0">
                <a:latin typeface="Times New Roman"/>
                <a:cs typeface="Times New Roman"/>
              </a:rPr>
              <a:t> покровом. </a:t>
            </a:r>
            <a:r>
              <a:rPr lang="ru-RU" sz="3400" err="1">
                <a:latin typeface="Times New Roman"/>
                <a:cs typeface="Times New Roman"/>
              </a:rPr>
              <a:t>Укажіть</a:t>
            </a:r>
            <a:r>
              <a:rPr lang="ru-RU" sz="3400" dirty="0">
                <a:latin typeface="Times New Roman"/>
                <a:cs typeface="Times New Roman"/>
              </a:rPr>
              <a:t> вид </a:t>
            </a:r>
            <a:r>
              <a:rPr lang="ru-RU" sz="3400" err="1">
                <a:latin typeface="Times New Roman"/>
                <a:cs typeface="Times New Roman"/>
              </a:rPr>
              <a:t>запалення</a:t>
            </a:r>
            <a:r>
              <a:rPr lang="ru-RU" sz="3400" dirty="0">
                <a:latin typeface="Times New Roman"/>
                <a:cs typeface="Times New Roman"/>
              </a:rPr>
              <a:t> в </a:t>
            </a:r>
            <a:r>
              <a:rPr lang="ru-RU" sz="3400" err="1">
                <a:latin typeface="Times New Roman"/>
                <a:cs typeface="Times New Roman"/>
              </a:rPr>
              <a:t>оболонках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серця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чоло­віка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 err="1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AEE2B2BE-00A3-7702-6950-C9D028DF8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785" y="3181493"/>
            <a:ext cx="8825658" cy="3377457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A.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Серозне</a:t>
            </a:r>
            <a:endParaRPr lang="ru-RU" dirty="0" err="1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B.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Крупозне</a:t>
            </a:r>
            <a:endParaRPr lang="ru-RU" b="1" u="sng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C. </a:t>
            </a:r>
            <a:r>
              <a:rPr lang="ru-RU" sz="2400" err="1">
                <a:solidFill>
                  <a:schemeClr val="tx1"/>
                </a:solidFill>
                <a:latin typeface="Times New Roman"/>
                <a:cs typeface="Times New Roman"/>
              </a:rPr>
              <a:t>Дифтеритичне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ru-RU" dirty="0" err="1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D.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Гнійне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Е.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Катаральне</a:t>
            </a:r>
            <a:endParaRPr lang="ru-RU" dirty="0" err="1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81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3A39A58-05B7-A546-7DAE-5CE5351CB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181" y="297611"/>
            <a:ext cx="11614865" cy="33295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2800" dirty="0">
                <a:latin typeface="Times New Roman"/>
                <a:cs typeface="Times New Roman"/>
              </a:rPr>
              <a:t>Під час огляду порожнини рота па­цієнта виявлено </a:t>
            </a:r>
            <a:r>
              <a:rPr lang="uk-UA" sz="2800" err="1">
                <a:latin typeface="Times New Roman"/>
                <a:cs typeface="Times New Roman"/>
              </a:rPr>
              <a:t>регракцію</a:t>
            </a:r>
            <a:r>
              <a:rPr lang="uk-UA" sz="2800" dirty="0">
                <a:latin typeface="Times New Roman"/>
                <a:cs typeface="Times New Roman"/>
              </a:rPr>
              <a:t> ясен із ого­ленням шийки та кореня нижніх різців. На рентгенограмі альвеолярної кістки визначаються </a:t>
            </a:r>
            <a:r>
              <a:rPr lang="uk-UA" sz="2800" b="1" u="sng" dirty="0">
                <a:latin typeface="Times New Roman"/>
                <a:cs typeface="Times New Roman"/>
              </a:rPr>
              <a:t>вогнища остеопорозу, пе­реважає гладка резорбція кісткової тка­нини. Під час мікроскопічного дослі­дження тканин ясен виявлено склероз і </a:t>
            </a:r>
            <a:r>
              <a:rPr lang="uk-UA" sz="2800" b="1" u="sng" err="1">
                <a:latin typeface="Times New Roman"/>
                <a:cs typeface="Times New Roman"/>
              </a:rPr>
              <a:t>гіаліноз</a:t>
            </a:r>
            <a:r>
              <a:rPr lang="uk-UA" sz="2800" b="1" u="sng" dirty="0">
                <a:latin typeface="Times New Roman"/>
                <a:cs typeface="Times New Roman"/>
              </a:rPr>
              <a:t> </a:t>
            </a:r>
            <a:r>
              <a:rPr lang="uk-UA" sz="2800" b="1" u="sng" err="1">
                <a:latin typeface="Times New Roman"/>
                <a:cs typeface="Times New Roman"/>
              </a:rPr>
              <a:t>мікросудин</a:t>
            </a:r>
            <a:r>
              <a:rPr lang="uk-UA" sz="2800" b="1" u="sng" dirty="0">
                <a:latin typeface="Times New Roman"/>
                <a:cs typeface="Times New Roman"/>
              </a:rPr>
              <a:t> із облітерацією їх просвітів. Капілярна мережа редукова­на, спостерігаються дистрофічні зміни сполучної тканини.</a:t>
            </a:r>
            <a:r>
              <a:rPr lang="uk-UA" sz="2800" dirty="0">
                <a:latin typeface="Times New Roman"/>
                <a:cs typeface="Times New Roman"/>
              </a:rPr>
              <a:t> Який патологічний процес виявлено?</a:t>
            </a:r>
            <a:endParaRPr lang="ru-RU" sz="2800" dirty="0"/>
          </a:p>
          <a:p>
            <a:endParaRPr lang="uk-UA" sz="34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3859E125-493E-D740-E890-CE68AA848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691" y="3742210"/>
            <a:ext cx="8825658" cy="274485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а. 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Пародонтоз</a:t>
            </a:r>
            <a:endParaRPr lang="ru-RU" b="1" u="sng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Періостит</a:t>
            </a:r>
            <a:endParaRPr lang="ru-RU" dirty="0" err="1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C.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Остеомієліт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ru-RU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 Пародонтит</a:t>
            </a:r>
            <a:endParaRPr lang="ru-RU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Е.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Періодонтит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825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ADC4F6C-27BA-946A-FDF3-E876ACB1A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240102"/>
            <a:ext cx="11370450" cy="33295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err="1">
                <a:latin typeface="Times New Roman"/>
                <a:cs typeface="Times New Roman"/>
              </a:rPr>
              <a:t>аутопсії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семирічної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дитини</a:t>
            </a:r>
            <a:r>
              <a:rPr lang="ru-RU" sz="3400" dirty="0">
                <a:latin typeface="Times New Roman"/>
                <a:cs typeface="Times New Roman"/>
              </a:rPr>
              <a:t>, яка померла </a:t>
            </a:r>
            <a:r>
              <a:rPr lang="ru-RU" sz="3400" err="1">
                <a:latin typeface="Times New Roman"/>
                <a:cs typeface="Times New Roman"/>
              </a:rPr>
              <a:t>внаслідок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декомпенсації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вродженої</a:t>
            </a:r>
            <a:r>
              <a:rPr lang="ru-RU" sz="3400" dirty="0">
                <a:latin typeface="Times New Roman"/>
                <a:cs typeface="Times New Roman"/>
              </a:rPr>
              <a:t> вади </a:t>
            </a:r>
            <a:r>
              <a:rPr lang="ru-RU" sz="3400" err="1">
                <a:latin typeface="Times New Roman"/>
                <a:cs typeface="Times New Roman"/>
              </a:rPr>
              <a:t>серця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спостерігається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збільшення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маси</a:t>
            </a:r>
            <a:r>
              <a:rPr lang="ru-RU" sz="3400" b="1" u="sng" dirty="0">
                <a:latin typeface="Times New Roman"/>
                <a:cs typeface="Times New Roman"/>
              </a:rPr>
              <a:t> та </a:t>
            </a:r>
            <a:r>
              <a:rPr lang="ru-RU" sz="3400" b="1" u="sng" err="1">
                <a:latin typeface="Times New Roman"/>
                <a:cs typeface="Times New Roman"/>
              </a:rPr>
              <a:t>об’єму</a:t>
            </a:r>
            <a:r>
              <a:rPr lang="ru-RU" sz="3400" b="1" u="sng" dirty="0">
                <a:latin typeface="Times New Roman"/>
                <a:cs typeface="Times New Roman"/>
              </a:rPr>
              <a:t> тимуса. </a:t>
            </a:r>
            <a:r>
              <a:rPr lang="ru-RU" sz="3400" b="1" u="sng" err="1">
                <a:latin typeface="Times New Roman"/>
                <a:cs typeface="Times New Roman"/>
              </a:rPr>
              <a:t>Під</a:t>
            </a:r>
            <a:r>
              <a:rPr lang="ru-RU" sz="3400" b="1" u="sng" dirty="0">
                <a:latin typeface="Times New Roman"/>
                <a:cs typeface="Times New Roman"/>
              </a:rPr>
              <a:t> час </a:t>
            </a:r>
            <a:r>
              <a:rPr lang="ru-RU" sz="3400" b="1" u="sng" err="1">
                <a:latin typeface="Times New Roman"/>
                <a:cs typeface="Times New Roman"/>
              </a:rPr>
              <a:t>мікроскопічного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дослідження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Вияв­лено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нормальну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будову</a:t>
            </a:r>
            <a:r>
              <a:rPr lang="ru-RU" sz="3400" b="1" u="sng" dirty="0">
                <a:latin typeface="Times New Roman"/>
                <a:cs typeface="Times New Roman"/>
              </a:rPr>
              <a:t> тимуса.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Який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патологічний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процес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спостерігається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4E1DCE82-D4DF-895F-113B-F375CC229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9" y="3296512"/>
            <a:ext cx="8825658" cy="26873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lphaUcPeriod"/>
            </a:pP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Тимома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   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Вроджена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тимомегалія</a:t>
            </a:r>
            <a:endParaRPr lang="ru-RU" sz="2400" b="1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C.  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Агенезія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тимуса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 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Дисгілазія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тимуса</a:t>
            </a:r>
            <a:endParaRPr lang="ru-RU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Акцидснтальна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інволюція</a:t>
            </a:r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654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01C15EF-144F-6B64-158C-3E7B8F42D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196970"/>
            <a:ext cx="11830525" cy="33295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200" dirty="0" err="1">
                <a:latin typeface="Times New Roman"/>
                <a:cs typeface="Times New Roman"/>
              </a:rPr>
              <a:t>Пацієнта</a:t>
            </a:r>
            <a:r>
              <a:rPr lang="ru-RU" sz="3200" dirty="0">
                <a:latin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cs typeface="Times New Roman"/>
              </a:rPr>
              <a:t>віком</a:t>
            </a:r>
            <a:r>
              <a:rPr lang="ru-RU" sz="3200" dirty="0">
                <a:latin typeface="Times New Roman"/>
                <a:cs typeface="Times New Roman"/>
              </a:rPr>
              <a:t> 35 </a:t>
            </a:r>
            <a:r>
              <a:rPr lang="ru-RU" sz="3200" dirty="0" err="1">
                <a:latin typeface="Times New Roman"/>
                <a:cs typeface="Times New Roman"/>
              </a:rPr>
              <a:t>років</a:t>
            </a:r>
            <a:r>
              <a:rPr lang="ru-RU" sz="3200" dirty="0">
                <a:latin typeface="Times New Roman"/>
                <a:cs typeface="Times New Roman"/>
              </a:rPr>
              <a:t> </a:t>
            </a:r>
            <a:r>
              <a:rPr lang="ru-RU" sz="3200" dirty="0" err="1">
                <a:latin typeface="Times New Roman"/>
                <a:cs typeface="Times New Roman"/>
              </a:rPr>
              <a:t>госпiталізовано</a:t>
            </a:r>
            <a:r>
              <a:rPr lang="ru-RU" sz="3200" dirty="0">
                <a:latin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cs typeface="Times New Roman"/>
              </a:rPr>
              <a:t>зі</a:t>
            </a:r>
            <a:r>
              <a:rPr lang="ru-RU" sz="3200" dirty="0">
                <a:latin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cs typeface="Times New Roman"/>
              </a:rPr>
              <a:t>скаргами</a:t>
            </a:r>
            <a:r>
              <a:rPr lang="ru-RU" sz="3200" dirty="0">
                <a:latin typeface="Times New Roman"/>
                <a:cs typeface="Times New Roman"/>
              </a:rPr>
              <a:t> на </a:t>
            </a:r>
            <a:r>
              <a:rPr lang="ru-RU" sz="3200" dirty="0" err="1">
                <a:latin typeface="Times New Roman"/>
                <a:cs typeface="Times New Roman"/>
              </a:rPr>
              <a:t>біль</a:t>
            </a:r>
            <a:r>
              <a:rPr lang="ru-RU" sz="3200" dirty="0">
                <a:latin typeface="Times New Roman"/>
                <a:cs typeface="Times New Roman"/>
              </a:rPr>
              <a:t> у </a:t>
            </a:r>
            <a:r>
              <a:rPr lang="ru-RU" sz="3200" dirty="0" err="1">
                <a:latin typeface="Times New Roman"/>
                <a:cs typeface="Times New Roman"/>
              </a:rPr>
              <a:t>нижній</a:t>
            </a:r>
            <a:r>
              <a:rPr lang="ru-RU" sz="3200" dirty="0">
                <a:latin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cs typeface="Times New Roman"/>
              </a:rPr>
              <a:t>ще­лепі</a:t>
            </a:r>
            <a:r>
              <a:rPr lang="ru-RU" sz="3200" dirty="0">
                <a:latin typeface="Times New Roman"/>
                <a:cs typeface="Times New Roman"/>
              </a:rPr>
              <a:t> справа, </a:t>
            </a:r>
            <a:r>
              <a:rPr lang="ru-RU" sz="3200" dirty="0" err="1">
                <a:latin typeface="Times New Roman"/>
                <a:cs typeface="Times New Roman"/>
              </a:rPr>
              <a:t>високу</a:t>
            </a:r>
            <a:r>
              <a:rPr lang="ru-RU" sz="3200" dirty="0">
                <a:latin typeface="Times New Roman"/>
                <a:cs typeface="Times New Roman"/>
              </a:rPr>
              <a:t> температуру </a:t>
            </a:r>
            <a:r>
              <a:rPr lang="ru-RU" sz="3200" dirty="0" err="1">
                <a:latin typeface="Times New Roman"/>
                <a:cs typeface="Times New Roman"/>
              </a:rPr>
              <a:t>тіла</a:t>
            </a:r>
            <a:r>
              <a:rPr lang="ru-RU" sz="3200" dirty="0">
                <a:latin typeface="Times New Roman"/>
                <a:cs typeface="Times New Roman"/>
              </a:rPr>
              <a:t>, озноб та припухлість. Під час обстежен­ня виявлено відшарування окістя з нако­пиченням запального ексудату між ним і кісткою, із перифокальним набряком м’яких тканин та частково розплавле­ним окістям. Для якого захворювання характерні ці симптоми?</a:t>
            </a:r>
            <a:endParaRPr lang="ru-RU" dirty="0"/>
          </a:p>
          <a:p>
            <a:endParaRPr lang="ru-RU" sz="32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47375AA-EBB1-556A-68DF-2700A6288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672" y="3512172"/>
            <a:ext cx="8825658" cy="25435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lphaUcPeriod"/>
            </a:pP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Гнійного</a:t>
            </a:r>
            <a:r>
              <a:rPr lang="ru-RU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періоститу</a:t>
            </a:r>
            <a:endParaRPr lang="ru-RU" sz="2400" b="1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 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Гранулюючого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періодонтиту</a:t>
            </a:r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С.  Локального пародонтиту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  Пародонтозу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Е. 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Фіброзного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періодонтиту</a:t>
            </a:r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882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9DEC8FF-72F9-EDDF-FF57-E15C40C2B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49" y="240102"/>
            <a:ext cx="11600488" cy="25532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Пацієнт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50 </a:t>
            </a:r>
            <a:r>
              <a:rPr lang="ru-RU" sz="280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, через 5 </a:t>
            </a:r>
            <a:r>
              <a:rPr lang="ru-RU" sz="2800" err="1">
                <a:latin typeface="Times New Roman"/>
                <a:cs typeface="Times New Roman"/>
              </a:rPr>
              <a:t>ро­ків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після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інфаркту</a:t>
            </a:r>
            <a:r>
              <a:rPr lang="ru-RU" sz="2800" dirty="0">
                <a:latin typeface="Times New Roman"/>
                <a:cs typeface="Times New Roman"/>
              </a:rPr>
              <a:t> помер </a:t>
            </a:r>
            <a:r>
              <a:rPr lang="ru-RU" sz="2800" err="1">
                <a:latin typeface="Times New Roman"/>
                <a:cs typeface="Times New Roman"/>
              </a:rPr>
              <a:t>від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хронічної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серцевої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недостатності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аутопсії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dirty="0">
                <a:latin typeface="Times New Roman"/>
                <a:cs typeface="Times New Roman"/>
              </a:rPr>
              <a:t>виявлено щільне лантухоподібне випи­нання на боковій поверхні стінки лівого шлуночка. Стінка у цьому місці стон­шена, щільна, сірого кольору. </a:t>
            </a:r>
            <a:r>
              <a:rPr lang="ru-RU" sz="2800" dirty="0">
                <a:latin typeface="Times New Roman"/>
                <a:cs typeface="Times New Roman"/>
              </a:rPr>
              <a:t>Для якої патології серця характерні такі зміни?</a:t>
            </a:r>
            <a:endParaRPr lang="ru-RU" dirty="0"/>
          </a:p>
          <a:p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870F9D32-9765-F7F5-1C7C-48C28C7DB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9" y="2778928"/>
            <a:ext cx="8825658" cy="26729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A.    Міокардиту</a:t>
            </a:r>
            <a:endParaRPr lang="ru-RU" dirty="0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B.    Кардіоміопатії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C.    Кардіосклерозу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D.   </a:t>
            </a:r>
            <a:r>
              <a:rPr lang="uk-UA" b="1" u="sng" dirty="0">
                <a:solidFill>
                  <a:schemeClr val="tx1"/>
                </a:solidFill>
                <a:latin typeface="Times New Roman"/>
                <a:cs typeface="Times New Roman"/>
              </a:rPr>
              <a:t>Хронічної аневризми </a:t>
            </a:r>
            <a:endParaRPr lang="uk-UA" b="1" u="sng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Е.    Інфаркту міокарда</a:t>
            </a:r>
            <a:endParaRPr lang="uk-UA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9312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870F9D32-9765-F7F5-1C7C-48C28C7DB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182" y="4144777"/>
            <a:ext cx="8825658" cy="252919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lphaUcPeriod"/>
            </a:pPr>
            <a:r>
              <a:rPr lang="uk-UA" sz="2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Сказ</a:t>
            </a:r>
            <a:endParaRPr lang="ru-RU" b="1" u="sng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B.  Туляремія</a:t>
            </a:r>
            <a:endParaRPr lang="uk-UA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C.  Сибірка </a:t>
            </a:r>
            <a:endParaRPr lang="uk-UA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D. Бруцельоз </a:t>
            </a:r>
            <a:endParaRPr lang="uk-UA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/>
                <a:cs typeface="Times New Roman"/>
              </a:rPr>
              <a:t>Е. Чума</a:t>
            </a:r>
            <a:endParaRPr lang="uk-UA">
              <a:solidFill>
                <a:schemeClr val="tx1"/>
              </a:solidFill>
            </a:endParaRPr>
          </a:p>
          <a:p>
            <a:endParaRPr lang="uk-UA" sz="2400" dirty="0">
              <a:solidFill>
                <a:srgbClr val="8AD0D6"/>
              </a:solidFill>
              <a:latin typeface="Times New Roman"/>
              <a:cs typeface="Times New Roman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B4C2B1E-A64A-B7AB-51D0-380CB5A46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181" y="240102"/>
            <a:ext cx="11600488" cy="370339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 err="1">
                <a:latin typeface="Times New Roman"/>
                <a:cs typeface="Times New Roman"/>
              </a:rPr>
              <a:t>Пацієнт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42 роки </a:t>
            </a:r>
            <a:r>
              <a:rPr lang="ru-RU" sz="2800" dirty="0" err="1">
                <a:latin typeface="Times New Roman"/>
                <a:cs typeface="Times New Roman"/>
              </a:rPr>
              <a:t>захворів</a:t>
            </a:r>
            <a:r>
              <a:rPr lang="ru-RU" sz="2800" dirty="0">
                <a:latin typeface="Times New Roman"/>
                <a:cs typeface="Times New Roman"/>
              </a:rPr>
              <a:t> за </a:t>
            </a:r>
            <a:r>
              <a:rPr lang="ru-RU" sz="2800" dirty="0" err="1">
                <a:latin typeface="Times New Roman"/>
                <a:cs typeface="Times New Roman"/>
              </a:rPr>
              <a:t>тиждень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після</a:t>
            </a:r>
            <a:r>
              <a:rPr lang="ru-RU" sz="2800" dirty="0">
                <a:latin typeface="Times New Roman"/>
                <a:cs typeface="Times New Roman"/>
              </a:rPr>
              <a:t> того, як </a:t>
            </a:r>
            <a:r>
              <a:rPr lang="ru-RU" sz="2800" b="1" u="sng" dirty="0" err="1">
                <a:latin typeface="Times New Roman"/>
                <a:cs typeface="Times New Roman"/>
              </a:rPr>
              <a:t>обробляв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шкірку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лисиці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проявилося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нер­вовим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збудженням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dirty="0" err="1">
                <a:latin typeface="Times New Roman"/>
                <a:cs typeface="Times New Roman"/>
              </a:rPr>
              <a:t>гідрофобією</a:t>
            </a:r>
            <a:r>
              <a:rPr lang="ru-RU" sz="2800" dirty="0">
                <a:latin typeface="Times New Roman"/>
                <a:cs typeface="Times New Roman"/>
              </a:rPr>
              <a:t> та </a:t>
            </a:r>
            <a:r>
              <a:rPr lang="ru-RU" sz="2800" dirty="0" err="1">
                <a:latin typeface="Times New Roman"/>
                <a:cs typeface="Times New Roman"/>
              </a:rPr>
              <a:t>су­домами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dirty="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dirty="0" err="1">
                <a:latin typeface="Times New Roman"/>
                <a:cs typeface="Times New Roman"/>
              </a:rPr>
              <a:t>аутопсії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виявлено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енце­фаліт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із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ураженням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стовбурової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части­ни</a:t>
            </a:r>
            <a:r>
              <a:rPr lang="ru-RU" sz="2800" b="1" u="sng" dirty="0">
                <a:latin typeface="Times New Roman"/>
                <a:cs typeface="Times New Roman"/>
              </a:rPr>
              <a:t> головного </a:t>
            </a:r>
            <a:r>
              <a:rPr lang="ru-RU" sz="2800" b="1" u="sng" dirty="0" err="1">
                <a:latin typeface="Times New Roman"/>
                <a:cs typeface="Times New Roman"/>
              </a:rPr>
              <a:t>мозку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стінок</a:t>
            </a:r>
            <a:r>
              <a:rPr lang="ru-RU" sz="2800" b="1" u="sng" dirty="0">
                <a:latin typeface="Times New Roman"/>
                <a:cs typeface="Times New Roman"/>
              </a:rPr>
              <a:t> III </a:t>
            </a:r>
            <a:r>
              <a:rPr lang="ru-RU" sz="2800" b="1" u="sng" dirty="0" err="1">
                <a:latin typeface="Times New Roman"/>
                <a:cs typeface="Times New Roman"/>
              </a:rPr>
              <a:t>шлуно­чка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dirty="0" err="1">
                <a:latin typeface="Times New Roman"/>
                <a:cs typeface="Times New Roman"/>
              </a:rPr>
              <a:t>гіиокаміїа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b="1" u="sng" dirty="0" err="1">
                <a:latin typeface="Times New Roman"/>
                <a:cs typeface="Times New Roman"/>
              </a:rPr>
              <a:t>Проявами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енцефаліту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було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скупчення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лімфоцитів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dirty="0" err="1">
                <a:latin typeface="Times New Roman"/>
                <a:cs typeface="Times New Roman"/>
              </a:rPr>
              <a:t>мікроглі</a:t>
            </a:r>
            <a:r>
              <a:rPr lang="ru-RU" sz="2800" b="1" u="sng" dirty="0">
                <a:latin typeface="Times New Roman"/>
                <a:cs typeface="Times New Roman"/>
              </a:rPr>
              <a:t>- </a:t>
            </a:r>
            <a:r>
              <a:rPr lang="ru-RU" sz="2800" b="1" u="sng" dirty="0" err="1">
                <a:latin typeface="Times New Roman"/>
                <a:cs typeface="Times New Roman"/>
              </a:rPr>
              <a:t>альних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клітин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довкола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загиблих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нейронів</a:t>
            </a:r>
            <a:r>
              <a:rPr lang="ru-RU" sz="2800" b="1" u="sng" dirty="0">
                <a:latin typeface="Times New Roman"/>
                <a:cs typeface="Times New Roman"/>
              </a:rPr>
              <a:t> і </a:t>
            </a:r>
            <a:r>
              <a:rPr lang="ru-RU" sz="2800" b="1" u="sng" dirty="0" err="1">
                <a:latin typeface="Times New Roman"/>
                <a:cs typeface="Times New Roman"/>
              </a:rPr>
              <a:t>судин</a:t>
            </a:r>
            <a:r>
              <a:rPr lang="ru-RU" sz="2800" b="1" u="sng" dirty="0">
                <a:latin typeface="Times New Roman"/>
                <a:cs typeface="Times New Roman"/>
              </a:rPr>
              <a:t>. У </a:t>
            </a:r>
            <a:r>
              <a:rPr lang="ru-RU" sz="2800" b="1" u="sng" dirty="0" err="1">
                <a:latin typeface="Times New Roman"/>
                <a:cs typeface="Times New Roman"/>
              </a:rPr>
              <a:t>нервових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клітинах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гіпо</a:t>
            </a:r>
            <a:r>
              <a:rPr lang="ru-RU" sz="2800" b="1" u="sng" dirty="0">
                <a:latin typeface="Times New Roman"/>
                <a:cs typeface="Times New Roman"/>
              </a:rPr>
              <a:t>- кампа </a:t>
            </a:r>
            <a:r>
              <a:rPr lang="ru-RU" sz="2800" b="1" u="sng" dirty="0" err="1">
                <a:latin typeface="Times New Roman"/>
                <a:cs typeface="Times New Roman"/>
              </a:rPr>
              <a:t>виявлено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еозинофільні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включен­ня</a:t>
            </a:r>
            <a:r>
              <a:rPr lang="ru-RU" sz="2800" b="1" u="sng" dirty="0">
                <a:latin typeface="Times New Roman"/>
                <a:cs typeface="Times New Roman"/>
              </a:rPr>
              <a:t> — </a:t>
            </a:r>
            <a:r>
              <a:rPr lang="ru-RU" sz="2800" b="1" u="sng" dirty="0" err="1">
                <a:latin typeface="Times New Roman"/>
                <a:cs typeface="Times New Roman"/>
              </a:rPr>
              <a:t>тільця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Бабеша-Негрі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Яке </a:t>
            </a:r>
            <a:r>
              <a:rPr lang="ru-RU" sz="2800" dirty="0" err="1">
                <a:latin typeface="Times New Roman"/>
                <a:cs typeface="Times New Roman"/>
              </a:rPr>
              <a:t>захво­рювання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діагностовано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dirty="0" err="1">
                <a:latin typeface="Times New Roman"/>
                <a:cs typeface="Times New Roman"/>
              </a:rPr>
              <a:t>померлог</a:t>
            </a:r>
          </a:p>
        </p:txBody>
      </p:sp>
    </p:spTree>
    <p:extLst>
      <p:ext uri="{BB962C8B-B14F-4D97-AF65-F5344CB8AC3E}">
        <p14:creationId xmlns:p14="http://schemas.microsoft.com/office/powerpoint/2010/main" val="251739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9F50A0F-48EA-C125-1C9D-C6CBA7E47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196970"/>
            <a:ext cx="11686752" cy="25100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3200" dirty="0">
                <a:latin typeface="Times New Roman"/>
                <a:cs typeface="Times New Roman"/>
              </a:rPr>
              <a:t>За декілька годин після травми зуба у пульпі </a:t>
            </a:r>
            <a:r>
              <a:rPr lang="uk-UA" sz="3200" b="1" u="sng" dirty="0">
                <a:latin typeface="Times New Roman"/>
                <a:cs typeface="Times New Roman"/>
              </a:rPr>
              <a:t>спостерігається гіперемія су­дин, виражений набряк тканини із по­одинокими </a:t>
            </a:r>
            <a:r>
              <a:rPr lang="uk-UA" sz="3200" b="1" u="sng" err="1">
                <a:latin typeface="Times New Roman"/>
                <a:cs typeface="Times New Roman"/>
              </a:rPr>
              <a:t>нейтрофілами</a:t>
            </a:r>
            <a:r>
              <a:rPr lang="uk-UA" sz="3200" b="1" u="sng" dirty="0">
                <a:latin typeface="Times New Roman"/>
                <a:cs typeface="Times New Roman"/>
              </a:rPr>
              <a:t> та лімфоци­тами, у нервових волокнах — незначні дистрофічні зміни. </a:t>
            </a:r>
            <a:r>
              <a:rPr lang="uk-UA" sz="3200" dirty="0">
                <a:latin typeface="Times New Roman"/>
                <a:cs typeface="Times New Roman"/>
              </a:rPr>
              <a:t>Який вид пульпіту розвинувся після травми?</a:t>
            </a:r>
            <a:endParaRPr lang="ru-RU" sz="3200" dirty="0"/>
          </a:p>
          <a:p>
            <a:endParaRPr lang="uk-UA" sz="2400" dirty="0">
              <a:latin typeface="Times New Roman"/>
              <a:cs typeface="Times New Roman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53FBFDCA-EF74-223F-2406-4244DCA0C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049" y="3123984"/>
            <a:ext cx="8825658" cy="2859872"/>
          </a:xfrm>
        </p:spPr>
        <p:txBody>
          <a:bodyPr/>
          <a:lstStyle/>
          <a:p>
            <a:pPr marL="457200" indent="-457200">
              <a:buAutoNum type="alphaUcPeriod"/>
            </a:pPr>
            <a:r>
              <a:rPr lang="ru-RU" sz="2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Серозний</a:t>
            </a:r>
            <a:endParaRPr lang="ru-RU" sz="2400" b="1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B.  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ГАнгренозний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С.   </a:t>
            </a:r>
            <a:r>
              <a:rPr lang="ru-RU" sz="2400" err="1">
                <a:solidFill>
                  <a:schemeClr val="tx1"/>
                </a:solidFill>
                <a:latin typeface="Times New Roman"/>
                <a:cs typeface="Times New Roman"/>
              </a:rPr>
              <a:t>Гранулюючий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D.   Фіброзний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Е.   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Гнійний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8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3295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err="1">
                <a:latin typeface="Times New Roman"/>
                <a:cs typeface="Times New Roman"/>
              </a:rPr>
              <a:t>розтину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тіла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чоловік</a:t>
            </a:r>
            <a:r>
              <a:rPr lang="ru-RU" sz="3400" dirty="0">
                <a:latin typeface="Times New Roman"/>
                <a:cs typeface="Times New Roman"/>
              </a:rPr>
              <a:t>-, </a:t>
            </a:r>
            <a:r>
              <a:rPr lang="ru-RU" sz="3400" err="1">
                <a:latin typeface="Times New Roman"/>
                <a:cs typeface="Times New Roman"/>
              </a:rPr>
              <a:t>віком</a:t>
            </a:r>
            <a:r>
              <a:rPr lang="ru-RU" sz="3400" dirty="0">
                <a:latin typeface="Times New Roman"/>
                <a:cs typeface="Times New Roman"/>
              </a:rPr>
              <a:t> 50 </a:t>
            </a:r>
            <a:r>
              <a:rPr lang="ru-RU" sz="3400" err="1">
                <a:latin typeface="Times New Roman"/>
                <a:cs typeface="Times New Roman"/>
              </a:rPr>
              <a:t>років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виявлено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такі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зміни</a:t>
            </a:r>
            <a:r>
              <a:rPr lang="ru-RU" sz="3400" b="1" u="sng" dirty="0">
                <a:latin typeface="Times New Roman"/>
                <a:cs typeface="Times New Roman"/>
              </a:rPr>
              <a:t>: права </a:t>
            </a:r>
            <a:r>
              <a:rPr lang="ru-RU" sz="3400" b="1" u="sng" err="1">
                <a:latin typeface="Times New Roman"/>
                <a:cs typeface="Times New Roman"/>
              </a:rPr>
              <a:t>ле­геня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помірно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щільна</a:t>
            </a:r>
            <a:r>
              <a:rPr lang="ru-RU" sz="3400" b="1" u="sng" dirty="0">
                <a:latin typeface="Times New Roman"/>
                <a:cs typeface="Times New Roman"/>
              </a:rPr>
              <a:t> в </a:t>
            </a:r>
            <a:r>
              <a:rPr lang="ru-RU" sz="3400" b="1" u="sng" err="1">
                <a:latin typeface="Times New Roman"/>
                <a:cs typeface="Times New Roman"/>
              </a:rPr>
              <a:t>усіх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відділах</a:t>
            </a:r>
            <a:r>
              <a:rPr lang="ru-RU" sz="3400" b="1" u="sng" dirty="0">
                <a:latin typeface="Times New Roman"/>
                <a:cs typeface="Times New Roman"/>
              </a:rPr>
              <a:t>, на </a:t>
            </a:r>
            <a:r>
              <a:rPr lang="ru-RU" sz="3400" b="1" u="sng" err="1">
                <a:latin typeface="Times New Roman"/>
                <a:cs typeface="Times New Roman"/>
              </a:rPr>
              <a:t>розрізі</a:t>
            </a:r>
            <a:r>
              <a:rPr lang="ru-RU" sz="3400" b="1" u="sng" dirty="0">
                <a:latin typeface="Times New Roman"/>
                <a:cs typeface="Times New Roman"/>
              </a:rPr>
              <a:t> тканина </a:t>
            </a:r>
            <a:r>
              <a:rPr lang="ru-RU" sz="3400" b="1" u="sng" err="1">
                <a:latin typeface="Times New Roman"/>
                <a:cs typeface="Times New Roman"/>
              </a:rPr>
              <a:t>безповітряна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дрібнозер­ниста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сухувата</a:t>
            </a:r>
            <a:r>
              <a:rPr lang="ru-RU" sz="3400" b="1" u="sng" dirty="0">
                <a:latin typeface="Times New Roman"/>
                <a:cs typeface="Times New Roman"/>
              </a:rPr>
              <a:t>. </a:t>
            </a:r>
            <a:r>
              <a:rPr lang="ru-RU" sz="3400" b="1" u="sng" err="1">
                <a:latin typeface="Times New Roman"/>
                <a:cs typeface="Times New Roman"/>
              </a:rPr>
              <a:t>Вісцеральна</a:t>
            </a:r>
            <a:r>
              <a:rPr lang="ru-RU" sz="3400" b="1" u="sng" dirty="0">
                <a:latin typeface="Times New Roman"/>
                <a:cs typeface="Times New Roman"/>
              </a:rPr>
              <a:t> плевра </a:t>
            </a:r>
            <a:r>
              <a:rPr lang="ru-RU" sz="3400" b="1" u="sng" err="1">
                <a:latin typeface="Times New Roman"/>
                <a:cs typeface="Times New Roman"/>
              </a:rPr>
              <a:t>має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нашарування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фібрину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сіро</a:t>
            </a:r>
            <a:r>
              <a:rPr lang="ru-RU" sz="3400" b="1" u="sng" dirty="0">
                <a:latin typeface="Times New Roman"/>
                <a:cs typeface="Times New Roman"/>
              </a:rPr>
              <a:t>-коричневого </a:t>
            </a:r>
            <a:r>
              <a:rPr lang="ru-RU" sz="3400" b="1" u="sng" err="1">
                <a:latin typeface="Times New Roman"/>
                <a:cs typeface="Times New Roman"/>
              </a:rPr>
              <a:t>кольору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Для </a:t>
            </a:r>
            <a:r>
              <a:rPr lang="ru-RU" sz="3400" err="1">
                <a:latin typeface="Times New Roman"/>
                <a:cs typeface="Times New Roman"/>
              </a:rPr>
              <a:t>якого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захворювання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хара­ктерні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такі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патологічні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зміни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049" y="3627192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lphaUcPeriod"/>
            </a:pP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 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Пневмофіброзк</a:t>
            </a: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B.   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Крупозної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пневмонії</a:t>
            </a:r>
            <a:endParaRPr lang="ru-RU" sz="3400" b="1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C. 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Туберкульозу</a:t>
            </a:r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D.  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Бронхопневмонії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Е.   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Інтерстиціальної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err="1">
                <a:solidFill>
                  <a:schemeClr val="tx1"/>
                </a:solidFill>
                <a:latin typeface="Times New Roman"/>
                <a:cs typeface="Times New Roman"/>
              </a:rPr>
              <a:t>пневмонії</a:t>
            </a:r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0495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33754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>
                <a:latin typeface="Times New Roman"/>
                <a:cs typeface="Times New Roman"/>
              </a:rPr>
              <a:t>У </a:t>
            </a:r>
            <a:r>
              <a:rPr lang="ru-RU" sz="3400" dirty="0" err="1">
                <a:latin typeface="Times New Roman"/>
                <a:cs typeface="Times New Roman"/>
              </a:rPr>
              <a:t>пацієнта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dirty="0" err="1">
                <a:latin typeface="Times New Roman"/>
                <a:cs typeface="Times New Roman"/>
              </a:rPr>
              <a:t>огляду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спостері­гається</a:t>
            </a:r>
            <a:r>
              <a:rPr lang="ru-RU" sz="3400" dirty="0">
                <a:latin typeface="Times New Roman"/>
                <a:cs typeface="Times New Roman"/>
              </a:rPr>
              <a:t> синдром СЗСТ, </a:t>
            </a:r>
            <a:r>
              <a:rPr lang="ru-RU" sz="3400" dirty="0" err="1">
                <a:latin typeface="Times New Roman"/>
                <a:cs typeface="Times New Roman"/>
              </a:rPr>
              <a:t>що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поєднує</a:t>
            </a:r>
            <a:r>
              <a:rPr lang="ru-RU" sz="3400" dirty="0">
                <a:latin typeface="Times New Roman"/>
                <a:cs typeface="Times New Roman"/>
              </a:rPr>
              <a:t>: </a:t>
            </a:r>
            <a:r>
              <a:rPr lang="ru-RU" sz="3400" b="1" u="sng" dirty="0">
                <a:latin typeface="Times New Roman"/>
                <a:cs typeface="Times New Roman"/>
              </a:rPr>
              <a:t>кальциноз </a:t>
            </a:r>
            <a:r>
              <a:rPr lang="ru-RU" sz="3400" b="1" u="sng" dirty="0" err="1">
                <a:latin typeface="Times New Roman"/>
                <a:cs typeface="Times New Roman"/>
              </a:rPr>
              <a:t>шкіри</a:t>
            </a:r>
            <a:r>
              <a:rPr lang="ru-RU" sz="3400" b="1" u="sng" dirty="0">
                <a:latin typeface="Times New Roman"/>
                <a:cs typeface="Times New Roman"/>
              </a:rPr>
              <a:t>, синдром Рейно, </a:t>
            </a:r>
            <a:r>
              <a:rPr lang="ru-RU" sz="3400" b="1" u="sng" dirty="0" err="1">
                <a:latin typeface="Times New Roman"/>
                <a:cs typeface="Times New Roman"/>
              </a:rPr>
              <a:t>по­рушення</a:t>
            </a:r>
            <a:r>
              <a:rPr lang="ru-RU" sz="3400" b="1" u="sng" dirty="0">
                <a:latin typeface="Times New Roman"/>
                <a:cs typeface="Times New Roman"/>
              </a:rPr>
              <a:t> моторики </a:t>
            </a:r>
            <a:r>
              <a:rPr lang="ru-RU" sz="3400" b="1" u="sng" dirty="0" err="1">
                <a:latin typeface="Times New Roman"/>
                <a:cs typeface="Times New Roman"/>
              </a:rPr>
              <a:t>стравоходу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dirty="0" err="1">
                <a:latin typeface="Times New Roman"/>
                <a:cs typeface="Times New Roman"/>
              </a:rPr>
              <a:t>склеродактилії</a:t>
            </a:r>
            <a:r>
              <a:rPr lang="ru-RU" sz="3400" b="1" u="sng" dirty="0">
                <a:latin typeface="Times New Roman"/>
                <a:cs typeface="Times New Roman"/>
              </a:rPr>
              <a:t> та </a:t>
            </a:r>
            <a:r>
              <a:rPr lang="ru-RU" sz="3400" b="1" u="sng" dirty="0" err="1">
                <a:latin typeface="Times New Roman"/>
                <a:cs typeface="Times New Roman"/>
              </a:rPr>
              <a:t>телеангіоектазії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Для </a:t>
            </a:r>
            <a:r>
              <a:rPr lang="ru-RU" sz="3400" dirty="0" err="1">
                <a:latin typeface="Times New Roman"/>
                <a:cs typeface="Times New Roman"/>
              </a:rPr>
              <a:t>якого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захворювання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характерні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ці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симптоми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А.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Подагричного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артриту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В. Системного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червоного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вовчака</a:t>
            </a:r>
            <a:endParaRPr lang="ru-RU" dirty="0" err="1">
              <a:solidFill>
                <a:schemeClr val="tx1"/>
              </a:solidFill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С.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Системної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solidFill>
                  <a:schemeClr val="tx1"/>
                </a:solidFill>
                <a:latin typeface="Times New Roman"/>
                <a:cs typeface="Times New Roman"/>
              </a:rPr>
              <a:t>склеродермії</a:t>
            </a:r>
            <a:r>
              <a:rPr lang="ru-RU" sz="3400" b="1" u="sng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ru-RU" dirty="0" err="1">
              <a:solidFill>
                <a:schemeClr val="tx1"/>
              </a:solidFill>
              <a:latin typeface="Century Gothic" panose="020B0502020202020204"/>
              <a:cs typeface="Times New Roman"/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D.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Дерматоміозиту</a:t>
            </a:r>
            <a:endParaRPr lang="ru-RU" dirty="0" err="1">
              <a:solidFill>
                <a:schemeClr val="tx1"/>
              </a:solidFill>
            </a:endParaRPr>
          </a:p>
          <a:p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Е. </a:t>
            </a:r>
            <a:r>
              <a:rPr lang="ru-RU" sz="3400" dirty="0" err="1">
                <a:solidFill>
                  <a:schemeClr val="tx1"/>
                </a:solidFill>
                <a:latin typeface="Times New Roman"/>
                <a:cs typeface="Times New Roman"/>
              </a:rPr>
              <a:t>Ревматоїдного</a:t>
            </a:r>
            <a:r>
              <a:rPr lang="ru-RU" sz="3400" dirty="0">
                <a:solidFill>
                  <a:schemeClr val="tx1"/>
                </a:solidFill>
                <a:latin typeface="Times New Roman"/>
                <a:cs typeface="Times New Roman"/>
              </a:rPr>
              <a:t> артриту</a:t>
            </a:r>
            <a:endParaRPr lang="ru-RU" dirty="0">
              <a:solidFill>
                <a:schemeClr val="tx1"/>
              </a:solidFill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6355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33754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dirty="0" err="1">
                <a:latin typeface="Times New Roman"/>
                <a:cs typeface="Times New Roman"/>
              </a:rPr>
              <a:t>патологоанатомічного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роз­тину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тіла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новонародженої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дитини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вста­новлено</a:t>
            </a:r>
            <a:r>
              <a:rPr lang="ru-RU" sz="3400" b="1" u="sng" dirty="0">
                <a:latin typeface="Times New Roman"/>
                <a:cs typeface="Times New Roman"/>
              </a:rPr>
              <a:t>: </a:t>
            </a:r>
            <a:r>
              <a:rPr lang="ru-RU" sz="3400" b="1" u="sng" dirty="0" err="1">
                <a:latin typeface="Times New Roman"/>
                <a:cs typeface="Times New Roman"/>
              </a:rPr>
              <a:t>дихальні</a:t>
            </a:r>
            <a:r>
              <a:rPr lang="ru-RU" sz="3400" b="1" u="sng" dirty="0">
                <a:latin typeface="Times New Roman"/>
                <a:cs typeface="Times New Roman"/>
              </a:rPr>
              <a:t> шляхи </a:t>
            </a:r>
            <a:r>
              <a:rPr lang="ru-RU" sz="3400" b="1" u="sng" dirty="0" err="1">
                <a:latin typeface="Times New Roman"/>
                <a:cs typeface="Times New Roman"/>
              </a:rPr>
              <a:t>вільні</a:t>
            </a:r>
            <a:r>
              <a:rPr lang="ru-RU" sz="3400" b="1" u="sng" dirty="0">
                <a:latin typeface="Times New Roman"/>
                <a:cs typeface="Times New Roman"/>
              </a:rPr>
              <a:t>, але </a:t>
            </a:r>
            <a:r>
              <a:rPr lang="ru-RU" sz="3400" b="1" u="sng" dirty="0" err="1">
                <a:latin typeface="Times New Roman"/>
                <a:cs typeface="Times New Roman"/>
              </a:rPr>
              <a:t>аль­веоли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легень</a:t>
            </a:r>
            <a:r>
              <a:rPr lang="ru-RU" sz="3400" b="1" u="sng" dirty="0">
                <a:latin typeface="Times New Roman"/>
                <a:cs typeface="Times New Roman"/>
              </a:rPr>
              <a:t> не </a:t>
            </a:r>
            <a:r>
              <a:rPr lang="ru-RU" sz="3400" b="1" u="sng" dirty="0" err="1">
                <a:latin typeface="Times New Roman"/>
                <a:cs typeface="Times New Roman"/>
              </a:rPr>
              <a:t>розправилися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Що</a:t>
            </a:r>
            <a:r>
              <a:rPr lang="ru-RU" sz="3400" dirty="0">
                <a:latin typeface="Times New Roman"/>
                <a:cs typeface="Times New Roman"/>
              </a:rPr>
              <a:t> мо­гло </a:t>
            </a:r>
            <a:r>
              <a:rPr lang="ru-RU" sz="3400" dirty="0" err="1">
                <a:latin typeface="Times New Roman"/>
                <a:cs typeface="Times New Roman"/>
              </a:rPr>
              <a:t>спричинити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таку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патологію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 err="1"/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2999117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/>
              <a:t>A.</a:t>
            </a:r>
            <a:r>
              <a:rPr lang="uk-UA" sz="2400" dirty="0">
                <a:latin typeface="Times New Roman"/>
                <a:cs typeface="Times New Roman"/>
              </a:rPr>
              <a:t>   </a:t>
            </a:r>
            <a:r>
              <a:rPr lang="uk-UA" sz="2800" dirty="0">
                <a:latin typeface="Times New Roman"/>
                <a:cs typeface="Times New Roman"/>
              </a:rPr>
              <a:t>  </a:t>
            </a:r>
            <a:r>
              <a:rPr lang="uk-UA" sz="2800" b="1" u="sng" dirty="0">
                <a:latin typeface="Times New Roman"/>
                <a:cs typeface="Times New Roman"/>
              </a:rPr>
              <a:t>Відсутність </a:t>
            </a:r>
            <a:r>
              <a:rPr lang="uk-UA" sz="2800" b="1" u="sng" err="1">
                <a:latin typeface="Times New Roman"/>
                <a:cs typeface="Times New Roman"/>
              </a:rPr>
              <a:t>сурфактанту</a:t>
            </a:r>
            <a:endParaRPr lang="uk-UA" sz="2800" b="1" u="sng" dirty="0">
              <a:latin typeface="Times New Roman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B.     Потовщення плеври</a:t>
            </a:r>
          </a:p>
          <a:p>
            <a:r>
              <a:rPr lang="uk-UA" sz="2800" dirty="0">
                <a:latin typeface="Times New Roman"/>
                <a:cs typeface="Times New Roman"/>
              </a:rPr>
              <a:t>C.     Розрив бронхів</a:t>
            </a:r>
          </a:p>
          <a:p>
            <a:r>
              <a:rPr lang="uk-UA" sz="2800" dirty="0">
                <a:latin typeface="Times New Roman"/>
                <a:cs typeface="Times New Roman"/>
              </a:rPr>
              <a:t>D.    Збільшення розміру альвеол </a:t>
            </a:r>
          </a:p>
          <a:p>
            <a:r>
              <a:rPr lang="uk-UA" sz="2800" dirty="0">
                <a:latin typeface="Times New Roman"/>
                <a:cs typeface="Times New Roman"/>
              </a:rPr>
              <a:t>Е.     Звуження бронхів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4234488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33754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>
                <a:latin typeface="Times New Roman"/>
                <a:cs typeface="Times New Roman"/>
              </a:rPr>
              <a:t>У </a:t>
            </a:r>
            <a:r>
              <a:rPr lang="ru-RU" sz="3400" err="1">
                <a:latin typeface="Times New Roman"/>
                <a:cs typeface="Times New Roman"/>
              </a:rPr>
              <a:t>пацієнта</a:t>
            </a:r>
            <a:r>
              <a:rPr lang="ru-RU" sz="3400" dirty="0">
                <a:latin typeface="Times New Roman"/>
                <a:cs typeface="Times New Roman"/>
              </a:rPr>
              <a:t> з </a:t>
            </a:r>
            <a:r>
              <a:rPr lang="ru-RU" sz="3400" err="1">
                <a:latin typeface="Times New Roman"/>
                <a:cs typeface="Times New Roman"/>
              </a:rPr>
              <a:t>діагнозом</a:t>
            </a:r>
            <a:r>
              <a:rPr lang="ru-RU" sz="3400" dirty="0">
                <a:latin typeface="Times New Roman"/>
                <a:cs typeface="Times New Roman"/>
              </a:rPr>
              <a:t>: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системний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червоний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вовчак</a:t>
            </a:r>
            <a:r>
              <a:rPr lang="ru-RU" sz="3400" b="1" u="sng" dirty="0">
                <a:latin typeface="Times New Roman"/>
                <a:cs typeface="Times New Roman"/>
              </a:rPr>
              <a:t>,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виявлено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ураження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нирок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із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нефротичним</a:t>
            </a:r>
            <a:r>
              <a:rPr lang="ru-RU" sz="3400" b="1" u="sng" dirty="0">
                <a:latin typeface="Times New Roman"/>
                <a:cs typeface="Times New Roman"/>
              </a:rPr>
              <a:t> синдромом.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Що</a:t>
            </a:r>
            <a:r>
              <a:rPr lang="ru-RU" sz="3400" dirty="0">
                <a:latin typeface="Times New Roman"/>
                <a:cs typeface="Times New Roman"/>
              </a:rPr>
              <a:t> з </a:t>
            </a:r>
            <a:r>
              <a:rPr lang="ru-RU" sz="3400" err="1">
                <a:latin typeface="Times New Roman"/>
                <a:cs typeface="Times New Roman"/>
              </a:rPr>
              <a:t>нижченаведеного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викликликало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цей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патологічний</a:t>
            </a:r>
            <a:r>
              <a:rPr lang="ru-RU" sz="3400" dirty="0">
                <a:latin typeface="Times New Roman"/>
                <a:cs typeface="Times New Roman"/>
              </a:rPr>
              <a:t> стан?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2999117"/>
            <a:ext cx="10348822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Гіперпротеінемія</a:t>
            </a:r>
            <a:endParaRPr lang="ru-RU" dirty="0" err="1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b="1" u="sng" err="1">
                <a:latin typeface="Times New Roman"/>
                <a:cs typeface="Times New Roman"/>
              </a:rPr>
              <a:t>Аутоімунне</a:t>
            </a:r>
            <a:r>
              <a:rPr lang="uk-UA" sz="2800" b="1" u="sng" dirty="0">
                <a:latin typeface="Times New Roman"/>
                <a:cs typeface="Times New Roman"/>
              </a:rPr>
              <a:t> пошкодження клубочків нефронів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C.  Ішемічне пошкодження нирок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D. Механічне пошкодження сечових шляхів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Е. </a:t>
            </a:r>
            <a:r>
              <a:rPr lang="uk-UA" sz="2800" dirty="0" err="1">
                <a:latin typeface="Times New Roman"/>
                <a:cs typeface="Times New Roman"/>
              </a:rPr>
              <a:t>Іломерулосклероз</a:t>
            </a:r>
            <a:endParaRPr lang="uk-UA" dirty="0" err="1"/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1108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8407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err="1">
                <a:latin typeface="Times New Roman"/>
                <a:cs typeface="Times New Roman"/>
              </a:rPr>
              <a:t>огляду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ротової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порожни­ни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виявлено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що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слизова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оболонка</a:t>
            </a:r>
            <a:r>
              <a:rPr lang="ru-RU" sz="3400" b="1" u="sng" dirty="0">
                <a:latin typeface="Times New Roman"/>
                <a:cs typeface="Times New Roman"/>
              </a:rPr>
              <a:t> ясен </a:t>
            </a:r>
            <a:r>
              <a:rPr lang="ru-RU" sz="3400" b="1" u="sng" err="1">
                <a:latin typeface="Times New Roman"/>
                <a:cs typeface="Times New Roman"/>
              </a:rPr>
              <a:t>верхньої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щелепи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червонувата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із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озна­ками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набряку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err="1">
                <a:latin typeface="Times New Roman"/>
                <a:cs typeface="Times New Roman"/>
              </a:rPr>
              <a:t>незначною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кровоточиві­стю</a:t>
            </a:r>
            <a:r>
              <a:rPr lang="ru-RU" sz="3400" b="1" u="sng" dirty="0">
                <a:latin typeface="Times New Roman"/>
                <a:cs typeface="Times New Roman"/>
              </a:rPr>
              <a:t> та </a:t>
            </a:r>
            <a:r>
              <a:rPr lang="ru-RU" sz="3400" b="1" u="sng" err="1">
                <a:latin typeface="Times New Roman"/>
                <a:cs typeface="Times New Roman"/>
              </a:rPr>
              <a:t>пошкодженням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переважно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між­зубної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частини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Для </a:t>
            </a:r>
            <a:r>
              <a:rPr lang="ru-RU" sz="3400" err="1">
                <a:latin typeface="Times New Roman"/>
                <a:cs typeface="Times New Roman"/>
              </a:rPr>
              <a:t>якого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захворюван­ня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характерні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ці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симптоми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  <a:p>
            <a:endParaRPr lang="ru-RU" sz="3400" dirty="0">
              <a:latin typeface="Times New Roman"/>
              <a:cs typeface="Times New Roman"/>
            </a:endParaRPr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81155" y="3301042"/>
            <a:ext cx="10348822" cy="6124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Катаральний гінгівіт</a:t>
            </a:r>
            <a:endParaRPr lang="ru-RU" b="1" u="sng"/>
          </a:p>
          <a:p>
            <a:r>
              <a:rPr lang="uk-UA" sz="2800" dirty="0">
                <a:latin typeface="Times New Roman"/>
                <a:cs typeface="Times New Roman"/>
              </a:rPr>
              <a:t>B.  Пародонтоз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C.  Гіпертрофічний гінгівіт </a:t>
            </a:r>
            <a:endParaRPr lang="uk-UA" dirty="0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D. Локальний </a:t>
            </a:r>
            <a:r>
              <a:rPr lang="uk-UA" sz="2800" err="1">
                <a:latin typeface="Times New Roman"/>
                <a:cs typeface="Times New Roman"/>
              </a:rPr>
              <a:t>пародонтит</a:t>
            </a:r>
            <a:r>
              <a:rPr lang="uk-UA" sz="2800" dirty="0">
                <a:latin typeface="Times New Roman"/>
                <a:cs typeface="Times New Roman"/>
              </a:rPr>
              <a:t> </a:t>
            </a:r>
            <a:endParaRPr lang="uk-UA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Е.  Виразковий гінгівіт</a:t>
            </a:r>
            <a:endParaRPr lang="uk-UA" dirty="0"/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5986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8407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>
                <a:latin typeface="Times New Roman"/>
                <a:cs typeface="Times New Roman"/>
              </a:rPr>
              <a:t>У </a:t>
            </a:r>
            <a:r>
              <a:rPr lang="ru-RU" sz="3400" err="1">
                <a:latin typeface="Times New Roman"/>
                <a:cs typeface="Times New Roman"/>
              </a:rPr>
              <a:t>пацієнта</a:t>
            </a:r>
            <a:r>
              <a:rPr lang="ru-RU" sz="3400" dirty="0">
                <a:latin typeface="Times New Roman"/>
                <a:cs typeface="Times New Roman"/>
              </a:rPr>
              <a:t> в </a:t>
            </a:r>
            <a:r>
              <a:rPr lang="ru-RU" sz="3400" err="1">
                <a:latin typeface="Times New Roman"/>
                <a:cs typeface="Times New Roman"/>
              </a:rPr>
              <a:t>ділянці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нижньої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ще­лепи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виник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болючий</a:t>
            </a:r>
            <a:r>
              <a:rPr lang="ru-RU" sz="3400" dirty="0">
                <a:latin typeface="Times New Roman"/>
                <a:cs typeface="Times New Roman"/>
              </a:rPr>
              <a:t> вузлик червоно­го кольору. </a:t>
            </a:r>
            <a:r>
              <a:rPr lang="ru-RU" sz="3400" b="1" u="sng" dirty="0">
                <a:latin typeface="Times New Roman"/>
                <a:cs typeface="Times New Roman"/>
              </a:rPr>
              <a:t>Під час гістологічного до­слідження виявлено </a:t>
            </a:r>
            <a:r>
              <a:rPr lang="ru-RU" sz="3400" b="1" u="sng" err="1">
                <a:latin typeface="Times New Roman"/>
                <a:cs typeface="Times New Roman"/>
              </a:rPr>
              <a:t>скупчення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гнійного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ексудату</a:t>
            </a:r>
            <a:r>
              <a:rPr lang="ru-RU" sz="3400" b="1" u="sng" dirty="0">
                <a:latin typeface="Times New Roman"/>
                <a:cs typeface="Times New Roman"/>
              </a:rPr>
              <a:t> в </a:t>
            </a:r>
            <a:r>
              <a:rPr lang="ru-RU" sz="3400" b="1" u="sng" err="1">
                <a:latin typeface="Times New Roman"/>
                <a:cs typeface="Times New Roman"/>
              </a:rPr>
              <a:t>декількох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волосяних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фоліку­лах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Яка </a:t>
            </a:r>
            <a:r>
              <a:rPr lang="ru-RU" sz="3400" err="1">
                <a:latin typeface="Times New Roman"/>
                <a:cs typeface="Times New Roman"/>
              </a:rPr>
              <a:t>клініко-морфологічна</a:t>
            </a:r>
            <a:r>
              <a:rPr lang="ru-RU" sz="3400" dirty="0">
                <a:latin typeface="Times New Roman"/>
                <a:cs typeface="Times New Roman"/>
              </a:rPr>
              <a:t> форма </a:t>
            </a:r>
            <a:r>
              <a:rPr lang="ru-RU" sz="3400" err="1">
                <a:latin typeface="Times New Roman"/>
                <a:cs typeface="Times New Roman"/>
              </a:rPr>
              <a:t>запалення</a:t>
            </a:r>
            <a:r>
              <a:rPr lang="ru-RU" sz="3400" dirty="0">
                <a:latin typeface="Times New Roman"/>
                <a:cs typeface="Times New Roman"/>
              </a:rPr>
              <a:t> у </a:t>
            </a:r>
            <a:r>
              <a:rPr lang="ru-RU" sz="3400" err="1">
                <a:latin typeface="Times New Roman"/>
                <a:cs typeface="Times New Roman"/>
              </a:rPr>
              <a:t>пацієнта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67419" y="3142891"/>
            <a:ext cx="10348822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Карбункул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dirty="0" err="1">
                <a:latin typeface="Times New Roman"/>
                <a:cs typeface="Times New Roman"/>
              </a:rPr>
              <a:t>Натічник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  Абсцес </a:t>
            </a:r>
            <a:endParaRPr lang="uk-UA" dirty="0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D.  Фурункул </a:t>
            </a:r>
            <a:endParaRPr lang="uk-UA" dirty="0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Е.  Флегмона</a:t>
            </a:r>
            <a:endParaRPr lang="uk-UA" dirty="0"/>
          </a:p>
          <a:p>
            <a:br>
              <a:rPr lang="en-US" dirty="0"/>
            </a:br>
            <a:endParaRPr lang="en-US" dirty="0"/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9858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8407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err="1">
                <a:latin typeface="Times New Roman"/>
                <a:cs typeface="Times New Roman"/>
              </a:rPr>
              <a:t>Пацієнт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звернувся</a:t>
            </a:r>
            <a:r>
              <a:rPr lang="ru-RU" sz="3400" dirty="0">
                <a:latin typeface="Times New Roman"/>
                <a:cs typeface="Times New Roman"/>
              </a:rPr>
              <a:t> до </a:t>
            </a:r>
            <a:r>
              <a:rPr lang="ru-RU" sz="3400" err="1">
                <a:latin typeface="Times New Roman"/>
                <a:cs typeface="Times New Roman"/>
              </a:rPr>
              <a:t>лікаря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скар­гами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dirty="0">
                <a:latin typeface="Times New Roman"/>
                <a:cs typeface="Times New Roman"/>
              </a:rPr>
              <a:t>на </a:t>
            </a:r>
            <a:r>
              <a:rPr lang="ru-RU" sz="3400" b="1" u="sng" err="1">
                <a:latin typeface="Times New Roman"/>
                <a:cs typeface="Times New Roman"/>
              </a:rPr>
              <a:t>значну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спрагу</a:t>
            </a:r>
            <a:r>
              <a:rPr lang="ru-RU" sz="3400" b="1" u="sng" dirty="0">
                <a:latin typeface="Times New Roman"/>
                <a:cs typeface="Times New Roman"/>
              </a:rPr>
              <a:t> (</a:t>
            </a:r>
            <a:r>
              <a:rPr lang="ru-RU" sz="3400" b="1" u="sng" err="1">
                <a:latin typeface="Times New Roman"/>
                <a:cs typeface="Times New Roman"/>
              </a:rPr>
              <a:t>полідипсію</a:t>
            </a:r>
            <a:r>
              <a:rPr lang="ru-RU" sz="3400" b="1" u="sng" dirty="0">
                <a:latin typeface="Times New Roman"/>
                <a:cs typeface="Times New Roman"/>
              </a:rPr>
              <a:t>) та на </a:t>
            </a:r>
            <a:r>
              <a:rPr lang="ru-RU" sz="3400" b="1" u="sng" err="1">
                <a:latin typeface="Times New Roman"/>
                <a:cs typeface="Times New Roman"/>
              </a:rPr>
              <a:t>часте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сечовипускання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із</a:t>
            </a:r>
            <a:r>
              <a:rPr lang="ru-RU" sz="3400" b="1" u="sng" dirty="0">
                <a:latin typeface="Times New Roman"/>
                <a:cs typeface="Times New Roman"/>
              </a:rPr>
              <a:t> великою </a:t>
            </a:r>
            <a:r>
              <a:rPr lang="ru-RU" sz="3400" b="1" u="sng" err="1">
                <a:latin typeface="Times New Roman"/>
                <a:cs typeface="Times New Roman"/>
              </a:rPr>
              <a:t>кількістю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сечі</a:t>
            </a:r>
            <a:r>
              <a:rPr lang="ru-RU" sz="3400" b="1" u="sng" dirty="0">
                <a:latin typeface="Times New Roman"/>
                <a:cs typeface="Times New Roman"/>
              </a:rPr>
              <a:t> (</a:t>
            </a:r>
            <a:r>
              <a:rPr lang="ru-RU" sz="3400" b="1" u="sng" err="1">
                <a:latin typeface="Times New Roman"/>
                <a:cs typeface="Times New Roman"/>
              </a:rPr>
              <a:t>поліурію</a:t>
            </a:r>
            <a:r>
              <a:rPr lang="ru-RU" sz="3400" b="1" u="sng" dirty="0">
                <a:latin typeface="Times New Roman"/>
                <a:cs typeface="Times New Roman"/>
              </a:rPr>
              <a:t>).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Із</a:t>
            </a:r>
            <a:r>
              <a:rPr lang="ru-RU" sz="3400" dirty="0">
                <a:latin typeface="Times New Roman"/>
                <a:cs typeface="Times New Roman"/>
              </a:rPr>
              <a:t> анамне­зу </a:t>
            </a:r>
            <a:r>
              <a:rPr lang="ru-RU" sz="3400" err="1">
                <a:latin typeface="Times New Roman"/>
                <a:cs typeface="Times New Roman"/>
              </a:rPr>
              <a:t>відомо</a:t>
            </a:r>
            <a:r>
              <a:rPr lang="ru-RU" sz="3400" dirty="0">
                <a:latin typeface="Times New Roman"/>
                <a:cs typeface="Times New Roman"/>
              </a:rPr>
              <a:t>, </a:t>
            </a:r>
            <a:r>
              <a:rPr lang="ru-RU" sz="3400" err="1">
                <a:latin typeface="Times New Roman"/>
                <a:cs typeface="Times New Roman"/>
              </a:rPr>
              <a:t>що</a:t>
            </a:r>
            <a:r>
              <a:rPr lang="ru-RU" sz="3400" dirty="0">
                <a:latin typeface="Times New Roman"/>
                <a:cs typeface="Times New Roman"/>
              </a:rPr>
              <a:t> 4 </a:t>
            </a:r>
            <a:r>
              <a:rPr lang="ru-RU" sz="3400" err="1">
                <a:latin typeface="Times New Roman"/>
                <a:cs typeface="Times New Roman"/>
              </a:rPr>
              <a:t>тижні</a:t>
            </a:r>
            <a:r>
              <a:rPr lang="ru-RU" sz="3400" dirty="0">
                <a:latin typeface="Times New Roman"/>
                <a:cs typeface="Times New Roman"/>
              </a:rPr>
              <a:t> тому </a:t>
            </a:r>
            <a:r>
              <a:rPr lang="ru-RU" sz="3400" err="1">
                <a:latin typeface="Times New Roman"/>
                <a:cs typeface="Times New Roman"/>
              </a:rPr>
              <a:t>внаслідок</a:t>
            </a:r>
            <a:r>
              <a:rPr lang="ru-RU" sz="3400" dirty="0">
                <a:latin typeface="Times New Roman"/>
                <a:cs typeface="Times New Roman"/>
              </a:rPr>
              <a:t> черепно-</a:t>
            </a:r>
            <a:r>
              <a:rPr lang="ru-RU" sz="3400" err="1">
                <a:latin typeface="Times New Roman"/>
                <a:cs typeface="Times New Roman"/>
              </a:rPr>
              <a:t>мозкової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травми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b="1" u="sng" dirty="0">
                <a:latin typeface="Times New Roman"/>
                <a:cs typeface="Times New Roman"/>
              </a:rPr>
              <a:t>у </a:t>
            </a:r>
            <a:r>
              <a:rPr lang="ru-RU" sz="3400" b="1" u="sng" err="1">
                <a:latin typeface="Times New Roman"/>
                <a:cs typeface="Times New Roman"/>
              </a:rPr>
              <a:t>пацієнта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ви­явлено</a:t>
            </a:r>
            <a:r>
              <a:rPr lang="ru-RU" sz="3400" b="1" u="sng" dirty="0">
                <a:latin typeface="Times New Roman"/>
                <a:cs typeface="Times New Roman"/>
              </a:rPr>
              <a:t> некроз </a:t>
            </a:r>
            <a:r>
              <a:rPr lang="ru-RU" sz="3400" b="1" u="sng" err="1">
                <a:latin typeface="Times New Roman"/>
                <a:cs typeface="Times New Roman"/>
              </a:rPr>
              <a:t>задньої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долі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err="1">
                <a:latin typeface="Times New Roman"/>
                <a:cs typeface="Times New Roman"/>
              </a:rPr>
              <a:t>гіпофіза</a:t>
            </a:r>
            <a:r>
              <a:rPr lang="ru-RU" sz="3400" b="1" u="sng" dirty="0">
                <a:latin typeface="Times New Roman"/>
                <a:cs typeface="Times New Roman"/>
              </a:rPr>
              <a:t>.</a:t>
            </a:r>
            <a:r>
              <a:rPr lang="ru-RU" sz="3400" dirty="0">
                <a:latin typeface="Times New Roman"/>
                <a:cs typeface="Times New Roman"/>
              </a:rPr>
              <a:t> Для </a:t>
            </a:r>
            <a:r>
              <a:rPr lang="ru-RU" sz="3400" err="1">
                <a:latin typeface="Times New Roman"/>
                <a:cs typeface="Times New Roman"/>
              </a:rPr>
              <a:t>якого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захворювання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характерні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та­кі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err="1">
                <a:latin typeface="Times New Roman"/>
                <a:cs typeface="Times New Roman"/>
              </a:rPr>
              <a:t>симтоми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34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67419" y="3775495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Нецукрового діабету</a:t>
            </a:r>
            <a:endParaRPr lang="ru-RU" b="1" u="sng"/>
          </a:p>
          <a:p>
            <a:r>
              <a:rPr lang="uk-UA" sz="2800" dirty="0">
                <a:latin typeface="Times New Roman"/>
                <a:cs typeface="Times New Roman"/>
              </a:rPr>
              <a:t>B.  Синдрому </a:t>
            </a:r>
            <a:r>
              <a:rPr lang="uk-UA" sz="2800" dirty="0" err="1">
                <a:latin typeface="Times New Roman"/>
                <a:cs typeface="Times New Roman"/>
              </a:rPr>
              <a:t>Іцснко-Купшнга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  Хвороби </a:t>
            </a:r>
            <a:r>
              <a:rPr lang="uk-UA" sz="2800" err="1">
                <a:latin typeface="Times New Roman"/>
                <a:cs typeface="Times New Roman"/>
              </a:rPr>
              <a:t>Іценко-Кушинга</a:t>
            </a:r>
            <a:r>
              <a:rPr lang="uk-UA" sz="2800" dirty="0">
                <a:latin typeface="Times New Roman"/>
                <a:cs typeface="Times New Roman"/>
              </a:rPr>
              <a:t> </a:t>
            </a:r>
            <a:endParaRPr lang="uk-UA" dirty="0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D.  Цукрового діабету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Е.  Акромегалії</a:t>
            </a:r>
            <a:endParaRPr lang="uk-UA" dirty="0"/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7743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8327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400" dirty="0" err="1">
                <a:latin typeface="Times New Roman"/>
                <a:cs typeface="Times New Roman"/>
              </a:rPr>
              <a:t>Під</a:t>
            </a:r>
            <a:r>
              <a:rPr lang="ru-RU" sz="3400" dirty="0">
                <a:latin typeface="Times New Roman"/>
                <a:cs typeface="Times New Roman"/>
              </a:rPr>
              <a:t> час </a:t>
            </a:r>
            <a:r>
              <a:rPr lang="ru-RU" sz="3400" dirty="0" err="1">
                <a:latin typeface="Times New Roman"/>
                <a:cs typeface="Times New Roman"/>
              </a:rPr>
              <a:t>огляду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порожнини</a:t>
            </a:r>
            <a:r>
              <a:rPr lang="ru-RU" sz="3400" dirty="0">
                <a:latin typeface="Times New Roman"/>
                <a:cs typeface="Times New Roman"/>
              </a:rPr>
              <a:t> рота у </a:t>
            </a:r>
            <a:r>
              <a:rPr lang="ru-RU" sz="3400" dirty="0" err="1">
                <a:latin typeface="Times New Roman"/>
                <a:cs typeface="Times New Roman"/>
              </a:rPr>
              <a:t>жінки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віком</a:t>
            </a:r>
            <a:r>
              <a:rPr lang="ru-RU" sz="3400" dirty="0">
                <a:latin typeface="Times New Roman"/>
                <a:cs typeface="Times New Roman"/>
              </a:rPr>
              <a:t> 52 роки </a:t>
            </a:r>
            <a:r>
              <a:rPr lang="ru-RU" sz="3400" b="1" u="sng" dirty="0" err="1">
                <a:latin typeface="Times New Roman"/>
                <a:cs typeface="Times New Roman"/>
              </a:rPr>
              <a:t>спостерігаються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гіперемія</a:t>
            </a:r>
            <a:r>
              <a:rPr lang="ru-RU" sz="3400" b="1" u="sng" dirty="0">
                <a:latin typeface="Times New Roman"/>
                <a:cs typeface="Times New Roman"/>
              </a:rPr>
              <a:t>, набряк та </a:t>
            </a:r>
            <a:r>
              <a:rPr lang="ru-RU" sz="3400" b="1" u="sng" dirty="0" err="1">
                <a:latin typeface="Times New Roman"/>
                <a:cs typeface="Times New Roman"/>
              </a:rPr>
              <a:t>кровоточивість</a:t>
            </a:r>
            <a:r>
              <a:rPr lang="ru-RU" sz="3400" b="1" u="sng" dirty="0">
                <a:latin typeface="Times New Roman"/>
                <a:cs typeface="Times New Roman"/>
              </a:rPr>
              <a:t> ясен </a:t>
            </a:r>
            <a:r>
              <a:rPr lang="ru-RU" sz="3400" b="1" u="sng" dirty="0" err="1">
                <a:latin typeface="Times New Roman"/>
                <a:cs typeface="Times New Roman"/>
              </a:rPr>
              <a:t>нижньої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щелепи</a:t>
            </a:r>
            <a:r>
              <a:rPr lang="ru-RU" sz="3400" b="1" u="sng" dirty="0">
                <a:latin typeface="Times New Roman"/>
                <a:cs typeface="Times New Roman"/>
              </a:rPr>
              <a:t>. </a:t>
            </a:r>
            <a:r>
              <a:rPr lang="ru-RU" sz="3400" b="1" u="sng" dirty="0" err="1">
                <a:latin typeface="Times New Roman"/>
                <a:cs typeface="Times New Roman"/>
              </a:rPr>
              <a:t>Різці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нижньої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щелепи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мають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рухомість</a:t>
            </a:r>
            <a:r>
              <a:rPr lang="ru-RU" sz="3400" b="1" u="sng" dirty="0">
                <a:latin typeface="Times New Roman"/>
                <a:cs typeface="Times New Roman"/>
              </a:rPr>
              <a:t> II </a:t>
            </a:r>
            <a:r>
              <a:rPr lang="ru-RU" sz="3400" b="1" u="sng" dirty="0" err="1">
                <a:latin typeface="Times New Roman"/>
                <a:cs typeface="Times New Roman"/>
              </a:rPr>
              <a:t>ступеня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dirty="0" err="1">
                <a:latin typeface="Times New Roman"/>
                <a:cs typeface="Times New Roman"/>
              </a:rPr>
              <a:t>наявні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зубо</a:t>
            </a:r>
            <a:r>
              <a:rPr lang="ru-RU" sz="3400" b="1" u="sng" dirty="0">
                <a:latin typeface="Times New Roman"/>
                <a:cs typeface="Times New Roman"/>
              </a:rPr>
              <a:t>- </a:t>
            </a:r>
            <a:r>
              <a:rPr lang="ru-RU" sz="3400" b="1" u="sng" dirty="0" err="1">
                <a:latin typeface="Times New Roman"/>
                <a:cs typeface="Times New Roman"/>
              </a:rPr>
              <a:t>ясенні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кишені</a:t>
            </a:r>
            <a:r>
              <a:rPr lang="ru-RU" sz="3400" b="1" u="sng" dirty="0">
                <a:latin typeface="Times New Roman"/>
                <a:cs typeface="Times New Roman"/>
              </a:rPr>
              <a:t>, </a:t>
            </a:r>
            <a:r>
              <a:rPr lang="ru-RU" sz="3400" b="1" u="sng" dirty="0" err="1">
                <a:latin typeface="Times New Roman"/>
                <a:cs typeface="Times New Roman"/>
              </a:rPr>
              <a:t>під</a:t>
            </a:r>
            <a:r>
              <a:rPr lang="ru-RU" sz="3400" b="1" u="sng" dirty="0">
                <a:latin typeface="Times New Roman"/>
                <a:cs typeface="Times New Roman"/>
              </a:rPr>
              <a:t> час </a:t>
            </a:r>
            <a:r>
              <a:rPr lang="ru-RU" sz="3400" b="1" u="sng" dirty="0" err="1">
                <a:latin typeface="Times New Roman"/>
                <a:cs typeface="Times New Roman"/>
              </a:rPr>
              <a:t>натискування</a:t>
            </a:r>
            <a:r>
              <a:rPr lang="ru-RU" sz="3400" b="1" u="sng" dirty="0">
                <a:latin typeface="Times New Roman"/>
                <a:cs typeface="Times New Roman"/>
              </a:rPr>
              <a:t> з </a:t>
            </a:r>
            <a:r>
              <a:rPr lang="ru-RU" sz="3400" b="1" u="sng" dirty="0" err="1">
                <a:latin typeface="Times New Roman"/>
                <a:cs typeface="Times New Roman"/>
              </a:rPr>
              <a:t>під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слизової</a:t>
            </a:r>
            <a:r>
              <a:rPr lang="ru-RU" sz="3400" b="1" u="sng" dirty="0">
                <a:latin typeface="Times New Roman"/>
                <a:cs typeface="Times New Roman"/>
              </a:rPr>
              <a:t> ясен </a:t>
            </a:r>
            <a:r>
              <a:rPr lang="ru-RU" sz="3400" b="1" u="sng" dirty="0" err="1">
                <a:latin typeface="Times New Roman"/>
                <a:cs typeface="Times New Roman"/>
              </a:rPr>
              <a:t>виділяється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жовто</a:t>
            </a:r>
            <a:r>
              <a:rPr lang="ru-RU" sz="3400" b="1" u="sng" dirty="0">
                <a:latin typeface="Times New Roman"/>
                <a:cs typeface="Times New Roman"/>
              </a:rPr>
              <a:t>- </a:t>
            </a:r>
            <a:r>
              <a:rPr lang="ru-RU" sz="3400" b="1" u="sng" dirty="0" err="1">
                <a:latin typeface="Times New Roman"/>
                <a:cs typeface="Times New Roman"/>
              </a:rPr>
              <a:t>зелений</a:t>
            </a:r>
            <a:r>
              <a:rPr lang="ru-RU" sz="3400" b="1" u="sng" dirty="0">
                <a:latin typeface="Times New Roman"/>
                <a:cs typeface="Times New Roman"/>
              </a:rPr>
              <a:t> </a:t>
            </a:r>
            <a:r>
              <a:rPr lang="ru-RU" sz="3400" b="1" u="sng" dirty="0" err="1">
                <a:latin typeface="Times New Roman"/>
                <a:cs typeface="Times New Roman"/>
              </a:rPr>
              <a:t>ексудат</a:t>
            </a:r>
            <a:r>
              <a:rPr lang="ru-RU" sz="3400" b="1" u="sng" dirty="0">
                <a:latin typeface="Times New Roman"/>
                <a:cs typeface="Times New Roman"/>
              </a:rPr>
              <a:t>. </a:t>
            </a:r>
            <a:r>
              <a:rPr lang="ru-RU" sz="3400" dirty="0">
                <a:latin typeface="Times New Roman"/>
                <a:cs typeface="Times New Roman"/>
              </a:rPr>
              <a:t>Для </a:t>
            </a:r>
            <a:r>
              <a:rPr lang="ru-RU" sz="3400" dirty="0" err="1">
                <a:latin typeface="Times New Roman"/>
                <a:cs typeface="Times New Roman"/>
              </a:rPr>
              <a:t>якого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захворювання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характерні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ці</a:t>
            </a:r>
            <a:r>
              <a:rPr lang="ru-RU" sz="3400" dirty="0">
                <a:latin typeface="Times New Roman"/>
                <a:cs typeface="Times New Roman"/>
              </a:rPr>
              <a:t> </a:t>
            </a:r>
            <a:r>
              <a:rPr lang="ru-RU" sz="3400" dirty="0" err="1">
                <a:latin typeface="Times New Roman"/>
                <a:cs typeface="Times New Roman"/>
              </a:rPr>
              <a:t>симптоми</a:t>
            </a:r>
            <a:r>
              <a:rPr lang="ru-RU" sz="34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822" y="4144777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96174" y="4178061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Періодонтит</a:t>
            </a:r>
            <a:endParaRPr lang="ru-RU" dirty="0" err="1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dirty="0" err="1">
                <a:latin typeface="Times New Roman"/>
                <a:cs typeface="Times New Roman"/>
              </a:rPr>
              <a:t>Остеоміеліт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С.  </a:t>
            </a:r>
            <a:r>
              <a:rPr lang="uk-UA" sz="2800" dirty="0" err="1">
                <a:latin typeface="Times New Roman"/>
                <a:cs typeface="Times New Roman"/>
              </a:rPr>
              <a:t>Cтоматит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D.  Періостит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E.  </a:t>
            </a:r>
            <a:r>
              <a:rPr lang="uk-UA" sz="2800" b="1" u="sng" err="1">
                <a:latin typeface="Times New Roman"/>
                <a:cs typeface="Times New Roman"/>
              </a:rPr>
              <a:t>Пародонтит</a:t>
            </a:r>
            <a:endParaRPr lang="uk-UA" b="1" u="sng"/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442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4956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У </a:t>
            </a:r>
            <a:r>
              <a:rPr lang="ru-RU" sz="2800" err="1">
                <a:latin typeface="Times New Roman"/>
                <a:cs typeface="Times New Roman"/>
              </a:rPr>
              <a:t>чоловіка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переніс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інсульт</a:t>
            </a:r>
            <a:r>
              <a:rPr lang="ru-RU" sz="2800" dirty="0">
                <a:latin typeface="Times New Roman"/>
                <a:cs typeface="Times New Roman"/>
              </a:rPr>
              <a:t> та </a:t>
            </a:r>
            <a:r>
              <a:rPr lang="ru-RU" sz="2800" err="1">
                <a:latin typeface="Times New Roman"/>
                <a:cs typeface="Times New Roman"/>
              </a:rPr>
              <a:t>перебуває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нерухомому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положенні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спостерігається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недостатність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кровообігу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шкіра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м’які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тканини</a:t>
            </a:r>
            <a:r>
              <a:rPr lang="ru-RU" sz="2800" b="1" u="sng" dirty="0">
                <a:latin typeface="Times New Roman"/>
                <a:cs typeface="Times New Roman"/>
              </a:rPr>
              <a:t> над </a:t>
            </a:r>
            <a:r>
              <a:rPr lang="ru-RU" sz="2800" b="1" u="sng" err="1">
                <a:latin typeface="Times New Roman"/>
                <a:cs typeface="Times New Roman"/>
              </a:rPr>
              <a:t>крижами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почорніли</a:t>
            </a:r>
            <a:r>
              <a:rPr lang="ru-RU" sz="2800" b="1" u="sng" dirty="0">
                <a:latin typeface="Times New Roman"/>
                <a:cs typeface="Times New Roman"/>
              </a:rPr>
              <a:t> і набрякли.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Після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відторгнення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епідермісу</a:t>
            </a:r>
            <a:r>
              <a:rPr lang="ru-RU" sz="2800" dirty="0">
                <a:latin typeface="Times New Roman"/>
                <a:cs typeface="Times New Roman"/>
              </a:rPr>
              <a:t> в </a:t>
            </a:r>
            <a:r>
              <a:rPr lang="ru-RU" sz="2800" err="1">
                <a:latin typeface="Times New Roman"/>
                <a:cs typeface="Times New Roman"/>
              </a:rPr>
              <a:t>чорних</a:t>
            </a:r>
            <a:r>
              <a:rPr lang="ru-RU" sz="2800" dirty="0">
                <a:latin typeface="Times New Roman"/>
                <a:cs typeface="Times New Roman"/>
              </a:rPr>
              <a:t> тканинах </a:t>
            </a:r>
            <a:r>
              <a:rPr lang="ru-RU" sz="2800" err="1">
                <a:latin typeface="Times New Roman"/>
                <a:cs typeface="Times New Roman"/>
              </a:rPr>
              <a:t>з’явилися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виразки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процес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розвинувся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пацієнта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67419" y="3056627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Пролежні </a:t>
            </a:r>
            <a:endParaRPr lang="ru-RU" b="1" u="sng">
              <a:latin typeface="Century Gothic" panose="020B0502020202020204"/>
              <a:cs typeface="Times New Roman"/>
            </a:endParaRPr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Інфаркт</a:t>
            </a:r>
            <a:endParaRPr lang="ru-RU" dirty="0"/>
          </a:p>
          <a:p>
            <a:r>
              <a:rPr lang="uk-UA" sz="2800" dirty="0">
                <a:latin typeface="Times New Roman"/>
                <a:cs typeface="Times New Roman"/>
              </a:rPr>
              <a:t>C.  Суха гангрена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D.  Флегмона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Е.   Абсцес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22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4956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Лікар</a:t>
            </a:r>
            <a:r>
              <a:rPr lang="ru-RU" sz="2800" dirty="0">
                <a:latin typeface="Times New Roman"/>
                <a:cs typeface="Times New Roman"/>
              </a:rPr>
              <a:t>-стоматолог-</a:t>
            </a:r>
            <a:r>
              <a:rPr lang="ru-RU" sz="2800" err="1">
                <a:latin typeface="Times New Roman"/>
                <a:cs typeface="Times New Roman"/>
              </a:rPr>
              <a:t>хірург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видалив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пацієнта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кісту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нижньої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щелепи</a:t>
            </a:r>
            <a:r>
              <a:rPr lang="ru-RU" sz="2800" dirty="0">
                <a:latin typeface="Times New Roman"/>
                <a:cs typeface="Times New Roman"/>
              </a:rPr>
              <a:t> в </a:t>
            </a:r>
            <a:r>
              <a:rPr lang="ru-RU" sz="2800" err="1">
                <a:latin typeface="Times New Roman"/>
                <a:cs typeface="Times New Roman"/>
              </a:rPr>
              <a:t>ділянці</a:t>
            </a:r>
            <a:r>
              <a:rPr lang="ru-RU" sz="2800" dirty="0">
                <a:latin typeface="Times New Roman"/>
                <a:cs typeface="Times New Roman"/>
              </a:rPr>
              <a:t> другого премоляра. </a:t>
            </a:r>
            <a:r>
              <a:rPr lang="ru-RU" sz="2800" b="1" u="sng" err="1">
                <a:latin typeface="Times New Roman"/>
                <a:cs typeface="Times New Roman"/>
              </a:rPr>
              <a:t>Кіста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була</a:t>
            </a:r>
            <a:r>
              <a:rPr lang="ru-RU" sz="2800" b="1" u="sng" dirty="0">
                <a:latin typeface="Times New Roman"/>
                <a:cs typeface="Times New Roman"/>
              </a:rPr>
              <a:t> сформована в альвеолярному краю </a:t>
            </a:r>
            <a:r>
              <a:rPr lang="ru-RU" sz="2800" b="1" u="sng" err="1">
                <a:latin typeface="Times New Roman"/>
                <a:cs typeface="Times New Roman"/>
              </a:rPr>
              <a:t>щелепи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стінка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її</a:t>
            </a:r>
            <a:r>
              <a:rPr lang="ru-RU" sz="2800" b="1" u="sng" dirty="0">
                <a:latin typeface="Times New Roman"/>
                <a:cs typeface="Times New Roman"/>
              </a:rPr>
              <a:t> тонка, у </a:t>
            </a:r>
            <a:r>
              <a:rPr lang="ru-RU" sz="2800" b="1" u="sng" err="1">
                <a:latin typeface="Times New Roman"/>
                <a:cs typeface="Times New Roman"/>
              </a:rPr>
              <a:t>порожнині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розташований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рудиментарний</a:t>
            </a:r>
            <a:r>
              <a:rPr lang="ru-RU" sz="2800" b="1" u="sng" dirty="0">
                <a:latin typeface="Times New Roman"/>
                <a:cs typeface="Times New Roman"/>
              </a:rPr>
              <a:t> зуб.</a:t>
            </a:r>
            <a:endParaRPr lang="ru-RU" b="1" u="sng"/>
          </a:p>
          <a:p>
            <a:r>
              <a:rPr lang="ru-RU" sz="2800" b="1" u="sng" err="1">
                <a:latin typeface="Times New Roman"/>
                <a:cs typeface="Times New Roman"/>
              </a:rPr>
              <a:t>Мікроскопічно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порожнину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кісти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вистилає</a:t>
            </a:r>
            <a:r>
              <a:rPr lang="ru-RU" sz="2800" b="1" u="sng" dirty="0">
                <a:latin typeface="Times New Roman"/>
                <a:cs typeface="Times New Roman"/>
              </a:rPr>
              <a:t> плоский </a:t>
            </a:r>
            <a:r>
              <a:rPr lang="ru-RU" sz="2800" b="1" u="sng" err="1">
                <a:latin typeface="Times New Roman"/>
                <a:cs typeface="Times New Roman"/>
              </a:rPr>
              <a:t>багатошаровий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епітелій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endParaRPr lang="ru-RU" b="1" u="sng"/>
          </a:p>
          <a:p>
            <a:r>
              <a:rPr lang="ru-RU" sz="2800" dirty="0">
                <a:latin typeface="Times New Roman"/>
                <a:cs typeface="Times New Roman"/>
              </a:rPr>
              <a:t>Яке </a:t>
            </a:r>
            <a:r>
              <a:rPr lang="ru-RU" sz="2800" dirty="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розвинулося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dirty="0" err="1">
                <a:latin typeface="Times New Roman"/>
                <a:cs typeface="Times New Roman"/>
              </a:rPr>
              <a:t>пацієнта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847382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Резидуальна</a:t>
            </a:r>
            <a:r>
              <a:rPr lang="uk-UA" sz="2800" dirty="0">
                <a:latin typeface="Times New Roman"/>
                <a:cs typeface="Times New Roman"/>
              </a:rPr>
              <a:t> кіста</a:t>
            </a:r>
            <a:endParaRPr lang="ru-RU" dirty="0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b="1" u="sng" dirty="0">
                <a:latin typeface="Times New Roman"/>
                <a:cs typeface="Times New Roman"/>
              </a:rPr>
              <a:t>Фолікулярна кіста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С.  </a:t>
            </a:r>
            <a:r>
              <a:rPr lang="uk-UA" sz="2800" dirty="0" err="1">
                <a:latin typeface="Times New Roman"/>
                <a:cs typeface="Times New Roman"/>
              </a:rPr>
              <a:t>Радикулярна</a:t>
            </a:r>
            <a:r>
              <a:rPr lang="uk-UA" sz="2800" dirty="0">
                <a:latin typeface="Times New Roman"/>
                <a:cs typeface="Times New Roman"/>
              </a:rPr>
              <a:t> кіста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D.  </a:t>
            </a:r>
            <a:r>
              <a:rPr lang="uk-UA" sz="2800" dirty="0" err="1">
                <a:latin typeface="Times New Roman"/>
                <a:cs typeface="Times New Roman"/>
              </a:rPr>
              <a:t>Кістогранульома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E.   </a:t>
            </a:r>
            <a:r>
              <a:rPr lang="uk-UA" sz="2800" dirty="0" err="1">
                <a:latin typeface="Times New Roman"/>
                <a:cs typeface="Times New Roman"/>
              </a:rPr>
              <a:t>Парадентальна</a:t>
            </a:r>
            <a:r>
              <a:rPr lang="uk-UA" sz="2800" dirty="0">
                <a:latin typeface="Times New Roman"/>
                <a:cs typeface="Times New Roman"/>
              </a:rPr>
              <a:t> кіста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3424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4956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dirty="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тіла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чоловіка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76 </a:t>
            </a:r>
            <a:r>
              <a:rPr lang="ru-RU" sz="2800" dirty="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dirty="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помер </a:t>
            </a:r>
            <a:r>
              <a:rPr lang="ru-RU" sz="2800" dirty="0" err="1">
                <a:latin typeface="Times New Roman"/>
                <a:cs typeface="Times New Roman"/>
              </a:rPr>
              <a:t>від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серцевосудинної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недостатності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b="1" u="sng" dirty="0">
                <a:latin typeface="Times New Roman"/>
                <a:cs typeface="Times New Roman"/>
              </a:rPr>
              <a:t>у </a:t>
            </a:r>
            <a:r>
              <a:rPr lang="ru-RU" sz="2800" b="1" u="sng" dirty="0" err="1">
                <a:latin typeface="Times New Roman"/>
                <a:cs typeface="Times New Roman"/>
              </a:rPr>
              <a:t>інтимі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аорти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виявлені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об’ємні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біло-жовті</a:t>
            </a:r>
            <a:r>
              <a:rPr lang="ru-RU" sz="2800" b="1" u="sng" dirty="0">
                <a:latin typeface="Times New Roman"/>
                <a:cs typeface="Times New Roman"/>
              </a:rPr>
              <a:t> бляшки з </a:t>
            </a:r>
            <a:r>
              <a:rPr lang="ru-RU" sz="2800" b="1" u="sng" dirty="0" err="1">
                <a:latin typeface="Times New Roman"/>
                <a:cs typeface="Times New Roman"/>
              </a:rPr>
              <a:t>дрібнозернистими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аморфними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масами</a:t>
            </a:r>
            <a:r>
              <a:rPr lang="ru-RU" sz="2800" b="1" u="sng" dirty="0">
                <a:latin typeface="Times New Roman"/>
                <a:cs typeface="Times New Roman"/>
              </a:rPr>
              <a:t> в </a:t>
            </a:r>
            <a:r>
              <a:rPr lang="ru-RU" sz="2800" b="1" u="sng" dirty="0" err="1">
                <a:latin typeface="Times New Roman"/>
                <a:cs typeface="Times New Roman"/>
              </a:rPr>
              <a:t>центрі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dirty="0" err="1">
                <a:latin typeface="Times New Roman"/>
                <a:cs typeface="Times New Roman"/>
              </a:rPr>
              <a:t>які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заглиблюються</a:t>
            </a:r>
            <a:r>
              <a:rPr lang="ru-RU" sz="2800" b="1" u="sng" dirty="0">
                <a:latin typeface="Times New Roman"/>
                <a:cs typeface="Times New Roman"/>
              </a:rPr>
              <a:t> в </a:t>
            </a:r>
            <a:r>
              <a:rPr lang="ru-RU" sz="2800" b="1" u="sng" dirty="0" err="1">
                <a:latin typeface="Times New Roman"/>
                <a:cs typeface="Times New Roman"/>
              </a:rPr>
              <a:t>товщу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стінки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Для </a:t>
            </a:r>
            <a:r>
              <a:rPr lang="ru-RU" sz="2800" dirty="0" err="1">
                <a:latin typeface="Times New Roman"/>
                <a:cs typeface="Times New Roman"/>
              </a:rPr>
              <a:t>якої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стадії</a:t>
            </a:r>
            <a:r>
              <a:rPr lang="ru-RU" sz="2800" dirty="0">
                <a:latin typeface="Times New Roman"/>
                <a:cs typeface="Times New Roman"/>
              </a:rPr>
              <a:t> атеросклерозу </a:t>
            </a:r>
            <a:r>
              <a:rPr lang="ru-RU" sz="2800" dirty="0" err="1">
                <a:latin typeface="Times New Roman"/>
                <a:cs typeface="Times New Roman"/>
              </a:rPr>
              <a:t>характерні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такі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патологічні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зміни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стінки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аорти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027873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Атероматозу</a:t>
            </a:r>
            <a:endParaRPr lang="ru-RU" b="1" u="sng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dirty="0" err="1">
                <a:latin typeface="Times New Roman"/>
                <a:cs typeface="Times New Roman"/>
              </a:rPr>
              <a:t>Атерокальцинозу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  </a:t>
            </a:r>
            <a:r>
              <a:rPr lang="uk-UA" sz="2800" dirty="0" err="1">
                <a:latin typeface="Times New Roman"/>
                <a:cs typeface="Times New Roman"/>
              </a:rPr>
              <a:t>Ліпосклерозу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D.  </a:t>
            </a:r>
            <a:r>
              <a:rPr lang="uk-UA" sz="2800" dirty="0" err="1">
                <a:latin typeface="Times New Roman"/>
                <a:cs typeface="Times New Roman"/>
              </a:rPr>
              <a:t>Ліпоїдозу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E.  </a:t>
            </a:r>
            <a:r>
              <a:rPr lang="uk-UA" sz="2800" dirty="0" err="1">
                <a:latin typeface="Times New Roman"/>
                <a:cs typeface="Times New Roman"/>
              </a:rPr>
              <a:t>Звиразкування</a:t>
            </a:r>
            <a:endParaRPr lang="uk-UA" dirty="0" err="1"/>
          </a:p>
        </p:txBody>
      </p:sp>
    </p:spTree>
    <p:extLst>
      <p:ext uri="{BB962C8B-B14F-4D97-AF65-F5344CB8AC3E}">
        <p14:creationId xmlns:p14="http://schemas.microsoft.com/office/powerpoint/2010/main" val="1895370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4956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обстеження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порожнини</a:t>
            </a:r>
            <a:r>
              <a:rPr lang="ru-RU" sz="2800" dirty="0">
                <a:latin typeface="Times New Roman"/>
                <a:cs typeface="Times New Roman"/>
              </a:rPr>
              <a:t> рота у </a:t>
            </a:r>
            <a:r>
              <a:rPr lang="ru-RU" sz="2800" err="1">
                <a:latin typeface="Times New Roman"/>
                <a:cs typeface="Times New Roman"/>
              </a:rPr>
              <a:t>пацієнтки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спостерігається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гіперемія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слизової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оболонки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щік</a:t>
            </a:r>
            <a:r>
              <a:rPr lang="ru-RU" sz="2800" dirty="0">
                <a:latin typeface="Times New Roman"/>
                <a:cs typeface="Times New Roman"/>
              </a:rPr>
              <a:t>, дна </a:t>
            </a:r>
            <a:r>
              <a:rPr lang="ru-RU" sz="2800" err="1">
                <a:latin typeface="Times New Roman"/>
                <a:cs typeface="Times New Roman"/>
              </a:rPr>
              <a:t>порожнини</a:t>
            </a:r>
            <a:r>
              <a:rPr lang="ru-RU" sz="2800" dirty="0">
                <a:latin typeface="Times New Roman"/>
                <a:cs typeface="Times New Roman"/>
              </a:rPr>
              <a:t> рота, </a:t>
            </a:r>
            <a:r>
              <a:rPr lang="ru-RU" sz="2800" err="1">
                <a:latin typeface="Times New Roman"/>
                <a:cs typeface="Times New Roman"/>
              </a:rPr>
              <a:t>м’якого</a:t>
            </a:r>
            <a:r>
              <a:rPr lang="ru-RU" sz="2800" dirty="0">
                <a:latin typeface="Times New Roman"/>
                <a:cs typeface="Times New Roman"/>
              </a:rPr>
              <a:t> та твердого </a:t>
            </a:r>
            <a:r>
              <a:rPr lang="ru-RU" sz="2800" err="1">
                <a:latin typeface="Times New Roman"/>
                <a:cs typeface="Times New Roman"/>
              </a:rPr>
              <a:t>піднебіння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b="1" u="sng" err="1">
                <a:latin typeface="Times New Roman"/>
                <a:cs typeface="Times New Roman"/>
              </a:rPr>
              <a:t>Слизова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оболонка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тьмяна</a:t>
            </a:r>
            <a:r>
              <a:rPr lang="ru-RU" sz="2800" b="1" u="sng" dirty="0">
                <a:latin typeface="Times New Roman"/>
                <a:cs typeface="Times New Roman"/>
              </a:rPr>
              <a:t>, з великою </a:t>
            </a:r>
            <a:r>
              <a:rPr lang="ru-RU" sz="2800" b="1" u="sng" err="1">
                <a:latin typeface="Times New Roman"/>
                <a:cs typeface="Times New Roman"/>
              </a:rPr>
              <a:t>кількістю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дрібних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виразок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вкрита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непрозорим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слизом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імовірний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діагноз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2750173"/>
            <a:ext cx="8825658" cy="311866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027873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Виразковий стоматит</a:t>
            </a:r>
            <a:endParaRPr lang="ru-RU" b="1" u="sng"/>
          </a:p>
          <a:p>
            <a:r>
              <a:rPr lang="uk-UA" sz="2800" dirty="0">
                <a:latin typeface="Times New Roman"/>
                <a:cs typeface="Times New Roman"/>
              </a:rPr>
              <a:t>B.  Гнійний стоматит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С. Гангренозний стоматит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D Хронічний </a:t>
            </a:r>
            <a:r>
              <a:rPr lang="uk-UA" sz="2800" err="1">
                <a:latin typeface="Times New Roman"/>
                <a:cs typeface="Times New Roman"/>
              </a:rPr>
              <a:t>рецидивуючий</a:t>
            </a:r>
            <a:r>
              <a:rPr lang="uk-UA" sz="2800" dirty="0">
                <a:latin typeface="Times New Roman"/>
                <a:cs typeface="Times New Roman"/>
              </a:rPr>
              <a:t> </a:t>
            </a:r>
            <a:r>
              <a:rPr lang="uk-UA" sz="2800" err="1">
                <a:latin typeface="Times New Roman"/>
                <a:cs typeface="Times New Roman"/>
              </a:rPr>
              <a:t>афтозний</a:t>
            </a:r>
            <a:r>
              <a:rPr lang="uk-UA" sz="2800" dirty="0">
                <a:latin typeface="Times New Roman"/>
                <a:cs typeface="Times New Roman"/>
              </a:rPr>
              <a:t> стоматит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Е. Катаральний стоматит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2123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282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У </a:t>
            </a:r>
            <a:r>
              <a:rPr lang="ru-RU" sz="2800" err="1">
                <a:latin typeface="Times New Roman"/>
                <a:cs typeface="Times New Roman"/>
              </a:rPr>
              <a:t>видаленій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матці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жінки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55 </a:t>
            </a:r>
            <a:r>
              <a:rPr lang="ru-RU" sz="280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 патологоанатом у </a:t>
            </a:r>
            <a:r>
              <a:rPr lang="ru-RU" sz="2800" err="1">
                <a:latin typeface="Times New Roman"/>
                <a:cs typeface="Times New Roman"/>
              </a:rPr>
              <a:t>товщі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міометрію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виявив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щільний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вузол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діаметром</a:t>
            </a:r>
            <a:r>
              <a:rPr lang="ru-RU" sz="2800" dirty="0">
                <a:latin typeface="Times New Roman"/>
                <a:cs typeface="Times New Roman"/>
              </a:rPr>
              <a:t> 5 см </a:t>
            </a:r>
            <a:r>
              <a:rPr lang="ru-RU" sz="2800" err="1">
                <a:latin typeface="Times New Roman"/>
                <a:cs typeface="Times New Roman"/>
              </a:rPr>
              <a:t>із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чіткими</a:t>
            </a:r>
            <a:r>
              <a:rPr lang="ru-RU" sz="2800" dirty="0">
                <a:latin typeface="Times New Roman"/>
                <a:cs typeface="Times New Roman"/>
              </a:rPr>
              <a:t> межами. </a:t>
            </a:r>
            <a:r>
              <a:rPr lang="ru-RU" sz="2800" b="1" u="sng" dirty="0">
                <a:latin typeface="Times New Roman"/>
                <a:cs typeface="Times New Roman"/>
              </a:rPr>
              <a:t>На </a:t>
            </a:r>
            <a:r>
              <a:rPr lang="ru-RU" sz="2800" b="1" u="sng" err="1">
                <a:latin typeface="Times New Roman"/>
                <a:cs typeface="Times New Roman"/>
              </a:rPr>
              <a:t>розрізі</a:t>
            </a:r>
            <a:r>
              <a:rPr lang="ru-RU" sz="2800" b="1" u="sng" dirty="0">
                <a:latin typeface="Times New Roman"/>
                <a:cs typeface="Times New Roman"/>
              </a:rPr>
              <a:t> тканина </a:t>
            </a:r>
            <a:r>
              <a:rPr lang="ru-RU" sz="2800" b="1" u="sng" err="1">
                <a:latin typeface="Times New Roman"/>
                <a:cs typeface="Times New Roman"/>
              </a:rPr>
              <a:t>вузла</a:t>
            </a:r>
            <a:r>
              <a:rPr lang="ru-RU" sz="2800" b="1" u="sng" dirty="0">
                <a:latin typeface="Times New Roman"/>
                <a:cs typeface="Times New Roman"/>
              </a:rPr>
              <a:t> волокниста, </a:t>
            </a:r>
            <a:r>
              <a:rPr lang="ru-RU" sz="2800" b="1" u="sng" err="1">
                <a:latin typeface="Times New Roman"/>
                <a:cs typeface="Times New Roman"/>
              </a:rPr>
              <a:t>сіро-рожевого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кольору</a:t>
            </a:r>
            <a:r>
              <a:rPr lang="ru-RU" sz="2800" b="1" u="sng" dirty="0">
                <a:latin typeface="Times New Roman"/>
                <a:cs typeface="Times New Roman"/>
              </a:rPr>
              <a:t>, з </a:t>
            </a:r>
            <a:r>
              <a:rPr lang="ru-RU" sz="2800" b="1" u="sng" err="1">
                <a:latin typeface="Times New Roman"/>
                <a:cs typeface="Times New Roman"/>
              </a:rPr>
              <a:t>хаотичним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розташуванням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пучків</a:t>
            </a:r>
            <a:r>
              <a:rPr lang="ru-RU" sz="2800" b="1" u="sng" dirty="0">
                <a:latin typeface="Times New Roman"/>
                <a:cs typeface="Times New Roman"/>
              </a:rPr>
              <a:t> волокон. </a:t>
            </a:r>
            <a:r>
              <a:rPr lang="ru-RU" sz="2800" b="1" u="sng" err="1">
                <a:latin typeface="Times New Roman"/>
                <a:cs typeface="Times New Roman"/>
              </a:rPr>
              <a:t>Мікроскопічно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пухлина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складається</a:t>
            </a:r>
            <a:r>
              <a:rPr lang="ru-RU" sz="2800" b="1" u="sng" dirty="0">
                <a:latin typeface="Times New Roman"/>
                <a:cs typeface="Times New Roman"/>
              </a:rPr>
              <a:t> з </a:t>
            </a:r>
            <a:r>
              <a:rPr lang="ru-RU" sz="2800" b="1" u="sng" err="1">
                <a:latin typeface="Times New Roman"/>
                <a:cs typeface="Times New Roman"/>
              </a:rPr>
              <a:t>гладком’язових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клітин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що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утворюють</a:t>
            </a:r>
            <a:r>
              <a:rPr lang="ru-RU" sz="2800" b="1" u="sng" dirty="0">
                <a:latin typeface="Times New Roman"/>
                <a:cs typeface="Times New Roman"/>
              </a:rPr>
              <a:t> пучки </a:t>
            </a:r>
            <a:r>
              <a:rPr lang="ru-RU" sz="2800" b="1" u="sng" err="1">
                <a:latin typeface="Times New Roman"/>
                <a:cs typeface="Times New Roman"/>
              </a:rPr>
              <a:t>різної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товщини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які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йдуть</a:t>
            </a:r>
            <a:r>
              <a:rPr lang="ru-RU" sz="2800" b="1" u="sng" dirty="0">
                <a:latin typeface="Times New Roman"/>
                <a:cs typeface="Times New Roman"/>
              </a:rPr>
              <a:t> у </a:t>
            </a:r>
            <a:r>
              <a:rPr lang="ru-RU" sz="2800" b="1" u="sng" err="1">
                <a:latin typeface="Times New Roman"/>
                <a:cs typeface="Times New Roman"/>
              </a:rPr>
              <a:t>різних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напрямках</a:t>
            </a:r>
            <a:r>
              <a:rPr lang="ru-RU" sz="2800" b="1" u="sng" dirty="0">
                <a:latin typeface="Times New Roman"/>
                <a:cs typeface="Times New Roman"/>
              </a:rPr>
              <a:t>, і </a:t>
            </a:r>
            <a:r>
              <a:rPr lang="ru-RU" sz="2800" b="1" u="sng" err="1">
                <a:latin typeface="Times New Roman"/>
                <a:cs typeface="Times New Roman"/>
              </a:rPr>
              <a:t>прошарків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місцями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гіалінізованої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сполучної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тканини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Яка </a:t>
            </a:r>
            <a:r>
              <a:rPr lang="ru-RU" sz="2800" err="1">
                <a:latin typeface="Times New Roman"/>
                <a:cs typeface="Times New Roman"/>
              </a:rPr>
              <a:t>пухлина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розвинулася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жінки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95532" y="3761118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Рабдоміома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dirty="0" err="1">
                <a:latin typeface="Times New Roman"/>
                <a:cs typeface="Times New Roman"/>
              </a:rPr>
              <a:t>Міоеаркома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  </a:t>
            </a:r>
            <a:r>
              <a:rPr lang="uk-UA" sz="2800" dirty="0" err="1">
                <a:latin typeface="Times New Roman"/>
                <a:cs typeface="Times New Roman"/>
              </a:rPr>
              <a:t>Фібросаркома</a:t>
            </a:r>
          </a:p>
          <a:p>
            <a:r>
              <a:rPr lang="uk-UA" sz="2800" dirty="0">
                <a:latin typeface="Times New Roman"/>
                <a:cs typeface="Times New Roman"/>
              </a:rPr>
              <a:t>D. </a:t>
            </a:r>
            <a:r>
              <a:rPr lang="uk-UA" sz="2800" b="1" u="sng" dirty="0">
                <a:latin typeface="Times New Roman"/>
                <a:cs typeface="Times New Roman"/>
              </a:rPr>
              <a:t> Фіброміома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Е.   Фіброма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21451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282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огляду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семирічної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дитини</a:t>
            </a:r>
            <a:r>
              <a:rPr lang="ru-RU" sz="2800" dirty="0">
                <a:latin typeface="Times New Roman"/>
                <a:cs typeface="Times New Roman"/>
              </a:rPr>
              <a:t>, яка </a:t>
            </a:r>
            <a:r>
              <a:rPr lang="ru-RU" sz="2800" err="1">
                <a:latin typeface="Times New Roman"/>
                <a:cs typeface="Times New Roman"/>
              </a:rPr>
              <a:t>проживає</a:t>
            </a:r>
            <a:r>
              <a:rPr lang="ru-RU" sz="2800" dirty="0">
                <a:latin typeface="Times New Roman"/>
                <a:cs typeface="Times New Roman"/>
              </a:rPr>
              <a:t> в </a:t>
            </a:r>
            <a:r>
              <a:rPr lang="ru-RU" sz="2800" err="1">
                <a:latin typeface="Times New Roman"/>
                <a:cs typeface="Times New Roman"/>
              </a:rPr>
              <a:t>районі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із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вмістом</a:t>
            </a:r>
            <a:r>
              <a:rPr lang="ru-RU" sz="2800" dirty="0">
                <a:latin typeface="Times New Roman"/>
                <a:cs typeface="Times New Roman"/>
              </a:rPr>
              <a:t> фтору </a:t>
            </a:r>
            <a:r>
              <a:rPr lang="ru-RU" sz="2800" b="1" u="sng" dirty="0">
                <a:latin typeface="Times New Roman"/>
                <a:cs typeface="Times New Roman"/>
              </a:rPr>
              <a:t>в </a:t>
            </a:r>
            <a:r>
              <a:rPr lang="ru-RU" sz="2800" b="1" u="sng" err="1">
                <a:latin typeface="Times New Roman"/>
                <a:cs typeface="Times New Roman"/>
              </a:rPr>
              <a:t>питній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воді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понад</a:t>
            </a:r>
            <a:r>
              <a:rPr lang="ru-RU" sz="2800" b="1" u="sng" dirty="0">
                <a:latin typeface="Times New Roman"/>
                <a:cs typeface="Times New Roman"/>
              </a:rPr>
              <a:t> 2 мг на </a:t>
            </a:r>
            <a:r>
              <a:rPr lang="ru-RU" sz="2800" b="1" u="sng" err="1">
                <a:latin typeface="Times New Roman"/>
                <a:cs typeface="Times New Roman"/>
              </a:rPr>
              <a:t>літр</a:t>
            </a:r>
            <a:r>
              <a:rPr lang="ru-RU" sz="2800" b="1" u="sng" dirty="0">
                <a:latin typeface="Times New Roman"/>
                <a:cs typeface="Times New Roman"/>
              </a:rPr>
              <a:t> води,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лікар</a:t>
            </a:r>
            <a:r>
              <a:rPr lang="ru-RU" sz="2800" dirty="0">
                <a:latin typeface="Times New Roman"/>
                <a:cs typeface="Times New Roman"/>
              </a:rPr>
              <a:t>-стоматолог </a:t>
            </a:r>
            <a:r>
              <a:rPr lang="ru-RU" sz="2800" err="1">
                <a:latin typeface="Times New Roman"/>
                <a:cs typeface="Times New Roman"/>
              </a:rPr>
              <a:t>виявив</a:t>
            </a:r>
            <a:r>
              <a:rPr lang="ru-RU" sz="2800" dirty="0">
                <a:latin typeface="Times New Roman"/>
                <a:cs typeface="Times New Roman"/>
              </a:rPr>
              <a:t> на </a:t>
            </a:r>
            <a:r>
              <a:rPr lang="ru-RU" sz="2800" err="1">
                <a:latin typeface="Times New Roman"/>
                <a:cs typeface="Times New Roman"/>
              </a:rPr>
              <a:t>ділянці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різців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верхньої</a:t>
            </a:r>
            <a:r>
              <a:rPr lang="ru-RU" sz="2800" dirty="0">
                <a:latin typeface="Times New Roman"/>
                <a:cs typeface="Times New Roman"/>
              </a:rPr>
              <a:t> та </a:t>
            </a:r>
            <a:r>
              <a:rPr lang="ru-RU" sz="2800" err="1">
                <a:latin typeface="Times New Roman"/>
                <a:cs typeface="Times New Roman"/>
              </a:rPr>
              <a:t>нижньої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щелеп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поодинокі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пігментовані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фарфороподібні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крейдоподібні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плями</a:t>
            </a:r>
            <a:r>
              <a:rPr lang="ru-RU" sz="2800" b="1" u="sng" dirty="0">
                <a:latin typeface="Times New Roman"/>
                <a:cs typeface="Times New Roman"/>
              </a:rPr>
              <a:t> і </a:t>
            </a:r>
            <a:r>
              <a:rPr lang="ru-RU" sz="2800" b="1" u="sng" err="1">
                <a:latin typeface="Times New Roman"/>
                <a:cs typeface="Times New Roman"/>
              </a:rPr>
              <a:t>смужки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що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вкривають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близько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половини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поверхні</a:t>
            </a:r>
            <a:r>
              <a:rPr lang="ru-RU" sz="2800" b="1" u="sng" dirty="0">
                <a:latin typeface="Times New Roman"/>
                <a:cs typeface="Times New Roman"/>
              </a:rPr>
              <a:t> коронок </a:t>
            </a:r>
            <a:r>
              <a:rPr lang="ru-RU" sz="2800" b="1" u="sng" err="1">
                <a:latin typeface="Times New Roman"/>
                <a:cs typeface="Times New Roman"/>
              </a:rPr>
              <a:t>зубів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b="1" u="sng" err="1">
                <a:latin typeface="Times New Roman"/>
                <a:cs typeface="Times New Roman"/>
              </a:rPr>
              <a:t>Ураження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локалізоване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лише</a:t>
            </a:r>
            <a:r>
              <a:rPr lang="ru-RU" sz="2800" b="1" u="sng" dirty="0">
                <a:latin typeface="Times New Roman"/>
                <a:cs typeface="Times New Roman"/>
              </a:rPr>
              <a:t> в </a:t>
            </a:r>
            <a:r>
              <a:rPr lang="ru-RU" sz="2800" b="1" u="sng" err="1">
                <a:latin typeface="Times New Roman"/>
                <a:cs typeface="Times New Roman"/>
              </a:rPr>
              <a:t>емалі</a:t>
            </a:r>
            <a:r>
              <a:rPr lang="ru-RU" sz="2800" b="1" u="sng" dirty="0">
                <a:latin typeface="Times New Roman"/>
                <a:cs typeface="Times New Roman"/>
              </a:rPr>
              <a:t> і не </a:t>
            </a:r>
            <a:r>
              <a:rPr lang="ru-RU" sz="2800" b="1" u="sng" err="1">
                <a:latin typeface="Times New Roman"/>
                <a:cs typeface="Times New Roman"/>
              </a:rPr>
              <a:t>зачіпає</a:t>
            </a:r>
            <a:r>
              <a:rPr lang="ru-RU" sz="2800" b="1" u="sng" dirty="0">
                <a:latin typeface="Times New Roman"/>
                <a:cs typeface="Times New Roman"/>
              </a:rPr>
              <a:t> дентин. </a:t>
            </a:r>
            <a:r>
              <a:rPr lang="ru-RU" sz="2800" dirty="0">
                <a:latin typeface="Times New Roman"/>
                <a:cs typeface="Times New Roman"/>
              </a:rPr>
              <a:t>Яке </a:t>
            </a:r>
            <a:r>
              <a:rPr lang="ru-RU" sz="280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розвинулося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дитини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95532" y="3761118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>
                <a:latin typeface="Times New Roman"/>
                <a:cs typeface="Times New Roman"/>
              </a:rPr>
              <a:t>Рахіт</a:t>
            </a:r>
            <a:endParaRPr lang="uk-UA" sz="2800" dirty="0">
              <a:latin typeface="Times New Roman"/>
              <a:cs typeface="Times New Roman"/>
            </a:endParaRPr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Місцева гіпоплазія</a:t>
            </a:r>
            <a:endParaRPr lang="uk-UA" dirty="0"/>
          </a:p>
          <a:p>
            <a:pPr marL="514350" indent="-514350">
              <a:buAutoNum type="alphaUcPeriod"/>
            </a:pPr>
            <a:r>
              <a:rPr lang="uk-UA" sz="2800">
                <a:latin typeface="Times New Roman"/>
                <a:cs typeface="Times New Roman"/>
              </a:rPr>
              <a:t>-</a:t>
            </a:r>
            <a:endParaRPr lang="uk-UA"/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Поверхневий карієс</a:t>
            </a:r>
            <a:endParaRPr lang="uk-UA" dirty="0"/>
          </a:p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Флюороз</a:t>
            </a:r>
            <a:endParaRPr lang="uk-UA" b="1" u="sng"/>
          </a:p>
        </p:txBody>
      </p:sp>
    </p:spTree>
    <p:extLst>
      <p:ext uri="{BB962C8B-B14F-4D97-AF65-F5344CB8AC3E}">
        <p14:creationId xmlns:p14="http://schemas.microsoft.com/office/powerpoint/2010/main" val="752982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282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мікроскопічного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дослідження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бляшкоподібного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утвору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видаленого</a:t>
            </a:r>
            <a:r>
              <a:rPr lang="ru-RU" sz="2800" dirty="0">
                <a:latin typeface="Times New Roman"/>
                <a:cs typeface="Times New Roman"/>
              </a:rPr>
              <a:t> з </a:t>
            </a:r>
            <a:r>
              <a:rPr lang="ru-RU" sz="2800" err="1">
                <a:latin typeface="Times New Roman"/>
                <a:cs typeface="Times New Roman"/>
              </a:rPr>
              <a:t>бокової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поверхні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язика</a:t>
            </a:r>
            <a:r>
              <a:rPr lang="ru-RU" sz="2800" dirty="0">
                <a:latin typeface="Times New Roman"/>
                <a:cs typeface="Times New Roman"/>
              </a:rPr>
              <a:t>, у </a:t>
            </a:r>
            <a:r>
              <a:rPr lang="ru-RU" sz="2800" err="1">
                <a:latin typeface="Times New Roman"/>
                <a:cs typeface="Times New Roman"/>
              </a:rPr>
              <a:t>чоловіка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із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зубними</a:t>
            </a:r>
            <a:r>
              <a:rPr lang="ru-RU" sz="2800" dirty="0">
                <a:latin typeface="Times New Roman"/>
                <a:cs typeface="Times New Roman"/>
              </a:rPr>
              <a:t> протезами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значне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потовщення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епітеліального</a:t>
            </a:r>
            <a:r>
              <a:rPr lang="ru-RU" sz="2800" b="1" u="sng" dirty="0">
                <a:latin typeface="Times New Roman"/>
                <a:cs typeface="Times New Roman"/>
              </a:rPr>
              <a:t> шару з </a:t>
            </a:r>
            <a:r>
              <a:rPr lang="ru-RU" sz="2800" b="1" u="sng" err="1">
                <a:latin typeface="Times New Roman"/>
                <a:cs typeface="Times New Roman"/>
              </a:rPr>
              <a:t>явищами</a:t>
            </a:r>
            <a:r>
              <a:rPr lang="ru-RU" sz="2800" b="1" u="sng" dirty="0">
                <a:latin typeface="Times New Roman"/>
                <a:cs typeface="Times New Roman"/>
              </a:rPr>
              <a:t> паракератозу, </a:t>
            </a:r>
            <a:r>
              <a:rPr lang="ru-RU" sz="2800" b="1" u="sng" err="1">
                <a:latin typeface="Times New Roman"/>
                <a:cs typeface="Times New Roman"/>
              </a:rPr>
              <a:t>гіперкератозу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акантозу</a:t>
            </a:r>
            <a:r>
              <a:rPr lang="ru-RU" sz="2800" b="1" u="sng" dirty="0">
                <a:latin typeface="Times New Roman"/>
                <a:cs typeface="Times New Roman"/>
              </a:rPr>
              <a:t>. У </a:t>
            </a:r>
            <a:r>
              <a:rPr lang="ru-RU" sz="2800" b="1" u="sng" err="1">
                <a:latin typeface="Times New Roman"/>
                <a:cs typeface="Times New Roman"/>
              </a:rPr>
              <a:t>сполучній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тканині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виявлені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дрібні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круглоклітинні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інфільтрати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endParaRPr lang="ru-RU" b="1" u="sng"/>
          </a:p>
          <a:p>
            <a:r>
              <a:rPr lang="ru-RU" sz="2800" dirty="0" err="1">
                <a:latin typeface="Times New Roman"/>
                <a:cs typeface="Times New Roman"/>
              </a:rPr>
              <a:t>Діагностуйте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це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.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95532" y="3761118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>
                <a:latin typeface="Times New Roman"/>
                <a:cs typeface="Times New Roman"/>
              </a:rPr>
              <a:t>Лейкоплакія</a:t>
            </a:r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Хронічний глосит</a:t>
            </a:r>
            <a:endParaRPr lang="uk-UA" dirty="0"/>
          </a:p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Гунтерівський</a:t>
            </a:r>
            <a:r>
              <a:rPr lang="uk-UA" sz="2800" dirty="0">
                <a:latin typeface="Times New Roman"/>
                <a:cs typeface="Times New Roman"/>
              </a:rPr>
              <a:t> глосит</a:t>
            </a:r>
            <a:endParaRPr lang="uk-UA" dirty="0"/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Іхтіоз</a:t>
            </a:r>
            <a:endParaRPr lang="uk-UA" dirty="0"/>
          </a:p>
          <a:p>
            <a:pPr marL="514350" indent="-514350">
              <a:buAutoNum type="alphaUcPeriod"/>
            </a:pPr>
            <a:r>
              <a:rPr lang="uk-UA" sz="2800" dirty="0">
                <a:latin typeface="Times New Roman"/>
                <a:cs typeface="Times New Roman"/>
              </a:rPr>
              <a:t>Хронічний стоматит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8025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282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У </a:t>
            </a:r>
            <a:r>
              <a:rPr lang="ru-RU" sz="2800" err="1">
                <a:latin typeface="Times New Roman"/>
                <a:cs typeface="Times New Roman"/>
              </a:rPr>
              <a:t>пацієнтки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35 </a:t>
            </a:r>
            <a:r>
              <a:rPr lang="ru-RU" sz="280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діагностовано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дифтерію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зіву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err="1">
                <a:latin typeface="Times New Roman"/>
                <a:cs typeface="Times New Roman"/>
              </a:rPr>
              <a:t>Жінка</a:t>
            </a:r>
            <a:r>
              <a:rPr lang="ru-RU" sz="2800" dirty="0">
                <a:latin typeface="Times New Roman"/>
                <a:cs typeface="Times New Roman"/>
              </a:rPr>
              <a:t> померла через </a:t>
            </a:r>
            <a:r>
              <a:rPr lang="ru-RU" sz="2800" err="1">
                <a:latin typeface="Times New Roman"/>
                <a:cs typeface="Times New Roman"/>
              </a:rPr>
              <a:t>гостру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серцеву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недостатність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  <a:r>
              <a:rPr lang="ru-RU" sz="2800" err="1">
                <a:latin typeface="Times New Roman"/>
                <a:cs typeface="Times New Roman"/>
              </a:rPr>
              <a:t>Посмертний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розтин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тіла</a:t>
            </a:r>
            <a:r>
              <a:rPr lang="ru-RU" sz="2800" dirty="0">
                <a:latin typeface="Times New Roman"/>
                <a:cs typeface="Times New Roman"/>
              </a:rPr>
              <a:t> показав, </a:t>
            </a:r>
            <a:r>
              <a:rPr lang="ru-RU" sz="2800" err="1">
                <a:latin typeface="Times New Roman"/>
                <a:cs typeface="Times New Roman"/>
              </a:rPr>
              <a:t>що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порожнини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серця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розширені</a:t>
            </a:r>
            <a:r>
              <a:rPr lang="ru-RU" sz="2800" b="1" u="sng" dirty="0">
                <a:latin typeface="Times New Roman"/>
                <a:cs typeface="Times New Roman"/>
              </a:rPr>
              <a:t> в поперечнику, </a:t>
            </a:r>
            <a:r>
              <a:rPr lang="ru-RU" sz="2800" b="1" u="sng" err="1">
                <a:latin typeface="Times New Roman"/>
                <a:cs typeface="Times New Roman"/>
              </a:rPr>
              <a:t>м’яз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серця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тьмяний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в’ялий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строкатий</a:t>
            </a:r>
            <a:r>
              <a:rPr lang="ru-RU" sz="2800" b="1" u="sng" dirty="0">
                <a:latin typeface="Times New Roman"/>
                <a:cs typeface="Times New Roman"/>
              </a:rPr>
              <a:t> на </a:t>
            </a:r>
            <a:r>
              <a:rPr lang="ru-RU" sz="2800" b="1" u="sng" err="1">
                <a:latin typeface="Times New Roman"/>
                <a:cs typeface="Times New Roman"/>
              </a:rPr>
              <a:t>розрізі</a:t>
            </a:r>
            <a:r>
              <a:rPr lang="ru-RU" sz="2800" b="1" u="sng" dirty="0">
                <a:latin typeface="Times New Roman"/>
                <a:cs typeface="Times New Roman"/>
              </a:rPr>
              <a:t>, з </a:t>
            </a:r>
            <a:r>
              <a:rPr lang="ru-RU" sz="2800" b="1" u="sng" err="1">
                <a:latin typeface="Times New Roman"/>
                <a:cs typeface="Times New Roman"/>
              </a:rPr>
              <a:t>жовтуватими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ділянками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під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ендокардом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вид </a:t>
            </a:r>
            <a:r>
              <a:rPr lang="ru-RU" sz="2800" err="1">
                <a:latin typeface="Times New Roman"/>
                <a:cs typeface="Times New Roman"/>
              </a:rPr>
              <a:t>дистрофії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кардіоміоцитах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67419" y="3631722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dirty="0" err="1">
                <a:latin typeface="Times New Roman"/>
                <a:cs typeface="Times New Roman"/>
              </a:rPr>
              <a:t>Гідропічна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B.  Вуглеводна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C.  </a:t>
            </a:r>
            <a:r>
              <a:rPr lang="uk-UA" sz="2800" b="1" u="sng" dirty="0">
                <a:latin typeface="Times New Roman"/>
                <a:cs typeface="Times New Roman"/>
              </a:rPr>
              <a:t>Жирова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D.  </a:t>
            </a:r>
            <a:r>
              <a:rPr lang="uk-UA" sz="2800" dirty="0" err="1">
                <a:latin typeface="Times New Roman"/>
                <a:cs typeface="Times New Roman"/>
              </a:rPr>
              <a:t>Гіаліново</a:t>
            </a:r>
            <a:r>
              <a:rPr lang="uk-UA" sz="2800" dirty="0">
                <a:latin typeface="Times New Roman"/>
                <a:cs typeface="Times New Roman"/>
              </a:rPr>
              <a:t>-крапельна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E.  Балонна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5220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2800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У </a:t>
            </a:r>
            <a:r>
              <a:rPr lang="ru-RU" sz="2800" err="1">
                <a:latin typeface="Times New Roman"/>
                <a:cs typeface="Times New Roman"/>
              </a:rPr>
              <a:t>пацієнтки</a:t>
            </a:r>
            <a:r>
              <a:rPr lang="ru-RU" sz="2800" dirty="0">
                <a:latin typeface="Times New Roman"/>
                <a:cs typeface="Times New Roman"/>
              </a:rPr>
              <a:t>, яка </a:t>
            </a:r>
            <a:r>
              <a:rPr lang="ru-RU" sz="2800" err="1">
                <a:latin typeface="Times New Roman"/>
                <a:cs typeface="Times New Roman"/>
              </a:rPr>
              <a:t>хворіє</a:t>
            </a:r>
            <a:r>
              <a:rPr lang="ru-RU" sz="2800" dirty="0">
                <a:latin typeface="Times New Roman"/>
                <a:cs typeface="Times New Roman"/>
              </a:rPr>
              <a:t> на </a:t>
            </a:r>
            <a:r>
              <a:rPr lang="ru-RU" sz="2800" b="1" u="sng" err="1">
                <a:latin typeface="Times New Roman"/>
                <a:cs typeface="Times New Roman"/>
              </a:rPr>
              <a:t>вторинний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сифіліс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з’явилися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вогнища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депігментації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шкіри</a:t>
            </a:r>
            <a:r>
              <a:rPr lang="ru-RU" sz="2800" b="1" u="sng" dirty="0">
                <a:latin typeface="Times New Roman"/>
                <a:cs typeface="Times New Roman"/>
              </a:rPr>
              <a:t> у </a:t>
            </a:r>
            <a:r>
              <a:rPr lang="ru-RU" sz="2800" b="1" u="sng" err="1">
                <a:latin typeface="Times New Roman"/>
                <a:cs typeface="Times New Roman"/>
              </a:rPr>
              <a:t>верхніх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відділах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спини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Яка </a:t>
            </a:r>
            <a:r>
              <a:rPr lang="ru-RU" sz="2800" err="1">
                <a:latin typeface="Times New Roman"/>
                <a:cs typeface="Times New Roman"/>
              </a:rPr>
              <a:t>патологія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шкіри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розвинулася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err="1">
                <a:latin typeface="Times New Roman"/>
                <a:cs typeface="Times New Roman"/>
              </a:rPr>
              <a:t>жінки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267419" y="3013496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 dirty="0">
                <a:latin typeface="Times New Roman"/>
                <a:cs typeface="Times New Roman"/>
              </a:rPr>
              <a:t>А. </a:t>
            </a:r>
            <a:r>
              <a:rPr lang="uk-UA" sz="2800" b="1" u="sng" dirty="0">
                <a:latin typeface="Times New Roman"/>
                <a:cs typeface="Times New Roman"/>
              </a:rPr>
              <a:t>Лейкодерма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B. </a:t>
            </a:r>
            <a:r>
              <a:rPr lang="uk-UA" sz="2800" dirty="0" err="1">
                <a:latin typeface="Times New Roman"/>
                <a:cs typeface="Times New Roman"/>
              </a:rPr>
              <a:t>Дисплазія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 </a:t>
            </a:r>
            <a:r>
              <a:rPr lang="uk-UA" sz="2800" dirty="0" err="1">
                <a:latin typeface="Times New Roman"/>
                <a:cs typeface="Times New Roman"/>
              </a:rPr>
              <a:t>Паракератоз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D. </a:t>
            </a:r>
            <a:r>
              <a:rPr lang="uk-UA" sz="2800" dirty="0" err="1">
                <a:latin typeface="Times New Roman"/>
                <a:cs typeface="Times New Roman"/>
              </a:rPr>
              <a:t>Метаплазія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Е. Лейкоплакія</a:t>
            </a:r>
            <a:endParaRPr lang="uk-UA" dirty="0"/>
          </a:p>
          <a:p>
            <a:endParaRPr lang="uk-UA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9435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2800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 трупа </a:t>
            </a:r>
            <a:r>
              <a:rPr lang="ru-RU" sz="2800" err="1">
                <a:latin typeface="Times New Roman"/>
                <a:cs typeface="Times New Roman"/>
              </a:rPr>
              <a:t>чоловіка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46 </a:t>
            </a:r>
            <a:r>
              <a:rPr lang="ru-RU" sz="280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тривалий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хворів</a:t>
            </a:r>
            <a:r>
              <a:rPr lang="ru-RU" sz="2800" dirty="0">
                <a:latin typeface="Times New Roman"/>
                <a:cs typeface="Times New Roman"/>
              </a:rPr>
              <a:t> на </a:t>
            </a:r>
            <a:r>
              <a:rPr lang="ru-RU" sz="2800" err="1">
                <a:latin typeface="Times New Roman"/>
                <a:cs typeface="Times New Roman"/>
              </a:rPr>
              <a:t>хронічний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бронхіт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що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легені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збільшені</a:t>
            </a:r>
            <a:r>
              <a:rPr lang="ru-RU" sz="2800" b="1" u="sng" dirty="0">
                <a:latin typeface="Times New Roman"/>
                <a:cs typeface="Times New Roman"/>
              </a:rPr>
              <a:t> в </a:t>
            </a:r>
            <a:r>
              <a:rPr lang="ru-RU" sz="2800" b="1" u="sng" err="1">
                <a:latin typeface="Times New Roman"/>
                <a:cs typeface="Times New Roman"/>
              </a:rPr>
              <a:t>об’ємі</a:t>
            </a:r>
            <a:r>
              <a:rPr lang="ru-RU" sz="2800" b="1" u="sng" dirty="0">
                <a:latin typeface="Times New Roman"/>
                <a:cs typeface="Times New Roman"/>
              </a:rPr>
              <a:t>, не </a:t>
            </a:r>
            <a:r>
              <a:rPr lang="ru-RU" sz="2800" b="1" u="sng" err="1">
                <a:latin typeface="Times New Roman"/>
                <a:cs typeface="Times New Roman"/>
              </a:rPr>
              <a:t>спадаються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підвищеної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повітряності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бліді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тістоподібної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консистенції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ріжуться</a:t>
            </a:r>
            <a:r>
              <a:rPr lang="ru-RU" sz="2800" b="1" u="sng" dirty="0">
                <a:latin typeface="Times New Roman"/>
                <a:cs typeface="Times New Roman"/>
              </a:rPr>
              <a:t> з </a:t>
            </a:r>
            <a:r>
              <a:rPr lang="ru-RU" sz="2800" b="1" u="sng" err="1">
                <a:latin typeface="Times New Roman"/>
                <a:cs typeface="Times New Roman"/>
              </a:rPr>
              <a:t>хрускотом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b="1" u="sng" err="1">
                <a:latin typeface="Times New Roman"/>
                <a:cs typeface="Times New Roman"/>
              </a:rPr>
              <a:t>Під</a:t>
            </a:r>
            <a:r>
              <a:rPr lang="ru-RU" sz="2800" b="1" u="sng" dirty="0">
                <a:latin typeface="Times New Roman"/>
                <a:cs typeface="Times New Roman"/>
              </a:rPr>
              <a:t> час </a:t>
            </a:r>
            <a:r>
              <a:rPr lang="ru-RU" sz="2800" b="1" u="sng" err="1">
                <a:latin typeface="Times New Roman"/>
                <a:cs typeface="Times New Roman"/>
              </a:rPr>
              <a:t>мікроскопічного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дослідження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встановлено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що</a:t>
            </a:r>
            <a:r>
              <a:rPr lang="ru-RU" sz="2800" b="1" u="sng" dirty="0">
                <a:latin typeface="Times New Roman"/>
                <a:cs typeface="Times New Roman"/>
              </a:rPr>
              <a:t> на </a:t>
            </a:r>
            <a:r>
              <a:rPr lang="ru-RU" sz="2800" b="1" u="sng" err="1">
                <a:latin typeface="Times New Roman"/>
                <a:cs typeface="Times New Roman"/>
              </a:rPr>
              <a:t>всіх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ділянках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легень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проксимальні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відділи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ацинусів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різко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розширені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стінки</a:t>
            </a:r>
            <a:r>
              <a:rPr lang="ru-RU" sz="2800" b="1" u="sng" dirty="0">
                <a:latin typeface="Times New Roman"/>
                <a:cs typeface="Times New Roman"/>
              </a:rPr>
              <a:t> альвеол </a:t>
            </a:r>
            <a:r>
              <a:rPr lang="ru-RU" sz="2800" b="1" u="sng" err="1">
                <a:latin typeface="Times New Roman"/>
                <a:cs typeface="Times New Roman"/>
              </a:rPr>
              <a:t>стоншені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капіляри</a:t>
            </a:r>
            <a:r>
              <a:rPr lang="ru-RU" sz="2800" b="1" u="sng" dirty="0">
                <a:latin typeface="Times New Roman"/>
                <a:cs typeface="Times New Roman"/>
              </a:rPr>
              <a:t> в них </a:t>
            </a:r>
            <a:r>
              <a:rPr lang="ru-RU" sz="2800" b="1" u="sng" err="1">
                <a:latin typeface="Times New Roman"/>
                <a:cs typeface="Times New Roman"/>
              </a:rPr>
              <a:t>недокрівні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Якій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клініко</a:t>
            </a:r>
            <a:r>
              <a:rPr lang="ru-RU" sz="2800" dirty="0">
                <a:latin typeface="Times New Roman"/>
                <a:cs typeface="Times New Roman"/>
              </a:rPr>
              <a:t>- </a:t>
            </a:r>
            <a:r>
              <a:rPr lang="ru-RU" sz="2800" err="1">
                <a:latin typeface="Times New Roman"/>
                <a:cs typeface="Times New Roman"/>
              </a:rPr>
              <a:t>морфологічній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формі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емфіземи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відповідає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така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морфологічна</a:t>
            </a:r>
            <a:r>
              <a:rPr lang="ru-RU" sz="2800" dirty="0">
                <a:latin typeface="Times New Roman"/>
                <a:cs typeface="Times New Roman"/>
              </a:rPr>
              <a:t> картина?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4178062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 dirty="0">
                <a:latin typeface="Times New Roman"/>
                <a:cs typeface="Times New Roman"/>
              </a:rPr>
              <a:t>А. Вікарній</a:t>
            </a:r>
            <a:endParaRPr lang="uk-UA" sz="2800" b="1" u="sng" dirty="0">
              <a:latin typeface="Times New Roman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B. </a:t>
            </a:r>
            <a:r>
              <a:rPr lang="uk-UA" sz="2800" dirty="0" err="1">
                <a:latin typeface="Times New Roman"/>
                <a:cs typeface="Times New Roman"/>
              </a:rPr>
              <a:t>Ідіопатичній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C. </a:t>
            </a:r>
            <a:r>
              <a:rPr lang="uk-UA" sz="2800" b="1" u="sng" dirty="0">
                <a:latin typeface="Times New Roman"/>
                <a:cs typeface="Times New Roman"/>
              </a:rPr>
              <a:t>Хронічній дифузній обструктивній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D. Старечій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E. Хронічній вогнищевій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1195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99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тіла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дівчинки</a:t>
            </a:r>
            <a:r>
              <a:rPr lang="ru-RU" sz="2800" dirty="0">
                <a:latin typeface="Times New Roman"/>
                <a:cs typeface="Times New Roman"/>
              </a:rPr>
              <a:t>, яка померла </a:t>
            </a:r>
            <a:r>
              <a:rPr lang="ru-RU" sz="2800" err="1">
                <a:latin typeface="Times New Roman"/>
                <a:cs typeface="Times New Roman"/>
              </a:rPr>
              <a:t>від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асфіксії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що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слизова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трахеї</a:t>
            </a:r>
            <a:r>
              <a:rPr lang="ru-RU" sz="2800" b="1" u="sng" dirty="0">
                <a:latin typeface="Times New Roman"/>
                <a:cs typeface="Times New Roman"/>
              </a:rPr>
              <a:t> і </a:t>
            </a:r>
            <a:r>
              <a:rPr lang="ru-RU" sz="2800" b="1" u="sng" err="1">
                <a:latin typeface="Times New Roman"/>
                <a:cs typeface="Times New Roman"/>
              </a:rPr>
              <a:t>бронхів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укрита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біло-сірою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плівкою</a:t>
            </a:r>
            <a:r>
              <a:rPr lang="ru-RU" sz="2800" b="1" u="sng" dirty="0">
                <a:latin typeface="Times New Roman"/>
                <a:cs typeface="Times New Roman"/>
              </a:rPr>
              <a:t>, яка </a:t>
            </a:r>
            <a:r>
              <a:rPr lang="ru-RU" sz="2800" b="1" u="sng" err="1">
                <a:latin typeface="Times New Roman"/>
                <a:cs typeface="Times New Roman"/>
              </a:rPr>
              <a:t>слабко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з’єднана</a:t>
            </a:r>
            <a:r>
              <a:rPr lang="ru-RU" sz="2800" b="1" u="sng" dirty="0">
                <a:latin typeface="Times New Roman"/>
                <a:cs typeface="Times New Roman"/>
              </a:rPr>
              <a:t> з </a:t>
            </a:r>
            <a:r>
              <a:rPr lang="ru-RU" sz="2800" b="1" u="sng" err="1">
                <a:latin typeface="Times New Roman"/>
                <a:cs typeface="Times New Roman"/>
              </a:rPr>
              <a:t>підлеглими</a:t>
            </a:r>
            <a:r>
              <a:rPr lang="ru-RU" sz="2800" b="1" u="sng" dirty="0">
                <a:latin typeface="Times New Roman"/>
                <a:cs typeface="Times New Roman"/>
              </a:rPr>
              <a:t> тканинами і легко </a:t>
            </a:r>
            <a:r>
              <a:rPr lang="ru-RU" sz="2800" b="1" u="sng" err="1">
                <a:latin typeface="Times New Roman"/>
                <a:cs typeface="Times New Roman"/>
              </a:rPr>
              <a:t>знімається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пінцетом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b="1" u="sng" err="1">
                <a:latin typeface="Times New Roman"/>
                <a:cs typeface="Times New Roman"/>
              </a:rPr>
              <a:t>Просвіт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сегментарних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бронхів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заповнений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пухкими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масами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сіро-білого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кольору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трахеобронхіт</a:t>
            </a:r>
            <a:r>
              <a:rPr lang="ru-RU" sz="2800" dirty="0">
                <a:latin typeface="Times New Roman"/>
                <a:cs typeface="Times New Roman"/>
              </a:rPr>
              <a:t> за характером </a:t>
            </a:r>
            <a:r>
              <a:rPr lang="ru-RU" sz="2800" err="1">
                <a:latin typeface="Times New Roman"/>
                <a:cs typeface="Times New Roman"/>
              </a:rPr>
              <a:t>ексудату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4178062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>
                <a:latin typeface="Times New Roman"/>
                <a:cs typeface="Times New Roman"/>
              </a:rPr>
              <a:t>А. </a:t>
            </a:r>
            <a:r>
              <a:rPr lang="uk-UA" sz="2800" b="1" u="sng">
                <a:latin typeface="Times New Roman"/>
                <a:cs typeface="Times New Roman"/>
              </a:rPr>
              <a:t>Крупозний</a:t>
            </a:r>
          </a:p>
          <a:p>
            <a:r>
              <a:rPr lang="uk-UA" sz="2800" dirty="0">
                <a:latin typeface="Times New Roman"/>
                <a:cs typeface="Times New Roman"/>
              </a:rPr>
              <a:t>B.  -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C. </a:t>
            </a:r>
            <a:r>
              <a:rPr lang="uk-UA" sz="2800" dirty="0" err="1">
                <a:latin typeface="Times New Roman"/>
                <a:cs typeface="Times New Roman"/>
              </a:rPr>
              <a:t>Дифтеритичний</a:t>
            </a:r>
            <a:endParaRPr lang="uk-UA" dirty="0" err="1"/>
          </a:p>
          <a:p>
            <a:r>
              <a:rPr lang="uk-UA" sz="2800" dirty="0">
                <a:latin typeface="Times New Roman"/>
                <a:cs typeface="Times New Roman"/>
              </a:rPr>
              <a:t>D. Гнійний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E. Катаральний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05757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99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тіла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шестимісячної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дитини</a:t>
            </a:r>
            <a:r>
              <a:rPr lang="ru-RU" sz="2800" dirty="0">
                <a:latin typeface="Times New Roman"/>
                <a:cs typeface="Times New Roman"/>
              </a:rPr>
              <a:t>, яка померла </a:t>
            </a:r>
            <a:r>
              <a:rPr lang="ru-RU" sz="2800" err="1">
                <a:latin typeface="Times New Roman"/>
                <a:cs typeface="Times New Roman"/>
              </a:rPr>
              <a:t>внаслідок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тривалого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інфекційного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виявлено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зменшення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маси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розмірів</a:t>
            </a:r>
            <a:r>
              <a:rPr lang="ru-RU" sz="2800" b="1" u="sng" dirty="0">
                <a:latin typeface="Times New Roman"/>
                <a:cs typeface="Times New Roman"/>
              </a:rPr>
              <a:t> тимусу. </a:t>
            </a:r>
            <a:r>
              <a:rPr lang="ru-RU" sz="2800" b="1" u="sng" err="1">
                <a:latin typeface="Times New Roman"/>
                <a:cs typeface="Times New Roman"/>
              </a:rPr>
              <a:t>Під</a:t>
            </a:r>
            <a:r>
              <a:rPr lang="ru-RU" sz="2800" b="1" u="sng" dirty="0">
                <a:latin typeface="Times New Roman"/>
                <a:cs typeface="Times New Roman"/>
              </a:rPr>
              <a:t> час </a:t>
            </a:r>
            <a:r>
              <a:rPr lang="ru-RU" sz="2800" b="1" u="sng" err="1">
                <a:latin typeface="Times New Roman"/>
                <a:cs typeface="Times New Roman"/>
              </a:rPr>
              <a:t>мікроскопічного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дослідження</a:t>
            </a:r>
            <a:r>
              <a:rPr lang="ru-RU" sz="2800" b="1" u="sng" dirty="0">
                <a:latin typeface="Times New Roman"/>
                <a:cs typeface="Times New Roman"/>
              </a:rPr>
              <a:t> в </a:t>
            </a:r>
            <a:r>
              <a:rPr lang="ru-RU" sz="2800" b="1" u="sng" err="1">
                <a:latin typeface="Times New Roman"/>
                <a:cs typeface="Times New Roman"/>
              </a:rPr>
              <a:t>тимусі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виявлено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атрофію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часточок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значне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зменшення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кількості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лімфоцитів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інверсію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шарів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збільшення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кількості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тимічних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тілець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патологічний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процес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найімовірніше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розвинувся</a:t>
            </a:r>
            <a:r>
              <a:rPr lang="ru-RU" sz="2800" dirty="0">
                <a:latin typeface="Times New Roman"/>
                <a:cs typeface="Times New Roman"/>
              </a:rPr>
              <a:t> в </a:t>
            </a:r>
            <a:r>
              <a:rPr lang="ru-RU" sz="2800" err="1">
                <a:latin typeface="Times New Roman"/>
                <a:cs typeface="Times New Roman"/>
              </a:rPr>
              <a:t>тимусі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631722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u="sng" err="1">
                <a:latin typeface="Times New Roman"/>
                <a:cs typeface="Times New Roman"/>
              </a:rPr>
              <a:t>Акцидентальная</a:t>
            </a:r>
            <a:r>
              <a:rPr lang="uk-UA" sz="2800" u="sng" dirty="0">
                <a:latin typeface="Times New Roman"/>
                <a:cs typeface="Times New Roman"/>
              </a:rPr>
              <a:t> трансформація</a:t>
            </a:r>
          </a:p>
          <a:p>
            <a:r>
              <a:rPr lang="uk-UA" sz="2800" b="1">
                <a:latin typeface="Times New Roman"/>
                <a:cs typeface="Times New Roman"/>
              </a:rPr>
              <a:t>B. -</a:t>
            </a:r>
            <a:endParaRPr lang="ru-RU"/>
          </a:p>
          <a:p>
            <a:r>
              <a:rPr lang="uk-UA" sz="2800" b="1" dirty="0">
                <a:latin typeface="Times New Roman"/>
                <a:cs typeface="Times New Roman"/>
              </a:rPr>
              <a:t>C. </a:t>
            </a:r>
            <a:r>
              <a:rPr lang="uk-UA" sz="2800" b="1" dirty="0" err="1">
                <a:latin typeface="Times New Roman"/>
                <a:cs typeface="Times New Roman"/>
              </a:rPr>
              <a:t>Тимома</a:t>
            </a:r>
            <a:endParaRPr lang="uk-UA" dirty="0" err="1"/>
          </a:p>
          <a:p>
            <a:r>
              <a:rPr lang="uk-UA" sz="2800" b="1" dirty="0">
                <a:latin typeface="Times New Roman"/>
                <a:cs typeface="Times New Roman"/>
              </a:rPr>
              <a:t>D. Вікова інволюція</a:t>
            </a:r>
            <a:endParaRPr lang="uk-UA" dirty="0"/>
          </a:p>
          <a:p>
            <a:r>
              <a:rPr lang="uk-UA" sz="2800" b="1" dirty="0">
                <a:latin typeface="Times New Roman"/>
                <a:cs typeface="Times New Roman"/>
              </a:rPr>
              <a:t>E. Агенезія </a:t>
            </a:r>
            <a:r>
              <a:rPr lang="uk-UA" sz="2800" b="1" dirty="0" err="1">
                <a:latin typeface="Times New Roman"/>
                <a:cs typeface="Times New Roman"/>
              </a:rPr>
              <a:t>тимусу</a:t>
            </a:r>
            <a:endParaRPr lang="uk-UA" dirty="0" err="1"/>
          </a:p>
          <a:p>
            <a:endParaRPr lang="uk-UA" sz="2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5102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99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дослідження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біоптату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шкіри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гранульоми</a:t>
            </a:r>
            <a:r>
              <a:rPr lang="ru-RU" sz="2800" dirty="0">
                <a:latin typeface="Times New Roman"/>
                <a:cs typeface="Times New Roman"/>
              </a:rPr>
              <a:t>, до </a:t>
            </a:r>
            <a:r>
              <a:rPr lang="ru-RU" sz="2800" err="1">
                <a:latin typeface="Times New Roman"/>
                <a:cs typeface="Times New Roman"/>
              </a:rPr>
              <a:t>завданяя</a:t>
            </a:r>
            <a:r>
              <a:rPr lang="ru-RU" sz="2800" dirty="0">
                <a:latin typeface="Times New Roman"/>
                <a:cs typeface="Times New Roman"/>
              </a:rPr>
              <a:t>   складу </a:t>
            </a:r>
            <a:r>
              <a:rPr lang="ru-RU" sz="2800" err="1">
                <a:latin typeface="Times New Roman"/>
                <a:cs typeface="Times New Roman"/>
              </a:rPr>
              <a:t>яких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входять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лімфоцити</a:t>
            </a:r>
            <a:r>
              <a:rPr lang="ru-RU" sz="2800" dirty="0">
                <a:latin typeface="Times New Roman"/>
                <a:cs typeface="Times New Roman"/>
              </a:rPr>
              <a:t> та макрофаги. </a:t>
            </a:r>
            <a:r>
              <a:rPr lang="ru-RU" sz="2800" b="1" u="sng" err="1">
                <a:latin typeface="Times New Roman"/>
                <a:cs typeface="Times New Roman"/>
              </a:rPr>
              <a:t>Серед</a:t>
            </a:r>
            <a:endParaRPr lang="ru-RU" b="1" u="sng"/>
          </a:p>
          <a:p>
            <a:r>
              <a:rPr lang="ru-RU" sz="2800" b="1" u="sng" err="1">
                <a:latin typeface="Times New Roman"/>
                <a:cs typeface="Times New Roman"/>
              </a:rPr>
              <a:t>макрофагів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виділяються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великі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клітини</a:t>
            </a:r>
            <a:r>
              <a:rPr lang="ru-RU" sz="2800" b="1" u="sng" dirty="0">
                <a:latin typeface="Times New Roman"/>
                <a:cs typeface="Times New Roman"/>
              </a:rPr>
              <a:t> з </a:t>
            </a:r>
            <a:r>
              <a:rPr lang="ru-RU" sz="2800" b="1" u="sng" err="1">
                <a:latin typeface="Times New Roman"/>
                <a:cs typeface="Times New Roman"/>
              </a:rPr>
              <a:t>жировими</a:t>
            </a:r>
            <a:endParaRPr lang="ru-RU" b="1" u="sng"/>
          </a:p>
          <a:p>
            <a:r>
              <a:rPr lang="ru-RU" sz="2800" b="1" u="sng" dirty="0">
                <a:latin typeface="Times New Roman"/>
                <a:cs typeface="Times New Roman"/>
              </a:rPr>
              <a:t> </a:t>
            </a:r>
            <a:r>
              <a:rPr lang="ru-RU" sz="2800" b="1" u="sng" dirty="0" err="1">
                <a:latin typeface="Times New Roman"/>
                <a:cs typeface="Times New Roman"/>
              </a:rPr>
              <a:t>включеннями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dirty="0" err="1">
                <a:latin typeface="Times New Roman"/>
                <a:cs typeface="Times New Roman"/>
              </a:rPr>
              <a:t>які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вміщують</a:t>
            </a:r>
            <a:r>
              <a:rPr lang="ru-RU" sz="2800" b="1" u="sng" dirty="0">
                <a:latin typeface="Times New Roman"/>
                <a:cs typeface="Times New Roman"/>
              </a:rPr>
              <a:t> у </a:t>
            </a:r>
            <a:r>
              <a:rPr lang="ru-RU" sz="2800" b="1" u="sng" dirty="0" err="1">
                <a:latin typeface="Times New Roman"/>
                <a:cs typeface="Times New Roman"/>
              </a:rPr>
              <a:t>собі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спаковані</a:t>
            </a:r>
            <a:r>
              <a:rPr lang="ru-RU" sz="2800" b="1" u="sng" dirty="0">
                <a:latin typeface="Times New Roman"/>
                <a:cs typeface="Times New Roman"/>
              </a:rPr>
              <a:t> у </a:t>
            </a:r>
            <a:r>
              <a:rPr lang="ru-RU" sz="2800" b="1" u="sng" dirty="0" err="1">
                <a:latin typeface="Times New Roman"/>
                <a:cs typeface="Times New Roman"/>
              </a:rPr>
              <a:t>вигляді</a:t>
            </a:r>
            <a:r>
              <a:rPr lang="ru-RU" sz="2800" b="1" u="sng" dirty="0">
                <a:latin typeface="Times New Roman"/>
                <a:cs typeface="Times New Roman"/>
              </a:rPr>
              <a:t> куль </a:t>
            </a:r>
            <a:r>
              <a:rPr lang="ru-RU" sz="2800" b="1" u="sng" dirty="0" err="1">
                <a:latin typeface="Times New Roman"/>
                <a:cs typeface="Times New Roman"/>
              </a:rPr>
              <a:t>мікроорганізми</a:t>
            </a:r>
            <a:r>
              <a:rPr lang="ru-RU" sz="2800" b="1" u="sng" dirty="0">
                <a:latin typeface="Times New Roman"/>
                <a:cs typeface="Times New Roman"/>
              </a:rPr>
              <a:t> (</a:t>
            </a:r>
            <a:r>
              <a:rPr lang="ru-RU" sz="2800" b="1" u="sng" dirty="0" err="1">
                <a:latin typeface="Times New Roman"/>
                <a:cs typeface="Times New Roman"/>
              </a:rPr>
              <a:t>клітини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Вірхова</a:t>
            </a:r>
            <a:r>
              <a:rPr lang="ru-RU" sz="2800" b="1" u="sng" dirty="0">
                <a:latin typeface="Times New Roman"/>
                <a:cs typeface="Times New Roman"/>
              </a:rPr>
              <a:t>). </a:t>
            </a:r>
            <a:r>
              <a:rPr lang="ru-RU" sz="2800" dirty="0">
                <a:latin typeface="Times New Roman"/>
                <a:cs typeface="Times New Roman"/>
              </a:rPr>
              <a:t>Для </a:t>
            </a:r>
            <a:r>
              <a:rPr lang="ru-RU" sz="2800" dirty="0" err="1">
                <a:latin typeface="Times New Roman"/>
                <a:cs typeface="Times New Roman"/>
              </a:rPr>
              <a:t>якого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захворювання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характерний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такий</a:t>
            </a:r>
            <a:r>
              <a:rPr lang="ru-RU" sz="2800" dirty="0">
                <a:latin typeface="Times New Roman"/>
                <a:cs typeface="Times New Roman"/>
              </a:rPr>
              <a:t> тип </a:t>
            </a:r>
            <a:r>
              <a:rPr lang="ru-RU" sz="2800" dirty="0" err="1">
                <a:latin typeface="Times New Roman"/>
                <a:cs typeface="Times New Roman"/>
              </a:rPr>
              <a:t>гі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перчутливості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631722"/>
            <a:ext cx="1034882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 b="1" dirty="0">
                <a:latin typeface="Times New Roman"/>
                <a:cs typeface="Times New Roman"/>
              </a:rPr>
              <a:t> А. </a:t>
            </a:r>
            <a:r>
              <a:rPr lang="uk-UA" sz="2800" b="1" u="sng" dirty="0">
                <a:latin typeface="Times New Roman"/>
                <a:cs typeface="Times New Roman"/>
              </a:rPr>
              <a:t>Лепра</a:t>
            </a:r>
            <a:endParaRPr lang="ru-RU" b="1" u="sng"/>
          </a:p>
          <a:p>
            <a:r>
              <a:rPr lang="uk-UA" sz="2800" b="1" dirty="0">
                <a:latin typeface="Times New Roman"/>
                <a:cs typeface="Times New Roman"/>
              </a:rPr>
              <a:t> B. </a:t>
            </a:r>
            <a:r>
              <a:rPr lang="uk-UA" sz="2800" dirty="0">
                <a:latin typeface="Times New Roman"/>
                <a:cs typeface="Times New Roman"/>
              </a:rPr>
              <a:t>Сифіліс 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 C. </a:t>
            </a:r>
            <a:r>
              <a:rPr lang="uk-UA" sz="2800" dirty="0" err="1">
                <a:latin typeface="Times New Roman"/>
                <a:cs typeface="Times New Roman"/>
              </a:rPr>
              <a:t>Ріносклерома</a:t>
            </a:r>
            <a:r>
              <a:rPr lang="uk-UA" sz="2800" dirty="0">
                <a:latin typeface="Times New Roman"/>
                <a:cs typeface="Times New Roman"/>
              </a:rPr>
              <a:t> 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 D. Висипний тиф 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 E. Туберкульоз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369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99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У </a:t>
            </a:r>
            <a:r>
              <a:rPr lang="ru-RU" sz="2800" err="1">
                <a:latin typeface="Times New Roman"/>
                <a:cs typeface="Times New Roman"/>
              </a:rPr>
              <a:t>пацієнта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діагностовано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порушення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периферичного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кровообігу</a:t>
            </a:r>
            <a:r>
              <a:rPr lang="ru-RU" sz="2800" dirty="0">
                <a:latin typeface="Times New Roman"/>
                <a:cs typeface="Times New Roman"/>
              </a:rPr>
              <a:t>, основою </a:t>
            </a:r>
            <a:r>
              <a:rPr lang="ru-RU" sz="2800" err="1">
                <a:latin typeface="Times New Roman"/>
                <a:cs typeface="Times New Roman"/>
              </a:rPr>
              <a:t>якого</a:t>
            </a:r>
            <a:r>
              <a:rPr lang="ru-RU" sz="2800" b="1" u="sng" dirty="0">
                <a:latin typeface="Times New Roman"/>
                <a:cs typeface="Times New Roman"/>
              </a:rPr>
              <a:t> є </a:t>
            </a:r>
            <a:r>
              <a:rPr lang="ru-RU" sz="2800" b="1" u="sng" err="1">
                <a:latin typeface="Times New Roman"/>
                <a:cs typeface="Times New Roman"/>
              </a:rPr>
              <a:t>обмеження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припливу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артеріальної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крові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b="1" u="sng" err="1">
                <a:latin typeface="Times New Roman"/>
                <a:cs typeface="Times New Roman"/>
              </a:rPr>
              <a:t>Спостерігається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збліднення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цієї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ділянки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зниження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місцевої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температури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Яким </a:t>
            </a:r>
            <a:r>
              <a:rPr lang="ru-RU" sz="2800" err="1">
                <a:latin typeface="Times New Roman"/>
                <a:cs typeface="Times New Roman"/>
              </a:rPr>
              <a:t>захворюванням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це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обумовлено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631722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Ішемією</a:t>
            </a:r>
          </a:p>
          <a:p>
            <a:r>
              <a:rPr lang="uk-UA" sz="2800" b="1" dirty="0">
                <a:latin typeface="Times New Roman"/>
                <a:cs typeface="Times New Roman"/>
              </a:rPr>
              <a:t>B.  </a:t>
            </a:r>
            <a:r>
              <a:rPr lang="uk-UA" sz="2800" dirty="0">
                <a:latin typeface="Times New Roman"/>
                <a:cs typeface="Times New Roman"/>
              </a:rPr>
              <a:t>Венозною гіперемією </a:t>
            </a:r>
            <a:endParaRPr lang="ru-RU" dirty="0"/>
          </a:p>
          <a:p>
            <a:r>
              <a:rPr lang="uk-UA" sz="2800" dirty="0">
                <a:latin typeface="Times New Roman"/>
                <a:cs typeface="Times New Roman"/>
              </a:rPr>
              <a:t>С. Артеріальною гіперемією </a:t>
            </a:r>
            <a:endParaRPr lang="uk-UA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D. </a:t>
            </a:r>
            <a:r>
              <a:rPr lang="uk-UA" sz="2800" err="1">
                <a:latin typeface="Times New Roman"/>
                <a:cs typeface="Times New Roman"/>
              </a:rPr>
              <a:t>Сладж-фсномсном</a:t>
            </a:r>
            <a:r>
              <a:rPr lang="uk-UA" sz="2800" dirty="0">
                <a:latin typeface="Times New Roman"/>
                <a:cs typeface="Times New Roman"/>
              </a:rPr>
              <a:t> </a:t>
            </a:r>
            <a:endParaRPr lang="uk-UA" dirty="0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Е. Лімфостазом </a:t>
            </a:r>
            <a:endParaRPr lang="uk-UA" dirty="0"/>
          </a:p>
          <a:p>
            <a:endParaRPr lang="uk-UA" sz="2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352404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299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дослідження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нирки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що</a:t>
            </a:r>
            <a:r>
              <a:rPr lang="ru-RU" sz="2800" dirty="0">
                <a:latin typeface="Times New Roman"/>
                <a:cs typeface="Times New Roman"/>
              </a:rPr>
              <a:t> вона набрякла, </a:t>
            </a:r>
            <a:r>
              <a:rPr lang="ru-RU" sz="2800" err="1">
                <a:latin typeface="Times New Roman"/>
                <a:cs typeface="Times New Roman"/>
              </a:rPr>
              <a:t>завданяя</a:t>
            </a:r>
            <a:r>
              <a:rPr lang="ru-RU" sz="2800" dirty="0">
                <a:latin typeface="Times New Roman"/>
                <a:cs typeface="Times New Roman"/>
              </a:rPr>
              <a:t>             </a:t>
            </a:r>
            <a:r>
              <a:rPr lang="ru-RU" sz="2800" err="1">
                <a:latin typeface="Times New Roman"/>
                <a:cs typeface="Times New Roman"/>
              </a:rPr>
              <a:t>повнокровна</a:t>
            </a:r>
            <a:r>
              <a:rPr lang="ru-RU" sz="2800" dirty="0">
                <a:latin typeface="Times New Roman"/>
                <a:cs typeface="Times New Roman"/>
              </a:rPr>
              <a:t>, капсула легко </a:t>
            </a:r>
            <a:r>
              <a:rPr lang="ru-RU" sz="2800" err="1">
                <a:latin typeface="Times New Roman"/>
                <a:cs typeface="Times New Roman"/>
              </a:rPr>
              <a:t>знімається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порожнини</a:t>
            </a:r>
            <a:r>
              <a:rPr lang="ru-RU" sz="2800" b="1" u="sng" dirty="0">
                <a:latin typeface="Times New Roman"/>
                <a:cs typeface="Times New Roman"/>
              </a:rPr>
              <a:t> мисок і</a:t>
            </a:r>
            <a:endParaRPr lang="ru-RU" b="1" u="sng"/>
          </a:p>
          <a:p>
            <a:r>
              <a:rPr lang="ru-RU" sz="2800" b="1" u="sng" err="1">
                <a:latin typeface="Times New Roman"/>
                <a:cs typeface="Times New Roman"/>
              </a:rPr>
              <a:t>чашечок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розширені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заповнені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каламутною</a:t>
            </a:r>
            <a:r>
              <a:rPr lang="ru-RU" sz="2800" b="1" u="sng" dirty="0">
                <a:latin typeface="Times New Roman"/>
                <a:cs typeface="Times New Roman"/>
              </a:rPr>
              <a:t> сечею, </a:t>
            </a:r>
            <a:r>
              <a:rPr lang="ru-RU" sz="2800" b="1" u="sng" err="1">
                <a:latin typeface="Times New Roman"/>
                <a:cs typeface="Times New Roman"/>
              </a:rPr>
              <a:t>їх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слизова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оболонка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тьмяна</a:t>
            </a:r>
            <a:r>
              <a:rPr lang="ru-RU" sz="2800" b="1" u="sng" dirty="0">
                <a:latin typeface="Times New Roman"/>
                <a:cs typeface="Times New Roman"/>
              </a:rPr>
              <a:t>, з </a:t>
            </a:r>
            <a:r>
              <a:rPr lang="ru-RU" sz="2800" b="1" u="sng" err="1">
                <a:latin typeface="Times New Roman"/>
                <a:cs typeface="Times New Roman"/>
              </a:rPr>
              <a:t>вогнищами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крововиливів</a:t>
            </a:r>
            <a:r>
              <a:rPr lang="ru-RU" sz="2800" b="1" u="sng" dirty="0">
                <a:latin typeface="Times New Roman"/>
                <a:cs typeface="Times New Roman"/>
              </a:rPr>
              <a:t>. На </a:t>
            </a:r>
            <a:r>
              <a:rPr lang="ru-RU" sz="2800" b="1" u="sng" err="1">
                <a:latin typeface="Times New Roman"/>
                <a:cs typeface="Times New Roman"/>
              </a:rPr>
              <a:t>розрізі</a:t>
            </a:r>
            <a:r>
              <a:rPr lang="ru-RU" sz="2800" b="1" u="sng" dirty="0">
                <a:latin typeface="Times New Roman"/>
                <a:cs typeface="Times New Roman"/>
              </a:rPr>
              <a:t> тканина </a:t>
            </a:r>
            <a:endParaRPr lang="ru-RU" b="1" u="sng"/>
          </a:p>
          <a:p>
            <a:r>
              <a:rPr lang="ru-RU" sz="2800" b="1" u="sng" err="1">
                <a:latin typeface="Times New Roman"/>
                <a:cs typeface="Times New Roman"/>
              </a:rPr>
              <a:t>нирки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строката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жовто-сірі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ділянки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оточені</a:t>
            </a:r>
            <a:r>
              <a:rPr lang="ru-RU" sz="2800" b="1" u="sng" dirty="0">
                <a:latin typeface="Times New Roman"/>
                <a:cs typeface="Times New Roman"/>
              </a:rPr>
              <a:t> зоною </a:t>
            </a:r>
            <a:r>
              <a:rPr lang="ru-RU" sz="2800" b="1" u="sng" err="1">
                <a:latin typeface="Times New Roman"/>
                <a:cs typeface="Times New Roman"/>
              </a:rPr>
              <a:t>повнокрів’я</a:t>
            </a:r>
            <a:r>
              <a:rPr lang="ru-RU" sz="2800" b="1" u="sng" dirty="0">
                <a:latin typeface="Times New Roman"/>
                <a:cs typeface="Times New Roman"/>
              </a:rPr>
              <a:t> і </a:t>
            </a:r>
            <a:r>
              <a:rPr lang="ru-RU" sz="2800" b="1" u="sng" err="1">
                <a:latin typeface="Times New Roman"/>
                <a:cs typeface="Times New Roman"/>
              </a:rPr>
              <a:t>геморагій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Якому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захворюванню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відповідає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такий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макроскопічний</a:t>
            </a:r>
            <a:r>
              <a:rPr lang="ru-RU" sz="2800" dirty="0">
                <a:latin typeface="Times New Roman"/>
                <a:cs typeface="Times New Roman"/>
              </a:rPr>
              <a:t> вид </a:t>
            </a:r>
            <a:r>
              <a:rPr lang="ru-RU" sz="2800" err="1">
                <a:latin typeface="Times New Roman"/>
                <a:cs typeface="Times New Roman"/>
              </a:rPr>
              <a:t>нирки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631722"/>
            <a:ext cx="1034882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dirty="0">
                <a:latin typeface="Times New Roman"/>
                <a:cs typeface="Times New Roman"/>
              </a:rPr>
              <a:t>Гострий пієлонефрит</a:t>
            </a:r>
            <a:endParaRPr lang="ru-RU" dirty="0"/>
          </a:p>
          <a:p>
            <a:r>
              <a:rPr lang="uk-UA" sz="2800" dirty="0">
                <a:latin typeface="Times New Roman"/>
                <a:cs typeface="Times New Roman"/>
              </a:rPr>
              <a:t>В. </a:t>
            </a:r>
            <a:r>
              <a:rPr lang="uk-UA" sz="2800" err="1">
                <a:latin typeface="Times New Roman"/>
                <a:cs typeface="Times New Roman"/>
              </a:rPr>
              <a:t>Полікістоз</a:t>
            </a:r>
            <a:r>
              <a:rPr lang="uk-UA" sz="2800" dirty="0">
                <a:latin typeface="Times New Roman"/>
                <a:cs typeface="Times New Roman"/>
              </a:rPr>
              <a:t> нирок 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C. Нефролітіаз 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D Амілоїдоз нирок </a:t>
            </a:r>
            <a:endParaRPr lang="uk-UA"/>
          </a:p>
          <a:p>
            <a:r>
              <a:rPr lang="uk-UA" sz="2800" dirty="0">
                <a:latin typeface="Times New Roman"/>
                <a:cs typeface="Times New Roman"/>
              </a:rPr>
              <a:t>Е. Гострий </a:t>
            </a:r>
            <a:r>
              <a:rPr lang="uk-UA" sz="2800" err="1">
                <a:latin typeface="Times New Roman"/>
                <a:cs typeface="Times New Roman"/>
              </a:rPr>
              <a:t>гломерулонефрит</a:t>
            </a:r>
            <a:r>
              <a:rPr lang="uk-UA" sz="2800" dirty="0">
                <a:latin typeface="Times New Roman"/>
                <a:cs typeface="Times New Roman"/>
              </a:rPr>
              <a:t> </a:t>
            </a:r>
            <a:endParaRPr lang="uk-UA"/>
          </a:p>
          <a:p>
            <a:endParaRPr lang="uk-UA" sz="2800" b="1" u="sng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4024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714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dirty="0" err="1">
                <a:latin typeface="Times New Roman"/>
                <a:cs typeface="Times New Roman"/>
              </a:rPr>
              <a:t>гістологічного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дослідження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біоптату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dirty="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отримали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із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завданяя</a:t>
            </a:r>
            <a:r>
              <a:rPr lang="ru-RU" sz="2800" dirty="0">
                <a:latin typeface="Times New Roman"/>
                <a:cs typeface="Times New Roman"/>
              </a:rPr>
              <a:t>  </a:t>
            </a:r>
            <a:r>
              <a:rPr lang="ru-RU" sz="2800" dirty="0" err="1">
                <a:latin typeface="Times New Roman"/>
                <a:cs typeface="Times New Roman"/>
              </a:rPr>
              <a:t>нижньої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третини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стравоходу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чоловіка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віком</a:t>
            </a:r>
            <a:r>
              <a:rPr lang="ru-RU" sz="2800" dirty="0">
                <a:latin typeface="Times New Roman"/>
                <a:cs typeface="Times New Roman"/>
              </a:rPr>
              <a:t> 57 </a:t>
            </a:r>
            <a:r>
              <a:rPr lang="ru-RU" sz="2800" dirty="0" err="1">
                <a:latin typeface="Times New Roman"/>
                <a:cs typeface="Times New Roman"/>
              </a:rPr>
              <a:t>років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із</a:t>
            </a:r>
            <a:endParaRPr lang="ru-RU" dirty="0" err="1"/>
          </a:p>
          <a:p>
            <a:r>
              <a:rPr lang="ru-RU" sz="2800" b="1" u="sng" dirty="0">
                <a:latin typeface="Times New Roman"/>
                <a:cs typeface="Times New Roman"/>
              </a:rPr>
              <a:t>симптомами </a:t>
            </a:r>
            <a:r>
              <a:rPr lang="ru-RU" sz="2800" b="1" u="sng" err="1">
                <a:latin typeface="Times New Roman"/>
                <a:cs typeface="Times New Roman"/>
              </a:rPr>
              <a:t>тривалого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рсфлюксу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шлункового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вмісту</a:t>
            </a:r>
            <a:r>
              <a:rPr lang="ru-RU" sz="2800" b="1" u="sng" dirty="0">
                <a:latin typeface="Times New Roman"/>
                <a:cs typeface="Times New Roman"/>
              </a:rPr>
              <a:t>, </a:t>
            </a:r>
            <a:r>
              <a:rPr lang="ru-RU" sz="2800" b="1" u="sng" err="1">
                <a:latin typeface="Times New Roman"/>
                <a:cs typeface="Times New Roman"/>
              </a:rPr>
              <a:t>виявлено</a:t>
            </a:r>
            <a:endParaRPr lang="ru-RU" b="1" u="sng"/>
          </a:p>
          <a:p>
            <a:r>
              <a:rPr lang="ru-RU" sz="2800" b="1" u="sng" dirty="0" err="1">
                <a:latin typeface="Times New Roman"/>
                <a:cs typeface="Times New Roman"/>
              </a:rPr>
              <a:t>такі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зміни</a:t>
            </a:r>
            <a:r>
              <a:rPr lang="ru-RU" sz="2800" b="1" u="sng" dirty="0">
                <a:latin typeface="Times New Roman"/>
                <a:cs typeface="Times New Roman"/>
              </a:rPr>
              <a:t>: у </a:t>
            </a:r>
            <a:r>
              <a:rPr lang="ru-RU" sz="2800" b="1" u="sng" dirty="0" err="1">
                <a:latin typeface="Times New Roman"/>
                <a:cs typeface="Times New Roman"/>
              </a:rPr>
              <a:t>слизовій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оболонці</a:t>
            </a:r>
            <a:r>
              <a:rPr lang="ru-RU" sz="2800" b="1" u="sng" dirty="0">
                <a:latin typeface="Times New Roman"/>
                <a:cs typeface="Times New Roman"/>
              </a:rPr>
              <a:t> на </a:t>
            </a:r>
            <a:r>
              <a:rPr lang="ru-RU" sz="2800" b="1" u="sng" dirty="0" err="1">
                <a:latin typeface="Times New Roman"/>
                <a:cs typeface="Times New Roman"/>
              </a:rPr>
              <a:t>місці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багатошарового</a:t>
            </a:r>
            <a:r>
              <a:rPr lang="ru-RU" sz="2800" b="1" u="sng" dirty="0">
                <a:latin typeface="Times New Roman"/>
                <a:cs typeface="Times New Roman"/>
              </a:rPr>
              <a:t> </a:t>
            </a:r>
            <a:endParaRPr lang="ru-RU" b="1" u="sng"/>
          </a:p>
          <a:p>
            <a:r>
              <a:rPr lang="ru-RU" sz="2800" b="1" u="sng" dirty="0">
                <a:latin typeface="Times New Roman"/>
                <a:cs typeface="Times New Roman"/>
              </a:rPr>
              <a:t>плоского </a:t>
            </a:r>
            <a:r>
              <a:rPr lang="ru-RU" sz="2800" b="1" u="sng" dirty="0" err="1">
                <a:latin typeface="Times New Roman"/>
                <a:cs typeface="Times New Roman"/>
              </a:rPr>
              <a:t>епітелію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визначається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одношаровий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залозистий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призматичний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епітелій</a:t>
            </a:r>
            <a:r>
              <a:rPr lang="ru-RU" sz="2800" b="1" u="sng" dirty="0">
                <a:latin typeface="Times New Roman"/>
                <a:cs typeface="Times New Roman"/>
              </a:rPr>
              <a:t>, з </a:t>
            </a:r>
            <a:r>
              <a:rPr lang="ru-RU" sz="2800" b="1" u="sng" dirty="0" err="1">
                <a:latin typeface="Times New Roman"/>
                <a:cs typeface="Times New Roman"/>
              </a:rPr>
              <a:t>ознаками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продукції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dirty="0" err="1">
                <a:latin typeface="Times New Roman"/>
                <a:cs typeface="Times New Roman"/>
              </a:rPr>
              <a:t>слизу</a:t>
            </a:r>
            <a:r>
              <a:rPr lang="ru-RU" sz="2800" b="1" u="sng" dirty="0">
                <a:latin typeface="Times New Roman"/>
                <a:cs typeface="Times New Roman"/>
              </a:rPr>
              <a:t>. </a:t>
            </a:r>
            <a:r>
              <a:rPr lang="ru-RU" sz="2800" dirty="0" err="1">
                <a:latin typeface="Times New Roman"/>
                <a:cs typeface="Times New Roman"/>
              </a:rPr>
              <a:t>Укажіть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патологічний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процес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dirty="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виник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dirty="0" err="1">
                <a:latin typeface="Times New Roman"/>
                <a:cs typeface="Times New Roman"/>
              </a:rPr>
              <a:t>слизовій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оболонці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пацієнта</a:t>
            </a:r>
            <a:r>
              <a:rPr lang="ru-RU" sz="2800" dirty="0">
                <a:latin typeface="Times New Roman"/>
                <a:cs typeface="Times New Roman"/>
              </a:rPr>
              <a:t>.</a:t>
            </a:r>
            <a:endParaRPr lang="ru-RU" dirty="0"/>
          </a:p>
          <a:p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38023" y="3631722"/>
            <a:ext cx="10348822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UcPeriod"/>
            </a:pPr>
            <a:r>
              <a:rPr lang="uk-UA" sz="2800" b="1" u="sng" err="1">
                <a:latin typeface="Times New Roman"/>
                <a:cs typeface="Times New Roman"/>
              </a:rPr>
              <a:t>Метаплазія</a:t>
            </a:r>
            <a:endParaRPr lang="uk-UA" b="1" u="sng">
              <a:latin typeface="Century Gothic" panose="020B0502020202020204"/>
              <a:cs typeface="Times New Roman"/>
            </a:endParaRPr>
          </a:p>
          <a:p>
            <a:r>
              <a:rPr lang="uk-UA" sz="2800" dirty="0">
                <a:latin typeface="Times New Roman"/>
                <a:cs typeface="Times New Roman"/>
              </a:rPr>
              <a:t>B.  Гіпертрофія 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C.  Гіперплазія 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D.  Регенерація </a:t>
            </a:r>
            <a:endParaRPr lang="uk-UA" dirty="0"/>
          </a:p>
          <a:p>
            <a:r>
              <a:rPr lang="uk-UA" sz="2800" dirty="0">
                <a:latin typeface="Times New Roman"/>
                <a:cs typeface="Times New Roman"/>
              </a:rPr>
              <a:t>E.  Організація </a:t>
            </a:r>
            <a:endParaRPr lang="uk-UA" dirty="0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9902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8550EF71-363A-C250-AB4A-378BFD66E6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213"/>
          <a:stretch/>
        </p:blipFill>
        <p:spPr>
          <a:xfrm>
            <a:off x="21" y="10"/>
            <a:ext cx="12191978" cy="685799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35CB7-B461-8531-083D-050EDA88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3" y="311989"/>
            <a:ext cx="11657997" cy="31714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Жінка віком 65 років, яка хворіє на </a:t>
            </a:r>
            <a:r>
              <a:rPr lang="ru-RU" sz="2800" err="1">
                <a:latin typeface="Times New Roman"/>
                <a:cs typeface="Times New Roman"/>
              </a:rPr>
              <a:t>тромбофлебіт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глибоких</a:t>
            </a:r>
            <a:r>
              <a:rPr lang="ru-RU" sz="2800" dirty="0">
                <a:latin typeface="Times New Roman"/>
                <a:cs typeface="Times New Roman"/>
              </a:rPr>
              <a:t> вен                 </a:t>
            </a:r>
            <a:r>
              <a:rPr lang="ru-RU" sz="2800" err="1">
                <a:latin typeface="Times New Roman"/>
                <a:cs typeface="Times New Roman"/>
              </a:rPr>
              <a:t>гомілки</a:t>
            </a:r>
            <a:r>
              <a:rPr lang="ru-RU" sz="2800" dirty="0">
                <a:latin typeface="Times New Roman"/>
                <a:cs typeface="Times New Roman"/>
              </a:rPr>
              <a:t>, </a:t>
            </a:r>
            <a:r>
              <a:rPr lang="ru-RU" sz="2800" err="1">
                <a:latin typeface="Times New Roman"/>
                <a:cs typeface="Times New Roman"/>
              </a:rPr>
              <a:t>раптово</a:t>
            </a:r>
            <a:r>
              <a:rPr lang="ru-RU" sz="2800" dirty="0">
                <a:latin typeface="Times New Roman"/>
                <a:cs typeface="Times New Roman"/>
              </a:rPr>
              <a:t> померла. </a:t>
            </a:r>
            <a:r>
              <a:rPr lang="ru-RU" sz="2800" err="1">
                <a:latin typeface="Times New Roman"/>
                <a:cs typeface="Times New Roman"/>
              </a:rPr>
              <a:t>Під</a:t>
            </a:r>
            <a:r>
              <a:rPr lang="ru-RU" sz="2800" dirty="0">
                <a:latin typeface="Times New Roman"/>
                <a:cs typeface="Times New Roman"/>
              </a:rPr>
              <a:t> час </a:t>
            </a:r>
            <a:r>
              <a:rPr lang="ru-RU" sz="2800" err="1">
                <a:latin typeface="Times New Roman"/>
                <a:cs typeface="Times New Roman"/>
              </a:rPr>
              <a:t>розтину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err="1">
                <a:latin typeface="Times New Roman"/>
                <a:cs typeface="Times New Roman"/>
              </a:rPr>
              <a:t>тіла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b="1" u="sng" dirty="0">
                <a:latin typeface="Times New Roman"/>
                <a:cs typeface="Times New Roman"/>
              </a:rPr>
              <a:t>в </a:t>
            </a:r>
            <a:r>
              <a:rPr lang="ru-RU" sz="2800" b="1" u="sng" err="1">
                <a:latin typeface="Times New Roman"/>
                <a:cs typeface="Times New Roman"/>
              </a:rPr>
              <a:t>загальному</a:t>
            </a:r>
            <a:endParaRPr lang="ru-RU" b="1" u="sng"/>
          </a:p>
          <a:p>
            <a:r>
              <a:rPr lang="ru-RU" sz="2800" b="1" u="sng" err="1">
                <a:latin typeface="Times New Roman"/>
                <a:cs typeface="Times New Roman"/>
              </a:rPr>
              <a:t>стовбурі</a:t>
            </a:r>
            <a:r>
              <a:rPr lang="ru-RU" sz="2800" b="1" u="sng" dirty="0">
                <a:latin typeface="Times New Roman"/>
                <a:cs typeface="Times New Roman"/>
              </a:rPr>
              <a:t> та </a:t>
            </a:r>
            <a:r>
              <a:rPr lang="ru-RU" sz="2800" b="1" u="sng" err="1">
                <a:latin typeface="Times New Roman"/>
                <a:cs typeface="Times New Roman"/>
              </a:rPr>
              <a:t>біфуркації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легеневої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артерії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спостерігаються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вільно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лежачі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червоні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пухкі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маси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із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тьмяною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гофрованою</a:t>
            </a:r>
            <a:r>
              <a:rPr lang="ru-RU" sz="2800" b="1" u="sng" dirty="0">
                <a:latin typeface="Times New Roman"/>
                <a:cs typeface="Times New Roman"/>
              </a:rPr>
              <a:t> </a:t>
            </a:r>
            <a:r>
              <a:rPr lang="ru-RU" sz="2800" b="1" u="sng" err="1">
                <a:latin typeface="Times New Roman"/>
                <a:cs typeface="Times New Roman"/>
              </a:rPr>
              <a:t>поверхнею</a:t>
            </a:r>
            <a:r>
              <a:rPr lang="ru-RU" sz="2800" b="1" u="sng" dirty="0">
                <a:latin typeface="Times New Roman"/>
                <a:cs typeface="Times New Roman"/>
              </a:rPr>
              <a:t>.</a:t>
            </a:r>
            <a:endParaRPr lang="ru-RU" b="1" u="sng"/>
          </a:p>
          <a:p>
            <a:r>
              <a:rPr lang="ru-RU" sz="2800" dirty="0" err="1">
                <a:latin typeface="Times New Roman"/>
                <a:cs typeface="Times New Roman"/>
              </a:rPr>
              <a:t>Який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патологічний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процес</a:t>
            </a:r>
            <a:r>
              <a:rPr lang="ru-RU" sz="2800" dirty="0">
                <a:latin typeface="Times New Roman"/>
                <a:cs typeface="Times New Roman"/>
              </a:rPr>
              <a:t> у </a:t>
            </a:r>
            <a:r>
              <a:rPr lang="ru-RU" sz="2800" dirty="0" err="1">
                <a:latin typeface="Times New Roman"/>
                <a:cs typeface="Times New Roman"/>
              </a:rPr>
              <a:t>легеневій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артерії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dirty="0" err="1">
                <a:latin typeface="Times New Roman"/>
                <a:cs typeface="Times New Roman"/>
              </a:rPr>
              <a:t>виявлено</a:t>
            </a:r>
            <a:r>
              <a:rPr lang="ru-RU" sz="2800" dirty="0">
                <a:latin typeface="Times New Roman"/>
                <a:cs typeface="Times New Roman"/>
              </a:rPr>
              <a:t>?</a:t>
            </a:r>
            <a:endParaRPr lang="ru-RU" dirty="0"/>
          </a:p>
          <a:p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0BB14E7-2E04-5AFD-6F3D-72E7C1E2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58" y="3425908"/>
            <a:ext cx="8825658" cy="244292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3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D615D-5D8E-693E-D2CC-9DE0FDEE9EB1}"/>
              </a:ext>
            </a:extLst>
          </p:cNvPr>
          <p:cNvSpPr txBox="1"/>
          <p:nvPr/>
        </p:nvSpPr>
        <p:spPr>
          <a:xfrm>
            <a:off x="181155" y="3602967"/>
            <a:ext cx="10348822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 dirty="0">
                <a:latin typeface="Times New Roman"/>
                <a:cs typeface="Times New Roman"/>
              </a:rPr>
              <a:t>A.  Тканинну емболію </a:t>
            </a:r>
            <a:endParaRPr lang="ru-RU" dirty="0"/>
          </a:p>
          <a:p>
            <a:r>
              <a:rPr lang="uk-UA" sz="2800" dirty="0">
                <a:latin typeface="Times New Roman"/>
                <a:cs typeface="Times New Roman"/>
              </a:rPr>
              <a:t>B.  </a:t>
            </a:r>
            <a:r>
              <a:rPr lang="uk-UA" sz="2800" b="1" u="sng" err="1">
                <a:latin typeface="Times New Roman"/>
                <a:cs typeface="Times New Roman"/>
              </a:rPr>
              <a:t>Тромбоемболію</a:t>
            </a:r>
            <a:endParaRPr lang="uk-UA" b="1" u="sng"/>
          </a:p>
          <a:p>
            <a:r>
              <a:rPr lang="uk-UA" sz="2800" dirty="0">
                <a:latin typeface="Times New Roman"/>
                <a:cs typeface="Times New Roman"/>
              </a:rPr>
              <a:t>C.  Тромбоз </a:t>
            </a:r>
          </a:p>
          <a:p>
            <a:r>
              <a:rPr lang="uk-UA" sz="2800" dirty="0">
                <a:latin typeface="Times New Roman"/>
                <a:cs typeface="Times New Roman"/>
              </a:rPr>
              <a:t>D.  Емболію сторонніми тілами </a:t>
            </a:r>
          </a:p>
          <a:p>
            <a:r>
              <a:rPr lang="uk-UA" sz="2800" dirty="0">
                <a:latin typeface="Times New Roman"/>
                <a:cs typeface="Times New Roman"/>
              </a:rPr>
              <a:t>E.  Жирову емболію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3873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2650</Words>
  <Application>Microsoft Office PowerPoint</Application>
  <PresentationFormat>Широкоэкранный</PresentationFormat>
  <Paragraphs>270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Century Gothic</vt:lpstr>
      <vt:lpstr>Times New Roman</vt:lpstr>
      <vt:lpstr>Wingdings 3</vt:lpstr>
      <vt:lpstr>Ion</vt:lpstr>
      <vt:lpstr>КРОК-1 спеціальність "СТОМАТОЛОГІЯ"</vt:lpstr>
      <vt:lpstr>Пацієнт звернувся до сімейного лі­каря зі скаргами на слабкість, втрату ваги та збільшення шийних лімфати­чних вузлів. Під час мікроскопічного дослідження біопсії лімфовузла виявле­но гігантські багатоядерні клітини Рід- Штернберга, лімфоцити, плазмоцити, гістіоцити, еозинофіли, ділянки некро­зу і склерозу. Для якого захворювання характерні такі клініко-лабораторні по­казники?  </vt:lpstr>
      <vt:lpstr>Під час аутопсії жінки віком 64 років, яка хворіла на туберкульоз, виявлено щільну, збільшену в розмірі селезінку, і множинними сіро-білими дрібними во­гнищами. За результатами мікроскопі­чного дослідження встановлено: вогни­ща мають казеозний некроз у центрі, навколо якого знаходяться епітеліоїдні, багатоядерні гігантські клітини та лім­фоцити. Яке ураження селезінки розви­нулося у цієї жінки? </vt:lpstr>
      <vt:lpstr>Під час гістологічного дослідження видаленого зуба, виявлено меншу кіль­кість та зменшені розміри одонтобла- стів і пульпоцитів зі склерозом сполу­чнотканинної основи пульпи. Яка пато­логія пульпи спостерігається?  </vt:lpstr>
      <vt:lpstr>У пацієнтки віком 5 років після ви­далення зуба на нижній щелепі, спосте­рігалося підвищення температури, зго­дом виникла припухлість в області шиї. Під час розтину шкіри шиї встановлено, що підшкірно-жирова клітковина про­сякнута непрозорою жовто-зеленою рі­диною з неприємним запахом. Який за­пальний процес розвитися у жировій клітковині? </vt:lpstr>
      <vt:lpstr>У вагітної пацієнтки віком 20 років на вестибулярній поверхні ясен різця ви­явлено кругле формування червонува­того кольору з виразкуванням на по­верхні. Під час мікроскопічного дослі­дження спостерігається схожість із ка­пілярною гемангіомою. Яке утворення виникло у пацієнтки на яснах? </vt:lpstr>
      <vt:lpstr>Враховуючи, що шкірний лейшма­ніоз міського типу характеризується циклічним перебігом, лікар припустив, що тривалість хвороби пацієнта близь­ко 3-6 місяців. Поява яких патологоанатомічних змін характеризує цей цикл захворювання? </vt:lpstr>
      <vt:lpstr>Пацієнт віком 61 рік помер у реані­маційному відділенні внаслідок синдро­му поліорганної дисфункції. Відомо, що раніше пацієнту проводили оператив­не втручання із приводу гострого гній­ного періоститу. Під час гістологічного дослідження некроптатів виявлено гі­перплазію лімфоїдної тканини мигдали­ків, дифузну інфільтрацію нейтрофіла­ми некротично зміненого альвеолярно­го відростка щелепи, реґіонарний гній­ний лімфаденіт, флегмону м’яких тка­нин шиї, двобічну полісегмснтарну гній­ну пневмонію, спленомегалію, незворо- тні зміни у кардіоміоцитах та епітелії ниркових канальців. Під час бактеріо­логічного дослідження у крові виявлено золотистий стафілокок. Який вид сепси­су спричинив такі паталогічні зміни? </vt:lpstr>
      <vt:lpstr>Під час аутопсії чоловіка віком 72 роки з діагнозом: повторний трансмуральний інфаркт міокарда, спостеріга­ється: оболонки епікарда та перикарда набухлі, потовщені, кострубаті, неначе вкриті волосяним покровом. Укажіть вид запалення в оболонках серця чоло­віка?</vt:lpstr>
      <vt:lpstr>Під час огляду порожнини рота па­цієнта виявлено регракцію ясен із ого­ленням шийки та кореня нижніх різців. На рентгенограмі альвеолярної кістки визначаються вогнища остеопорозу, пе­реважає гладка резорбція кісткової тка­нини. Під час мікроскопічного дослі­дження тканин ясен виявлено склероз і гіаліноз мікросудин із облітерацією їх просвітів. Капілярна мережа редукова­на, спостерігаються дистрофічні зміни сполучної тканини. Який патологічний процес виявлено? </vt:lpstr>
      <vt:lpstr>Під час аутопсії семирічної дитини, яка померла внаслідок декомпенсації вродженої вади серця, спостерігається збільшення маси та об’єму тимуса. Під час мікроскопічного дослідження Вияв­лено нормальну будову тимуса. Який патологічний процес спостерігається? </vt:lpstr>
      <vt:lpstr>Пацієнта віком 35 років госпiталізовано зі скаргами на біль у нижній ще­лепі справа, високу температуру тіла, озноб та припухлість. Під час обстежен­ня виявлено відшарування окістя з нако­пиченням запального ексудату між ним і кісткою, із перифокальним набряком м’яких тканин та частково розплавле­ним окістям. Для якого захворювання характерні ці симптоми? </vt:lpstr>
      <vt:lpstr>Пацієнт віком 50 років, через 5 ро­ків після інфаркту помер від хронічної серцевої недостатності. Під час аутопсії виявлено щільне лантухоподібне випи­нання на боковій поверхні стінки лівого шлуночка. Стінка у цьому місці стон­шена, щільна, сірого кольору. Для якої патології серця характерні такі зміни? </vt:lpstr>
      <vt:lpstr>Пацієнт віком 42 роки захворів за тиждень після того, як обробляв шкірку лисиці. Захворювання проявилося нер­вовим збудженням, гідрофобією та су­домами. Під час аутопсії виявлено енце­фаліт із ураженням стовбурової части­ни головного мозку стінок III шлуно­чка та гіиокаміїа. Проявами енцефаліту було скупчення лімфоцитів та мікроглі- альних клітин довкола загиблих нейронів і судин. У нервових клітинах гіпо- кампа виявлено еозинофільні включен­ня — тільця Бабеша-Негрі. Яке захво­рювання діагностовано у померлог</vt:lpstr>
      <vt:lpstr>За декілька годин після травми зуба у пульпі спостерігається гіперемія су­дин, виражений набряк тканини із по­одинокими нейтрофілами та лімфоци­тами, у нервових волокнах — незначні дистрофічні зміни. Який вид пульпіту розвинувся після травми? </vt:lpstr>
      <vt:lpstr>Під час розтину тіла чоловік-, віком 50 років виявлено такі зміни: права ле­геня помірно щільна в усіх відділах, на розрізі тканина безповітряна, дрібнозер­ниста, сухувата. Вісцеральна плевра має нашарування фібрину сіро-коричневого кольору. Для якого захворювання хара­ктерні такі патологічні зміни? </vt:lpstr>
      <vt:lpstr>У пацієнта під час огляду спостері­гається синдром СЗСТ, що поєднує: кальциноз шкіри, синдром Рейно, по­рушення моторики стравоходу, склеродактилії та телеангіоектазії. Для якого захворювання характерні ці симптоми?  </vt:lpstr>
      <vt:lpstr>Під час патологоанатомічного роз­тину тіла новонародженої дитини вста­новлено: дихальні шляхи вільні, але аль­веоли легень не розправилися. Що мо­гло спричинити таку патологію? </vt:lpstr>
      <vt:lpstr>У пацієнта з діагнозом: системний червоний вовчак, виявлено ураження нирок із нефротичним синдромом. Що з нижченаведеного викликликало цей патологічний стан?  </vt:lpstr>
      <vt:lpstr>Під час огляду ротової порожни­ни виявлено, що слизова оболонка ясен верхньої щелепи червонувата, із озна­ками набряку, незначною кровоточиві­стю та пошкодженням переважно між­зубної частини. Для якого захворюван­ня характерні ці симптоми?   </vt:lpstr>
      <vt:lpstr>У пацієнта в ділянці нижньої ще­лепи виник болючий вузлик червоно­го кольору. Під час гістологічного до­слідження виявлено скупчення гнійного ексудату в декількох волосяних фоліку­лах. Яка клініко-морфологічна форма запалення у пацієнта? </vt:lpstr>
      <vt:lpstr>Пацієнт звернувся до лікаря зі скар­гами на значну спрагу (полідипсію) та на часте сечовипускання із великою кількістю сечі (поліурію). Із анамне­зу відомо, що 4 тижні тому внаслідок черепно-мозкової травми у пацієнта ви­явлено некроз задньої долі гіпофіза. Для якого захворювання характерні та­кі симтоми? </vt:lpstr>
      <vt:lpstr>Під час огляду порожнини рота у жінки віком 52 роки спостерігаються гіперемія, набряк та кровоточивість ясен нижньої щелепи. Різці нижньої щелепи мають рухомість II ступеня, наявні зубо- ясенні кишені, під час натискування з під слизової ясен виділяється жовто- зелений ексудат. Для якого захворювання характерні ці симптоми?</vt:lpstr>
      <vt:lpstr>У чоловіка, який переніс інсульт та перебуває у нерухомому положенні спостерігається недостатність кровообігу, шкіра та м’які тканини над крижами почорніли і набрякли. Після відторгнення епідермісу в чорних тканинах з’явилися виразки. Який процес розвинувся у пацієнта?</vt:lpstr>
      <vt:lpstr>Лікар-стоматолог-хірург видалив у пацієнта кісту нижньої щелепи в ділянці другого премоляра. Кіста була сформована в альвеолярному краю щелепи, стінка її тонка, у порожнині розташований рудиментарний зуб. Мікроскопічно порожнину кісти вистилає плоский багатошаровий епітелій. Яке захворювання розвинулося у пацієнта?</vt:lpstr>
      <vt:lpstr>Під час розтину тіла чоловіка віком 76 років, який помер від серцевосудинної недостатності, у інтимі аорти виявлені об’ємні біло-жовті бляшки з дрібнозернистими аморфними масами в центрі, які заглиблюються в товщу стінки. Для якої стадії атеросклерозу характерні такі патологічні зміни стінки аорти?</vt:lpstr>
      <vt:lpstr>Під час обстеження порожнини рота у пацієнтки спостерігається гіперемія слизової оболонки щік, дна порожнини рота, м’якого та твердого піднебіння. Слизова оболонка тьмяна, з великою кількістю дрібних виразок, вкрита непрозорим слизом. Який імовірний діагноз?</vt:lpstr>
      <vt:lpstr>У видаленій матці жінки віком 55 років патологоанатом у товщі міометрію виявив щільний вузол діаметром 5 см із чіткими межами. На розрізі тканина вузла волокниста, сіро-рожевого кольору, з хаотичним розташуванням пучків волокон. Мікроскопічно пухлина складається з гладком’язових клітин, що утворюють пучки різної товщини, які йдуть у різних напрямках, і прошарків місцями гіалінізованої сполучної тканини. Яка пухлина розвинулася у жінки?</vt:lpstr>
      <vt:lpstr>Під час огляду семирічної дитини, яка проживає в районі із вмістом фтору в питній воді понад 2 мг на літр води, лікар-стоматолог виявив на ділянці різців верхньої та нижньої щелеп поодинокі пігментовані, фарфороподібні та крейдоподібні плями і смужки, що вкривають близько половини поверхні коронок зубів. Ураження локалізоване лише в емалі і не зачіпає дентин. Яке захворювання розвинулося у дитини?</vt:lpstr>
      <vt:lpstr>Під час мікроскопічного дослідження бляшкоподібного утвору, видаленого з бокової поверхні язика, у чоловіка із зубними протезами виявлено значне потовщення епітеліального шару з явищами паракератозу, гіперкератозу та акантозу. У сполучній тканині виявлені дрібні круглоклітинні інфільтрати. Діагностуйте це захворювання.</vt:lpstr>
      <vt:lpstr>У пацієнтки віком 35 років діагностовано дифтерію зіву. Жінка померла через гостру серцеву недостатність. Посмертний розтин тіла показав, що порожнини серця розширені в поперечнику, м’яз серця тьмяний, в’ялий, строкатий на розрізі, з жовтуватими ділянками під ендокардом. Який вид дистрофії виявлено у кардіоміоцитах?</vt:lpstr>
      <vt:lpstr>У пацієнтки, яка хворіє на вторинний сифіліс, з’явилися вогнища депігментації шкіри у верхніх відділах спини. Яка патологія шкіри розвинулася у жінки?</vt:lpstr>
      <vt:lpstr>Під час розтину трупа чоловіка віком 46 років, який тривалий час хворів на хронічний бронхіт, виявлено, що легені збільшені в об’ємі, не спадаються, підвищеної повітряності, бліді, тістоподібної консистенції, ріжуться з хрускотом. Під час мікроскопічного дослідження встановлено, що на всіх ділянках легень проксимальні відділи ацинусів різко розширені, стінки альвеол стоншені, капіляри в них недокрівні. Якій клініко- морфологічній формі емфіземи відповідає така морфологічна картина?</vt:lpstr>
      <vt:lpstr>Під час розтину тіла дівчинки, яка померла від асфіксії, виявлено, що слизова трахеї і бронхів укрита біло-сірою плівкою, яка слабко з’єднана з підлеглими тканинами і легко знімається пінцетом. Просвіт сегментарних бронхів заповнений пухкими масами сіро-білого кольору. Який трахеобронхіт за характером ексудату виявлено під час розтину?</vt:lpstr>
      <vt:lpstr>Під час розтину тіла шестимісячної дитини, яка померла внаслідок тривалого інфекційного захворювання, виявлено зменшення маси та розмірів тимусу. Під час мікроскопічного дослідження в тимусі виявлено атрофію часточок, значне зменшення кількості лімфоцитів, інверсію шарів, збільшення кількості тимічних тілець. Який патологічний процес найімовірніше розвинувся в тимусі?</vt:lpstr>
      <vt:lpstr>Під час дослідження біоптату шкіри виявлено гранульоми, до завданяя   складу яких входять лімфоцити та макрофаги. Серед макрофагів виділяються великі клітини з жировими  включеннями, які вміщують у собі спаковані у вигляді куль мікроорганізми (клітини Вірхова). Для якого захворювання характерний такий тип гі перчутливості? </vt:lpstr>
      <vt:lpstr>У пацієнта діагностовано порушення периферичного кровообігу, основою якого є обмеження припливу артеріальної крові. Спостерігається збліднення цієї ділянки та зниження місцевої температури. Яким захворюванням це обумовлено?</vt:lpstr>
      <vt:lpstr>Під час дослідження нирки виявлено, що вона набрякла, завданяя             повнокровна, капсула легко знімається, порожнини мисок і чашечок розширені, заповнені каламутною сечею, їх слизова оболонка тьмяна, з вогнищами крововиливів. На розрізі тканина  нирки строката, жовто-сірі ділянки оточені зоною повнокрів’я і геморагій. Якому захворюванню відповідає такий макроскопічний вид нирки? </vt:lpstr>
      <vt:lpstr>Під час гістологічного дослідження біоптату, який отримали із завданяя  нижньої третини стравоходу чоловіка віком 57 років із симптомами тривалого рсфлюксу шлункового вмісту, виявлено такі зміни: у слизовій оболонці на місці багатошарового  плоского епітелію визначається одношаровий залозистий призматичний епітелій, з ознаками продукції слизу. Укажіть патологічний процес, який виник у слизовій оболонці пацієнта. </vt:lpstr>
      <vt:lpstr>Жінка віком 65 років, яка хворіє на тромбофлебіт глибоких вен                 гомілки, раптово померла. Під час розтину тіла в загальному стовбурі та біфуркації легеневої артерії спостерігаються вільно лежачі червоні пухкі маси із тьмяною гофрованою поверхнею. Який патологічний процес у легеневій артерії виявлено?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Маріана Валеріївна Литвиненко</cp:lastModifiedBy>
  <cp:revision>1805</cp:revision>
  <dcterms:created xsi:type="dcterms:W3CDTF">2023-09-18T08:01:42Z</dcterms:created>
  <dcterms:modified xsi:type="dcterms:W3CDTF">2024-04-07T16:22:02Z</dcterms:modified>
</cp:coreProperties>
</file>