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3" r:id="rId39"/>
    <p:sldId id="295" r:id="rId40"/>
    <p:sldId id="296" r:id="rId4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ED113-5CB3-3A39-4D44-354849D4EED9}" v="2" dt="2023-09-20T13:03:07.500"/>
    <p1510:client id="{2B9EFB99-20EB-4646-815F-0896B78E6984}" v="1263" dt="2023-09-18T14:09:46.882"/>
    <p1510:client id="{4F9D666C-18FB-320E-E10C-AB175A1AD3E2}" v="179" dt="2023-09-20T12:34:21.274"/>
    <p1510:client id="{7C132766-EE8B-C939-7710-C6E9F050C104}" v="1426" dt="2023-10-02T10:08:29.157"/>
    <p1510:client id="{8D49C57D-DFED-5253-076B-6D2430DD01E6}" v="673" dt="2023-09-26T10:01:51.408"/>
    <p1510:client id="{AAD53FB4-5FB4-03E9-C0F7-DDDC22DAF91E}" v="1418" dt="2023-09-26T14:23:36.513"/>
    <p1510:client id="{E0178D4C-2782-78A9-54EA-CCD8EB579538}" v="670" dt="2023-10-01T14:53:27.048"/>
    <p1510:client id="{ED1477D8-9E1D-86D2-9BDE-9C1A58B97FF5}" v="692" dt="2023-09-20T12:03:46.747"/>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440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96872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000181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796027F-7875-4030-9381-8BD8C4F21935}" type="datetimeFigureOut">
              <a:rPr lang="en-US" dirty="0"/>
              <a:t>4/7/2024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379159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796027F-7875-4030-9381-8BD8C4F21935}" type="datetimeFigureOut">
              <a:rPr lang="en-US" dirty="0"/>
              <a:t>4/7/2024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87131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962799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0874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67160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1414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504935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873355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16418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19450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305168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903922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33883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4/7/2024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423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4/7/2024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788107567"/>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1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DA9A1C45-B547-02D9-8C98-F69490574FC2}"/>
              </a:ext>
            </a:extLst>
          </p:cNvPr>
          <p:cNvPicPr>
            <a:picLocks noChangeAspect="1"/>
          </p:cNvPicPr>
          <p:nvPr/>
        </p:nvPicPr>
        <p:blipFill rotWithShape="1">
          <a:blip r:embed="rId7">
            <a:duotone>
              <a:prstClr val="black"/>
              <a:schemeClr val="accent5">
                <a:tint val="45000"/>
                <a:satMod val="400000"/>
              </a:schemeClr>
            </a:duotone>
            <a:alphaModFix amt="15000"/>
          </a:blip>
          <a:srcRect t="26938" b="16813"/>
          <a:stretch/>
        </p:blipFill>
        <p:spPr>
          <a:xfrm>
            <a:off x="20" y="10"/>
            <a:ext cx="12191980" cy="6857990"/>
          </a:xfrm>
          <a:prstGeom prst="rect">
            <a:avLst/>
          </a:prstGeom>
        </p:spPr>
      </p:pic>
      <p:sp>
        <p:nvSpPr>
          <p:cNvPr id="2" name="Заголовок 1"/>
          <p:cNvSpPr>
            <a:spLocks noGrp="1"/>
          </p:cNvSpPr>
          <p:nvPr>
            <p:ph type="ctrTitle"/>
          </p:nvPr>
        </p:nvSpPr>
        <p:spPr>
          <a:xfrm>
            <a:off x="646111" y="452718"/>
            <a:ext cx="9390346" cy="2708869"/>
          </a:xfrm>
        </p:spPr>
        <p:txBody>
          <a:bodyPr vert="horz" lIns="91440" tIns="45720" rIns="91440" bIns="45720" rtlCol="0" anchor="t">
            <a:normAutofit/>
          </a:bodyPr>
          <a:lstStyle/>
          <a:p>
            <a:r>
              <a:rPr lang="en-US" sz="6000" dirty="0">
                <a:latin typeface="Times New Roman"/>
                <a:cs typeface="Times New Roman"/>
              </a:rPr>
              <a:t>КРОК-1</a:t>
            </a:r>
            <a:br>
              <a:rPr lang="en-US" sz="6000" dirty="0">
                <a:latin typeface="Times New Roman"/>
              </a:rPr>
            </a:br>
            <a:r>
              <a:rPr lang="en-US" sz="4200" dirty="0" err="1"/>
              <a:t>speciality</a:t>
            </a:r>
            <a:r>
              <a:rPr lang="en-US" sz="4200" dirty="0"/>
              <a:t> "DENTISTRY"</a:t>
            </a:r>
          </a:p>
        </p:txBody>
      </p:sp>
      <p:sp>
        <p:nvSpPr>
          <p:cNvPr id="25" name="Rectangle 24">
            <a:extLst>
              <a:ext uri="{FF2B5EF4-FFF2-40B4-BE49-F238E27FC236}">
                <a16:creationId xmlns:a16="http://schemas.microsoft.com/office/drawing/2014/main" id="{909FE742-1A27-4AEF-B5F0-F8C383EAB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Подзаголовок 2"/>
          <p:cNvSpPr>
            <a:spLocks noGrp="1"/>
          </p:cNvSpPr>
          <p:nvPr>
            <p:ph type="subTitle" idx="1"/>
          </p:nvPr>
        </p:nvSpPr>
        <p:spPr>
          <a:xfrm>
            <a:off x="1103312" y="2052918"/>
            <a:ext cx="8946541" cy="4195481"/>
          </a:xfrm>
        </p:spPr>
        <p:txBody>
          <a:bodyPr vert="horz" lIns="91440" tIns="45720" rIns="91440" bIns="45720" rtlCol="0" anchor="ctr">
            <a:normAutofit/>
          </a:bodyPr>
          <a:lstStyle/>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r>
              <a:rPr lang="en-US" sz="2400" dirty="0">
                <a:solidFill>
                  <a:schemeClr val="tx1"/>
                </a:solidFill>
              </a:rPr>
              <a:t>discipline: </a:t>
            </a:r>
            <a:r>
              <a:rPr lang="en-US" sz="2400" dirty="0" err="1">
                <a:solidFill>
                  <a:schemeClr val="tx1"/>
                </a:solidFill>
              </a:rPr>
              <a:t>pathomorphology</a:t>
            </a:r>
          </a:p>
        </p:txBody>
      </p:sp>
    </p:spTree>
    <p:extLst>
      <p:ext uri="{BB962C8B-B14F-4D97-AF65-F5344CB8AC3E}">
        <p14:creationId xmlns:p14="http://schemas.microsoft.com/office/powerpoint/2010/main" val="135165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400"/>
                                        <p:tgtEl>
                                          <p:spTgt spid="3">
                                            <p:txEl>
                                              <p:pRg st="6" end="6"/>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2" name="Заголовок 1">
            <a:extLst>
              <a:ext uri="{FF2B5EF4-FFF2-40B4-BE49-F238E27FC236}">
                <a16:creationId xmlns:a16="http://schemas.microsoft.com/office/drawing/2014/main" id="{FA15B7F3-2BA8-FA91-1FE6-01A39402FBCD}"/>
              </a:ext>
            </a:extLst>
          </p:cNvPr>
          <p:cNvSpPr>
            <a:spLocks noGrp="1"/>
          </p:cNvSpPr>
          <p:nvPr>
            <p:ph type="ctrTitle"/>
          </p:nvPr>
        </p:nvSpPr>
        <p:spPr>
          <a:xfrm>
            <a:off x="306691" y="211347"/>
            <a:ext cx="10737846" cy="3027656"/>
          </a:xfrm>
        </p:spPr>
        <p:txBody>
          <a:bodyPr vert="horz" lIns="91440" tIns="45720" rIns="91440" bIns="45720" rtlCol="0" anchor="t">
            <a:normAutofit/>
          </a:bodyPr>
          <a:lstStyle/>
          <a:p>
            <a:pPr>
              <a:lnSpc>
                <a:spcPct val="90000"/>
              </a:lnSpc>
            </a:pPr>
            <a:r>
              <a:rPr lang="en-US" sz="3200" dirty="0">
                <a:latin typeface="Times New Roman"/>
                <a:cs typeface="Times New Roman"/>
              </a:rPr>
              <a:t> Autopsy of the body of a 7-year- old child, who died of decompensated congenital heart defect, </a:t>
            </a:r>
            <a:r>
              <a:rPr lang="en-US" sz="3200" b="1" u="sng" dirty="0">
                <a:latin typeface="Times New Roman"/>
                <a:cs typeface="Times New Roman"/>
              </a:rPr>
              <a:t>shows an increase in the mass and volume of the thymus. Microscopy reveals normal structure of the thymus.</a:t>
            </a:r>
            <a:r>
              <a:rPr lang="en-US" sz="3200" dirty="0">
                <a:latin typeface="Times New Roman"/>
                <a:cs typeface="Times New Roman"/>
              </a:rPr>
              <a:t> What pathological process is observed in the thymus in this case?</a:t>
            </a:r>
            <a:endParaRPr lang="ru-RU" sz="3200">
              <a:solidFill>
                <a:schemeClr val="tx1"/>
              </a:solidFill>
              <a:latin typeface="Times New Roman"/>
              <a:cs typeface="Times New Roman"/>
            </a:endParaRPr>
          </a:p>
        </p:txBody>
      </p:sp>
      <p:sp>
        <p:nvSpPr>
          <p:cNvPr id="3" name="Подзаголовок 2">
            <a:extLst>
              <a:ext uri="{FF2B5EF4-FFF2-40B4-BE49-F238E27FC236}">
                <a16:creationId xmlns:a16="http://schemas.microsoft.com/office/drawing/2014/main" id="{1363ED7B-CE80-C07D-F1BC-E7591DDE8FAF}"/>
              </a:ext>
            </a:extLst>
          </p:cNvPr>
          <p:cNvSpPr>
            <a:spLocks noGrp="1"/>
          </p:cNvSpPr>
          <p:nvPr>
            <p:ph type="subTitle" idx="1"/>
          </p:nvPr>
        </p:nvSpPr>
        <p:spPr>
          <a:xfrm>
            <a:off x="364200" y="3699079"/>
            <a:ext cx="8825658" cy="2212891"/>
          </a:xfrm>
        </p:spPr>
        <p:txBody>
          <a:bodyPr vert="horz" lIns="91440" tIns="45720" rIns="91440" bIns="45720" rtlCol="0" anchor="t">
            <a:noAutofit/>
          </a:bodyPr>
          <a:lstStyle/>
          <a:p>
            <a:pPr marL="457200" indent="-457200">
              <a:lnSpc>
                <a:spcPct val="90000"/>
              </a:lnSpc>
              <a:buAutoNum type="alphaUcPeriod"/>
            </a:pPr>
            <a:r>
              <a:rPr lang="ru-RU" sz="2400" dirty="0" err="1">
                <a:solidFill>
                  <a:schemeClr val="tx1"/>
                </a:solidFill>
                <a:latin typeface="Times New Roman"/>
                <a:cs typeface="Times New Roman"/>
              </a:rPr>
              <a:t>Accidental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thymic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involution</a:t>
            </a:r>
            <a:endParaRPr lang="ru-RU" err="1">
              <a:solidFill>
                <a:schemeClr val="tx1"/>
              </a:solidFill>
            </a:endParaRPr>
          </a:p>
          <a:p>
            <a:pPr>
              <a:lnSpc>
                <a:spcPct val="90000"/>
              </a:lnSpc>
            </a:pPr>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Thymic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dysplasia</a:t>
            </a:r>
            <a:r>
              <a:rPr lang="ru-RU" sz="2400" dirty="0">
                <a:solidFill>
                  <a:schemeClr val="tx1"/>
                </a:solidFill>
                <a:latin typeface="Times New Roman"/>
                <a:cs typeface="Times New Roman"/>
              </a:rPr>
              <a:t> </a:t>
            </a:r>
            <a:endParaRPr lang="ru-RU" dirty="0" err="1">
              <a:solidFill>
                <a:schemeClr val="tx1"/>
              </a:solidFill>
              <a:latin typeface="Century Gothic" panose="020B0502020202020204"/>
              <a:cs typeface="Times New Roman"/>
            </a:endParaRPr>
          </a:p>
          <a:p>
            <a:pPr>
              <a:lnSpc>
                <a:spcPct val="90000"/>
              </a:lnSpc>
            </a:pPr>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Thymic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agenesis</a:t>
            </a:r>
            <a:endParaRPr lang="ru-RU">
              <a:solidFill>
                <a:schemeClr val="tx1"/>
              </a:solidFill>
            </a:endParaRPr>
          </a:p>
          <a:p>
            <a:pPr>
              <a:lnSpc>
                <a:spcPct val="90000"/>
              </a:lnSpc>
            </a:pPr>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Thymoma</a:t>
            </a:r>
            <a:endParaRPr lang="ru-RU" dirty="0" err="1">
              <a:solidFill>
                <a:schemeClr val="tx1"/>
              </a:solidFill>
            </a:endParaRPr>
          </a:p>
          <a:p>
            <a:pPr>
              <a:lnSpc>
                <a:spcPct val="90000"/>
              </a:lnSpc>
            </a:pPr>
            <a:r>
              <a:rPr lang="ru-RU" sz="2400" dirty="0">
                <a:solidFill>
                  <a:schemeClr val="tx1"/>
                </a:solidFill>
                <a:latin typeface="Times New Roman"/>
                <a:cs typeface="Times New Roman"/>
              </a:rPr>
              <a:t>E. </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Congenital</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thymomegaly</a:t>
            </a:r>
            <a:endParaRPr lang="ru-RU" b="1" u="sng">
              <a:solidFill>
                <a:schemeClr val="tx1"/>
              </a:solidFill>
            </a:endParaRPr>
          </a:p>
          <a:p>
            <a:pPr>
              <a:lnSpc>
                <a:spcPct val="90000"/>
              </a:lnSpc>
            </a:pPr>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772873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5" name="Заголовок 4">
            <a:extLst>
              <a:ext uri="{FF2B5EF4-FFF2-40B4-BE49-F238E27FC236}">
                <a16:creationId xmlns:a16="http://schemas.microsoft.com/office/drawing/2014/main" id="{11ABAD36-D7FB-B0F2-C301-41C3875D79DF}"/>
              </a:ext>
            </a:extLst>
          </p:cNvPr>
          <p:cNvSpPr>
            <a:spLocks noGrp="1"/>
          </p:cNvSpPr>
          <p:nvPr>
            <p:ph type="ctrTitle"/>
          </p:nvPr>
        </p:nvSpPr>
        <p:spPr>
          <a:xfrm>
            <a:off x="579861" y="182592"/>
            <a:ext cx="11341695" cy="2610714"/>
          </a:xfrm>
        </p:spPr>
        <p:txBody>
          <a:bodyPr vert="horz" lIns="91440" tIns="45720" rIns="91440" bIns="45720" rtlCol="0" anchor="t">
            <a:noAutofit/>
          </a:bodyPr>
          <a:lstStyle/>
          <a:p>
            <a:r>
              <a:rPr lang="uk-UA" sz="3400" err="1">
                <a:latin typeface="Times New Roman"/>
                <a:cs typeface="Times New Roman"/>
              </a:rPr>
              <a:t>Examination</a:t>
            </a:r>
            <a:r>
              <a:rPr lang="uk-UA" sz="3400" dirty="0">
                <a:latin typeface="Times New Roman"/>
                <a:cs typeface="Times New Roman"/>
              </a:rPr>
              <a:t> </a:t>
            </a:r>
            <a:r>
              <a:rPr lang="uk-UA" sz="3400" err="1">
                <a:latin typeface="Times New Roman"/>
                <a:cs typeface="Times New Roman"/>
              </a:rPr>
              <a:t>of</a:t>
            </a:r>
            <a:r>
              <a:rPr lang="uk-UA" sz="3400" dirty="0">
                <a:latin typeface="Times New Roman"/>
                <a:cs typeface="Times New Roman"/>
              </a:rPr>
              <a:t> </a:t>
            </a:r>
            <a:r>
              <a:rPr lang="uk-UA" sz="3400" err="1">
                <a:latin typeface="Times New Roman"/>
                <a:cs typeface="Times New Roman"/>
              </a:rPr>
              <a:t>the</a:t>
            </a:r>
            <a:r>
              <a:rPr lang="uk-UA" sz="3400" dirty="0">
                <a:latin typeface="Times New Roman"/>
                <a:cs typeface="Times New Roman"/>
              </a:rPr>
              <a:t> </a:t>
            </a:r>
            <a:r>
              <a:rPr lang="uk-UA" sz="3400" err="1">
                <a:latin typeface="Times New Roman"/>
                <a:cs typeface="Times New Roman"/>
              </a:rPr>
              <a:t>oral</a:t>
            </a:r>
            <a:r>
              <a:rPr lang="uk-UA" sz="3400" dirty="0">
                <a:latin typeface="Times New Roman"/>
                <a:cs typeface="Times New Roman"/>
              </a:rPr>
              <a:t> </a:t>
            </a:r>
            <a:r>
              <a:rPr lang="uk-UA" sz="3400" err="1">
                <a:latin typeface="Times New Roman"/>
                <a:cs typeface="Times New Roman"/>
              </a:rPr>
              <a:t>cavity</a:t>
            </a:r>
            <a:r>
              <a:rPr lang="uk-UA" sz="3400" dirty="0">
                <a:latin typeface="Times New Roman"/>
                <a:cs typeface="Times New Roman"/>
              </a:rPr>
              <a:t> </a:t>
            </a:r>
            <a:r>
              <a:rPr lang="uk-UA" sz="3400" err="1">
                <a:latin typeface="Times New Roman"/>
                <a:cs typeface="Times New Roman"/>
              </a:rPr>
              <a:t>shows</a:t>
            </a:r>
            <a:r>
              <a:rPr lang="uk-UA" sz="3400" dirty="0">
                <a:latin typeface="Times New Roman"/>
                <a:cs typeface="Times New Roman"/>
              </a:rPr>
              <a:t> </a:t>
            </a:r>
            <a:r>
              <a:rPr lang="uk-UA" sz="3400" err="1">
                <a:latin typeface="Times New Roman"/>
                <a:cs typeface="Times New Roman"/>
              </a:rPr>
              <a:t>that</a:t>
            </a:r>
            <a:r>
              <a:rPr lang="uk-UA" sz="3400" dirty="0">
                <a:latin typeface="Times New Roman"/>
                <a:cs typeface="Times New Roman"/>
              </a:rPr>
              <a:t> </a:t>
            </a:r>
            <a:r>
              <a:rPr lang="uk-UA" sz="3400" b="1" u="sng" err="1">
                <a:latin typeface="Times New Roman"/>
                <a:cs typeface="Times New Roman"/>
              </a:rPr>
              <a:t>gingival</a:t>
            </a:r>
            <a:r>
              <a:rPr lang="uk-UA" sz="3400" b="1" u="sng" dirty="0">
                <a:latin typeface="Times New Roman"/>
                <a:cs typeface="Times New Roman"/>
              </a:rPr>
              <a:t> </a:t>
            </a:r>
            <a:r>
              <a:rPr lang="uk-UA" sz="3400" b="1" u="sng" err="1">
                <a:latin typeface="Times New Roman"/>
                <a:cs typeface="Times New Roman"/>
              </a:rPr>
              <a:t>mucosa</a:t>
            </a:r>
            <a:r>
              <a:rPr lang="uk-UA" sz="3400" b="1" u="sng" dirty="0">
                <a:latin typeface="Times New Roman"/>
                <a:cs typeface="Times New Roman"/>
              </a:rPr>
              <a:t> </a:t>
            </a:r>
            <a:r>
              <a:rPr lang="uk-UA" sz="3400" b="1" u="sng" err="1">
                <a:latin typeface="Times New Roman"/>
                <a:cs typeface="Times New Roman"/>
              </a:rPr>
              <a:t>of</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upper</a:t>
            </a:r>
            <a:r>
              <a:rPr lang="uk-UA" sz="3400" b="1" u="sng" dirty="0">
                <a:latin typeface="Times New Roman"/>
                <a:cs typeface="Times New Roman"/>
              </a:rPr>
              <a:t> </a:t>
            </a:r>
            <a:r>
              <a:rPr lang="uk-UA" sz="3400" b="1" u="sng" err="1">
                <a:latin typeface="Times New Roman"/>
                <a:cs typeface="Times New Roman"/>
              </a:rPr>
              <a:t>jaw</a:t>
            </a:r>
            <a:r>
              <a:rPr lang="uk-UA" sz="3400" b="1" u="sng" dirty="0">
                <a:latin typeface="Times New Roman"/>
                <a:cs typeface="Times New Roman"/>
              </a:rPr>
              <a:t> </a:t>
            </a:r>
            <a:r>
              <a:rPr lang="uk-UA" sz="3400" b="1" u="sng" err="1">
                <a:latin typeface="Times New Roman"/>
                <a:cs typeface="Times New Roman"/>
              </a:rPr>
              <a:t>is</a:t>
            </a:r>
            <a:r>
              <a:rPr lang="uk-UA" sz="3400" b="1" u="sng" dirty="0">
                <a:latin typeface="Times New Roman"/>
                <a:cs typeface="Times New Roman"/>
              </a:rPr>
              <a:t> </a:t>
            </a:r>
            <a:r>
              <a:rPr lang="uk-UA" sz="3400" b="1" u="sng" err="1">
                <a:latin typeface="Times New Roman"/>
                <a:cs typeface="Times New Roman"/>
              </a:rPr>
              <a:t>reddish</a:t>
            </a:r>
            <a:r>
              <a:rPr lang="uk-UA" sz="3400" b="1" u="sng" dirty="0">
                <a:latin typeface="Times New Roman"/>
                <a:cs typeface="Times New Roman"/>
              </a:rPr>
              <a:t>, </a:t>
            </a:r>
            <a:r>
              <a:rPr lang="uk-UA" sz="3400" b="1" u="sng" err="1">
                <a:latin typeface="Times New Roman"/>
                <a:cs typeface="Times New Roman"/>
              </a:rPr>
              <a:t>has</a:t>
            </a:r>
            <a:r>
              <a:rPr lang="uk-UA" sz="3400" b="1" u="sng" dirty="0">
                <a:latin typeface="Times New Roman"/>
                <a:cs typeface="Times New Roman"/>
              </a:rPr>
              <a:t> </a:t>
            </a:r>
            <a:r>
              <a:rPr lang="uk-UA" sz="3400" b="1" u="sng" err="1">
                <a:latin typeface="Times New Roman"/>
                <a:cs typeface="Times New Roman"/>
              </a:rPr>
              <a:t>signs</a:t>
            </a:r>
            <a:r>
              <a:rPr lang="uk-UA" sz="3400" b="1" u="sng" dirty="0">
                <a:latin typeface="Times New Roman"/>
                <a:cs typeface="Times New Roman"/>
              </a:rPr>
              <a:t> </a:t>
            </a:r>
            <a:r>
              <a:rPr lang="uk-UA" sz="3400" b="1" u="sng" err="1">
                <a:latin typeface="Times New Roman"/>
                <a:cs typeface="Times New Roman"/>
              </a:rPr>
              <a:t>of</a:t>
            </a:r>
            <a:r>
              <a:rPr lang="uk-UA" sz="3400" b="1" u="sng" dirty="0">
                <a:latin typeface="Times New Roman"/>
                <a:cs typeface="Times New Roman"/>
              </a:rPr>
              <a:t> </a:t>
            </a:r>
            <a:r>
              <a:rPr lang="uk-UA" sz="3400" b="1" u="sng" err="1">
                <a:latin typeface="Times New Roman"/>
                <a:cs typeface="Times New Roman"/>
              </a:rPr>
              <a:t>edema</a:t>
            </a:r>
            <a:r>
              <a:rPr lang="uk-UA" sz="3400" b="1" u="sng" dirty="0">
                <a:latin typeface="Times New Roman"/>
                <a:cs typeface="Times New Roman"/>
              </a:rPr>
              <a:t>, </a:t>
            </a:r>
            <a:r>
              <a:rPr lang="uk-UA" sz="3400" b="1" u="sng" err="1">
                <a:latin typeface="Times New Roman"/>
                <a:cs typeface="Times New Roman"/>
              </a:rPr>
              <a:t>and</a:t>
            </a:r>
            <a:r>
              <a:rPr lang="uk-UA" sz="3400" b="1" u="sng" dirty="0">
                <a:latin typeface="Times New Roman"/>
                <a:cs typeface="Times New Roman"/>
              </a:rPr>
              <a:t> </a:t>
            </a:r>
            <a:r>
              <a:rPr lang="uk-UA" sz="3400" b="1" u="sng" err="1">
                <a:latin typeface="Times New Roman"/>
                <a:cs typeface="Times New Roman"/>
              </a:rPr>
              <a:t>slightly</a:t>
            </a:r>
            <a:r>
              <a:rPr lang="uk-UA" sz="3400" b="1" u="sng" dirty="0">
                <a:latin typeface="Times New Roman"/>
                <a:cs typeface="Times New Roman"/>
              </a:rPr>
              <a:t> </a:t>
            </a:r>
            <a:r>
              <a:rPr lang="uk-UA" sz="3400" b="1" u="sng" err="1">
                <a:latin typeface="Times New Roman"/>
                <a:cs typeface="Times New Roman"/>
              </a:rPr>
              <a:t>bleeds</a:t>
            </a:r>
            <a:r>
              <a:rPr lang="uk-UA" sz="3400" b="1" u="sng" dirty="0">
                <a:latin typeface="Times New Roman"/>
                <a:cs typeface="Times New Roman"/>
              </a:rPr>
              <a:t>, </a:t>
            </a:r>
            <a:r>
              <a:rPr lang="uk-UA" sz="3400" b="1" u="sng" err="1">
                <a:latin typeface="Times New Roman"/>
                <a:cs typeface="Times New Roman"/>
              </a:rPr>
              <a:t>with</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damage</a:t>
            </a:r>
            <a:r>
              <a:rPr lang="uk-UA" sz="3400" b="1" u="sng" dirty="0">
                <a:latin typeface="Times New Roman"/>
                <a:cs typeface="Times New Roman"/>
              </a:rPr>
              <a:t> </a:t>
            </a:r>
            <a:r>
              <a:rPr lang="uk-UA" sz="3400" b="1" u="sng" err="1">
                <a:latin typeface="Times New Roman"/>
                <a:cs typeface="Times New Roman"/>
              </a:rPr>
              <a:t>localized</a:t>
            </a:r>
            <a:r>
              <a:rPr lang="uk-UA" sz="3400" b="1" u="sng" dirty="0">
                <a:latin typeface="Times New Roman"/>
                <a:cs typeface="Times New Roman"/>
              </a:rPr>
              <a:t> </a:t>
            </a:r>
            <a:r>
              <a:rPr lang="uk-UA" sz="3400" b="1" u="sng" err="1">
                <a:latin typeface="Times New Roman"/>
                <a:cs typeface="Times New Roman"/>
              </a:rPr>
              <a:t>primarily</a:t>
            </a:r>
            <a:r>
              <a:rPr lang="uk-UA" sz="3400" b="1" u="sng" dirty="0">
                <a:latin typeface="Times New Roman"/>
                <a:cs typeface="Times New Roman"/>
              </a:rPr>
              <a:t> </a:t>
            </a:r>
            <a:r>
              <a:rPr lang="uk-UA" sz="3400" b="1" u="sng" err="1">
                <a:latin typeface="Times New Roman"/>
                <a:cs typeface="Times New Roman"/>
              </a:rPr>
              <a:t>at</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interdental</a:t>
            </a:r>
            <a:r>
              <a:rPr lang="uk-UA" sz="3400" b="1" u="sng" dirty="0">
                <a:latin typeface="Times New Roman"/>
                <a:cs typeface="Times New Roman"/>
              </a:rPr>
              <a:t> </a:t>
            </a:r>
            <a:r>
              <a:rPr lang="uk-UA" sz="3400" b="1" u="sng" err="1">
                <a:latin typeface="Times New Roman"/>
                <a:cs typeface="Times New Roman"/>
              </a:rPr>
              <a:t>areas</a:t>
            </a:r>
            <a:r>
              <a:rPr lang="uk-UA" sz="3400" b="1" u="sng" dirty="0">
                <a:latin typeface="Times New Roman"/>
                <a:cs typeface="Times New Roman"/>
              </a:rPr>
              <a:t>.</a:t>
            </a:r>
            <a:r>
              <a:rPr lang="uk-UA" sz="3400" dirty="0">
                <a:latin typeface="Times New Roman"/>
                <a:cs typeface="Times New Roman"/>
              </a:rPr>
              <a:t> </a:t>
            </a:r>
            <a:r>
              <a:rPr lang="uk-UA" sz="3400" err="1">
                <a:latin typeface="Times New Roman"/>
                <a:cs typeface="Times New Roman"/>
              </a:rPr>
              <a:t>What</a:t>
            </a:r>
            <a:r>
              <a:rPr lang="uk-UA" sz="3400" dirty="0">
                <a:latin typeface="Times New Roman"/>
                <a:cs typeface="Times New Roman"/>
              </a:rPr>
              <a:t> </a:t>
            </a:r>
            <a:r>
              <a:rPr lang="uk-UA" sz="3400" err="1">
                <a:latin typeface="Times New Roman"/>
                <a:cs typeface="Times New Roman"/>
              </a:rPr>
              <a:t>diagnosis</a:t>
            </a:r>
            <a:r>
              <a:rPr lang="uk-UA" sz="3400" dirty="0">
                <a:latin typeface="Times New Roman"/>
                <a:cs typeface="Times New Roman"/>
              </a:rPr>
              <a:t> </a:t>
            </a:r>
            <a:r>
              <a:rPr lang="uk-UA" sz="3400" err="1">
                <a:latin typeface="Times New Roman"/>
                <a:cs typeface="Times New Roman"/>
              </a:rPr>
              <a:t>is</a:t>
            </a:r>
            <a:r>
              <a:rPr lang="uk-UA" sz="3400" dirty="0">
                <a:latin typeface="Times New Roman"/>
                <a:cs typeface="Times New Roman"/>
              </a:rPr>
              <a:t> </a:t>
            </a:r>
            <a:r>
              <a:rPr lang="uk-UA" sz="3400" err="1">
                <a:latin typeface="Times New Roman"/>
                <a:cs typeface="Times New Roman"/>
              </a:rPr>
              <a:t>likely</a:t>
            </a:r>
            <a:r>
              <a:rPr lang="uk-UA" sz="3400" dirty="0">
                <a:latin typeface="Times New Roman"/>
                <a:cs typeface="Times New Roman"/>
              </a:rPr>
              <a:t> </a:t>
            </a:r>
            <a:r>
              <a:rPr lang="uk-UA" sz="3400" err="1">
                <a:latin typeface="Times New Roman"/>
                <a:cs typeface="Times New Roman"/>
              </a:rPr>
              <a:t>in</a:t>
            </a:r>
            <a:r>
              <a:rPr lang="uk-UA" sz="3400" dirty="0">
                <a:latin typeface="Times New Roman"/>
                <a:cs typeface="Times New Roman"/>
              </a:rPr>
              <a:t> </a:t>
            </a:r>
            <a:r>
              <a:rPr lang="uk-UA" sz="3400" err="1">
                <a:latin typeface="Times New Roman"/>
                <a:cs typeface="Times New Roman"/>
              </a:rPr>
              <a:t>this</a:t>
            </a:r>
            <a:r>
              <a:rPr lang="uk-UA" sz="3400" dirty="0">
                <a:latin typeface="Times New Roman"/>
                <a:cs typeface="Times New Roman"/>
              </a:rPr>
              <a:t> </a:t>
            </a:r>
            <a:r>
              <a:rPr lang="uk-UA" sz="3400" err="1">
                <a:latin typeface="Times New Roman"/>
                <a:cs typeface="Times New Roman"/>
              </a:rPr>
              <a:t>case</a:t>
            </a:r>
            <a:r>
              <a:rPr lang="uk-UA" sz="3400" dirty="0">
                <a:latin typeface="Times New Roman"/>
                <a:cs typeface="Times New Roman"/>
              </a:rPr>
              <a:t>?</a:t>
            </a:r>
            <a:endParaRPr lang="ru-RU" dirty="0"/>
          </a:p>
          <a:p>
            <a:endParaRPr lang="uk-UA" sz="3400" dirty="0">
              <a:latin typeface="Times New Roman"/>
              <a:cs typeface="Times New Roman"/>
            </a:endParaRPr>
          </a:p>
        </p:txBody>
      </p:sp>
      <p:sp>
        <p:nvSpPr>
          <p:cNvPr id="7" name="Подзаголовок 6">
            <a:extLst>
              <a:ext uri="{FF2B5EF4-FFF2-40B4-BE49-F238E27FC236}">
                <a16:creationId xmlns:a16="http://schemas.microsoft.com/office/drawing/2014/main" id="{01EA5F65-AA2D-631F-26F2-8E2A3CA8E89F}"/>
              </a:ext>
            </a:extLst>
          </p:cNvPr>
          <p:cNvSpPr>
            <a:spLocks noGrp="1"/>
          </p:cNvSpPr>
          <p:nvPr>
            <p:ph type="subTitle" idx="1"/>
          </p:nvPr>
        </p:nvSpPr>
        <p:spPr>
          <a:xfrm>
            <a:off x="579861" y="3296512"/>
            <a:ext cx="9400752" cy="2486062"/>
          </a:xfrm>
        </p:spPr>
        <p:txBody>
          <a:bodyPr/>
          <a:lstStyle/>
          <a:p>
            <a:pPr marL="457200" indent="-457200">
              <a:buAutoNum type="alphaUcPeriod"/>
            </a:pPr>
            <a:r>
              <a:rPr lang="uk-UA" sz="2400" b="1" u="sng" err="1">
                <a:solidFill>
                  <a:schemeClr val="tx1"/>
                </a:solidFill>
                <a:latin typeface="Times New Roman"/>
                <a:cs typeface="Times New Roman"/>
              </a:rPr>
              <a:t>Catarrhal</a:t>
            </a:r>
            <a:r>
              <a:rPr lang="uk-UA" sz="2400" b="1" u="sng" dirty="0">
                <a:solidFill>
                  <a:schemeClr val="tx1"/>
                </a:solidFill>
                <a:latin typeface="Times New Roman"/>
                <a:cs typeface="Times New Roman"/>
              </a:rPr>
              <a:t> </a:t>
            </a:r>
            <a:r>
              <a:rPr lang="uk-UA" sz="2400" b="1" u="sng" err="1">
                <a:solidFill>
                  <a:schemeClr val="tx1"/>
                </a:solidFill>
                <a:latin typeface="Times New Roman"/>
                <a:cs typeface="Times New Roman"/>
              </a:rPr>
              <a:t>gingivitis</a:t>
            </a:r>
            <a:endParaRPr lang="ru-RU" sz="2400" b="1" u="sng">
              <a:solidFill>
                <a:schemeClr val="tx1"/>
              </a:solidFill>
              <a:latin typeface="Times New Roman"/>
              <a:cs typeface="Times New Roman"/>
            </a:endParaRPr>
          </a:p>
          <a:p>
            <a:r>
              <a:rPr lang="uk-UA" sz="2400" dirty="0">
                <a:solidFill>
                  <a:schemeClr val="tx1"/>
                </a:solidFill>
                <a:latin typeface="Times New Roman"/>
                <a:cs typeface="Times New Roman"/>
              </a:rPr>
              <a:t>B.  </a:t>
            </a:r>
            <a:r>
              <a:rPr lang="uk-UA" sz="2400" dirty="0" err="1">
                <a:solidFill>
                  <a:schemeClr val="tx1"/>
                </a:solidFill>
                <a:latin typeface="Times New Roman"/>
                <a:cs typeface="Times New Roman"/>
              </a:rPr>
              <a:t>Ulcerative</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gingivitis</a:t>
            </a:r>
            <a:endParaRPr lang="uk-UA" sz="2400" dirty="0">
              <a:solidFill>
                <a:schemeClr val="tx1"/>
              </a:solidFill>
              <a:latin typeface="Times New Roman"/>
              <a:cs typeface="Times New Roman"/>
            </a:endParaRPr>
          </a:p>
          <a:p>
            <a:r>
              <a:rPr lang="uk-UA" sz="2400" dirty="0">
                <a:solidFill>
                  <a:schemeClr val="tx1"/>
                </a:solidFill>
                <a:latin typeface="Times New Roman"/>
                <a:cs typeface="Times New Roman"/>
              </a:rPr>
              <a:t>C.  </a:t>
            </a:r>
            <a:r>
              <a:rPr lang="uk-UA" sz="2400" dirty="0" err="1">
                <a:solidFill>
                  <a:schemeClr val="tx1"/>
                </a:solidFill>
                <a:latin typeface="Times New Roman"/>
                <a:cs typeface="Times New Roman"/>
              </a:rPr>
              <a:t>Local</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parodontitis</a:t>
            </a:r>
            <a:endParaRPr lang="uk-UA" sz="2400" dirty="0">
              <a:solidFill>
                <a:schemeClr val="tx1"/>
              </a:solidFill>
              <a:latin typeface="Times New Roman"/>
              <a:cs typeface="Times New Roman"/>
            </a:endParaRPr>
          </a:p>
          <a:p>
            <a:r>
              <a:rPr lang="uk-UA" sz="2400" dirty="0">
                <a:solidFill>
                  <a:schemeClr val="tx1"/>
                </a:solidFill>
                <a:latin typeface="Times New Roman"/>
                <a:cs typeface="Times New Roman"/>
              </a:rPr>
              <a:t>D.  </a:t>
            </a:r>
            <a:r>
              <a:rPr lang="uk-UA" sz="2400" dirty="0" err="1">
                <a:solidFill>
                  <a:schemeClr val="tx1"/>
                </a:solidFill>
                <a:latin typeface="Times New Roman"/>
                <a:cs typeface="Times New Roman"/>
              </a:rPr>
              <a:t>Parodontosis</a:t>
            </a:r>
          </a:p>
          <a:p>
            <a:r>
              <a:rPr lang="uk-UA" sz="2400" dirty="0">
                <a:solidFill>
                  <a:schemeClr val="tx1"/>
                </a:solidFill>
                <a:latin typeface="Times New Roman"/>
                <a:cs typeface="Times New Roman"/>
              </a:rPr>
              <a:t>E.  </a:t>
            </a:r>
            <a:r>
              <a:rPr lang="uk-UA" sz="2400" dirty="0" err="1">
                <a:solidFill>
                  <a:schemeClr val="tx1"/>
                </a:solidFill>
                <a:latin typeface="Times New Roman"/>
                <a:cs typeface="Times New Roman"/>
              </a:rPr>
              <a:t>Hypertrophic</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gingivitis</a:t>
            </a:r>
            <a:endParaRPr lang="uk-UA" sz="2400" dirty="0">
              <a:solidFill>
                <a:schemeClr val="tx1"/>
              </a:solidFill>
              <a:latin typeface="Times New Roman"/>
              <a:cs typeface="Times New Roman"/>
            </a:endParaRPr>
          </a:p>
          <a:p>
            <a:endParaRPr lang="uk-UA" dirty="0">
              <a:solidFill>
                <a:srgbClr val="8AD0D6"/>
              </a:solidFill>
              <a:latin typeface="Century Gothic"/>
              <a:cs typeface="Times New Roman"/>
            </a:endParaRPr>
          </a:p>
        </p:txBody>
      </p:sp>
    </p:spTree>
    <p:extLst>
      <p:ext uri="{BB962C8B-B14F-4D97-AF65-F5344CB8AC3E}">
        <p14:creationId xmlns:p14="http://schemas.microsoft.com/office/powerpoint/2010/main" val="2329953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3" name="Заголовок 2">
            <a:extLst>
              <a:ext uri="{FF2B5EF4-FFF2-40B4-BE49-F238E27FC236}">
                <a16:creationId xmlns:a16="http://schemas.microsoft.com/office/drawing/2014/main" id="{30C663AF-4412-9380-4BB0-5698E3771DBF}"/>
              </a:ext>
            </a:extLst>
          </p:cNvPr>
          <p:cNvSpPr>
            <a:spLocks noGrp="1"/>
          </p:cNvSpPr>
          <p:nvPr>
            <p:ph type="ctrTitle"/>
          </p:nvPr>
        </p:nvSpPr>
        <p:spPr>
          <a:xfrm>
            <a:off x="479219" y="96328"/>
            <a:ext cx="11485468" cy="2639467"/>
          </a:xfrm>
        </p:spPr>
        <p:txBody>
          <a:bodyPr vert="horz" lIns="91440" tIns="45720" rIns="91440" bIns="45720" rtlCol="0" anchor="t">
            <a:noAutofit/>
          </a:bodyPr>
          <a:lstStyle/>
          <a:p>
            <a:r>
              <a:rPr lang="ru-RU" sz="3400" err="1">
                <a:latin typeface="Times New Roman"/>
                <a:cs typeface="Times New Roman"/>
              </a:rPr>
              <a:t>Because</a:t>
            </a:r>
            <a:r>
              <a:rPr lang="ru-RU" sz="3400" dirty="0">
                <a:latin typeface="Times New Roman"/>
                <a:cs typeface="Times New Roman"/>
              </a:rPr>
              <a:t> </a:t>
            </a:r>
            <a:r>
              <a:rPr lang="ru-RU" sz="3400" err="1">
                <a:latin typeface="Times New Roman"/>
                <a:cs typeface="Times New Roman"/>
              </a:rPr>
              <a:t>cutaneous</a:t>
            </a:r>
            <a:r>
              <a:rPr lang="ru-RU" sz="3400" dirty="0">
                <a:latin typeface="Times New Roman"/>
                <a:cs typeface="Times New Roman"/>
              </a:rPr>
              <a:t> </a:t>
            </a:r>
            <a:r>
              <a:rPr lang="ru-RU" sz="3400" err="1">
                <a:latin typeface="Times New Roman"/>
                <a:cs typeface="Times New Roman"/>
              </a:rPr>
              <a:t>leishmaniasis</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urban</a:t>
            </a:r>
            <a:r>
              <a:rPr lang="ru-RU" sz="3400" dirty="0">
                <a:latin typeface="Times New Roman"/>
                <a:cs typeface="Times New Roman"/>
              </a:rPr>
              <a:t> </a:t>
            </a:r>
            <a:r>
              <a:rPr lang="ru-RU" sz="3400" err="1">
                <a:latin typeface="Times New Roman"/>
                <a:cs typeface="Times New Roman"/>
              </a:rPr>
              <a:t>areas</a:t>
            </a:r>
            <a:r>
              <a:rPr lang="ru-RU" sz="3400" dirty="0">
                <a:latin typeface="Times New Roman"/>
                <a:cs typeface="Times New Roman"/>
              </a:rPr>
              <a:t> </a:t>
            </a:r>
            <a:r>
              <a:rPr lang="ru-RU" sz="3400" err="1">
                <a:latin typeface="Times New Roman"/>
                <a:cs typeface="Times New Roman"/>
              </a:rPr>
              <a:t>can</a:t>
            </a:r>
            <a:r>
              <a:rPr lang="ru-RU" sz="3400" dirty="0">
                <a:latin typeface="Times New Roman"/>
                <a:cs typeface="Times New Roman"/>
              </a:rPr>
              <a:t> </a:t>
            </a:r>
            <a:r>
              <a:rPr lang="ru-RU" sz="3400" err="1">
                <a:latin typeface="Times New Roman"/>
                <a:cs typeface="Times New Roman"/>
              </a:rPr>
              <a:t>be</a:t>
            </a:r>
            <a:r>
              <a:rPr lang="ru-RU" sz="3400" dirty="0">
                <a:latin typeface="Times New Roman"/>
                <a:cs typeface="Times New Roman"/>
              </a:rPr>
              <a:t> </a:t>
            </a:r>
            <a:r>
              <a:rPr lang="ru-RU" sz="3400" b="1" u="sng" err="1">
                <a:latin typeface="Times New Roman"/>
                <a:cs typeface="Times New Roman"/>
              </a:rPr>
              <a:t>characterized</a:t>
            </a:r>
            <a:r>
              <a:rPr lang="ru-RU" sz="3400" b="1" u="sng" dirty="0">
                <a:latin typeface="Times New Roman"/>
                <a:cs typeface="Times New Roman"/>
              </a:rPr>
              <a:t> </a:t>
            </a:r>
            <a:r>
              <a:rPr lang="ru-RU" sz="3400" b="1" u="sng" err="1">
                <a:latin typeface="Times New Roman"/>
                <a:cs typeface="Times New Roman"/>
              </a:rPr>
              <a:t>by</a:t>
            </a:r>
            <a:r>
              <a:rPr lang="ru-RU" sz="3400" b="1" u="sng" dirty="0">
                <a:latin typeface="Times New Roman"/>
                <a:cs typeface="Times New Roman"/>
              </a:rPr>
              <a:t> a </a:t>
            </a:r>
            <a:r>
              <a:rPr lang="ru-RU" sz="3400" b="1" u="sng" err="1">
                <a:latin typeface="Times New Roman"/>
                <a:cs typeface="Times New Roman"/>
              </a:rPr>
              <a:t>cyclic</a:t>
            </a:r>
            <a:r>
              <a:rPr lang="ru-RU" sz="3400" b="1" u="sng" dirty="0">
                <a:latin typeface="Times New Roman"/>
                <a:cs typeface="Times New Roman"/>
              </a:rPr>
              <a:t> </a:t>
            </a:r>
            <a:r>
              <a:rPr lang="ru-RU" sz="3400" b="1" u="sng" err="1">
                <a:latin typeface="Times New Roman"/>
                <a:cs typeface="Times New Roman"/>
              </a:rPr>
              <a:t>course</a:t>
            </a:r>
            <a:r>
              <a:rPr lang="ru-RU" sz="3400" b="1" u="sng" dirty="0">
                <a:latin typeface="Times New Roman"/>
                <a:cs typeface="Times New Roman"/>
              </a:rPr>
              <a:t>, a </a:t>
            </a:r>
            <a:r>
              <a:rPr lang="ru-RU" sz="3400" b="1" u="sng" err="1">
                <a:latin typeface="Times New Roman"/>
                <a:cs typeface="Times New Roman"/>
              </a:rPr>
              <a:t>physician</a:t>
            </a:r>
            <a:r>
              <a:rPr lang="ru-RU" sz="3400" b="1" u="sng" dirty="0">
                <a:latin typeface="Times New Roman"/>
                <a:cs typeface="Times New Roman"/>
              </a:rPr>
              <a:t> </a:t>
            </a:r>
            <a:r>
              <a:rPr lang="ru-RU" sz="3400" b="1" u="sng" err="1">
                <a:latin typeface="Times New Roman"/>
                <a:cs typeface="Times New Roman"/>
              </a:rPr>
              <a:t>suspects</a:t>
            </a:r>
            <a:r>
              <a:rPr lang="ru-RU" sz="3400" b="1" u="sng" dirty="0">
                <a:latin typeface="Times New Roman"/>
                <a:cs typeface="Times New Roman"/>
              </a:rPr>
              <a:t> </a:t>
            </a:r>
            <a:r>
              <a:rPr lang="ru-RU" sz="3400" b="1" u="sng" err="1">
                <a:latin typeface="Times New Roman"/>
                <a:cs typeface="Times New Roman"/>
              </a:rPr>
              <a:t>that</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patient</a:t>
            </a:r>
            <a:r>
              <a:rPr lang="ru-RU" sz="3400" b="1" u="sng" dirty="0">
                <a:latin typeface="Times New Roman"/>
                <a:cs typeface="Times New Roman"/>
              </a:rPr>
              <a:t> </a:t>
            </a:r>
            <a:r>
              <a:rPr lang="ru-RU" sz="3400" b="1" u="sng" err="1">
                <a:latin typeface="Times New Roman"/>
                <a:cs typeface="Times New Roman"/>
              </a:rPr>
              <a:t>has</a:t>
            </a:r>
            <a:r>
              <a:rPr lang="ru-RU" sz="3400" b="1" u="sng" dirty="0">
                <a:latin typeface="Times New Roman"/>
                <a:cs typeface="Times New Roman"/>
              </a:rPr>
              <a:t> </a:t>
            </a:r>
            <a:r>
              <a:rPr lang="ru-RU" sz="3400" b="1" u="sng" err="1">
                <a:latin typeface="Times New Roman"/>
                <a:cs typeface="Times New Roman"/>
              </a:rPr>
              <a:t>been</a:t>
            </a:r>
            <a:r>
              <a:rPr lang="ru-RU" sz="3400" b="1" u="sng" dirty="0">
                <a:latin typeface="Times New Roman"/>
                <a:cs typeface="Times New Roman"/>
              </a:rPr>
              <a:t> </a:t>
            </a:r>
            <a:r>
              <a:rPr lang="ru-RU" sz="3400" b="1" u="sng" err="1">
                <a:latin typeface="Times New Roman"/>
                <a:cs typeface="Times New Roman"/>
              </a:rPr>
              <a:t>ill</a:t>
            </a:r>
            <a:r>
              <a:rPr lang="ru-RU" sz="3400" b="1" u="sng" dirty="0">
                <a:latin typeface="Times New Roman"/>
                <a:cs typeface="Times New Roman"/>
              </a:rPr>
              <a:t> </a:t>
            </a:r>
            <a:r>
              <a:rPr lang="ru-RU" sz="3400" b="1" u="sng" err="1">
                <a:latin typeface="Times New Roman"/>
                <a:cs typeface="Times New Roman"/>
              </a:rPr>
              <a:t>for</a:t>
            </a:r>
            <a:r>
              <a:rPr lang="ru-RU" sz="3400" b="1" u="sng" dirty="0">
                <a:latin typeface="Times New Roman"/>
                <a:cs typeface="Times New Roman"/>
              </a:rPr>
              <a:t> </a:t>
            </a:r>
            <a:r>
              <a:rPr lang="ru-RU" sz="3400" b="1" u="sng" err="1">
                <a:latin typeface="Times New Roman"/>
                <a:cs typeface="Times New Roman"/>
              </a:rPr>
              <a:t>approximately</a:t>
            </a:r>
            <a:r>
              <a:rPr lang="ru-RU" sz="3400" b="1" u="sng" dirty="0">
                <a:latin typeface="Times New Roman"/>
                <a:cs typeface="Times New Roman"/>
              </a:rPr>
              <a:t> 3- 6 </a:t>
            </a:r>
            <a:r>
              <a:rPr lang="ru-RU" sz="3400" b="1" u="sng" err="1">
                <a:latin typeface="Times New Roman"/>
                <a:cs typeface="Times New Roman"/>
              </a:rPr>
              <a:t>months</a:t>
            </a:r>
            <a:r>
              <a:rPr lang="ru-RU" sz="3400" b="1" u="sng" dirty="0">
                <a:latin typeface="Times New Roman"/>
                <a:cs typeface="Times New Roman"/>
              </a:rPr>
              <a:t>.</a:t>
            </a:r>
            <a:r>
              <a:rPr lang="ru-RU" sz="3400" dirty="0">
                <a:latin typeface="Times New Roman"/>
                <a:cs typeface="Times New Roman"/>
              </a:rPr>
              <a:t> What </a:t>
            </a:r>
            <a:r>
              <a:rPr lang="ru-RU" sz="3400" err="1">
                <a:latin typeface="Times New Roman"/>
                <a:cs typeface="Times New Roman"/>
              </a:rPr>
              <a:t>pathological</a:t>
            </a:r>
            <a:r>
              <a:rPr lang="ru-RU" sz="3400" dirty="0">
                <a:latin typeface="Times New Roman"/>
                <a:cs typeface="Times New Roman"/>
              </a:rPr>
              <a:t> </a:t>
            </a:r>
            <a:r>
              <a:rPr lang="ru-RU" sz="3400" err="1">
                <a:latin typeface="Times New Roman"/>
                <a:cs typeface="Times New Roman"/>
              </a:rPr>
              <a:t>anatomical</a:t>
            </a:r>
            <a:r>
              <a:rPr lang="ru-RU" sz="3400" dirty="0">
                <a:latin typeface="Times New Roman"/>
                <a:cs typeface="Times New Roman"/>
              </a:rPr>
              <a:t> </a:t>
            </a:r>
            <a:r>
              <a:rPr lang="ru-RU" sz="3400" err="1">
                <a:latin typeface="Times New Roman"/>
                <a:cs typeface="Times New Roman"/>
              </a:rPr>
              <a:t>changes</a:t>
            </a:r>
            <a:r>
              <a:rPr lang="ru-RU" sz="3400" dirty="0">
                <a:latin typeface="Times New Roman"/>
                <a:cs typeface="Times New Roman"/>
              </a:rPr>
              <a:t> </a:t>
            </a:r>
            <a:r>
              <a:rPr lang="ru-RU" sz="3400" err="1">
                <a:latin typeface="Times New Roman"/>
                <a:cs typeface="Times New Roman"/>
              </a:rPr>
              <a:t>allow</a:t>
            </a:r>
            <a:r>
              <a:rPr lang="ru-RU" sz="3400" dirty="0">
                <a:latin typeface="Times New Roman"/>
                <a:cs typeface="Times New Roman"/>
              </a:rPr>
              <a:t> </a:t>
            </a:r>
            <a:r>
              <a:rPr lang="ru-RU" sz="3400" err="1">
                <a:latin typeface="Times New Roman"/>
                <a:cs typeface="Times New Roman"/>
              </a:rPr>
              <a:t>making</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conclusion</a:t>
            </a:r>
            <a:r>
              <a:rPr lang="ru-RU" sz="3400" dirty="0">
                <a:latin typeface="Times New Roman"/>
                <a:cs typeface="Times New Roman"/>
              </a:rPr>
              <a:t>, </a:t>
            </a:r>
            <a:r>
              <a:rPr lang="ru-RU" sz="3400" err="1">
                <a:latin typeface="Times New Roman"/>
                <a:cs typeface="Times New Roman"/>
              </a:rPr>
              <a:t>if</a:t>
            </a:r>
            <a:r>
              <a:rPr lang="ru-RU" sz="3400" dirty="0">
                <a:latin typeface="Times New Roman"/>
                <a:cs typeface="Times New Roman"/>
              </a:rPr>
              <a:t> </a:t>
            </a:r>
            <a:r>
              <a:rPr lang="ru-RU" sz="3400" err="1">
                <a:latin typeface="Times New Roman"/>
                <a:cs typeface="Times New Roman"/>
              </a:rPr>
              <a:t>they</a:t>
            </a:r>
            <a:r>
              <a:rPr lang="ru-RU" sz="3400" dirty="0">
                <a:latin typeface="Times New Roman"/>
                <a:cs typeface="Times New Roman"/>
              </a:rPr>
              <a:t> </a:t>
            </a:r>
            <a:r>
              <a:rPr lang="ru-RU" sz="3400" err="1">
                <a:latin typeface="Times New Roman"/>
                <a:cs typeface="Times New Roman"/>
              </a:rPr>
              <a:t>appear</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6" name="Подзаголовок 5">
            <a:extLst>
              <a:ext uri="{FF2B5EF4-FFF2-40B4-BE49-F238E27FC236}">
                <a16:creationId xmlns:a16="http://schemas.microsoft.com/office/drawing/2014/main" id="{7B53CFC0-49C6-33A7-629E-6BC163CAA55F}"/>
              </a:ext>
            </a:extLst>
          </p:cNvPr>
          <p:cNvSpPr>
            <a:spLocks noGrp="1"/>
          </p:cNvSpPr>
          <p:nvPr>
            <p:ph type="subTitle" idx="1"/>
          </p:nvPr>
        </p:nvSpPr>
        <p:spPr>
          <a:xfrm>
            <a:off x="479219" y="3123984"/>
            <a:ext cx="9501394" cy="2371042"/>
          </a:xfrm>
        </p:spPr>
        <p:txBody>
          <a:bodyPr vert="horz" lIns="91440" tIns="45720" rIns="91440" bIns="45720" rtlCol="0" anchor="t">
            <a:noAutofit/>
          </a:bodyPr>
          <a:lstStyle/>
          <a:p>
            <a:pPr marL="457200" indent="-457200">
              <a:buAutoNum type="alphaUcPeriod"/>
            </a:pPr>
            <a:r>
              <a:rPr lang="uk-UA" sz="2400" dirty="0" err="1">
                <a:solidFill>
                  <a:srgbClr val="FFFFFF"/>
                </a:solidFill>
                <a:latin typeface="Times New Roman"/>
                <a:cs typeface="Times New Roman"/>
              </a:rPr>
              <a:t>Tuberculoid</a:t>
            </a:r>
            <a:r>
              <a:rPr lang="uk-UA" sz="2400" dirty="0">
                <a:solidFill>
                  <a:srgbClr val="FFFFFF"/>
                </a:solidFill>
                <a:latin typeface="Times New Roman"/>
                <a:cs typeface="Times New Roman"/>
              </a:rPr>
              <a:t> </a:t>
            </a:r>
            <a:r>
              <a:rPr lang="uk-UA" sz="2400" dirty="0" err="1">
                <a:solidFill>
                  <a:srgbClr val="FFFFFF"/>
                </a:solidFill>
                <a:latin typeface="Times New Roman"/>
                <a:cs typeface="Times New Roman"/>
              </a:rPr>
              <a:t>form</a:t>
            </a:r>
            <a:r>
              <a:rPr lang="uk-UA" sz="2400" dirty="0">
                <a:solidFill>
                  <a:srgbClr val="FFFFFF"/>
                </a:solidFill>
                <a:latin typeface="Times New Roman"/>
                <a:cs typeface="Times New Roman"/>
              </a:rPr>
              <a:t>  </a:t>
            </a:r>
            <a:endParaRPr lang="ru-RU" dirty="0" err="1">
              <a:solidFill>
                <a:srgbClr val="8AD0D6"/>
              </a:solidFill>
              <a:latin typeface="Century Gothic" panose="020B0502020202020204"/>
              <a:cs typeface="Times New Roman"/>
            </a:endParaRPr>
          </a:p>
          <a:p>
            <a:r>
              <a:rPr lang="uk-UA" sz="2400">
                <a:solidFill>
                  <a:srgbClr val="FFFFFF"/>
                </a:solidFill>
                <a:latin typeface="Times New Roman"/>
                <a:cs typeface="Times New Roman"/>
              </a:rPr>
              <a:t>B.   </a:t>
            </a:r>
            <a:r>
              <a:rPr lang="uk-UA" sz="2400" dirty="0">
                <a:solidFill>
                  <a:srgbClr val="FFFFFF"/>
                </a:solidFill>
                <a:latin typeface="Times New Roman"/>
                <a:cs typeface="Times New Roman"/>
              </a:rPr>
              <a:t>Nosular </a:t>
            </a:r>
            <a:r>
              <a:rPr lang="uk-UA" sz="2400" err="1">
                <a:solidFill>
                  <a:srgbClr val="FFFFFF"/>
                </a:solidFill>
                <a:latin typeface="Times New Roman"/>
                <a:cs typeface="Times New Roman"/>
              </a:rPr>
              <a:t>stage</a:t>
            </a:r>
            <a:endParaRPr lang="ru-RU"/>
          </a:p>
          <a:p>
            <a:r>
              <a:rPr lang="uk-UA" sz="2400" dirty="0">
                <a:solidFill>
                  <a:srgbClr val="FFFFFF"/>
                </a:solidFill>
                <a:latin typeface="Times New Roman"/>
                <a:cs typeface="Times New Roman"/>
              </a:rPr>
              <a:t>C.   </a:t>
            </a:r>
            <a:r>
              <a:rPr lang="uk-UA" sz="2400" b="1" u="sng" err="1">
                <a:solidFill>
                  <a:srgbClr val="FFFFFF"/>
                </a:solidFill>
                <a:latin typeface="Times New Roman"/>
                <a:cs typeface="Times New Roman"/>
              </a:rPr>
              <a:t>Scar</a:t>
            </a:r>
            <a:r>
              <a:rPr lang="uk-UA" sz="2400" b="1" u="sng" dirty="0">
                <a:solidFill>
                  <a:srgbClr val="FFFFFF"/>
                </a:solidFill>
                <a:latin typeface="Times New Roman"/>
                <a:cs typeface="Times New Roman"/>
              </a:rPr>
              <a:t> </a:t>
            </a:r>
            <a:r>
              <a:rPr lang="uk-UA" sz="2400" b="1" u="sng" err="1">
                <a:solidFill>
                  <a:srgbClr val="FFFFFF"/>
                </a:solidFill>
                <a:latin typeface="Times New Roman"/>
                <a:cs typeface="Times New Roman"/>
              </a:rPr>
              <a:t>stage</a:t>
            </a:r>
            <a:endParaRPr lang="uk-UA" b="1" u="sng"/>
          </a:p>
          <a:p>
            <a:r>
              <a:rPr lang="uk-UA" sz="2400" dirty="0">
                <a:solidFill>
                  <a:srgbClr val="FFFFFF"/>
                </a:solidFill>
                <a:latin typeface="Times New Roman"/>
                <a:cs typeface="Times New Roman"/>
              </a:rPr>
              <a:t>D.   </a:t>
            </a:r>
            <a:r>
              <a:rPr lang="uk-UA" sz="2400" dirty="0" err="1">
                <a:solidFill>
                  <a:srgbClr val="FFFFFF"/>
                </a:solidFill>
                <a:latin typeface="Times New Roman"/>
                <a:cs typeface="Times New Roman"/>
              </a:rPr>
              <a:t>Primary</a:t>
            </a:r>
            <a:r>
              <a:rPr lang="uk-UA" sz="2400" dirty="0">
                <a:solidFill>
                  <a:srgbClr val="FFFFFF"/>
                </a:solidFill>
                <a:latin typeface="Times New Roman"/>
                <a:cs typeface="Times New Roman"/>
              </a:rPr>
              <a:t> </a:t>
            </a:r>
            <a:r>
              <a:rPr lang="uk-UA" sz="2400" dirty="0" err="1">
                <a:solidFill>
                  <a:srgbClr val="FFFFFF"/>
                </a:solidFill>
                <a:latin typeface="Times New Roman"/>
                <a:cs typeface="Times New Roman"/>
              </a:rPr>
              <a:t>leishmanioma</a:t>
            </a:r>
            <a:endParaRPr lang="uk-UA" dirty="0" err="1"/>
          </a:p>
          <a:p>
            <a:r>
              <a:rPr lang="uk-UA" sz="2400" dirty="0">
                <a:solidFill>
                  <a:srgbClr val="FFFFFF"/>
                </a:solidFill>
                <a:latin typeface="Times New Roman"/>
                <a:cs typeface="Times New Roman"/>
              </a:rPr>
              <a:t>E.   </a:t>
            </a:r>
            <a:r>
              <a:rPr lang="uk-UA" sz="2400" dirty="0" err="1">
                <a:solidFill>
                  <a:srgbClr val="FFFFFF"/>
                </a:solidFill>
                <a:latin typeface="Times New Roman"/>
                <a:cs typeface="Times New Roman"/>
              </a:rPr>
              <a:t>Ulcerative</a:t>
            </a:r>
            <a:r>
              <a:rPr lang="uk-UA" sz="2400" dirty="0">
                <a:solidFill>
                  <a:srgbClr val="FFFFFF"/>
                </a:solidFill>
                <a:latin typeface="Times New Roman"/>
                <a:cs typeface="Times New Roman"/>
              </a:rPr>
              <a:t> </a:t>
            </a:r>
            <a:r>
              <a:rPr lang="uk-UA" sz="2400" dirty="0" err="1">
                <a:solidFill>
                  <a:srgbClr val="FFFFFF"/>
                </a:solidFill>
                <a:latin typeface="Times New Roman"/>
                <a:cs typeface="Times New Roman"/>
              </a:rPr>
              <a:t>stage</a:t>
            </a:r>
            <a:endParaRPr lang="uk-UA" dirty="0" err="1"/>
          </a:p>
          <a:p>
            <a:endParaRPr lang="uk-UA" sz="2400" dirty="0">
              <a:solidFill>
                <a:srgbClr val="FFFFFF"/>
              </a:solidFill>
              <a:latin typeface="Times New Roman"/>
              <a:cs typeface="Times New Roman"/>
            </a:endParaRPr>
          </a:p>
        </p:txBody>
      </p:sp>
    </p:spTree>
    <p:extLst>
      <p:ext uri="{BB962C8B-B14F-4D97-AF65-F5344CB8AC3E}">
        <p14:creationId xmlns:p14="http://schemas.microsoft.com/office/powerpoint/2010/main" val="406889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0" y="10"/>
            <a:ext cx="12191980" cy="6857990"/>
          </a:xfrm>
          <a:prstGeom prst="rect">
            <a:avLst/>
          </a:prstGeom>
        </p:spPr>
      </p:pic>
      <p:sp>
        <p:nvSpPr>
          <p:cNvPr id="4" name="Заголовок 3">
            <a:extLst>
              <a:ext uri="{FF2B5EF4-FFF2-40B4-BE49-F238E27FC236}">
                <a16:creationId xmlns:a16="http://schemas.microsoft.com/office/drawing/2014/main" id="{A90CA352-7FD8-86B1-F649-0065F4A155DF}"/>
              </a:ext>
            </a:extLst>
          </p:cNvPr>
          <p:cNvSpPr>
            <a:spLocks noGrp="1"/>
          </p:cNvSpPr>
          <p:nvPr>
            <p:ph type="ctrTitle"/>
          </p:nvPr>
        </p:nvSpPr>
        <p:spPr>
          <a:xfrm>
            <a:off x="335446" y="369499"/>
            <a:ext cx="11542977" cy="3746523"/>
          </a:xfrm>
        </p:spPr>
        <p:txBody>
          <a:bodyPr vert="horz" lIns="91440" tIns="45720" rIns="91440" bIns="45720" rtlCol="0" anchor="t">
            <a:noAutofit/>
          </a:bodyPr>
          <a:lstStyle/>
          <a:p>
            <a:r>
              <a:rPr lang="ru-RU" sz="3200" dirty="0" err="1">
                <a:latin typeface="Times New Roman"/>
                <a:cs typeface="Times New Roman"/>
              </a:rPr>
              <a:t>Oral</a:t>
            </a:r>
            <a:r>
              <a:rPr lang="ru-RU" sz="3200" dirty="0">
                <a:latin typeface="Times New Roman"/>
                <a:cs typeface="Times New Roman"/>
              </a:rPr>
              <a:t> </a:t>
            </a:r>
            <a:r>
              <a:rPr lang="ru-RU" sz="3200" dirty="0" err="1">
                <a:latin typeface="Times New Roman"/>
                <a:cs typeface="Times New Roman"/>
              </a:rPr>
              <a:t>cavity</a:t>
            </a:r>
            <a:r>
              <a:rPr lang="ru-RU" sz="3200" dirty="0">
                <a:latin typeface="Times New Roman"/>
                <a:cs typeface="Times New Roman"/>
              </a:rPr>
              <a:t> </a:t>
            </a:r>
            <a:r>
              <a:rPr lang="ru-RU" sz="3200" dirty="0" err="1">
                <a:latin typeface="Times New Roman"/>
                <a:cs typeface="Times New Roman"/>
              </a:rPr>
              <a:t>examination</a:t>
            </a:r>
            <a:r>
              <a:rPr lang="ru-RU" sz="3200" dirty="0">
                <a:latin typeface="Times New Roman"/>
                <a:cs typeface="Times New Roman"/>
              </a:rPr>
              <a:t> </a:t>
            </a:r>
            <a:r>
              <a:rPr lang="ru-RU" sz="3200" dirty="0" err="1">
                <a:latin typeface="Times New Roman"/>
                <a:cs typeface="Times New Roman"/>
              </a:rPr>
              <a:t>reveals</a:t>
            </a:r>
            <a:r>
              <a:rPr lang="ru-RU" sz="3200" dirty="0">
                <a:latin typeface="Times New Roman"/>
                <a:cs typeface="Times New Roman"/>
              </a:rPr>
              <a:t> </a:t>
            </a:r>
            <a:r>
              <a:rPr lang="ru-RU" sz="3200" dirty="0" err="1">
                <a:latin typeface="Times New Roman"/>
                <a:cs typeface="Times New Roman"/>
              </a:rPr>
              <a:t>gingival</a:t>
            </a:r>
            <a:r>
              <a:rPr lang="ru-RU" sz="3200" dirty="0">
                <a:latin typeface="Times New Roman"/>
                <a:cs typeface="Times New Roman"/>
              </a:rPr>
              <a:t> </a:t>
            </a:r>
            <a:r>
              <a:rPr lang="ru-RU" sz="3200" dirty="0" err="1">
                <a:latin typeface="Times New Roman"/>
                <a:cs typeface="Times New Roman"/>
              </a:rPr>
              <a:t>retraction</a:t>
            </a:r>
            <a:r>
              <a:rPr lang="ru-RU" sz="3200" dirty="0">
                <a:latin typeface="Times New Roman"/>
                <a:cs typeface="Times New Roman"/>
              </a:rPr>
              <a:t> </a:t>
            </a:r>
            <a:r>
              <a:rPr lang="ru-RU" sz="3200" dirty="0" err="1">
                <a:latin typeface="Times New Roman"/>
                <a:cs typeface="Times New Roman"/>
              </a:rPr>
              <a:t>with</a:t>
            </a:r>
            <a:r>
              <a:rPr lang="ru-RU" sz="3200" dirty="0">
                <a:latin typeface="Times New Roman"/>
                <a:cs typeface="Times New Roman"/>
              </a:rPr>
              <a:t> </a:t>
            </a:r>
            <a:r>
              <a:rPr lang="ru-RU" sz="3200" dirty="0" err="1">
                <a:latin typeface="Times New Roman"/>
                <a:cs typeface="Times New Roman"/>
              </a:rPr>
              <a:t>exposed</a:t>
            </a:r>
            <a:r>
              <a:rPr lang="ru-RU" sz="3200" dirty="0">
                <a:latin typeface="Times New Roman"/>
                <a:cs typeface="Times New Roman"/>
              </a:rPr>
              <a:t> </a:t>
            </a:r>
            <a:r>
              <a:rPr lang="ru-RU" sz="3200" dirty="0" err="1">
                <a:latin typeface="Times New Roman"/>
                <a:cs typeface="Times New Roman"/>
              </a:rPr>
              <a:t>roots</a:t>
            </a:r>
            <a:r>
              <a:rPr lang="ru-RU" sz="3200" dirty="0">
                <a:latin typeface="Times New Roman"/>
                <a:cs typeface="Times New Roman"/>
              </a:rPr>
              <a:t> </a:t>
            </a:r>
            <a:r>
              <a:rPr lang="ru-RU" sz="3200" dirty="0" err="1">
                <a:latin typeface="Times New Roman"/>
                <a:cs typeface="Times New Roman"/>
              </a:rPr>
              <a:t>and</a:t>
            </a:r>
            <a:r>
              <a:rPr lang="ru-RU" sz="3200" dirty="0">
                <a:latin typeface="Times New Roman"/>
                <a:cs typeface="Times New Roman"/>
              </a:rPr>
              <a:t> </a:t>
            </a:r>
            <a:r>
              <a:rPr lang="ru-RU" sz="3200" dirty="0" err="1">
                <a:latin typeface="Times New Roman"/>
                <a:cs typeface="Times New Roman"/>
              </a:rPr>
              <a:t>cervices</a:t>
            </a:r>
            <a:r>
              <a:rPr lang="ru-RU" sz="3200" dirty="0">
                <a:latin typeface="Times New Roman"/>
                <a:cs typeface="Times New Roman"/>
              </a:rPr>
              <a:t> </a:t>
            </a:r>
            <a:r>
              <a:rPr lang="ru-RU" sz="3200" dirty="0" err="1">
                <a:latin typeface="Times New Roman"/>
                <a:cs typeface="Times New Roman"/>
              </a:rPr>
              <a:t>of</a:t>
            </a:r>
            <a:r>
              <a:rPr lang="ru-RU" sz="3200" dirty="0">
                <a:latin typeface="Times New Roman"/>
                <a:cs typeface="Times New Roman"/>
              </a:rPr>
              <a:t> </a:t>
            </a:r>
            <a:r>
              <a:rPr lang="ru-RU" sz="3200" dirty="0" err="1">
                <a:latin typeface="Times New Roman"/>
                <a:cs typeface="Times New Roman"/>
              </a:rPr>
              <a:t>the</a:t>
            </a:r>
            <a:r>
              <a:rPr lang="ru-RU" sz="3200" dirty="0">
                <a:latin typeface="Times New Roman"/>
                <a:cs typeface="Times New Roman"/>
              </a:rPr>
              <a:t> </a:t>
            </a:r>
            <a:r>
              <a:rPr lang="ru-RU" sz="3200" dirty="0" err="1">
                <a:latin typeface="Times New Roman"/>
                <a:cs typeface="Times New Roman"/>
              </a:rPr>
              <a:t>lower</a:t>
            </a:r>
            <a:r>
              <a:rPr lang="ru-RU" sz="3200" dirty="0">
                <a:latin typeface="Times New Roman"/>
                <a:cs typeface="Times New Roman"/>
              </a:rPr>
              <a:t> </a:t>
            </a:r>
            <a:r>
              <a:rPr lang="ru-RU" sz="3200" dirty="0" err="1">
                <a:latin typeface="Times New Roman"/>
                <a:cs typeface="Times New Roman"/>
              </a:rPr>
              <a:t>incisors</a:t>
            </a:r>
            <a:r>
              <a:rPr lang="ru-RU" sz="3200" dirty="0">
                <a:latin typeface="Times New Roman"/>
                <a:cs typeface="Times New Roman"/>
              </a:rPr>
              <a:t>. X- </a:t>
            </a:r>
            <a:r>
              <a:rPr lang="ru-RU" sz="3200" dirty="0" err="1">
                <a:latin typeface="Times New Roman"/>
                <a:cs typeface="Times New Roman"/>
              </a:rPr>
              <a:t>ray</a:t>
            </a:r>
            <a:r>
              <a:rPr lang="ru-RU" sz="3200" dirty="0">
                <a:latin typeface="Times New Roman"/>
                <a:cs typeface="Times New Roman"/>
              </a:rPr>
              <a:t> </a:t>
            </a:r>
            <a:r>
              <a:rPr lang="ru-RU" sz="3200" dirty="0" err="1">
                <a:latin typeface="Times New Roman"/>
                <a:cs typeface="Times New Roman"/>
              </a:rPr>
              <a:t>shows</a:t>
            </a:r>
            <a:r>
              <a:rPr lang="ru-RU" sz="3200" dirty="0">
                <a:latin typeface="Times New Roman"/>
                <a:cs typeface="Times New Roman"/>
              </a:rPr>
              <a:t> </a:t>
            </a:r>
            <a:r>
              <a:rPr lang="ru-RU" sz="3200" b="1" u="sng" dirty="0" err="1">
                <a:latin typeface="Times New Roman"/>
                <a:cs typeface="Times New Roman"/>
              </a:rPr>
              <a:t>foci</a:t>
            </a:r>
            <a:r>
              <a:rPr lang="ru-RU" sz="3200" b="1" u="sng" dirty="0">
                <a:latin typeface="Times New Roman"/>
                <a:cs typeface="Times New Roman"/>
              </a:rPr>
              <a:t> </a:t>
            </a:r>
            <a:r>
              <a:rPr lang="ru-RU" sz="3200" b="1" u="sng" dirty="0" err="1">
                <a:latin typeface="Times New Roman"/>
                <a:cs typeface="Times New Roman"/>
              </a:rPr>
              <a:t>of</a:t>
            </a:r>
            <a:r>
              <a:rPr lang="ru-RU" sz="3200" b="1" u="sng" dirty="0">
                <a:latin typeface="Times New Roman"/>
                <a:cs typeface="Times New Roman"/>
              </a:rPr>
              <a:t> </a:t>
            </a:r>
            <a:r>
              <a:rPr lang="ru-RU" sz="3200" b="1" u="sng" dirty="0" err="1">
                <a:latin typeface="Times New Roman"/>
                <a:cs typeface="Times New Roman"/>
              </a:rPr>
              <a:t>osteoporosis</a:t>
            </a:r>
            <a:r>
              <a:rPr lang="ru-RU" sz="3200" b="1" u="sng" dirty="0">
                <a:latin typeface="Times New Roman"/>
                <a:cs typeface="Times New Roman"/>
              </a:rPr>
              <a:t> </a:t>
            </a:r>
            <a:r>
              <a:rPr lang="ru-RU" sz="3200" b="1" u="sng" dirty="0" err="1">
                <a:latin typeface="Times New Roman"/>
                <a:cs typeface="Times New Roman"/>
              </a:rPr>
              <a:t>in</a:t>
            </a:r>
            <a:r>
              <a:rPr lang="ru-RU" sz="3200" b="1" u="sng" dirty="0">
                <a:latin typeface="Times New Roman"/>
                <a:cs typeface="Times New Roman"/>
              </a:rPr>
              <a:t> </a:t>
            </a:r>
            <a:r>
              <a:rPr lang="ru-RU" sz="3200" b="1" u="sng" dirty="0" err="1">
                <a:latin typeface="Times New Roman"/>
                <a:cs typeface="Times New Roman"/>
              </a:rPr>
              <a:t>the</a:t>
            </a:r>
            <a:r>
              <a:rPr lang="ru-RU" sz="3200" b="1" u="sng" dirty="0">
                <a:latin typeface="Times New Roman"/>
                <a:cs typeface="Times New Roman"/>
              </a:rPr>
              <a:t> </a:t>
            </a:r>
            <a:r>
              <a:rPr lang="ru-RU" sz="3200" b="1" u="sng" dirty="0" err="1">
                <a:latin typeface="Times New Roman"/>
                <a:cs typeface="Times New Roman"/>
              </a:rPr>
              <a:t>alveolar</a:t>
            </a:r>
            <a:r>
              <a:rPr lang="ru-RU" sz="3200" b="1" u="sng" dirty="0">
                <a:latin typeface="Times New Roman"/>
                <a:cs typeface="Times New Roman"/>
              </a:rPr>
              <a:t> </a:t>
            </a:r>
            <a:r>
              <a:rPr lang="ru-RU" sz="3200" b="1" u="sng" dirty="0" err="1">
                <a:latin typeface="Times New Roman"/>
                <a:cs typeface="Times New Roman"/>
              </a:rPr>
              <a:t>bone</a:t>
            </a:r>
            <a:r>
              <a:rPr lang="ru-RU" sz="3200" b="1" u="sng" dirty="0">
                <a:latin typeface="Times New Roman"/>
                <a:cs typeface="Times New Roman"/>
              </a:rPr>
              <a:t>; </a:t>
            </a:r>
            <a:r>
              <a:rPr lang="ru-RU" sz="3200" b="1" u="sng" dirty="0" err="1">
                <a:latin typeface="Times New Roman"/>
                <a:cs typeface="Times New Roman"/>
              </a:rPr>
              <a:t>smooth</a:t>
            </a:r>
            <a:r>
              <a:rPr lang="ru-RU" sz="3200" b="1" u="sng" dirty="0">
                <a:latin typeface="Times New Roman"/>
                <a:cs typeface="Times New Roman"/>
              </a:rPr>
              <a:t> </a:t>
            </a:r>
            <a:r>
              <a:rPr lang="ru-RU" sz="3200" b="1" u="sng" dirty="0" err="1">
                <a:latin typeface="Times New Roman"/>
                <a:cs typeface="Times New Roman"/>
              </a:rPr>
              <a:t>resorption</a:t>
            </a:r>
            <a:r>
              <a:rPr lang="ru-RU" sz="3200" b="1" u="sng" dirty="0">
                <a:latin typeface="Times New Roman"/>
                <a:cs typeface="Times New Roman"/>
              </a:rPr>
              <a:t> </a:t>
            </a:r>
            <a:r>
              <a:rPr lang="ru-RU" sz="3200" b="1" u="sng" dirty="0" err="1">
                <a:latin typeface="Times New Roman"/>
                <a:cs typeface="Times New Roman"/>
              </a:rPr>
              <a:t>of</a:t>
            </a:r>
            <a:r>
              <a:rPr lang="ru-RU" sz="3200" b="1" u="sng" dirty="0">
                <a:latin typeface="Times New Roman"/>
                <a:cs typeface="Times New Roman"/>
              </a:rPr>
              <a:t> </a:t>
            </a:r>
            <a:r>
              <a:rPr lang="ru-RU" sz="3200" b="1" u="sng" dirty="0" err="1">
                <a:latin typeface="Times New Roman"/>
                <a:cs typeface="Times New Roman"/>
              </a:rPr>
              <a:t>bone</a:t>
            </a:r>
            <a:r>
              <a:rPr lang="ru-RU" sz="3200" b="1" u="sng" dirty="0">
                <a:latin typeface="Times New Roman"/>
                <a:cs typeface="Times New Roman"/>
              </a:rPr>
              <a:t> </a:t>
            </a:r>
            <a:r>
              <a:rPr lang="ru-RU" sz="3200" b="1" u="sng" dirty="0" err="1">
                <a:latin typeface="Times New Roman"/>
                <a:cs typeface="Times New Roman"/>
              </a:rPr>
              <a:t>tissue</a:t>
            </a:r>
            <a:r>
              <a:rPr lang="ru-RU" sz="3200" b="1" u="sng" dirty="0">
                <a:latin typeface="Times New Roman"/>
                <a:cs typeface="Times New Roman"/>
              </a:rPr>
              <a:t> </a:t>
            </a:r>
            <a:r>
              <a:rPr lang="ru-RU" sz="3200" b="1" u="sng" dirty="0" err="1">
                <a:latin typeface="Times New Roman"/>
                <a:cs typeface="Times New Roman"/>
              </a:rPr>
              <a:t>is</a:t>
            </a:r>
            <a:r>
              <a:rPr lang="ru-RU" sz="3200" b="1" u="sng" dirty="0">
                <a:latin typeface="Times New Roman"/>
                <a:cs typeface="Times New Roman"/>
              </a:rPr>
              <a:t> </a:t>
            </a:r>
            <a:r>
              <a:rPr lang="ru-RU" sz="3200" b="1" u="sng" dirty="0" err="1">
                <a:latin typeface="Times New Roman"/>
                <a:cs typeface="Times New Roman"/>
              </a:rPr>
              <a:t>prevalent</a:t>
            </a:r>
            <a:r>
              <a:rPr lang="ru-RU" sz="3200" b="1" u="sng" dirty="0">
                <a:latin typeface="Times New Roman"/>
                <a:cs typeface="Times New Roman"/>
              </a:rPr>
              <a:t>. </a:t>
            </a:r>
            <a:r>
              <a:rPr lang="ru-RU" sz="3200" b="1" u="sng" dirty="0" err="1">
                <a:latin typeface="Times New Roman"/>
                <a:cs typeface="Times New Roman"/>
              </a:rPr>
              <a:t>Microscopy</a:t>
            </a:r>
            <a:r>
              <a:rPr lang="ru-RU" sz="3200" b="1" u="sng" dirty="0">
                <a:latin typeface="Times New Roman"/>
                <a:cs typeface="Times New Roman"/>
              </a:rPr>
              <a:t> </a:t>
            </a:r>
            <a:r>
              <a:rPr lang="ru-RU" sz="3200" b="1" u="sng" dirty="0" err="1">
                <a:latin typeface="Times New Roman"/>
                <a:cs typeface="Times New Roman"/>
              </a:rPr>
              <a:t>of</a:t>
            </a:r>
            <a:r>
              <a:rPr lang="ru-RU" sz="3200" b="1" u="sng" dirty="0">
                <a:latin typeface="Times New Roman"/>
                <a:cs typeface="Times New Roman"/>
              </a:rPr>
              <a:t> </a:t>
            </a:r>
            <a:r>
              <a:rPr lang="ru-RU" sz="3200" b="1" u="sng" dirty="0" err="1">
                <a:latin typeface="Times New Roman"/>
                <a:cs typeface="Times New Roman"/>
              </a:rPr>
              <a:t>gingival</a:t>
            </a:r>
            <a:r>
              <a:rPr lang="ru-RU" sz="3200" b="1" u="sng" dirty="0">
                <a:latin typeface="Times New Roman"/>
                <a:cs typeface="Times New Roman"/>
              </a:rPr>
              <a:t> </a:t>
            </a:r>
            <a:r>
              <a:rPr lang="ru-RU" sz="3200" b="1" u="sng" dirty="0" err="1">
                <a:latin typeface="Times New Roman"/>
                <a:cs typeface="Times New Roman"/>
              </a:rPr>
              <a:t>tissues</a:t>
            </a:r>
            <a:r>
              <a:rPr lang="ru-RU" sz="3200" b="1" u="sng" dirty="0">
                <a:latin typeface="Times New Roman"/>
                <a:cs typeface="Times New Roman"/>
              </a:rPr>
              <a:t> </a:t>
            </a:r>
            <a:r>
              <a:rPr lang="ru-RU" sz="3200" b="1" u="sng" dirty="0" err="1">
                <a:latin typeface="Times New Roman"/>
                <a:cs typeface="Times New Roman"/>
              </a:rPr>
              <a:t>shows</a:t>
            </a:r>
            <a:r>
              <a:rPr lang="ru-RU" sz="3200" b="1" u="sng" dirty="0">
                <a:latin typeface="Times New Roman"/>
                <a:cs typeface="Times New Roman"/>
              </a:rPr>
              <a:t> </a:t>
            </a:r>
            <a:r>
              <a:rPr lang="ru-RU" sz="3200" b="1" u="sng" dirty="0" err="1">
                <a:latin typeface="Times New Roman"/>
                <a:cs typeface="Times New Roman"/>
              </a:rPr>
              <a:t>sclerosis</a:t>
            </a:r>
            <a:r>
              <a:rPr lang="ru-RU" sz="3200" b="1" u="sng" dirty="0">
                <a:latin typeface="Times New Roman"/>
                <a:cs typeface="Times New Roman"/>
              </a:rPr>
              <a:t> </a:t>
            </a:r>
            <a:r>
              <a:rPr lang="ru-RU" sz="3200" b="1" u="sng" dirty="0" err="1">
                <a:latin typeface="Times New Roman"/>
                <a:cs typeface="Times New Roman"/>
              </a:rPr>
              <a:t>and</a:t>
            </a:r>
            <a:r>
              <a:rPr lang="ru-RU" sz="3200" b="1" u="sng" dirty="0">
                <a:latin typeface="Times New Roman"/>
                <a:cs typeface="Times New Roman"/>
              </a:rPr>
              <a:t> </a:t>
            </a:r>
            <a:r>
              <a:rPr lang="ru-RU" sz="3200" b="1" u="sng" dirty="0" err="1">
                <a:latin typeface="Times New Roman"/>
                <a:cs typeface="Times New Roman"/>
              </a:rPr>
              <a:t>hyalinosis</a:t>
            </a:r>
            <a:r>
              <a:rPr lang="ru-RU" sz="3200" b="1" u="sng" dirty="0">
                <a:latin typeface="Times New Roman"/>
                <a:cs typeface="Times New Roman"/>
              </a:rPr>
              <a:t> </a:t>
            </a:r>
            <a:r>
              <a:rPr lang="ru-RU" sz="3200" b="1" u="sng" dirty="0" err="1">
                <a:latin typeface="Times New Roman"/>
                <a:cs typeface="Times New Roman"/>
              </a:rPr>
              <a:t>of</a:t>
            </a:r>
            <a:r>
              <a:rPr lang="ru-RU" sz="3200" b="1" u="sng" dirty="0">
                <a:latin typeface="Times New Roman"/>
                <a:cs typeface="Times New Roman"/>
              </a:rPr>
              <a:t> </a:t>
            </a:r>
            <a:r>
              <a:rPr lang="ru-RU" sz="3200" b="1" u="sng" dirty="0" err="1">
                <a:latin typeface="Times New Roman"/>
                <a:cs typeface="Times New Roman"/>
              </a:rPr>
              <a:t>the</a:t>
            </a:r>
            <a:r>
              <a:rPr lang="ru-RU" sz="3200" b="1" u="sng" dirty="0">
                <a:latin typeface="Times New Roman"/>
                <a:cs typeface="Times New Roman"/>
              </a:rPr>
              <a:t> </a:t>
            </a:r>
            <a:r>
              <a:rPr lang="ru-RU" sz="3200" b="1" u="sng" dirty="0" err="1">
                <a:latin typeface="Times New Roman"/>
                <a:cs typeface="Times New Roman"/>
              </a:rPr>
              <a:t>microvasculature</a:t>
            </a:r>
            <a:r>
              <a:rPr lang="ru-RU" sz="3200" b="1" u="sng" dirty="0">
                <a:latin typeface="Times New Roman"/>
                <a:cs typeface="Times New Roman"/>
              </a:rPr>
              <a:t> </a:t>
            </a:r>
            <a:r>
              <a:rPr lang="ru-RU" sz="3200" b="1" u="sng" dirty="0" err="1">
                <a:latin typeface="Times New Roman"/>
                <a:cs typeface="Times New Roman"/>
              </a:rPr>
              <a:t>with</a:t>
            </a:r>
            <a:r>
              <a:rPr lang="ru-RU" sz="3200" b="1" u="sng" dirty="0">
                <a:latin typeface="Times New Roman"/>
                <a:cs typeface="Times New Roman"/>
              </a:rPr>
              <a:t> </a:t>
            </a:r>
            <a:r>
              <a:rPr lang="ru-RU" sz="3200" b="1" u="sng" dirty="0" err="1">
                <a:latin typeface="Times New Roman"/>
                <a:cs typeface="Times New Roman"/>
              </a:rPr>
              <a:t>luminal</a:t>
            </a:r>
            <a:r>
              <a:rPr lang="ru-RU" sz="3200" b="1" u="sng" dirty="0">
                <a:latin typeface="Times New Roman"/>
                <a:cs typeface="Times New Roman"/>
              </a:rPr>
              <a:t> </a:t>
            </a:r>
            <a:r>
              <a:rPr lang="ru-RU" sz="3200" b="1" u="sng" dirty="0" err="1">
                <a:latin typeface="Times New Roman"/>
                <a:cs typeface="Times New Roman"/>
              </a:rPr>
              <a:t>obliteration</a:t>
            </a:r>
            <a:r>
              <a:rPr lang="ru-RU" sz="3200" b="1" u="sng" dirty="0">
                <a:latin typeface="Times New Roman"/>
                <a:cs typeface="Times New Roman"/>
              </a:rPr>
              <a:t>.</a:t>
            </a:r>
            <a:r>
              <a:rPr lang="ru-RU" sz="3200" dirty="0">
                <a:latin typeface="Times New Roman"/>
                <a:cs typeface="Times New Roman"/>
              </a:rPr>
              <a:t> The </a:t>
            </a:r>
            <a:r>
              <a:rPr lang="ru-RU" sz="3200" dirty="0" err="1">
                <a:latin typeface="Times New Roman"/>
                <a:cs typeface="Times New Roman"/>
              </a:rPr>
              <a:t>capillary</a:t>
            </a:r>
            <a:r>
              <a:rPr lang="ru-RU" sz="3200" dirty="0">
                <a:latin typeface="Times New Roman"/>
                <a:cs typeface="Times New Roman"/>
              </a:rPr>
              <a:t> </a:t>
            </a:r>
            <a:r>
              <a:rPr lang="ru-RU" sz="3200" dirty="0" err="1">
                <a:latin typeface="Times New Roman"/>
                <a:cs typeface="Times New Roman"/>
              </a:rPr>
              <a:t>network</a:t>
            </a:r>
            <a:r>
              <a:rPr lang="ru-RU" sz="3200" dirty="0">
                <a:latin typeface="Times New Roman"/>
                <a:cs typeface="Times New Roman"/>
              </a:rPr>
              <a:t> </a:t>
            </a:r>
            <a:r>
              <a:rPr lang="ru-RU" sz="3200" dirty="0" err="1">
                <a:latin typeface="Times New Roman"/>
                <a:cs typeface="Times New Roman"/>
              </a:rPr>
              <a:t>is</a:t>
            </a:r>
            <a:r>
              <a:rPr lang="ru-RU" sz="3200" dirty="0">
                <a:latin typeface="Times New Roman"/>
                <a:cs typeface="Times New Roman"/>
              </a:rPr>
              <a:t> </a:t>
            </a:r>
            <a:r>
              <a:rPr lang="ru-RU" sz="3200" dirty="0" err="1">
                <a:latin typeface="Times New Roman"/>
                <a:cs typeface="Times New Roman"/>
              </a:rPr>
              <a:t>reduced</a:t>
            </a:r>
            <a:r>
              <a:rPr lang="ru-RU" sz="3200" dirty="0">
                <a:latin typeface="Times New Roman"/>
                <a:cs typeface="Times New Roman"/>
              </a:rPr>
              <a:t>. </a:t>
            </a:r>
            <a:r>
              <a:rPr lang="ru-RU" sz="3200" dirty="0" err="1">
                <a:latin typeface="Times New Roman"/>
                <a:cs typeface="Times New Roman"/>
              </a:rPr>
              <a:t>Connective</a:t>
            </a:r>
            <a:r>
              <a:rPr lang="ru-RU" sz="3200" dirty="0">
                <a:latin typeface="Times New Roman"/>
                <a:cs typeface="Times New Roman"/>
              </a:rPr>
              <a:t> </a:t>
            </a:r>
            <a:r>
              <a:rPr lang="ru-RU" sz="3200" dirty="0" err="1">
                <a:latin typeface="Times New Roman"/>
                <a:cs typeface="Times New Roman"/>
              </a:rPr>
              <a:t>tissue</a:t>
            </a:r>
            <a:r>
              <a:rPr lang="ru-RU" sz="3200" dirty="0">
                <a:latin typeface="Times New Roman"/>
                <a:cs typeface="Times New Roman"/>
              </a:rPr>
              <a:t> </a:t>
            </a:r>
            <a:r>
              <a:rPr lang="ru-RU" sz="3200" dirty="0" err="1">
                <a:latin typeface="Times New Roman"/>
                <a:cs typeface="Times New Roman"/>
              </a:rPr>
              <a:t>has</a:t>
            </a:r>
            <a:r>
              <a:rPr lang="ru-RU" sz="3200" dirty="0">
                <a:latin typeface="Times New Roman"/>
                <a:cs typeface="Times New Roman"/>
              </a:rPr>
              <a:t> </a:t>
            </a:r>
            <a:r>
              <a:rPr lang="ru-RU" sz="3200" b="1" u="sng" dirty="0" err="1">
                <a:latin typeface="Times New Roman"/>
                <a:cs typeface="Times New Roman"/>
              </a:rPr>
              <a:t>dystrophic</a:t>
            </a:r>
            <a:r>
              <a:rPr lang="ru-RU" sz="3200" b="1" u="sng" dirty="0">
                <a:latin typeface="Times New Roman"/>
                <a:cs typeface="Times New Roman"/>
              </a:rPr>
              <a:t> </a:t>
            </a:r>
            <a:r>
              <a:rPr lang="ru-RU" sz="3200" b="1" u="sng" dirty="0" err="1">
                <a:latin typeface="Times New Roman"/>
                <a:cs typeface="Times New Roman"/>
              </a:rPr>
              <a:t>changes</a:t>
            </a:r>
            <a:r>
              <a:rPr lang="ru-RU" sz="3200" b="1" u="sng" dirty="0">
                <a:latin typeface="Times New Roman"/>
                <a:cs typeface="Times New Roman"/>
              </a:rPr>
              <a:t>.</a:t>
            </a:r>
            <a:r>
              <a:rPr lang="ru-RU" sz="3200" dirty="0">
                <a:latin typeface="Times New Roman"/>
                <a:cs typeface="Times New Roman"/>
              </a:rPr>
              <a:t> What </a:t>
            </a:r>
            <a:r>
              <a:rPr lang="ru-RU" sz="3200" dirty="0" err="1">
                <a:latin typeface="Times New Roman"/>
                <a:cs typeface="Times New Roman"/>
              </a:rPr>
              <a:t>pathological</a:t>
            </a:r>
            <a:r>
              <a:rPr lang="ru-RU" sz="3200" dirty="0">
                <a:latin typeface="Times New Roman"/>
                <a:cs typeface="Times New Roman"/>
              </a:rPr>
              <a:t> </a:t>
            </a:r>
            <a:r>
              <a:rPr lang="ru-RU" sz="3200" dirty="0" err="1">
                <a:latin typeface="Times New Roman"/>
                <a:cs typeface="Times New Roman"/>
              </a:rPr>
              <a:t>process</a:t>
            </a:r>
            <a:r>
              <a:rPr lang="ru-RU" sz="3200" dirty="0">
                <a:latin typeface="Times New Roman"/>
                <a:cs typeface="Times New Roman"/>
              </a:rPr>
              <a:t> </a:t>
            </a:r>
            <a:r>
              <a:rPr lang="ru-RU" sz="3200" dirty="0" err="1">
                <a:latin typeface="Times New Roman"/>
                <a:cs typeface="Times New Roman"/>
              </a:rPr>
              <a:t>was</a:t>
            </a:r>
            <a:r>
              <a:rPr lang="ru-RU" sz="3200" dirty="0">
                <a:latin typeface="Times New Roman"/>
                <a:cs typeface="Times New Roman"/>
              </a:rPr>
              <a:t> </a:t>
            </a:r>
            <a:r>
              <a:rPr lang="ru-RU" sz="3200" dirty="0" err="1">
                <a:latin typeface="Times New Roman"/>
                <a:cs typeface="Times New Roman"/>
              </a:rPr>
              <a:t>detected</a:t>
            </a:r>
            <a:r>
              <a:rPr lang="ru-RU" sz="3200" dirty="0">
                <a:latin typeface="Times New Roman"/>
                <a:cs typeface="Times New Roman"/>
              </a:rPr>
              <a:t> </a:t>
            </a:r>
            <a:r>
              <a:rPr lang="ru-RU" sz="3200" dirty="0" err="1">
                <a:latin typeface="Times New Roman"/>
                <a:cs typeface="Times New Roman"/>
              </a:rPr>
              <a:t>in</a:t>
            </a:r>
            <a:r>
              <a:rPr lang="ru-RU" sz="3200" dirty="0">
                <a:latin typeface="Times New Roman"/>
                <a:cs typeface="Times New Roman"/>
              </a:rPr>
              <a:t> </a:t>
            </a:r>
            <a:r>
              <a:rPr lang="ru-RU" sz="3200" dirty="0" err="1">
                <a:latin typeface="Times New Roman"/>
                <a:cs typeface="Times New Roman"/>
              </a:rPr>
              <a:t>the</a:t>
            </a:r>
            <a:r>
              <a:rPr lang="ru-RU" sz="3200" dirty="0">
                <a:latin typeface="Times New Roman"/>
                <a:cs typeface="Times New Roman"/>
              </a:rPr>
              <a:t> </a:t>
            </a:r>
            <a:r>
              <a:rPr lang="ru-RU" sz="3200" dirty="0" err="1">
                <a:latin typeface="Times New Roman"/>
                <a:cs typeface="Times New Roman"/>
              </a:rPr>
              <a:t>patient</a:t>
            </a:r>
            <a:r>
              <a:rPr lang="ru-RU" sz="3200" dirty="0">
                <a:latin typeface="Times New Roman"/>
                <a:cs typeface="Times New Roman"/>
              </a:rPr>
              <a:t>?</a:t>
            </a:r>
            <a:endParaRPr lang="ru-RU" sz="3200" dirty="0">
              <a:latin typeface="Century Gothic" panose="020B0502020202020204"/>
              <a:cs typeface="Times New Roman"/>
            </a:endParaRPr>
          </a:p>
          <a:p>
            <a:endParaRPr lang="ru-RU" sz="3200" dirty="0">
              <a:latin typeface="Times New Roman"/>
              <a:cs typeface="Times New Roman"/>
            </a:endParaRPr>
          </a:p>
        </p:txBody>
      </p:sp>
      <p:sp>
        <p:nvSpPr>
          <p:cNvPr id="7" name="Подзаголовок 6">
            <a:extLst>
              <a:ext uri="{FF2B5EF4-FFF2-40B4-BE49-F238E27FC236}">
                <a16:creationId xmlns:a16="http://schemas.microsoft.com/office/drawing/2014/main" id="{12338753-B8CE-EE1F-3E52-BE8D9AEE6876}"/>
              </a:ext>
            </a:extLst>
          </p:cNvPr>
          <p:cNvSpPr>
            <a:spLocks noGrp="1"/>
          </p:cNvSpPr>
          <p:nvPr>
            <p:ph type="subTitle" idx="1"/>
          </p:nvPr>
        </p:nvSpPr>
        <p:spPr>
          <a:xfrm>
            <a:off x="335446" y="4202287"/>
            <a:ext cx="8825658" cy="2514816"/>
          </a:xfrm>
        </p:spPr>
        <p:txBody>
          <a:bodyPr/>
          <a:lstStyle/>
          <a:p>
            <a:r>
              <a:rPr lang="uk-UA" sz="2400" dirty="0">
                <a:solidFill>
                  <a:schemeClr val="tx1"/>
                </a:solidFill>
                <a:latin typeface="Times New Roman"/>
                <a:cs typeface="Times New Roman"/>
              </a:rPr>
              <a:t>A.  </a:t>
            </a:r>
            <a:r>
              <a:rPr lang="uk-UA" sz="2400" b="1" u="sng" err="1">
                <a:solidFill>
                  <a:schemeClr val="tx1"/>
                </a:solidFill>
                <a:latin typeface="Times New Roman"/>
                <a:cs typeface="Times New Roman"/>
              </a:rPr>
              <a:t>Parodontosis</a:t>
            </a:r>
            <a:endParaRPr lang="uk-UA" sz="2400" b="1" u="sng">
              <a:solidFill>
                <a:schemeClr val="tx1"/>
              </a:solidFill>
              <a:latin typeface="Times New Roman"/>
              <a:cs typeface="Times New Roman"/>
            </a:endParaRPr>
          </a:p>
          <a:p>
            <a:r>
              <a:rPr lang="uk-UA" sz="2400" dirty="0">
                <a:solidFill>
                  <a:schemeClr val="tx1"/>
                </a:solidFill>
                <a:latin typeface="Times New Roman"/>
                <a:cs typeface="Times New Roman"/>
              </a:rPr>
              <a:t>B.  </a:t>
            </a:r>
            <a:r>
              <a:rPr lang="uk-UA" sz="2400" dirty="0" err="1">
                <a:solidFill>
                  <a:schemeClr val="tx1"/>
                </a:solidFill>
                <a:latin typeface="Times New Roman"/>
                <a:cs typeface="Times New Roman"/>
              </a:rPr>
              <a:t>Periodontitis</a:t>
            </a:r>
            <a:endParaRPr lang="uk-UA" dirty="0" err="1">
              <a:solidFill>
                <a:schemeClr val="tx1"/>
              </a:solidFill>
            </a:endParaRPr>
          </a:p>
          <a:p>
            <a:r>
              <a:rPr lang="uk-UA" sz="2400" dirty="0">
                <a:solidFill>
                  <a:schemeClr val="tx1"/>
                </a:solidFill>
                <a:latin typeface="Times New Roman"/>
                <a:cs typeface="Times New Roman"/>
              </a:rPr>
              <a:t>C.  </a:t>
            </a:r>
            <a:r>
              <a:rPr lang="uk-UA" sz="2400" dirty="0" err="1">
                <a:solidFill>
                  <a:schemeClr val="tx1"/>
                </a:solidFill>
                <a:latin typeface="Times New Roman"/>
                <a:cs typeface="Times New Roman"/>
              </a:rPr>
              <a:t>Periostitis</a:t>
            </a:r>
            <a:endParaRPr lang="uk-UA" dirty="0" err="1">
              <a:solidFill>
                <a:schemeClr val="tx1"/>
              </a:solidFill>
            </a:endParaRPr>
          </a:p>
          <a:p>
            <a:r>
              <a:rPr lang="uk-UA" sz="2400" dirty="0">
                <a:solidFill>
                  <a:schemeClr val="tx1"/>
                </a:solidFill>
                <a:latin typeface="Times New Roman"/>
                <a:cs typeface="Times New Roman"/>
              </a:rPr>
              <a:t>D.  </a:t>
            </a:r>
            <a:r>
              <a:rPr lang="uk-UA" sz="2400" dirty="0" err="1">
                <a:solidFill>
                  <a:schemeClr val="tx1"/>
                </a:solidFill>
                <a:latin typeface="Times New Roman"/>
                <a:cs typeface="Times New Roman"/>
              </a:rPr>
              <a:t>Parodontitis</a:t>
            </a:r>
            <a:endParaRPr lang="uk-UA" dirty="0" err="1">
              <a:solidFill>
                <a:schemeClr val="tx1"/>
              </a:solidFill>
            </a:endParaRPr>
          </a:p>
          <a:p>
            <a:r>
              <a:rPr lang="uk-UA" sz="2400" dirty="0">
                <a:solidFill>
                  <a:schemeClr val="tx1"/>
                </a:solidFill>
                <a:latin typeface="Times New Roman"/>
                <a:cs typeface="Times New Roman"/>
              </a:rPr>
              <a:t>E.  </a:t>
            </a:r>
            <a:r>
              <a:rPr lang="uk-UA" sz="2400" dirty="0" err="1">
                <a:solidFill>
                  <a:schemeClr val="tx1"/>
                </a:solidFill>
                <a:latin typeface="Times New Roman"/>
                <a:cs typeface="Times New Roman"/>
              </a:rPr>
              <a:t>Osteomyelitis</a:t>
            </a:r>
            <a:endParaRPr lang="uk-UA" dirty="0" err="1">
              <a:solidFill>
                <a:schemeClr val="tx1"/>
              </a:solidFill>
            </a:endParaRPr>
          </a:p>
          <a:p>
            <a:endParaRPr lang="uk-UA" sz="2400" dirty="0">
              <a:solidFill>
                <a:schemeClr val="tx1"/>
              </a:solidFill>
              <a:latin typeface="Times New Roman"/>
              <a:cs typeface="Times New Roman"/>
            </a:endParaRPr>
          </a:p>
        </p:txBody>
      </p:sp>
    </p:spTree>
    <p:extLst>
      <p:ext uri="{BB962C8B-B14F-4D97-AF65-F5344CB8AC3E}">
        <p14:creationId xmlns:p14="http://schemas.microsoft.com/office/powerpoint/2010/main" val="2070104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9" cy="6857990"/>
          </a:xfrm>
          <a:prstGeom prst="rect">
            <a:avLst/>
          </a:prstGeom>
        </p:spPr>
      </p:pic>
      <p:sp>
        <p:nvSpPr>
          <p:cNvPr id="3" name="Заголовок 2">
            <a:extLst>
              <a:ext uri="{FF2B5EF4-FFF2-40B4-BE49-F238E27FC236}">
                <a16:creationId xmlns:a16="http://schemas.microsoft.com/office/drawing/2014/main" id="{A29AC2DC-99DF-5135-D1FB-73C615CF72E0}"/>
              </a:ext>
            </a:extLst>
          </p:cNvPr>
          <p:cNvSpPr>
            <a:spLocks noGrp="1"/>
          </p:cNvSpPr>
          <p:nvPr>
            <p:ph type="ctrTitle"/>
          </p:nvPr>
        </p:nvSpPr>
        <p:spPr>
          <a:xfrm>
            <a:off x="249183" y="225724"/>
            <a:ext cx="11844901" cy="2797620"/>
          </a:xfrm>
        </p:spPr>
        <p:txBody>
          <a:bodyPr vert="horz" lIns="91440" tIns="45720" rIns="91440" bIns="45720" rtlCol="0" anchor="t">
            <a:noAutofit/>
          </a:bodyPr>
          <a:lstStyle/>
          <a:p>
            <a:r>
              <a:rPr lang="uk-UA" sz="3200" err="1">
                <a:latin typeface="Times New Roman"/>
                <a:cs typeface="Times New Roman"/>
              </a:rPr>
              <a:t>Examination</a:t>
            </a:r>
            <a:r>
              <a:rPr lang="uk-UA" sz="3200" dirty="0">
                <a:latin typeface="Times New Roman"/>
                <a:cs typeface="Times New Roman"/>
              </a:rPr>
              <a:t> </a:t>
            </a:r>
            <a:r>
              <a:rPr lang="uk-UA" sz="3200" err="1">
                <a:latin typeface="Times New Roman"/>
                <a:cs typeface="Times New Roman"/>
              </a:rPr>
              <a:t>of</a:t>
            </a:r>
            <a:r>
              <a:rPr lang="uk-UA" sz="3200" dirty="0">
                <a:latin typeface="Times New Roman"/>
                <a:cs typeface="Times New Roman"/>
              </a:rPr>
              <a:t> a </a:t>
            </a:r>
            <a:r>
              <a:rPr lang="uk-UA" sz="3200" err="1">
                <a:latin typeface="Times New Roman"/>
                <a:cs typeface="Times New Roman"/>
              </a:rPr>
              <a:t>patient</a:t>
            </a:r>
            <a:r>
              <a:rPr lang="uk-UA" sz="3200" dirty="0">
                <a:latin typeface="Times New Roman"/>
                <a:cs typeface="Times New Roman"/>
              </a:rPr>
              <a:t> </a:t>
            </a:r>
            <a:r>
              <a:rPr lang="uk-UA" sz="3200" err="1">
                <a:latin typeface="Times New Roman"/>
                <a:cs typeface="Times New Roman"/>
              </a:rPr>
              <a:t>detects</a:t>
            </a:r>
            <a:r>
              <a:rPr lang="uk-UA" sz="3200" dirty="0">
                <a:latin typeface="Times New Roman"/>
                <a:cs typeface="Times New Roman"/>
              </a:rPr>
              <a:t> </a:t>
            </a:r>
            <a:r>
              <a:rPr lang="uk-UA" sz="3200" b="1" u="sng" err="1">
                <a:latin typeface="Times New Roman"/>
                <a:cs typeface="Times New Roman"/>
              </a:rPr>
              <a:t>calcinosis</a:t>
            </a:r>
            <a:r>
              <a:rPr lang="uk-UA" sz="3200" b="1" u="sng" dirty="0">
                <a:latin typeface="Times New Roman"/>
                <a:cs typeface="Times New Roman"/>
              </a:rPr>
              <a:t> </a:t>
            </a:r>
            <a:r>
              <a:rPr lang="uk-UA" sz="3200" b="1" u="sng" err="1">
                <a:latin typeface="Times New Roman"/>
                <a:cs typeface="Times New Roman"/>
              </a:rPr>
              <a:t>cutis</a:t>
            </a:r>
            <a:r>
              <a:rPr lang="uk-UA" sz="3200" b="1" u="sng" dirty="0">
                <a:latin typeface="Times New Roman"/>
                <a:cs typeface="Times New Roman"/>
              </a:rPr>
              <a:t>, </a:t>
            </a:r>
            <a:r>
              <a:rPr lang="uk-UA" sz="3200" b="1" u="sng" err="1">
                <a:latin typeface="Times New Roman"/>
                <a:cs typeface="Times New Roman"/>
              </a:rPr>
              <a:t>Raynaud’s</a:t>
            </a:r>
            <a:r>
              <a:rPr lang="uk-UA" sz="3200" b="1" u="sng" dirty="0">
                <a:latin typeface="Times New Roman"/>
                <a:cs typeface="Times New Roman"/>
              </a:rPr>
              <a:t> </a:t>
            </a:r>
            <a:r>
              <a:rPr lang="uk-UA" sz="3200" b="1" u="sng" err="1">
                <a:latin typeface="Times New Roman"/>
                <a:cs typeface="Times New Roman"/>
              </a:rPr>
              <a:t>syndrome</a:t>
            </a:r>
            <a:r>
              <a:rPr lang="uk-UA" sz="3200" b="1" u="sng" dirty="0">
                <a:latin typeface="Times New Roman"/>
                <a:cs typeface="Times New Roman"/>
              </a:rPr>
              <a:t>, </a:t>
            </a:r>
            <a:r>
              <a:rPr lang="uk-UA" sz="3200" b="1" u="sng" err="1">
                <a:latin typeface="Times New Roman"/>
                <a:cs typeface="Times New Roman"/>
              </a:rPr>
              <a:t>esophageal</a:t>
            </a:r>
            <a:r>
              <a:rPr lang="uk-UA" sz="3200" b="1" u="sng" dirty="0">
                <a:latin typeface="Times New Roman"/>
                <a:cs typeface="Times New Roman"/>
              </a:rPr>
              <a:t> </a:t>
            </a:r>
            <a:r>
              <a:rPr lang="uk-UA" sz="3200" b="1" u="sng" err="1">
                <a:latin typeface="Times New Roman"/>
                <a:cs typeface="Times New Roman"/>
              </a:rPr>
              <a:t>motility</a:t>
            </a:r>
            <a:r>
              <a:rPr lang="uk-UA" sz="3200" b="1" u="sng" dirty="0">
                <a:latin typeface="Times New Roman"/>
                <a:cs typeface="Times New Roman"/>
              </a:rPr>
              <a:t> </a:t>
            </a:r>
            <a:r>
              <a:rPr lang="uk-UA" sz="3200" b="1" u="sng" err="1">
                <a:latin typeface="Times New Roman"/>
                <a:cs typeface="Times New Roman"/>
              </a:rPr>
              <a:t>disorder</a:t>
            </a:r>
            <a:r>
              <a:rPr lang="uk-UA" sz="3200" b="1" u="sng" dirty="0">
                <a:latin typeface="Times New Roman"/>
                <a:cs typeface="Times New Roman"/>
              </a:rPr>
              <a:t>, </a:t>
            </a:r>
            <a:r>
              <a:rPr lang="uk-UA" sz="3200" b="1" u="sng" err="1">
                <a:latin typeface="Times New Roman"/>
                <a:cs typeface="Times New Roman"/>
              </a:rPr>
              <a:t>sclerodactyly</a:t>
            </a:r>
            <a:r>
              <a:rPr lang="uk-UA" sz="3200" b="1" u="sng" dirty="0">
                <a:latin typeface="Times New Roman"/>
                <a:cs typeface="Times New Roman"/>
              </a:rPr>
              <a:t>, </a:t>
            </a:r>
            <a:r>
              <a:rPr lang="uk-UA" sz="3200" b="1" u="sng" err="1">
                <a:latin typeface="Times New Roman"/>
                <a:cs typeface="Times New Roman"/>
              </a:rPr>
              <a:t>and</a:t>
            </a:r>
            <a:r>
              <a:rPr lang="uk-UA" sz="3200" b="1" u="sng" dirty="0">
                <a:latin typeface="Times New Roman"/>
                <a:cs typeface="Times New Roman"/>
              </a:rPr>
              <a:t> </a:t>
            </a:r>
            <a:r>
              <a:rPr lang="uk-UA" sz="3200" b="1" u="sng" err="1">
                <a:latin typeface="Times New Roman"/>
                <a:cs typeface="Times New Roman"/>
              </a:rPr>
              <a:t>telangiectasia</a:t>
            </a:r>
            <a:r>
              <a:rPr lang="uk-UA" sz="3200" dirty="0">
                <a:latin typeface="Times New Roman"/>
                <a:cs typeface="Times New Roman"/>
              </a:rPr>
              <a:t>. </a:t>
            </a:r>
            <a:r>
              <a:rPr lang="uk-UA" sz="3200" err="1">
                <a:latin typeface="Times New Roman"/>
                <a:cs typeface="Times New Roman"/>
              </a:rPr>
              <a:t>These</a:t>
            </a:r>
            <a:r>
              <a:rPr lang="uk-UA" sz="3200" dirty="0">
                <a:latin typeface="Times New Roman"/>
                <a:cs typeface="Times New Roman"/>
              </a:rPr>
              <a:t> </a:t>
            </a:r>
            <a:r>
              <a:rPr lang="uk-UA" sz="3200" err="1">
                <a:latin typeface="Times New Roman"/>
                <a:cs typeface="Times New Roman"/>
              </a:rPr>
              <a:t>changes</a:t>
            </a:r>
            <a:r>
              <a:rPr lang="uk-UA" sz="3200" dirty="0">
                <a:latin typeface="Times New Roman"/>
                <a:cs typeface="Times New Roman"/>
              </a:rPr>
              <a:t> </a:t>
            </a:r>
            <a:r>
              <a:rPr lang="uk-UA" sz="3200" err="1">
                <a:latin typeface="Times New Roman"/>
                <a:cs typeface="Times New Roman"/>
              </a:rPr>
              <a:t>are</a:t>
            </a:r>
            <a:r>
              <a:rPr lang="uk-UA" sz="3200" dirty="0">
                <a:latin typeface="Times New Roman"/>
                <a:cs typeface="Times New Roman"/>
              </a:rPr>
              <a:t> </a:t>
            </a:r>
            <a:r>
              <a:rPr lang="uk-UA" sz="3200" err="1">
                <a:latin typeface="Times New Roman"/>
                <a:cs typeface="Times New Roman"/>
              </a:rPr>
              <a:t>called</a:t>
            </a:r>
            <a:r>
              <a:rPr lang="uk-UA" sz="3200" dirty="0">
                <a:latin typeface="Times New Roman"/>
                <a:cs typeface="Times New Roman"/>
              </a:rPr>
              <a:t> CREST </a:t>
            </a:r>
            <a:r>
              <a:rPr lang="uk-UA" sz="3200" err="1">
                <a:latin typeface="Times New Roman"/>
                <a:cs typeface="Times New Roman"/>
              </a:rPr>
              <a:t>syndrome</a:t>
            </a:r>
            <a:r>
              <a:rPr lang="uk-UA" sz="3200" dirty="0">
                <a:latin typeface="Times New Roman"/>
                <a:cs typeface="Times New Roman"/>
              </a:rPr>
              <a:t>. </a:t>
            </a:r>
            <a:r>
              <a:rPr lang="uk-UA" sz="3200" err="1">
                <a:latin typeface="Times New Roman"/>
                <a:cs typeface="Times New Roman"/>
              </a:rPr>
              <a:t>What</a:t>
            </a:r>
            <a:r>
              <a:rPr lang="uk-UA" sz="3200" dirty="0">
                <a:latin typeface="Times New Roman"/>
                <a:cs typeface="Times New Roman"/>
              </a:rPr>
              <a:t> </a:t>
            </a:r>
            <a:r>
              <a:rPr lang="uk-UA" sz="3200" err="1">
                <a:latin typeface="Times New Roman"/>
                <a:cs typeface="Times New Roman"/>
              </a:rPr>
              <a:t>disease</a:t>
            </a:r>
            <a:r>
              <a:rPr lang="uk-UA" sz="3200" dirty="0">
                <a:latin typeface="Times New Roman"/>
                <a:cs typeface="Times New Roman"/>
              </a:rPr>
              <a:t> </a:t>
            </a:r>
            <a:r>
              <a:rPr lang="uk-UA" sz="3200" err="1">
                <a:latin typeface="Times New Roman"/>
                <a:cs typeface="Times New Roman"/>
              </a:rPr>
              <a:t>can</a:t>
            </a:r>
            <a:r>
              <a:rPr lang="uk-UA" sz="3200" dirty="0">
                <a:latin typeface="Times New Roman"/>
                <a:cs typeface="Times New Roman"/>
              </a:rPr>
              <a:t> </a:t>
            </a:r>
            <a:r>
              <a:rPr lang="uk-UA" sz="3200" err="1">
                <a:latin typeface="Times New Roman"/>
                <a:cs typeface="Times New Roman"/>
              </a:rPr>
              <a:t>be</a:t>
            </a:r>
            <a:r>
              <a:rPr lang="uk-UA" sz="3200" dirty="0">
                <a:latin typeface="Times New Roman"/>
                <a:cs typeface="Times New Roman"/>
              </a:rPr>
              <a:t> </a:t>
            </a:r>
            <a:r>
              <a:rPr lang="uk-UA" sz="3200" err="1">
                <a:latin typeface="Times New Roman"/>
                <a:cs typeface="Times New Roman"/>
              </a:rPr>
              <a:t>characterized</a:t>
            </a:r>
            <a:r>
              <a:rPr lang="uk-UA" sz="3200" dirty="0">
                <a:latin typeface="Times New Roman"/>
                <a:cs typeface="Times New Roman"/>
              </a:rPr>
              <a:t> </a:t>
            </a:r>
            <a:r>
              <a:rPr lang="uk-UA" sz="3200" err="1">
                <a:latin typeface="Times New Roman"/>
                <a:cs typeface="Times New Roman"/>
              </a:rPr>
              <a:t>by</a:t>
            </a:r>
            <a:r>
              <a:rPr lang="uk-UA" sz="3200" dirty="0">
                <a:latin typeface="Times New Roman"/>
                <a:cs typeface="Times New Roman"/>
              </a:rPr>
              <a:t> </a:t>
            </a:r>
            <a:r>
              <a:rPr lang="uk-UA" sz="3200" err="1">
                <a:latin typeface="Times New Roman"/>
                <a:cs typeface="Times New Roman"/>
              </a:rPr>
              <a:t>the</a:t>
            </a:r>
            <a:r>
              <a:rPr lang="uk-UA" sz="3200" dirty="0">
                <a:latin typeface="Times New Roman"/>
                <a:cs typeface="Times New Roman"/>
              </a:rPr>
              <a:t> </a:t>
            </a:r>
            <a:r>
              <a:rPr lang="uk-UA" sz="3200" err="1">
                <a:latin typeface="Times New Roman"/>
                <a:cs typeface="Times New Roman"/>
              </a:rPr>
              <a:t>described</a:t>
            </a:r>
            <a:r>
              <a:rPr lang="uk-UA" sz="3200" dirty="0">
                <a:latin typeface="Times New Roman"/>
                <a:cs typeface="Times New Roman"/>
              </a:rPr>
              <a:t> </a:t>
            </a:r>
            <a:r>
              <a:rPr lang="uk-UA" sz="3200" err="1">
                <a:latin typeface="Times New Roman"/>
                <a:cs typeface="Times New Roman"/>
              </a:rPr>
              <a:t>changes</a:t>
            </a:r>
            <a:r>
              <a:rPr lang="uk-UA" sz="3200" dirty="0">
                <a:latin typeface="Times New Roman"/>
                <a:cs typeface="Times New Roman"/>
              </a:rPr>
              <a:t>?</a:t>
            </a:r>
            <a:endParaRPr lang="ru-RU" dirty="0"/>
          </a:p>
          <a:p>
            <a:endParaRPr lang="uk-UA" sz="3200" dirty="0">
              <a:latin typeface="Times New Roman"/>
              <a:cs typeface="Times New Roman"/>
            </a:endParaRPr>
          </a:p>
        </p:txBody>
      </p:sp>
      <p:sp>
        <p:nvSpPr>
          <p:cNvPr id="6" name="Подзаголовок 5">
            <a:extLst>
              <a:ext uri="{FF2B5EF4-FFF2-40B4-BE49-F238E27FC236}">
                <a16:creationId xmlns:a16="http://schemas.microsoft.com/office/drawing/2014/main" id="{6412D730-119E-9161-A225-2048E238D2C8}"/>
              </a:ext>
            </a:extLst>
          </p:cNvPr>
          <p:cNvSpPr>
            <a:spLocks noGrp="1"/>
          </p:cNvSpPr>
          <p:nvPr>
            <p:ph type="subTitle" idx="1"/>
          </p:nvPr>
        </p:nvSpPr>
        <p:spPr>
          <a:xfrm>
            <a:off x="335446" y="3584060"/>
            <a:ext cx="8825658" cy="2514816"/>
          </a:xfrm>
        </p:spPr>
        <p:txBody>
          <a:bodyPr>
            <a:normAutofit/>
          </a:bodyPr>
          <a:lstStyle/>
          <a:p>
            <a:r>
              <a:rPr lang="uk-UA" sz="2400">
                <a:solidFill>
                  <a:schemeClr val="tx1"/>
                </a:solidFill>
                <a:latin typeface="Times New Roman"/>
                <a:cs typeface="Times New Roman"/>
              </a:rPr>
              <a:t>A.    </a:t>
            </a:r>
            <a:r>
              <a:rPr lang="uk-UA" sz="2400" err="1">
                <a:solidFill>
                  <a:schemeClr val="tx1"/>
                </a:solidFill>
                <a:latin typeface="Times New Roman"/>
                <a:cs typeface="Times New Roman"/>
              </a:rPr>
              <a:t>Dermatomyositis</a:t>
            </a:r>
            <a:endParaRPr lang="ru-RU" err="1">
              <a:solidFill>
                <a:schemeClr val="tx1"/>
              </a:solidFill>
              <a:latin typeface="Century Gothic" panose="020B0502020202020204"/>
              <a:cs typeface="Times New Roman"/>
            </a:endParaRPr>
          </a:p>
          <a:p>
            <a:r>
              <a:rPr lang="uk-UA" sz="2400" dirty="0">
                <a:solidFill>
                  <a:schemeClr val="tx1"/>
                </a:solidFill>
                <a:latin typeface="Times New Roman"/>
                <a:cs typeface="Times New Roman"/>
              </a:rPr>
              <a:t>B.    </a:t>
            </a:r>
            <a:r>
              <a:rPr lang="uk-UA" sz="2400" b="1" u="sng" err="1">
                <a:solidFill>
                  <a:schemeClr val="tx1"/>
                </a:solidFill>
                <a:latin typeface="Times New Roman"/>
                <a:cs typeface="Times New Roman"/>
              </a:rPr>
              <a:t>Systemic</a:t>
            </a:r>
            <a:r>
              <a:rPr lang="uk-UA" sz="2400" b="1" u="sng" dirty="0">
                <a:solidFill>
                  <a:schemeClr val="tx1"/>
                </a:solidFill>
                <a:latin typeface="Times New Roman"/>
                <a:cs typeface="Times New Roman"/>
              </a:rPr>
              <a:t> </a:t>
            </a:r>
            <a:r>
              <a:rPr lang="uk-UA" sz="2400" b="1" u="sng" err="1">
                <a:solidFill>
                  <a:schemeClr val="tx1"/>
                </a:solidFill>
                <a:latin typeface="Times New Roman"/>
                <a:cs typeface="Times New Roman"/>
              </a:rPr>
              <a:t>scleroderma</a:t>
            </a:r>
            <a:endParaRPr lang="uk-UA" b="1" u="sng">
              <a:solidFill>
                <a:schemeClr val="tx1"/>
              </a:solidFill>
            </a:endParaRPr>
          </a:p>
          <a:p>
            <a:r>
              <a:rPr lang="uk-UA" sz="2400" dirty="0">
                <a:solidFill>
                  <a:schemeClr val="tx1"/>
                </a:solidFill>
                <a:latin typeface="Times New Roman"/>
                <a:cs typeface="Times New Roman"/>
              </a:rPr>
              <a:t>C.    </a:t>
            </a:r>
            <a:r>
              <a:rPr lang="uk-UA" sz="2400" dirty="0" err="1">
                <a:solidFill>
                  <a:schemeClr val="tx1"/>
                </a:solidFill>
                <a:latin typeface="Times New Roman"/>
                <a:cs typeface="Times New Roman"/>
              </a:rPr>
              <a:t>Systemic</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lupus</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erythematosus</a:t>
            </a:r>
            <a:endParaRPr lang="uk-UA" dirty="0" err="1">
              <a:solidFill>
                <a:schemeClr val="tx1"/>
              </a:solidFill>
            </a:endParaRPr>
          </a:p>
          <a:p>
            <a:r>
              <a:rPr lang="uk-UA" sz="2400" dirty="0">
                <a:solidFill>
                  <a:schemeClr val="tx1"/>
                </a:solidFill>
                <a:latin typeface="Times New Roman"/>
                <a:cs typeface="Times New Roman"/>
              </a:rPr>
              <a:t>D.    </a:t>
            </a:r>
            <a:r>
              <a:rPr lang="uk-UA" sz="2400" dirty="0" err="1">
                <a:solidFill>
                  <a:schemeClr val="tx1"/>
                </a:solidFill>
                <a:latin typeface="Times New Roman"/>
                <a:cs typeface="Times New Roman"/>
              </a:rPr>
              <a:t>Rheumatoid</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arthritis</a:t>
            </a:r>
            <a:endParaRPr lang="uk-UA" dirty="0" err="1">
              <a:solidFill>
                <a:schemeClr val="tx1"/>
              </a:solidFill>
            </a:endParaRPr>
          </a:p>
          <a:p>
            <a:r>
              <a:rPr lang="uk-UA" sz="2400" dirty="0">
                <a:solidFill>
                  <a:schemeClr val="tx1"/>
                </a:solidFill>
                <a:latin typeface="Times New Roman"/>
                <a:cs typeface="Times New Roman"/>
              </a:rPr>
              <a:t>E.    </a:t>
            </a:r>
            <a:r>
              <a:rPr lang="uk-UA" sz="2400" dirty="0" err="1">
                <a:solidFill>
                  <a:schemeClr val="tx1"/>
                </a:solidFill>
                <a:latin typeface="Times New Roman"/>
                <a:cs typeface="Times New Roman"/>
              </a:rPr>
              <a:t>Gouty</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arthritis</a:t>
            </a:r>
            <a:endParaRPr lang="uk-UA" dirty="0" err="1">
              <a:solidFill>
                <a:schemeClr val="tx1"/>
              </a:solidFill>
            </a:endParaRPr>
          </a:p>
          <a:p>
            <a:endParaRPr lang="uk-UA" sz="2400" dirty="0">
              <a:solidFill>
                <a:schemeClr val="tx1"/>
              </a:solidFill>
              <a:latin typeface="Times New Roman"/>
              <a:cs typeface="Times New Roman"/>
            </a:endParaRPr>
          </a:p>
        </p:txBody>
      </p:sp>
    </p:spTree>
    <p:extLst>
      <p:ext uri="{BB962C8B-B14F-4D97-AF65-F5344CB8AC3E}">
        <p14:creationId xmlns:p14="http://schemas.microsoft.com/office/powerpoint/2010/main" val="2230817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9" cy="6857990"/>
          </a:xfrm>
          <a:prstGeom prst="rect">
            <a:avLst/>
          </a:prstGeom>
        </p:spPr>
      </p:pic>
      <p:sp>
        <p:nvSpPr>
          <p:cNvPr id="4" name="Заголовок 3">
            <a:extLst>
              <a:ext uri="{FF2B5EF4-FFF2-40B4-BE49-F238E27FC236}">
                <a16:creationId xmlns:a16="http://schemas.microsoft.com/office/drawing/2014/main" id="{2298CE0D-C34D-C5EA-45A3-E162150CED35}"/>
              </a:ext>
            </a:extLst>
          </p:cNvPr>
          <p:cNvSpPr>
            <a:spLocks noGrp="1"/>
          </p:cNvSpPr>
          <p:nvPr>
            <p:ph type="ctrTitle"/>
          </p:nvPr>
        </p:nvSpPr>
        <p:spPr>
          <a:xfrm>
            <a:off x="134163" y="225725"/>
            <a:ext cx="11542978" cy="2869505"/>
          </a:xfrm>
        </p:spPr>
        <p:txBody>
          <a:bodyPr vert="horz" lIns="91440" tIns="45720" rIns="91440" bIns="45720" rtlCol="0" anchor="t">
            <a:noAutofit/>
          </a:bodyPr>
          <a:lstStyle/>
          <a:p>
            <a:r>
              <a:rPr lang="uk-UA" sz="3400" dirty="0">
                <a:latin typeface="Times New Roman"/>
                <a:cs typeface="Times New Roman"/>
              </a:rPr>
              <a:t>A </a:t>
            </a:r>
            <a:r>
              <a:rPr lang="uk-UA" sz="3400" err="1">
                <a:latin typeface="Times New Roman"/>
                <a:cs typeface="Times New Roman"/>
              </a:rPr>
              <a:t>newborn</a:t>
            </a:r>
            <a:r>
              <a:rPr lang="uk-UA" sz="3400" dirty="0">
                <a:latin typeface="Times New Roman"/>
                <a:cs typeface="Times New Roman"/>
              </a:rPr>
              <a:t> </a:t>
            </a:r>
            <a:r>
              <a:rPr lang="uk-UA" sz="3400" err="1">
                <a:latin typeface="Times New Roman"/>
                <a:cs typeface="Times New Roman"/>
              </a:rPr>
              <a:t>failed</a:t>
            </a:r>
            <a:r>
              <a:rPr lang="uk-UA" sz="3400" dirty="0">
                <a:latin typeface="Times New Roman"/>
                <a:cs typeface="Times New Roman"/>
              </a:rPr>
              <a:t> </a:t>
            </a:r>
            <a:r>
              <a:rPr lang="uk-UA" sz="3400" err="1">
                <a:latin typeface="Times New Roman"/>
                <a:cs typeface="Times New Roman"/>
              </a:rPr>
              <a:t>to</a:t>
            </a:r>
            <a:r>
              <a:rPr lang="uk-UA" sz="3400" dirty="0">
                <a:latin typeface="Times New Roman"/>
                <a:cs typeface="Times New Roman"/>
              </a:rPr>
              <a:t> </a:t>
            </a:r>
            <a:r>
              <a:rPr lang="uk-UA" sz="3400" err="1">
                <a:latin typeface="Times New Roman"/>
                <a:cs typeface="Times New Roman"/>
              </a:rPr>
              <a:t>take</a:t>
            </a:r>
            <a:r>
              <a:rPr lang="uk-UA" sz="3400" dirty="0">
                <a:latin typeface="Times New Roman"/>
                <a:cs typeface="Times New Roman"/>
              </a:rPr>
              <a:t> </a:t>
            </a:r>
            <a:r>
              <a:rPr lang="uk-UA" sz="3400" err="1">
                <a:latin typeface="Times New Roman"/>
                <a:cs typeface="Times New Roman"/>
              </a:rPr>
              <a:t>his</a:t>
            </a:r>
            <a:r>
              <a:rPr lang="uk-UA" sz="3400" dirty="0">
                <a:latin typeface="Times New Roman"/>
                <a:cs typeface="Times New Roman"/>
              </a:rPr>
              <a:t> </a:t>
            </a:r>
            <a:r>
              <a:rPr lang="uk-UA" sz="3400" err="1">
                <a:latin typeface="Times New Roman"/>
                <a:cs typeface="Times New Roman"/>
              </a:rPr>
              <a:t>first</a:t>
            </a:r>
            <a:r>
              <a:rPr lang="uk-UA" sz="3400" dirty="0">
                <a:latin typeface="Times New Roman"/>
                <a:cs typeface="Times New Roman"/>
              </a:rPr>
              <a:t> </a:t>
            </a:r>
            <a:r>
              <a:rPr lang="uk-UA" sz="3400" err="1">
                <a:latin typeface="Times New Roman"/>
                <a:cs typeface="Times New Roman"/>
              </a:rPr>
              <a:t>breath</a:t>
            </a:r>
            <a:r>
              <a:rPr lang="uk-UA" sz="3400" dirty="0">
                <a:latin typeface="Times New Roman"/>
                <a:cs typeface="Times New Roman"/>
              </a:rPr>
              <a:t>. </a:t>
            </a:r>
            <a:r>
              <a:rPr lang="uk-UA" sz="3400" b="1" u="sng" err="1">
                <a:latin typeface="Times New Roman"/>
                <a:cs typeface="Times New Roman"/>
              </a:rPr>
              <a:t>Autopsy</a:t>
            </a:r>
            <a:r>
              <a:rPr lang="uk-UA" sz="3400" b="1" u="sng" dirty="0">
                <a:latin typeface="Times New Roman"/>
                <a:cs typeface="Times New Roman"/>
              </a:rPr>
              <a:t> </a:t>
            </a:r>
            <a:r>
              <a:rPr lang="uk-UA" sz="3400" b="1" u="sng" err="1">
                <a:latin typeface="Times New Roman"/>
                <a:cs typeface="Times New Roman"/>
              </a:rPr>
              <a:t>revealed</a:t>
            </a:r>
            <a:r>
              <a:rPr lang="uk-UA" sz="3400" b="1" u="sng" dirty="0">
                <a:latin typeface="Times New Roman"/>
                <a:cs typeface="Times New Roman"/>
              </a:rPr>
              <a:t> </a:t>
            </a:r>
            <a:r>
              <a:rPr lang="uk-UA" sz="3400" b="1" u="sng" err="1">
                <a:latin typeface="Times New Roman"/>
                <a:cs typeface="Times New Roman"/>
              </a:rPr>
              <a:t>that</a:t>
            </a:r>
            <a:r>
              <a:rPr lang="uk-UA" sz="3400" b="1" u="sng" dirty="0">
                <a:latin typeface="Times New Roman"/>
                <a:cs typeface="Times New Roman"/>
              </a:rPr>
              <a:t> </a:t>
            </a:r>
            <a:r>
              <a:rPr lang="uk-UA" sz="3400" b="1" u="sng" err="1">
                <a:latin typeface="Times New Roman"/>
                <a:cs typeface="Times New Roman"/>
              </a:rPr>
              <a:t>despite</a:t>
            </a:r>
            <a:r>
              <a:rPr lang="uk-UA" sz="3400" b="1" u="sng" dirty="0">
                <a:latin typeface="Times New Roman"/>
                <a:cs typeface="Times New Roman"/>
              </a:rPr>
              <a:t> </a:t>
            </a:r>
            <a:r>
              <a:rPr lang="uk-UA" sz="3400" b="1" u="sng" err="1">
                <a:latin typeface="Times New Roman"/>
                <a:cs typeface="Times New Roman"/>
              </a:rPr>
              <a:t>unobstructed</a:t>
            </a:r>
            <a:r>
              <a:rPr lang="uk-UA" sz="3400" b="1" u="sng" dirty="0">
                <a:latin typeface="Times New Roman"/>
                <a:cs typeface="Times New Roman"/>
              </a:rPr>
              <a:t> </a:t>
            </a:r>
            <a:r>
              <a:rPr lang="uk-UA" sz="3400" b="1" u="sng" err="1">
                <a:latin typeface="Times New Roman"/>
                <a:cs typeface="Times New Roman"/>
              </a:rPr>
              <a:t>airways</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lungs</a:t>
            </a:r>
            <a:r>
              <a:rPr lang="uk-UA" sz="3400" b="1" u="sng" dirty="0">
                <a:latin typeface="Times New Roman"/>
                <a:cs typeface="Times New Roman"/>
              </a:rPr>
              <a:t> </a:t>
            </a:r>
            <a:r>
              <a:rPr lang="uk-UA" sz="3400" b="1" u="sng" err="1">
                <a:latin typeface="Times New Roman"/>
                <a:cs typeface="Times New Roman"/>
              </a:rPr>
              <a:t>of</a:t>
            </a:r>
            <a:r>
              <a:rPr lang="uk-UA" sz="3400" b="1" u="sng" dirty="0">
                <a:latin typeface="Times New Roman"/>
                <a:cs typeface="Times New Roman"/>
              </a:rPr>
              <a:t> </a:t>
            </a:r>
            <a:r>
              <a:rPr lang="uk-UA" sz="3400" b="1" u="sng" err="1">
                <a:latin typeface="Times New Roman"/>
                <a:cs typeface="Times New Roman"/>
              </a:rPr>
              <a:t>the</a:t>
            </a:r>
            <a:r>
              <a:rPr lang="uk-UA" sz="3400" b="1" u="sng" dirty="0">
                <a:latin typeface="Times New Roman"/>
                <a:cs typeface="Times New Roman"/>
              </a:rPr>
              <a:t> </a:t>
            </a:r>
            <a:r>
              <a:rPr lang="uk-UA" sz="3400" b="1" u="sng" err="1">
                <a:latin typeface="Times New Roman"/>
                <a:cs typeface="Times New Roman"/>
              </a:rPr>
              <a:t>newborn</a:t>
            </a:r>
            <a:r>
              <a:rPr lang="uk-UA" sz="3400" b="1" u="sng" dirty="0">
                <a:latin typeface="Times New Roman"/>
                <a:cs typeface="Times New Roman"/>
              </a:rPr>
              <a:t> </a:t>
            </a:r>
            <a:r>
              <a:rPr lang="uk-UA" sz="3400" b="1" u="sng" err="1">
                <a:latin typeface="Times New Roman"/>
                <a:cs typeface="Times New Roman"/>
              </a:rPr>
              <a:t>were</a:t>
            </a:r>
            <a:r>
              <a:rPr lang="uk-UA" sz="3400" b="1" u="sng" dirty="0">
                <a:latin typeface="Times New Roman"/>
                <a:cs typeface="Times New Roman"/>
              </a:rPr>
              <a:t> </a:t>
            </a:r>
            <a:r>
              <a:rPr lang="uk-UA" sz="3400" b="1" u="sng" err="1">
                <a:latin typeface="Times New Roman"/>
                <a:cs typeface="Times New Roman"/>
              </a:rPr>
              <a:t>unable</a:t>
            </a:r>
            <a:r>
              <a:rPr lang="uk-UA" sz="3400" b="1" u="sng" dirty="0">
                <a:latin typeface="Times New Roman"/>
                <a:cs typeface="Times New Roman"/>
              </a:rPr>
              <a:t> </a:t>
            </a:r>
            <a:r>
              <a:rPr lang="uk-UA" sz="3400" b="1" u="sng" err="1">
                <a:latin typeface="Times New Roman"/>
                <a:cs typeface="Times New Roman"/>
              </a:rPr>
              <a:t>to</a:t>
            </a:r>
            <a:r>
              <a:rPr lang="uk-UA" sz="3400" b="1" u="sng" dirty="0">
                <a:latin typeface="Times New Roman"/>
                <a:cs typeface="Times New Roman"/>
              </a:rPr>
              <a:t> </a:t>
            </a:r>
            <a:r>
              <a:rPr lang="uk-UA" sz="3400" b="1" u="sng" err="1">
                <a:latin typeface="Times New Roman"/>
                <a:cs typeface="Times New Roman"/>
              </a:rPr>
              <a:t>stretch</a:t>
            </a:r>
            <a:r>
              <a:rPr lang="uk-UA" sz="3400" b="1" u="sng" dirty="0">
                <a:latin typeface="Times New Roman"/>
                <a:cs typeface="Times New Roman"/>
              </a:rPr>
              <a:t>.</a:t>
            </a:r>
            <a:r>
              <a:rPr lang="uk-UA" sz="3400" dirty="0">
                <a:latin typeface="Times New Roman"/>
                <a:cs typeface="Times New Roman"/>
              </a:rPr>
              <a:t> </a:t>
            </a:r>
            <a:r>
              <a:rPr lang="uk-UA" sz="3400" err="1">
                <a:latin typeface="Times New Roman"/>
                <a:cs typeface="Times New Roman"/>
              </a:rPr>
              <a:t>What</a:t>
            </a:r>
            <a:r>
              <a:rPr lang="uk-UA" sz="3400" dirty="0">
                <a:latin typeface="Times New Roman"/>
                <a:cs typeface="Times New Roman"/>
              </a:rPr>
              <a:t> </a:t>
            </a:r>
            <a:r>
              <a:rPr lang="uk-UA" sz="3400" err="1">
                <a:latin typeface="Times New Roman"/>
                <a:cs typeface="Times New Roman"/>
              </a:rPr>
              <a:t>is</a:t>
            </a:r>
            <a:r>
              <a:rPr lang="uk-UA" sz="3400" dirty="0">
                <a:latin typeface="Times New Roman"/>
                <a:cs typeface="Times New Roman"/>
              </a:rPr>
              <a:t> </a:t>
            </a:r>
            <a:r>
              <a:rPr lang="uk-UA" sz="3400" err="1">
                <a:latin typeface="Times New Roman"/>
                <a:cs typeface="Times New Roman"/>
              </a:rPr>
              <a:t>the</a:t>
            </a:r>
            <a:r>
              <a:rPr lang="uk-UA" sz="3400" dirty="0">
                <a:latin typeface="Times New Roman"/>
                <a:cs typeface="Times New Roman"/>
              </a:rPr>
              <a:t> </a:t>
            </a:r>
            <a:r>
              <a:rPr lang="uk-UA" sz="3400" err="1">
                <a:latin typeface="Times New Roman"/>
                <a:cs typeface="Times New Roman"/>
              </a:rPr>
              <a:t>most</a:t>
            </a:r>
            <a:r>
              <a:rPr lang="uk-UA" sz="3400" dirty="0">
                <a:latin typeface="Times New Roman"/>
                <a:cs typeface="Times New Roman"/>
              </a:rPr>
              <a:t> </a:t>
            </a:r>
            <a:r>
              <a:rPr lang="uk-UA" sz="3400" err="1">
                <a:latin typeface="Times New Roman"/>
                <a:cs typeface="Times New Roman"/>
              </a:rPr>
              <a:t>likely</a:t>
            </a:r>
            <a:r>
              <a:rPr lang="uk-UA" sz="3400" dirty="0">
                <a:latin typeface="Times New Roman"/>
                <a:cs typeface="Times New Roman"/>
              </a:rPr>
              <a:t> </a:t>
            </a:r>
            <a:r>
              <a:rPr lang="uk-UA" sz="3400" err="1">
                <a:latin typeface="Times New Roman"/>
                <a:cs typeface="Times New Roman"/>
              </a:rPr>
              <a:t>cause</a:t>
            </a:r>
            <a:r>
              <a:rPr lang="uk-UA" sz="3400" dirty="0">
                <a:latin typeface="Times New Roman"/>
                <a:cs typeface="Times New Roman"/>
              </a:rPr>
              <a:t> </a:t>
            </a:r>
            <a:r>
              <a:rPr lang="uk-UA" sz="3400" err="1">
                <a:latin typeface="Times New Roman"/>
                <a:cs typeface="Times New Roman"/>
              </a:rPr>
              <a:t>of</a:t>
            </a:r>
            <a:r>
              <a:rPr lang="uk-UA" sz="3400" dirty="0">
                <a:latin typeface="Times New Roman"/>
                <a:cs typeface="Times New Roman"/>
              </a:rPr>
              <a:t> </a:t>
            </a:r>
            <a:r>
              <a:rPr lang="uk-UA" sz="3400" err="1">
                <a:latin typeface="Times New Roman"/>
                <a:cs typeface="Times New Roman"/>
              </a:rPr>
              <a:t>this</a:t>
            </a:r>
            <a:r>
              <a:rPr lang="uk-UA" sz="3400" dirty="0">
                <a:latin typeface="Times New Roman"/>
                <a:cs typeface="Times New Roman"/>
              </a:rPr>
              <a:t> </a:t>
            </a:r>
            <a:r>
              <a:rPr lang="uk-UA" sz="3400" err="1">
                <a:latin typeface="Times New Roman"/>
                <a:cs typeface="Times New Roman"/>
              </a:rPr>
              <a:t>condition</a:t>
            </a:r>
            <a:r>
              <a:rPr lang="uk-UA" sz="3400" dirty="0">
                <a:latin typeface="Times New Roman"/>
                <a:cs typeface="Times New Roman"/>
              </a:rPr>
              <a:t>?</a:t>
            </a:r>
            <a:endParaRPr lang="ru-RU" dirty="0"/>
          </a:p>
          <a:p>
            <a:endParaRPr lang="uk-UA" sz="3400" dirty="0">
              <a:latin typeface="Times New Roman"/>
              <a:cs typeface="Times New Roman"/>
            </a:endParaRPr>
          </a:p>
        </p:txBody>
      </p:sp>
      <p:sp>
        <p:nvSpPr>
          <p:cNvPr id="7" name="Подзаголовок 6">
            <a:extLst>
              <a:ext uri="{FF2B5EF4-FFF2-40B4-BE49-F238E27FC236}">
                <a16:creationId xmlns:a16="http://schemas.microsoft.com/office/drawing/2014/main" id="{5ABD9F90-8ECD-F41F-1BA3-707D5959F9B3}"/>
              </a:ext>
            </a:extLst>
          </p:cNvPr>
          <p:cNvSpPr>
            <a:spLocks noGrp="1"/>
          </p:cNvSpPr>
          <p:nvPr>
            <p:ph type="subTitle" idx="1"/>
          </p:nvPr>
        </p:nvSpPr>
        <p:spPr>
          <a:xfrm>
            <a:off x="134163" y="3224626"/>
            <a:ext cx="8825658" cy="2629834"/>
          </a:xfrm>
        </p:spPr>
        <p:txBody>
          <a:bodyPr vert="horz" lIns="91440" tIns="45720" rIns="91440" bIns="45720" rtlCol="0" anchor="t">
            <a:noAutofit/>
          </a:bodyPr>
          <a:lstStyle/>
          <a:p>
            <a:r>
              <a:rPr lang="ru-RU" sz="2400">
                <a:solidFill>
                  <a:schemeClr val="tx1"/>
                </a:solidFill>
                <a:latin typeface="Times New Roman"/>
                <a:cs typeface="Times New Roman"/>
              </a:rPr>
              <a:t>А. </a:t>
            </a:r>
            <a:r>
              <a:rPr lang="ru-RU" sz="2400" err="1">
                <a:solidFill>
                  <a:schemeClr val="tx1"/>
                </a:solidFill>
                <a:latin typeface="Times New Roman"/>
                <a:cs typeface="Times New Roman"/>
              </a:rPr>
              <a:t>Pleural</a:t>
            </a:r>
            <a:r>
              <a:rPr lang="ru-RU" sz="2400">
                <a:solidFill>
                  <a:schemeClr val="tx1"/>
                </a:solidFill>
                <a:latin typeface="Times New Roman"/>
                <a:cs typeface="Times New Roman"/>
              </a:rPr>
              <a:t> </a:t>
            </a:r>
            <a:r>
              <a:rPr lang="ru-RU" sz="2400" err="1">
                <a:solidFill>
                  <a:schemeClr val="tx1"/>
                </a:solidFill>
                <a:latin typeface="Times New Roman"/>
                <a:cs typeface="Times New Roman"/>
              </a:rPr>
              <a:t>thickening</a:t>
            </a:r>
            <a:endParaRPr lang="ru-RU"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Bronchial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rupture</a:t>
            </a:r>
            <a:endParaRPr lang="ru-RU" dirty="0" err="1">
              <a:solidFill>
                <a:schemeClr val="tx1"/>
              </a:solidFill>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Alveolar</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enlargement</a:t>
            </a:r>
            <a:endParaRPr lang="ru-RU" dirty="0" err="1">
              <a:solidFill>
                <a:schemeClr val="tx1"/>
              </a:solidFill>
            </a:endParaRPr>
          </a:p>
          <a:p>
            <a:r>
              <a:rPr lang="ru-RU" sz="2400" dirty="0">
                <a:solidFill>
                  <a:schemeClr val="tx1"/>
                </a:solidFill>
                <a:latin typeface="Times New Roman"/>
                <a:cs typeface="Times New Roman"/>
              </a:rPr>
              <a:t>D. </a:t>
            </a:r>
            <a:r>
              <a:rPr lang="ru-RU" sz="2400" err="1">
                <a:solidFill>
                  <a:schemeClr val="tx1"/>
                </a:solidFill>
                <a:latin typeface="Times New Roman"/>
                <a:cs typeface="Times New Roman"/>
              </a:rPr>
              <a:t>Bronchial</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narrowing</a:t>
            </a:r>
            <a:r>
              <a:rPr lang="ru-RU" sz="2400" dirty="0">
                <a:solidFill>
                  <a:schemeClr val="tx1"/>
                </a:solidFill>
                <a:latin typeface="Times New Roman"/>
                <a:cs typeface="Times New Roman"/>
              </a:rPr>
              <a:t> </a:t>
            </a:r>
            <a:endParaRPr lang="ru-RU" dirty="0"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E. </a:t>
            </a:r>
            <a:r>
              <a:rPr lang="ru-RU" sz="2400" b="1" u="sng" err="1">
                <a:solidFill>
                  <a:schemeClr val="tx1"/>
                </a:solidFill>
                <a:latin typeface="Times New Roman"/>
                <a:cs typeface="Times New Roman"/>
              </a:rPr>
              <a:t>Absence</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of</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surfactant</a:t>
            </a:r>
            <a:endParaRPr lang="ru-RU" b="1" u="sng">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960369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115040" y="14387"/>
            <a:ext cx="12076960" cy="6843613"/>
          </a:xfrm>
          <a:prstGeom prst="rect">
            <a:avLst/>
          </a:prstGeom>
        </p:spPr>
      </p:pic>
      <p:sp>
        <p:nvSpPr>
          <p:cNvPr id="3" name="Заголовок 2">
            <a:extLst>
              <a:ext uri="{FF2B5EF4-FFF2-40B4-BE49-F238E27FC236}">
                <a16:creationId xmlns:a16="http://schemas.microsoft.com/office/drawing/2014/main" id="{69FEBDC3-3A8F-2EC8-5007-BC97ED62023C}"/>
              </a:ext>
            </a:extLst>
          </p:cNvPr>
          <p:cNvSpPr>
            <a:spLocks noGrp="1"/>
          </p:cNvSpPr>
          <p:nvPr>
            <p:ph type="ctrTitle"/>
          </p:nvPr>
        </p:nvSpPr>
        <p:spPr>
          <a:xfrm>
            <a:off x="177295" y="599537"/>
            <a:ext cx="11715506" cy="2121883"/>
          </a:xfrm>
        </p:spPr>
        <p:txBody>
          <a:bodyPr vert="horz" lIns="91440" tIns="45720" rIns="91440" bIns="45720" rtlCol="0" anchor="t">
            <a:noAutofit/>
          </a:bodyPr>
          <a:lstStyle/>
          <a:p>
            <a:r>
              <a:rPr lang="uk-UA" sz="2800" err="1">
                <a:latin typeface="Times New Roman"/>
                <a:cs typeface="Times New Roman"/>
              </a:rPr>
              <a:t>Several</a:t>
            </a:r>
            <a:r>
              <a:rPr lang="uk-UA" sz="2800" dirty="0">
                <a:latin typeface="Times New Roman"/>
                <a:cs typeface="Times New Roman"/>
              </a:rPr>
              <a:t> </a:t>
            </a:r>
            <a:r>
              <a:rPr lang="uk-UA" sz="2800" err="1">
                <a:latin typeface="Times New Roman"/>
                <a:cs typeface="Times New Roman"/>
              </a:rPr>
              <a:t>hours</a:t>
            </a:r>
            <a:r>
              <a:rPr lang="uk-UA" sz="2800" dirty="0">
                <a:latin typeface="Times New Roman"/>
                <a:cs typeface="Times New Roman"/>
              </a:rPr>
              <a:t> </a:t>
            </a:r>
            <a:r>
              <a:rPr lang="uk-UA" sz="2800" err="1">
                <a:latin typeface="Times New Roman"/>
                <a:cs typeface="Times New Roman"/>
              </a:rPr>
              <a:t>after</a:t>
            </a:r>
            <a:r>
              <a:rPr lang="uk-UA" sz="2800" dirty="0">
                <a:latin typeface="Times New Roman"/>
                <a:cs typeface="Times New Roman"/>
              </a:rPr>
              <a:t> a </a:t>
            </a:r>
            <a:r>
              <a:rPr lang="uk-UA" sz="2800" err="1">
                <a:latin typeface="Times New Roman"/>
                <a:cs typeface="Times New Roman"/>
              </a:rPr>
              <a:t>dental</a:t>
            </a:r>
            <a:r>
              <a:rPr lang="uk-UA" sz="2800" dirty="0">
                <a:latin typeface="Times New Roman"/>
                <a:cs typeface="Times New Roman"/>
              </a:rPr>
              <a:t> </a:t>
            </a:r>
            <a:r>
              <a:rPr lang="uk-UA" sz="2800" err="1">
                <a:latin typeface="Times New Roman"/>
                <a:cs typeface="Times New Roman"/>
              </a:rPr>
              <a:t>trauma</a:t>
            </a:r>
            <a:r>
              <a:rPr lang="uk-UA" sz="2800" dirty="0">
                <a:latin typeface="Times New Roman"/>
                <a:cs typeface="Times New Roman"/>
              </a:rPr>
              <a:t>, </a:t>
            </a:r>
            <a:r>
              <a:rPr lang="uk-UA" sz="2800" err="1">
                <a:latin typeface="Times New Roman"/>
                <a:cs typeface="Times New Roman"/>
              </a:rPr>
              <a:t>the</a:t>
            </a:r>
            <a:r>
              <a:rPr lang="uk-UA" sz="2800" dirty="0">
                <a:latin typeface="Times New Roman"/>
                <a:cs typeface="Times New Roman"/>
              </a:rPr>
              <a:t> </a:t>
            </a:r>
            <a:r>
              <a:rPr lang="uk-UA" sz="2800" err="1">
                <a:latin typeface="Times New Roman"/>
                <a:cs typeface="Times New Roman"/>
              </a:rPr>
              <a:t>tooth</a:t>
            </a:r>
            <a:r>
              <a:rPr lang="uk-UA" sz="2800" dirty="0">
                <a:latin typeface="Times New Roman"/>
                <a:cs typeface="Times New Roman"/>
              </a:rPr>
              <a:t> </a:t>
            </a:r>
            <a:r>
              <a:rPr lang="uk-UA" sz="2800" err="1">
                <a:latin typeface="Times New Roman"/>
                <a:cs typeface="Times New Roman"/>
              </a:rPr>
              <a:t>pulp</a:t>
            </a:r>
            <a:r>
              <a:rPr lang="uk-UA" sz="2800" dirty="0">
                <a:latin typeface="Times New Roman"/>
                <a:cs typeface="Times New Roman"/>
              </a:rPr>
              <a:t> </a:t>
            </a:r>
            <a:r>
              <a:rPr lang="uk-UA" sz="2800" err="1">
                <a:latin typeface="Times New Roman"/>
                <a:cs typeface="Times New Roman"/>
              </a:rPr>
              <a:t>has</a:t>
            </a:r>
            <a:r>
              <a:rPr lang="uk-UA" sz="2800" dirty="0">
                <a:latin typeface="Times New Roman"/>
                <a:cs typeface="Times New Roman"/>
              </a:rPr>
              <a:t> </a:t>
            </a:r>
            <a:r>
              <a:rPr lang="uk-UA" sz="2800" b="1" u="sng" err="1">
                <a:latin typeface="Times New Roman"/>
                <a:cs typeface="Times New Roman"/>
              </a:rPr>
              <a:t>hyperemic</a:t>
            </a:r>
            <a:r>
              <a:rPr lang="uk-UA" sz="2800" b="1" u="sng" dirty="0">
                <a:latin typeface="Times New Roman"/>
                <a:cs typeface="Times New Roman"/>
              </a:rPr>
              <a:t> </a:t>
            </a:r>
            <a:r>
              <a:rPr lang="uk-UA" sz="2800" b="1" u="sng" err="1">
                <a:latin typeface="Times New Roman"/>
                <a:cs typeface="Times New Roman"/>
              </a:rPr>
              <a:t>vessels</a:t>
            </a:r>
            <a:r>
              <a:rPr lang="uk-UA" sz="2800" b="1" u="sng" dirty="0">
                <a:latin typeface="Times New Roman"/>
                <a:cs typeface="Times New Roman"/>
              </a:rPr>
              <a:t> </a:t>
            </a:r>
            <a:r>
              <a:rPr lang="uk-UA" sz="2800" b="1" u="sng" err="1">
                <a:latin typeface="Times New Roman"/>
                <a:cs typeface="Times New Roman"/>
              </a:rPr>
              <a:t>and</a:t>
            </a:r>
            <a:r>
              <a:rPr lang="uk-UA" sz="2800" b="1" u="sng" dirty="0">
                <a:latin typeface="Times New Roman"/>
                <a:cs typeface="Times New Roman"/>
              </a:rPr>
              <a:t> </a:t>
            </a:r>
            <a:r>
              <a:rPr lang="uk-UA" sz="2800" b="1" u="sng" err="1">
                <a:latin typeface="Times New Roman"/>
                <a:cs typeface="Times New Roman"/>
              </a:rPr>
              <a:t>marked</a:t>
            </a:r>
            <a:r>
              <a:rPr lang="uk-UA" sz="2800" b="1" u="sng" dirty="0">
                <a:latin typeface="Times New Roman"/>
                <a:cs typeface="Times New Roman"/>
              </a:rPr>
              <a:t> </a:t>
            </a:r>
            <a:r>
              <a:rPr lang="uk-UA" sz="2800" b="1" u="sng" err="1">
                <a:latin typeface="Times New Roman"/>
                <a:cs typeface="Times New Roman"/>
              </a:rPr>
              <a:t>tissue</a:t>
            </a:r>
            <a:r>
              <a:rPr lang="uk-UA" sz="2800" b="1" u="sng" dirty="0">
                <a:latin typeface="Times New Roman"/>
                <a:cs typeface="Times New Roman"/>
              </a:rPr>
              <a:t> </a:t>
            </a:r>
            <a:r>
              <a:rPr lang="uk-UA" sz="2800" b="1" u="sng" err="1">
                <a:latin typeface="Times New Roman"/>
                <a:cs typeface="Times New Roman"/>
              </a:rPr>
              <a:t>edema</a:t>
            </a:r>
            <a:r>
              <a:rPr lang="uk-UA" sz="2800" b="1" u="sng" dirty="0">
                <a:latin typeface="Times New Roman"/>
                <a:cs typeface="Times New Roman"/>
              </a:rPr>
              <a:t> </a:t>
            </a:r>
            <a:r>
              <a:rPr lang="uk-UA" sz="2800" b="1" u="sng" err="1">
                <a:latin typeface="Times New Roman"/>
                <a:cs typeface="Times New Roman"/>
              </a:rPr>
              <a:t>with</a:t>
            </a:r>
            <a:r>
              <a:rPr lang="uk-UA" sz="2800" b="1" u="sng" dirty="0">
                <a:latin typeface="Times New Roman"/>
                <a:cs typeface="Times New Roman"/>
              </a:rPr>
              <a:t> </a:t>
            </a:r>
            <a:r>
              <a:rPr lang="uk-UA" sz="2800" b="1" u="sng" err="1">
                <a:latin typeface="Times New Roman"/>
                <a:cs typeface="Times New Roman"/>
              </a:rPr>
              <a:t>isolated</a:t>
            </a:r>
            <a:r>
              <a:rPr lang="uk-UA" sz="2800" b="1" u="sng" dirty="0">
                <a:latin typeface="Times New Roman"/>
                <a:cs typeface="Times New Roman"/>
              </a:rPr>
              <a:t> </a:t>
            </a:r>
            <a:r>
              <a:rPr lang="uk-UA" sz="2800" b="1" u="sng" err="1">
                <a:latin typeface="Times New Roman"/>
                <a:cs typeface="Times New Roman"/>
              </a:rPr>
              <a:t>neutrophils</a:t>
            </a:r>
            <a:r>
              <a:rPr lang="uk-UA" sz="2800" b="1" u="sng" dirty="0">
                <a:latin typeface="Times New Roman"/>
                <a:cs typeface="Times New Roman"/>
              </a:rPr>
              <a:t> </a:t>
            </a:r>
            <a:r>
              <a:rPr lang="uk-UA" sz="2800" b="1" u="sng" err="1">
                <a:latin typeface="Times New Roman"/>
                <a:cs typeface="Times New Roman"/>
              </a:rPr>
              <a:t>and</a:t>
            </a:r>
            <a:r>
              <a:rPr lang="uk-UA" sz="2800" b="1" u="sng" dirty="0">
                <a:latin typeface="Times New Roman"/>
                <a:cs typeface="Times New Roman"/>
              </a:rPr>
              <a:t> </a:t>
            </a:r>
            <a:r>
              <a:rPr lang="uk-UA" sz="2800" b="1" u="sng" err="1">
                <a:latin typeface="Times New Roman"/>
                <a:cs typeface="Times New Roman"/>
              </a:rPr>
              <a:t>lymphocytes</a:t>
            </a:r>
            <a:r>
              <a:rPr lang="uk-UA" sz="2800" dirty="0">
                <a:latin typeface="Times New Roman"/>
                <a:cs typeface="Times New Roman"/>
              </a:rPr>
              <a:t>, </a:t>
            </a:r>
            <a:r>
              <a:rPr lang="uk-UA" sz="2800" err="1">
                <a:latin typeface="Times New Roman"/>
                <a:cs typeface="Times New Roman"/>
              </a:rPr>
              <a:t>while</a:t>
            </a:r>
            <a:r>
              <a:rPr lang="uk-UA" sz="2800" dirty="0">
                <a:latin typeface="Times New Roman"/>
                <a:cs typeface="Times New Roman"/>
              </a:rPr>
              <a:t> </a:t>
            </a:r>
            <a:r>
              <a:rPr lang="uk-UA" sz="2800" err="1">
                <a:latin typeface="Times New Roman"/>
                <a:cs typeface="Times New Roman"/>
              </a:rPr>
              <a:t>nerve</a:t>
            </a:r>
            <a:r>
              <a:rPr lang="uk-UA" sz="2800" dirty="0">
                <a:latin typeface="Times New Roman"/>
                <a:cs typeface="Times New Roman"/>
              </a:rPr>
              <a:t> </a:t>
            </a:r>
            <a:r>
              <a:rPr lang="uk-UA" sz="2800" err="1">
                <a:latin typeface="Times New Roman"/>
                <a:cs typeface="Times New Roman"/>
              </a:rPr>
              <a:t>fibers</a:t>
            </a:r>
            <a:r>
              <a:rPr lang="uk-UA" sz="2800" dirty="0">
                <a:latin typeface="Times New Roman"/>
                <a:cs typeface="Times New Roman"/>
              </a:rPr>
              <a:t> </a:t>
            </a:r>
            <a:r>
              <a:rPr lang="uk-UA" sz="2800" err="1">
                <a:latin typeface="Times New Roman"/>
                <a:cs typeface="Times New Roman"/>
              </a:rPr>
              <a:t>have</a:t>
            </a:r>
            <a:r>
              <a:rPr lang="uk-UA" sz="2800" dirty="0">
                <a:latin typeface="Times New Roman"/>
                <a:cs typeface="Times New Roman"/>
              </a:rPr>
              <a:t> </a:t>
            </a:r>
            <a:r>
              <a:rPr lang="uk-UA" sz="2800" err="1">
                <a:latin typeface="Times New Roman"/>
                <a:cs typeface="Times New Roman"/>
              </a:rPr>
              <a:t>minor</a:t>
            </a:r>
            <a:r>
              <a:rPr lang="uk-UA" sz="2800" dirty="0">
                <a:latin typeface="Times New Roman"/>
                <a:cs typeface="Times New Roman"/>
              </a:rPr>
              <a:t> </a:t>
            </a:r>
            <a:r>
              <a:rPr lang="uk-UA" sz="2800" err="1">
                <a:latin typeface="Times New Roman"/>
                <a:cs typeface="Times New Roman"/>
              </a:rPr>
              <a:t>dystrophic</a:t>
            </a:r>
            <a:r>
              <a:rPr lang="uk-UA" sz="2800" dirty="0">
                <a:latin typeface="Times New Roman"/>
                <a:cs typeface="Times New Roman"/>
              </a:rPr>
              <a:t> </a:t>
            </a:r>
            <a:r>
              <a:rPr lang="uk-UA" sz="2800" err="1">
                <a:latin typeface="Times New Roman"/>
                <a:cs typeface="Times New Roman"/>
              </a:rPr>
              <a:t>changes</a:t>
            </a:r>
            <a:r>
              <a:rPr lang="uk-UA" sz="2800" dirty="0">
                <a:latin typeface="Times New Roman"/>
                <a:cs typeface="Times New Roman"/>
              </a:rPr>
              <a:t>. </a:t>
            </a:r>
            <a:r>
              <a:rPr lang="uk-UA" sz="2800" err="1">
                <a:latin typeface="Times New Roman"/>
                <a:cs typeface="Times New Roman"/>
              </a:rPr>
              <a:t>What</a:t>
            </a:r>
            <a:r>
              <a:rPr lang="uk-UA" sz="2800" dirty="0">
                <a:latin typeface="Times New Roman"/>
                <a:cs typeface="Times New Roman"/>
              </a:rPr>
              <a:t> </a:t>
            </a:r>
            <a:r>
              <a:rPr lang="uk-UA" sz="2800" err="1">
                <a:latin typeface="Times New Roman"/>
                <a:cs typeface="Times New Roman"/>
              </a:rPr>
              <a:t>diagnosis</a:t>
            </a:r>
            <a:r>
              <a:rPr lang="uk-UA" sz="2800" dirty="0">
                <a:latin typeface="Times New Roman"/>
                <a:cs typeface="Times New Roman"/>
              </a:rPr>
              <a:t> </a:t>
            </a:r>
            <a:r>
              <a:rPr lang="uk-UA" sz="2800" err="1">
                <a:latin typeface="Times New Roman"/>
                <a:cs typeface="Times New Roman"/>
              </a:rPr>
              <a:t>is</a:t>
            </a:r>
            <a:r>
              <a:rPr lang="uk-UA" sz="2800" dirty="0">
                <a:latin typeface="Times New Roman"/>
                <a:cs typeface="Times New Roman"/>
              </a:rPr>
              <a:t> </a:t>
            </a:r>
            <a:r>
              <a:rPr lang="uk-UA" sz="2800" err="1">
                <a:latin typeface="Times New Roman"/>
                <a:cs typeface="Times New Roman"/>
              </a:rPr>
              <a:t>likely</a:t>
            </a:r>
            <a:r>
              <a:rPr lang="uk-UA" sz="2800" dirty="0">
                <a:latin typeface="Times New Roman"/>
                <a:cs typeface="Times New Roman"/>
              </a:rPr>
              <a:t> </a:t>
            </a:r>
            <a:r>
              <a:rPr lang="uk-UA" sz="2800" err="1">
                <a:latin typeface="Times New Roman"/>
                <a:cs typeface="Times New Roman"/>
              </a:rPr>
              <a:t>in</a:t>
            </a:r>
            <a:r>
              <a:rPr lang="uk-UA" sz="2800" dirty="0">
                <a:latin typeface="Times New Roman"/>
                <a:cs typeface="Times New Roman"/>
              </a:rPr>
              <a:t> </a:t>
            </a:r>
            <a:r>
              <a:rPr lang="uk-UA" sz="2800" err="1">
                <a:latin typeface="Times New Roman"/>
                <a:cs typeface="Times New Roman"/>
              </a:rPr>
              <a:t>this</a:t>
            </a:r>
            <a:r>
              <a:rPr lang="uk-UA" sz="2800" dirty="0">
                <a:latin typeface="Times New Roman"/>
                <a:cs typeface="Times New Roman"/>
              </a:rPr>
              <a:t> </a:t>
            </a:r>
            <a:r>
              <a:rPr lang="uk-UA" sz="2800" err="1">
                <a:latin typeface="Times New Roman"/>
                <a:cs typeface="Times New Roman"/>
              </a:rPr>
              <a:t>case</a:t>
            </a:r>
            <a:r>
              <a:rPr lang="uk-UA" sz="2800" dirty="0">
                <a:latin typeface="Times New Roman"/>
                <a:cs typeface="Times New Roman"/>
              </a:rPr>
              <a:t>?</a:t>
            </a:r>
            <a:endParaRPr lang="ru-RU" dirty="0"/>
          </a:p>
          <a:p>
            <a:endParaRPr lang="uk-UA" sz="2800" dirty="0">
              <a:latin typeface="Times New Roman"/>
              <a:cs typeface="Times New Roman"/>
            </a:endParaRPr>
          </a:p>
        </p:txBody>
      </p:sp>
      <p:sp>
        <p:nvSpPr>
          <p:cNvPr id="6" name="Подзаголовок 5">
            <a:extLst>
              <a:ext uri="{FF2B5EF4-FFF2-40B4-BE49-F238E27FC236}">
                <a16:creationId xmlns:a16="http://schemas.microsoft.com/office/drawing/2014/main" id="{18A777C6-0344-936D-6EA4-9A7C3F230A77}"/>
              </a:ext>
            </a:extLst>
          </p:cNvPr>
          <p:cNvSpPr>
            <a:spLocks noGrp="1"/>
          </p:cNvSpPr>
          <p:nvPr>
            <p:ph type="subTitle" idx="1"/>
          </p:nvPr>
        </p:nvSpPr>
        <p:spPr>
          <a:xfrm>
            <a:off x="220427" y="3756587"/>
            <a:ext cx="8825658" cy="2500439"/>
          </a:xfrm>
        </p:spPr>
        <p:txBody>
          <a:bodyPr/>
          <a:lstStyle/>
          <a:p>
            <a:r>
              <a:rPr lang="uk-UA" sz="2400">
                <a:solidFill>
                  <a:schemeClr val="tx1"/>
                </a:solidFill>
                <a:latin typeface="Times New Roman"/>
                <a:cs typeface="Times New Roman"/>
              </a:rPr>
              <a:t>A.    </a:t>
            </a:r>
            <a:r>
              <a:rPr lang="uk-UA" sz="2400" err="1">
                <a:solidFill>
                  <a:schemeClr val="tx1"/>
                </a:solidFill>
                <a:latin typeface="Times New Roman"/>
                <a:cs typeface="Times New Roman"/>
              </a:rPr>
              <a:t>Purulent</a:t>
            </a:r>
            <a:r>
              <a:rPr lang="uk-UA" sz="2400">
                <a:solidFill>
                  <a:schemeClr val="tx1"/>
                </a:solidFill>
                <a:latin typeface="Times New Roman"/>
                <a:cs typeface="Times New Roman"/>
              </a:rPr>
              <a:t> </a:t>
            </a:r>
            <a:r>
              <a:rPr lang="uk-UA" sz="2400" err="1">
                <a:solidFill>
                  <a:schemeClr val="tx1"/>
                </a:solidFill>
                <a:latin typeface="Times New Roman"/>
                <a:cs typeface="Times New Roman"/>
              </a:rPr>
              <a:t>pulpitis</a:t>
            </a:r>
            <a:endParaRPr lang="uk-UA" sz="2400" b="1" u="sng" err="1">
              <a:solidFill>
                <a:schemeClr val="tx1"/>
              </a:solidFill>
              <a:latin typeface="Times New Roman"/>
              <a:cs typeface="Times New Roman"/>
            </a:endParaRPr>
          </a:p>
          <a:p>
            <a:r>
              <a:rPr lang="uk-UA" sz="2400" dirty="0">
                <a:solidFill>
                  <a:schemeClr val="tx1"/>
                </a:solidFill>
                <a:latin typeface="Times New Roman"/>
                <a:cs typeface="Times New Roman"/>
              </a:rPr>
              <a:t>B.    </a:t>
            </a:r>
            <a:r>
              <a:rPr lang="uk-UA" sz="2400" b="1" u="sng" err="1">
                <a:solidFill>
                  <a:schemeClr val="tx1"/>
                </a:solidFill>
                <a:latin typeface="Times New Roman"/>
                <a:cs typeface="Times New Roman"/>
              </a:rPr>
              <a:t>Serous</a:t>
            </a:r>
            <a:r>
              <a:rPr lang="uk-UA" sz="2400" b="1" u="sng" dirty="0">
                <a:solidFill>
                  <a:schemeClr val="tx1"/>
                </a:solidFill>
                <a:latin typeface="Times New Roman"/>
                <a:cs typeface="Times New Roman"/>
              </a:rPr>
              <a:t> </a:t>
            </a:r>
            <a:r>
              <a:rPr lang="uk-UA" sz="2400" b="1" u="sng" err="1">
                <a:solidFill>
                  <a:schemeClr val="tx1"/>
                </a:solidFill>
                <a:latin typeface="Times New Roman"/>
                <a:cs typeface="Times New Roman"/>
              </a:rPr>
              <a:t>pulpitis</a:t>
            </a:r>
            <a:r>
              <a:rPr lang="uk-UA" sz="2400" b="1" u="sng" dirty="0">
                <a:solidFill>
                  <a:schemeClr val="tx1"/>
                </a:solidFill>
                <a:latin typeface="Times New Roman"/>
                <a:cs typeface="Times New Roman"/>
              </a:rPr>
              <a:t> </a:t>
            </a:r>
            <a:endParaRPr lang="uk-UA" u="sng" dirty="0" err="1">
              <a:solidFill>
                <a:schemeClr val="tx1"/>
              </a:solidFill>
              <a:latin typeface="Century Gothic" panose="020B0502020202020204"/>
              <a:cs typeface="Times New Roman"/>
            </a:endParaRPr>
          </a:p>
          <a:p>
            <a:r>
              <a:rPr lang="uk-UA" sz="2400" dirty="0">
                <a:solidFill>
                  <a:schemeClr val="tx1"/>
                </a:solidFill>
                <a:latin typeface="Times New Roman"/>
                <a:cs typeface="Times New Roman"/>
              </a:rPr>
              <a:t>C.    </a:t>
            </a:r>
            <a:r>
              <a:rPr lang="uk-UA" sz="2400" dirty="0" err="1">
                <a:solidFill>
                  <a:schemeClr val="tx1"/>
                </a:solidFill>
                <a:latin typeface="Times New Roman"/>
                <a:cs typeface="Times New Roman"/>
              </a:rPr>
              <a:t>Fibrous</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pulpitis</a:t>
            </a:r>
            <a:endParaRPr lang="uk-UA" dirty="0">
              <a:solidFill>
                <a:schemeClr val="tx1"/>
              </a:solidFill>
            </a:endParaRPr>
          </a:p>
          <a:p>
            <a:r>
              <a:rPr lang="uk-UA" sz="2400" dirty="0">
                <a:solidFill>
                  <a:schemeClr val="tx1"/>
                </a:solidFill>
                <a:latin typeface="Times New Roman"/>
                <a:cs typeface="Times New Roman"/>
              </a:rPr>
              <a:t>D.    </a:t>
            </a:r>
            <a:r>
              <a:rPr lang="uk-UA" sz="2400" dirty="0" err="1">
                <a:solidFill>
                  <a:schemeClr val="tx1"/>
                </a:solidFill>
                <a:latin typeface="Times New Roman"/>
                <a:cs typeface="Times New Roman"/>
              </a:rPr>
              <a:t>Gangrenous</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pulpitis</a:t>
            </a:r>
            <a:endParaRPr lang="uk-UA" dirty="0" err="1">
              <a:solidFill>
                <a:schemeClr val="tx1"/>
              </a:solidFill>
            </a:endParaRPr>
          </a:p>
          <a:p>
            <a:r>
              <a:rPr lang="uk-UA" sz="2400" dirty="0">
                <a:solidFill>
                  <a:schemeClr val="tx1"/>
                </a:solidFill>
                <a:latin typeface="Times New Roman"/>
                <a:cs typeface="Times New Roman"/>
              </a:rPr>
              <a:t>E.    </a:t>
            </a:r>
            <a:r>
              <a:rPr lang="uk-UA" sz="2400" dirty="0" err="1">
                <a:solidFill>
                  <a:schemeClr val="tx1"/>
                </a:solidFill>
                <a:latin typeface="Times New Roman"/>
                <a:cs typeface="Times New Roman"/>
              </a:rPr>
              <a:t>Granulating</a:t>
            </a:r>
            <a:r>
              <a:rPr lang="uk-UA" sz="2400" dirty="0">
                <a:solidFill>
                  <a:schemeClr val="tx1"/>
                </a:solidFill>
                <a:latin typeface="Times New Roman"/>
                <a:cs typeface="Times New Roman"/>
              </a:rPr>
              <a:t> </a:t>
            </a:r>
            <a:r>
              <a:rPr lang="uk-UA" sz="2400" dirty="0" err="1">
                <a:solidFill>
                  <a:schemeClr val="tx1"/>
                </a:solidFill>
                <a:latin typeface="Times New Roman"/>
                <a:cs typeface="Times New Roman"/>
              </a:rPr>
              <a:t>pulpitis</a:t>
            </a:r>
            <a:endParaRPr lang="uk-UA" dirty="0" err="1">
              <a:solidFill>
                <a:schemeClr val="tx1"/>
              </a:solidFill>
            </a:endParaRPr>
          </a:p>
          <a:p>
            <a:endParaRPr lang="uk-UA" sz="2400" b="1" u="sng" dirty="0">
              <a:solidFill>
                <a:schemeClr val="tx1"/>
              </a:solidFill>
              <a:latin typeface="Times New Roman"/>
              <a:cs typeface="Times New Roman"/>
            </a:endParaRPr>
          </a:p>
          <a:p>
            <a:endParaRPr lang="uk-UA" dirty="0"/>
          </a:p>
        </p:txBody>
      </p:sp>
    </p:spTree>
    <p:extLst>
      <p:ext uri="{BB962C8B-B14F-4D97-AF65-F5344CB8AC3E}">
        <p14:creationId xmlns:p14="http://schemas.microsoft.com/office/powerpoint/2010/main" val="199413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EE0435FD-F872-1291-FE90-DBB2723B95DF}"/>
              </a:ext>
            </a:extLst>
          </p:cNvPr>
          <p:cNvSpPr>
            <a:spLocks noGrp="1"/>
          </p:cNvSpPr>
          <p:nvPr>
            <p:ph type="ctrTitle"/>
          </p:nvPr>
        </p:nvSpPr>
        <p:spPr>
          <a:xfrm>
            <a:off x="220427" y="182593"/>
            <a:ext cx="11715506" cy="2998901"/>
          </a:xfrm>
        </p:spPr>
        <p:txBody>
          <a:bodyPr vert="horz" lIns="91440" tIns="45720" rIns="91440" bIns="45720" rtlCol="0" anchor="t">
            <a:noAutofit/>
          </a:bodyPr>
          <a:lstStyle/>
          <a:p>
            <a:r>
              <a:rPr lang="ru-RU" sz="2400" dirty="0">
                <a:latin typeface="Times New Roman"/>
                <a:cs typeface="Times New Roman"/>
              </a:rPr>
              <a:t>A 61-year-old </a:t>
            </a:r>
            <a:r>
              <a:rPr lang="ru-RU" sz="2400" err="1">
                <a:latin typeface="Times New Roman"/>
                <a:cs typeface="Times New Roman"/>
              </a:rPr>
              <a:t>patient</a:t>
            </a:r>
            <a:r>
              <a:rPr lang="ru-RU" sz="2400" dirty="0">
                <a:latin typeface="Times New Roman"/>
                <a:cs typeface="Times New Roman"/>
              </a:rPr>
              <a:t> </a:t>
            </a:r>
            <a:r>
              <a:rPr lang="ru-RU" sz="2400" err="1">
                <a:latin typeface="Times New Roman"/>
                <a:cs typeface="Times New Roman"/>
              </a:rPr>
              <a:t>died</a:t>
            </a:r>
            <a:r>
              <a:rPr lang="ru-RU" sz="2400" dirty="0">
                <a:latin typeface="Times New Roman"/>
                <a:cs typeface="Times New Roman"/>
              </a:rPr>
              <a:t> </a:t>
            </a:r>
            <a:r>
              <a:rPr lang="ru-RU" sz="2400" err="1">
                <a:latin typeface="Times New Roman"/>
                <a:cs typeface="Times New Roman"/>
              </a:rPr>
              <a:t>in</a:t>
            </a:r>
            <a:r>
              <a:rPr lang="ru-RU" sz="2400" dirty="0">
                <a:latin typeface="Times New Roman"/>
                <a:cs typeface="Times New Roman"/>
              </a:rPr>
              <a:t> </a:t>
            </a:r>
            <a:r>
              <a:rPr lang="ru-RU" sz="2400" err="1">
                <a:latin typeface="Times New Roman"/>
                <a:cs typeface="Times New Roman"/>
              </a:rPr>
              <a:t>the</a:t>
            </a:r>
            <a:r>
              <a:rPr lang="ru-RU" sz="2400" dirty="0">
                <a:latin typeface="Times New Roman"/>
                <a:cs typeface="Times New Roman"/>
              </a:rPr>
              <a:t> </a:t>
            </a:r>
            <a:r>
              <a:rPr lang="ru-RU" sz="2400" err="1">
                <a:latin typeface="Times New Roman"/>
                <a:cs typeface="Times New Roman"/>
              </a:rPr>
              <a:t>intensive</a:t>
            </a:r>
            <a:r>
              <a:rPr lang="ru-RU" sz="2400" dirty="0">
                <a:latin typeface="Times New Roman"/>
                <a:cs typeface="Times New Roman"/>
              </a:rPr>
              <a:t> </a:t>
            </a:r>
            <a:r>
              <a:rPr lang="ru-RU" sz="2400" err="1">
                <a:latin typeface="Times New Roman"/>
                <a:cs typeface="Times New Roman"/>
              </a:rPr>
              <a:t>care</a:t>
            </a:r>
            <a:r>
              <a:rPr lang="ru-RU" sz="2400" dirty="0">
                <a:latin typeface="Times New Roman"/>
                <a:cs typeface="Times New Roman"/>
              </a:rPr>
              <a:t> </a:t>
            </a:r>
            <a:r>
              <a:rPr lang="ru-RU" sz="2400" err="1">
                <a:latin typeface="Times New Roman"/>
                <a:cs typeface="Times New Roman"/>
              </a:rPr>
              <a:t>unit</a:t>
            </a:r>
            <a:r>
              <a:rPr lang="ru-RU" sz="2400" dirty="0">
                <a:latin typeface="Times New Roman"/>
                <a:cs typeface="Times New Roman"/>
              </a:rPr>
              <a:t> </a:t>
            </a:r>
            <a:r>
              <a:rPr lang="ru-RU" sz="2400" err="1">
                <a:latin typeface="Times New Roman"/>
                <a:cs typeface="Times New Roman"/>
              </a:rPr>
              <a:t>due</a:t>
            </a:r>
            <a:r>
              <a:rPr lang="ru-RU" sz="2400" dirty="0">
                <a:latin typeface="Times New Roman"/>
                <a:cs typeface="Times New Roman"/>
              </a:rPr>
              <a:t> </a:t>
            </a:r>
            <a:r>
              <a:rPr lang="ru-RU" sz="2400" err="1">
                <a:latin typeface="Times New Roman"/>
                <a:cs typeface="Times New Roman"/>
              </a:rPr>
              <a:t>to</a:t>
            </a:r>
            <a:r>
              <a:rPr lang="ru-RU" sz="2400" dirty="0">
                <a:latin typeface="Times New Roman"/>
                <a:cs typeface="Times New Roman"/>
              </a:rPr>
              <a:t> </a:t>
            </a:r>
            <a:r>
              <a:rPr lang="ru-RU" sz="2400" err="1">
                <a:latin typeface="Times New Roman"/>
                <a:cs typeface="Times New Roman"/>
              </a:rPr>
              <a:t>multiple</a:t>
            </a:r>
            <a:r>
              <a:rPr lang="ru-RU" sz="2400" dirty="0">
                <a:latin typeface="Times New Roman"/>
                <a:cs typeface="Times New Roman"/>
              </a:rPr>
              <a:t> </a:t>
            </a:r>
            <a:r>
              <a:rPr lang="ru-RU" sz="2400" err="1">
                <a:latin typeface="Times New Roman"/>
                <a:cs typeface="Times New Roman"/>
              </a:rPr>
              <a:t>organ</a:t>
            </a:r>
            <a:r>
              <a:rPr lang="ru-RU" sz="2400" dirty="0">
                <a:latin typeface="Times New Roman"/>
                <a:cs typeface="Times New Roman"/>
              </a:rPr>
              <a:t> </a:t>
            </a:r>
            <a:r>
              <a:rPr lang="ru-RU" sz="2400" err="1">
                <a:latin typeface="Times New Roman"/>
                <a:cs typeface="Times New Roman"/>
              </a:rPr>
              <a:t>dysfunction</a:t>
            </a:r>
            <a:r>
              <a:rPr lang="ru-RU" sz="2400" dirty="0">
                <a:latin typeface="Times New Roman"/>
                <a:cs typeface="Times New Roman"/>
              </a:rPr>
              <a:t> </a:t>
            </a:r>
            <a:r>
              <a:rPr lang="ru-RU" sz="2400" err="1">
                <a:latin typeface="Times New Roman"/>
                <a:cs typeface="Times New Roman"/>
              </a:rPr>
              <a:t>syndrome</a:t>
            </a:r>
            <a:r>
              <a:rPr lang="ru-RU" sz="2400" dirty="0">
                <a:latin typeface="Times New Roman"/>
                <a:cs typeface="Times New Roman"/>
              </a:rPr>
              <a:t>. </a:t>
            </a:r>
            <a:r>
              <a:rPr lang="ru-RU" sz="2400" err="1">
                <a:latin typeface="Times New Roman"/>
                <a:cs typeface="Times New Roman"/>
              </a:rPr>
              <a:t>Previously</a:t>
            </a:r>
            <a:r>
              <a:rPr lang="ru-RU" sz="2400" dirty="0">
                <a:latin typeface="Times New Roman"/>
                <a:cs typeface="Times New Roman"/>
              </a:rPr>
              <a:t>, </a:t>
            </a:r>
            <a:r>
              <a:rPr lang="ru-RU" sz="2400" err="1">
                <a:latin typeface="Times New Roman"/>
                <a:cs typeface="Times New Roman"/>
              </a:rPr>
              <a:t>the</a:t>
            </a:r>
            <a:r>
              <a:rPr lang="ru-RU" sz="2400" dirty="0">
                <a:latin typeface="Times New Roman"/>
                <a:cs typeface="Times New Roman"/>
              </a:rPr>
              <a:t> </a:t>
            </a:r>
            <a:r>
              <a:rPr lang="ru-RU" sz="2400" err="1">
                <a:latin typeface="Times New Roman"/>
                <a:cs typeface="Times New Roman"/>
              </a:rPr>
              <a:t>patient</a:t>
            </a:r>
            <a:r>
              <a:rPr lang="ru-RU" sz="2400" dirty="0">
                <a:latin typeface="Times New Roman"/>
                <a:cs typeface="Times New Roman"/>
              </a:rPr>
              <a:t> </a:t>
            </a:r>
            <a:r>
              <a:rPr lang="ru-RU" sz="2400" err="1">
                <a:latin typeface="Times New Roman"/>
                <a:cs typeface="Times New Roman"/>
              </a:rPr>
              <a:t>underwent</a:t>
            </a:r>
            <a:r>
              <a:rPr lang="ru-RU" sz="2400" dirty="0">
                <a:latin typeface="Times New Roman"/>
                <a:cs typeface="Times New Roman"/>
              </a:rPr>
              <a:t> a </a:t>
            </a:r>
            <a:r>
              <a:rPr lang="ru-RU" sz="2400" err="1">
                <a:latin typeface="Times New Roman"/>
                <a:cs typeface="Times New Roman"/>
              </a:rPr>
              <a:t>surgery</a:t>
            </a:r>
            <a:r>
              <a:rPr lang="ru-RU" sz="2400" dirty="0">
                <a:latin typeface="Times New Roman"/>
                <a:cs typeface="Times New Roman"/>
              </a:rPr>
              <a:t> </a:t>
            </a:r>
            <a:r>
              <a:rPr lang="ru-RU" sz="2400" err="1">
                <a:latin typeface="Times New Roman"/>
                <a:cs typeface="Times New Roman"/>
              </a:rPr>
              <a:t>for</a:t>
            </a:r>
            <a:r>
              <a:rPr lang="ru-RU" sz="2400" dirty="0">
                <a:latin typeface="Times New Roman"/>
                <a:cs typeface="Times New Roman"/>
              </a:rPr>
              <a:t> </a:t>
            </a:r>
            <a:r>
              <a:rPr lang="ru-RU" sz="2400" err="1">
                <a:latin typeface="Times New Roman"/>
                <a:cs typeface="Times New Roman"/>
              </a:rPr>
              <a:t>acute</a:t>
            </a:r>
            <a:r>
              <a:rPr lang="ru-RU" sz="2400" dirty="0">
                <a:latin typeface="Times New Roman"/>
                <a:cs typeface="Times New Roman"/>
              </a:rPr>
              <a:t> </a:t>
            </a:r>
            <a:r>
              <a:rPr lang="ru-RU" sz="2400" err="1">
                <a:latin typeface="Times New Roman"/>
                <a:cs typeface="Times New Roman"/>
              </a:rPr>
              <a:t>purulent</a:t>
            </a:r>
            <a:r>
              <a:rPr lang="ru-RU" sz="2400" dirty="0">
                <a:latin typeface="Times New Roman"/>
                <a:cs typeface="Times New Roman"/>
              </a:rPr>
              <a:t> </a:t>
            </a:r>
            <a:r>
              <a:rPr lang="ru-RU" sz="2400" err="1">
                <a:latin typeface="Times New Roman"/>
                <a:cs typeface="Times New Roman"/>
              </a:rPr>
              <a:t>periostitis</a:t>
            </a:r>
            <a:r>
              <a:rPr lang="ru-RU" sz="2400" dirty="0">
                <a:latin typeface="Times New Roman"/>
                <a:cs typeface="Times New Roman"/>
              </a:rPr>
              <a:t>. </a:t>
            </a:r>
            <a:r>
              <a:rPr lang="ru-RU" sz="2400" err="1">
                <a:latin typeface="Times New Roman"/>
                <a:cs typeface="Times New Roman"/>
              </a:rPr>
              <a:t>Histology</a:t>
            </a:r>
            <a:r>
              <a:rPr lang="ru-RU" sz="2400" dirty="0">
                <a:latin typeface="Times New Roman"/>
                <a:cs typeface="Times New Roman"/>
              </a:rPr>
              <a:t> </a:t>
            </a:r>
            <a:r>
              <a:rPr lang="ru-RU" sz="2400" err="1">
                <a:latin typeface="Times New Roman"/>
                <a:cs typeface="Times New Roman"/>
              </a:rPr>
              <a:t>of</a:t>
            </a:r>
            <a:r>
              <a:rPr lang="ru-RU" sz="2400" dirty="0">
                <a:latin typeface="Times New Roman"/>
                <a:cs typeface="Times New Roman"/>
              </a:rPr>
              <a:t> </a:t>
            </a:r>
            <a:r>
              <a:rPr lang="ru-RU" sz="2400" err="1">
                <a:latin typeface="Times New Roman"/>
                <a:cs typeface="Times New Roman"/>
              </a:rPr>
              <a:t>necropsy</a:t>
            </a:r>
            <a:r>
              <a:rPr lang="ru-RU" sz="2400" dirty="0">
                <a:latin typeface="Times New Roman"/>
                <a:cs typeface="Times New Roman"/>
              </a:rPr>
              <a:t> </a:t>
            </a:r>
            <a:r>
              <a:rPr lang="ru-RU" sz="2400" err="1">
                <a:latin typeface="Times New Roman"/>
                <a:cs typeface="Times New Roman"/>
              </a:rPr>
              <a:t>materials</a:t>
            </a:r>
            <a:r>
              <a:rPr lang="ru-RU" sz="2400" dirty="0">
                <a:latin typeface="Times New Roman"/>
                <a:cs typeface="Times New Roman"/>
              </a:rPr>
              <a:t> </a:t>
            </a:r>
            <a:r>
              <a:rPr lang="ru-RU" sz="2400" err="1">
                <a:latin typeface="Times New Roman"/>
                <a:cs typeface="Times New Roman"/>
              </a:rPr>
              <a:t>revealed</a:t>
            </a:r>
            <a:r>
              <a:rPr lang="ru-RU" sz="2400" dirty="0">
                <a:latin typeface="Times New Roman"/>
                <a:cs typeface="Times New Roman"/>
              </a:rPr>
              <a:t> </a:t>
            </a:r>
            <a:r>
              <a:rPr lang="ru-RU" sz="2400" b="1" u="sng" err="1">
                <a:latin typeface="Times New Roman"/>
                <a:cs typeface="Times New Roman"/>
              </a:rPr>
              <a:t>hyperplasia</a:t>
            </a:r>
            <a:r>
              <a:rPr lang="ru-RU" sz="2400" b="1" u="sng" dirty="0">
                <a:latin typeface="Times New Roman"/>
                <a:cs typeface="Times New Roman"/>
              </a:rPr>
              <a:t> </a:t>
            </a:r>
            <a:r>
              <a:rPr lang="ru-RU" sz="2400" b="1" u="sng" err="1">
                <a:latin typeface="Times New Roman"/>
                <a:cs typeface="Times New Roman"/>
              </a:rPr>
              <a:t>of</a:t>
            </a:r>
            <a:r>
              <a:rPr lang="ru-RU" sz="2400" b="1" u="sng" dirty="0">
                <a:latin typeface="Times New Roman"/>
                <a:cs typeface="Times New Roman"/>
              </a:rPr>
              <a:t> </a:t>
            </a:r>
            <a:r>
              <a:rPr lang="ru-RU" sz="2400" b="1" u="sng" err="1">
                <a:latin typeface="Times New Roman"/>
                <a:cs typeface="Times New Roman"/>
              </a:rPr>
              <a:t>the</a:t>
            </a:r>
            <a:r>
              <a:rPr lang="ru-RU" sz="2400" b="1" u="sng" dirty="0">
                <a:latin typeface="Times New Roman"/>
                <a:cs typeface="Times New Roman"/>
              </a:rPr>
              <a:t> </a:t>
            </a:r>
            <a:r>
              <a:rPr lang="ru-RU" sz="2400" b="1" u="sng" err="1">
                <a:latin typeface="Times New Roman"/>
                <a:cs typeface="Times New Roman"/>
              </a:rPr>
              <a:t>lymphoid</a:t>
            </a:r>
            <a:r>
              <a:rPr lang="ru-RU" sz="2400" b="1" u="sng" dirty="0">
                <a:latin typeface="Times New Roman"/>
                <a:cs typeface="Times New Roman"/>
              </a:rPr>
              <a:t> </a:t>
            </a:r>
            <a:r>
              <a:rPr lang="ru-RU" sz="2400" b="1" u="sng" err="1">
                <a:latin typeface="Times New Roman"/>
                <a:cs typeface="Times New Roman"/>
              </a:rPr>
              <a:t>tissue</a:t>
            </a:r>
            <a:r>
              <a:rPr lang="ru-RU" sz="2400" b="1" u="sng" dirty="0">
                <a:latin typeface="Times New Roman"/>
                <a:cs typeface="Times New Roman"/>
              </a:rPr>
              <a:t> </a:t>
            </a:r>
            <a:r>
              <a:rPr lang="ru-RU" sz="2400" b="1" u="sng" err="1">
                <a:latin typeface="Times New Roman"/>
                <a:cs typeface="Times New Roman"/>
              </a:rPr>
              <a:t>of</a:t>
            </a:r>
            <a:r>
              <a:rPr lang="ru-RU" sz="2400" b="1" u="sng" dirty="0">
                <a:latin typeface="Times New Roman"/>
                <a:cs typeface="Times New Roman"/>
              </a:rPr>
              <a:t> </a:t>
            </a:r>
            <a:r>
              <a:rPr lang="ru-RU" sz="2400" b="1" u="sng" err="1">
                <a:latin typeface="Times New Roman"/>
                <a:cs typeface="Times New Roman"/>
              </a:rPr>
              <a:t>the</a:t>
            </a:r>
            <a:r>
              <a:rPr lang="ru-RU" sz="2400" b="1" u="sng" dirty="0">
                <a:latin typeface="Times New Roman"/>
                <a:cs typeface="Times New Roman"/>
              </a:rPr>
              <a:t> </a:t>
            </a:r>
            <a:r>
              <a:rPr lang="ru-RU" sz="2400" b="1" u="sng" err="1">
                <a:latin typeface="Times New Roman"/>
                <a:cs typeface="Times New Roman"/>
              </a:rPr>
              <a:t>tonsils</a:t>
            </a:r>
            <a:r>
              <a:rPr lang="ru-RU" sz="2400" b="1" u="sng" dirty="0">
                <a:latin typeface="Times New Roman"/>
                <a:cs typeface="Times New Roman"/>
              </a:rPr>
              <a:t>, </a:t>
            </a:r>
            <a:r>
              <a:rPr lang="ru-RU" sz="2400" b="1" u="sng" err="1">
                <a:latin typeface="Times New Roman"/>
                <a:cs typeface="Times New Roman"/>
              </a:rPr>
              <a:t>diffuse</a:t>
            </a:r>
            <a:r>
              <a:rPr lang="ru-RU" sz="2400" b="1" u="sng" dirty="0">
                <a:latin typeface="Times New Roman"/>
                <a:cs typeface="Times New Roman"/>
              </a:rPr>
              <a:t> </a:t>
            </a:r>
            <a:r>
              <a:rPr lang="ru-RU" sz="2400" b="1" u="sng" err="1">
                <a:latin typeface="Times New Roman"/>
                <a:cs typeface="Times New Roman"/>
              </a:rPr>
              <a:t>neutrophilic</a:t>
            </a:r>
            <a:r>
              <a:rPr lang="ru-RU" sz="2400" b="1" u="sng" dirty="0">
                <a:latin typeface="Times New Roman"/>
                <a:cs typeface="Times New Roman"/>
              </a:rPr>
              <a:t> </a:t>
            </a:r>
            <a:r>
              <a:rPr lang="ru-RU" sz="2400" b="1" u="sng" err="1">
                <a:latin typeface="Times New Roman"/>
                <a:cs typeface="Times New Roman"/>
              </a:rPr>
              <a:t>infiltration</a:t>
            </a:r>
            <a:r>
              <a:rPr lang="ru-RU" sz="2400" b="1" u="sng" dirty="0">
                <a:latin typeface="Times New Roman"/>
                <a:cs typeface="Times New Roman"/>
              </a:rPr>
              <a:t> </a:t>
            </a:r>
            <a:r>
              <a:rPr lang="ru-RU" sz="2400" b="1" u="sng" err="1">
                <a:latin typeface="Times New Roman"/>
                <a:cs typeface="Times New Roman"/>
              </a:rPr>
              <a:t>of</a:t>
            </a:r>
            <a:r>
              <a:rPr lang="ru-RU" sz="2400" b="1" u="sng" dirty="0">
                <a:latin typeface="Times New Roman"/>
                <a:cs typeface="Times New Roman"/>
              </a:rPr>
              <a:t> </a:t>
            </a:r>
            <a:r>
              <a:rPr lang="ru-RU" sz="2400" b="1" u="sng" err="1">
                <a:latin typeface="Times New Roman"/>
                <a:cs typeface="Times New Roman"/>
              </a:rPr>
              <a:t>the</a:t>
            </a:r>
            <a:r>
              <a:rPr lang="ru-RU" sz="2400" b="1" u="sng" dirty="0">
                <a:latin typeface="Times New Roman"/>
                <a:cs typeface="Times New Roman"/>
              </a:rPr>
              <a:t> </a:t>
            </a:r>
            <a:r>
              <a:rPr lang="ru-RU" sz="2400" b="1" u="sng" err="1">
                <a:latin typeface="Times New Roman"/>
                <a:cs typeface="Times New Roman"/>
              </a:rPr>
              <a:t>necrotically</a:t>
            </a:r>
            <a:r>
              <a:rPr lang="ru-RU" sz="2400" b="1" u="sng" dirty="0">
                <a:latin typeface="Times New Roman"/>
                <a:cs typeface="Times New Roman"/>
              </a:rPr>
              <a:t> </a:t>
            </a:r>
            <a:r>
              <a:rPr lang="ru-RU" sz="2400" b="1" u="sng" err="1">
                <a:latin typeface="Times New Roman"/>
                <a:cs typeface="Times New Roman"/>
              </a:rPr>
              <a:t>changed</a:t>
            </a:r>
            <a:r>
              <a:rPr lang="ru-RU" sz="2400" b="1" u="sng" dirty="0">
                <a:latin typeface="Times New Roman"/>
                <a:cs typeface="Times New Roman"/>
              </a:rPr>
              <a:t> </a:t>
            </a:r>
            <a:r>
              <a:rPr lang="ru-RU" sz="2400" b="1" u="sng" err="1">
                <a:latin typeface="Times New Roman"/>
                <a:cs typeface="Times New Roman"/>
              </a:rPr>
              <a:t>alveolar</a:t>
            </a:r>
            <a:r>
              <a:rPr lang="ru-RU" sz="2400" b="1" u="sng" dirty="0">
                <a:latin typeface="Times New Roman"/>
                <a:cs typeface="Times New Roman"/>
              </a:rPr>
              <a:t> </a:t>
            </a:r>
            <a:r>
              <a:rPr lang="ru-RU" sz="2400" b="1" u="sng" err="1">
                <a:latin typeface="Times New Roman"/>
                <a:cs typeface="Times New Roman"/>
              </a:rPr>
              <a:t>process</a:t>
            </a:r>
            <a:r>
              <a:rPr lang="ru-RU" sz="2400" b="1" u="sng" dirty="0">
                <a:latin typeface="Times New Roman"/>
                <a:cs typeface="Times New Roman"/>
              </a:rPr>
              <a:t> </a:t>
            </a:r>
            <a:r>
              <a:rPr lang="ru-RU" sz="2400" b="1" u="sng" err="1">
                <a:latin typeface="Times New Roman"/>
                <a:cs typeface="Times New Roman"/>
              </a:rPr>
              <a:t>of</a:t>
            </a:r>
            <a:r>
              <a:rPr lang="ru-RU" sz="2400" b="1" u="sng" dirty="0">
                <a:latin typeface="Times New Roman"/>
                <a:cs typeface="Times New Roman"/>
              </a:rPr>
              <a:t> </a:t>
            </a:r>
            <a:r>
              <a:rPr lang="ru-RU" sz="2400" b="1" u="sng" err="1">
                <a:latin typeface="Times New Roman"/>
                <a:cs typeface="Times New Roman"/>
              </a:rPr>
              <a:t>the</a:t>
            </a:r>
            <a:r>
              <a:rPr lang="ru-RU" sz="2400" b="1" u="sng" dirty="0">
                <a:latin typeface="Times New Roman"/>
                <a:cs typeface="Times New Roman"/>
              </a:rPr>
              <a:t> </a:t>
            </a:r>
            <a:r>
              <a:rPr lang="ru-RU" sz="2400" b="1" u="sng" err="1">
                <a:latin typeface="Times New Roman"/>
                <a:cs typeface="Times New Roman"/>
              </a:rPr>
              <a:t>jaw</a:t>
            </a:r>
            <a:r>
              <a:rPr lang="ru-RU" sz="2400" b="1" u="sng" dirty="0">
                <a:latin typeface="Times New Roman"/>
                <a:cs typeface="Times New Roman"/>
              </a:rPr>
              <a:t>, </a:t>
            </a:r>
            <a:r>
              <a:rPr lang="ru-RU" sz="2400" b="1" u="sng" err="1">
                <a:latin typeface="Times New Roman"/>
                <a:cs typeface="Times New Roman"/>
              </a:rPr>
              <a:t>regional</a:t>
            </a:r>
            <a:r>
              <a:rPr lang="ru-RU" sz="2400" b="1" u="sng" dirty="0">
                <a:latin typeface="Times New Roman"/>
                <a:cs typeface="Times New Roman"/>
              </a:rPr>
              <a:t> </a:t>
            </a:r>
            <a:r>
              <a:rPr lang="ru-RU" sz="2400" b="1" u="sng" err="1">
                <a:latin typeface="Times New Roman"/>
                <a:cs typeface="Times New Roman"/>
              </a:rPr>
              <a:t>purulent</a:t>
            </a:r>
            <a:r>
              <a:rPr lang="ru-RU" sz="2400" b="1" u="sng" dirty="0">
                <a:latin typeface="Times New Roman"/>
                <a:cs typeface="Times New Roman"/>
              </a:rPr>
              <a:t> </a:t>
            </a:r>
            <a:r>
              <a:rPr lang="ru-RU" sz="2400" b="1" u="sng" err="1">
                <a:latin typeface="Times New Roman"/>
                <a:cs typeface="Times New Roman"/>
              </a:rPr>
              <a:t>lymphadenitis</a:t>
            </a:r>
            <a:r>
              <a:rPr lang="ru-RU" sz="2400" b="1" u="sng" dirty="0">
                <a:latin typeface="Times New Roman"/>
                <a:cs typeface="Times New Roman"/>
              </a:rPr>
              <a:t>, </a:t>
            </a:r>
            <a:r>
              <a:rPr lang="ru-RU" sz="2400" b="1" u="sng" err="1">
                <a:latin typeface="Times New Roman"/>
                <a:cs typeface="Times New Roman"/>
              </a:rPr>
              <a:t>soft</a:t>
            </a:r>
            <a:r>
              <a:rPr lang="ru-RU" sz="2400" b="1" u="sng" dirty="0">
                <a:latin typeface="Times New Roman"/>
                <a:cs typeface="Times New Roman"/>
              </a:rPr>
              <a:t> </a:t>
            </a:r>
            <a:r>
              <a:rPr lang="ru-RU" sz="2400" b="1" u="sng" err="1">
                <a:latin typeface="Times New Roman"/>
                <a:cs typeface="Times New Roman"/>
              </a:rPr>
              <a:t>tissue</a:t>
            </a:r>
            <a:r>
              <a:rPr lang="ru-RU" sz="2400" b="1" u="sng" dirty="0">
                <a:latin typeface="Times New Roman"/>
                <a:cs typeface="Times New Roman"/>
              </a:rPr>
              <a:t> </a:t>
            </a:r>
            <a:r>
              <a:rPr lang="ru-RU" sz="2400" b="1" u="sng" err="1">
                <a:latin typeface="Times New Roman"/>
                <a:cs typeface="Times New Roman"/>
              </a:rPr>
              <a:t>phlegmon</a:t>
            </a:r>
            <a:r>
              <a:rPr lang="ru-RU" sz="2400" b="1" u="sng" dirty="0">
                <a:latin typeface="Times New Roman"/>
                <a:cs typeface="Times New Roman"/>
              </a:rPr>
              <a:t> </a:t>
            </a:r>
            <a:r>
              <a:rPr lang="ru-RU" sz="2400" b="1" u="sng" err="1">
                <a:latin typeface="Times New Roman"/>
                <a:cs typeface="Times New Roman"/>
              </a:rPr>
              <a:t>of</a:t>
            </a:r>
            <a:r>
              <a:rPr lang="ru-RU" sz="2400" b="1" u="sng" dirty="0">
                <a:latin typeface="Times New Roman"/>
                <a:cs typeface="Times New Roman"/>
              </a:rPr>
              <a:t> </a:t>
            </a:r>
            <a:r>
              <a:rPr lang="ru-RU" sz="2400" b="1" u="sng" err="1">
                <a:latin typeface="Times New Roman"/>
                <a:cs typeface="Times New Roman"/>
              </a:rPr>
              <a:t>the</a:t>
            </a:r>
            <a:r>
              <a:rPr lang="ru-RU" sz="2400" b="1" u="sng" dirty="0">
                <a:latin typeface="Times New Roman"/>
                <a:cs typeface="Times New Roman"/>
              </a:rPr>
              <a:t> </a:t>
            </a:r>
            <a:r>
              <a:rPr lang="ru-RU" sz="2400" b="1" u="sng" err="1">
                <a:latin typeface="Times New Roman"/>
                <a:cs typeface="Times New Roman"/>
              </a:rPr>
              <a:t>neck</a:t>
            </a:r>
            <a:r>
              <a:rPr lang="ru-RU" sz="2400" b="1" u="sng" dirty="0">
                <a:latin typeface="Times New Roman"/>
                <a:cs typeface="Times New Roman"/>
              </a:rPr>
              <a:t>, </a:t>
            </a:r>
            <a:r>
              <a:rPr lang="ru-RU" sz="2400" b="1" u="sng" err="1">
                <a:latin typeface="Times New Roman"/>
                <a:cs typeface="Times New Roman"/>
              </a:rPr>
              <a:t>bilateral</a:t>
            </a:r>
            <a:r>
              <a:rPr lang="ru-RU" sz="2400" b="1" u="sng" dirty="0">
                <a:latin typeface="Times New Roman"/>
                <a:cs typeface="Times New Roman"/>
              </a:rPr>
              <a:t> </a:t>
            </a:r>
            <a:r>
              <a:rPr lang="ru-RU" sz="2400" b="1" u="sng" err="1">
                <a:latin typeface="Times New Roman"/>
                <a:cs typeface="Times New Roman"/>
              </a:rPr>
              <a:t>polysegmental</a:t>
            </a:r>
            <a:r>
              <a:rPr lang="ru-RU" sz="2400" b="1" u="sng" dirty="0">
                <a:latin typeface="Times New Roman"/>
                <a:cs typeface="Times New Roman"/>
              </a:rPr>
              <a:t> </a:t>
            </a:r>
            <a:r>
              <a:rPr lang="ru-RU" sz="2400" b="1" u="sng" err="1">
                <a:latin typeface="Times New Roman"/>
                <a:cs typeface="Times New Roman"/>
              </a:rPr>
              <a:t>purulent</a:t>
            </a:r>
            <a:r>
              <a:rPr lang="ru-RU" sz="2400" b="1" u="sng" dirty="0">
                <a:latin typeface="Times New Roman"/>
                <a:cs typeface="Times New Roman"/>
              </a:rPr>
              <a:t> </a:t>
            </a:r>
            <a:r>
              <a:rPr lang="ru-RU" sz="2400" b="1" u="sng" err="1">
                <a:latin typeface="Times New Roman"/>
                <a:cs typeface="Times New Roman"/>
              </a:rPr>
              <a:t>pneumonia</a:t>
            </a:r>
            <a:r>
              <a:rPr lang="ru-RU" sz="2400" b="1" u="sng" dirty="0">
                <a:latin typeface="Times New Roman"/>
                <a:cs typeface="Times New Roman"/>
              </a:rPr>
              <a:t>, </a:t>
            </a:r>
            <a:r>
              <a:rPr lang="ru-RU" sz="2400" b="1" u="sng" err="1">
                <a:latin typeface="Times New Roman"/>
                <a:cs typeface="Times New Roman"/>
              </a:rPr>
              <a:t>splenomegaly</a:t>
            </a:r>
            <a:r>
              <a:rPr lang="ru-RU" sz="2400" b="1" u="sng" dirty="0">
                <a:latin typeface="Times New Roman"/>
                <a:cs typeface="Times New Roman"/>
              </a:rPr>
              <a:t>, </a:t>
            </a:r>
            <a:r>
              <a:rPr lang="ru-RU" sz="2400" b="1" u="sng" err="1">
                <a:latin typeface="Times New Roman"/>
                <a:cs typeface="Times New Roman"/>
              </a:rPr>
              <a:t>irreversible</a:t>
            </a:r>
            <a:r>
              <a:rPr lang="ru-RU" sz="2400" b="1" u="sng" dirty="0">
                <a:latin typeface="Times New Roman"/>
                <a:cs typeface="Times New Roman"/>
              </a:rPr>
              <a:t> </a:t>
            </a:r>
            <a:r>
              <a:rPr lang="ru-RU" sz="2400" b="1" u="sng" err="1">
                <a:latin typeface="Times New Roman"/>
                <a:cs typeface="Times New Roman"/>
              </a:rPr>
              <a:t>changes</a:t>
            </a:r>
            <a:r>
              <a:rPr lang="ru-RU" sz="2400" b="1" u="sng" dirty="0">
                <a:latin typeface="Times New Roman"/>
                <a:cs typeface="Times New Roman"/>
              </a:rPr>
              <a:t> </a:t>
            </a:r>
            <a:r>
              <a:rPr lang="ru-RU" sz="2400" b="1" u="sng" err="1">
                <a:latin typeface="Times New Roman"/>
                <a:cs typeface="Times New Roman"/>
              </a:rPr>
              <a:t>in</a:t>
            </a:r>
            <a:r>
              <a:rPr lang="ru-RU" sz="2400" b="1" u="sng" dirty="0">
                <a:latin typeface="Times New Roman"/>
                <a:cs typeface="Times New Roman"/>
              </a:rPr>
              <a:t> </a:t>
            </a:r>
            <a:r>
              <a:rPr lang="ru-RU" sz="2400" b="1" u="sng" err="1">
                <a:latin typeface="Times New Roman"/>
                <a:cs typeface="Times New Roman"/>
              </a:rPr>
              <a:t>cardiomyocytes</a:t>
            </a:r>
            <a:r>
              <a:rPr lang="ru-RU" sz="2400" b="1" u="sng" dirty="0">
                <a:latin typeface="Times New Roman"/>
                <a:cs typeface="Times New Roman"/>
              </a:rPr>
              <a:t> </a:t>
            </a:r>
            <a:r>
              <a:rPr lang="ru-RU" sz="2400" b="1" u="sng" err="1">
                <a:latin typeface="Times New Roman"/>
                <a:cs typeface="Times New Roman"/>
              </a:rPr>
              <a:t>and</a:t>
            </a:r>
            <a:r>
              <a:rPr lang="ru-RU" sz="2400" b="1" u="sng" dirty="0">
                <a:latin typeface="Times New Roman"/>
                <a:cs typeface="Times New Roman"/>
              </a:rPr>
              <a:t> </a:t>
            </a:r>
            <a:r>
              <a:rPr lang="ru-RU" sz="2400" b="1" u="sng" err="1">
                <a:latin typeface="Times New Roman"/>
                <a:cs typeface="Times New Roman"/>
              </a:rPr>
              <a:t>epithelium</a:t>
            </a:r>
            <a:r>
              <a:rPr lang="ru-RU" sz="2400" b="1" u="sng" dirty="0">
                <a:latin typeface="Times New Roman"/>
                <a:cs typeface="Times New Roman"/>
              </a:rPr>
              <a:t> </a:t>
            </a:r>
            <a:r>
              <a:rPr lang="ru-RU" sz="2400" b="1" u="sng" err="1">
                <a:latin typeface="Times New Roman"/>
                <a:cs typeface="Times New Roman"/>
              </a:rPr>
              <a:t>of</a:t>
            </a:r>
            <a:r>
              <a:rPr lang="ru-RU" sz="2400" b="1" u="sng" dirty="0">
                <a:latin typeface="Times New Roman"/>
                <a:cs typeface="Times New Roman"/>
              </a:rPr>
              <a:t> </a:t>
            </a:r>
            <a:r>
              <a:rPr lang="ru-RU" sz="2400" b="1" u="sng" err="1">
                <a:latin typeface="Times New Roman"/>
                <a:cs typeface="Times New Roman"/>
              </a:rPr>
              <a:t>the</a:t>
            </a:r>
            <a:r>
              <a:rPr lang="ru-RU" sz="2400" b="1" u="sng" dirty="0">
                <a:latin typeface="Times New Roman"/>
                <a:cs typeface="Times New Roman"/>
              </a:rPr>
              <a:t> </a:t>
            </a:r>
            <a:r>
              <a:rPr lang="ru-RU" sz="2400" b="1" u="sng" err="1">
                <a:latin typeface="Times New Roman"/>
                <a:cs typeface="Times New Roman"/>
              </a:rPr>
              <a:t>renal</a:t>
            </a:r>
            <a:r>
              <a:rPr lang="ru-RU" sz="2400" b="1" u="sng" dirty="0">
                <a:latin typeface="Times New Roman"/>
                <a:cs typeface="Times New Roman"/>
              </a:rPr>
              <a:t> </a:t>
            </a:r>
            <a:r>
              <a:rPr lang="ru-RU" sz="2400" b="1" u="sng" err="1">
                <a:latin typeface="Times New Roman"/>
                <a:cs typeface="Times New Roman"/>
              </a:rPr>
              <a:t>tubules</a:t>
            </a:r>
            <a:r>
              <a:rPr lang="ru-RU" sz="2400" b="1" u="sng" dirty="0">
                <a:latin typeface="Times New Roman"/>
                <a:cs typeface="Times New Roman"/>
              </a:rPr>
              <a:t>.</a:t>
            </a:r>
            <a:r>
              <a:rPr lang="ru-RU" sz="2400" dirty="0">
                <a:latin typeface="Times New Roman"/>
                <a:cs typeface="Times New Roman"/>
              </a:rPr>
              <a:t> </a:t>
            </a:r>
            <a:r>
              <a:rPr lang="ru-RU" sz="2400" err="1">
                <a:latin typeface="Times New Roman"/>
                <a:cs typeface="Times New Roman"/>
              </a:rPr>
              <a:t>Postmortem</a:t>
            </a:r>
            <a:r>
              <a:rPr lang="ru-RU" sz="2400" dirty="0">
                <a:latin typeface="Times New Roman"/>
                <a:cs typeface="Times New Roman"/>
              </a:rPr>
              <a:t> </a:t>
            </a:r>
            <a:r>
              <a:rPr lang="ru-RU" sz="2400" err="1">
                <a:latin typeface="Times New Roman"/>
                <a:cs typeface="Times New Roman"/>
              </a:rPr>
              <a:t>bacteriology</a:t>
            </a:r>
            <a:r>
              <a:rPr lang="ru-RU" sz="2400" dirty="0">
                <a:latin typeface="Times New Roman"/>
                <a:cs typeface="Times New Roman"/>
              </a:rPr>
              <a:t> </a:t>
            </a:r>
            <a:r>
              <a:rPr lang="ru-RU" sz="2400" err="1">
                <a:latin typeface="Times New Roman"/>
                <a:cs typeface="Times New Roman"/>
              </a:rPr>
              <a:t>detected</a:t>
            </a:r>
            <a:r>
              <a:rPr lang="ru-RU" sz="2400" dirty="0">
                <a:latin typeface="Times New Roman"/>
                <a:cs typeface="Times New Roman"/>
              </a:rPr>
              <a:t> </a:t>
            </a:r>
            <a:r>
              <a:rPr lang="ru-RU" sz="2400" err="1">
                <a:latin typeface="Times New Roman"/>
                <a:cs typeface="Times New Roman"/>
              </a:rPr>
              <a:t>Staphylococcus</a:t>
            </a:r>
            <a:r>
              <a:rPr lang="ru-RU" sz="2400" dirty="0">
                <a:latin typeface="Times New Roman"/>
                <a:cs typeface="Times New Roman"/>
              </a:rPr>
              <a:t> </a:t>
            </a:r>
            <a:r>
              <a:rPr lang="ru-RU" sz="2400" err="1">
                <a:latin typeface="Times New Roman"/>
                <a:cs typeface="Times New Roman"/>
              </a:rPr>
              <a:t>aureus</a:t>
            </a:r>
            <a:r>
              <a:rPr lang="ru-RU" sz="2400" dirty="0">
                <a:latin typeface="Times New Roman"/>
                <a:cs typeface="Times New Roman"/>
              </a:rPr>
              <a:t> </a:t>
            </a:r>
            <a:r>
              <a:rPr lang="ru-RU" sz="2400" err="1">
                <a:latin typeface="Times New Roman"/>
                <a:cs typeface="Times New Roman"/>
              </a:rPr>
              <a:t>in</a:t>
            </a:r>
            <a:r>
              <a:rPr lang="ru-RU" sz="2400" dirty="0">
                <a:latin typeface="Times New Roman"/>
                <a:cs typeface="Times New Roman"/>
              </a:rPr>
              <a:t> </a:t>
            </a:r>
            <a:r>
              <a:rPr lang="ru-RU" sz="2400" err="1">
                <a:latin typeface="Times New Roman"/>
                <a:cs typeface="Times New Roman"/>
              </a:rPr>
              <a:t>the</a:t>
            </a:r>
            <a:r>
              <a:rPr lang="ru-RU" sz="2400" dirty="0">
                <a:latin typeface="Times New Roman"/>
                <a:cs typeface="Times New Roman"/>
              </a:rPr>
              <a:t> </a:t>
            </a:r>
            <a:r>
              <a:rPr lang="ru-RU" sz="2400" err="1">
                <a:latin typeface="Times New Roman"/>
                <a:cs typeface="Times New Roman"/>
              </a:rPr>
              <a:t>blood</a:t>
            </a:r>
            <a:r>
              <a:rPr lang="ru-RU" sz="2400" dirty="0">
                <a:latin typeface="Times New Roman"/>
                <a:cs typeface="Times New Roman"/>
              </a:rPr>
              <a:t>. What </a:t>
            </a:r>
            <a:r>
              <a:rPr lang="ru-RU" sz="2400" err="1">
                <a:latin typeface="Times New Roman"/>
                <a:cs typeface="Times New Roman"/>
              </a:rPr>
              <a:t>disease</a:t>
            </a:r>
            <a:r>
              <a:rPr lang="ru-RU" sz="2400" dirty="0">
                <a:latin typeface="Times New Roman"/>
                <a:cs typeface="Times New Roman"/>
              </a:rPr>
              <a:t> </a:t>
            </a:r>
            <a:r>
              <a:rPr lang="ru-RU" sz="2400" err="1">
                <a:latin typeface="Times New Roman"/>
                <a:cs typeface="Times New Roman"/>
              </a:rPr>
              <a:t>is</a:t>
            </a:r>
            <a:r>
              <a:rPr lang="ru-RU" sz="2400" dirty="0">
                <a:latin typeface="Times New Roman"/>
                <a:cs typeface="Times New Roman"/>
              </a:rPr>
              <a:t> </a:t>
            </a:r>
            <a:r>
              <a:rPr lang="ru-RU" sz="2400" err="1">
                <a:latin typeface="Times New Roman"/>
                <a:cs typeface="Times New Roman"/>
              </a:rPr>
              <a:t>the</a:t>
            </a:r>
            <a:r>
              <a:rPr lang="ru-RU" sz="2400" dirty="0">
                <a:latin typeface="Times New Roman"/>
                <a:cs typeface="Times New Roman"/>
              </a:rPr>
              <a:t> </a:t>
            </a:r>
            <a:r>
              <a:rPr lang="ru-RU" sz="2400" err="1">
                <a:latin typeface="Times New Roman"/>
                <a:cs typeface="Times New Roman"/>
              </a:rPr>
              <a:t>cause</a:t>
            </a:r>
            <a:r>
              <a:rPr lang="ru-RU" sz="2400" dirty="0">
                <a:latin typeface="Times New Roman"/>
                <a:cs typeface="Times New Roman"/>
              </a:rPr>
              <a:t> </a:t>
            </a:r>
            <a:r>
              <a:rPr lang="ru-RU" sz="2400" err="1">
                <a:latin typeface="Times New Roman"/>
                <a:cs typeface="Times New Roman"/>
              </a:rPr>
              <a:t>of</a:t>
            </a:r>
            <a:r>
              <a:rPr lang="ru-RU" sz="2400" dirty="0">
                <a:latin typeface="Times New Roman"/>
                <a:cs typeface="Times New Roman"/>
              </a:rPr>
              <a:t> </a:t>
            </a:r>
            <a:r>
              <a:rPr lang="ru-RU" sz="2400" err="1">
                <a:latin typeface="Times New Roman"/>
                <a:cs typeface="Times New Roman"/>
              </a:rPr>
              <a:t>these</a:t>
            </a:r>
            <a:r>
              <a:rPr lang="ru-RU" sz="2400" dirty="0">
                <a:latin typeface="Times New Roman"/>
                <a:cs typeface="Times New Roman"/>
              </a:rPr>
              <a:t> </a:t>
            </a:r>
            <a:r>
              <a:rPr lang="ru-RU" sz="2400" err="1">
                <a:latin typeface="Times New Roman"/>
                <a:cs typeface="Times New Roman"/>
              </a:rPr>
              <a:t>pathological</a:t>
            </a:r>
            <a:r>
              <a:rPr lang="ru-RU" sz="2400" dirty="0">
                <a:latin typeface="Times New Roman"/>
                <a:cs typeface="Times New Roman"/>
              </a:rPr>
              <a:t> </a:t>
            </a:r>
            <a:r>
              <a:rPr lang="ru-RU" sz="2400" err="1">
                <a:latin typeface="Times New Roman"/>
                <a:cs typeface="Times New Roman"/>
              </a:rPr>
              <a:t>manifestations</a:t>
            </a:r>
            <a:r>
              <a:rPr lang="ru-RU" sz="2400" dirty="0">
                <a:latin typeface="Times New Roman"/>
                <a:cs typeface="Times New Roman"/>
              </a:rPr>
              <a:t>?</a:t>
            </a:r>
            <a:endParaRPr lang="ru-RU" sz="2400"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AEE2B2BE-00A3-7702-6950-C9D028DF839B}"/>
              </a:ext>
            </a:extLst>
          </p:cNvPr>
          <p:cNvSpPr>
            <a:spLocks noGrp="1"/>
          </p:cNvSpPr>
          <p:nvPr>
            <p:ph type="subTitle" idx="1"/>
          </p:nvPr>
        </p:nvSpPr>
        <p:spPr>
          <a:xfrm>
            <a:off x="220426" y="3483418"/>
            <a:ext cx="8825658" cy="2974891"/>
          </a:xfrm>
        </p:spPr>
        <p:txBody>
          <a:bodyPr>
            <a:normAutofit/>
          </a:bodyPr>
          <a:lstStyle/>
          <a:p>
            <a:r>
              <a:rPr lang="ru-RU" dirty="0"/>
              <a:t> </a:t>
            </a:r>
            <a:r>
              <a:rPr lang="ru-RU" sz="2400" dirty="0">
                <a:solidFill>
                  <a:schemeClr val="tx1"/>
                </a:solidFill>
                <a:latin typeface="Times New Roman"/>
                <a:cs typeface="Times New Roman"/>
              </a:rPr>
              <a:t>A. </a:t>
            </a:r>
            <a:r>
              <a:rPr lang="ru-RU" sz="2400" b="1" u="sng" err="1">
                <a:solidFill>
                  <a:schemeClr val="tx1"/>
                </a:solidFill>
                <a:latin typeface="Times New Roman"/>
                <a:cs typeface="Times New Roman"/>
              </a:rPr>
              <a:t>Tonsilogenic</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sepsis</a:t>
            </a:r>
            <a:endParaRPr lang="ru-RU" b="1" u="sng">
              <a:solidFill>
                <a:schemeClr val="tx1"/>
              </a:solidFill>
            </a:endParaRPr>
          </a:p>
          <a:p>
            <a:r>
              <a:rPr lang="ru-RU" sz="2400" dirty="0">
                <a:solidFill>
                  <a:schemeClr val="tx1"/>
                </a:solidFill>
                <a:latin typeface="Times New Roman"/>
                <a:cs typeface="Times New Roman"/>
              </a:rPr>
              <a:t> B. </a:t>
            </a:r>
            <a:r>
              <a:rPr lang="ru-RU" sz="2400" err="1">
                <a:solidFill>
                  <a:schemeClr val="tx1"/>
                </a:solidFill>
                <a:latin typeface="Times New Roman"/>
                <a:cs typeface="Times New Roman"/>
              </a:rPr>
              <a:t>Cryptogenic</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sepsis</a:t>
            </a:r>
            <a:r>
              <a:rPr lang="ru-RU" sz="2400" dirty="0">
                <a:solidFill>
                  <a:schemeClr val="tx1"/>
                </a:solidFill>
                <a:latin typeface="Times New Roman"/>
                <a:cs typeface="Times New Roman"/>
              </a:rPr>
              <a:t> </a:t>
            </a:r>
            <a:endParaRPr lang="ru-RU" dirty="0"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 C. </a:t>
            </a:r>
            <a:r>
              <a:rPr lang="ru-RU" sz="2400" dirty="0" err="1">
                <a:solidFill>
                  <a:schemeClr val="tx1"/>
                </a:solidFill>
                <a:latin typeface="Times New Roman"/>
                <a:cs typeface="Times New Roman"/>
              </a:rPr>
              <a:t>Surgical</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sepsis</a:t>
            </a:r>
            <a:endParaRPr lang="ru-RU" dirty="0">
              <a:solidFill>
                <a:schemeClr val="tx1"/>
              </a:solidFill>
            </a:endParaRPr>
          </a:p>
          <a:p>
            <a:r>
              <a:rPr lang="ru-RU" sz="2400" dirty="0">
                <a:solidFill>
                  <a:schemeClr val="tx1"/>
                </a:solidFill>
                <a:latin typeface="Times New Roman"/>
                <a:cs typeface="Times New Roman"/>
              </a:rPr>
              <a:t> D. </a:t>
            </a:r>
            <a:r>
              <a:rPr lang="ru-RU" sz="2400" dirty="0" err="1">
                <a:solidFill>
                  <a:schemeClr val="tx1"/>
                </a:solidFill>
                <a:latin typeface="Times New Roman"/>
                <a:cs typeface="Times New Roman"/>
              </a:rPr>
              <a:t>Treatment-induced</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sepsis</a:t>
            </a:r>
            <a:endParaRPr lang="ru-RU" dirty="0" err="1">
              <a:solidFill>
                <a:schemeClr val="tx1"/>
              </a:solidFill>
            </a:endParaRPr>
          </a:p>
          <a:p>
            <a:r>
              <a:rPr lang="ru-RU" sz="2400" dirty="0">
                <a:solidFill>
                  <a:schemeClr val="tx1"/>
                </a:solidFill>
                <a:latin typeface="Times New Roman"/>
                <a:cs typeface="Times New Roman"/>
              </a:rPr>
              <a:t> E.  </a:t>
            </a:r>
            <a:r>
              <a:rPr lang="ru-RU" sz="2400" dirty="0" err="1">
                <a:solidFill>
                  <a:schemeClr val="tx1"/>
                </a:solidFill>
                <a:latin typeface="Times New Roman"/>
                <a:cs typeface="Times New Roman"/>
              </a:rPr>
              <a:t>Odontogenic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sepsis</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121816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100663" y="86274"/>
            <a:ext cx="12191978" cy="6857990"/>
          </a:xfrm>
          <a:prstGeom prst="rect">
            <a:avLst/>
          </a:prstGeom>
        </p:spPr>
      </p:pic>
      <p:sp>
        <p:nvSpPr>
          <p:cNvPr id="3" name="Заголовок 2">
            <a:extLst>
              <a:ext uri="{FF2B5EF4-FFF2-40B4-BE49-F238E27FC236}">
                <a16:creationId xmlns:a16="http://schemas.microsoft.com/office/drawing/2014/main" id="{93A39A58-05B7-A546-7DAE-5CE5351CB806}"/>
              </a:ext>
            </a:extLst>
          </p:cNvPr>
          <p:cNvSpPr>
            <a:spLocks noGrp="1"/>
          </p:cNvSpPr>
          <p:nvPr>
            <p:ph type="ctrTitle"/>
          </p:nvPr>
        </p:nvSpPr>
        <p:spPr>
          <a:xfrm>
            <a:off x="249181" y="297611"/>
            <a:ext cx="11614865" cy="3329581"/>
          </a:xfrm>
        </p:spPr>
        <p:txBody>
          <a:bodyPr vert="horz" lIns="91440" tIns="45720" rIns="91440" bIns="45720" rtlCol="0" anchor="t">
            <a:noAutofit/>
          </a:bodyPr>
          <a:lstStyle/>
          <a:p>
            <a:r>
              <a:rPr lang="uk-UA" sz="3400" err="1">
                <a:latin typeface="Times New Roman"/>
                <a:cs typeface="Times New Roman"/>
              </a:rPr>
              <a:t>Autopsy</a:t>
            </a:r>
            <a:r>
              <a:rPr lang="uk-UA" sz="3400" dirty="0">
                <a:latin typeface="Times New Roman"/>
                <a:cs typeface="Times New Roman"/>
              </a:rPr>
              <a:t> </a:t>
            </a:r>
            <a:r>
              <a:rPr lang="uk-UA" sz="3400" err="1">
                <a:latin typeface="Times New Roman"/>
                <a:cs typeface="Times New Roman"/>
              </a:rPr>
              <a:t>of</a:t>
            </a:r>
            <a:r>
              <a:rPr lang="uk-UA" sz="3400">
                <a:latin typeface="Times New Roman"/>
                <a:cs typeface="Times New Roman"/>
              </a:rPr>
              <a:t> a 72-year-old man with recurrent transmural myocardial infarction </a:t>
            </a:r>
            <a:r>
              <a:rPr lang="uk-UA" sz="3400" b="1" u="sng">
                <a:latin typeface="Times New Roman"/>
                <a:cs typeface="Times New Roman"/>
              </a:rPr>
              <a:t>revealed his epicardial and pericardial membranes to be swollen, thickened, coarse, as if covered in hair</a:t>
            </a:r>
            <a:r>
              <a:rPr lang="uk-UA" sz="3400">
                <a:latin typeface="Times New Roman"/>
                <a:cs typeface="Times New Roman"/>
              </a:rPr>
              <a:t>. What type of inflammation occurred in the cardiac membranes in this case?</a:t>
            </a:r>
            <a:endParaRPr lang="ru-RU"/>
          </a:p>
          <a:p>
            <a:endParaRPr lang="uk-UA" sz="3400" dirty="0">
              <a:latin typeface="Times New Roman"/>
              <a:cs typeface="Times New Roman"/>
            </a:endParaRPr>
          </a:p>
        </p:txBody>
      </p:sp>
      <p:sp>
        <p:nvSpPr>
          <p:cNvPr id="6" name="Подзаголовок 5">
            <a:extLst>
              <a:ext uri="{FF2B5EF4-FFF2-40B4-BE49-F238E27FC236}">
                <a16:creationId xmlns:a16="http://schemas.microsoft.com/office/drawing/2014/main" id="{3859E125-493E-D740-E890-CE68AA8484AD}"/>
              </a:ext>
            </a:extLst>
          </p:cNvPr>
          <p:cNvSpPr>
            <a:spLocks noGrp="1"/>
          </p:cNvSpPr>
          <p:nvPr>
            <p:ph type="subTitle" idx="1"/>
          </p:nvPr>
        </p:nvSpPr>
        <p:spPr>
          <a:xfrm>
            <a:off x="306691" y="3742210"/>
            <a:ext cx="8825658" cy="2744853"/>
          </a:xfrm>
        </p:spPr>
        <p:txBody>
          <a:bodyPr>
            <a:normAutofit/>
          </a:bodyPr>
          <a:lstStyle/>
          <a:p>
            <a:r>
              <a:rPr lang="ru-RU" sz="2400" dirty="0">
                <a:solidFill>
                  <a:schemeClr val="tx1"/>
                </a:solidFill>
                <a:latin typeface="Times New Roman"/>
                <a:cs typeface="Times New Roman"/>
              </a:rPr>
              <a:t>а. </a:t>
            </a:r>
            <a:r>
              <a:rPr lang="ru-RU" sz="2400" dirty="0" err="1">
                <a:solidFill>
                  <a:schemeClr val="tx1"/>
                </a:solidFill>
                <a:latin typeface="Times New Roman"/>
                <a:cs typeface="Times New Roman"/>
              </a:rPr>
              <a:t>Catarrhal</a:t>
            </a:r>
            <a:endParaRPr lang="ru-RU" sz="2400" b="1" u="sng" dirty="0" err="1">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Purulent</a:t>
            </a:r>
            <a:endParaRPr lang="ru-RU" dirty="0" err="1">
              <a:solidFill>
                <a:schemeClr val="tx1"/>
              </a:solidFill>
            </a:endParaRPr>
          </a:p>
          <a:p>
            <a:r>
              <a:rPr lang="ru-RU" sz="2400" dirty="0">
                <a:solidFill>
                  <a:schemeClr val="tx1"/>
                </a:solidFill>
                <a:latin typeface="Times New Roman"/>
                <a:cs typeface="Times New Roman"/>
              </a:rPr>
              <a:t>C.  </a:t>
            </a:r>
            <a:r>
              <a:rPr lang="ru-RU" sz="2400" b="1" u="sng" err="1">
                <a:solidFill>
                  <a:schemeClr val="tx1"/>
                </a:solidFill>
                <a:latin typeface="Times New Roman"/>
                <a:cs typeface="Times New Roman"/>
              </a:rPr>
              <a:t>Croupous</a:t>
            </a:r>
            <a:endParaRPr lang="ru-RU" b="1" u="sng"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Diphtheritic</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Serous</a:t>
            </a:r>
            <a:endParaRPr lang="ru-RU" dirty="0" err="1">
              <a:solidFill>
                <a:schemeClr val="tx1"/>
              </a:solidFill>
            </a:endParaRPr>
          </a:p>
          <a:p>
            <a:endParaRPr lang="ru-RU" sz="2400" dirty="0">
              <a:solidFill>
                <a:schemeClr val="tx1"/>
              </a:solidFill>
              <a:latin typeface="Times New Roman"/>
              <a:cs typeface="Times New Roman"/>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423825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9ADC4F6C-27BA-946A-FDF3-E876ACB1AD32}"/>
              </a:ext>
            </a:extLst>
          </p:cNvPr>
          <p:cNvSpPr>
            <a:spLocks noGrp="1"/>
          </p:cNvSpPr>
          <p:nvPr>
            <p:ph type="ctrTitle"/>
          </p:nvPr>
        </p:nvSpPr>
        <p:spPr>
          <a:xfrm>
            <a:off x="134163" y="240102"/>
            <a:ext cx="11370450" cy="3329581"/>
          </a:xfrm>
        </p:spPr>
        <p:txBody>
          <a:bodyPr vert="horz" lIns="91440" tIns="45720" rIns="91440" bIns="45720" rtlCol="0" anchor="t">
            <a:noAutofit/>
          </a:bodyPr>
          <a:lstStyle/>
          <a:p>
            <a:r>
              <a:rPr lang="ru-RU" sz="3400" err="1">
                <a:latin typeface="Times New Roman"/>
                <a:cs typeface="Times New Roman"/>
              </a:rPr>
              <a:t>Autopsy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body</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 </a:t>
            </a:r>
            <a:r>
              <a:rPr lang="ru-RU" sz="3400" err="1">
                <a:latin typeface="Times New Roman"/>
                <a:cs typeface="Times New Roman"/>
              </a:rPr>
              <a:t>deceased</a:t>
            </a:r>
            <a:r>
              <a:rPr lang="ru-RU" sz="3400" dirty="0">
                <a:latin typeface="Times New Roman"/>
                <a:cs typeface="Times New Roman"/>
              </a:rPr>
              <a:t> 64-year-old </a:t>
            </a:r>
            <a:r>
              <a:rPr lang="ru-RU" sz="3400" err="1">
                <a:latin typeface="Times New Roman"/>
                <a:cs typeface="Times New Roman"/>
              </a:rPr>
              <a:t>woman</a:t>
            </a:r>
            <a:r>
              <a:rPr lang="ru-RU" sz="3400" dirty="0">
                <a:latin typeface="Times New Roman"/>
                <a:cs typeface="Times New Roman"/>
              </a:rPr>
              <a:t> </a:t>
            </a:r>
            <a:r>
              <a:rPr lang="ru-RU" sz="3400" b="1" u="sng" err="1">
                <a:latin typeface="Times New Roman"/>
                <a:cs typeface="Times New Roman"/>
              </a:rPr>
              <a:t>diagnosed</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tuberculosis</a:t>
            </a:r>
            <a:r>
              <a:rPr lang="ru-RU" sz="3400" b="1" u="sng" dirty="0">
                <a:latin typeface="Times New Roman"/>
                <a:cs typeface="Times New Roman"/>
              </a:rPr>
              <a:t> </a:t>
            </a:r>
            <a:r>
              <a:rPr lang="ru-RU" sz="3400" b="1" u="sng" err="1">
                <a:latin typeface="Times New Roman"/>
                <a:cs typeface="Times New Roman"/>
              </a:rPr>
              <a:t>shows</a:t>
            </a:r>
            <a:r>
              <a:rPr lang="ru-RU" sz="3400" b="1" u="sng" dirty="0">
                <a:latin typeface="Times New Roman"/>
                <a:cs typeface="Times New Roman"/>
              </a:rPr>
              <a:t> a </a:t>
            </a:r>
            <a:r>
              <a:rPr lang="ru-RU" sz="3400" b="1" u="sng" err="1">
                <a:latin typeface="Times New Roman"/>
                <a:cs typeface="Times New Roman"/>
              </a:rPr>
              <a:t>dense</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enlarged</a:t>
            </a:r>
            <a:r>
              <a:rPr lang="ru-RU" sz="3400" b="1" u="sng" dirty="0">
                <a:latin typeface="Times New Roman"/>
                <a:cs typeface="Times New Roman"/>
              </a:rPr>
              <a:t> </a:t>
            </a:r>
            <a:r>
              <a:rPr lang="ru-RU" sz="3400" b="1" u="sng" err="1">
                <a:latin typeface="Times New Roman"/>
                <a:cs typeface="Times New Roman"/>
              </a:rPr>
              <a:t>spleen</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multiple</a:t>
            </a:r>
            <a:r>
              <a:rPr lang="ru-RU" sz="3400" b="1" u="sng" dirty="0">
                <a:latin typeface="Times New Roman"/>
                <a:cs typeface="Times New Roman"/>
              </a:rPr>
              <a:t> </a:t>
            </a:r>
            <a:r>
              <a:rPr lang="ru-RU" sz="3400" b="1" u="sng" err="1">
                <a:latin typeface="Times New Roman"/>
                <a:cs typeface="Times New Roman"/>
              </a:rPr>
              <a:t>small</a:t>
            </a:r>
            <a:r>
              <a:rPr lang="ru-RU" sz="3400" b="1" u="sng" dirty="0">
                <a:latin typeface="Times New Roman"/>
                <a:cs typeface="Times New Roman"/>
              </a:rPr>
              <a:t> </a:t>
            </a:r>
            <a:r>
              <a:rPr lang="ru-RU" sz="3400" b="1" u="sng" err="1">
                <a:latin typeface="Times New Roman"/>
                <a:cs typeface="Times New Roman"/>
              </a:rPr>
              <a:t>gray-white</a:t>
            </a:r>
            <a:r>
              <a:rPr lang="ru-RU" sz="3400" b="1" u="sng" dirty="0">
                <a:latin typeface="Times New Roman"/>
                <a:cs typeface="Times New Roman"/>
              </a:rPr>
              <a:t> </a:t>
            </a:r>
            <a:r>
              <a:rPr lang="ru-RU" sz="3400" b="1" u="sng" err="1">
                <a:latin typeface="Times New Roman"/>
                <a:cs typeface="Times New Roman"/>
              </a:rPr>
              <a:t>foci</a:t>
            </a:r>
            <a:r>
              <a:rPr lang="ru-RU" sz="3400" b="1" u="sng" dirty="0">
                <a:latin typeface="Times New Roman"/>
                <a:cs typeface="Times New Roman"/>
              </a:rPr>
              <a:t>. </a:t>
            </a:r>
            <a:r>
              <a:rPr lang="ru-RU" sz="3400" b="1" u="sng" err="1">
                <a:latin typeface="Times New Roman"/>
                <a:cs typeface="Times New Roman"/>
              </a:rPr>
              <a:t>Microscopy</a:t>
            </a:r>
            <a:r>
              <a:rPr lang="ru-RU" sz="3400" b="1" u="sng" dirty="0">
                <a:latin typeface="Times New Roman"/>
                <a:cs typeface="Times New Roman"/>
              </a:rPr>
              <a:t> </a:t>
            </a:r>
            <a:r>
              <a:rPr lang="ru-RU" sz="3400" b="1" u="sng" err="1">
                <a:latin typeface="Times New Roman"/>
                <a:cs typeface="Times New Roman"/>
              </a:rPr>
              <a:t>detects</a:t>
            </a:r>
            <a:r>
              <a:rPr lang="ru-RU" sz="3400" b="1" u="sng" dirty="0">
                <a:latin typeface="Times New Roman"/>
                <a:cs typeface="Times New Roman"/>
              </a:rPr>
              <a:t> </a:t>
            </a:r>
            <a:r>
              <a:rPr lang="ru-RU" sz="3400" b="1" u="sng" err="1">
                <a:latin typeface="Times New Roman"/>
                <a:cs typeface="Times New Roman"/>
              </a:rPr>
              <a:t>caseous</a:t>
            </a:r>
            <a:r>
              <a:rPr lang="ru-RU" sz="3400" b="1" u="sng" dirty="0">
                <a:latin typeface="Times New Roman"/>
                <a:cs typeface="Times New Roman"/>
              </a:rPr>
              <a:t> </a:t>
            </a:r>
            <a:r>
              <a:rPr lang="ru-RU" sz="3400" b="1" u="sng" err="1">
                <a:latin typeface="Times New Roman"/>
                <a:cs typeface="Times New Roman"/>
              </a:rPr>
              <a:t>necrosis</a:t>
            </a:r>
            <a:r>
              <a:rPr lang="ru-RU" sz="3400" b="1" u="sng" dirty="0">
                <a:latin typeface="Times New Roman"/>
                <a:cs typeface="Times New Roman"/>
              </a:rPr>
              <a:t> </a:t>
            </a:r>
            <a:r>
              <a:rPr lang="ru-RU" sz="3400" b="1" u="sng" err="1">
                <a:latin typeface="Times New Roman"/>
                <a:cs typeface="Times New Roman"/>
              </a:rPr>
              <a:t>in</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center</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foci</a:t>
            </a:r>
            <a:r>
              <a:rPr lang="ru-RU" sz="3400" b="1" u="sng" dirty="0">
                <a:latin typeface="Times New Roman"/>
                <a:cs typeface="Times New Roman"/>
              </a:rPr>
              <a:t>, </a:t>
            </a:r>
            <a:r>
              <a:rPr lang="ru-RU" sz="3400" b="1" u="sng" err="1">
                <a:latin typeface="Times New Roman"/>
                <a:cs typeface="Times New Roman"/>
              </a:rPr>
              <a:t>surrounded</a:t>
            </a:r>
            <a:r>
              <a:rPr lang="ru-RU" sz="3400" b="1" u="sng" dirty="0">
                <a:latin typeface="Times New Roman"/>
                <a:cs typeface="Times New Roman"/>
              </a:rPr>
              <a:t> </a:t>
            </a:r>
            <a:r>
              <a:rPr lang="ru-RU" sz="3400" b="1" u="sng" err="1">
                <a:latin typeface="Times New Roman"/>
                <a:cs typeface="Times New Roman"/>
              </a:rPr>
              <a:t>by</a:t>
            </a:r>
            <a:r>
              <a:rPr lang="ru-RU" sz="3400" b="1" u="sng" dirty="0">
                <a:latin typeface="Times New Roman"/>
                <a:cs typeface="Times New Roman"/>
              </a:rPr>
              <a:t> </a:t>
            </a:r>
            <a:r>
              <a:rPr lang="ru-RU" sz="3400" b="1" u="sng" err="1">
                <a:latin typeface="Times New Roman"/>
                <a:cs typeface="Times New Roman"/>
              </a:rPr>
              <a:t>epithelioid</a:t>
            </a:r>
            <a:r>
              <a:rPr lang="ru-RU" sz="3400" b="1" u="sng" dirty="0">
                <a:latin typeface="Times New Roman"/>
                <a:cs typeface="Times New Roman"/>
              </a:rPr>
              <a:t> </a:t>
            </a:r>
            <a:r>
              <a:rPr lang="ru-RU" sz="3400" b="1" u="sng" err="1">
                <a:latin typeface="Times New Roman"/>
                <a:cs typeface="Times New Roman"/>
              </a:rPr>
              <a:t>cells</a:t>
            </a:r>
            <a:r>
              <a:rPr lang="ru-RU" sz="3400" b="1" u="sng" dirty="0">
                <a:latin typeface="Times New Roman"/>
                <a:cs typeface="Times New Roman"/>
              </a:rPr>
              <a:t>, </a:t>
            </a:r>
            <a:r>
              <a:rPr lang="ru-RU" sz="3400" b="1" u="sng" err="1">
                <a:latin typeface="Times New Roman"/>
                <a:cs typeface="Times New Roman"/>
              </a:rPr>
              <a:t>multinucleated</a:t>
            </a:r>
            <a:r>
              <a:rPr lang="ru-RU" sz="3400" b="1" u="sng" dirty="0">
                <a:latin typeface="Times New Roman"/>
                <a:cs typeface="Times New Roman"/>
              </a:rPr>
              <a:t> </a:t>
            </a:r>
            <a:r>
              <a:rPr lang="ru-RU" sz="3400" b="1" u="sng" err="1">
                <a:latin typeface="Times New Roman"/>
                <a:cs typeface="Times New Roman"/>
              </a:rPr>
              <a:t>giant</a:t>
            </a:r>
            <a:r>
              <a:rPr lang="ru-RU" sz="3400" b="1" u="sng" dirty="0">
                <a:latin typeface="Times New Roman"/>
                <a:cs typeface="Times New Roman"/>
              </a:rPr>
              <a:t> </a:t>
            </a:r>
            <a:r>
              <a:rPr lang="ru-RU" sz="3400" b="1" u="sng" err="1">
                <a:latin typeface="Times New Roman"/>
                <a:cs typeface="Times New Roman"/>
              </a:rPr>
              <a:t>cells</a:t>
            </a:r>
            <a:r>
              <a:rPr lang="ru-RU" sz="3400" b="1" u="sng" dirty="0">
                <a:latin typeface="Times New Roman"/>
                <a:cs typeface="Times New Roman"/>
              </a:rPr>
              <a:t>, </a:t>
            </a:r>
            <a:r>
              <a:rPr lang="ru-RU" sz="3400" b="1" u="sng" err="1">
                <a:latin typeface="Times New Roman"/>
                <a:cs typeface="Times New Roman"/>
              </a:rPr>
              <a:t>lymphocytes</a:t>
            </a:r>
            <a:r>
              <a:rPr lang="ru-RU" sz="3400" b="1" u="sng" dirty="0">
                <a:latin typeface="Times New Roman"/>
                <a:cs typeface="Times New Roman"/>
              </a:rPr>
              <a:t>, </a:t>
            </a:r>
            <a:r>
              <a:rPr lang="ru-RU" sz="3400" b="1" u="sng" err="1">
                <a:latin typeface="Times New Roman"/>
                <a:cs typeface="Times New Roman"/>
              </a:rPr>
              <a:t>etc</a:t>
            </a:r>
            <a:r>
              <a:rPr lang="ru-RU" sz="3400" dirty="0">
                <a:latin typeface="Times New Roman"/>
                <a:cs typeface="Times New Roman"/>
              </a:rPr>
              <a:t>. What </a:t>
            </a:r>
            <a:r>
              <a:rPr lang="ru-RU" sz="3400" err="1">
                <a:latin typeface="Times New Roman"/>
                <a:cs typeface="Times New Roman"/>
              </a:rPr>
              <a:t>spleen</a:t>
            </a:r>
            <a:r>
              <a:rPr lang="ru-RU" sz="3400" dirty="0">
                <a:latin typeface="Times New Roman"/>
                <a:cs typeface="Times New Roman"/>
              </a:rPr>
              <a:t> </a:t>
            </a:r>
            <a:r>
              <a:rPr lang="ru-RU" sz="3400" err="1">
                <a:latin typeface="Times New Roman"/>
                <a:cs typeface="Times New Roman"/>
              </a:rPr>
              <a:t>disorder</a:t>
            </a:r>
            <a:r>
              <a:rPr lang="ru-RU" sz="3400" dirty="0">
                <a:latin typeface="Times New Roman"/>
                <a:cs typeface="Times New Roman"/>
              </a:rPr>
              <a:t> </a:t>
            </a:r>
            <a:r>
              <a:rPr lang="ru-RU" sz="3400" err="1">
                <a:latin typeface="Times New Roman"/>
                <a:cs typeface="Times New Roman"/>
              </a:rPr>
              <a:t>did</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woman</a:t>
            </a:r>
            <a:r>
              <a:rPr lang="ru-RU" sz="3400" dirty="0">
                <a:latin typeface="Times New Roman"/>
                <a:cs typeface="Times New Roman"/>
              </a:rPr>
              <a:t> </a:t>
            </a:r>
            <a:r>
              <a:rPr lang="ru-RU" sz="3400" err="1">
                <a:latin typeface="Times New Roman"/>
                <a:cs typeface="Times New Roman"/>
              </a:rPr>
              <a:t>develop</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4E1DCE82-D4DF-895F-113B-F375CC229D79}"/>
              </a:ext>
            </a:extLst>
          </p:cNvPr>
          <p:cNvSpPr>
            <a:spLocks noGrp="1"/>
          </p:cNvSpPr>
          <p:nvPr>
            <p:ph type="subTitle" idx="1"/>
          </p:nvPr>
        </p:nvSpPr>
        <p:spPr>
          <a:xfrm>
            <a:off x="306691" y="3799720"/>
            <a:ext cx="8825658" cy="2687343"/>
          </a:xfrm>
        </p:spPr>
        <p:txBody>
          <a:bodyPr vert="horz" lIns="91440" tIns="45720" rIns="91440" bIns="45720" rtlCol="0" anchor="t">
            <a:noAutofit/>
          </a:bodyPr>
          <a:lstStyle/>
          <a:p>
            <a:pPr marL="457200" indent="-457200">
              <a:buAutoNum type="alphaUcPeriod"/>
            </a:pPr>
            <a:r>
              <a:rPr lang="ru-RU" sz="2400" b="1" u="sng" err="1">
                <a:solidFill>
                  <a:schemeClr val="tx1"/>
                </a:solidFill>
                <a:latin typeface="Times New Roman"/>
                <a:cs typeface="Times New Roman"/>
              </a:rPr>
              <a:t>Miliary</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tuberculosis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of</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the</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spleen</a:t>
            </a:r>
            <a:r>
              <a:rPr lang="ru-RU" sz="2400" b="1" u="sng" dirty="0">
                <a:solidFill>
                  <a:schemeClr val="tx1"/>
                </a:solidFill>
                <a:latin typeface="Times New Roman"/>
                <a:cs typeface="Times New Roman"/>
              </a:rPr>
              <a:t> </a:t>
            </a:r>
            <a:endParaRPr lang="ru-RU" b="1" u="sng">
              <a:solidFill>
                <a:schemeClr val="tx1"/>
              </a:solidFill>
              <a:latin typeface="Century Gothic" panose="020B0502020202020204"/>
              <a:cs typeface="Times New Roman"/>
            </a:endParaRPr>
          </a:p>
          <a:p>
            <a:pPr marL="457200" indent="-457200">
              <a:buClr>
                <a:srgbClr val="8AD0D6"/>
              </a:buClr>
              <a:buAutoNum type="alphaUcPeriod"/>
            </a:pPr>
            <a:r>
              <a:rPr lang="ru-RU" sz="2400" dirty="0" err="1">
                <a:solidFill>
                  <a:schemeClr val="tx1"/>
                </a:solidFill>
                <a:latin typeface="Times New Roman"/>
                <a:cs typeface="Times New Roman"/>
              </a:rPr>
              <a:t>Sago</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spleen</a:t>
            </a:r>
            <a:endParaRPr lang="ru-RU" dirty="0">
              <a:solidFill>
                <a:schemeClr val="tx1"/>
              </a:solidFill>
            </a:endParaRPr>
          </a:p>
          <a:p>
            <a:r>
              <a:rPr lang="ru-RU" sz="2400" dirty="0">
                <a:solidFill>
                  <a:schemeClr val="tx1"/>
                </a:solidFill>
                <a:latin typeface="Times New Roman"/>
                <a:cs typeface="Times New Roman"/>
              </a:rPr>
              <a:t>C.  </a:t>
            </a:r>
            <a:r>
              <a:rPr lang="ru-RU" sz="2400" err="1">
                <a:solidFill>
                  <a:schemeClr val="tx1"/>
                </a:solidFill>
                <a:latin typeface="Times New Roman"/>
                <a:cs typeface="Times New Roman"/>
              </a:rPr>
              <a:t>Porphyry</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spleen</a:t>
            </a:r>
            <a:r>
              <a:rPr lang="ru-RU" sz="2400" dirty="0">
                <a:solidFill>
                  <a:schemeClr val="tx1"/>
                </a:solidFill>
                <a:latin typeface="Times New Roman"/>
                <a:cs typeface="Times New Roman"/>
              </a:rPr>
              <a:t> </a:t>
            </a:r>
            <a:endParaRPr lang="ru-RU" dirty="0"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Septic</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spleen</a:t>
            </a:r>
            <a:endParaRPr lang="ru-RU">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Lardaceous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spleen</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5865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101C15EF-144F-6B64-158C-3E7B8F42DB3C}"/>
              </a:ext>
            </a:extLst>
          </p:cNvPr>
          <p:cNvSpPr>
            <a:spLocks noGrp="1"/>
          </p:cNvSpPr>
          <p:nvPr>
            <p:ph type="ctrTitle"/>
          </p:nvPr>
        </p:nvSpPr>
        <p:spPr>
          <a:xfrm>
            <a:off x="134163" y="196970"/>
            <a:ext cx="11830525" cy="3329581"/>
          </a:xfrm>
        </p:spPr>
        <p:txBody>
          <a:bodyPr vert="horz" lIns="91440" tIns="45720" rIns="91440" bIns="45720" rtlCol="0" anchor="t">
            <a:noAutofit/>
          </a:bodyPr>
          <a:lstStyle/>
          <a:p>
            <a:pPr algn="just"/>
            <a:r>
              <a:rPr lang="en-US" sz="3200" dirty="0"/>
              <a:t>A 20-year-old pregnant woman has a round reddish formation with ulceration on its surface on the vestibular surface of the gums in her incisor region.</a:t>
            </a:r>
          </a:p>
          <a:p>
            <a:pPr algn="just"/>
            <a:r>
              <a:rPr lang="en-US" sz="3200" dirty="0"/>
              <a:t>Microscopy </a:t>
            </a:r>
            <a:r>
              <a:rPr lang="en-US" sz="3200" b="1" u="sng" dirty="0"/>
              <a:t>detects in this formation a similarity to a capillary hemangioma.</a:t>
            </a:r>
            <a:r>
              <a:rPr lang="en-US" sz="3200" dirty="0"/>
              <a:t> What diagnosis is likely in this case?</a:t>
            </a:r>
            <a:endParaRPr lang="ru-RU" sz="3200" dirty="0">
              <a:latin typeface="Times New Roman"/>
              <a:cs typeface="Times New Roman"/>
            </a:endParaRPr>
          </a:p>
        </p:txBody>
      </p:sp>
      <p:sp>
        <p:nvSpPr>
          <p:cNvPr id="6" name="Подзаголовок 5">
            <a:extLst>
              <a:ext uri="{FF2B5EF4-FFF2-40B4-BE49-F238E27FC236}">
                <a16:creationId xmlns:a16="http://schemas.microsoft.com/office/drawing/2014/main" id="{147375AA-EBB1-556A-68DF-2700A6288416}"/>
              </a:ext>
            </a:extLst>
          </p:cNvPr>
          <p:cNvSpPr>
            <a:spLocks noGrp="1"/>
          </p:cNvSpPr>
          <p:nvPr>
            <p:ph type="subTitle" idx="1"/>
          </p:nvPr>
        </p:nvSpPr>
        <p:spPr>
          <a:xfrm>
            <a:off x="191672" y="3512172"/>
            <a:ext cx="8825658" cy="2543570"/>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Fibrous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epulis</a:t>
            </a:r>
            <a:endParaRPr lang="ru-RU" dirty="0" err="1">
              <a:solidFill>
                <a:schemeClr val="tx1"/>
              </a:solidFill>
            </a:endParaRPr>
          </a:p>
          <a:p>
            <a:r>
              <a:rPr lang="ru-RU" sz="2400" dirty="0">
                <a:solidFill>
                  <a:schemeClr val="tx1"/>
                </a:solidFill>
                <a:latin typeface="Times New Roman"/>
                <a:cs typeface="Times New Roman"/>
              </a:rPr>
              <a:t>B.  </a:t>
            </a:r>
            <a:r>
              <a:rPr lang="ru-RU" sz="2400" err="1">
                <a:solidFill>
                  <a:schemeClr val="tx1"/>
                </a:solidFill>
                <a:latin typeface="Times New Roman"/>
                <a:cs typeface="Times New Roman"/>
              </a:rPr>
              <a:t>Giant</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cell</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epulis</a:t>
            </a:r>
            <a:r>
              <a:rPr lang="ru-RU" sz="2400" dirty="0">
                <a:solidFill>
                  <a:schemeClr val="tx1"/>
                </a:solidFill>
                <a:latin typeface="Times New Roman"/>
                <a:cs typeface="Times New Roman"/>
              </a:rPr>
              <a:t> </a:t>
            </a:r>
            <a:endParaRPr lang="ru-RU"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C.  </a:t>
            </a:r>
            <a:r>
              <a:rPr lang="ru-RU" sz="2400" dirty="0" err="1">
                <a:solidFill>
                  <a:schemeClr val="tx1"/>
                </a:solidFill>
                <a:latin typeface="Times New Roman"/>
                <a:cs typeface="Times New Roman"/>
              </a:rPr>
              <a:t>Papilloma</a:t>
            </a:r>
            <a:endParaRPr lang="ru-RU" err="1">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Fibroma</a:t>
            </a:r>
            <a:endParaRPr lang="ru-RU" dirty="0" err="1">
              <a:solidFill>
                <a:schemeClr val="tx1"/>
              </a:solidFill>
            </a:endParaRPr>
          </a:p>
          <a:p>
            <a:r>
              <a:rPr lang="ru-RU" sz="2400" dirty="0">
                <a:solidFill>
                  <a:schemeClr val="tx1"/>
                </a:solidFill>
                <a:latin typeface="Times New Roman"/>
                <a:cs typeface="Times New Roman"/>
              </a:rPr>
              <a:t>E.  </a:t>
            </a:r>
            <a:r>
              <a:rPr lang="ru-RU" sz="2400" b="1" u="sng" err="1">
                <a:solidFill>
                  <a:schemeClr val="tx1"/>
                </a:solidFill>
                <a:latin typeface="Times New Roman"/>
                <a:cs typeface="Times New Roman"/>
              </a:rPr>
              <a:t>Angiomatous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epulis</a:t>
            </a:r>
            <a:endParaRPr lang="ru-RU" b="1" u="sng">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3188825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A9DEC8FF-72F9-EDDF-FF57-E15C40C2BF0C}"/>
              </a:ext>
            </a:extLst>
          </p:cNvPr>
          <p:cNvSpPr>
            <a:spLocks noGrp="1"/>
          </p:cNvSpPr>
          <p:nvPr>
            <p:ph type="ctrTitle"/>
          </p:nvPr>
        </p:nvSpPr>
        <p:spPr>
          <a:xfrm>
            <a:off x="206049" y="240102"/>
            <a:ext cx="11600488" cy="2553204"/>
          </a:xfrm>
        </p:spPr>
        <p:txBody>
          <a:bodyPr vert="horz" lIns="91440" tIns="45720" rIns="91440" bIns="45720" rtlCol="0" anchor="t">
            <a:noAutofit/>
          </a:bodyPr>
          <a:lstStyle/>
          <a:p>
            <a:r>
              <a:rPr lang="ru-RU" sz="3200" dirty="0">
                <a:latin typeface="Times New Roman"/>
                <a:cs typeface="Times New Roman"/>
              </a:rPr>
              <a:t>A 50-year-old </a:t>
            </a:r>
            <a:r>
              <a:rPr lang="ru-RU" sz="3200" err="1">
                <a:latin typeface="Times New Roman"/>
                <a:cs typeface="Times New Roman"/>
              </a:rPr>
              <a:t>patient</a:t>
            </a:r>
            <a:r>
              <a:rPr lang="ru-RU" sz="3200" dirty="0">
                <a:latin typeface="Times New Roman"/>
                <a:cs typeface="Times New Roman"/>
              </a:rPr>
              <a:t>, </a:t>
            </a:r>
            <a:r>
              <a:rPr lang="ru-RU" sz="3200" err="1">
                <a:latin typeface="Times New Roman"/>
                <a:cs typeface="Times New Roman"/>
              </a:rPr>
              <a:t>who</a:t>
            </a:r>
            <a:r>
              <a:rPr lang="ru-RU" sz="3200" dirty="0">
                <a:latin typeface="Times New Roman"/>
                <a:cs typeface="Times New Roman"/>
              </a:rPr>
              <a:t> </a:t>
            </a:r>
            <a:r>
              <a:rPr lang="ru-RU" sz="3200" err="1">
                <a:latin typeface="Times New Roman"/>
                <a:cs typeface="Times New Roman"/>
              </a:rPr>
              <a:t>recovered</a:t>
            </a:r>
            <a:r>
              <a:rPr lang="ru-RU" sz="3200" dirty="0">
                <a:latin typeface="Times New Roman"/>
                <a:cs typeface="Times New Roman"/>
              </a:rPr>
              <a:t> </a:t>
            </a:r>
            <a:r>
              <a:rPr lang="ru-RU" sz="3200" err="1">
                <a:latin typeface="Times New Roman"/>
                <a:cs typeface="Times New Roman"/>
              </a:rPr>
              <a:t>from</a:t>
            </a:r>
            <a:r>
              <a:rPr lang="ru-RU" sz="3200" dirty="0">
                <a:latin typeface="Times New Roman"/>
                <a:cs typeface="Times New Roman"/>
              </a:rPr>
              <a:t> a </a:t>
            </a:r>
            <a:r>
              <a:rPr lang="ru-RU" sz="3200" err="1">
                <a:latin typeface="Times New Roman"/>
                <a:cs typeface="Times New Roman"/>
              </a:rPr>
              <a:t>heart</a:t>
            </a:r>
            <a:r>
              <a:rPr lang="ru-RU" sz="3200" dirty="0">
                <a:latin typeface="Times New Roman"/>
                <a:cs typeface="Times New Roman"/>
              </a:rPr>
              <a:t> </a:t>
            </a:r>
            <a:r>
              <a:rPr lang="ru-RU" sz="3200" err="1">
                <a:latin typeface="Times New Roman"/>
                <a:cs typeface="Times New Roman"/>
              </a:rPr>
              <a:t>attack</a:t>
            </a:r>
            <a:r>
              <a:rPr lang="ru-RU" sz="3200" dirty="0">
                <a:latin typeface="Times New Roman"/>
                <a:cs typeface="Times New Roman"/>
              </a:rPr>
              <a:t>, </a:t>
            </a:r>
            <a:r>
              <a:rPr lang="ru-RU" sz="3200" err="1">
                <a:latin typeface="Times New Roman"/>
                <a:cs typeface="Times New Roman"/>
              </a:rPr>
              <a:t>five</a:t>
            </a:r>
            <a:r>
              <a:rPr lang="ru-RU" sz="3200" dirty="0">
                <a:latin typeface="Times New Roman"/>
                <a:cs typeface="Times New Roman"/>
              </a:rPr>
              <a:t> </a:t>
            </a:r>
            <a:r>
              <a:rPr lang="ru-RU" sz="3200" err="1">
                <a:latin typeface="Times New Roman"/>
                <a:cs typeface="Times New Roman"/>
              </a:rPr>
              <a:t>years</a:t>
            </a:r>
            <a:r>
              <a:rPr lang="ru-RU" sz="3200" dirty="0">
                <a:latin typeface="Times New Roman"/>
                <a:cs typeface="Times New Roman"/>
              </a:rPr>
              <a:t> </a:t>
            </a:r>
            <a:r>
              <a:rPr lang="ru-RU" sz="3200" err="1">
                <a:latin typeface="Times New Roman"/>
                <a:cs typeface="Times New Roman"/>
              </a:rPr>
              <a:t>later</a:t>
            </a:r>
            <a:r>
              <a:rPr lang="ru-RU" sz="3200" dirty="0">
                <a:latin typeface="Times New Roman"/>
                <a:cs typeface="Times New Roman"/>
              </a:rPr>
              <a:t> </a:t>
            </a:r>
            <a:r>
              <a:rPr lang="ru-RU" sz="3200" err="1">
                <a:latin typeface="Times New Roman"/>
                <a:cs typeface="Times New Roman"/>
              </a:rPr>
              <a:t>died</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chronic</a:t>
            </a:r>
            <a:r>
              <a:rPr lang="ru-RU" sz="3200" dirty="0">
                <a:latin typeface="Times New Roman"/>
                <a:cs typeface="Times New Roman"/>
              </a:rPr>
              <a:t> </a:t>
            </a:r>
            <a:r>
              <a:rPr lang="ru-RU" sz="3200" err="1">
                <a:latin typeface="Times New Roman"/>
                <a:cs typeface="Times New Roman"/>
              </a:rPr>
              <a:t>heart</a:t>
            </a:r>
            <a:r>
              <a:rPr lang="ru-RU" sz="3200" dirty="0">
                <a:latin typeface="Times New Roman"/>
                <a:cs typeface="Times New Roman"/>
              </a:rPr>
              <a:t> </a:t>
            </a:r>
            <a:r>
              <a:rPr lang="ru-RU" sz="3200" err="1">
                <a:latin typeface="Times New Roman"/>
                <a:cs typeface="Times New Roman"/>
              </a:rPr>
              <a:t>failure</a:t>
            </a:r>
            <a:r>
              <a:rPr lang="ru-RU" sz="3200" dirty="0">
                <a:latin typeface="Times New Roman"/>
                <a:cs typeface="Times New Roman"/>
              </a:rPr>
              <a:t>. </a:t>
            </a:r>
            <a:r>
              <a:rPr lang="ru-RU" sz="3200" b="1" u="sng" err="1">
                <a:latin typeface="Times New Roman"/>
                <a:cs typeface="Times New Roman"/>
              </a:rPr>
              <a:t>Autopsy</a:t>
            </a:r>
            <a:r>
              <a:rPr lang="ru-RU" sz="3200" b="1" u="sng" dirty="0">
                <a:latin typeface="Times New Roman"/>
                <a:cs typeface="Times New Roman"/>
              </a:rPr>
              <a:t> </a:t>
            </a:r>
            <a:r>
              <a:rPr lang="ru-RU" sz="3200" b="1" u="sng" err="1">
                <a:latin typeface="Times New Roman"/>
                <a:cs typeface="Times New Roman"/>
              </a:rPr>
              <a:t>detects</a:t>
            </a:r>
            <a:r>
              <a:rPr lang="ru-RU" sz="3200" b="1" u="sng" dirty="0">
                <a:latin typeface="Times New Roman"/>
                <a:cs typeface="Times New Roman"/>
              </a:rPr>
              <a:t> a </a:t>
            </a:r>
            <a:r>
              <a:rPr lang="ru-RU" sz="3200" b="1" u="sng" err="1">
                <a:latin typeface="Times New Roman"/>
                <a:cs typeface="Times New Roman"/>
              </a:rPr>
              <a:t>dense</a:t>
            </a:r>
            <a:r>
              <a:rPr lang="ru-RU" sz="3200" b="1" u="sng" dirty="0">
                <a:latin typeface="Times New Roman"/>
                <a:cs typeface="Times New Roman"/>
              </a:rPr>
              <a:t> </a:t>
            </a:r>
            <a:r>
              <a:rPr lang="ru-RU" sz="3200" b="1" u="sng" err="1">
                <a:latin typeface="Times New Roman"/>
                <a:cs typeface="Times New Roman"/>
              </a:rPr>
              <a:t>sac</a:t>
            </a:r>
            <a:r>
              <a:rPr lang="ru-RU" sz="3200" b="1" u="sng" dirty="0">
                <a:latin typeface="Times New Roman"/>
                <a:cs typeface="Times New Roman"/>
              </a:rPr>
              <a:t>- </a:t>
            </a:r>
            <a:r>
              <a:rPr lang="ru-RU" sz="3200" b="1" u="sng" err="1">
                <a:latin typeface="Times New Roman"/>
                <a:cs typeface="Times New Roman"/>
              </a:rPr>
              <a:t>like</a:t>
            </a:r>
            <a:r>
              <a:rPr lang="ru-RU" sz="3200" b="1" u="sng" dirty="0">
                <a:latin typeface="Times New Roman"/>
                <a:cs typeface="Times New Roman"/>
              </a:rPr>
              <a:t> </a:t>
            </a:r>
            <a:r>
              <a:rPr lang="ru-RU" sz="3200" b="1" u="sng" err="1">
                <a:latin typeface="Times New Roman"/>
                <a:cs typeface="Times New Roman"/>
              </a:rPr>
              <a:t>protrusion</a:t>
            </a:r>
            <a:r>
              <a:rPr lang="ru-RU" sz="3200" b="1" u="sng" dirty="0">
                <a:latin typeface="Times New Roman"/>
                <a:cs typeface="Times New Roman"/>
              </a:rPr>
              <a:t> </a:t>
            </a:r>
            <a:r>
              <a:rPr lang="ru-RU" sz="3200" b="1" u="sng" err="1">
                <a:latin typeface="Times New Roman"/>
                <a:cs typeface="Times New Roman"/>
              </a:rPr>
              <a:t>on</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lateral</a:t>
            </a:r>
            <a:r>
              <a:rPr lang="ru-RU" sz="3200" b="1" u="sng" dirty="0">
                <a:latin typeface="Times New Roman"/>
                <a:cs typeface="Times New Roman"/>
              </a:rPr>
              <a:t> </a:t>
            </a:r>
            <a:r>
              <a:rPr lang="ru-RU" sz="3200" b="1" u="sng" err="1">
                <a:latin typeface="Times New Roman"/>
                <a:cs typeface="Times New Roman"/>
              </a:rPr>
              <a:t>surface</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wall</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left</a:t>
            </a:r>
            <a:r>
              <a:rPr lang="ru-RU" sz="3200" b="1" u="sng" dirty="0">
                <a:latin typeface="Times New Roman"/>
                <a:cs typeface="Times New Roman"/>
              </a:rPr>
              <a:t> </a:t>
            </a:r>
            <a:r>
              <a:rPr lang="ru-RU" sz="3200" b="1" u="sng" err="1">
                <a:latin typeface="Times New Roman"/>
                <a:cs typeface="Times New Roman"/>
              </a:rPr>
              <a:t>ventricle</a:t>
            </a:r>
            <a:r>
              <a:rPr lang="ru-RU" sz="3200" b="1" u="sng" dirty="0">
                <a:latin typeface="Times New Roman"/>
                <a:cs typeface="Times New Roman"/>
              </a:rPr>
              <a:t>.</a:t>
            </a:r>
            <a:r>
              <a:rPr lang="ru-RU" sz="3200" dirty="0">
                <a:latin typeface="Times New Roman"/>
                <a:cs typeface="Times New Roman"/>
              </a:rPr>
              <a:t> The </a:t>
            </a:r>
            <a:r>
              <a:rPr lang="ru-RU" sz="3200" err="1">
                <a:latin typeface="Times New Roman"/>
                <a:cs typeface="Times New Roman"/>
              </a:rPr>
              <a:t>wall</a:t>
            </a:r>
            <a:r>
              <a:rPr lang="ru-RU" sz="3200" dirty="0">
                <a:latin typeface="Times New Roman"/>
                <a:cs typeface="Times New Roman"/>
              </a:rPr>
              <a:t> </a:t>
            </a:r>
            <a:r>
              <a:rPr lang="ru-RU" sz="3200" err="1">
                <a:latin typeface="Times New Roman"/>
                <a:cs typeface="Times New Roman"/>
              </a:rPr>
              <a:t>in</a:t>
            </a:r>
            <a:r>
              <a:rPr lang="ru-RU" sz="3200" dirty="0">
                <a:latin typeface="Times New Roman"/>
                <a:cs typeface="Times New Roman"/>
              </a:rPr>
              <a:t> </a:t>
            </a:r>
            <a:r>
              <a:rPr lang="ru-RU" sz="3200" err="1">
                <a:latin typeface="Times New Roman"/>
                <a:cs typeface="Times New Roman"/>
              </a:rPr>
              <a:t>this</a:t>
            </a:r>
            <a:r>
              <a:rPr lang="ru-RU" sz="3200" dirty="0">
                <a:latin typeface="Times New Roman"/>
                <a:cs typeface="Times New Roman"/>
              </a:rPr>
              <a:t> </a:t>
            </a:r>
            <a:r>
              <a:rPr lang="ru-RU" sz="3200" err="1">
                <a:latin typeface="Times New Roman"/>
                <a:cs typeface="Times New Roman"/>
              </a:rPr>
              <a:t>place</a:t>
            </a:r>
            <a:r>
              <a:rPr lang="ru-RU" sz="3200" dirty="0">
                <a:latin typeface="Times New Roman"/>
                <a:cs typeface="Times New Roman"/>
              </a:rPr>
              <a:t> </a:t>
            </a:r>
            <a:r>
              <a:rPr lang="ru-RU" sz="3200" err="1">
                <a:latin typeface="Times New Roman"/>
                <a:cs typeface="Times New Roman"/>
              </a:rPr>
              <a:t>is</a:t>
            </a:r>
            <a:r>
              <a:rPr lang="ru-RU" sz="3200" dirty="0">
                <a:latin typeface="Times New Roman"/>
                <a:cs typeface="Times New Roman"/>
              </a:rPr>
              <a:t> </a:t>
            </a:r>
            <a:r>
              <a:rPr lang="ru-RU" sz="3200" err="1">
                <a:latin typeface="Times New Roman"/>
                <a:cs typeface="Times New Roman"/>
              </a:rPr>
              <a:t>thinned</a:t>
            </a:r>
            <a:r>
              <a:rPr lang="ru-RU" sz="3200" dirty="0">
                <a:latin typeface="Times New Roman"/>
                <a:cs typeface="Times New Roman"/>
              </a:rPr>
              <a:t> </a:t>
            </a:r>
            <a:r>
              <a:rPr lang="ru-RU" sz="3200" err="1">
                <a:latin typeface="Times New Roman"/>
                <a:cs typeface="Times New Roman"/>
              </a:rPr>
              <a:t>out</a:t>
            </a:r>
            <a:r>
              <a:rPr lang="ru-RU" sz="3200" dirty="0">
                <a:latin typeface="Times New Roman"/>
                <a:cs typeface="Times New Roman"/>
              </a:rPr>
              <a:t>, </a:t>
            </a:r>
            <a:r>
              <a:rPr lang="ru-RU" sz="3200" err="1">
                <a:latin typeface="Times New Roman"/>
                <a:cs typeface="Times New Roman"/>
              </a:rPr>
              <a:t>dense</a:t>
            </a:r>
            <a:r>
              <a:rPr lang="ru-RU" sz="3200" dirty="0">
                <a:latin typeface="Times New Roman"/>
                <a:cs typeface="Times New Roman"/>
              </a:rPr>
              <a:t>, </a:t>
            </a:r>
            <a:r>
              <a:rPr lang="ru-RU" sz="3200" err="1">
                <a:latin typeface="Times New Roman"/>
                <a:cs typeface="Times New Roman"/>
              </a:rPr>
              <a:t>and</a:t>
            </a:r>
            <a:r>
              <a:rPr lang="ru-RU" sz="3200" dirty="0">
                <a:latin typeface="Times New Roman"/>
                <a:cs typeface="Times New Roman"/>
              </a:rPr>
              <a:t> </a:t>
            </a:r>
            <a:r>
              <a:rPr lang="ru-RU" sz="3200" err="1">
                <a:latin typeface="Times New Roman"/>
                <a:cs typeface="Times New Roman"/>
              </a:rPr>
              <a:t>gray</a:t>
            </a:r>
            <a:r>
              <a:rPr lang="ru-RU" sz="3200" dirty="0">
                <a:latin typeface="Times New Roman"/>
                <a:cs typeface="Times New Roman"/>
              </a:rPr>
              <a:t>. What </a:t>
            </a:r>
            <a:r>
              <a:rPr lang="ru-RU" sz="3200" err="1">
                <a:latin typeface="Times New Roman"/>
                <a:cs typeface="Times New Roman"/>
              </a:rPr>
              <a:t>cardiac</a:t>
            </a:r>
            <a:r>
              <a:rPr lang="ru-RU" sz="3200" dirty="0">
                <a:latin typeface="Times New Roman"/>
                <a:cs typeface="Times New Roman"/>
              </a:rPr>
              <a:t> </a:t>
            </a:r>
            <a:r>
              <a:rPr lang="ru-RU" sz="3200" err="1">
                <a:latin typeface="Times New Roman"/>
                <a:cs typeface="Times New Roman"/>
              </a:rPr>
              <a:t>pathology</a:t>
            </a:r>
            <a:r>
              <a:rPr lang="ru-RU" sz="3200" dirty="0">
                <a:latin typeface="Times New Roman"/>
                <a:cs typeface="Times New Roman"/>
              </a:rPr>
              <a:t> </a:t>
            </a:r>
            <a:r>
              <a:rPr lang="ru-RU" sz="3200" err="1">
                <a:latin typeface="Times New Roman"/>
                <a:cs typeface="Times New Roman"/>
              </a:rPr>
              <a:t>can</a:t>
            </a:r>
            <a:r>
              <a:rPr lang="ru-RU" sz="3200" dirty="0">
                <a:latin typeface="Times New Roman"/>
                <a:cs typeface="Times New Roman"/>
              </a:rPr>
              <a:t> </a:t>
            </a:r>
            <a:r>
              <a:rPr lang="ru-RU" sz="3200" err="1">
                <a:latin typeface="Times New Roman"/>
                <a:cs typeface="Times New Roman"/>
              </a:rPr>
              <a:t>be</a:t>
            </a:r>
            <a:r>
              <a:rPr lang="ru-RU" sz="3200" dirty="0">
                <a:latin typeface="Times New Roman"/>
                <a:cs typeface="Times New Roman"/>
              </a:rPr>
              <a:t> </a:t>
            </a:r>
            <a:r>
              <a:rPr lang="ru-RU" sz="3200" err="1">
                <a:latin typeface="Times New Roman"/>
                <a:cs typeface="Times New Roman"/>
              </a:rPr>
              <a:t>characterized</a:t>
            </a:r>
            <a:r>
              <a:rPr lang="ru-RU" sz="3200" dirty="0">
                <a:latin typeface="Times New Roman"/>
                <a:cs typeface="Times New Roman"/>
              </a:rPr>
              <a:t> </a:t>
            </a:r>
            <a:r>
              <a:rPr lang="ru-RU" sz="3200" err="1">
                <a:latin typeface="Times New Roman"/>
                <a:cs typeface="Times New Roman"/>
              </a:rPr>
              <a:t>by</a:t>
            </a:r>
            <a:r>
              <a:rPr lang="ru-RU" sz="3200" dirty="0">
                <a:latin typeface="Times New Roman"/>
                <a:cs typeface="Times New Roman"/>
              </a:rPr>
              <a:t> </a:t>
            </a:r>
            <a:r>
              <a:rPr lang="ru-RU" sz="3200" err="1">
                <a:latin typeface="Times New Roman"/>
                <a:cs typeface="Times New Roman"/>
              </a:rPr>
              <a:t>these</a:t>
            </a:r>
            <a:r>
              <a:rPr lang="ru-RU" sz="3200" dirty="0">
                <a:latin typeface="Times New Roman"/>
                <a:cs typeface="Times New Roman"/>
              </a:rPr>
              <a:t> </a:t>
            </a:r>
            <a:r>
              <a:rPr lang="ru-RU" sz="3200" err="1">
                <a:latin typeface="Times New Roman"/>
                <a:cs typeface="Times New Roman"/>
              </a:rPr>
              <a:t>changes</a:t>
            </a:r>
            <a:r>
              <a:rPr lang="ru-RU" sz="3200" dirty="0">
                <a:latin typeface="Times New Roman"/>
                <a:cs typeface="Times New Roman"/>
              </a:rPr>
              <a:t>?</a:t>
            </a:r>
            <a:endParaRPr lang="ru-RU" sz="320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870F9D32-9765-F7F5-1C7C-48C28C7DBA29}"/>
              </a:ext>
            </a:extLst>
          </p:cNvPr>
          <p:cNvSpPr>
            <a:spLocks noGrp="1"/>
          </p:cNvSpPr>
          <p:nvPr>
            <p:ph type="subTitle" idx="1"/>
          </p:nvPr>
        </p:nvSpPr>
        <p:spPr>
          <a:xfrm>
            <a:off x="263559" y="3555305"/>
            <a:ext cx="8825658" cy="2385419"/>
          </a:xfrm>
        </p:spPr>
        <p:txBody>
          <a:bodyPr vert="horz" lIns="91440" tIns="45720" rIns="91440" bIns="45720" rtlCol="0" anchor="t">
            <a:noAutofit/>
          </a:bodyPr>
          <a:lstStyle/>
          <a:p>
            <a:r>
              <a:rPr lang="uk-UA" sz="2400" dirty="0">
                <a:solidFill>
                  <a:schemeClr val="tx1"/>
                </a:solidFill>
                <a:latin typeface="Times New Roman"/>
                <a:cs typeface="Times New Roman"/>
              </a:rPr>
              <a:t>A.    </a:t>
            </a:r>
            <a:r>
              <a:rPr lang="uk-UA" sz="2400" b="1" u="sng" err="1">
                <a:solidFill>
                  <a:schemeClr val="tx1"/>
                </a:solidFill>
                <a:latin typeface="Times New Roman"/>
                <a:cs typeface="Times New Roman"/>
              </a:rPr>
              <a:t>Chronic</a:t>
            </a:r>
            <a:r>
              <a:rPr lang="uk-UA" sz="2400" b="1" u="sng" dirty="0">
                <a:solidFill>
                  <a:schemeClr val="tx1"/>
                </a:solidFill>
                <a:latin typeface="Times New Roman"/>
                <a:cs typeface="Times New Roman"/>
              </a:rPr>
              <a:t> </a:t>
            </a:r>
            <a:r>
              <a:rPr lang="uk-UA" sz="2400" b="1" u="sng" err="1">
                <a:solidFill>
                  <a:schemeClr val="tx1"/>
                </a:solidFill>
                <a:latin typeface="Times New Roman"/>
                <a:cs typeface="Times New Roman"/>
              </a:rPr>
              <a:t>aneurysm</a:t>
            </a:r>
            <a:endParaRPr lang="ru-RU" sz="2400" b="1" u="sng">
              <a:solidFill>
                <a:schemeClr val="tx1"/>
              </a:solidFill>
              <a:latin typeface="Century Gothic" panose="020B0502020202020204"/>
              <a:cs typeface="Times New Roman"/>
            </a:endParaRPr>
          </a:p>
          <a:p>
            <a:r>
              <a:rPr lang="uk-UA" sz="2400" dirty="0">
                <a:solidFill>
                  <a:schemeClr val="tx1"/>
                </a:solidFill>
                <a:latin typeface="Times New Roman"/>
                <a:cs typeface="Times New Roman"/>
              </a:rPr>
              <a:t>B.    </a:t>
            </a:r>
            <a:r>
              <a:rPr lang="uk-UA" sz="2400" err="1">
                <a:solidFill>
                  <a:schemeClr val="tx1"/>
                </a:solidFill>
                <a:latin typeface="Times New Roman"/>
                <a:cs typeface="Times New Roman"/>
              </a:rPr>
              <a:t>Myocardial</a:t>
            </a:r>
            <a:r>
              <a:rPr lang="uk-UA" sz="2400" dirty="0">
                <a:solidFill>
                  <a:schemeClr val="tx1"/>
                </a:solidFill>
                <a:latin typeface="Times New Roman"/>
                <a:cs typeface="Times New Roman"/>
              </a:rPr>
              <a:t> </a:t>
            </a:r>
            <a:r>
              <a:rPr lang="uk-UA" sz="2400" err="1">
                <a:solidFill>
                  <a:schemeClr val="tx1"/>
                </a:solidFill>
                <a:latin typeface="Times New Roman"/>
                <a:cs typeface="Times New Roman"/>
              </a:rPr>
              <a:t>infarction</a:t>
            </a:r>
            <a:endParaRPr lang="uk-UA" sz="2400">
              <a:solidFill>
                <a:schemeClr val="tx1"/>
              </a:solidFill>
            </a:endParaRPr>
          </a:p>
          <a:p>
            <a:r>
              <a:rPr lang="uk-UA" sz="2400" dirty="0">
                <a:solidFill>
                  <a:schemeClr val="tx1"/>
                </a:solidFill>
                <a:latin typeface="Times New Roman"/>
                <a:cs typeface="Times New Roman"/>
              </a:rPr>
              <a:t>C.    </a:t>
            </a:r>
            <a:r>
              <a:rPr lang="uk-UA" sz="2400" err="1">
                <a:solidFill>
                  <a:schemeClr val="tx1"/>
                </a:solidFill>
                <a:latin typeface="Times New Roman"/>
                <a:cs typeface="Times New Roman"/>
              </a:rPr>
              <a:t>Cardiosclerosis</a:t>
            </a:r>
            <a:endParaRPr lang="uk-UA" sz="2400" err="1">
              <a:solidFill>
                <a:schemeClr val="tx1"/>
              </a:solidFill>
            </a:endParaRPr>
          </a:p>
          <a:p>
            <a:r>
              <a:rPr lang="uk-UA" sz="2400" dirty="0">
                <a:solidFill>
                  <a:schemeClr val="tx1"/>
                </a:solidFill>
                <a:latin typeface="Times New Roman"/>
                <a:cs typeface="Times New Roman"/>
              </a:rPr>
              <a:t>D.    </a:t>
            </a:r>
            <a:r>
              <a:rPr lang="uk-UA" sz="2400" err="1">
                <a:solidFill>
                  <a:schemeClr val="tx1"/>
                </a:solidFill>
                <a:latin typeface="Times New Roman"/>
                <a:cs typeface="Times New Roman"/>
              </a:rPr>
              <a:t>Cardiomyopathy</a:t>
            </a:r>
            <a:endParaRPr lang="uk-UA" sz="2400" err="1">
              <a:solidFill>
                <a:schemeClr val="tx1"/>
              </a:solidFill>
            </a:endParaRPr>
          </a:p>
          <a:p>
            <a:r>
              <a:rPr lang="uk-UA" sz="2400" dirty="0">
                <a:solidFill>
                  <a:schemeClr val="tx1"/>
                </a:solidFill>
                <a:latin typeface="Times New Roman"/>
                <a:cs typeface="Times New Roman"/>
              </a:rPr>
              <a:t>E.    </a:t>
            </a:r>
            <a:r>
              <a:rPr lang="uk-UA" sz="2400" err="1">
                <a:solidFill>
                  <a:schemeClr val="tx1"/>
                </a:solidFill>
                <a:latin typeface="Times New Roman"/>
                <a:cs typeface="Times New Roman"/>
              </a:rPr>
              <a:t>Myocarditis</a:t>
            </a:r>
            <a:endParaRPr lang="uk-UA" sz="2400" err="1">
              <a:solidFill>
                <a:schemeClr val="tx1"/>
              </a:solidFill>
            </a:endParaRPr>
          </a:p>
          <a:p>
            <a:endParaRPr lang="uk-UA" dirty="0">
              <a:solidFill>
                <a:schemeClr val="tx1"/>
              </a:solidFill>
              <a:latin typeface="Times New Roman"/>
              <a:cs typeface="Times New Roman"/>
            </a:endParaRPr>
          </a:p>
        </p:txBody>
      </p:sp>
    </p:spTree>
    <p:extLst>
      <p:ext uri="{BB962C8B-B14F-4D97-AF65-F5344CB8AC3E}">
        <p14:creationId xmlns:p14="http://schemas.microsoft.com/office/powerpoint/2010/main" val="1699312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7" name="Подзаголовок 6">
            <a:extLst>
              <a:ext uri="{FF2B5EF4-FFF2-40B4-BE49-F238E27FC236}">
                <a16:creationId xmlns:a16="http://schemas.microsoft.com/office/drawing/2014/main" id="{870F9D32-9765-F7F5-1C7C-48C28C7DBA29}"/>
              </a:ext>
            </a:extLst>
          </p:cNvPr>
          <p:cNvSpPr>
            <a:spLocks noGrp="1"/>
          </p:cNvSpPr>
          <p:nvPr>
            <p:ph type="subTitle" idx="1"/>
          </p:nvPr>
        </p:nvSpPr>
        <p:spPr>
          <a:xfrm>
            <a:off x="249182" y="3871607"/>
            <a:ext cx="8825658" cy="2529193"/>
          </a:xfrm>
        </p:spPr>
        <p:txBody>
          <a:bodyPr vert="horz" lIns="91440" tIns="45720" rIns="91440" bIns="45720" rtlCol="0" anchor="t">
            <a:noAutofit/>
          </a:bodyPr>
          <a:lstStyle/>
          <a:p>
            <a:pPr marL="457200" indent="-457200">
              <a:buAutoNum type="alphaUcPeriod"/>
            </a:pPr>
            <a:r>
              <a:rPr lang="uk-UA" sz="2400" b="1" u="sng" dirty="0" err="1">
                <a:solidFill>
                  <a:schemeClr val="tx1"/>
                </a:solidFill>
                <a:latin typeface="Times New Roman"/>
                <a:cs typeface="Times New Roman"/>
              </a:rPr>
              <a:t>Lymphogranulomatosis</a:t>
            </a:r>
            <a:r>
              <a:rPr lang="uk-UA" sz="2400" b="1" u="sng" dirty="0">
                <a:solidFill>
                  <a:schemeClr val="tx1"/>
                </a:solidFill>
                <a:latin typeface="Times New Roman"/>
                <a:cs typeface="Times New Roman"/>
              </a:rPr>
              <a:t> (</a:t>
            </a:r>
            <a:r>
              <a:rPr lang="uk-UA" sz="2400" b="1" u="sng" dirty="0" err="1">
                <a:solidFill>
                  <a:schemeClr val="tx1"/>
                </a:solidFill>
                <a:latin typeface="Times New Roman"/>
                <a:cs typeface="Times New Roman"/>
              </a:rPr>
              <a:t>Hodgkin</a:t>
            </a:r>
            <a:r>
              <a:rPr lang="uk-UA" sz="2400" b="1" u="sng" dirty="0">
                <a:solidFill>
                  <a:schemeClr val="tx1"/>
                </a:solidFill>
                <a:latin typeface="Times New Roman"/>
                <a:cs typeface="Times New Roman"/>
              </a:rPr>
              <a:t> </a:t>
            </a:r>
            <a:r>
              <a:rPr lang="uk-UA" sz="2400" b="1" u="sng" dirty="0" err="1">
                <a:solidFill>
                  <a:schemeClr val="tx1"/>
                </a:solidFill>
                <a:latin typeface="Times New Roman"/>
                <a:cs typeface="Times New Roman"/>
              </a:rPr>
              <a:t>lymphoma</a:t>
            </a:r>
            <a:r>
              <a:rPr lang="uk-UA" sz="2400" b="1" u="sng" dirty="0">
                <a:solidFill>
                  <a:schemeClr val="tx1"/>
                </a:solidFill>
                <a:latin typeface="Times New Roman"/>
                <a:cs typeface="Times New Roman"/>
              </a:rPr>
              <a:t>)</a:t>
            </a:r>
          </a:p>
          <a:p>
            <a:pPr marL="457200" indent="-457200">
              <a:buClr>
                <a:srgbClr val="8AD0D6"/>
              </a:buClr>
              <a:buAutoNum type="alphaUcPeriod"/>
            </a:pPr>
            <a:r>
              <a:rPr lang="uk-UA" sz="2400" dirty="0" err="1">
                <a:solidFill>
                  <a:schemeClr val="tx1"/>
                </a:solidFill>
                <a:latin typeface="Times New Roman"/>
                <a:cs typeface="Times New Roman"/>
              </a:rPr>
              <a:t>Lymphosarcoma</a:t>
            </a:r>
            <a:endParaRPr lang="uk-UA" dirty="0" err="1">
              <a:solidFill>
                <a:schemeClr val="tx1"/>
              </a:solidFill>
            </a:endParaRPr>
          </a:p>
          <a:p>
            <a:pPr marL="457200" indent="-457200">
              <a:buClr>
                <a:srgbClr val="8AD0D6"/>
              </a:buClr>
              <a:buAutoNum type="alphaUcPeriod"/>
            </a:pPr>
            <a:r>
              <a:rPr lang="uk-UA" sz="2400" dirty="0" err="1">
                <a:solidFill>
                  <a:schemeClr val="tx1"/>
                </a:solidFill>
                <a:latin typeface="Times New Roman"/>
                <a:cs typeface="Times New Roman"/>
              </a:rPr>
              <a:t>Sarcoidosis</a:t>
            </a:r>
            <a:endParaRPr lang="uk-UA" dirty="0" err="1">
              <a:solidFill>
                <a:schemeClr val="tx1"/>
              </a:solidFill>
            </a:endParaRPr>
          </a:p>
          <a:p>
            <a:pPr marL="457200" indent="-457200">
              <a:buClr>
                <a:srgbClr val="8AD0D6"/>
              </a:buClr>
              <a:buAutoNum type="alphaUcPeriod"/>
            </a:pPr>
            <a:r>
              <a:rPr lang="uk-UA" sz="2400" dirty="0" err="1">
                <a:solidFill>
                  <a:schemeClr val="tx1"/>
                </a:solidFill>
                <a:latin typeface="Times New Roman"/>
                <a:cs typeface="Times New Roman"/>
              </a:rPr>
              <a:t>Tuberculosis</a:t>
            </a:r>
            <a:endParaRPr lang="uk-UA" dirty="0" err="1">
              <a:solidFill>
                <a:schemeClr val="tx1"/>
              </a:solidFill>
            </a:endParaRPr>
          </a:p>
          <a:p>
            <a:pPr marL="457200" indent="-457200">
              <a:buClr>
                <a:srgbClr val="8AD0D6"/>
              </a:buClr>
              <a:buAutoNum type="alphaUcPeriod"/>
            </a:pPr>
            <a:r>
              <a:rPr lang="uk-UA" sz="2400" dirty="0">
                <a:solidFill>
                  <a:schemeClr val="tx1"/>
                </a:solidFill>
                <a:latin typeface="Times New Roman"/>
                <a:cs typeface="Times New Roman"/>
              </a:rPr>
              <a:t> </a:t>
            </a:r>
            <a:r>
              <a:rPr lang="uk-UA" sz="2400" err="1">
                <a:solidFill>
                  <a:schemeClr val="tx1"/>
                </a:solidFill>
                <a:latin typeface="Times New Roman"/>
                <a:cs typeface="Times New Roman"/>
              </a:rPr>
              <a:t>Lymphocytic</a:t>
            </a:r>
            <a:r>
              <a:rPr lang="uk-UA" sz="2400" dirty="0">
                <a:solidFill>
                  <a:schemeClr val="tx1"/>
                </a:solidFill>
                <a:latin typeface="Times New Roman"/>
                <a:cs typeface="Times New Roman"/>
              </a:rPr>
              <a:t> </a:t>
            </a:r>
            <a:r>
              <a:rPr lang="uk-UA" sz="2400" err="1">
                <a:solidFill>
                  <a:schemeClr val="tx1"/>
                </a:solidFill>
                <a:latin typeface="Times New Roman"/>
                <a:cs typeface="Times New Roman"/>
              </a:rPr>
              <a:t>leukemia</a:t>
            </a:r>
            <a:endParaRPr lang="uk-UA">
              <a:solidFill>
                <a:schemeClr val="tx1"/>
              </a:solidFill>
            </a:endParaRPr>
          </a:p>
          <a:p>
            <a:pPr marL="457200" indent="-457200">
              <a:buClr>
                <a:srgbClr val="8AD0D6"/>
              </a:buClr>
              <a:buAutoNum type="alphaUcPeriod"/>
            </a:pPr>
            <a:endParaRPr lang="uk-UA" sz="2400" dirty="0">
              <a:solidFill>
                <a:schemeClr val="tx1"/>
              </a:solidFill>
              <a:latin typeface="Times New Roman"/>
              <a:cs typeface="Times New Roman"/>
            </a:endParaRPr>
          </a:p>
        </p:txBody>
      </p:sp>
      <p:sp>
        <p:nvSpPr>
          <p:cNvPr id="3" name="Заголовок 2">
            <a:extLst>
              <a:ext uri="{FF2B5EF4-FFF2-40B4-BE49-F238E27FC236}">
                <a16:creationId xmlns:a16="http://schemas.microsoft.com/office/drawing/2014/main" id="{6B4C2B1E-A64A-B7AB-51D0-380CB5A46847}"/>
              </a:ext>
            </a:extLst>
          </p:cNvPr>
          <p:cNvSpPr>
            <a:spLocks noGrp="1"/>
          </p:cNvSpPr>
          <p:nvPr>
            <p:ph type="ctrTitle"/>
          </p:nvPr>
        </p:nvSpPr>
        <p:spPr>
          <a:xfrm>
            <a:off x="249181" y="240102"/>
            <a:ext cx="11600488" cy="3358336"/>
          </a:xfrm>
        </p:spPr>
        <p:txBody>
          <a:bodyPr vert="horz" lIns="91440" tIns="45720" rIns="91440" bIns="45720" rtlCol="0" anchor="t">
            <a:noAutofit/>
          </a:bodyPr>
          <a:lstStyle/>
          <a:p>
            <a:r>
              <a:rPr lang="ru-RU" sz="3200">
                <a:latin typeface="Times New Roman"/>
                <a:cs typeface="Times New Roman"/>
              </a:rPr>
              <a:t>A </a:t>
            </a:r>
            <a:r>
              <a:rPr lang="ru-RU" sz="3200" err="1">
                <a:latin typeface="Times New Roman"/>
                <a:cs typeface="Times New Roman"/>
              </a:rPr>
              <a:t>patient</a:t>
            </a:r>
            <a:r>
              <a:rPr lang="ru-RU" sz="3200" dirty="0">
                <a:latin typeface="Times New Roman"/>
                <a:cs typeface="Times New Roman"/>
              </a:rPr>
              <a:t> </a:t>
            </a:r>
            <a:r>
              <a:rPr lang="ru-RU" sz="3200" err="1">
                <a:latin typeface="Times New Roman"/>
                <a:cs typeface="Times New Roman"/>
              </a:rPr>
              <a:t>came</a:t>
            </a:r>
            <a:r>
              <a:rPr lang="ru-RU" sz="3200" dirty="0">
                <a:latin typeface="Times New Roman"/>
                <a:cs typeface="Times New Roman"/>
              </a:rPr>
              <a:t> </a:t>
            </a:r>
            <a:r>
              <a:rPr lang="ru-RU" sz="3200" err="1">
                <a:latin typeface="Times New Roman"/>
                <a:cs typeface="Times New Roman"/>
              </a:rPr>
              <a:t>to</a:t>
            </a:r>
            <a:r>
              <a:rPr lang="ru-RU" sz="3200">
                <a:latin typeface="Times New Roman"/>
                <a:cs typeface="Times New Roman"/>
              </a:rPr>
              <a:t> a </a:t>
            </a:r>
            <a:r>
              <a:rPr lang="ru-RU" sz="3200" err="1">
                <a:latin typeface="Times New Roman"/>
                <a:cs typeface="Times New Roman"/>
              </a:rPr>
              <a:t>family</a:t>
            </a:r>
            <a:r>
              <a:rPr lang="ru-RU" sz="3200" dirty="0">
                <a:latin typeface="Times New Roman"/>
                <a:cs typeface="Times New Roman"/>
              </a:rPr>
              <a:t> </a:t>
            </a:r>
            <a:r>
              <a:rPr lang="ru-RU" sz="3200" err="1">
                <a:latin typeface="Times New Roman"/>
                <a:cs typeface="Times New Roman"/>
              </a:rPr>
              <a:t>doctor</a:t>
            </a:r>
            <a:r>
              <a:rPr lang="ru-RU" sz="3200" dirty="0">
                <a:latin typeface="Times New Roman"/>
                <a:cs typeface="Times New Roman"/>
              </a:rPr>
              <a:t> </a:t>
            </a:r>
            <a:r>
              <a:rPr lang="ru-RU" sz="3200" err="1">
                <a:latin typeface="Times New Roman"/>
                <a:cs typeface="Times New Roman"/>
              </a:rPr>
              <a:t>with</a:t>
            </a:r>
            <a:r>
              <a:rPr lang="ru-RU" sz="3200" dirty="0">
                <a:latin typeface="Times New Roman"/>
                <a:cs typeface="Times New Roman"/>
              </a:rPr>
              <a:t> </a:t>
            </a:r>
            <a:r>
              <a:rPr lang="ru-RU" sz="3200" err="1">
                <a:latin typeface="Times New Roman"/>
                <a:cs typeface="Times New Roman"/>
              </a:rPr>
              <a:t>complaints</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weakness</a:t>
            </a:r>
            <a:r>
              <a:rPr lang="ru-RU" sz="3200">
                <a:latin typeface="Times New Roman"/>
                <a:cs typeface="Times New Roman"/>
              </a:rPr>
              <a:t>, </a:t>
            </a:r>
            <a:r>
              <a:rPr lang="ru-RU" sz="3200" err="1">
                <a:latin typeface="Times New Roman"/>
                <a:cs typeface="Times New Roman"/>
              </a:rPr>
              <a:t>weight</a:t>
            </a:r>
            <a:r>
              <a:rPr lang="ru-RU" sz="3200" dirty="0">
                <a:latin typeface="Times New Roman"/>
                <a:cs typeface="Times New Roman"/>
              </a:rPr>
              <a:t> </a:t>
            </a:r>
            <a:r>
              <a:rPr lang="ru-RU" sz="3200" err="1">
                <a:latin typeface="Times New Roman"/>
                <a:cs typeface="Times New Roman"/>
              </a:rPr>
              <a:t>loss</a:t>
            </a:r>
            <a:r>
              <a:rPr lang="ru-RU" sz="3200">
                <a:latin typeface="Times New Roman"/>
                <a:cs typeface="Times New Roman"/>
              </a:rPr>
              <a:t>, </a:t>
            </a:r>
            <a:r>
              <a:rPr lang="ru-RU" sz="3200" err="1">
                <a:latin typeface="Times New Roman"/>
                <a:cs typeface="Times New Roman"/>
              </a:rPr>
              <a:t>and</a:t>
            </a:r>
            <a:r>
              <a:rPr lang="ru-RU" sz="3200" dirty="0">
                <a:latin typeface="Times New Roman"/>
                <a:cs typeface="Times New Roman"/>
              </a:rPr>
              <a:t> </a:t>
            </a:r>
            <a:r>
              <a:rPr lang="ru-RU" sz="3200" b="1" u="sng">
                <a:latin typeface="Times New Roman"/>
                <a:cs typeface="Times New Roman"/>
              </a:rPr>
              <a:t>enlarged cervical lymph nodes. Microscopy of the biopsy material obtained from a lymph node shows giant multinucleated Reed-Sternberg cells</a:t>
            </a:r>
            <a:r>
              <a:rPr lang="ru-RU" sz="3200">
                <a:latin typeface="Times New Roman"/>
                <a:cs typeface="Times New Roman"/>
              </a:rPr>
              <a:t>, lymphocytes, plasma cells, histiocytes, eosinophils, and areas of necrosis and sclerosis. What disease can be characterized by the described changes?</a:t>
            </a:r>
            <a:endParaRPr lang="ru-RU" sz="3200">
              <a:latin typeface="Century Gothic" panose="020B0502020202020204"/>
              <a:cs typeface="Times New Roman"/>
            </a:endParaRPr>
          </a:p>
          <a:p>
            <a:endParaRPr lang="ru-RU" sz="3200" dirty="0">
              <a:latin typeface="Times New Roman"/>
              <a:cs typeface="Times New Roman"/>
            </a:endParaRPr>
          </a:p>
          <a:p>
            <a:endParaRPr lang="ru-RU" sz="2800" dirty="0">
              <a:latin typeface="Times New Roman"/>
              <a:cs typeface="Times New Roman"/>
            </a:endParaRPr>
          </a:p>
        </p:txBody>
      </p:sp>
    </p:spTree>
    <p:extLst>
      <p:ext uri="{BB962C8B-B14F-4D97-AF65-F5344CB8AC3E}">
        <p14:creationId xmlns:p14="http://schemas.microsoft.com/office/powerpoint/2010/main" val="2517395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4" name="Заголовок 3">
            <a:extLst>
              <a:ext uri="{FF2B5EF4-FFF2-40B4-BE49-F238E27FC236}">
                <a16:creationId xmlns:a16="http://schemas.microsoft.com/office/drawing/2014/main" id="{C9F50A0F-48EA-C125-1C9D-C6CBA7E47DC9}"/>
              </a:ext>
            </a:extLst>
          </p:cNvPr>
          <p:cNvSpPr>
            <a:spLocks noGrp="1"/>
          </p:cNvSpPr>
          <p:nvPr>
            <p:ph type="ctrTitle"/>
          </p:nvPr>
        </p:nvSpPr>
        <p:spPr>
          <a:xfrm>
            <a:off x="134163" y="196970"/>
            <a:ext cx="11686752" cy="2510072"/>
          </a:xfrm>
        </p:spPr>
        <p:txBody>
          <a:bodyPr vert="horz" lIns="91440" tIns="45720" rIns="91440" bIns="45720" rtlCol="0" anchor="t">
            <a:noAutofit/>
          </a:bodyPr>
          <a:lstStyle/>
          <a:p>
            <a:r>
              <a:rPr lang="uk-UA" sz="3200" err="1">
                <a:latin typeface="Times New Roman"/>
                <a:cs typeface="Times New Roman"/>
              </a:rPr>
              <a:t>Histology</a:t>
            </a:r>
            <a:r>
              <a:rPr lang="uk-UA" sz="3200" dirty="0">
                <a:latin typeface="Times New Roman"/>
                <a:cs typeface="Times New Roman"/>
              </a:rPr>
              <a:t> </a:t>
            </a:r>
            <a:r>
              <a:rPr lang="uk-UA" sz="3200" err="1">
                <a:latin typeface="Times New Roman"/>
                <a:cs typeface="Times New Roman"/>
              </a:rPr>
              <a:t>of</a:t>
            </a:r>
            <a:r>
              <a:rPr lang="uk-UA" sz="3200" dirty="0">
                <a:latin typeface="Times New Roman"/>
                <a:cs typeface="Times New Roman"/>
              </a:rPr>
              <a:t> </a:t>
            </a:r>
            <a:r>
              <a:rPr lang="uk-UA" sz="3200" err="1">
                <a:latin typeface="Times New Roman"/>
                <a:cs typeface="Times New Roman"/>
              </a:rPr>
              <a:t>an</a:t>
            </a:r>
            <a:r>
              <a:rPr lang="uk-UA" sz="3200">
                <a:latin typeface="Times New Roman"/>
                <a:cs typeface="Times New Roman"/>
              </a:rPr>
              <a:t> extracted tooth detects </a:t>
            </a:r>
            <a:r>
              <a:rPr lang="uk-UA" sz="3200" b="1" u="sng">
                <a:latin typeface="Times New Roman"/>
                <a:cs typeface="Times New Roman"/>
              </a:rPr>
              <a:t>a lower number and reduced size of odontoblasts and pulpocytes with sclerosis of the connective tissue base of the pulp.</a:t>
            </a:r>
            <a:r>
              <a:rPr lang="uk-UA" sz="3200">
                <a:latin typeface="Times New Roman"/>
                <a:cs typeface="Times New Roman"/>
              </a:rPr>
              <a:t> What diagnosis is likely in this case?</a:t>
            </a:r>
            <a:endParaRPr lang="ru-RU" sz="3200"/>
          </a:p>
          <a:p>
            <a:endParaRPr lang="uk-UA" sz="2400" dirty="0">
              <a:latin typeface="Times New Roman"/>
              <a:cs typeface="Times New Roman"/>
            </a:endParaRPr>
          </a:p>
        </p:txBody>
      </p:sp>
      <p:sp>
        <p:nvSpPr>
          <p:cNvPr id="6" name="Подзаголовок 5">
            <a:extLst>
              <a:ext uri="{FF2B5EF4-FFF2-40B4-BE49-F238E27FC236}">
                <a16:creationId xmlns:a16="http://schemas.microsoft.com/office/drawing/2014/main" id="{53FBFDCA-EF74-223F-2406-4244DCA0C54F}"/>
              </a:ext>
            </a:extLst>
          </p:cNvPr>
          <p:cNvSpPr>
            <a:spLocks noGrp="1"/>
          </p:cNvSpPr>
          <p:nvPr>
            <p:ph type="subTitle" idx="1"/>
          </p:nvPr>
        </p:nvSpPr>
        <p:spPr>
          <a:xfrm>
            <a:off x="206049" y="3123984"/>
            <a:ext cx="8825658" cy="2859872"/>
          </a:xfrm>
        </p:spPr>
        <p:txBody>
          <a:bodyPr/>
          <a:lstStyle/>
          <a:p>
            <a:pPr marL="457200" indent="-457200">
              <a:buAutoNum type="alphaUcPeriod"/>
            </a:pPr>
            <a:r>
              <a:rPr lang="ru-RU" sz="2400" dirty="0">
                <a:solidFill>
                  <a:schemeClr val="tx1"/>
                </a:solidFill>
                <a:latin typeface="Times New Roman"/>
                <a:cs typeface="Times New Roman"/>
              </a:rPr>
              <a:t>Pulp </a:t>
            </a:r>
            <a:r>
              <a:rPr lang="ru-RU" sz="2400" dirty="0" err="1">
                <a:solidFill>
                  <a:schemeClr val="tx1"/>
                </a:solidFill>
                <a:latin typeface="Times New Roman"/>
                <a:cs typeface="Times New Roman"/>
              </a:rPr>
              <a:t>hyalinosis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Acute</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pulpitis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C.  Pulp </a:t>
            </a:r>
            <a:r>
              <a:rPr lang="ru-RU" sz="2400" dirty="0" err="1">
                <a:solidFill>
                  <a:schemeClr val="tx1"/>
                </a:solidFill>
                <a:latin typeface="Times New Roman"/>
                <a:cs typeface="Times New Roman"/>
              </a:rPr>
              <a:t>necrosis</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D.  Pulp </a:t>
            </a:r>
            <a:r>
              <a:rPr lang="ru-RU" sz="2400" dirty="0" err="1">
                <a:solidFill>
                  <a:schemeClr val="tx1"/>
                </a:solidFill>
                <a:latin typeface="Times New Roman"/>
                <a:cs typeface="Times New Roman"/>
              </a:rPr>
              <a:t>dystrophy</a:t>
            </a:r>
            <a:endParaRPr lang="ru-RU" sz="2400" dirty="0">
              <a:solidFill>
                <a:schemeClr val="tx1"/>
              </a:solidFill>
              <a:latin typeface="Times New Roman"/>
              <a:cs typeface="Times New Roman"/>
            </a:endParaRPr>
          </a:p>
          <a:p>
            <a:r>
              <a:rPr lang="ru-RU" sz="2400" dirty="0">
                <a:solidFill>
                  <a:schemeClr val="tx1"/>
                </a:solidFill>
                <a:latin typeface="Times New Roman"/>
                <a:cs typeface="Times New Roman"/>
              </a:rPr>
              <a:t>E.  </a:t>
            </a:r>
            <a:r>
              <a:rPr lang="ru-RU" sz="2400" b="1" u="sng" dirty="0">
                <a:solidFill>
                  <a:schemeClr val="tx1"/>
                </a:solidFill>
                <a:latin typeface="Times New Roman"/>
                <a:cs typeface="Times New Roman"/>
              </a:rPr>
              <a:t>Pulp </a:t>
            </a:r>
            <a:r>
              <a:rPr lang="ru-RU" sz="2400" b="1" u="sng" err="1">
                <a:solidFill>
                  <a:schemeClr val="tx1"/>
                </a:solidFill>
                <a:latin typeface="Times New Roman"/>
                <a:cs typeface="Times New Roman"/>
              </a:rPr>
              <a:t>atrophy</a:t>
            </a:r>
            <a:endParaRPr lang="ru-RU" sz="2400" b="1" u="sng">
              <a:solidFill>
                <a:schemeClr val="tx1"/>
              </a:solidFill>
              <a:latin typeface="Times New Roman"/>
              <a:cs typeface="Times New Roman"/>
            </a:endParaRPr>
          </a:p>
          <a:p>
            <a:endParaRPr lang="ru-RU" dirty="0"/>
          </a:p>
        </p:txBody>
      </p:sp>
    </p:spTree>
    <p:extLst>
      <p:ext uri="{BB962C8B-B14F-4D97-AF65-F5344CB8AC3E}">
        <p14:creationId xmlns:p14="http://schemas.microsoft.com/office/powerpoint/2010/main" val="336080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329581"/>
          </a:xfrm>
        </p:spPr>
        <p:txBody>
          <a:bodyPr vert="horz" lIns="91440" tIns="45720" rIns="91440" bIns="45720" rtlCol="0" anchor="t">
            <a:noAutofit/>
          </a:bodyPr>
          <a:lstStyle/>
          <a:p>
            <a:r>
              <a:rPr lang="ru-RU" sz="3400" dirty="0">
                <a:latin typeface="Times New Roman"/>
                <a:cs typeface="Times New Roman"/>
              </a:rPr>
              <a:t>A 35-year-old </a:t>
            </a:r>
            <a:r>
              <a:rPr lang="ru-RU" sz="3400" dirty="0" err="1">
                <a:latin typeface="Times New Roman"/>
                <a:cs typeface="Times New Roman"/>
              </a:rPr>
              <a:t>man</a:t>
            </a:r>
            <a:r>
              <a:rPr lang="ru-RU" sz="3400" dirty="0">
                <a:latin typeface="Times New Roman"/>
                <a:cs typeface="Times New Roman"/>
              </a:rPr>
              <a:t> </a:t>
            </a:r>
            <a:r>
              <a:rPr lang="ru-RU" sz="3400" dirty="0" err="1">
                <a:latin typeface="Times New Roman"/>
                <a:cs typeface="Times New Roman"/>
              </a:rPr>
              <a:t>came</a:t>
            </a:r>
            <a:r>
              <a:rPr lang="ru-RU" sz="3400" dirty="0">
                <a:latin typeface="Times New Roman"/>
                <a:cs typeface="Times New Roman"/>
              </a:rPr>
              <a:t> </a:t>
            </a:r>
            <a:r>
              <a:rPr lang="ru-RU" sz="3400" dirty="0" err="1">
                <a:latin typeface="Times New Roman"/>
                <a:cs typeface="Times New Roman"/>
              </a:rPr>
              <a:t>to</a:t>
            </a:r>
            <a:r>
              <a:rPr lang="ru-RU" sz="3400" dirty="0">
                <a:latin typeface="Times New Roman"/>
                <a:cs typeface="Times New Roman"/>
              </a:rPr>
              <a:t> a </a:t>
            </a:r>
            <a:r>
              <a:rPr lang="ru-RU" sz="3400" dirty="0" err="1">
                <a:latin typeface="Times New Roman"/>
                <a:cs typeface="Times New Roman"/>
              </a:rPr>
              <a:t>hospital</a:t>
            </a:r>
            <a:r>
              <a:rPr lang="ru-RU" sz="3400" dirty="0">
                <a:latin typeface="Times New Roman"/>
                <a:cs typeface="Times New Roman"/>
              </a:rPr>
              <a:t> </a:t>
            </a:r>
            <a:r>
              <a:rPr lang="ru-RU" sz="3400" dirty="0" err="1">
                <a:latin typeface="Times New Roman"/>
                <a:cs typeface="Times New Roman"/>
              </a:rPr>
              <a:t>with</a:t>
            </a:r>
            <a:r>
              <a:rPr lang="ru-RU" sz="3400" dirty="0">
                <a:latin typeface="Times New Roman"/>
                <a:cs typeface="Times New Roman"/>
              </a:rPr>
              <a:t> </a:t>
            </a:r>
            <a:r>
              <a:rPr lang="ru-RU" sz="3400" dirty="0" err="1">
                <a:latin typeface="Times New Roman"/>
                <a:cs typeface="Times New Roman"/>
              </a:rPr>
              <a:t>complaints</a:t>
            </a:r>
            <a:r>
              <a:rPr lang="ru-RU" sz="3400" dirty="0">
                <a:latin typeface="Times New Roman"/>
                <a:cs typeface="Times New Roman"/>
              </a:rPr>
              <a:t> </a:t>
            </a:r>
            <a:r>
              <a:rPr lang="ru-RU" sz="3400" dirty="0" err="1">
                <a:latin typeface="Times New Roman"/>
                <a:cs typeface="Times New Roman"/>
              </a:rPr>
              <a:t>of</a:t>
            </a:r>
            <a:r>
              <a:rPr lang="ru-RU" sz="3400" dirty="0">
                <a:latin typeface="Times New Roman"/>
                <a:cs typeface="Times New Roman"/>
              </a:rPr>
              <a:t> </a:t>
            </a:r>
            <a:r>
              <a:rPr lang="ru-RU" sz="3400" dirty="0" err="1">
                <a:latin typeface="Times New Roman"/>
                <a:cs typeface="Times New Roman"/>
              </a:rPr>
              <a:t>pain</a:t>
            </a:r>
            <a:r>
              <a:rPr lang="ru-RU" sz="3400" dirty="0">
                <a:latin typeface="Times New Roman"/>
                <a:cs typeface="Times New Roman"/>
              </a:rPr>
              <a:t> </a:t>
            </a:r>
            <a:r>
              <a:rPr lang="ru-RU" sz="3400" dirty="0" err="1">
                <a:latin typeface="Times New Roman"/>
                <a:cs typeface="Times New Roman"/>
              </a:rPr>
              <a:t>in</a:t>
            </a:r>
            <a:r>
              <a:rPr lang="ru-RU" sz="3400" dirty="0">
                <a:latin typeface="Times New Roman"/>
                <a:cs typeface="Times New Roman"/>
              </a:rPr>
              <a:t> </a:t>
            </a:r>
            <a:r>
              <a:rPr lang="ru-RU" sz="3400" dirty="0" err="1">
                <a:latin typeface="Times New Roman"/>
                <a:cs typeface="Times New Roman"/>
              </a:rPr>
              <a:t>the</a:t>
            </a:r>
            <a:r>
              <a:rPr lang="ru-RU" sz="3400" dirty="0">
                <a:latin typeface="Times New Roman"/>
                <a:cs typeface="Times New Roman"/>
              </a:rPr>
              <a:t> </a:t>
            </a:r>
            <a:r>
              <a:rPr lang="ru-RU" sz="3400" dirty="0" err="1">
                <a:latin typeface="Times New Roman"/>
                <a:cs typeface="Times New Roman"/>
              </a:rPr>
              <a:t>right</a:t>
            </a:r>
            <a:r>
              <a:rPr lang="ru-RU" sz="3400" dirty="0">
                <a:latin typeface="Times New Roman"/>
                <a:cs typeface="Times New Roman"/>
              </a:rPr>
              <a:t> </a:t>
            </a:r>
            <a:r>
              <a:rPr lang="ru-RU" sz="3400" dirty="0" err="1">
                <a:latin typeface="Times New Roman"/>
                <a:cs typeface="Times New Roman"/>
              </a:rPr>
              <a:t>lower</a:t>
            </a:r>
            <a:r>
              <a:rPr lang="ru-RU" sz="3400" dirty="0">
                <a:latin typeface="Times New Roman"/>
                <a:cs typeface="Times New Roman"/>
              </a:rPr>
              <a:t> </a:t>
            </a:r>
            <a:r>
              <a:rPr lang="ru-RU" sz="3400" dirty="0" err="1">
                <a:latin typeface="Times New Roman"/>
                <a:cs typeface="Times New Roman"/>
              </a:rPr>
              <a:t>jaw</a:t>
            </a:r>
            <a:r>
              <a:rPr lang="ru-RU" sz="3400" dirty="0">
                <a:latin typeface="Times New Roman"/>
                <a:cs typeface="Times New Roman"/>
              </a:rPr>
              <a:t>, </a:t>
            </a:r>
            <a:r>
              <a:rPr lang="ru-RU" sz="3400" dirty="0" err="1">
                <a:latin typeface="Times New Roman"/>
                <a:cs typeface="Times New Roman"/>
              </a:rPr>
              <a:t>fever</a:t>
            </a:r>
            <a:r>
              <a:rPr lang="ru-RU" sz="3400" dirty="0">
                <a:latin typeface="Times New Roman"/>
                <a:cs typeface="Times New Roman"/>
              </a:rPr>
              <a:t>, </a:t>
            </a:r>
            <a:r>
              <a:rPr lang="ru-RU" sz="3400" dirty="0" err="1">
                <a:latin typeface="Times New Roman"/>
                <a:cs typeface="Times New Roman"/>
              </a:rPr>
              <a:t>chills</a:t>
            </a:r>
            <a:r>
              <a:rPr lang="ru-RU" sz="3400" dirty="0">
                <a:latin typeface="Times New Roman"/>
                <a:cs typeface="Times New Roman"/>
              </a:rPr>
              <a:t>, </a:t>
            </a:r>
            <a:r>
              <a:rPr lang="ru-RU" sz="3400" dirty="0" err="1">
                <a:latin typeface="Times New Roman"/>
                <a:cs typeface="Times New Roman"/>
              </a:rPr>
              <a:t>and</a:t>
            </a:r>
            <a:r>
              <a:rPr lang="ru-RU" sz="3400" dirty="0">
                <a:latin typeface="Times New Roman"/>
                <a:cs typeface="Times New Roman"/>
              </a:rPr>
              <a:t> a </a:t>
            </a:r>
            <a:r>
              <a:rPr lang="ru-RU" sz="3400" dirty="0" err="1">
                <a:latin typeface="Times New Roman"/>
                <a:cs typeface="Times New Roman"/>
              </a:rPr>
              <a:t>swelling</a:t>
            </a:r>
            <a:r>
              <a:rPr lang="ru-RU" sz="3400" dirty="0">
                <a:latin typeface="Times New Roman"/>
                <a:cs typeface="Times New Roman"/>
              </a:rPr>
              <a:t>. </a:t>
            </a:r>
            <a:r>
              <a:rPr lang="ru-RU" sz="3400" b="1" u="sng" dirty="0" err="1">
                <a:latin typeface="Times New Roman"/>
                <a:cs typeface="Times New Roman"/>
              </a:rPr>
              <a:t>Examination</a:t>
            </a:r>
            <a:r>
              <a:rPr lang="ru-RU" sz="3400" b="1" u="sng" dirty="0">
                <a:latin typeface="Times New Roman"/>
                <a:cs typeface="Times New Roman"/>
              </a:rPr>
              <a:t> </a:t>
            </a:r>
            <a:r>
              <a:rPr lang="ru-RU" sz="3400" b="1" u="sng" dirty="0" err="1">
                <a:latin typeface="Times New Roman"/>
                <a:cs typeface="Times New Roman"/>
              </a:rPr>
              <a:t>detects</a:t>
            </a:r>
            <a:r>
              <a:rPr lang="ru-RU" sz="3400" b="1" u="sng" dirty="0">
                <a:latin typeface="Times New Roman"/>
                <a:cs typeface="Times New Roman"/>
              </a:rPr>
              <a:t> </a:t>
            </a:r>
            <a:r>
              <a:rPr lang="ru-RU" sz="3400" b="1" u="sng" dirty="0" err="1">
                <a:latin typeface="Times New Roman"/>
                <a:cs typeface="Times New Roman"/>
              </a:rPr>
              <a:t>detachment</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periosteum</a:t>
            </a:r>
            <a:r>
              <a:rPr lang="ru-RU" sz="3400" b="1" u="sng" dirty="0">
                <a:latin typeface="Times New Roman"/>
                <a:cs typeface="Times New Roman"/>
              </a:rPr>
              <a:t> </a:t>
            </a:r>
            <a:r>
              <a:rPr lang="ru-RU" sz="3400" b="1" u="sng" dirty="0" err="1">
                <a:latin typeface="Times New Roman"/>
                <a:cs typeface="Times New Roman"/>
              </a:rPr>
              <a:t>with</a:t>
            </a:r>
            <a:r>
              <a:rPr lang="ru-RU" sz="3400" b="1" u="sng" dirty="0">
                <a:latin typeface="Times New Roman"/>
                <a:cs typeface="Times New Roman"/>
              </a:rPr>
              <a:t> </a:t>
            </a:r>
            <a:r>
              <a:rPr lang="ru-RU" sz="3400" b="1" u="sng" dirty="0" err="1">
                <a:latin typeface="Times New Roman"/>
                <a:cs typeface="Times New Roman"/>
              </a:rPr>
              <a:t>accumulation</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inflammatory</a:t>
            </a:r>
            <a:r>
              <a:rPr lang="ru-RU" sz="3400" b="1" u="sng" dirty="0">
                <a:latin typeface="Times New Roman"/>
                <a:cs typeface="Times New Roman"/>
              </a:rPr>
              <a:t> </a:t>
            </a:r>
            <a:r>
              <a:rPr lang="ru-RU" sz="3400" b="1" u="sng" dirty="0" err="1">
                <a:latin typeface="Times New Roman"/>
                <a:cs typeface="Times New Roman"/>
              </a:rPr>
              <a:t>exudate</a:t>
            </a:r>
            <a:r>
              <a:rPr lang="ru-RU" sz="3400" b="1" u="sng" dirty="0">
                <a:latin typeface="Times New Roman"/>
                <a:cs typeface="Times New Roman"/>
              </a:rPr>
              <a:t> </a:t>
            </a:r>
            <a:r>
              <a:rPr lang="ru-RU" sz="3400" b="1" u="sng" dirty="0" err="1">
                <a:latin typeface="Times New Roman"/>
                <a:cs typeface="Times New Roman"/>
              </a:rPr>
              <a:t>between</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periosteum</a:t>
            </a:r>
            <a:r>
              <a:rPr lang="ru-RU" sz="3400" b="1" u="sng" dirty="0">
                <a:latin typeface="Times New Roman"/>
                <a:cs typeface="Times New Roman"/>
              </a:rPr>
              <a:t> </a:t>
            </a:r>
            <a:r>
              <a:rPr lang="ru-RU" sz="3400" b="1" u="sng" dirty="0" err="1">
                <a:latin typeface="Times New Roman"/>
                <a:cs typeface="Times New Roman"/>
              </a:rPr>
              <a:t>and</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bone</a:t>
            </a:r>
            <a:r>
              <a:rPr lang="ru-RU" sz="3400" b="1" u="sng" dirty="0">
                <a:latin typeface="Times New Roman"/>
                <a:cs typeface="Times New Roman"/>
              </a:rPr>
              <a:t>, </a:t>
            </a:r>
            <a:r>
              <a:rPr lang="ru-RU" sz="3400" b="1" u="sng" dirty="0" err="1">
                <a:latin typeface="Times New Roman"/>
                <a:cs typeface="Times New Roman"/>
              </a:rPr>
              <a:t>perifocal</a:t>
            </a:r>
            <a:r>
              <a:rPr lang="ru-RU" sz="3400" b="1" u="sng" dirty="0">
                <a:latin typeface="Times New Roman"/>
                <a:cs typeface="Times New Roman"/>
              </a:rPr>
              <a:t> </a:t>
            </a:r>
            <a:r>
              <a:rPr lang="ru-RU" sz="3400" b="1" u="sng" dirty="0" err="1">
                <a:latin typeface="Times New Roman"/>
                <a:cs typeface="Times New Roman"/>
              </a:rPr>
              <a:t>edema</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soft</a:t>
            </a:r>
            <a:r>
              <a:rPr lang="ru-RU" sz="3400" b="1" u="sng" dirty="0">
                <a:latin typeface="Times New Roman"/>
                <a:cs typeface="Times New Roman"/>
              </a:rPr>
              <a:t> </a:t>
            </a:r>
            <a:r>
              <a:rPr lang="ru-RU" sz="3400" b="1" u="sng" dirty="0" err="1">
                <a:latin typeface="Times New Roman"/>
                <a:cs typeface="Times New Roman"/>
              </a:rPr>
              <a:t>tissues</a:t>
            </a:r>
            <a:r>
              <a:rPr lang="ru-RU" sz="3400" b="1" u="sng" dirty="0">
                <a:latin typeface="Times New Roman"/>
                <a:cs typeface="Times New Roman"/>
              </a:rPr>
              <a:t>, </a:t>
            </a:r>
            <a:r>
              <a:rPr lang="ru-RU" sz="3400" b="1" u="sng" dirty="0" err="1">
                <a:latin typeface="Times New Roman"/>
                <a:cs typeface="Times New Roman"/>
              </a:rPr>
              <a:t>and</a:t>
            </a:r>
            <a:r>
              <a:rPr lang="ru-RU" sz="3400" b="1" u="sng" dirty="0">
                <a:latin typeface="Times New Roman"/>
                <a:cs typeface="Times New Roman"/>
              </a:rPr>
              <a:t> </a:t>
            </a:r>
            <a:r>
              <a:rPr lang="ru-RU" sz="3400" b="1" u="sng" dirty="0" err="1">
                <a:latin typeface="Times New Roman"/>
                <a:cs typeface="Times New Roman"/>
              </a:rPr>
              <a:t>partial</a:t>
            </a:r>
            <a:r>
              <a:rPr lang="ru-RU" sz="3400" b="1" u="sng" dirty="0">
                <a:latin typeface="Times New Roman"/>
                <a:cs typeface="Times New Roman"/>
              </a:rPr>
              <a:t> </a:t>
            </a:r>
            <a:r>
              <a:rPr lang="ru-RU" sz="3400" b="1" u="sng" dirty="0" err="1">
                <a:latin typeface="Times New Roman"/>
                <a:cs typeface="Times New Roman"/>
              </a:rPr>
              <a:t>liquefaction</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periosteum</a:t>
            </a:r>
            <a:r>
              <a:rPr lang="ru-RU" sz="3400" b="1" u="sng" dirty="0">
                <a:latin typeface="Times New Roman"/>
                <a:cs typeface="Times New Roman"/>
              </a:rPr>
              <a:t>.</a:t>
            </a:r>
            <a:r>
              <a:rPr lang="ru-RU" sz="3400" dirty="0">
                <a:latin typeface="Times New Roman"/>
                <a:cs typeface="Times New Roman"/>
              </a:rPr>
              <a:t> What </a:t>
            </a:r>
            <a:r>
              <a:rPr lang="ru-RU" sz="3400" dirty="0" err="1">
                <a:latin typeface="Times New Roman"/>
                <a:cs typeface="Times New Roman"/>
              </a:rPr>
              <a:t>diagnosis</a:t>
            </a:r>
            <a:r>
              <a:rPr lang="ru-RU" sz="3400" dirty="0">
                <a:latin typeface="Times New Roman"/>
                <a:cs typeface="Times New Roman"/>
              </a:rPr>
              <a:t> </a:t>
            </a:r>
            <a:r>
              <a:rPr lang="ru-RU" sz="3400" dirty="0" err="1">
                <a:latin typeface="Times New Roman"/>
                <a:cs typeface="Times New Roman"/>
              </a:rPr>
              <a:t>can</a:t>
            </a:r>
            <a:r>
              <a:rPr lang="ru-RU" sz="3400" dirty="0">
                <a:latin typeface="Times New Roman"/>
                <a:cs typeface="Times New Roman"/>
              </a:rPr>
              <a:t> </a:t>
            </a:r>
            <a:r>
              <a:rPr lang="ru-RU" sz="3400" dirty="0" err="1">
                <a:latin typeface="Times New Roman"/>
                <a:cs typeface="Times New Roman"/>
              </a:rPr>
              <a:t>be</a:t>
            </a:r>
            <a:r>
              <a:rPr lang="ru-RU" sz="3400" dirty="0">
                <a:latin typeface="Times New Roman"/>
                <a:cs typeface="Times New Roman"/>
              </a:rPr>
              <a:t> </a:t>
            </a:r>
            <a:r>
              <a:rPr lang="ru-RU" sz="3400" dirty="0" err="1">
                <a:latin typeface="Times New Roman"/>
                <a:cs typeface="Times New Roman"/>
              </a:rPr>
              <a:t>suspected</a:t>
            </a:r>
            <a:r>
              <a:rPr lang="ru-RU" sz="3400" dirty="0">
                <a:latin typeface="Times New Roman"/>
                <a:cs typeface="Times New Roman"/>
              </a:rPr>
              <a:t> </a:t>
            </a:r>
            <a:r>
              <a:rPr lang="ru-RU" sz="3400" dirty="0" err="1">
                <a:latin typeface="Times New Roman"/>
                <a:cs typeface="Times New Roman"/>
              </a:rPr>
              <a:t>in</a:t>
            </a:r>
            <a:r>
              <a:rPr lang="ru-RU" sz="3400" dirty="0">
                <a:latin typeface="Times New Roman"/>
                <a:cs typeface="Times New Roman"/>
              </a:rPr>
              <a:t> </a:t>
            </a:r>
            <a:r>
              <a:rPr lang="ru-RU" sz="3400" dirty="0" err="1">
                <a:latin typeface="Times New Roman"/>
                <a:cs typeface="Times New Roman"/>
              </a:rPr>
              <a:t>this</a:t>
            </a:r>
            <a:r>
              <a:rPr lang="ru-RU" sz="3400" dirty="0">
                <a:latin typeface="Times New Roman"/>
                <a:cs typeface="Times New Roman"/>
              </a:rPr>
              <a:t> </a:t>
            </a:r>
            <a:r>
              <a:rPr lang="ru-RU" sz="3400" dirty="0" err="1">
                <a:latin typeface="Times New Roman"/>
                <a:cs typeface="Times New Roman"/>
              </a:rPr>
              <a:t>case</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06049" y="3627192"/>
            <a:ext cx="8825658" cy="3118664"/>
          </a:xfrm>
        </p:spPr>
        <p:txBody>
          <a:bodyPr vert="horz" lIns="91440" tIns="45720" rIns="91440" bIns="45720" rtlCol="0" anchor="t">
            <a:noAutofit/>
          </a:bodyPr>
          <a:lstStyle/>
          <a:p>
            <a:pPr marL="457200" indent="-457200">
              <a:buAutoNum type="alphaUcPeriod"/>
            </a:pPr>
            <a:r>
              <a:rPr lang="ru-RU" sz="2400" dirty="0" err="1">
                <a:solidFill>
                  <a:schemeClr val="tx1"/>
                </a:solidFill>
                <a:latin typeface="Times New Roman"/>
                <a:cs typeface="Times New Roman"/>
              </a:rPr>
              <a:t>Granulating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periodontitis</a:t>
            </a:r>
            <a:endParaRPr lang="ru-RU" sz="2400" dirty="0" err="1">
              <a:solidFill>
                <a:schemeClr val="tx1"/>
              </a:solidFill>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Parodontosis</a:t>
            </a:r>
            <a:endParaRPr lang="ru-RU" sz="2400" dirty="0" err="1">
              <a:solidFill>
                <a:schemeClr val="tx1"/>
              </a:solidFill>
            </a:endParaRPr>
          </a:p>
          <a:p>
            <a:r>
              <a:rPr lang="ru-RU" sz="2400" dirty="0">
                <a:solidFill>
                  <a:schemeClr val="tx1"/>
                </a:solidFill>
                <a:latin typeface="Times New Roman"/>
                <a:cs typeface="Times New Roman"/>
              </a:rPr>
              <a:t>C.  </a:t>
            </a:r>
            <a:r>
              <a:rPr lang="ru-RU" sz="2400" b="1" u="sng" err="1">
                <a:solidFill>
                  <a:schemeClr val="tx1"/>
                </a:solidFill>
                <a:latin typeface="Times New Roman"/>
                <a:cs typeface="Times New Roman"/>
              </a:rPr>
              <a:t>Purulent</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periostitis</a:t>
            </a:r>
            <a:endParaRPr lang="ru-RU" sz="2400" b="1" u="sng">
              <a:solidFill>
                <a:schemeClr val="tx1"/>
              </a:solidFill>
            </a:endParaRPr>
          </a:p>
          <a:p>
            <a:r>
              <a:rPr lang="ru-RU" sz="2400" dirty="0">
                <a:solidFill>
                  <a:schemeClr val="tx1"/>
                </a:solidFill>
                <a:latin typeface="Times New Roman"/>
                <a:cs typeface="Times New Roman"/>
              </a:rPr>
              <a:t>D.  Local </a:t>
            </a:r>
            <a:r>
              <a:rPr lang="ru-RU" sz="2400" dirty="0" err="1">
                <a:solidFill>
                  <a:schemeClr val="tx1"/>
                </a:solidFill>
                <a:latin typeface="Times New Roman"/>
                <a:cs typeface="Times New Roman"/>
              </a:rPr>
              <a:t>parodontitis</a:t>
            </a:r>
            <a:r>
              <a:rPr lang="ru-RU" sz="2400" dirty="0">
                <a:solidFill>
                  <a:schemeClr val="tx1"/>
                </a:solidFill>
                <a:latin typeface="Times New Roman"/>
                <a:cs typeface="Times New Roman"/>
              </a:rPr>
              <a:t> </a:t>
            </a:r>
            <a:endParaRPr lang="ru-RU" sz="2400">
              <a:solidFill>
                <a:schemeClr val="tx1"/>
              </a:solidFill>
            </a:endParaRPr>
          </a:p>
          <a:p>
            <a:r>
              <a:rPr lang="ru-RU" sz="2400" dirty="0">
                <a:solidFill>
                  <a:schemeClr val="tx1"/>
                </a:solidFill>
                <a:latin typeface="Times New Roman"/>
                <a:cs typeface="Times New Roman"/>
              </a:rPr>
              <a:t>E.   -</a:t>
            </a:r>
            <a:endParaRPr lang="ru-RU" sz="2400" dirty="0">
              <a:solidFill>
                <a:schemeClr val="tx1"/>
              </a:solidFill>
            </a:endParaRPr>
          </a:p>
          <a:p>
            <a:endParaRPr lang="ru-RU" sz="3400" dirty="0">
              <a:solidFill>
                <a:schemeClr val="tx1"/>
              </a:solidFill>
              <a:latin typeface="Times New Roman"/>
              <a:cs typeface="Times New Roman"/>
            </a:endParaRPr>
          </a:p>
        </p:txBody>
      </p:sp>
    </p:spTree>
    <p:extLst>
      <p:ext uri="{BB962C8B-B14F-4D97-AF65-F5344CB8AC3E}">
        <p14:creationId xmlns:p14="http://schemas.microsoft.com/office/powerpoint/2010/main" val="640495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228940"/>
          </a:xfrm>
        </p:spPr>
        <p:txBody>
          <a:bodyPr vert="horz" lIns="91440" tIns="45720" rIns="91440" bIns="45720" rtlCol="0" anchor="t">
            <a:noAutofit/>
          </a:bodyPr>
          <a:lstStyle/>
          <a:p>
            <a:r>
              <a:rPr lang="ru-RU" sz="3400" dirty="0">
                <a:latin typeface="Times New Roman"/>
                <a:cs typeface="Times New Roman"/>
              </a:rPr>
              <a:t>A </a:t>
            </a:r>
            <a:r>
              <a:rPr lang="ru-RU" sz="3400" err="1">
                <a:latin typeface="Times New Roman"/>
                <a:cs typeface="Times New Roman"/>
              </a:rPr>
              <a:t>man</a:t>
            </a:r>
            <a:r>
              <a:rPr lang="ru-RU" sz="3400" dirty="0">
                <a:latin typeface="Times New Roman"/>
                <a:cs typeface="Times New Roman"/>
              </a:rPr>
              <a:t> </a:t>
            </a:r>
            <a:r>
              <a:rPr lang="ru-RU" sz="3400" err="1">
                <a:latin typeface="Times New Roman"/>
                <a:cs typeface="Times New Roman"/>
              </a:rPr>
              <a:t>came</a:t>
            </a:r>
            <a:r>
              <a:rPr lang="ru-RU" sz="3400" dirty="0">
                <a:latin typeface="Times New Roman"/>
                <a:cs typeface="Times New Roman"/>
              </a:rPr>
              <a:t> </a:t>
            </a:r>
            <a:r>
              <a:rPr lang="ru-RU" sz="3400" err="1">
                <a:latin typeface="Times New Roman"/>
                <a:cs typeface="Times New Roman"/>
              </a:rPr>
              <a:t>to</a:t>
            </a:r>
            <a:r>
              <a:rPr lang="ru-RU" sz="3400" dirty="0">
                <a:latin typeface="Times New Roman"/>
                <a:cs typeface="Times New Roman"/>
              </a:rPr>
              <a:t> a </a:t>
            </a:r>
            <a:r>
              <a:rPr lang="ru-RU" sz="3400" err="1">
                <a:latin typeface="Times New Roman"/>
                <a:cs typeface="Times New Roman"/>
              </a:rPr>
              <a:t>doctor</a:t>
            </a:r>
            <a:r>
              <a:rPr lang="ru-RU" sz="3400" dirty="0">
                <a:latin typeface="Times New Roman"/>
                <a:cs typeface="Times New Roman"/>
              </a:rPr>
              <a:t> </a:t>
            </a:r>
            <a:r>
              <a:rPr lang="ru-RU" sz="3400" err="1">
                <a:latin typeface="Times New Roman"/>
                <a:cs typeface="Times New Roman"/>
              </a:rPr>
              <a:t>with</a:t>
            </a:r>
            <a:r>
              <a:rPr lang="ru-RU" sz="3400" dirty="0">
                <a:latin typeface="Times New Roman"/>
                <a:cs typeface="Times New Roman"/>
              </a:rPr>
              <a:t> </a:t>
            </a:r>
            <a:r>
              <a:rPr lang="ru-RU" sz="3400" b="1" u="sng" err="1">
                <a:latin typeface="Times New Roman"/>
                <a:cs typeface="Times New Roman"/>
              </a:rPr>
              <a:t>complaints</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excessive</a:t>
            </a:r>
            <a:r>
              <a:rPr lang="ru-RU" sz="3400" b="1" u="sng" dirty="0">
                <a:latin typeface="Times New Roman"/>
                <a:cs typeface="Times New Roman"/>
              </a:rPr>
              <a:t> </a:t>
            </a:r>
            <a:r>
              <a:rPr lang="ru-RU" sz="3400" b="1" u="sng" err="1">
                <a:latin typeface="Times New Roman"/>
                <a:cs typeface="Times New Roman"/>
              </a:rPr>
              <a:t>thirst</a:t>
            </a:r>
            <a:r>
              <a:rPr lang="ru-RU" sz="3400" b="1" u="sng" dirty="0">
                <a:latin typeface="Times New Roman"/>
                <a:cs typeface="Times New Roman"/>
              </a:rPr>
              <a:t> (</a:t>
            </a:r>
            <a:r>
              <a:rPr lang="ru-RU" sz="3400" b="1" u="sng" err="1">
                <a:latin typeface="Times New Roman"/>
                <a:cs typeface="Times New Roman"/>
              </a:rPr>
              <a:t>polydipsia</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frequent</a:t>
            </a:r>
            <a:r>
              <a:rPr lang="ru-RU" sz="3400" b="1" u="sng" dirty="0">
                <a:latin typeface="Times New Roman"/>
                <a:cs typeface="Times New Roman"/>
              </a:rPr>
              <a:t> </a:t>
            </a:r>
            <a:r>
              <a:rPr lang="ru-RU" sz="3400" b="1" u="sng" err="1">
                <a:latin typeface="Times New Roman"/>
                <a:cs typeface="Times New Roman"/>
              </a:rPr>
              <a:t>urination</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 </a:t>
            </a:r>
            <a:r>
              <a:rPr lang="ru-RU" sz="3400" b="1" u="sng" err="1">
                <a:latin typeface="Times New Roman"/>
                <a:cs typeface="Times New Roman"/>
              </a:rPr>
              <a:t>large</a:t>
            </a:r>
            <a:r>
              <a:rPr lang="ru-RU" sz="3400" b="1" u="sng" dirty="0">
                <a:latin typeface="Times New Roman"/>
                <a:cs typeface="Times New Roman"/>
              </a:rPr>
              <a:t> </a:t>
            </a:r>
            <a:r>
              <a:rPr lang="ru-RU" sz="3400" b="1" u="sng" err="1">
                <a:latin typeface="Times New Roman"/>
                <a:cs typeface="Times New Roman"/>
              </a:rPr>
              <a:t>amount</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urine</a:t>
            </a:r>
            <a:r>
              <a:rPr lang="ru-RU" sz="3400" b="1" u="sng" dirty="0">
                <a:latin typeface="Times New Roman"/>
                <a:cs typeface="Times New Roman"/>
              </a:rPr>
              <a:t> (</a:t>
            </a:r>
            <a:r>
              <a:rPr lang="ru-RU" sz="3400" b="1" u="sng" err="1">
                <a:latin typeface="Times New Roman"/>
                <a:cs typeface="Times New Roman"/>
              </a:rPr>
              <a:t>polyuria</a:t>
            </a:r>
            <a:r>
              <a:rPr lang="ru-RU" sz="3400" b="1" u="sng" dirty="0">
                <a:latin typeface="Times New Roman"/>
                <a:cs typeface="Times New Roman"/>
              </a:rPr>
              <a:t>).</a:t>
            </a:r>
            <a:r>
              <a:rPr lang="ru-RU" sz="3400" dirty="0">
                <a:latin typeface="Times New Roman"/>
                <a:cs typeface="Times New Roman"/>
              </a:rPr>
              <a:t> The </a:t>
            </a:r>
            <a:r>
              <a:rPr lang="ru-RU" sz="3400" err="1">
                <a:latin typeface="Times New Roman"/>
                <a:cs typeface="Times New Roman"/>
              </a:rPr>
              <a:t>patient’s</a:t>
            </a:r>
            <a:r>
              <a:rPr lang="ru-RU" sz="3400" dirty="0">
                <a:latin typeface="Times New Roman"/>
                <a:cs typeface="Times New Roman"/>
              </a:rPr>
              <a:t> </a:t>
            </a:r>
            <a:r>
              <a:rPr lang="ru-RU" sz="3400" err="1">
                <a:latin typeface="Times New Roman"/>
                <a:cs typeface="Times New Roman"/>
              </a:rPr>
              <a:t>history</a:t>
            </a:r>
            <a:r>
              <a:rPr lang="ru-RU" sz="3400" dirty="0">
                <a:latin typeface="Times New Roman"/>
                <a:cs typeface="Times New Roman"/>
              </a:rPr>
              <a:t> </a:t>
            </a:r>
            <a:r>
              <a:rPr lang="ru-RU" sz="3400" err="1">
                <a:latin typeface="Times New Roman"/>
                <a:cs typeface="Times New Roman"/>
              </a:rPr>
              <a:t>states</a:t>
            </a:r>
            <a:r>
              <a:rPr lang="ru-RU" sz="3400" dirty="0">
                <a:latin typeface="Times New Roman"/>
                <a:cs typeface="Times New Roman"/>
              </a:rPr>
              <a:t> </a:t>
            </a:r>
            <a:r>
              <a:rPr lang="ru-RU" sz="3400" err="1">
                <a:latin typeface="Times New Roman"/>
                <a:cs typeface="Times New Roman"/>
              </a:rPr>
              <a:t>that</a:t>
            </a:r>
            <a:r>
              <a:rPr lang="ru-RU" sz="3400" dirty="0">
                <a:latin typeface="Times New Roman"/>
                <a:cs typeface="Times New Roman"/>
              </a:rPr>
              <a:t> 4 </a:t>
            </a:r>
            <a:r>
              <a:rPr lang="ru-RU" sz="3400" err="1">
                <a:latin typeface="Times New Roman"/>
                <a:cs typeface="Times New Roman"/>
              </a:rPr>
              <a:t>weeks</a:t>
            </a:r>
            <a:r>
              <a:rPr lang="ru-RU" sz="3400" dirty="0">
                <a:latin typeface="Times New Roman"/>
                <a:cs typeface="Times New Roman"/>
              </a:rPr>
              <a:t> </a:t>
            </a:r>
            <a:r>
              <a:rPr lang="ru-RU" sz="3400" err="1">
                <a:latin typeface="Times New Roman"/>
                <a:cs typeface="Times New Roman"/>
              </a:rPr>
              <a:t>ago</a:t>
            </a:r>
            <a:r>
              <a:rPr lang="ru-RU" sz="3400" dirty="0">
                <a:latin typeface="Times New Roman"/>
                <a:cs typeface="Times New Roman"/>
              </a:rPr>
              <a:t> </a:t>
            </a:r>
            <a:r>
              <a:rPr lang="ru-RU" sz="3400" err="1">
                <a:latin typeface="Times New Roman"/>
                <a:cs typeface="Times New Roman"/>
              </a:rPr>
              <a:t>he</a:t>
            </a:r>
            <a:r>
              <a:rPr lang="ru-RU" sz="3400" dirty="0">
                <a:latin typeface="Times New Roman"/>
                <a:cs typeface="Times New Roman"/>
              </a:rPr>
              <a:t> </a:t>
            </a:r>
            <a:r>
              <a:rPr lang="ru-RU" sz="3400" err="1">
                <a:latin typeface="Times New Roman"/>
                <a:cs typeface="Times New Roman"/>
              </a:rPr>
              <a:t>was</a:t>
            </a:r>
            <a:r>
              <a:rPr lang="ru-RU" sz="3400" dirty="0">
                <a:latin typeface="Times New Roman"/>
                <a:cs typeface="Times New Roman"/>
              </a:rPr>
              <a:t> </a:t>
            </a:r>
            <a:r>
              <a:rPr lang="ru-RU" sz="3400" b="1" u="sng" err="1">
                <a:latin typeface="Times New Roman"/>
                <a:cs typeface="Times New Roman"/>
              </a:rPr>
              <a:t>diagnosed</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necrosis</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posterior</a:t>
            </a:r>
            <a:r>
              <a:rPr lang="ru-RU" sz="3400" b="1" u="sng" dirty="0">
                <a:latin typeface="Times New Roman"/>
                <a:cs typeface="Times New Roman"/>
              </a:rPr>
              <a:t> </a:t>
            </a:r>
            <a:r>
              <a:rPr lang="ru-RU" sz="3400" b="1" u="sng" err="1">
                <a:latin typeface="Times New Roman"/>
                <a:cs typeface="Times New Roman"/>
              </a:rPr>
              <a:t>lobe</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pituitary</a:t>
            </a:r>
            <a:r>
              <a:rPr lang="ru-RU" sz="3400" b="1" u="sng" dirty="0">
                <a:latin typeface="Times New Roman"/>
                <a:cs typeface="Times New Roman"/>
              </a:rPr>
              <a:t> </a:t>
            </a:r>
            <a:r>
              <a:rPr lang="ru-RU" sz="3400" b="1" u="sng" err="1">
                <a:latin typeface="Times New Roman"/>
                <a:cs typeface="Times New Roman"/>
              </a:rPr>
              <a:t>gland</a:t>
            </a:r>
            <a:r>
              <a:rPr lang="ru-RU" sz="3400" b="1" u="sng" dirty="0">
                <a:latin typeface="Times New Roman"/>
                <a:cs typeface="Times New Roman"/>
              </a:rPr>
              <a:t> </a:t>
            </a:r>
            <a:r>
              <a:rPr lang="ru-RU" sz="3400" b="1" u="sng" err="1">
                <a:latin typeface="Times New Roman"/>
                <a:cs typeface="Times New Roman"/>
              </a:rPr>
              <a:t>caused</a:t>
            </a:r>
            <a:r>
              <a:rPr lang="ru-RU" sz="3400" b="1" u="sng" dirty="0">
                <a:latin typeface="Times New Roman"/>
                <a:cs typeface="Times New Roman"/>
              </a:rPr>
              <a:t> </a:t>
            </a:r>
            <a:r>
              <a:rPr lang="ru-RU" sz="3400" b="1" u="sng" err="1">
                <a:latin typeface="Times New Roman"/>
                <a:cs typeface="Times New Roman"/>
              </a:rPr>
              <a:t>by</a:t>
            </a:r>
            <a:r>
              <a:rPr lang="ru-RU" sz="3400" b="1" u="sng" dirty="0">
                <a:latin typeface="Times New Roman"/>
                <a:cs typeface="Times New Roman"/>
              </a:rPr>
              <a:t> a </a:t>
            </a:r>
            <a:r>
              <a:rPr lang="ru-RU" sz="3400" b="1" u="sng" err="1">
                <a:latin typeface="Times New Roman"/>
                <a:cs typeface="Times New Roman"/>
              </a:rPr>
              <a:t>craniocerebral</a:t>
            </a:r>
            <a:r>
              <a:rPr lang="ru-RU" sz="3400" b="1" u="sng" dirty="0">
                <a:latin typeface="Times New Roman"/>
                <a:cs typeface="Times New Roman"/>
              </a:rPr>
              <a:t> </a:t>
            </a:r>
            <a:r>
              <a:rPr lang="ru-RU" sz="3400" b="1" u="sng" err="1">
                <a:latin typeface="Times New Roman"/>
                <a:cs typeface="Times New Roman"/>
              </a:rPr>
              <a:t>injury</a:t>
            </a:r>
            <a:r>
              <a:rPr lang="ru-RU" sz="3400" b="1" u="sng" dirty="0">
                <a:latin typeface="Times New Roman"/>
                <a:cs typeface="Times New Roman"/>
              </a:rPr>
              <a:t>.</a:t>
            </a:r>
            <a:r>
              <a:rPr lang="ru-RU" sz="3400" dirty="0">
                <a:latin typeface="Times New Roman"/>
                <a:cs typeface="Times New Roman"/>
              </a:rPr>
              <a:t> What </a:t>
            </a:r>
            <a:r>
              <a:rPr lang="ru-RU" sz="3400" err="1">
                <a:latin typeface="Times New Roman"/>
                <a:cs typeface="Times New Roman"/>
              </a:rPr>
              <a:t>pathology</a:t>
            </a:r>
            <a:r>
              <a:rPr lang="ru-RU" sz="3400" dirty="0">
                <a:latin typeface="Times New Roman"/>
                <a:cs typeface="Times New Roman"/>
              </a:rPr>
              <a:t> </a:t>
            </a:r>
            <a:r>
              <a:rPr lang="ru-RU" sz="3400" err="1">
                <a:latin typeface="Times New Roman"/>
                <a:cs typeface="Times New Roman"/>
              </a:rPr>
              <a:t>is</a:t>
            </a:r>
            <a:r>
              <a:rPr lang="ru-RU" sz="3400" dirty="0">
                <a:latin typeface="Times New Roman"/>
                <a:cs typeface="Times New Roman"/>
              </a:rPr>
              <a:t> </a:t>
            </a:r>
            <a:r>
              <a:rPr lang="ru-RU" sz="3400" err="1">
                <a:latin typeface="Times New Roman"/>
                <a:cs typeface="Times New Roman"/>
              </a:rPr>
              <a:t>observed</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patient</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21067" y="3742210"/>
            <a:ext cx="8825658" cy="3118664"/>
          </a:xfrm>
        </p:spPr>
        <p:txBody>
          <a:bodyPr vert="horz" lIns="91440" tIns="45720" rIns="91440" bIns="45720" rtlCol="0" anchor="t">
            <a:noAutofit/>
          </a:bodyPr>
          <a:lstStyle/>
          <a:p>
            <a:r>
              <a:rPr lang="ru-RU" sz="2400" dirty="0">
                <a:solidFill>
                  <a:schemeClr val="tx1"/>
                </a:solidFill>
                <a:latin typeface="Times New Roman"/>
                <a:cs typeface="Times New Roman"/>
              </a:rPr>
              <a:t>A. </a:t>
            </a:r>
            <a:r>
              <a:rPr lang="ru-RU" sz="2400" err="1">
                <a:solidFill>
                  <a:schemeClr val="tx1"/>
                </a:solidFill>
                <a:latin typeface="Times New Roman"/>
                <a:cs typeface="Times New Roman"/>
              </a:rPr>
              <a:t>Cushing</a:t>
            </a:r>
            <a:r>
              <a:rPr lang="ru-RU" sz="2400" dirty="0">
                <a:solidFill>
                  <a:schemeClr val="tx1"/>
                </a:solidFill>
                <a:latin typeface="Times New Roman"/>
                <a:cs typeface="Times New Roman"/>
              </a:rPr>
              <a:t> </a:t>
            </a:r>
            <a:r>
              <a:rPr lang="ru-RU" sz="2400" err="1">
                <a:solidFill>
                  <a:schemeClr val="tx1"/>
                </a:solidFill>
                <a:latin typeface="Times New Roman"/>
                <a:cs typeface="Times New Roman"/>
              </a:rPr>
              <a:t>disease</a:t>
            </a:r>
            <a:r>
              <a:rPr lang="ru-RU" sz="2400" dirty="0">
                <a:solidFill>
                  <a:schemeClr val="tx1"/>
                </a:solidFill>
                <a:latin typeface="Times New Roman"/>
                <a:cs typeface="Times New Roman"/>
              </a:rPr>
              <a:t> </a:t>
            </a:r>
            <a:endParaRPr lang="ru-RU" dirty="0" err="1">
              <a:solidFill>
                <a:schemeClr val="tx1"/>
              </a:solidFill>
              <a:latin typeface="Century Gothic" panose="020B0502020202020204"/>
              <a:cs typeface="Times New Roman"/>
            </a:endParaRPr>
          </a:p>
          <a:p>
            <a:r>
              <a:rPr lang="ru-RU" sz="2400" dirty="0">
                <a:solidFill>
                  <a:schemeClr val="tx1"/>
                </a:solidFill>
                <a:latin typeface="Times New Roman"/>
                <a:cs typeface="Times New Roman"/>
              </a:rPr>
              <a:t>B. </a:t>
            </a:r>
            <a:r>
              <a:rPr lang="ru-RU" sz="2400" dirty="0" err="1">
                <a:solidFill>
                  <a:schemeClr val="tx1"/>
                </a:solidFill>
                <a:latin typeface="Times New Roman"/>
                <a:cs typeface="Times New Roman"/>
              </a:rPr>
              <a:t>Diabetes</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mellitus</a:t>
            </a:r>
            <a:endParaRPr lang="ru-RU">
              <a:solidFill>
                <a:schemeClr val="tx1"/>
              </a:solidFill>
            </a:endParaRPr>
          </a:p>
          <a:p>
            <a:r>
              <a:rPr lang="ru-RU" sz="2400" dirty="0">
                <a:solidFill>
                  <a:schemeClr val="tx1"/>
                </a:solidFill>
                <a:latin typeface="Times New Roman"/>
                <a:cs typeface="Times New Roman"/>
              </a:rPr>
              <a:t>C. </a:t>
            </a:r>
            <a:r>
              <a:rPr lang="ru-RU" sz="2400" b="1" u="sng" err="1">
                <a:solidFill>
                  <a:schemeClr val="tx1"/>
                </a:solidFill>
                <a:latin typeface="Times New Roman"/>
                <a:cs typeface="Times New Roman"/>
              </a:rPr>
              <a:t>Diabetes</a:t>
            </a:r>
            <a:r>
              <a:rPr lang="ru-RU" sz="2400" b="1" u="sng" dirty="0">
                <a:solidFill>
                  <a:schemeClr val="tx1"/>
                </a:solidFill>
                <a:latin typeface="Times New Roman"/>
                <a:cs typeface="Times New Roman"/>
              </a:rPr>
              <a:t> </a:t>
            </a:r>
            <a:r>
              <a:rPr lang="ru-RU" sz="2400" b="1" u="sng" err="1">
                <a:solidFill>
                  <a:schemeClr val="tx1"/>
                </a:solidFill>
                <a:latin typeface="Times New Roman"/>
                <a:cs typeface="Times New Roman"/>
              </a:rPr>
              <a:t>insipidus</a:t>
            </a:r>
            <a:endParaRPr lang="ru-RU" b="1" u="sng">
              <a:solidFill>
                <a:schemeClr val="tx1"/>
              </a:solidFill>
            </a:endParaRPr>
          </a:p>
          <a:p>
            <a:r>
              <a:rPr lang="ru-RU" sz="2400" dirty="0">
                <a:solidFill>
                  <a:schemeClr val="tx1"/>
                </a:solidFill>
                <a:latin typeface="Times New Roman"/>
                <a:cs typeface="Times New Roman"/>
              </a:rPr>
              <a:t>D. </a:t>
            </a:r>
            <a:r>
              <a:rPr lang="ru-RU" sz="2400" dirty="0" err="1">
                <a:solidFill>
                  <a:schemeClr val="tx1"/>
                </a:solidFill>
                <a:latin typeface="Times New Roman"/>
                <a:cs typeface="Times New Roman"/>
              </a:rPr>
              <a:t>Cushing</a:t>
            </a:r>
            <a:r>
              <a:rPr lang="ru-RU" sz="2400" dirty="0">
                <a:solidFill>
                  <a:schemeClr val="tx1"/>
                </a:solidFill>
                <a:latin typeface="Times New Roman"/>
                <a:cs typeface="Times New Roman"/>
              </a:rPr>
              <a:t> </a:t>
            </a:r>
            <a:r>
              <a:rPr lang="ru-RU" sz="2400" dirty="0" err="1">
                <a:solidFill>
                  <a:schemeClr val="tx1"/>
                </a:solidFill>
                <a:latin typeface="Times New Roman"/>
                <a:cs typeface="Times New Roman"/>
              </a:rPr>
              <a:t>syndrome</a:t>
            </a:r>
            <a:endParaRPr lang="ru-RU" dirty="0" err="1">
              <a:solidFill>
                <a:schemeClr val="tx1"/>
              </a:solidFill>
            </a:endParaRPr>
          </a:p>
          <a:p>
            <a:r>
              <a:rPr lang="ru-RU" sz="2400" dirty="0">
                <a:solidFill>
                  <a:schemeClr val="tx1"/>
                </a:solidFill>
                <a:latin typeface="Times New Roman"/>
                <a:cs typeface="Times New Roman"/>
              </a:rPr>
              <a:t>E.  </a:t>
            </a:r>
            <a:r>
              <a:rPr lang="ru-RU" sz="2400" dirty="0" err="1">
                <a:solidFill>
                  <a:schemeClr val="tx1"/>
                </a:solidFill>
                <a:latin typeface="Times New Roman"/>
                <a:cs typeface="Times New Roman"/>
              </a:rPr>
              <a:t>Acromegaly</a:t>
            </a:r>
            <a:endParaRPr lang="ru-RU" dirty="0" err="1">
              <a:solidFill>
                <a:schemeClr val="tx1"/>
              </a:solidFill>
            </a:endParaRPr>
          </a:p>
          <a:p>
            <a:endParaRPr lang="ru-RU" sz="2400" dirty="0">
              <a:solidFill>
                <a:schemeClr val="tx1"/>
              </a:solidFill>
              <a:latin typeface="Times New Roman"/>
              <a:cs typeface="Times New Roman"/>
            </a:endParaRPr>
          </a:p>
        </p:txBody>
      </p:sp>
    </p:spTree>
    <p:extLst>
      <p:ext uri="{BB962C8B-B14F-4D97-AF65-F5344CB8AC3E}">
        <p14:creationId xmlns:p14="http://schemas.microsoft.com/office/powerpoint/2010/main" val="2556355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458977"/>
          </a:xfrm>
        </p:spPr>
        <p:txBody>
          <a:bodyPr vert="horz" lIns="91440" tIns="45720" rIns="91440" bIns="45720" rtlCol="0" anchor="t">
            <a:noAutofit/>
          </a:bodyPr>
          <a:lstStyle/>
          <a:p>
            <a:r>
              <a:rPr lang="ru-RU" sz="2800" dirty="0">
                <a:latin typeface="Times New Roman"/>
                <a:cs typeface="Times New Roman"/>
              </a:rPr>
              <a:t>A 42-year-old </a:t>
            </a:r>
            <a:r>
              <a:rPr lang="ru-RU" sz="2800" err="1">
                <a:latin typeface="Times New Roman"/>
                <a:cs typeface="Times New Roman"/>
              </a:rPr>
              <a:t>man</a:t>
            </a:r>
            <a:r>
              <a:rPr lang="ru-RU" sz="2800" dirty="0">
                <a:latin typeface="Times New Roman"/>
                <a:cs typeface="Times New Roman"/>
              </a:rPr>
              <a:t>, a </a:t>
            </a:r>
            <a:r>
              <a:rPr lang="ru-RU" sz="2800" err="1">
                <a:latin typeface="Times New Roman"/>
                <a:cs typeface="Times New Roman"/>
              </a:rPr>
              <a:t>hunter</a:t>
            </a:r>
            <a:r>
              <a:rPr lang="ru-RU" sz="2800" dirty="0">
                <a:latin typeface="Times New Roman"/>
                <a:cs typeface="Times New Roman"/>
              </a:rPr>
              <a:t>, </a:t>
            </a:r>
            <a:r>
              <a:rPr lang="ru-RU" sz="2800" err="1">
                <a:latin typeface="Times New Roman"/>
                <a:cs typeface="Times New Roman"/>
              </a:rPr>
              <a:t>was</a:t>
            </a:r>
            <a:r>
              <a:rPr lang="ru-RU" sz="2800" dirty="0">
                <a:latin typeface="Times New Roman"/>
                <a:cs typeface="Times New Roman"/>
              </a:rPr>
              <a:t> </a:t>
            </a:r>
            <a:r>
              <a:rPr lang="ru-RU" sz="2800" b="1" u="sng" err="1">
                <a:latin typeface="Times New Roman"/>
                <a:cs typeface="Times New Roman"/>
              </a:rPr>
              <a:t>preparing</a:t>
            </a:r>
            <a:r>
              <a:rPr lang="ru-RU" sz="2800" b="1" u="sng" dirty="0">
                <a:latin typeface="Times New Roman"/>
                <a:cs typeface="Times New Roman"/>
              </a:rPr>
              <a:t> a </a:t>
            </a:r>
            <a:r>
              <a:rPr lang="ru-RU" sz="2800" b="1" u="sng" err="1">
                <a:latin typeface="Times New Roman"/>
                <a:cs typeface="Times New Roman"/>
              </a:rPr>
              <a:t>fox</a:t>
            </a:r>
            <a:r>
              <a:rPr lang="ru-RU" sz="2800" b="1" u="sng" dirty="0">
                <a:latin typeface="Times New Roman"/>
                <a:cs typeface="Times New Roman"/>
              </a:rPr>
              <a:t> </a:t>
            </a:r>
            <a:r>
              <a:rPr lang="ru-RU" sz="2800" b="1" u="sng" err="1">
                <a:latin typeface="Times New Roman"/>
                <a:cs typeface="Times New Roman"/>
              </a:rPr>
              <a:t>pelt</a:t>
            </a:r>
            <a:r>
              <a:rPr lang="ru-RU" sz="2800" b="1" u="sng" dirty="0">
                <a:latin typeface="Times New Roman"/>
                <a:cs typeface="Times New Roman"/>
              </a:rPr>
              <a:t>.</a:t>
            </a:r>
            <a:r>
              <a:rPr lang="ru-RU" sz="2800" dirty="0">
                <a:latin typeface="Times New Roman"/>
                <a:cs typeface="Times New Roman"/>
              </a:rPr>
              <a:t> One </a:t>
            </a:r>
            <a:r>
              <a:rPr lang="ru-RU" sz="2800" err="1">
                <a:latin typeface="Times New Roman"/>
                <a:cs typeface="Times New Roman"/>
              </a:rPr>
              <a:t>week</a:t>
            </a:r>
            <a:r>
              <a:rPr lang="ru-RU" sz="2800" dirty="0">
                <a:latin typeface="Times New Roman"/>
                <a:cs typeface="Times New Roman"/>
              </a:rPr>
              <a:t> </a:t>
            </a:r>
            <a:r>
              <a:rPr lang="ru-RU" sz="2800" err="1">
                <a:latin typeface="Times New Roman"/>
                <a:cs typeface="Times New Roman"/>
              </a:rPr>
              <a:t>later</a:t>
            </a:r>
            <a:r>
              <a:rPr lang="ru-RU" sz="2800" dirty="0">
                <a:latin typeface="Times New Roman"/>
                <a:cs typeface="Times New Roman"/>
              </a:rPr>
              <a:t>, </a:t>
            </a:r>
            <a:r>
              <a:rPr lang="ru-RU" sz="2800" err="1">
                <a:latin typeface="Times New Roman"/>
                <a:cs typeface="Times New Roman"/>
              </a:rPr>
              <a:t>he</a:t>
            </a:r>
            <a:r>
              <a:rPr lang="ru-RU" sz="2800" dirty="0">
                <a:latin typeface="Times New Roman"/>
                <a:cs typeface="Times New Roman"/>
              </a:rPr>
              <a:t> </a:t>
            </a:r>
            <a:r>
              <a:rPr lang="ru-RU" sz="2800" err="1">
                <a:latin typeface="Times New Roman"/>
                <a:cs typeface="Times New Roman"/>
              </a:rPr>
              <a:t>fell</a:t>
            </a:r>
            <a:r>
              <a:rPr lang="ru-RU" sz="2800" dirty="0">
                <a:latin typeface="Times New Roman"/>
                <a:cs typeface="Times New Roman"/>
              </a:rPr>
              <a:t> </a:t>
            </a:r>
            <a:r>
              <a:rPr lang="ru-RU" sz="2800" err="1">
                <a:latin typeface="Times New Roman"/>
                <a:cs typeface="Times New Roman"/>
              </a:rPr>
              <a:t>ill</a:t>
            </a:r>
            <a:r>
              <a:rPr lang="ru-RU" sz="2800" dirty="0">
                <a:latin typeface="Times New Roman"/>
                <a:cs typeface="Times New Roman"/>
              </a:rPr>
              <a:t>. The </a:t>
            </a:r>
            <a:r>
              <a:rPr lang="ru-RU" sz="2800" err="1">
                <a:latin typeface="Times New Roman"/>
                <a:cs typeface="Times New Roman"/>
              </a:rPr>
              <a:t>disease</a:t>
            </a:r>
            <a:r>
              <a:rPr lang="ru-RU" sz="2800" dirty="0">
                <a:latin typeface="Times New Roman"/>
                <a:cs typeface="Times New Roman"/>
              </a:rPr>
              <a:t> </a:t>
            </a:r>
            <a:r>
              <a:rPr lang="ru-RU" sz="2800" err="1">
                <a:latin typeface="Times New Roman"/>
                <a:cs typeface="Times New Roman"/>
              </a:rPr>
              <a:t>manifested</a:t>
            </a:r>
            <a:r>
              <a:rPr lang="ru-RU" sz="2800" dirty="0">
                <a:latin typeface="Times New Roman"/>
                <a:cs typeface="Times New Roman"/>
              </a:rPr>
              <a:t> </a:t>
            </a:r>
            <a:r>
              <a:rPr lang="ru-RU" sz="2800" err="1">
                <a:latin typeface="Times New Roman"/>
                <a:cs typeface="Times New Roman"/>
              </a:rPr>
              <a:t>as</a:t>
            </a:r>
            <a:r>
              <a:rPr lang="ru-RU" sz="2800" b="1" u="sng" dirty="0">
                <a:latin typeface="Times New Roman"/>
                <a:cs typeface="Times New Roman"/>
              </a:rPr>
              <a:t> </a:t>
            </a:r>
            <a:r>
              <a:rPr lang="ru-RU" sz="2800" b="1" u="sng" err="1">
                <a:latin typeface="Times New Roman"/>
                <a:cs typeface="Times New Roman"/>
              </a:rPr>
              <a:t>nervous</a:t>
            </a:r>
            <a:r>
              <a:rPr lang="ru-RU" sz="2800" b="1" u="sng" dirty="0">
                <a:latin typeface="Times New Roman"/>
                <a:cs typeface="Times New Roman"/>
              </a:rPr>
              <a:t> </a:t>
            </a:r>
            <a:r>
              <a:rPr lang="ru-RU" sz="2800" b="1" u="sng" err="1">
                <a:latin typeface="Times New Roman"/>
                <a:cs typeface="Times New Roman"/>
              </a:rPr>
              <a:t>excitement</a:t>
            </a:r>
            <a:r>
              <a:rPr lang="ru-RU" sz="2800" b="1" u="sng" dirty="0">
                <a:latin typeface="Times New Roman"/>
                <a:cs typeface="Times New Roman"/>
              </a:rPr>
              <a:t>, </a:t>
            </a:r>
            <a:r>
              <a:rPr lang="ru-RU" sz="2800" b="1" u="sng" err="1">
                <a:latin typeface="Times New Roman"/>
                <a:cs typeface="Times New Roman"/>
              </a:rPr>
              <a:t>hydrophobia</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seizures</a:t>
            </a:r>
            <a:r>
              <a:rPr lang="ru-RU" sz="2800" b="1" u="sng" dirty="0">
                <a:latin typeface="Times New Roman"/>
                <a:cs typeface="Times New Roman"/>
              </a:rPr>
              <a:t>.</a:t>
            </a:r>
            <a:r>
              <a:rPr lang="ru-RU" sz="2800" dirty="0">
                <a:latin typeface="Times New Roman"/>
                <a:cs typeface="Times New Roman"/>
              </a:rPr>
              <a:t> </a:t>
            </a:r>
            <a:r>
              <a:rPr lang="ru-RU" sz="2800" err="1">
                <a:latin typeface="Times New Roman"/>
                <a:cs typeface="Times New Roman"/>
              </a:rPr>
              <a:t>Autopsy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hunter’s</a:t>
            </a:r>
            <a:r>
              <a:rPr lang="ru-RU" sz="2800" dirty="0">
                <a:latin typeface="Times New Roman"/>
                <a:cs typeface="Times New Roman"/>
              </a:rPr>
              <a:t> </a:t>
            </a:r>
            <a:r>
              <a:rPr lang="ru-RU" sz="2800" err="1">
                <a:latin typeface="Times New Roman"/>
                <a:cs typeface="Times New Roman"/>
              </a:rPr>
              <a:t>body</a:t>
            </a:r>
            <a:r>
              <a:rPr lang="ru-RU" sz="2800" dirty="0">
                <a:latin typeface="Times New Roman"/>
                <a:cs typeface="Times New Roman"/>
              </a:rPr>
              <a:t> </a:t>
            </a:r>
            <a:r>
              <a:rPr lang="ru-RU" sz="2800" err="1">
                <a:latin typeface="Times New Roman"/>
                <a:cs typeface="Times New Roman"/>
              </a:rPr>
              <a:t>revealed</a:t>
            </a:r>
            <a:r>
              <a:rPr lang="ru-RU" sz="2800" dirty="0">
                <a:latin typeface="Times New Roman"/>
                <a:cs typeface="Times New Roman"/>
              </a:rPr>
              <a:t> </a:t>
            </a:r>
            <a:r>
              <a:rPr lang="ru-RU" sz="2800" err="1">
                <a:latin typeface="Times New Roman"/>
                <a:cs typeface="Times New Roman"/>
              </a:rPr>
              <a:t>encephalitis</a:t>
            </a:r>
            <a:r>
              <a:rPr lang="ru-RU" sz="2800" dirty="0">
                <a:latin typeface="Times New Roman"/>
                <a:cs typeface="Times New Roman"/>
              </a:rPr>
              <a:t> </a:t>
            </a:r>
            <a:r>
              <a:rPr lang="ru-RU" sz="2800" err="1">
                <a:latin typeface="Times New Roman"/>
                <a:cs typeface="Times New Roman"/>
              </a:rPr>
              <a:t>with</a:t>
            </a:r>
            <a:r>
              <a:rPr lang="ru-RU" sz="2800" dirty="0">
                <a:latin typeface="Times New Roman"/>
                <a:cs typeface="Times New Roman"/>
              </a:rPr>
              <a:t> </a:t>
            </a:r>
            <a:r>
              <a:rPr lang="ru-RU" sz="2800" err="1">
                <a:latin typeface="Times New Roman"/>
                <a:cs typeface="Times New Roman"/>
              </a:rPr>
              <a:t>damage</a:t>
            </a:r>
            <a:r>
              <a:rPr lang="ru-RU" sz="2800" dirty="0">
                <a:latin typeface="Times New Roman"/>
                <a:cs typeface="Times New Roman"/>
              </a:rPr>
              <a:t> </a:t>
            </a:r>
            <a:r>
              <a:rPr lang="ru-RU" sz="2800" err="1">
                <a:latin typeface="Times New Roman"/>
                <a:cs typeface="Times New Roman"/>
              </a:rPr>
              <a:t>to</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brainstem</a:t>
            </a:r>
            <a:r>
              <a:rPr lang="ru-RU" sz="2800" dirty="0">
                <a:latin typeface="Times New Roman"/>
                <a:cs typeface="Times New Roman"/>
              </a:rPr>
              <a:t>, </a:t>
            </a:r>
            <a:r>
              <a:rPr lang="ru-RU" sz="2800" err="1">
                <a:latin typeface="Times New Roman"/>
                <a:cs typeface="Times New Roman"/>
              </a:rPr>
              <a:t>walls</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third</a:t>
            </a:r>
            <a:r>
              <a:rPr lang="ru-RU" sz="2800" dirty="0">
                <a:latin typeface="Times New Roman"/>
                <a:cs typeface="Times New Roman"/>
              </a:rPr>
              <a:t> </a:t>
            </a:r>
            <a:r>
              <a:rPr lang="ru-RU" sz="2800" err="1">
                <a:latin typeface="Times New Roman"/>
                <a:cs typeface="Times New Roman"/>
              </a:rPr>
              <a:t>ventricle</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hippocampus</a:t>
            </a:r>
            <a:r>
              <a:rPr lang="ru-RU" sz="2800" dirty="0">
                <a:latin typeface="Times New Roman"/>
                <a:cs typeface="Times New Roman"/>
              </a:rPr>
              <a:t>. </a:t>
            </a:r>
            <a:r>
              <a:rPr lang="ru-RU" sz="2800" err="1">
                <a:latin typeface="Times New Roman"/>
                <a:cs typeface="Times New Roman"/>
              </a:rPr>
              <a:t>Encephalitis</a:t>
            </a:r>
            <a:r>
              <a:rPr lang="ru-RU" sz="2800" dirty="0">
                <a:latin typeface="Times New Roman"/>
                <a:cs typeface="Times New Roman"/>
              </a:rPr>
              <a:t> </a:t>
            </a:r>
            <a:r>
              <a:rPr lang="ru-RU" sz="2800" err="1">
                <a:latin typeface="Times New Roman"/>
                <a:cs typeface="Times New Roman"/>
              </a:rPr>
              <a:t>manifested</a:t>
            </a:r>
            <a:r>
              <a:rPr lang="ru-RU" sz="2800" dirty="0">
                <a:latin typeface="Times New Roman"/>
                <a:cs typeface="Times New Roman"/>
              </a:rPr>
              <a:t> </a:t>
            </a:r>
            <a:r>
              <a:rPr lang="ru-RU" sz="2800" err="1">
                <a:latin typeface="Times New Roman"/>
                <a:cs typeface="Times New Roman"/>
              </a:rPr>
              <a:t>as</a:t>
            </a:r>
            <a:r>
              <a:rPr lang="ru-RU" sz="2800" dirty="0">
                <a:latin typeface="Times New Roman"/>
                <a:cs typeface="Times New Roman"/>
              </a:rPr>
              <a:t> </a:t>
            </a:r>
            <a:r>
              <a:rPr lang="ru-RU" sz="2800" err="1">
                <a:latin typeface="Times New Roman"/>
                <a:cs typeface="Times New Roman"/>
              </a:rPr>
              <a:t>accumulation</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lymphocytes</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microglial</a:t>
            </a:r>
            <a:r>
              <a:rPr lang="ru-RU" sz="2800" dirty="0">
                <a:latin typeface="Times New Roman"/>
                <a:cs typeface="Times New Roman"/>
              </a:rPr>
              <a:t> </a:t>
            </a:r>
            <a:r>
              <a:rPr lang="ru-RU" sz="2800" err="1">
                <a:latin typeface="Times New Roman"/>
                <a:cs typeface="Times New Roman"/>
              </a:rPr>
              <a:t>cells</a:t>
            </a:r>
            <a:r>
              <a:rPr lang="ru-RU" sz="2800" dirty="0">
                <a:latin typeface="Times New Roman"/>
                <a:cs typeface="Times New Roman"/>
              </a:rPr>
              <a:t> </a:t>
            </a:r>
            <a:r>
              <a:rPr lang="ru-RU" sz="2800" err="1">
                <a:latin typeface="Times New Roman"/>
                <a:cs typeface="Times New Roman"/>
              </a:rPr>
              <a:t>around</a:t>
            </a:r>
            <a:r>
              <a:rPr lang="ru-RU" sz="2800" dirty="0">
                <a:latin typeface="Times New Roman"/>
                <a:cs typeface="Times New Roman"/>
              </a:rPr>
              <a:t> </a:t>
            </a:r>
            <a:r>
              <a:rPr lang="ru-RU" sz="2800" err="1">
                <a:latin typeface="Times New Roman"/>
                <a:cs typeface="Times New Roman"/>
              </a:rPr>
              <a:t>dead</a:t>
            </a:r>
            <a:r>
              <a:rPr lang="ru-RU" sz="2800" dirty="0">
                <a:latin typeface="Times New Roman"/>
                <a:cs typeface="Times New Roman"/>
              </a:rPr>
              <a:t> </a:t>
            </a:r>
            <a:r>
              <a:rPr lang="ru-RU" sz="2800" err="1">
                <a:latin typeface="Times New Roman"/>
                <a:cs typeface="Times New Roman"/>
              </a:rPr>
              <a:t>neurons</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blood</a:t>
            </a:r>
            <a:r>
              <a:rPr lang="ru-RU" sz="2800" dirty="0">
                <a:latin typeface="Times New Roman"/>
                <a:cs typeface="Times New Roman"/>
              </a:rPr>
              <a:t> </a:t>
            </a:r>
            <a:r>
              <a:rPr lang="ru-RU" sz="2800" err="1">
                <a:latin typeface="Times New Roman"/>
                <a:cs typeface="Times New Roman"/>
              </a:rPr>
              <a:t>vessels</a:t>
            </a:r>
            <a:r>
              <a:rPr lang="ru-RU" sz="2800" dirty="0">
                <a:latin typeface="Times New Roman"/>
                <a:cs typeface="Times New Roman"/>
              </a:rPr>
              <a:t>. </a:t>
            </a:r>
            <a:r>
              <a:rPr lang="ru-RU" sz="2800" b="1" u="sng" err="1">
                <a:latin typeface="Times New Roman"/>
                <a:cs typeface="Times New Roman"/>
              </a:rPr>
              <a:t>Eosinophilic</a:t>
            </a:r>
            <a:r>
              <a:rPr lang="ru-RU" sz="2800" b="1" u="sng" dirty="0">
                <a:latin typeface="Times New Roman"/>
                <a:cs typeface="Times New Roman"/>
              </a:rPr>
              <a:t> </a:t>
            </a:r>
            <a:r>
              <a:rPr lang="ru-RU" sz="2800" b="1" u="sng" err="1">
                <a:latin typeface="Times New Roman"/>
                <a:cs typeface="Times New Roman"/>
              </a:rPr>
              <a:t>inclusions</a:t>
            </a:r>
            <a:r>
              <a:rPr lang="ru-RU" sz="2800" b="1" u="sng" dirty="0">
                <a:latin typeface="Times New Roman"/>
                <a:cs typeface="Times New Roman"/>
              </a:rPr>
              <a:t> (</a:t>
            </a:r>
            <a:r>
              <a:rPr lang="ru-RU" sz="2800" b="1" u="sng" err="1">
                <a:latin typeface="Times New Roman"/>
                <a:cs typeface="Times New Roman"/>
              </a:rPr>
              <a:t>Babesh-Negri</a:t>
            </a:r>
            <a:r>
              <a:rPr lang="ru-RU" sz="2800" b="1" u="sng" dirty="0">
                <a:latin typeface="Times New Roman"/>
                <a:cs typeface="Times New Roman"/>
              </a:rPr>
              <a:t> </a:t>
            </a:r>
            <a:r>
              <a:rPr lang="ru-RU" sz="2800" b="1" u="sng" err="1">
                <a:latin typeface="Times New Roman"/>
                <a:cs typeface="Times New Roman"/>
              </a:rPr>
              <a:t>bodies</a:t>
            </a:r>
            <a:r>
              <a:rPr lang="ru-RU" sz="2800" b="1" u="sng" dirty="0">
                <a:latin typeface="Times New Roman"/>
                <a:cs typeface="Times New Roman"/>
              </a:rPr>
              <a:t>) </a:t>
            </a:r>
            <a:r>
              <a:rPr lang="ru-RU" sz="2800" b="1" u="sng" err="1">
                <a:latin typeface="Times New Roman"/>
                <a:cs typeface="Times New Roman"/>
              </a:rPr>
              <a:t>were</a:t>
            </a:r>
            <a:r>
              <a:rPr lang="ru-RU" sz="2800" b="1" u="sng" dirty="0">
                <a:latin typeface="Times New Roman"/>
                <a:cs typeface="Times New Roman"/>
              </a:rPr>
              <a:t> </a:t>
            </a:r>
            <a:r>
              <a:rPr lang="ru-RU" sz="2800" b="1" u="sng" err="1">
                <a:latin typeface="Times New Roman"/>
                <a:cs typeface="Times New Roman"/>
              </a:rPr>
              <a:t>detected</a:t>
            </a:r>
            <a:r>
              <a:rPr lang="ru-RU" sz="2800" b="1" u="sng" dirty="0">
                <a:latin typeface="Times New Roman"/>
                <a:cs typeface="Times New Roman"/>
              </a:rPr>
              <a:t> </a:t>
            </a:r>
            <a:r>
              <a:rPr lang="ru-RU" sz="2800" b="1" u="sng" err="1">
                <a:latin typeface="Times New Roman"/>
                <a:cs typeface="Times New Roman"/>
              </a:rPr>
              <a:t>in</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hippocampal</a:t>
            </a:r>
            <a:r>
              <a:rPr lang="ru-RU" sz="2800" b="1" u="sng" dirty="0">
                <a:latin typeface="Times New Roman"/>
                <a:cs typeface="Times New Roman"/>
              </a:rPr>
              <a:t> </a:t>
            </a:r>
            <a:r>
              <a:rPr lang="ru-RU" sz="2800" b="1" u="sng" err="1">
                <a:latin typeface="Times New Roman"/>
                <a:cs typeface="Times New Roman"/>
              </a:rPr>
              <a:t>neurons</a:t>
            </a:r>
            <a:r>
              <a:rPr lang="ru-RU" sz="2800" b="1" u="sng" dirty="0">
                <a:latin typeface="Times New Roman"/>
                <a:cs typeface="Times New Roman"/>
              </a:rPr>
              <a:t>.</a:t>
            </a:r>
            <a:r>
              <a:rPr lang="ru-RU" sz="2800" dirty="0">
                <a:latin typeface="Times New Roman"/>
                <a:cs typeface="Times New Roman"/>
              </a:rPr>
              <a:t> What </a:t>
            </a:r>
            <a:r>
              <a:rPr lang="ru-RU" sz="2800" err="1">
                <a:latin typeface="Times New Roman"/>
                <a:cs typeface="Times New Roman"/>
              </a:rPr>
              <a:t>disease</a:t>
            </a:r>
            <a:r>
              <a:rPr lang="ru-RU" sz="2800" dirty="0">
                <a:latin typeface="Times New Roman"/>
                <a:cs typeface="Times New Roman"/>
              </a:rPr>
              <a:t> </a:t>
            </a:r>
            <a:r>
              <a:rPr lang="ru-RU" sz="2800" err="1">
                <a:latin typeface="Times New Roman"/>
                <a:cs typeface="Times New Roman"/>
              </a:rPr>
              <a:t>can</a:t>
            </a:r>
            <a:r>
              <a:rPr lang="ru-RU" sz="2800" dirty="0">
                <a:latin typeface="Times New Roman"/>
                <a:cs typeface="Times New Roman"/>
              </a:rPr>
              <a:t> </a:t>
            </a:r>
            <a:r>
              <a:rPr lang="ru-RU" sz="2800" err="1">
                <a:latin typeface="Times New Roman"/>
                <a:cs typeface="Times New Roman"/>
              </a:rPr>
              <a:t>be</a:t>
            </a:r>
            <a:r>
              <a:rPr lang="ru-RU" sz="2800" dirty="0">
                <a:latin typeface="Times New Roman"/>
                <a:cs typeface="Times New Roman"/>
              </a:rPr>
              <a:t> </a:t>
            </a:r>
            <a:r>
              <a:rPr lang="ru-RU" sz="2800" err="1">
                <a:latin typeface="Times New Roman"/>
                <a:cs typeface="Times New Roman"/>
              </a:rPr>
              <a:t>diagnosed</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deceased</a:t>
            </a:r>
            <a:r>
              <a:rPr lang="ru-RU" sz="2800" dirty="0">
                <a:latin typeface="Times New Roman"/>
                <a:cs typeface="Times New Roman"/>
              </a:rPr>
              <a:t>?</a:t>
            </a:r>
            <a:endParaRPr lang="ru-RU" sz="2800" dirty="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4766" y="4015381"/>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4235570"/>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dirty="0"/>
              <a:t>A.</a:t>
            </a:r>
            <a:r>
              <a:rPr lang="uk-UA" sz="2400" dirty="0">
                <a:latin typeface="Times New Roman"/>
                <a:cs typeface="Times New Roman"/>
              </a:rPr>
              <a:t>   </a:t>
            </a:r>
            <a:r>
              <a:rPr lang="uk-UA" sz="2800" dirty="0">
                <a:latin typeface="Times New Roman"/>
                <a:cs typeface="Times New Roman"/>
              </a:rPr>
              <a:t>  </a:t>
            </a:r>
            <a:r>
              <a:rPr lang="uk-UA" sz="2800" dirty="0" err="1">
                <a:latin typeface="Times New Roman"/>
                <a:cs typeface="Times New Roman"/>
              </a:rPr>
              <a:t>Anthrax</a:t>
            </a:r>
            <a:endParaRPr lang="uk-UA" sz="2800" b="1" u="sng" dirty="0" err="1">
              <a:latin typeface="Times New Roman"/>
              <a:cs typeface="Times New Roman"/>
            </a:endParaRPr>
          </a:p>
          <a:p>
            <a:r>
              <a:rPr lang="uk-UA" sz="2800" dirty="0">
                <a:latin typeface="Times New Roman"/>
                <a:cs typeface="Times New Roman"/>
              </a:rPr>
              <a:t>B.   </a:t>
            </a:r>
            <a:r>
              <a:rPr lang="uk-UA" sz="2800" dirty="0" err="1">
                <a:latin typeface="Times New Roman"/>
                <a:cs typeface="Times New Roman"/>
              </a:rPr>
              <a:t>Tularemia</a:t>
            </a:r>
            <a:endParaRPr lang="uk-UA" dirty="0" err="1"/>
          </a:p>
          <a:p>
            <a:r>
              <a:rPr lang="uk-UA" sz="2800" dirty="0">
                <a:latin typeface="Times New Roman"/>
                <a:cs typeface="Times New Roman"/>
              </a:rPr>
              <a:t>C.   </a:t>
            </a:r>
            <a:r>
              <a:rPr lang="uk-UA" sz="2800" dirty="0" err="1">
                <a:latin typeface="Times New Roman"/>
                <a:cs typeface="Times New Roman"/>
              </a:rPr>
              <a:t>Brucellosis</a:t>
            </a:r>
            <a:endParaRPr lang="uk-UA" dirty="0" err="1"/>
          </a:p>
          <a:p>
            <a:r>
              <a:rPr lang="uk-UA" sz="2800" dirty="0">
                <a:latin typeface="Times New Roman"/>
                <a:cs typeface="Times New Roman"/>
              </a:rPr>
              <a:t>D.   </a:t>
            </a:r>
            <a:r>
              <a:rPr lang="uk-UA" sz="2800" b="1" u="sng" err="1">
                <a:latin typeface="Times New Roman"/>
                <a:cs typeface="Times New Roman"/>
              </a:rPr>
              <a:t>Rabies</a:t>
            </a:r>
            <a:endParaRPr lang="uk-UA" b="1" u="sng"/>
          </a:p>
          <a:p>
            <a:r>
              <a:rPr lang="uk-UA" sz="2800" dirty="0">
                <a:latin typeface="Times New Roman"/>
                <a:cs typeface="Times New Roman"/>
              </a:rPr>
              <a:t>E.    </a:t>
            </a:r>
            <a:r>
              <a:rPr lang="uk-UA" sz="2800" dirty="0" err="1">
                <a:latin typeface="Times New Roman"/>
                <a:cs typeface="Times New Roman"/>
              </a:rPr>
              <a:t>Plague</a:t>
            </a:r>
            <a:endParaRPr lang="uk-UA" dirty="0" err="1"/>
          </a:p>
          <a:p>
            <a:endParaRPr lang="uk-UA" sz="2800" dirty="0">
              <a:latin typeface="Times New Roman"/>
              <a:cs typeface="Times New Roman"/>
            </a:endParaRPr>
          </a:p>
        </p:txBody>
      </p:sp>
    </p:spTree>
    <p:extLst>
      <p:ext uri="{BB962C8B-B14F-4D97-AF65-F5344CB8AC3E}">
        <p14:creationId xmlns:p14="http://schemas.microsoft.com/office/powerpoint/2010/main" val="4234488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243317"/>
          </a:xfrm>
        </p:spPr>
        <p:txBody>
          <a:bodyPr vert="horz" lIns="91440" tIns="45720" rIns="91440" bIns="45720" rtlCol="0" anchor="t">
            <a:noAutofit/>
          </a:bodyPr>
          <a:lstStyle/>
          <a:p>
            <a:r>
              <a:rPr lang="ru-RU" sz="3400" err="1">
                <a:latin typeface="Times New Roman"/>
                <a:cs typeface="Times New Roman"/>
              </a:rPr>
              <a:t>After</a:t>
            </a:r>
            <a:r>
              <a:rPr lang="ru-RU" sz="3400" dirty="0">
                <a:latin typeface="Times New Roman"/>
                <a:cs typeface="Times New Roman"/>
              </a:rPr>
              <a:t> </a:t>
            </a:r>
            <a:r>
              <a:rPr lang="ru-RU" sz="3400" err="1">
                <a:latin typeface="Times New Roman"/>
                <a:cs typeface="Times New Roman"/>
              </a:rPr>
              <a:t>extraction</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 </a:t>
            </a:r>
            <a:r>
              <a:rPr lang="ru-RU" sz="3400" err="1">
                <a:latin typeface="Times New Roman"/>
                <a:cs typeface="Times New Roman"/>
              </a:rPr>
              <a:t>tooth</a:t>
            </a:r>
            <a:r>
              <a:rPr lang="ru-RU" sz="3400" dirty="0">
                <a:latin typeface="Times New Roman"/>
                <a:cs typeface="Times New Roman"/>
              </a:rPr>
              <a:t> </a:t>
            </a:r>
            <a:r>
              <a:rPr lang="ru-RU" sz="3400" err="1">
                <a:latin typeface="Times New Roman"/>
                <a:cs typeface="Times New Roman"/>
              </a:rPr>
              <a:t>on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lower</a:t>
            </a:r>
            <a:r>
              <a:rPr lang="ru-RU" sz="3400" dirty="0">
                <a:latin typeface="Times New Roman"/>
                <a:cs typeface="Times New Roman"/>
              </a:rPr>
              <a:t> </a:t>
            </a:r>
            <a:r>
              <a:rPr lang="ru-RU" sz="3400" err="1">
                <a:latin typeface="Times New Roman"/>
                <a:cs typeface="Times New Roman"/>
              </a:rPr>
              <a:t>jaw</a:t>
            </a:r>
            <a:r>
              <a:rPr lang="ru-RU" sz="3400" dirty="0">
                <a:latin typeface="Times New Roman"/>
                <a:cs typeface="Times New Roman"/>
              </a:rPr>
              <a:t>, a 30-year-old </a:t>
            </a:r>
            <a:r>
              <a:rPr lang="ru-RU" sz="3400" err="1">
                <a:latin typeface="Times New Roman"/>
                <a:cs typeface="Times New Roman"/>
              </a:rPr>
              <a:t>woman</a:t>
            </a:r>
            <a:r>
              <a:rPr lang="ru-RU" sz="3400" dirty="0">
                <a:latin typeface="Times New Roman"/>
                <a:cs typeface="Times New Roman"/>
              </a:rPr>
              <a:t> </a:t>
            </a:r>
            <a:r>
              <a:rPr lang="ru-RU" sz="3400" err="1">
                <a:latin typeface="Times New Roman"/>
                <a:cs typeface="Times New Roman"/>
              </a:rPr>
              <a:t>developed</a:t>
            </a:r>
            <a:r>
              <a:rPr lang="ru-RU" sz="3400" dirty="0">
                <a:latin typeface="Times New Roman"/>
                <a:cs typeface="Times New Roman"/>
              </a:rPr>
              <a:t> </a:t>
            </a:r>
            <a:r>
              <a:rPr lang="ru-RU" sz="3400" err="1">
                <a:latin typeface="Times New Roman"/>
                <a:cs typeface="Times New Roman"/>
              </a:rPr>
              <a:t>an</a:t>
            </a:r>
            <a:r>
              <a:rPr lang="ru-RU" sz="3400" dirty="0">
                <a:latin typeface="Times New Roman"/>
                <a:cs typeface="Times New Roman"/>
              </a:rPr>
              <a:t> </a:t>
            </a:r>
            <a:r>
              <a:rPr lang="ru-RU" sz="3400" err="1">
                <a:latin typeface="Times New Roman"/>
                <a:cs typeface="Times New Roman"/>
              </a:rPr>
              <a:t>increase</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temperature</a:t>
            </a:r>
            <a:r>
              <a:rPr lang="ru-RU" sz="3400" dirty="0">
                <a:latin typeface="Times New Roman"/>
                <a:cs typeface="Times New Roman"/>
              </a:rPr>
              <a:t> </a:t>
            </a:r>
            <a:r>
              <a:rPr lang="ru-RU" sz="3400" err="1">
                <a:latin typeface="Times New Roman"/>
                <a:cs typeface="Times New Roman"/>
              </a:rPr>
              <a:t>and</a:t>
            </a:r>
            <a:r>
              <a:rPr lang="ru-RU" sz="3400" dirty="0">
                <a:latin typeface="Times New Roman"/>
                <a:cs typeface="Times New Roman"/>
              </a:rPr>
              <a:t> </a:t>
            </a:r>
            <a:r>
              <a:rPr lang="ru-RU" sz="3400" err="1">
                <a:latin typeface="Times New Roman"/>
                <a:cs typeface="Times New Roman"/>
              </a:rPr>
              <a:t>later</a:t>
            </a:r>
            <a:r>
              <a:rPr lang="ru-RU" sz="3400" dirty="0">
                <a:latin typeface="Times New Roman"/>
                <a:cs typeface="Times New Roman"/>
              </a:rPr>
              <a:t> a </a:t>
            </a:r>
            <a:r>
              <a:rPr lang="ru-RU" sz="3400" b="1" u="sng" err="1">
                <a:latin typeface="Times New Roman"/>
                <a:cs typeface="Times New Roman"/>
              </a:rPr>
              <a:t>swelling</a:t>
            </a:r>
            <a:r>
              <a:rPr lang="ru-RU" sz="3400" b="1" u="sng" dirty="0">
                <a:latin typeface="Times New Roman"/>
                <a:cs typeface="Times New Roman"/>
              </a:rPr>
              <a:t> </a:t>
            </a:r>
            <a:r>
              <a:rPr lang="ru-RU" sz="3400" b="1" u="sng" err="1">
                <a:latin typeface="Times New Roman"/>
                <a:cs typeface="Times New Roman"/>
              </a:rPr>
              <a:t>in</a:t>
            </a:r>
            <a:r>
              <a:rPr lang="ru-RU" sz="3400" b="1" u="sng" dirty="0">
                <a:latin typeface="Times New Roman"/>
                <a:cs typeface="Times New Roman"/>
              </a:rPr>
              <a:t> </a:t>
            </a:r>
            <a:r>
              <a:rPr lang="ru-RU" sz="3400" b="1" u="sng" err="1">
                <a:latin typeface="Times New Roman"/>
                <a:cs typeface="Times New Roman"/>
              </a:rPr>
              <a:t>her</a:t>
            </a:r>
            <a:r>
              <a:rPr lang="ru-RU" sz="3400" b="1" u="sng" dirty="0">
                <a:latin typeface="Times New Roman"/>
                <a:cs typeface="Times New Roman"/>
              </a:rPr>
              <a:t> </a:t>
            </a:r>
            <a:r>
              <a:rPr lang="ru-RU" sz="3400" b="1" u="sng" err="1">
                <a:latin typeface="Times New Roman"/>
                <a:cs typeface="Times New Roman"/>
              </a:rPr>
              <a:t>neck</a:t>
            </a:r>
            <a:r>
              <a:rPr lang="ru-RU" sz="3400" b="1" u="sng" dirty="0">
                <a:latin typeface="Times New Roman"/>
                <a:cs typeface="Times New Roman"/>
              </a:rPr>
              <a:t> </a:t>
            </a:r>
            <a:r>
              <a:rPr lang="ru-RU" sz="3400" b="1" u="sng" err="1">
                <a:latin typeface="Times New Roman"/>
                <a:cs typeface="Times New Roman"/>
              </a:rPr>
              <a:t>region</a:t>
            </a:r>
            <a:r>
              <a:rPr lang="ru-RU" sz="3400" b="1" u="sng" dirty="0">
                <a:latin typeface="Times New Roman"/>
                <a:cs typeface="Times New Roman"/>
              </a:rPr>
              <a:t>.</a:t>
            </a:r>
            <a:r>
              <a:rPr lang="ru-RU" sz="3400" dirty="0">
                <a:latin typeface="Times New Roman"/>
                <a:cs typeface="Times New Roman"/>
              </a:rPr>
              <a:t> A </a:t>
            </a:r>
            <a:r>
              <a:rPr lang="ru-RU" sz="3400" err="1">
                <a:latin typeface="Times New Roman"/>
                <a:cs typeface="Times New Roman"/>
              </a:rPr>
              <a:t>dissection</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skin</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her</a:t>
            </a:r>
            <a:r>
              <a:rPr lang="ru-RU" sz="3400" dirty="0">
                <a:latin typeface="Times New Roman"/>
                <a:cs typeface="Times New Roman"/>
              </a:rPr>
              <a:t> </a:t>
            </a:r>
            <a:r>
              <a:rPr lang="ru-RU" sz="3400" err="1">
                <a:latin typeface="Times New Roman"/>
                <a:cs typeface="Times New Roman"/>
              </a:rPr>
              <a:t>neck</a:t>
            </a:r>
            <a:r>
              <a:rPr lang="ru-RU" sz="3400" dirty="0">
                <a:latin typeface="Times New Roman"/>
                <a:cs typeface="Times New Roman"/>
              </a:rPr>
              <a:t> </a:t>
            </a:r>
            <a:r>
              <a:rPr lang="ru-RU" sz="3400" err="1">
                <a:latin typeface="Times New Roman"/>
                <a:cs typeface="Times New Roman"/>
              </a:rPr>
              <a:t>revealed</a:t>
            </a:r>
            <a:r>
              <a:rPr lang="ru-RU" sz="3400" dirty="0">
                <a:latin typeface="Times New Roman"/>
                <a:cs typeface="Times New Roman"/>
              </a:rPr>
              <a:t> </a:t>
            </a:r>
            <a:r>
              <a:rPr lang="ru-RU" sz="3400" err="1">
                <a:latin typeface="Times New Roman"/>
                <a:cs typeface="Times New Roman"/>
              </a:rPr>
              <a:t>that</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subcutaneous</a:t>
            </a:r>
            <a:r>
              <a:rPr lang="ru-RU" sz="3400" dirty="0">
                <a:latin typeface="Times New Roman"/>
                <a:cs typeface="Times New Roman"/>
              </a:rPr>
              <a:t> </a:t>
            </a:r>
            <a:r>
              <a:rPr lang="ru-RU" sz="3400" b="1" u="sng" err="1">
                <a:latin typeface="Times New Roman"/>
                <a:cs typeface="Times New Roman"/>
              </a:rPr>
              <a:t>fatty-tissue</a:t>
            </a:r>
            <a:r>
              <a:rPr lang="ru-RU" sz="3400" b="1" u="sng" dirty="0">
                <a:latin typeface="Times New Roman"/>
                <a:cs typeface="Times New Roman"/>
              </a:rPr>
              <a:t> </a:t>
            </a:r>
            <a:r>
              <a:rPr lang="ru-RU" sz="3400" b="1" u="sng" err="1">
                <a:latin typeface="Times New Roman"/>
                <a:cs typeface="Times New Roman"/>
              </a:rPr>
              <a:t>was</a:t>
            </a:r>
            <a:r>
              <a:rPr lang="ru-RU" sz="3400" b="1" u="sng" dirty="0">
                <a:latin typeface="Times New Roman"/>
                <a:cs typeface="Times New Roman"/>
              </a:rPr>
              <a:t> </a:t>
            </a:r>
            <a:r>
              <a:rPr lang="ru-RU" sz="3400" b="1" u="sng" err="1">
                <a:latin typeface="Times New Roman"/>
                <a:cs typeface="Times New Roman"/>
              </a:rPr>
              <a:t>soaked</a:t>
            </a:r>
            <a:r>
              <a:rPr lang="ru-RU" sz="3400" b="1" u="sng" dirty="0">
                <a:latin typeface="Times New Roman"/>
                <a:cs typeface="Times New Roman"/>
              </a:rPr>
              <a:t> </a:t>
            </a:r>
            <a:r>
              <a:rPr lang="ru-RU" sz="3400" b="1" u="sng" err="1">
                <a:latin typeface="Times New Roman"/>
                <a:cs typeface="Times New Roman"/>
              </a:rPr>
              <a:t>through</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 </a:t>
            </a:r>
            <a:r>
              <a:rPr lang="ru-RU" sz="3400" b="1" u="sng" err="1">
                <a:latin typeface="Times New Roman"/>
                <a:cs typeface="Times New Roman"/>
              </a:rPr>
              <a:t>foul­smelling</a:t>
            </a:r>
            <a:r>
              <a:rPr lang="ru-RU" sz="3400" b="1" u="sng" dirty="0">
                <a:latin typeface="Times New Roman"/>
                <a:cs typeface="Times New Roman"/>
              </a:rPr>
              <a:t> </a:t>
            </a:r>
            <a:r>
              <a:rPr lang="ru-RU" sz="3400" b="1" u="sng" err="1">
                <a:latin typeface="Times New Roman"/>
                <a:cs typeface="Times New Roman"/>
              </a:rPr>
              <a:t>opaque</a:t>
            </a:r>
            <a:r>
              <a:rPr lang="ru-RU" sz="3400" b="1" u="sng" dirty="0">
                <a:latin typeface="Times New Roman"/>
                <a:cs typeface="Times New Roman"/>
              </a:rPr>
              <a:t> </a:t>
            </a:r>
            <a:r>
              <a:rPr lang="ru-RU" sz="3400" b="1" u="sng" err="1">
                <a:latin typeface="Times New Roman"/>
                <a:cs typeface="Times New Roman"/>
              </a:rPr>
              <a:t>yellow-green</a:t>
            </a:r>
            <a:r>
              <a:rPr lang="ru-RU" sz="3400" b="1" u="sng" dirty="0">
                <a:latin typeface="Times New Roman"/>
                <a:cs typeface="Times New Roman"/>
              </a:rPr>
              <a:t> </a:t>
            </a:r>
            <a:r>
              <a:rPr lang="ru-RU" sz="3400" b="1" u="sng" err="1">
                <a:latin typeface="Times New Roman"/>
                <a:cs typeface="Times New Roman"/>
              </a:rPr>
              <a:t>liquid</a:t>
            </a:r>
            <a:r>
              <a:rPr lang="ru-RU" sz="3400" b="1" u="sng" dirty="0">
                <a:latin typeface="Times New Roman"/>
                <a:cs typeface="Times New Roman"/>
              </a:rPr>
              <a:t>.</a:t>
            </a:r>
            <a:r>
              <a:rPr lang="ru-RU" sz="3400" dirty="0">
                <a:latin typeface="Times New Roman"/>
                <a:cs typeface="Times New Roman"/>
              </a:rPr>
              <a:t> What </a:t>
            </a:r>
            <a:r>
              <a:rPr lang="ru-RU" sz="3400" err="1">
                <a:latin typeface="Times New Roman"/>
                <a:cs typeface="Times New Roman"/>
              </a:rPr>
              <a:t>process</a:t>
            </a:r>
            <a:r>
              <a:rPr lang="ru-RU" sz="3400" dirty="0">
                <a:latin typeface="Times New Roman"/>
                <a:cs typeface="Times New Roman"/>
              </a:rPr>
              <a:t> </a:t>
            </a:r>
            <a:r>
              <a:rPr lang="ru-RU" sz="3400" err="1">
                <a:latin typeface="Times New Roman"/>
                <a:cs typeface="Times New Roman"/>
              </a:rPr>
              <a:t>developed</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fatty</a:t>
            </a:r>
            <a:r>
              <a:rPr lang="ru-RU" sz="3400" dirty="0">
                <a:latin typeface="Times New Roman"/>
                <a:cs typeface="Times New Roman"/>
              </a:rPr>
              <a:t> </a:t>
            </a:r>
            <a:r>
              <a:rPr lang="ru-RU" sz="3400" err="1">
                <a:latin typeface="Times New Roman"/>
                <a:cs typeface="Times New Roman"/>
              </a:rPr>
              <a:t>tissue</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case</a:t>
            </a:r>
            <a:r>
              <a:rPr lang="ru-RU" sz="3400" dirty="0">
                <a:latin typeface="Times New Roman"/>
                <a:cs typeface="Times New Roman"/>
              </a:rPr>
              <a:t>?</a:t>
            </a:r>
            <a:endParaRPr lang="ru-RU" dirty="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750173"/>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81155" y="3904891"/>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err="1">
                <a:latin typeface="Times New Roman"/>
                <a:cs typeface="Times New Roman"/>
              </a:rPr>
              <a:t>Fibrinous</a:t>
            </a:r>
            <a:r>
              <a:rPr lang="uk-UA" sz="2800">
                <a:latin typeface="Times New Roman"/>
                <a:cs typeface="Times New Roman"/>
              </a:rPr>
              <a:t> </a:t>
            </a:r>
            <a:r>
              <a:rPr lang="uk-UA" sz="2800" err="1">
                <a:latin typeface="Times New Roman"/>
                <a:cs typeface="Times New Roman"/>
              </a:rPr>
              <a:t>inflammation</a:t>
            </a:r>
            <a:endParaRPr lang="uk-UA" sz="2800" dirty="0" err="1">
              <a:latin typeface="Times New Roman"/>
              <a:cs typeface="Times New Roman"/>
            </a:endParaRPr>
          </a:p>
          <a:p>
            <a:pPr marL="514350" indent="-514350">
              <a:buAutoNum type="alphaUcPeriod"/>
            </a:pPr>
            <a:r>
              <a:rPr lang="uk-UA" sz="2800" dirty="0" err="1">
                <a:latin typeface="Times New Roman"/>
                <a:cs typeface="Times New Roman"/>
              </a:rPr>
              <a:t>Abscess</a:t>
            </a:r>
            <a:endParaRPr lang="uk-UA" dirty="0" err="1"/>
          </a:p>
          <a:p>
            <a:pPr marL="514350" indent="-514350">
              <a:buAutoNum type="alphaUcPeriod"/>
            </a:pPr>
            <a:r>
              <a:rPr lang="uk-UA" sz="2800" dirty="0" err="1">
                <a:latin typeface="Times New Roman"/>
                <a:cs typeface="Times New Roman"/>
              </a:rPr>
              <a:t>Serous</a:t>
            </a:r>
            <a:r>
              <a:rPr lang="uk-UA" sz="2800" dirty="0">
                <a:latin typeface="Times New Roman"/>
                <a:cs typeface="Times New Roman"/>
              </a:rPr>
              <a:t> </a:t>
            </a:r>
            <a:r>
              <a:rPr lang="uk-UA" sz="2800" dirty="0" err="1">
                <a:latin typeface="Times New Roman"/>
                <a:cs typeface="Times New Roman"/>
              </a:rPr>
              <a:t>inflammation</a:t>
            </a:r>
            <a:endParaRPr lang="uk-UA" dirty="0" err="1"/>
          </a:p>
          <a:p>
            <a:pPr marL="514350" indent="-514350">
              <a:buAutoNum type="alphaUcPeriod"/>
            </a:pPr>
            <a:r>
              <a:rPr lang="uk-UA" sz="2800" dirty="0" err="1">
                <a:latin typeface="Times New Roman"/>
                <a:cs typeface="Times New Roman"/>
              </a:rPr>
              <a:t>Hemorrhagic</a:t>
            </a:r>
            <a:r>
              <a:rPr lang="uk-UA" sz="2800" dirty="0">
                <a:latin typeface="Times New Roman"/>
                <a:cs typeface="Times New Roman"/>
              </a:rPr>
              <a:t> </a:t>
            </a:r>
            <a:r>
              <a:rPr lang="uk-UA" sz="2800" dirty="0" err="1">
                <a:latin typeface="Times New Roman"/>
                <a:cs typeface="Times New Roman"/>
              </a:rPr>
              <a:t>inflammation</a:t>
            </a:r>
            <a:endParaRPr lang="uk-UA" dirty="0" err="1"/>
          </a:p>
          <a:p>
            <a:pPr marL="514350" indent="-514350">
              <a:buAutoNum type="alphaUcPeriod"/>
            </a:pPr>
            <a:r>
              <a:rPr lang="uk-UA" sz="2800" u="sng" err="1">
                <a:latin typeface="Times New Roman"/>
                <a:cs typeface="Times New Roman"/>
              </a:rPr>
              <a:t>Phlegmon</a:t>
            </a:r>
            <a:endParaRPr lang="uk-UA" u="sng" err="1"/>
          </a:p>
          <a:p>
            <a:endParaRPr lang="uk-UA" sz="2800" dirty="0">
              <a:latin typeface="Times New Roman"/>
              <a:cs typeface="Times New Roman"/>
            </a:endParaRPr>
          </a:p>
        </p:txBody>
      </p:sp>
    </p:spTree>
    <p:extLst>
      <p:ext uri="{BB962C8B-B14F-4D97-AF65-F5344CB8AC3E}">
        <p14:creationId xmlns:p14="http://schemas.microsoft.com/office/powerpoint/2010/main" val="1591108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840751"/>
          </a:xfrm>
        </p:spPr>
        <p:txBody>
          <a:bodyPr vert="horz" lIns="91440" tIns="45720" rIns="91440" bIns="45720" rtlCol="0" anchor="t">
            <a:noAutofit/>
          </a:bodyPr>
          <a:lstStyle/>
          <a:p>
            <a:r>
              <a:rPr lang="ru-RU" sz="3400" dirty="0">
                <a:latin typeface="Times New Roman"/>
                <a:cs typeface="Times New Roman"/>
              </a:rPr>
              <a:t>A </a:t>
            </a:r>
            <a:r>
              <a:rPr lang="ru-RU" sz="3400" err="1">
                <a:latin typeface="Times New Roman"/>
                <a:cs typeface="Times New Roman"/>
              </a:rPr>
              <a:t>patient</a:t>
            </a:r>
            <a:r>
              <a:rPr lang="ru-RU" sz="3400" dirty="0">
                <a:latin typeface="Times New Roman"/>
                <a:cs typeface="Times New Roman"/>
              </a:rPr>
              <a:t> </a:t>
            </a:r>
            <a:r>
              <a:rPr lang="ru-RU" sz="3400" err="1">
                <a:latin typeface="Times New Roman"/>
                <a:cs typeface="Times New Roman"/>
              </a:rPr>
              <a:t>developed</a:t>
            </a:r>
            <a:r>
              <a:rPr lang="ru-RU" sz="3400" dirty="0">
                <a:latin typeface="Times New Roman"/>
                <a:cs typeface="Times New Roman"/>
              </a:rPr>
              <a:t> a </a:t>
            </a:r>
            <a:r>
              <a:rPr lang="ru-RU" sz="3400" err="1">
                <a:latin typeface="Times New Roman"/>
                <a:cs typeface="Times New Roman"/>
              </a:rPr>
              <a:t>tender</a:t>
            </a:r>
            <a:r>
              <a:rPr lang="ru-RU" sz="3400" dirty="0">
                <a:latin typeface="Times New Roman"/>
                <a:cs typeface="Times New Roman"/>
              </a:rPr>
              <a:t> </a:t>
            </a:r>
            <a:r>
              <a:rPr lang="ru-RU" sz="3400" err="1">
                <a:latin typeface="Times New Roman"/>
                <a:cs typeface="Times New Roman"/>
              </a:rPr>
              <a:t>red</a:t>
            </a:r>
            <a:r>
              <a:rPr lang="ru-RU" sz="3400" dirty="0">
                <a:latin typeface="Times New Roman"/>
                <a:cs typeface="Times New Roman"/>
              </a:rPr>
              <a:t> </a:t>
            </a:r>
            <a:r>
              <a:rPr lang="ru-RU" sz="3400" err="1">
                <a:latin typeface="Times New Roman"/>
                <a:cs typeface="Times New Roman"/>
              </a:rPr>
              <a:t>nodule</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lower</a:t>
            </a:r>
            <a:r>
              <a:rPr lang="ru-RU" sz="3400" dirty="0">
                <a:latin typeface="Times New Roman"/>
                <a:cs typeface="Times New Roman"/>
              </a:rPr>
              <a:t> </a:t>
            </a:r>
            <a:r>
              <a:rPr lang="ru-RU" sz="3400" err="1">
                <a:latin typeface="Times New Roman"/>
                <a:cs typeface="Times New Roman"/>
              </a:rPr>
              <a:t>jaw</a:t>
            </a:r>
            <a:r>
              <a:rPr lang="ru-RU" sz="3400" dirty="0">
                <a:latin typeface="Times New Roman"/>
                <a:cs typeface="Times New Roman"/>
              </a:rPr>
              <a:t> </a:t>
            </a:r>
            <a:r>
              <a:rPr lang="ru-RU" sz="3400" err="1">
                <a:latin typeface="Times New Roman"/>
                <a:cs typeface="Times New Roman"/>
              </a:rPr>
              <a:t>region</a:t>
            </a:r>
            <a:r>
              <a:rPr lang="ru-RU" sz="3400" dirty="0">
                <a:latin typeface="Times New Roman"/>
                <a:cs typeface="Times New Roman"/>
              </a:rPr>
              <a:t>. </a:t>
            </a:r>
            <a:r>
              <a:rPr lang="ru-RU" sz="3400" err="1">
                <a:latin typeface="Times New Roman"/>
                <a:cs typeface="Times New Roman"/>
              </a:rPr>
              <a:t>Histology</a:t>
            </a:r>
            <a:r>
              <a:rPr lang="ru-RU" sz="3400" dirty="0">
                <a:latin typeface="Times New Roman"/>
                <a:cs typeface="Times New Roman"/>
              </a:rPr>
              <a:t> </a:t>
            </a:r>
            <a:r>
              <a:rPr lang="ru-RU" sz="3400" err="1">
                <a:latin typeface="Times New Roman"/>
                <a:cs typeface="Times New Roman"/>
              </a:rPr>
              <a:t>detects</a:t>
            </a:r>
            <a:r>
              <a:rPr lang="ru-RU" sz="3400" dirty="0">
                <a:latin typeface="Times New Roman"/>
                <a:cs typeface="Times New Roman"/>
              </a:rPr>
              <a:t> </a:t>
            </a:r>
            <a:r>
              <a:rPr lang="ru-RU" sz="3400" err="1">
                <a:latin typeface="Times New Roman"/>
                <a:cs typeface="Times New Roman"/>
              </a:rPr>
              <a:t>accumulation</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b="1" u="sng" err="1">
                <a:latin typeface="Times New Roman"/>
                <a:cs typeface="Times New Roman"/>
              </a:rPr>
              <a:t>purulent</a:t>
            </a:r>
            <a:r>
              <a:rPr lang="ru-RU" sz="3400" b="1" u="sng" dirty="0">
                <a:latin typeface="Times New Roman"/>
                <a:cs typeface="Times New Roman"/>
              </a:rPr>
              <a:t> </a:t>
            </a:r>
            <a:r>
              <a:rPr lang="ru-RU" sz="3400" b="1" u="sng" err="1">
                <a:latin typeface="Times New Roman"/>
                <a:cs typeface="Times New Roman"/>
              </a:rPr>
              <a:t>exudate</a:t>
            </a:r>
            <a:r>
              <a:rPr lang="ru-RU" sz="3400" b="1" u="sng" dirty="0">
                <a:latin typeface="Times New Roman"/>
                <a:cs typeface="Times New Roman"/>
              </a:rPr>
              <a:t> </a:t>
            </a:r>
            <a:r>
              <a:rPr lang="ru-RU" sz="3400" b="1" u="sng" err="1">
                <a:latin typeface="Times New Roman"/>
                <a:cs typeface="Times New Roman"/>
              </a:rPr>
              <a:t>in</a:t>
            </a:r>
            <a:r>
              <a:rPr lang="ru-RU" sz="3400" b="1" u="sng" dirty="0">
                <a:latin typeface="Times New Roman"/>
                <a:cs typeface="Times New Roman"/>
              </a:rPr>
              <a:t> </a:t>
            </a:r>
            <a:r>
              <a:rPr lang="ru-RU" sz="3400" b="1" u="sng" err="1">
                <a:latin typeface="Times New Roman"/>
                <a:cs typeface="Times New Roman"/>
              </a:rPr>
              <a:t>several</a:t>
            </a:r>
            <a:r>
              <a:rPr lang="ru-RU" sz="3400" b="1" u="sng" dirty="0">
                <a:latin typeface="Times New Roman"/>
                <a:cs typeface="Times New Roman"/>
              </a:rPr>
              <a:t> </a:t>
            </a:r>
            <a:r>
              <a:rPr lang="ru-RU" sz="3400" b="1" u="sng" err="1">
                <a:latin typeface="Times New Roman"/>
                <a:cs typeface="Times New Roman"/>
              </a:rPr>
              <a:t>hair</a:t>
            </a:r>
            <a:r>
              <a:rPr lang="ru-RU" sz="3400" b="1" u="sng" dirty="0">
                <a:latin typeface="Times New Roman"/>
                <a:cs typeface="Times New Roman"/>
              </a:rPr>
              <a:t> </a:t>
            </a:r>
            <a:r>
              <a:rPr lang="ru-RU" sz="3400" b="1" u="sng" err="1">
                <a:latin typeface="Times New Roman"/>
                <a:cs typeface="Times New Roman"/>
              </a:rPr>
              <a:t>follicles</a:t>
            </a:r>
            <a:r>
              <a:rPr lang="ru-RU" sz="3400" b="1" u="sng" dirty="0">
                <a:latin typeface="Times New Roman"/>
                <a:cs typeface="Times New Roman"/>
              </a:rPr>
              <a:t>. </a:t>
            </a:r>
            <a:r>
              <a:rPr lang="ru-RU" sz="3400" dirty="0">
                <a:latin typeface="Times New Roman"/>
                <a:cs typeface="Times New Roman"/>
              </a:rPr>
              <a:t>What </a:t>
            </a:r>
            <a:r>
              <a:rPr lang="ru-RU" sz="3400" err="1">
                <a:latin typeface="Times New Roman"/>
                <a:cs typeface="Times New Roman"/>
              </a:rPr>
              <a:t>clinical</a:t>
            </a:r>
            <a:r>
              <a:rPr lang="ru-RU" sz="3400" dirty="0">
                <a:latin typeface="Times New Roman"/>
                <a:cs typeface="Times New Roman"/>
              </a:rPr>
              <a:t> </a:t>
            </a:r>
            <a:r>
              <a:rPr lang="ru-RU" sz="3400" err="1">
                <a:latin typeface="Times New Roman"/>
                <a:cs typeface="Times New Roman"/>
              </a:rPr>
              <a:t>and</a:t>
            </a:r>
            <a:r>
              <a:rPr lang="ru-RU" sz="3400" dirty="0">
                <a:latin typeface="Times New Roman"/>
                <a:cs typeface="Times New Roman"/>
              </a:rPr>
              <a:t> </a:t>
            </a:r>
            <a:r>
              <a:rPr lang="ru-RU" sz="3400" err="1">
                <a:latin typeface="Times New Roman"/>
                <a:cs typeface="Times New Roman"/>
              </a:rPr>
              <a:t>morphological</a:t>
            </a:r>
            <a:r>
              <a:rPr lang="ru-RU" sz="3400" dirty="0">
                <a:latin typeface="Times New Roman"/>
                <a:cs typeface="Times New Roman"/>
              </a:rPr>
              <a:t> </a:t>
            </a:r>
            <a:r>
              <a:rPr lang="ru-RU" sz="3400" err="1">
                <a:latin typeface="Times New Roman"/>
                <a:cs typeface="Times New Roman"/>
              </a:rPr>
              <a:t>type</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inflammation</a:t>
            </a:r>
            <a:r>
              <a:rPr lang="ru-RU" sz="3400" dirty="0">
                <a:latin typeface="Times New Roman"/>
                <a:cs typeface="Times New Roman"/>
              </a:rPr>
              <a:t> </a:t>
            </a:r>
            <a:r>
              <a:rPr lang="ru-RU" sz="3400" err="1">
                <a:latin typeface="Times New Roman"/>
                <a:cs typeface="Times New Roman"/>
              </a:rPr>
              <a:t>is</a:t>
            </a:r>
            <a:r>
              <a:rPr lang="ru-RU" sz="3400" dirty="0">
                <a:latin typeface="Times New Roman"/>
                <a:cs typeface="Times New Roman"/>
              </a:rPr>
              <a:t> </a:t>
            </a:r>
            <a:r>
              <a:rPr lang="ru-RU" sz="3400" err="1">
                <a:latin typeface="Times New Roman"/>
                <a:cs typeface="Times New Roman"/>
              </a:rPr>
              <a:t>observed</a:t>
            </a:r>
            <a:r>
              <a:rPr lang="ru-RU" sz="3400" dirty="0">
                <a:latin typeface="Times New Roman"/>
                <a:cs typeface="Times New Roman"/>
              </a:rPr>
              <a:t> </a:t>
            </a:r>
            <a:r>
              <a:rPr lang="ru-RU" sz="3400" err="1">
                <a:latin typeface="Times New Roman"/>
                <a:cs typeface="Times New Roman"/>
              </a:rPr>
              <a:t>in</a:t>
            </a:r>
            <a:r>
              <a:rPr lang="ru-RU" sz="3400" dirty="0">
                <a:latin typeface="Times New Roman"/>
                <a:cs typeface="Times New Roman"/>
              </a:rPr>
              <a:t> </a:t>
            </a:r>
            <a:r>
              <a:rPr lang="ru-RU" sz="3400" err="1">
                <a:latin typeface="Times New Roman"/>
                <a:cs typeface="Times New Roman"/>
              </a:rPr>
              <a:t>this</a:t>
            </a:r>
            <a:r>
              <a:rPr lang="ru-RU" sz="3400" dirty="0">
                <a:latin typeface="Times New Roman"/>
                <a:cs typeface="Times New Roman"/>
              </a:rPr>
              <a:t> </a:t>
            </a:r>
            <a:r>
              <a:rPr lang="ru-RU" sz="3400" err="1">
                <a:latin typeface="Times New Roman"/>
                <a:cs typeface="Times New Roman"/>
              </a:rPr>
              <a:t>case</a:t>
            </a:r>
            <a:r>
              <a:rPr lang="ru-RU" sz="3400" dirty="0">
                <a:latin typeface="Times New Roman"/>
                <a:cs typeface="Times New Roman"/>
              </a:rPr>
              <a:t>?</a:t>
            </a:r>
            <a:endParaRPr lang="ru-RU" dirty="0"/>
          </a:p>
          <a:p>
            <a:endParaRPr lang="ru-RU" sz="3400" dirty="0">
              <a:latin typeface="Times New Roman"/>
              <a:cs typeface="Times New Roman"/>
            </a:endParaRPr>
          </a:p>
          <a:p>
            <a:endParaRPr lang="ru-RU" sz="3400" dirty="0">
              <a:latin typeface="Times New Roman"/>
              <a:cs typeface="Times New Roman"/>
            </a:endParaRPr>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750173"/>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81155" y="3301042"/>
            <a:ext cx="1034882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dirty="0" err="1">
                <a:latin typeface="Times New Roman"/>
                <a:cs typeface="Times New Roman"/>
              </a:rPr>
              <a:t>Hypostatic</a:t>
            </a:r>
            <a:r>
              <a:rPr lang="uk-UA" sz="2800" dirty="0">
                <a:latin typeface="Times New Roman"/>
                <a:cs typeface="Times New Roman"/>
              </a:rPr>
              <a:t> </a:t>
            </a:r>
            <a:r>
              <a:rPr lang="uk-UA" sz="2800" dirty="0" err="1">
                <a:latin typeface="Times New Roman"/>
                <a:cs typeface="Times New Roman"/>
              </a:rPr>
              <a:t>abscess</a:t>
            </a:r>
            <a:endParaRPr lang="ru-RU" dirty="0" err="1"/>
          </a:p>
          <a:p>
            <a:r>
              <a:rPr lang="uk-UA" sz="2800" dirty="0">
                <a:latin typeface="Times New Roman"/>
                <a:cs typeface="Times New Roman"/>
              </a:rPr>
              <a:t>B.  </a:t>
            </a:r>
            <a:r>
              <a:rPr lang="uk-UA" sz="2800" b="1" u="sng" err="1">
                <a:latin typeface="Times New Roman"/>
                <a:cs typeface="Times New Roman"/>
              </a:rPr>
              <a:t>Carbuncle</a:t>
            </a:r>
            <a:endParaRPr lang="uk-UA" b="1" u="sng"/>
          </a:p>
          <a:p>
            <a:r>
              <a:rPr lang="uk-UA" sz="2800" dirty="0">
                <a:latin typeface="Times New Roman"/>
                <a:cs typeface="Times New Roman"/>
              </a:rPr>
              <a:t>C.  </a:t>
            </a:r>
            <a:r>
              <a:rPr lang="uk-UA" sz="2800" dirty="0" err="1">
                <a:latin typeface="Times New Roman"/>
                <a:cs typeface="Times New Roman"/>
              </a:rPr>
              <a:t>Phlegmon</a:t>
            </a:r>
            <a:endParaRPr lang="uk-UA" dirty="0" err="1"/>
          </a:p>
          <a:p>
            <a:r>
              <a:rPr lang="uk-UA" sz="2800" dirty="0">
                <a:latin typeface="Times New Roman"/>
                <a:cs typeface="Times New Roman"/>
              </a:rPr>
              <a:t>D.  </a:t>
            </a:r>
            <a:r>
              <a:rPr lang="uk-UA" sz="2800" dirty="0" err="1">
                <a:latin typeface="Times New Roman"/>
                <a:cs typeface="Times New Roman"/>
              </a:rPr>
              <a:t>Furuncle</a:t>
            </a:r>
            <a:endParaRPr lang="uk-UA" dirty="0" err="1"/>
          </a:p>
          <a:p>
            <a:r>
              <a:rPr lang="uk-UA" sz="2800" dirty="0">
                <a:latin typeface="Times New Roman"/>
                <a:cs typeface="Times New Roman"/>
              </a:rPr>
              <a:t>E.   </a:t>
            </a:r>
            <a:r>
              <a:rPr lang="uk-UA" sz="2800" dirty="0" err="1">
                <a:latin typeface="Times New Roman"/>
                <a:cs typeface="Times New Roman"/>
              </a:rPr>
              <a:t>Abscess</a:t>
            </a:r>
            <a:endParaRPr lang="uk-UA" dirty="0" err="1"/>
          </a:p>
        </p:txBody>
      </p:sp>
    </p:spTree>
    <p:extLst>
      <p:ext uri="{BB962C8B-B14F-4D97-AF65-F5344CB8AC3E}">
        <p14:creationId xmlns:p14="http://schemas.microsoft.com/office/powerpoint/2010/main" val="2235986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200184"/>
          </a:xfrm>
        </p:spPr>
        <p:txBody>
          <a:bodyPr vert="horz" lIns="91440" tIns="45720" rIns="91440" bIns="45720" rtlCol="0" anchor="t">
            <a:noAutofit/>
          </a:bodyPr>
          <a:lstStyle/>
          <a:p>
            <a:r>
              <a:rPr lang="ru-RU" sz="2800" dirty="0">
                <a:latin typeface="Times New Roman"/>
                <a:cs typeface="Times New Roman"/>
              </a:rPr>
              <a:t>A </a:t>
            </a:r>
            <a:r>
              <a:rPr lang="ru-RU" sz="2800" err="1">
                <a:latin typeface="Times New Roman"/>
                <a:cs typeface="Times New Roman"/>
              </a:rPr>
              <a:t>man</a:t>
            </a:r>
            <a:r>
              <a:rPr lang="ru-RU" sz="2800" dirty="0">
                <a:latin typeface="Times New Roman"/>
                <a:cs typeface="Times New Roman"/>
              </a:rPr>
              <a:t>, </a:t>
            </a:r>
            <a:r>
              <a:rPr lang="ru-RU" sz="2800" err="1">
                <a:latin typeface="Times New Roman"/>
                <a:cs typeface="Times New Roman"/>
              </a:rPr>
              <a:t>who</a:t>
            </a:r>
            <a:r>
              <a:rPr lang="ru-RU" sz="2800" dirty="0">
                <a:latin typeface="Times New Roman"/>
                <a:cs typeface="Times New Roman"/>
              </a:rPr>
              <a:t> </a:t>
            </a:r>
            <a:r>
              <a:rPr lang="ru-RU" sz="2800" err="1">
                <a:latin typeface="Times New Roman"/>
                <a:cs typeface="Times New Roman"/>
              </a:rPr>
              <a:t>for</a:t>
            </a:r>
            <a:r>
              <a:rPr lang="ru-RU" sz="2800" dirty="0">
                <a:latin typeface="Times New Roman"/>
                <a:cs typeface="Times New Roman"/>
              </a:rPr>
              <a:t> a </a:t>
            </a:r>
            <a:r>
              <a:rPr lang="ru-RU" sz="2800" err="1">
                <a:latin typeface="Times New Roman"/>
                <a:cs typeface="Times New Roman"/>
              </a:rPr>
              <a:t>long</a:t>
            </a:r>
            <a:r>
              <a:rPr lang="ru-RU" sz="2800" dirty="0">
                <a:latin typeface="Times New Roman"/>
                <a:cs typeface="Times New Roman"/>
              </a:rPr>
              <a:t> </a:t>
            </a:r>
            <a:r>
              <a:rPr lang="ru-RU" sz="2800" err="1">
                <a:latin typeface="Times New Roman"/>
                <a:cs typeface="Times New Roman"/>
              </a:rPr>
              <a:t>time</a:t>
            </a:r>
            <a:r>
              <a:rPr lang="ru-RU" sz="2800" dirty="0">
                <a:latin typeface="Times New Roman"/>
                <a:cs typeface="Times New Roman"/>
              </a:rPr>
              <a:t> </a:t>
            </a:r>
            <a:r>
              <a:rPr lang="ru-RU" sz="2800" err="1">
                <a:latin typeface="Times New Roman"/>
                <a:cs typeface="Times New Roman"/>
              </a:rPr>
              <a:t>has</a:t>
            </a:r>
            <a:r>
              <a:rPr lang="ru-RU" sz="2800" dirty="0">
                <a:latin typeface="Times New Roman"/>
                <a:cs typeface="Times New Roman"/>
              </a:rPr>
              <a:t> </a:t>
            </a:r>
            <a:r>
              <a:rPr lang="ru-RU" sz="2800" err="1">
                <a:latin typeface="Times New Roman"/>
                <a:cs typeface="Times New Roman"/>
              </a:rPr>
              <a:t>been</a:t>
            </a:r>
            <a:r>
              <a:rPr lang="ru-RU" sz="2800" dirty="0">
                <a:latin typeface="Times New Roman"/>
                <a:cs typeface="Times New Roman"/>
              </a:rPr>
              <a:t> </a:t>
            </a:r>
            <a:r>
              <a:rPr lang="ru-RU" sz="2800" err="1">
                <a:latin typeface="Times New Roman"/>
                <a:cs typeface="Times New Roman"/>
              </a:rPr>
              <a:t>suffering</a:t>
            </a:r>
            <a:r>
              <a:rPr lang="ru-RU" sz="2800" dirty="0">
                <a:latin typeface="Times New Roman"/>
                <a:cs typeface="Times New Roman"/>
              </a:rPr>
              <a:t> </a:t>
            </a:r>
            <a:r>
              <a:rPr lang="ru-RU" sz="2800" err="1">
                <a:latin typeface="Times New Roman"/>
                <a:cs typeface="Times New Roman"/>
              </a:rPr>
              <a:t>from</a:t>
            </a:r>
            <a:r>
              <a:rPr lang="ru-RU" sz="2800" dirty="0">
                <a:latin typeface="Times New Roman"/>
                <a:cs typeface="Times New Roman"/>
              </a:rPr>
              <a:t> </a:t>
            </a:r>
            <a:r>
              <a:rPr lang="ru-RU" sz="2800" b="1" u="sng" err="1">
                <a:latin typeface="Times New Roman"/>
                <a:cs typeface="Times New Roman"/>
              </a:rPr>
              <a:t>chronic</a:t>
            </a:r>
            <a:r>
              <a:rPr lang="ru-RU" sz="2800" b="1" u="sng" dirty="0">
                <a:latin typeface="Times New Roman"/>
                <a:cs typeface="Times New Roman"/>
              </a:rPr>
              <a:t> </a:t>
            </a:r>
            <a:r>
              <a:rPr lang="ru-RU" sz="2800" b="1" u="sng" err="1">
                <a:latin typeface="Times New Roman"/>
                <a:cs typeface="Times New Roman"/>
              </a:rPr>
              <a:t>mandibular</a:t>
            </a:r>
            <a:r>
              <a:rPr lang="ru-RU" sz="2800" b="1" u="sng" dirty="0">
                <a:latin typeface="Times New Roman"/>
                <a:cs typeface="Times New Roman"/>
              </a:rPr>
              <a:t> </a:t>
            </a:r>
            <a:r>
              <a:rPr lang="ru-RU" sz="2800" b="1" u="sng" err="1">
                <a:latin typeface="Times New Roman"/>
                <a:cs typeface="Times New Roman"/>
              </a:rPr>
              <a:t>osteomyelitis</a:t>
            </a:r>
            <a:r>
              <a:rPr lang="ru-RU" sz="2800" dirty="0">
                <a:latin typeface="Times New Roman"/>
                <a:cs typeface="Times New Roman"/>
              </a:rPr>
              <a:t>, </a:t>
            </a:r>
            <a:r>
              <a:rPr lang="ru-RU" sz="2800" err="1">
                <a:latin typeface="Times New Roman"/>
                <a:cs typeface="Times New Roman"/>
              </a:rPr>
              <a:t>died</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renal</a:t>
            </a:r>
            <a:r>
              <a:rPr lang="ru-RU" sz="2800" dirty="0">
                <a:latin typeface="Times New Roman"/>
                <a:cs typeface="Times New Roman"/>
              </a:rPr>
              <a:t> </a:t>
            </a:r>
            <a:r>
              <a:rPr lang="ru-RU" sz="2800" err="1">
                <a:latin typeface="Times New Roman"/>
                <a:cs typeface="Times New Roman"/>
              </a:rPr>
              <a:t>failure</a:t>
            </a:r>
            <a:r>
              <a:rPr lang="ru-RU" sz="2800" dirty="0">
                <a:latin typeface="Times New Roman"/>
                <a:cs typeface="Times New Roman"/>
              </a:rPr>
              <a:t>. </a:t>
            </a:r>
            <a:r>
              <a:rPr lang="ru-RU" sz="2800" err="1">
                <a:latin typeface="Times New Roman"/>
                <a:cs typeface="Times New Roman"/>
              </a:rPr>
              <a:t>Autopsy</a:t>
            </a:r>
            <a:r>
              <a:rPr lang="ru-RU" sz="2800" dirty="0">
                <a:latin typeface="Times New Roman"/>
                <a:cs typeface="Times New Roman"/>
              </a:rPr>
              <a:t> </a:t>
            </a:r>
            <a:r>
              <a:rPr lang="ru-RU" sz="2800" err="1">
                <a:latin typeface="Times New Roman"/>
                <a:cs typeface="Times New Roman"/>
              </a:rPr>
              <a:t>shows</a:t>
            </a:r>
            <a:r>
              <a:rPr lang="ru-RU" sz="2800" dirty="0">
                <a:latin typeface="Times New Roman"/>
                <a:cs typeface="Times New Roman"/>
              </a:rPr>
              <a:t> </a:t>
            </a:r>
            <a:r>
              <a:rPr lang="ru-RU" sz="2800" b="1" u="sng" err="1">
                <a:latin typeface="Times New Roman"/>
                <a:cs typeface="Times New Roman"/>
              </a:rPr>
              <a:t>enlarged</a:t>
            </a:r>
            <a:r>
              <a:rPr lang="ru-RU" sz="2800" b="1" u="sng" dirty="0">
                <a:latin typeface="Times New Roman"/>
                <a:cs typeface="Times New Roman"/>
              </a:rPr>
              <a:t> </a:t>
            </a:r>
            <a:r>
              <a:rPr lang="ru-RU" sz="2800" b="1" u="sng" err="1">
                <a:latin typeface="Times New Roman"/>
                <a:cs typeface="Times New Roman"/>
              </a:rPr>
              <a:t>yellow-white</a:t>
            </a:r>
            <a:r>
              <a:rPr lang="ru-RU" sz="2800" b="1" u="sng" dirty="0">
                <a:latin typeface="Times New Roman"/>
                <a:cs typeface="Times New Roman"/>
              </a:rPr>
              <a:t> </a:t>
            </a:r>
            <a:r>
              <a:rPr lang="ru-RU" sz="2800" b="1" u="sng" err="1">
                <a:latin typeface="Times New Roman"/>
                <a:cs typeface="Times New Roman"/>
              </a:rPr>
              <a:t>kidneys</a:t>
            </a:r>
            <a:r>
              <a:rPr lang="ru-RU" sz="2800" b="1" u="sng" dirty="0">
                <a:latin typeface="Times New Roman"/>
                <a:cs typeface="Times New Roman"/>
              </a:rPr>
              <a:t> </a:t>
            </a:r>
            <a:r>
              <a:rPr lang="ru-RU" sz="2800" b="1" u="sng" err="1">
                <a:latin typeface="Times New Roman"/>
                <a:cs typeface="Times New Roman"/>
              </a:rPr>
              <a:t>that</a:t>
            </a:r>
            <a:r>
              <a:rPr lang="ru-RU" sz="2800" b="1" u="sng" dirty="0">
                <a:latin typeface="Times New Roman"/>
                <a:cs typeface="Times New Roman"/>
              </a:rPr>
              <a:t> </a:t>
            </a:r>
            <a:r>
              <a:rPr lang="ru-RU" sz="2800" b="1" u="sng" err="1">
                <a:latin typeface="Times New Roman"/>
                <a:cs typeface="Times New Roman"/>
              </a:rPr>
              <a:t>are</a:t>
            </a:r>
            <a:r>
              <a:rPr lang="ru-RU" sz="2800" b="1" u="sng" dirty="0">
                <a:latin typeface="Times New Roman"/>
                <a:cs typeface="Times New Roman"/>
              </a:rPr>
              <a:t> </a:t>
            </a:r>
            <a:r>
              <a:rPr lang="ru-RU" sz="2800" b="1" u="sng" err="1">
                <a:latin typeface="Times New Roman"/>
                <a:cs typeface="Times New Roman"/>
              </a:rPr>
              <a:t>extremely</a:t>
            </a:r>
            <a:r>
              <a:rPr lang="ru-RU" sz="2800" b="1" u="sng" dirty="0">
                <a:latin typeface="Times New Roman"/>
                <a:cs typeface="Times New Roman"/>
              </a:rPr>
              <a:t> </a:t>
            </a:r>
            <a:r>
              <a:rPr lang="ru-RU" sz="2800" b="1" u="sng" err="1">
                <a:latin typeface="Times New Roman"/>
                <a:cs typeface="Times New Roman"/>
              </a:rPr>
              <a:t>dense</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have</a:t>
            </a:r>
            <a:r>
              <a:rPr lang="ru-RU" sz="2800" b="1" u="sng" dirty="0">
                <a:latin typeface="Times New Roman"/>
                <a:cs typeface="Times New Roman"/>
              </a:rPr>
              <a:t> a </a:t>
            </a:r>
            <a:r>
              <a:rPr lang="ru-RU" sz="2800" b="1" u="sng" err="1">
                <a:latin typeface="Times New Roman"/>
                <a:cs typeface="Times New Roman"/>
              </a:rPr>
              <a:t>waxy</a:t>
            </a:r>
            <a:r>
              <a:rPr lang="ru-RU" sz="2800" b="1" u="sng" dirty="0">
                <a:latin typeface="Times New Roman"/>
                <a:cs typeface="Times New Roman"/>
              </a:rPr>
              <a:t> </a:t>
            </a:r>
            <a:r>
              <a:rPr lang="ru-RU" sz="2800" b="1" u="sng" err="1">
                <a:latin typeface="Times New Roman"/>
                <a:cs typeface="Times New Roman"/>
              </a:rPr>
              <a:t>sheen</a:t>
            </a:r>
            <a:r>
              <a:rPr lang="ru-RU" sz="2800" b="1" u="sng" dirty="0">
                <a:latin typeface="Times New Roman"/>
                <a:cs typeface="Times New Roman"/>
              </a:rPr>
              <a:t>. Light </a:t>
            </a:r>
            <a:r>
              <a:rPr lang="ru-RU" sz="2800" b="1" u="sng" err="1">
                <a:latin typeface="Times New Roman"/>
                <a:cs typeface="Times New Roman"/>
              </a:rPr>
              <a:t>microscopy</a:t>
            </a:r>
            <a:r>
              <a:rPr lang="ru-RU" sz="2800" b="1" u="sng" dirty="0">
                <a:latin typeface="Times New Roman"/>
                <a:cs typeface="Times New Roman"/>
              </a:rPr>
              <a:t> </a:t>
            </a:r>
            <a:r>
              <a:rPr lang="ru-RU" sz="2800" b="1" u="sng" err="1">
                <a:latin typeface="Times New Roman"/>
                <a:cs typeface="Times New Roman"/>
              </a:rPr>
              <a:t>detected</a:t>
            </a:r>
            <a:r>
              <a:rPr lang="ru-RU" sz="2800" b="1" u="sng" dirty="0">
                <a:latin typeface="Times New Roman"/>
                <a:cs typeface="Times New Roman"/>
              </a:rPr>
              <a:t> </a:t>
            </a:r>
            <a:r>
              <a:rPr lang="ru-RU" sz="2800" b="1" u="sng" err="1">
                <a:latin typeface="Times New Roman"/>
                <a:cs typeface="Times New Roman"/>
              </a:rPr>
              <a:t>deposits</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homogeneous</a:t>
            </a:r>
            <a:r>
              <a:rPr lang="ru-RU" sz="2800" b="1" u="sng" dirty="0">
                <a:latin typeface="Times New Roman"/>
                <a:cs typeface="Times New Roman"/>
              </a:rPr>
              <a:t> </a:t>
            </a:r>
            <a:r>
              <a:rPr lang="ru-RU" sz="2800" b="1" u="sng" err="1">
                <a:latin typeface="Times New Roman"/>
                <a:cs typeface="Times New Roman"/>
              </a:rPr>
              <a:t>pink</a:t>
            </a:r>
            <a:r>
              <a:rPr lang="ru-RU" sz="2800" b="1" u="sng" dirty="0">
                <a:latin typeface="Times New Roman"/>
                <a:cs typeface="Times New Roman"/>
              </a:rPr>
              <a:t> </a:t>
            </a:r>
            <a:r>
              <a:rPr lang="ru-RU" sz="2800" b="1" u="sng" err="1">
                <a:latin typeface="Times New Roman"/>
                <a:cs typeface="Times New Roman"/>
              </a:rPr>
              <a:t>masses</a:t>
            </a:r>
            <a:r>
              <a:rPr lang="ru-RU" sz="2800" b="1" u="sng" dirty="0">
                <a:latin typeface="Times New Roman"/>
                <a:cs typeface="Times New Roman"/>
              </a:rPr>
              <a:t> </a:t>
            </a:r>
            <a:r>
              <a:rPr lang="ru-RU" sz="2800" b="1" u="sng" err="1">
                <a:latin typeface="Times New Roman"/>
                <a:cs typeface="Times New Roman"/>
              </a:rPr>
              <a:t>in</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glomerular</a:t>
            </a:r>
            <a:r>
              <a:rPr lang="ru-RU" sz="2800" b="1" u="sng" dirty="0">
                <a:latin typeface="Times New Roman"/>
                <a:cs typeface="Times New Roman"/>
              </a:rPr>
              <a:t> </a:t>
            </a:r>
            <a:r>
              <a:rPr lang="ru-RU" sz="2800" b="1" u="sng" err="1">
                <a:latin typeface="Times New Roman"/>
                <a:cs typeface="Times New Roman"/>
              </a:rPr>
              <a:t>capillary</a:t>
            </a:r>
            <a:r>
              <a:rPr lang="ru-RU" sz="2800" b="1" u="sng" dirty="0">
                <a:latin typeface="Times New Roman"/>
                <a:cs typeface="Times New Roman"/>
              </a:rPr>
              <a:t> </a:t>
            </a:r>
            <a:r>
              <a:rPr lang="ru-RU" sz="2800" b="1" u="sng" err="1">
                <a:latin typeface="Times New Roman"/>
                <a:cs typeface="Times New Roman"/>
              </a:rPr>
              <a:t>loops</a:t>
            </a:r>
            <a:r>
              <a:rPr lang="ru-RU" sz="2800" b="1" u="sng" dirty="0">
                <a:latin typeface="Times New Roman"/>
                <a:cs typeface="Times New Roman"/>
              </a:rPr>
              <a:t>,</a:t>
            </a:r>
            <a:r>
              <a:rPr lang="ru-RU" sz="2800" dirty="0">
                <a:latin typeface="Times New Roman"/>
                <a:cs typeface="Times New Roman"/>
              </a:rPr>
              <a:t> </a:t>
            </a:r>
            <a:r>
              <a:rPr lang="ru-RU" sz="2800" err="1">
                <a:latin typeface="Times New Roman"/>
                <a:cs typeface="Times New Roman"/>
              </a:rPr>
              <a:t>walls</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arterioles</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arteries</a:t>
            </a:r>
            <a:r>
              <a:rPr lang="ru-RU" sz="2800" dirty="0">
                <a:latin typeface="Times New Roman"/>
                <a:cs typeface="Times New Roman"/>
              </a:rPr>
              <a:t>, </a:t>
            </a:r>
            <a:r>
              <a:rPr lang="ru-RU" sz="2800" err="1">
                <a:latin typeface="Times New Roman"/>
                <a:cs typeface="Times New Roman"/>
              </a:rPr>
              <a:t>canalicular</a:t>
            </a:r>
            <a:r>
              <a:rPr lang="ru-RU" sz="2800" dirty="0">
                <a:latin typeface="Times New Roman"/>
                <a:cs typeface="Times New Roman"/>
              </a:rPr>
              <a:t> </a:t>
            </a:r>
            <a:r>
              <a:rPr lang="ru-RU" sz="2800" err="1">
                <a:latin typeface="Times New Roman"/>
                <a:cs typeface="Times New Roman"/>
              </a:rPr>
              <a:t>basement</a:t>
            </a:r>
            <a:r>
              <a:rPr lang="ru-RU" sz="2800" dirty="0">
                <a:latin typeface="Times New Roman"/>
                <a:cs typeface="Times New Roman"/>
              </a:rPr>
              <a:t> </a:t>
            </a:r>
            <a:r>
              <a:rPr lang="ru-RU" sz="2800" err="1">
                <a:latin typeface="Times New Roman"/>
                <a:cs typeface="Times New Roman"/>
              </a:rPr>
              <a:t>membrane</a:t>
            </a:r>
            <a:r>
              <a:rPr lang="ru-RU" sz="2800" dirty="0">
                <a:latin typeface="Times New Roman"/>
                <a:cs typeface="Times New Roman"/>
              </a:rPr>
              <a:t>,</a:t>
            </a:r>
            <a:endParaRPr lang="ru-RU" sz="2800"/>
          </a:p>
          <a:p>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stroma</a:t>
            </a:r>
            <a:r>
              <a:rPr lang="ru-RU" sz="2800" dirty="0">
                <a:latin typeface="Times New Roman"/>
                <a:cs typeface="Times New Roman"/>
              </a:rPr>
              <a:t>. </a:t>
            </a:r>
            <a:r>
              <a:rPr lang="ru-RU" sz="2800" b="1" u="sng" err="1">
                <a:latin typeface="Times New Roman"/>
                <a:cs typeface="Times New Roman"/>
              </a:rPr>
              <a:t>These</a:t>
            </a:r>
            <a:r>
              <a:rPr lang="ru-RU" sz="2800" b="1" u="sng" dirty="0">
                <a:latin typeface="Times New Roman"/>
                <a:cs typeface="Times New Roman"/>
              </a:rPr>
              <a:t> </a:t>
            </a:r>
            <a:r>
              <a:rPr lang="ru-RU" sz="2800" b="1" u="sng" err="1">
                <a:latin typeface="Times New Roman"/>
                <a:cs typeface="Times New Roman"/>
              </a:rPr>
              <a:t>deposits</a:t>
            </a:r>
            <a:r>
              <a:rPr lang="ru-RU" sz="2800" b="1" u="sng" dirty="0">
                <a:latin typeface="Times New Roman"/>
                <a:cs typeface="Times New Roman"/>
              </a:rPr>
              <a:t> </a:t>
            </a:r>
            <a:r>
              <a:rPr lang="ru-RU" sz="2800" b="1" u="sng" err="1">
                <a:latin typeface="Times New Roman"/>
                <a:cs typeface="Times New Roman"/>
              </a:rPr>
              <a:t>color</a:t>
            </a:r>
            <a:r>
              <a:rPr lang="ru-RU" sz="2800" b="1" u="sng" dirty="0">
                <a:latin typeface="Times New Roman"/>
                <a:cs typeface="Times New Roman"/>
              </a:rPr>
              <a:t> </a:t>
            </a:r>
            <a:r>
              <a:rPr lang="ru-RU" sz="2800" b="1" u="sng" err="1">
                <a:latin typeface="Times New Roman"/>
                <a:cs typeface="Times New Roman"/>
              </a:rPr>
              <a:t>brick-red</a:t>
            </a:r>
            <a:r>
              <a:rPr lang="ru-RU" sz="2800" b="1" u="sng" dirty="0">
                <a:latin typeface="Times New Roman"/>
                <a:cs typeface="Times New Roman"/>
              </a:rPr>
              <a:t> </a:t>
            </a:r>
            <a:r>
              <a:rPr lang="ru-RU" sz="2800" b="1" u="sng" err="1">
                <a:latin typeface="Times New Roman"/>
                <a:cs typeface="Times New Roman"/>
              </a:rPr>
              <a:t>when</a:t>
            </a:r>
            <a:r>
              <a:rPr lang="ru-RU" sz="2800" b="1" u="sng" dirty="0">
                <a:latin typeface="Times New Roman"/>
                <a:cs typeface="Times New Roman"/>
              </a:rPr>
              <a:t> </a:t>
            </a:r>
            <a:r>
              <a:rPr lang="ru-RU" sz="2800" b="1" u="sng" err="1">
                <a:latin typeface="Times New Roman"/>
                <a:cs typeface="Times New Roman"/>
              </a:rPr>
              <a:t>stained</a:t>
            </a:r>
            <a:r>
              <a:rPr lang="ru-RU" sz="2800" b="1" u="sng" dirty="0">
                <a:latin typeface="Times New Roman"/>
                <a:cs typeface="Times New Roman"/>
              </a:rPr>
              <a:t> </a:t>
            </a:r>
            <a:r>
              <a:rPr lang="ru-RU" sz="2800" b="1" u="sng" err="1">
                <a:latin typeface="Times New Roman"/>
                <a:cs typeface="Times New Roman"/>
              </a:rPr>
              <a:t>with</a:t>
            </a:r>
            <a:r>
              <a:rPr lang="ru-RU" sz="2800" b="1" u="sng" dirty="0">
                <a:latin typeface="Times New Roman"/>
                <a:cs typeface="Times New Roman"/>
              </a:rPr>
              <a:t> </a:t>
            </a:r>
            <a:r>
              <a:rPr lang="ru-RU" sz="2800" b="1" u="sng" err="1">
                <a:latin typeface="Times New Roman"/>
                <a:cs typeface="Times New Roman"/>
              </a:rPr>
              <a:t>Congo</a:t>
            </a:r>
            <a:r>
              <a:rPr lang="ru-RU" sz="2800" b="1" u="sng" dirty="0">
                <a:latin typeface="Times New Roman"/>
                <a:cs typeface="Times New Roman"/>
              </a:rPr>
              <a:t> </a:t>
            </a:r>
            <a:r>
              <a:rPr lang="ru-RU" sz="2800" b="1" u="sng" err="1">
                <a:latin typeface="Times New Roman"/>
                <a:cs typeface="Times New Roman"/>
              </a:rPr>
              <a:t>red</a:t>
            </a:r>
            <a:r>
              <a:rPr lang="ru-RU" sz="2800" dirty="0">
                <a:latin typeface="Times New Roman"/>
                <a:cs typeface="Times New Roman"/>
              </a:rPr>
              <a:t>. What </a:t>
            </a:r>
            <a:r>
              <a:rPr lang="ru-RU" sz="2800" err="1">
                <a:latin typeface="Times New Roman"/>
                <a:cs typeface="Times New Roman"/>
              </a:rPr>
              <a:t>process</a:t>
            </a:r>
            <a:r>
              <a:rPr lang="ru-RU" sz="2800" dirty="0">
                <a:latin typeface="Times New Roman"/>
                <a:cs typeface="Times New Roman"/>
              </a:rPr>
              <a:t> </a:t>
            </a:r>
            <a:r>
              <a:rPr lang="ru-RU" sz="2800" err="1">
                <a:latin typeface="Times New Roman"/>
                <a:cs typeface="Times New Roman"/>
              </a:rPr>
              <a:t>developed</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kidneys</a:t>
            </a:r>
            <a:r>
              <a:rPr lang="ru-RU" sz="2800" dirty="0">
                <a:latin typeface="Times New Roman"/>
                <a:cs typeface="Times New Roman"/>
              </a:rPr>
              <a:t>?</a:t>
            </a:r>
            <a:endParaRPr lang="ru-RU" sz="2800"/>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450464" y="4101645"/>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96174" y="3818627"/>
            <a:ext cx="1034882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lphaUcPeriod"/>
            </a:pPr>
            <a:r>
              <a:rPr lang="en-US" sz="2400" dirty="0">
                <a:latin typeface="Times New Roman"/>
                <a:cs typeface="Times New Roman"/>
              </a:rPr>
              <a:t> </a:t>
            </a:r>
            <a:r>
              <a:rPr lang="en-US" sz="2400" b="1" u="sng" dirty="0">
                <a:latin typeface="Times New Roman"/>
                <a:cs typeface="Times New Roman"/>
              </a:rPr>
              <a:t>Secondary amyloidosis</a:t>
            </a:r>
            <a:endParaRPr lang="ru-RU" sz="2400" b="1" u="sng">
              <a:latin typeface="Times New Roman"/>
              <a:cs typeface="Times New Roman"/>
            </a:endParaRPr>
          </a:p>
          <a:p>
            <a:r>
              <a:rPr lang="en-US" sz="2400" dirty="0">
                <a:latin typeface="Times New Roman"/>
                <a:cs typeface="Times New Roman"/>
              </a:rPr>
              <a:t>B.   Fibrinoid necrosis</a:t>
            </a:r>
          </a:p>
          <a:p>
            <a:r>
              <a:rPr lang="en-US" sz="2400" dirty="0">
                <a:latin typeface="Times New Roman"/>
                <a:cs typeface="Times New Roman"/>
              </a:rPr>
              <a:t>C.   Primary amyloidosis</a:t>
            </a:r>
          </a:p>
          <a:p>
            <a:r>
              <a:rPr lang="en-US" sz="2400" dirty="0">
                <a:latin typeface="Times New Roman"/>
                <a:cs typeface="Times New Roman"/>
              </a:rPr>
              <a:t>D.   General hyalinosis</a:t>
            </a:r>
          </a:p>
          <a:p>
            <a:r>
              <a:rPr lang="en-US" sz="2400" dirty="0">
                <a:latin typeface="Times New Roman"/>
                <a:cs typeface="Times New Roman"/>
              </a:rPr>
              <a:t>E.    Local hyalinosis</a:t>
            </a:r>
          </a:p>
        </p:txBody>
      </p:sp>
    </p:spTree>
    <p:extLst>
      <p:ext uri="{BB962C8B-B14F-4D97-AF65-F5344CB8AC3E}">
        <p14:creationId xmlns:p14="http://schemas.microsoft.com/office/powerpoint/2010/main" val="2939858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840751"/>
          </a:xfrm>
        </p:spPr>
        <p:txBody>
          <a:bodyPr vert="horz" lIns="91440" tIns="45720" rIns="91440" bIns="45720" rtlCol="0" anchor="t">
            <a:noAutofit/>
          </a:bodyPr>
          <a:lstStyle/>
          <a:p>
            <a:r>
              <a:rPr lang="ru-RU" sz="3400" dirty="0">
                <a:latin typeface="Times New Roman"/>
                <a:cs typeface="Times New Roman"/>
              </a:rPr>
              <a:t>A 26-year-old </a:t>
            </a:r>
            <a:r>
              <a:rPr lang="ru-RU" sz="3400" err="1">
                <a:latin typeface="Times New Roman"/>
                <a:cs typeface="Times New Roman"/>
              </a:rPr>
              <a:t>woman</a:t>
            </a:r>
            <a:r>
              <a:rPr lang="ru-RU" sz="3400" dirty="0">
                <a:latin typeface="Times New Roman"/>
                <a:cs typeface="Times New Roman"/>
              </a:rPr>
              <a:t> </a:t>
            </a:r>
            <a:r>
              <a:rPr lang="ru-RU" sz="3400" err="1">
                <a:latin typeface="Times New Roman"/>
                <a:cs typeface="Times New Roman"/>
              </a:rPr>
              <a:t>was</a:t>
            </a:r>
            <a:r>
              <a:rPr lang="ru-RU" sz="3400" dirty="0">
                <a:latin typeface="Times New Roman"/>
                <a:cs typeface="Times New Roman"/>
              </a:rPr>
              <a:t> </a:t>
            </a:r>
            <a:r>
              <a:rPr lang="ru-RU" sz="3400" err="1">
                <a:latin typeface="Times New Roman"/>
                <a:cs typeface="Times New Roman"/>
              </a:rPr>
              <a:t>found</a:t>
            </a:r>
            <a:r>
              <a:rPr lang="ru-RU" sz="3400" dirty="0">
                <a:latin typeface="Times New Roman"/>
                <a:cs typeface="Times New Roman"/>
              </a:rPr>
              <a:t> </a:t>
            </a:r>
            <a:r>
              <a:rPr lang="ru-RU" sz="3400" err="1">
                <a:latin typeface="Times New Roman"/>
                <a:cs typeface="Times New Roman"/>
              </a:rPr>
              <a:t>to</a:t>
            </a:r>
            <a:r>
              <a:rPr lang="ru-RU" sz="3400" dirty="0">
                <a:latin typeface="Times New Roman"/>
                <a:cs typeface="Times New Roman"/>
              </a:rPr>
              <a:t> </a:t>
            </a:r>
            <a:r>
              <a:rPr lang="ru-RU" sz="3400" err="1">
                <a:latin typeface="Times New Roman"/>
                <a:cs typeface="Times New Roman"/>
              </a:rPr>
              <a:t>have</a:t>
            </a:r>
            <a:r>
              <a:rPr lang="ru-RU" sz="3400" dirty="0">
                <a:latin typeface="Times New Roman"/>
                <a:cs typeface="Times New Roman"/>
              </a:rPr>
              <a:t> a </a:t>
            </a:r>
            <a:r>
              <a:rPr lang="ru-RU" sz="3400" err="1">
                <a:latin typeface="Times New Roman"/>
                <a:cs typeface="Times New Roman"/>
              </a:rPr>
              <a:t>tumor</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alveolar</a:t>
            </a:r>
            <a:r>
              <a:rPr lang="ru-RU" sz="3400" dirty="0">
                <a:latin typeface="Times New Roman"/>
                <a:cs typeface="Times New Roman"/>
              </a:rPr>
              <a:t> </a:t>
            </a:r>
            <a:r>
              <a:rPr lang="ru-RU" sz="3400" err="1">
                <a:latin typeface="Times New Roman"/>
                <a:cs typeface="Times New Roman"/>
              </a:rPr>
              <a:t>process</a:t>
            </a:r>
            <a:r>
              <a:rPr lang="ru-RU" sz="3400" dirty="0">
                <a:latin typeface="Times New Roman"/>
                <a:cs typeface="Times New Roman"/>
              </a:rPr>
              <a:t>. The </a:t>
            </a:r>
            <a:r>
              <a:rPr lang="ru-RU" sz="3400" err="1">
                <a:latin typeface="Times New Roman"/>
                <a:cs typeface="Times New Roman"/>
              </a:rPr>
              <a:t>tumor</a:t>
            </a:r>
            <a:r>
              <a:rPr lang="ru-RU" sz="3400" dirty="0">
                <a:latin typeface="Times New Roman"/>
                <a:cs typeface="Times New Roman"/>
              </a:rPr>
              <a:t> </a:t>
            </a:r>
            <a:r>
              <a:rPr lang="ru-RU" sz="3400" err="1">
                <a:latin typeface="Times New Roman"/>
                <a:cs typeface="Times New Roman"/>
              </a:rPr>
              <a:t>manifests</a:t>
            </a:r>
            <a:r>
              <a:rPr lang="ru-RU" sz="3400" dirty="0">
                <a:latin typeface="Times New Roman"/>
                <a:cs typeface="Times New Roman"/>
              </a:rPr>
              <a:t> </a:t>
            </a:r>
            <a:r>
              <a:rPr lang="ru-RU" sz="3400" err="1">
                <a:latin typeface="Times New Roman"/>
                <a:cs typeface="Times New Roman"/>
              </a:rPr>
              <a:t>as</a:t>
            </a:r>
            <a:r>
              <a:rPr lang="ru-RU" sz="3400" dirty="0">
                <a:latin typeface="Times New Roman"/>
                <a:cs typeface="Times New Roman"/>
              </a:rPr>
              <a:t> a </a:t>
            </a:r>
            <a:r>
              <a:rPr lang="ru-RU" sz="3400" err="1">
                <a:latin typeface="Times New Roman"/>
                <a:cs typeface="Times New Roman"/>
              </a:rPr>
              <a:t>dense</a:t>
            </a:r>
            <a:r>
              <a:rPr lang="ru-RU" sz="3400" dirty="0">
                <a:latin typeface="Times New Roman"/>
                <a:cs typeface="Times New Roman"/>
              </a:rPr>
              <a:t> </a:t>
            </a:r>
            <a:r>
              <a:rPr lang="ru-RU" sz="3400" err="1">
                <a:latin typeface="Times New Roman"/>
                <a:cs typeface="Times New Roman"/>
              </a:rPr>
              <a:t>node</a:t>
            </a:r>
            <a:r>
              <a:rPr lang="ru-RU" sz="3400" dirty="0">
                <a:latin typeface="Times New Roman"/>
                <a:cs typeface="Times New Roman"/>
              </a:rPr>
              <a:t> </a:t>
            </a:r>
            <a:r>
              <a:rPr lang="ru-RU" sz="3400" err="1">
                <a:latin typeface="Times New Roman"/>
                <a:cs typeface="Times New Roman"/>
              </a:rPr>
              <a:t>with</a:t>
            </a:r>
            <a:r>
              <a:rPr lang="ru-RU" sz="3400" dirty="0">
                <a:latin typeface="Times New Roman"/>
                <a:cs typeface="Times New Roman"/>
              </a:rPr>
              <a:t> </a:t>
            </a:r>
            <a:r>
              <a:rPr lang="ru-RU" sz="3400" err="1">
                <a:latin typeface="Times New Roman"/>
                <a:cs typeface="Times New Roman"/>
              </a:rPr>
              <a:t>clear</a:t>
            </a:r>
            <a:r>
              <a:rPr lang="ru-RU" sz="3400" dirty="0">
                <a:latin typeface="Times New Roman"/>
                <a:cs typeface="Times New Roman"/>
              </a:rPr>
              <a:t> </a:t>
            </a:r>
            <a:r>
              <a:rPr lang="ru-RU" sz="3400" err="1">
                <a:latin typeface="Times New Roman"/>
                <a:cs typeface="Times New Roman"/>
              </a:rPr>
              <a:t>margins</a:t>
            </a:r>
            <a:r>
              <a:rPr lang="ru-RU" sz="3400" dirty="0">
                <a:latin typeface="Times New Roman"/>
                <a:cs typeface="Times New Roman"/>
              </a:rPr>
              <a:t>. </a:t>
            </a:r>
            <a:r>
              <a:rPr lang="ru-RU" sz="3400" err="1">
                <a:latin typeface="Times New Roman"/>
                <a:cs typeface="Times New Roman"/>
              </a:rPr>
              <a:t>Histological</a:t>
            </a:r>
            <a:r>
              <a:rPr lang="ru-RU" sz="3400" dirty="0">
                <a:latin typeface="Times New Roman"/>
                <a:cs typeface="Times New Roman"/>
              </a:rPr>
              <a:t> </a:t>
            </a:r>
            <a:r>
              <a:rPr lang="ru-RU" sz="3400" err="1">
                <a:latin typeface="Times New Roman"/>
                <a:cs typeface="Times New Roman"/>
              </a:rPr>
              <a:t>examination</a:t>
            </a:r>
            <a:r>
              <a:rPr lang="ru-RU" sz="3400" dirty="0">
                <a:latin typeface="Times New Roman"/>
                <a:cs typeface="Times New Roman"/>
              </a:rPr>
              <a:t> </a:t>
            </a:r>
            <a:r>
              <a:rPr lang="ru-RU" sz="3400" err="1">
                <a:latin typeface="Times New Roman"/>
                <a:cs typeface="Times New Roman"/>
              </a:rPr>
              <a:t>shows</a:t>
            </a:r>
            <a:r>
              <a:rPr lang="ru-RU" sz="3400" dirty="0">
                <a:latin typeface="Times New Roman"/>
                <a:cs typeface="Times New Roman"/>
              </a:rPr>
              <a:t> </a:t>
            </a:r>
            <a:r>
              <a:rPr lang="ru-RU" sz="3400" b="1" u="sng" err="1">
                <a:latin typeface="Times New Roman"/>
                <a:cs typeface="Times New Roman"/>
              </a:rPr>
              <a:t>homogeneous</a:t>
            </a:r>
            <a:r>
              <a:rPr lang="ru-RU" sz="3400" b="1" u="sng" dirty="0">
                <a:latin typeface="Times New Roman"/>
                <a:cs typeface="Times New Roman"/>
              </a:rPr>
              <a:t> </a:t>
            </a:r>
            <a:r>
              <a:rPr lang="ru-RU" sz="3400" b="1" u="sng" err="1">
                <a:latin typeface="Times New Roman"/>
                <a:cs typeface="Times New Roman"/>
              </a:rPr>
              <a:t>mononuclear</a:t>
            </a:r>
            <a:r>
              <a:rPr lang="ru-RU" sz="3400" b="1" u="sng" dirty="0">
                <a:latin typeface="Times New Roman"/>
                <a:cs typeface="Times New Roman"/>
              </a:rPr>
              <a:t> </a:t>
            </a:r>
            <a:r>
              <a:rPr lang="ru-RU" sz="3400" b="1" u="sng" err="1">
                <a:latin typeface="Times New Roman"/>
                <a:cs typeface="Times New Roman"/>
              </a:rPr>
              <a:t>small</a:t>
            </a:r>
            <a:r>
              <a:rPr lang="ru-RU" sz="3400" b="1" u="sng" dirty="0">
                <a:latin typeface="Times New Roman"/>
                <a:cs typeface="Times New Roman"/>
              </a:rPr>
              <a:t> </a:t>
            </a:r>
            <a:r>
              <a:rPr lang="ru-RU" sz="3400" b="1" u="sng" err="1">
                <a:latin typeface="Times New Roman"/>
                <a:cs typeface="Times New Roman"/>
              </a:rPr>
              <a:t>oval</a:t>
            </a:r>
            <a:r>
              <a:rPr lang="ru-RU" sz="3400" b="1" u="sng" dirty="0">
                <a:latin typeface="Times New Roman"/>
                <a:cs typeface="Times New Roman"/>
              </a:rPr>
              <a:t> </a:t>
            </a:r>
            <a:r>
              <a:rPr lang="ru-RU" sz="3400" b="1" u="sng" err="1">
                <a:latin typeface="Times New Roman"/>
                <a:cs typeface="Times New Roman"/>
              </a:rPr>
              <a:t>cells</a:t>
            </a:r>
            <a:r>
              <a:rPr lang="ru-RU" sz="3400" b="1" u="sng" dirty="0">
                <a:latin typeface="Times New Roman"/>
                <a:cs typeface="Times New Roman"/>
              </a:rPr>
              <a:t> </a:t>
            </a:r>
            <a:r>
              <a:rPr lang="ru-RU" sz="3400" b="1" u="sng" err="1">
                <a:latin typeface="Times New Roman"/>
                <a:cs typeface="Times New Roman"/>
              </a:rPr>
              <a:t>mixed</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multinucleated</a:t>
            </a:r>
            <a:r>
              <a:rPr lang="ru-RU" sz="3400" b="1" u="sng" dirty="0">
                <a:latin typeface="Times New Roman"/>
                <a:cs typeface="Times New Roman"/>
              </a:rPr>
              <a:t> </a:t>
            </a:r>
            <a:r>
              <a:rPr lang="ru-RU" sz="3400" b="1" u="sng" err="1">
                <a:latin typeface="Times New Roman"/>
                <a:cs typeface="Times New Roman"/>
              </a:rPr>
              <a:t>giant</a:t>
            </a:r>
            <a:r>
              <a:rPr lang="ru-RU" sz="3400" b="1" u="sng" dirty="0">
                <a:latin typeface="Times New Roman"/>
                <a:cs typeface="Times New Roman"/>
              </a:rPr>
              <a:t> </a:t>
            </a:r>
            <a:r>
              <a:rPr lang="ru-RU" sz="3400" b="1" u="sng" err="1">
                <a:latin typeface="Times New Roman"/>
                <a:cs typeface="Times New Roman"/>
              </a:rPr>
              <a:t>cells</a:t>
            </a:r>
            <a:r>
              <a:rPr lang="ru-RU" sz="3400" b="1" u="sng" dirty="0">
                <a:latin typeface="Times New Roman"/>
                <a:cs typeface="Times New Roman"/>
              </a:rPr>
              <a:t>; </a:t>
            </a:r>
            <a:r>
              <a:rPr lang="ru-RU" sz="3400" b="1" u="sng" err="1">
                <a:latin typeface="Times New Roman"/>
                <a:cs typeface="Times New Roman"/>
              </a:rPr>
              <a:t>occasionally</a:t>
            </a:r>
            <a:r>
              <a:rPr lang="ru-RU" sz="3400" b="1" u="sng" dirty="0">
                <a:latin typeface="Times New Roman"/>
                <a:cs typeface="Times New Roman"/>
              </a:rPr>
              <a:t> </a:t>
            </a:r>
            <a:r>
              <a:rPr lang="ru-RU" sz="3400" b="1" u="sng" err="1">
                <a:latin typeface="Times New Roman"/>
                <a:cs typeface="Times New Roman"/>
              </a:rPr>
              <a:t>bone</a:t>
            </a:r>
            <a:r>
              <a:rPr lang="ru-RU" sz="3400" b="1" u="sng" dirty="0">
                <a:latin typeface="Times New Roman"/>
                <a:cs typeface="Times New Roman"/>
              </a:rPr>
              <a:t> </a:t>
            </a:r>
            <a:r>
              <a:rPr lang="ru-RU" sz="3400" b="1" u="sng" err="1">
                <a:latin typeface="Times New Roman"/>
                <a:cs typeface="Times New Roman"/>
              </a:rPr>
              <a:t>trabeculae</a:t>
            </a:r>
            <a:r>
              <a:rPr lang="ru-RU" sz="3400" b="1" u="sng" dirty="0">
                <a:latin typeface="Times New Roman"/>
                <a:cs typeface="Times New Roman"/>
              </a:rPr>
              <a:t> </a:t>
            </a:r>
            <a:r>
              <a:rPr lang="ru-RU" sz="3400" b="1" u="sng" err="1">
                <a:latin typeface="Times New Roman"/>
                <a:cs typeface="Times New Roman"/>
              </a:rPr>
              <a:t>form</a:t>
            </a:r>
            <a:r>
              <a:rPr lang="ru-RU" sz="3400" b="1" u="sng" dirty="0">
                <a:latin typeface="Times New Roman"/>
                <a:cs typeface="Times New Roman"/>
              </a:rPr>
              <a:t> </a:t>
            </a:r>
            <a:r>
              <a:rPr lang="ru-RU" sz="3400" b="1" u="sng" err="1">
                <a:latin typeface="Times New Roman"/>
                <a:cs typeface="Times New Roman"/>
              </a:rPr>
              <a:t>among</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cells</a:t>
            </a:r>
            <a:r>
              <a:rPr lang="ru-RU" sz="3400" b="1" u="sng" dirty="0">
                <a:latin typeface="Times New Roman"/>
                <a:cs typeface="Times New Roman"/>
              </a:rPr>
              <a:t>.</a:t>
            </a:r>
            <a:r>
              <a:rPr lang="ru-RU" sz="3400" dirty="0">
                <a:latin typeface="Times New Roman"/>
                <a:cs typeface="Times New Roman"/>
              </a:rPr>
              <a:t> </a:t>
            </a:r>
            <a:r>
              <a:rPr lang="ru-RU" sz="3400" err="1">
                <a:latin typeface="Times New Roman"/>
                <a:cs typeface="Times New Roman"/>
              </a:rPr>
              <a:t>Make</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diagnosis</a:t>
            </a:r>
            <a:r>
              <a:rPr lang="ru-RU" sz="3400" dirty="0">
                <a:latin typeface="Times New Roman"/>
                <a:cs typeface="Times New Roman"/>
              </a:rPr>
              <a:t>:</a:t>
            </a:r>
            <a:endParaRPr lang="ru-RU" dirty="0" err="1"/>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750173"/>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67419" y="3430438"/>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Giant-cell</a:t>
            </a:r>
            <a:r>
              <a:rPr lang="uk-UA" sz="2800" b="1" u="sng" dirty="0">
                <a:latin typeface="Times New Roman"/>
                <a:cs typeface="Times New Roman"/>
              </a:rPr>
              <a:t> </a:t>
            </a:r>
            <a:r>
              <a:rPr lang="uk-UA" sz="2800" b="1" u="sng" err="1">
                <a:latin typeface="Times New Roman"/>
                <a:cs typeface="Times New Roman"/>
              </a:rPr>
              <a:t>tumor</a:t>
            </a:r>
            <a:r>
              <a:rPr lang="uk-UA" sz="2800" b="1" u="sng" dirty="0">
                <a:latin typeface="Times New Roman"/>
                <a:cs typeface="Times New Roman"/>
              </a:rPr>
              <a:t> </a:t>
            </a:r>
            <a:r>
              <a:rPr lang="uk-UA" sz="2800" b="1" u="sng" err="1">
                <a:latin typeface="Times New Roman"/>
                <a:cs typeface="Times New Roman"/>
              </a:rPr>
              <a:t>of</a:t>
            </a:r>
            <a:r>
              <a:rPr lang="uk-UA" sz="2800" b="1" u="sng" dirty="0">
                <a:latin typeface="Times New Roman"/>
                <a:cs typeface="Times New Roman"/>
              </a:rPr>
              <a:t> </a:t>
            </a:r>
            <a:r>
              <a:rPr lang="uk-UA" sz="2800" b="1" u="sng" err="1">
                <a:latin typeface="Times New Roman"/>
                <a:cs typeface="Times New Roman"/>
              </a:rPr>
              <a:t>the</a:t>
            </a:r>
            <a:r>
              <a:rPr lang="uk-UA" sz="2800" b="1" u="sng" dirty="0">
                <a:latin typeface="Times New Roman"/>
                <a:cs typeface="Times New Roman"/>
              </a:rPr>
              <a:t> </a:t>
            </a:r>
            <a:r>
              <a:rPr lang="uk-UA" sz="2800" b="1" u="sng" err="1">
                <a:latin typeface="Times New Roman"/>
                <a:cs typeface="Times New Roman"/>
              </a:rPr>
              <a:t>bone</a:t>
            </a:r>
            <a:endParaRPr lang="ru-RU" b="1" u="sng"/>
          </a:p>
          <a:p>
            <a:r>
              <a:rPr lang="uk-UA" sz="2800" dirty="0">
                <a:latin typeface="Times New Roman"/>
                <a:cs typeface="Times New Roman"/>
              </a:rPr>
              <a:t>B.  </a:t>
            </a:r>
            <a:r>
              <a:rPr lang="uk-UA" sz="2800" dirty="0" err="1">
                <a:latin typeface="Times New Roman"/>
                <a:cs typeface="Times New Roman"/>
              </a:rPr>
              <a:t>Ameloblastoma</a:t>
            </a:r>
            <a:endParaRPr lang="uk-UA" dirty="0" err="1"/>
          </a:p>
          <a:p>
            <a:r>
              <a:rPr lang="uk-UA" sz="2800" dirty="0">
                <a:latin typeface="Times New Roman"/>
                <a:cs typeface="Times New Roman"/>
              </a:rPr>
              <a:t>C.  </a:t>
            </a:r>
            <a:r>
              <a:rPr lang="uk-UA" sz="2800" dirty="0" err="1">
                <a:latin typeface="Times New Roman"/>
                <a:cs typeface="Times New Roman"/>
              </a:rPr>
              <a:t>Eosinophilic</a:t>
            </a:r>
            <a:r>
              <a:rPr lang="uk-UA" sz="2800" dirty="0">
                <a:latin typeface="Times New Roman"/>
                <a:cs typeface="Times New Roman"/>
              </a:rPr>
              <a:t> </a:t>
            </a:r>
            <a:r>
              <a:rPr lang="uk-UA" sz="2800" dirty="0" err="1">
                <a:latin typeface="Times New Roman"/>
                <a:cs typeface="Times New Roman"/>
              </a:rPr>
              <a:t>granuloma</a:t>
            </a:r>
            <a:endParaRPr lang="uk-UA" dirty="0"/>
          </a:p>
          <a:p>
            <a:r>
              <a:rPr lang="uk-UA" sz="2800" dirty="0">
                <a:latin typeface="Times New Roman"/>
                <a:cs typeface="Times New Roman"/>
              </a:rPr>
              <a:t>D.  </a:t>
            </a:r>
            <a:r>
              <a:rPr lang="uk-UA" sz="2800" dirty="0" err="1">
                <a:latin typeface="Times New Roman"/>
                <a:cs typeface="Times New Roman"/>
              </a:rPr>
              <a:t>Fibromatous</a:t>
            </a:r>
            <a:r>
              <a:rPr lang="uk-UA" sz="2800" dirty="0">
                <a:latin typeface="Times New Roman"/>
                <a:cs typeface="Times New Roman"/>
              </a:rPr>
              <a:t> </a:t>
            </a:r>
            <a:r>
              <a:rPr lang="uk-UA" sz="2800" dirty="0" err="1">
                <a:latin typeface="Times New Roman"/>
                <a:cs typeface="Times New Roman"/>
              </a:rPr>
              <a:t>epulis</a:t>
            </a:r>
            <a:endParaRPr lang="uk-UA" dirty="0"/>
          </a:p>
          <a:p>
            <a:r>
              <a:rPr lang="uk-UA" sz="2800" dirty="0">
                <a:latin typeface="Times New Roman"/>
                <a:cs typeface="Times New Roman"/>
              </a:rPr>
              <a:t>E.  </a:t>
            </a:r>
            <a:r>
              <a:rPr lang="uk-UA" sz="2800" dirty="0" err="1">
                <a:latin typeface="Times New Roman"/>
                <a:cs typeface="Times New Roman"/>
              </a:rPr>
              <a:t>Primordial</a:t>
            </a:r>
            <a:r>
              <a:rPr lang="uk-UA" sz="2800" dirty="0">
                <a:latin typeface="Times New Roman"/>
                <a:cs typeface="Times New Roman"/>
              </a:rPr>
              <a:t> </a:t>
            </a:r>
            <a:r>
              <a:rPr lang="uk-UA" sz="2800" dirty="0" err="1">
                <a:latin typeface="Times New Roman"/>
                <a:cs typeface="Times New Roman"/>
              </a:rPr>
              <a:t>cyst</a:t>
            </a:r>
            <a:endParaRPr lang="uk-UA" dirty="0"/>
          </a:p>
          <a:p>
            <a:endParaRPr lang="uk-UA" sz="2800" dirty="0">
              <a:latin typeface="Times New Roman"/>
              <a:cs typeface="Times New Roman"/>
            </a:endParaRPr>
          </a:p>
        </p:txBody>
      </p:sp>
    </p:spTree>
    <p:extLst>
      <p:ext uri="{BB962C8B-B14F-4D97-AF65-F5344CB8AC3E}">
        <p14:creationId xmlns:p14="http://schemas.microsoft.com/office/powerpoint/2010/main" val="1717743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832788"/>
          </a:xfrm>
        </p:spPr>
        <p:txBody>
          <a:bodyPr vert="horz" lIns="91440" tIns="45720" rIns="91440" bIns="45720" rtlCol="0" anchor="t">
            <a:noAutofit/>
          </a:bodyPr>
          <a:lstStyle/>
          <a:p>
            <a:r>
              <a:rPr lang="ru-RU" sz="3400" err="1">
                <a:latin typeface="Times New Roman"/>
                <a:cs typeface="Times New Roman"/>
              </a:rPr>
              <a:t>Microscopic</a:t>
            </a:r>
            <a:r>
              <a:rPr lang="ru-RU" sz="3400" dirty="0">
                <a:latin typeface="Times New Roman"/>
                <a:cs typeface="Times New Roman"/>
              </a:rPr>
              <a:t> </a:t>
            </a:r>
            <a:r>
              <a:rPr lang="ru-RU" sz="3400" err="1">
                <a:latin typeface="Times New Roman"/>
                <a:cs typeface="Times New Roman"/>
              </a:rPr>
              <a:t>examination</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 </a:t>
            </a:r>
            <a:r>
              <a:rPr lang="ru-RU" sz="3400" err="1">
                <a:latin typeface="Times New Roman"/>
                <a:cs typeface="Times New Roman"/>
              </a:rPr>
              <a:t>surgical</a:t>
            </a:r>
            <a:r>
              <a:rPr lang="ru-RU" sz="3400" dirty="0">
                <a:latin typeface="Times New Roman"/>
                <a:cs typeface="Times New Roman"/>
              </a:rPr>
              <a:t> </a:t>
            </a:r>
            <a:r>
              <a:rPr lang="ru-RU" sz="3400" err="1">
                <a:latin typeface="Times New Roman"/>
                <a:cs typeface="Times New Roman"/>
              </a:rPr>
              <a:t>biopsy</a:t>
            </a:r>
            <a:r>
              <a:rPr lang="ru-RU" sz="3400" dirty="0">
                <a:latin typeface="Times New Roman"/>
                <a:cs typeface="Times New Roman"/>
              </a:rPr>
              <a:t> </a:t>
            </a:r>
            <a:r>
              <a:rPr lang="ru-RU" sz="3400" err="1">
                <a:latin typeface="Times New Roman"/>
                <a:cs typeface="Times New Roman"/>
              </a:rPr>
              <a:t>material</a:t>
            </a:r>
            <a:r>
              <a:rPr lang="ru-RU" sz="3400" dirty="0">
                <a:latin typeface="Times New Roman"/>
                <a:cs typeface="Times New Roman"/>
              </a:rPr>
              <a:t> (</a:t>
            </a:r>
            <a:r>
              <a:rPr lang="ru-RU" sz="3400" err="1">
                <a:latin typeface="Times New Roman"/>
                <a:cs typeface="Times New Roman"/>
              </a:rPr>
              <a:t>part</a:t>
            </a:r>
            <a:r>
              <a:rPr lang="ru-RU" sz="3400" dirty="0">
                <a:latin typeface="Times New Roman"/>
                <a:cs typeface="Times New Roman"/>
              </a:rPr>
              <a:t> </a:t>
            </a:r>
            <a:r>
              <a:rPr lang="ru-RU" sz="3400" err="1">
                <a:latin typeface="Times New Roman"/>
                <a:cs typeface="Times New Roman"/>
              </a:rPr>
              <a:t>of</a:t>
            </a:r>
            <a:r>
              <a:rPr lang="ru-RU" sz="3400" dirty="0">
                <a:latin typeface="Times New Roman"/>
                <a:cs typeface="Times New Roman"/>
              </a:rPr>
              <a:t> </a:t>
            </a:r>
            <a:r>
              <a:rPr lang="ru-RU" sz="3400" err="1">
                <a:latin typeface="Times New Roman"/>
                <a:cs typeface="Times New Roman"/>
              </a:rPr>
              <a:t>the</a:t>
            </a:r>
            <a:r>
              <a:rPr lang="ru-RU" sz="3400" dirty="0">
                <a:latin typeface="Times New Roman"/>
                <a:cs typeface="Times New Roman"/>
              </a:rPr>
              <a:t> </a:t>
            </a:r>
            <a:r>
              <a:rPr lang="ru-RU" sz="3400" err="1">
                <a:latin typeface="Times New Roman"/>
                <a:cs typeface="Times New Roman"/>
              </a:rPr>
              <a:t>lip</a:t>
            </a:r>
            <a:r>
              <a:rPr lang="ru-RU" sz="3400" dirty="0">
                <a:latin typeface="Times New Roman"/>
                <a:cs typeface="Times New Roman"/>
              </a:rPr>
              <a:t> </a:t>
            </a:r>
            <a:r>
              <a:rPr lang="ru-RU" sz="3400" err="1">
                <a:latin typeface="Times New Roman"/>
                <a:cs typeface="Times New Roman"/>
              </a:rPr>
              <a:t>with</a:t>
            </a:r>
            <a:r>
              <a:rPr lang="ru-RU" sz="3400" dirty="0">
                <a:latin typeface="Times New Roman"/>
                <a:cs typeface="Times New Roman"/>
              </a:rPr>
              <a:t> </a:t>
            </a:r>
            <a:r>
              <a:rPr lang="ru-RU" sz="3400" err="1">
                <a:latin typeface="Times New Roman"/>
                <a:cs typeface="Times New Roman"/>
              </a:rPr>
              <a:t>an</a:t>
            </a:r>
            <a:r>
              <a:rPr lang="ru-RU" sz="3400" dirty="0">
                <a:latin typeface="Times New Roman"/>
                <a:cs typeface="Times New Roman"/>
              </a:rPr>
              <a:t> </a:t>
            </a:r>
            <a:r>
              <a:rPr lang="ru-RU" sz="3400" err="1">
                <a:latin typeface="Times New Roman"/>
                <a:cs typeface="Times New Roman"/>
              </a:rPr>
              <a:t>ulcer</a:t>
            </a:r>
            <a:r>
              <a:rPr lang="ru-RU" sz="3400" dirty="0">
                <a:latin typeface="Times New Roman"/>
                <a:cs typeface="Times New Roman"/>
              </a:rPr>
              <a:t>) </a:t>
            </a:r>
            <a:r>
              <a:rPr lang="ru-RU" sz="3400" err="1">
                <a:latin typeface="Times New Roman"/>
                <a:cs typeface="Times New Roman"/>
              </a:rPr>
              <a:t>shows</a:t>
            </a:r>
            <a:r>
              <a:rPr lang="ru-RU" sz="3400" dirty="0">
                <a:latin typeface="Times New Roman"/>
                <a:cs typeface="Times New Roman"/>
              </a:rPr>
              <a:t> </a:t>
            </a:r>
            <a:r>
              <a:rPr lang="ru-RU" sz="3400" b="1" u="sng" err="1">
                <a:latin typeface="Times New Roman"/>
                <a:cs typeface="Times New Roman"/>
              </a:rPr>
              <a:t>epithelial</a:t>
            </a:r>
            <a:r>
              <a:rPr lang="ru-RU" sz="3400" b="1" u="sng" dirty="0">
                <a:latin typeface="Times New Roman"/>
                <a:cs typeface="Times New Roman"/>
              </a:rPr>
              <a:t> </a:t>
            </a:r>
            <a:r>
              <a:rPr lang="ru-RU" sz="3400" b="1" u="sng" err="1">
                <a:latin typeface="Times New Roman"/>
                <a:cs typeface="Times New Roman"/>
              </a:rPr>
              <a:t>complexes</a:t>
            </a:r>
            <a:r>
              <a:rPr lang="ru-RU" sz="3400" b="1" u="sng" dirty="0">
                <a:latin typeface="Times New Roman"/>
                <a:cs typeface="Times New Roman"/>
              </a:rPr>
              <a:t> </a:t>
            </a:r>
            <a:r>
              <a:rPr lang="ru-RU" sz="3400" b="1" u="sng" err="1">
                <a:latin typeface="Times New Roman"/>
                <a:cs typeface="Times New Roman"/>
              </a:rPr>
              <a:t>composed</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atypical</a:t>
            </a:r>
            <a:r>
              <a:rPr lang="ru-RU" sz="3400" b="1" u="sng" dirty="0">
                <a:latin typeface="Times New Roman"/>
                <a:cs typeface="Times New Roman"/>
              </a:rPr>
              <a:t> </a:t>
            </a:r>
            <a:r>
              <a:rPr lang="ru-RU" sz="3400" b="1" u="sng" err="1">
                <a:latin typeface="Times New Roman"/>
                <a:cs typeface="Times New Roman"/>
              </a:rPr>
              <a:t>stratified</a:t>
            </a:r>
            <a:r>
              <a:rPr lang="ru-RU" sz="3400" b="1" u="sng" dirty="0">
                <a:latin typeface="Times New Roman"/>
                <a:cs typeface="Times New Roman"/>
              </a:rPr>
              <a:t> </a:t>
            </a:r>
            <a:r>
              <a:rPr lang="ru-RU" sz="3400" b="1" u="sng" err="1">
                <a:latin typeface="Times New Roman"/>
                <a:cs typeface="Times New Roman"/>
              </a:rPr>
              <a:t>epithelium</a:t>
            </a:r>
            <a:r>
              <a:rPr lang="ru-RU" sz="3400" b="1" u="sng" dirty="0">
                <a:latin typeface="Times New Roman"/>
                <a:cs typeface="Times New Roman"/>
              </a:rPr>
              <a:t> </a:t>
            </a:r>
            <a:r>
              <a:rPr lang="ru-RU" sz="3400" b="1" u="sng" err="1">
                <a:latin typeface="Times New Roman"/>
                <a:cs typeface="Times New Roman"/>
              </a:rPr>
              <a:t>with</a:t>
            </a:r>
            <a:r>
              <a:rPr lang="ru-RU" sz="3400" b="1" u="sng" dirty="0">
                <a:latin typeface="Times New Roman"/>
                <a:cs typeface="Times New Roman"/>
              </a:rPr>
              <a:t> </a:t>
            </a:r>
            <a:r>
              <a:rPr lang="ru-RU" sz="3400" b="1" u="sng" err="1">
                <a:latin typeface="Times New Roman"/>
                <a:cs typeface="Times New Roman"/>
              </a:rPr>
              <a:t>pathological</a:t>
            </a:r>
            <a:r>
              <a:rPr lang="ru-RU" sz="3400" b="1" u="sng" dirty="0">
                <a:latin typeface="Times New Roman"/>
                <a:cs typeface="Times New Roman"/>
              </a:rPr>
              <a:t> </a:t>
            </a:r>
            <a:r>
              <a:rPr lang="ru-RU" sz="3400" b="1" u="sng" err="1">
                <a:latin typeface="Times New Roman"/>
                <a:cs typeface="Times New Roman"/>
              </a:rPr>
              <a:t>mitotic</a:t>
            </a:r>
            <a:endParaRPr lang="ru-RU" b="1" u="sng"/>
          </a:p>
          <a:p>
            <a:r>
              <a:rPr lang="ru-RU" sz="3400" b="1" u="sng" err="1">
                <a:latin typeface="Times New Roman"/>
                <a:cs typeface="Times New Roman"/>
              </a:rPr>
              <a:t>figures</a:t>
            </a:r>
            <a:r>
              <a:rPr lang="ru-RU" sz="3400" b="1" u="sng" dirty="0">
                <a:latin typeface="Times New Roman"/>
                <a:cs typeface="Times New Roman"/>
              </a:rPr>
              <a:t> </a:t>
            </a:r>
            <a:r>
              <a:rPr lang="ru-RU" sz="3400" b="1" u="sng" err="1">
                <a:latin typeface="Times New Roman"/>
                <a:cs typeface="Times New Roman"/>
              </a:rPr>
              <a:t>near</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ulcer</a:t>
            </a:r>
            <a:r>
              <a:rPr lang="ru-RU" sz="3400" b="1" u="sng" dirty="0">
                <a:latin typeface="Times New Roman"/>
                <a:cs typeface="Times New Roman"/>
              </a:rPr>
              <a:t> </a:t>
            </a:r>
            <a:r>
              <a:rPr lang="ru-RU" sz="3400" b="1" u="sng" err="1">
                <a:latin typeface="Times New Roman"/>
                <a:cs typeface="Times New Roman"/>
              </a:rPr>
              <a:t>margins</a:t>
            </a:r>
            <a:r>
              <a:rPr lang="ru-RU" sz="3400" b="1" u="sng" dirty="0">
                <a:latin typeface="Times New Roman"/>
                <a:cs typeface="Times New Roman"/>
              </a:rPr>
              <a:t> </a:t>
            </a:r>
            <a:r>
              <a:rPr lang="ru-RU" sz="3400" b="1" u="sng" err="1">
                <a:latin typeface="Times New Roman"/>
                <a:cs typeface="Times New Roman"/>
              </a:rPr>
              <a:t>and</a:t>
            </a:r>
            <a:r>
              <a:rPr lang="ru-RU" sz="3400" b="1" u="sng" dirty="0">
                <a:latin typeface="Times New Roman"/>
                <a:cs typeface="Times New Roman"/>
              </a:rPr>
              <a:t> </a:t>
            </a:r>
            <a:r>
              <a:rPr lang="ru-RU" sz="3400" b="1" u="sng" err="1">
                <a:latin typeface="Times New Roman"/>
                <a:cs typeface="Times New Roman"/>
              </a:rPr>
              <a:t>under</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ulcer</a:t>
            </a:r>
            <a:r>
              <a:rPr lang="ru-RU" sz="3400" b="1" u="sng" dirty="0">
                <a:latin typeface="Times New Roman"/>
                <a:cs typeface="Times New Roman"/>
              </a:rPr>
              <a:t> </a:t>
            </a:r>
            <a:r>
              <a:rPr lang="ru-RU" sz="3400" b="1" u="sng" err="1">
                <a:latin typeface="Times New Roman"/>
                <a:cs typeface="Times New Roman"/>
              </a:rPr>
              <a:t>floor</a:t>
            </a:r>
            <a:r>
              <a:rPr lang="ru-RU" sz="3400" b="1" u="sng" dirty="0">
                <a:latin typeface="Times New Roman"/>
                <a:cs typeface="Times New Roman"/>
              </a:rPr>
              <a:t> </a:t>
            </a:r>
            <a:r>
              <a:rPr lang="ru-RU" sz="3400" b="1" u="sng" err="1">
                <a:latin typeface="Times New Roman"/>
                <a:cs typeface="Times New Roman"/>
              </a:rPr>
              <a:t>in</a:t>
            </a:r>
            <a:r>
              <a:rPr lang="ru-RU" sz="3400" b="1" u="sng" dirty="0">
                <a:latin typeface="Times New Roman"/>
                <a:cs typeface="Times New Roman"/>
              </a:rPr>
              <a:t> </a:t>
            </a:r>
            <a:r>
              <a:rPr lang="ru-RU" sz="3400" b="1" u="sng" err="1">
                <a:latin typeface="Times New Roman"/>
                <a:cs typeface="Times New Roman"/>
              </a:rPr>
              <a:t>the</a:t>
            </a:r>
            <a:r>
              <a:rPr lang="ru-RU" sz="3400" b="1" u="sng" dirty="0">
                <a:latin typeface="Times New Roman"/>
                <a:cs typeface="Times New Roman"/>
              </a:rPr>
              <a:t> </a:t>
            </a:r>
            <a:r>
              <a:rPr lang="ru-RU" sz="3400" b="1" u="sng" err="1">
                <a:latin typeface="Times New Roman"/>
                <a:cs typeface="Times New Roman"/>
              </a:rPr>
              <a:t>connective</a:t>
            </a:r>
            <a:r>
              <a:rPr lang="ru-RU" sz="3400" b="1" u="sng" dirty="0">
                <a:latin typeface="Times New Roman"/>
                <a:cs typeface="Times New Roman"/>
              </a:rPr>
              <a:t> </a:t>
            </a:r>
            <a:r>
              <a:rPr lang="ru-RU" sz="3400" b="1" u="sng" err="1">
                <a:latin typeface="Times New Roman"/>
                <a:cs typeface="Times New Roman"/>
              </a:rPr>
              <a:t>tissue</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mucosa</a:t>
            </a:r>
            <a:r>
              <a:rPr lang="ru-RU" sz="3400" b="1" u="sng" dirty="0">
                <a:latin typeface="Times New Roman"/>
                <a:cs typeface="Times New Roman"/>
              </a:rPr>
              <a:t>. </a:t>
            </a:r>
            <a:r>
              <a:rPr lang="ru-RU" sz="3400" b="1" u="sng" err="1">
                <a:latin typeface="Times New Roman"/>
                <a:cs typeface="Times New Roman"/>
              </a:rPr>
              <a:t>Within</a:t>
            </a:r>
            <a:r>
              <a:rPr lang="ru-RU" sz="3400" b="1" u="sng" dirty="0">
                <a:latin typeface="Times New Roman"/>
                <a:cs typeface="Times New Roman"/>
              </a:rPr>
              <a:t> </a:t>
            </a:r>
            <a:r>
              <a:rPr lang="ru-RU" sz="3400" b="1" u="sng" err="1">
                <a:latin typeface="Times New Roman"/>
                <a:cs typeface="Times New Roman"/>
              </a:rPr>
              <a:t>these</a:t>
            </a:r>
            <a:r>
              <a:rPr lang="ru-RU" sz="3400" b="1" u="sng" dirty="0">
                <a:latin typeface="Times New Roman"/>
                <a:cs typeface="Times New Roman"/>
              </a:rPr>
              <a:t> </a:t>
            </a:r>
            <a:r>
              <a:rPr lang="ru-RU" sz="3400" b="1" u="sng" err="1">
                <a:latin typeface="Times New Roman"/>
                <a:cs typeface="Times New Roman"/>
              </a:rPr>
              <a:t>complexes</a:t>
            </a:r>
            <a:r>
              <a:rPr lang="ru-RU" sz="3400" b="1" u="sng" dirty="0">
                <a:latin typeface="Times New Roman"/>
                <a:cs typeface="Times New Roman"/>
              </a:rPr>
              <a:t> </a:t>
            </a:r>
            <a:r>
              <a:rPr lang="ru-RU" sz="3400" b="1" u="sng" err="1">
                <a:latin typeface="Times New Roman"/>
                <a:cs typeface="Times New Roman"/>
              </a:rPr>
              <a:t>there</a:t>
            </a:r>
            <a:r>
              <a:rPr lang="ru-RU" sz="3400" b="1" u="sng" dirty="0">
                <a:latin typeface="Times New Roman"/>
                <a:cs typeface="Times New Roman"/>
              </a:rPr>
              <a:t> </a:t>
            </a:r>
            <a:r>
              <a:rPr lang="ru-RU" sz="3400" b="1" u="sng" err="1">
                <a:latin typeface="Times New Roman"/>
                <a:cs typeface="Times New Roman"/>
              </a:rPr>
              <a:t>are</a:t>
            </a:r>
            <a:r>
              <a:rPr lang="ru-RU" sz="3400" b="1" u="sng" dirty="0">
                <a:latin typeface="Times New Roman"/>
                <a:cs typeface="Times New Roman"/>
              </a:rPr>
              <a:t> </a:t>
            </a:r>
            <a:r>
              <a:rPr lang="ru-RU" sz="3400" b="1" u="sng" err="1">
                <a:latin typeface="Times New Roman"/>
                <a:cs typeface="Times New Roman"/>
              </a:rPr>
              <a:t>accumulations</a:t>
            </a:r>
            <a:r>
              <a:rPr lang="ru-RU" sz="3400" b="1" u="sng" dirty="0">
                <a:latin typeface="Times New Roman"/>
                <a:cs typeface="Times New Roman"/>
              </a:rPr>
              <a:t> </a:t>
            </a:r>
            <a:r>
              <a:rPr lang="ru-RU" sz="3400" b="1" u="sng" err="1">
                <a:latin typeface="Times New Roman"/>
                <a:cs typeface="Times New Roman"/>
              </a:rPr>
              <a:t>of</a:t>
            </a:r>
            <a:r>
              <a:rPr lang="ru-RU" sz="3400" b="1" u="sng" dirty="0">
                <a:latin typeface="Times New Roman"/>
                <a:cs typeface="Times New Roman"/>
              </a:rPr>
              <a:t> </a:t>
            </a:r>
            <a:r>
              <a:rPr lang="ru-RU" sz="3400" b="1" u="sng" err="1">
                <a:latin typeface="Times New Roman"/>
                <a:cs typeface="Times New Roman"/>
              </a:rPr>
              <a:t>bright</a:t>
            </a:r>
            <a:r>
              <a:rPr lang="ru-RU" sz="3400" b="1" u="sng" dirty="0">
                <a:latin typeface="Times New Roman"/>
                <a:cs typeface="Times New Roman"/>
              </a:rPr>
              <a:t> </a:t>
            </a:r>
            <a:r>
              <a:rPr lang="ru-RU" sz="3400" b="1" u="sng" err="1">
                <a:latin typeface="Times New Roman"/>
                <a:cs typeface="Times New Roman"/>
              </a:rPr>
              <a:t>pink</a:t>
            </a:r>
            <a:r>
              <a:rPr lang="ru-RU" sz="3400" b="1" u="sng" dirty="0">
                <a:latin typeface="Times New Roman"/>
                <a:cs typeface="Times New Roman"/>
              </a:rPr>
              <a:t> </a:t>
            </a:r>
            <a:r>
              <a:rPr lang="ru-RU" sz="3400" b="1" u="sng" err="1">
                <a:latin typeface="Times New Roman"/>
                <a:cs typeface="Times New Roman"/>
              </a:rPr>
              <a:t>concentric</a:t>
            </a:r>
            <a:r>
              <a:rPr lang="ru-RU" sz="3400" b="1" u="sng" dirty="0">
                <a:latin typeface="Times New Roman"/>
                <a:cs typeface="Times New Roman"/>
              </a:rPr>
              <a:t> </a:t>
            </a:r>
            <a:r>
              <a:rPr lang="ru-RU" sz="3400" b="1" u="sng" err="1">
                <a:latin typeface="Times New Roman"/>
                <a:cs typeface="Times New Roman"/>
              </a:rPr>
              <a:t>formations</a:t>
            </a:r>
            <a:r>
              <a:rPr lang="ru-RU" sz="3400" b="1" u="sng" dirty="0">
                <a:latin typeface="Times New Roman"/>
                <a:cs typeface="Times New Roman"/>
              </a:rPr>
              <a:t>.</a:t>
            </a:r>
            <a:r>
              <a:rPr lang="ru-RU" sz="3400" dirty="0">
                <a:latin typeface="Times New Roman"/>
                <a:cs typeface="Times New Roman"/>
              </a:rPr>
              <a:t> What</a:t>
            </a:r>
            <a:endParaRPr lang="ru-RU" dirty="0"/>
          </a:p>
          <a:p>
            <a:r>
              <a:rPr lang="ru-RU" sz="3400" err="1">
                <a:latin typeface="Times New Roman"/>
                <a:cs typeface="Times New Roman"/>
              </a:rPr>
              <a:t>pathology</a:t>
            </a:r>
            <a:r>
              <a:rPr lang="ru-RU" sz="3400">
                <a:latin typeface="Times New Roman"/>
                <a:cs typeface="Times New Roman"/>
              </a:rPr>
              <a:t> </a:t>
            </a:r>
            <a:r>
              <a:rPr lang="ru-RU" sz="3400" err="1">
                <a:latin typeface="Times New Roman"/>
                <a:cs typeface="Times New Roman"/>
              </a:rPr>
              <a:t>is</a:t>
            </a:r>
            <a:r>
              <a:rPr lang="ru-RU" sz="3400">
                <a:latin typeface="Times New Roman"/>
                <a:cs typeface="Times New Roman"/>
              </a:rPr>
              <a:t> </a:t>
            </a:r>
            <a:r>
              <a:rPr lang="ru-RU" sz="3400" err="1">
                <a:latin typeface="Times New Roman"/>
                <a:cs typeface="Times New Roman"/>
              </a:rPr>
              <a:t>it</a:t>
            </a:r>
            <a:r>
              <a:rPr lang="ru-RU" sz="3400">
                <a:latin typeface="Times New Roman"/>
                <a:cs typeface="Times New Roman"/>
              </a:rPr>
              <a:t>?</a:t>
            </a:r>
            <a:endParaRPr lang="ru-RU"/>
          </a:p>
          <a:p>
            <a:endParaRPr lang="ru-RU" sz="34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349822" y="4144777"/>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96174" y="4178061"/>
            <a:ext cx="1034882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err="1">
                <a:latin typeface="Times New Roman"/>
                <a:cs typeface="Times New Roman"/>
              </a:rPr>
              <a:t>Squamous</a:t>
            </a:r>
            <a:r>
              <a:rPr lang="uk-UA" sz="2800" dirty="0">
                <a:latin typeface="Times New Roman"/>
                <a:cs typeface="Times New Roman"/>
              </a:rPr>
              <a:t> </a:t>
            </a:r>
            <a:r>
              <a:rPr lang="uk-UA" sz="2800" err="1">
                <a:latin typeface="Times New Roman"/>
                <a:cs typeface="Times New Roman"/>
              </a:rPr>
              <a:t>cell</a:t>
            </a:r>
            <a:r>
              <a:rPr lang="uk-UA" sz="2800" dirty="0">
                <a:latin typeface="Times New Roman"/>
                <a:cs typeface="Times New Roman"/>
              </a:rPr>
              <a:t> </a:t>
            </a:r>
            <a:r>
              <a:rPr lang="uk-UA" sz="2800" err="1">
                <a:latin typeface="Times New Roman"/>
                <a:cs typeface="Times New Roman"/>
              </a:rPr>
              <a:t>nonkeratinous</a:t>
            </a:r>
            <a:r>
              <a:rPr lang="uk-UA" sz="2800" dirty="0">
                <a:latin typeface="Times New Roman"/>
                <a:cs typeface="Times New Roman"/>
              </a:rPr>
              <a:t> </a:t>
            </a:r>
            <a:r>
              <a:rPr lang="uk-UA" sz="2800" err="1">
                <a:latin typeface="Times New Roman"/>
                <a:cs typeface="Times New Roman"/>
              </a:rPr>
              <a:t>carcinoma</a:t>
            </a:r>
            <a:endParaRPr lang="uk-UA" dirty="0" err="1">
              <a:latin typeface="Century Gothic" panose="020B0502020202020204"/>
              <a:cs typeface="Times New Roman"/>
            </a:endParaRPr>
          </a:p>
          <a:p>
            <a:pPr marL="514350" indent="-514350">
              <a:buAutoNum type="alphaUcPeriod"/>
            </a:pPr>
            <a:r>
              <a:rPr lang="uk-UA" sz="2800" b="1" u="sng" err="1">
                <a:latin typeface="Times New Roman"/>
                <a:cs typeface="Times New Roman"/>
              </a:rPr>
              <a:t>Squamous</a:t>
            </a:r>
            <a:r>
              <a:rPr lang="uk-UA" sz="2800" b="1" u="sng" dirty="0">
                <a:latin typeface="Times New Roman"/>
                <a:cs typeface="Times New Roman"/>
              </a:rPr>
              <a:t> </a:t>
            </a:r>
            <a:r>
              <a:rPr lang="uk-UA" sz="2800" b="1" u="sng" err="1">
                <a:latin typeface="Times New Roman"/>
                <a:cs typeface="Times New Roman"/>
              </a:rPr>
              <a:t>cell</a:t>
            </a:r>
            <a:r>
              <a:rPr lang="uk-UA" sz="2800" b="1" u="sng" dirty="0">
                <a:latin typeface="Times New Roman"/>
                <a:cs typeface="Times New Roman"/>
              </a:rPr>
              <a:t> </a:t>
            </a:r>
            <a:r>
              <a:rPr lang="uk-UA" sz="2800" b="1" u="sng" err="1">
                <a:latin typeface="Times New Roman"/>
                <a:cs typeface="Times New Roman"/>
              </a:rPr>
              <a:t>keratinous</a:t>
            </a:r>
            <a:r>
              <a:rPr lang="uk-UA" sz="2800" b="1" u="sng" dirty="0">
                <a:latin typeface="Times New Roman"/>
                <a:cs typeface="Times New Roman"/>
              </a:rPr>
              <a:t> </a:t>
            </a:r>
            <a:r>
              <a:rPr lang="uk-UA" sz="2800" b="1" u="sng" err="1">
                <a:latin typeface="Times New Roman"/>
                <a:cs typeface="Times New Roman"/>
              </a:rPr>
              <a:t>carcinoma</a:t>
            </a:r>
            <a:endParaRPr lang="uk-UA" b="1" u="sng">
              <a:latin typeface="Century Gothic" panose="020B0502020202020204"/>
              <a:cs typeface="Times New Roman"/>
            </a:endParaRPr>
          </a:p>
          <a:p>
            <a:pPr marL="514350" indent="-514350">
              <a:buAutoNum type="alphaUcPeriod"/>
            </a:pPr>
            <a:r>
              <a:rPr lang="uk-UA" sz="2800" dirty="0" err="1">
                <a:latin typeface="Times New Roman"/>
                <a:cs typeface="Times New Roman"/>
              </a:rPr>
              <a:t>Transitional</a:t>
            </a:r>
            <a:r>
              <a:rPr lang="uk-UA" sz="2800" dirty="0">
                <a:latin typeface="Times New Roman"/>
                <a:cs typeface="Times New Roman"/>
              </a:rPr>
              <a:t> </a:t>
            </a:r>
            <a:r>
              <a:rPr lang="uk-UA" sz="2800" dirty="0" err="1">
                <a:latin typeface="Times New Roman"/>
                <a:cs typeface="Times New Roman"/>
              </a:rPr>
              <a:t>cell</a:t>
            </a:r>
            <a:r>
              <a:rPr lang="uk-UA" sz="2800" dirty="0">
                <a:latin typeface="Times New Roman"/>
                <a:cs typeface="Times New Roman"/>
              </a:rPr>
              <a:t> </a:t>
            </a:r>
            <a:r>
              <a:rPr lang="uk-UA" sz="2800" dirty="0" err="1">
                <a:latin typeface="Times New Roman"/>
                <a:cs typeface="Times New Roman"/>
              </a:rPr>
              <a:t>carcinoma</a:t>
            </a:r>
            <a:endParaRPr lang="uk-UA" dirty="0" err="1"/>
          </a:p>
          <a:p>
            <a:pPr marL="514350" indent="-514350">
              <a:buAutoNum type="alphaUcPeriod"/>
            </a:pPr>
            <a:r>
              <a:rPr lang="uk-UA" sz="2800" dirty="0" err="1">
                <a:latin typeface="Times New Roman"/>
                <a:cs typeface="Times New Roman"/>
              </a:rPr>
              <a:t>Papilloma</a:t>
            </a:r>
            <a:endParaRPr lang="uk-UA" dirty="0" err="1"/>
          </a:p>
          <a:p>
            <a:pPr marL="514350" indent="-514350">
              <a:buAutoNum type="alphaUcPeriod"/>
            </a:pPr>
            <a:r>
              <a:rPr lang="uk-UA" sz="2800" dirty="0" err="1">
                <a:latin typeface="Times New Roman"/>
                <a:cs typeface="Times New Roman"/>
              </a:rPr>
              <a:t>Basal</a:t>
            </a:r>
            <a:r>
              <a:rPr lang="uk-UA" sz="2800" dirty="0">
                <a:latin typeface="Times New Roman"/>
                <a:cs typeface="Times New Roman"/>
              </a:rPr>
              <a:t> </a:t>
            </a:r>
            <a:r>
              <a:rPr lang="uk-UA" sz="2800" dirty="0" err="1">
                <a:latin typeface="Times New Roman"/>
                <a:cs typeface="Times New Roman"/>
              </a:rPr>
              <a:t>cell</a:t>
            </a:r>
            <a:r>
              <a:rPr lang="uk-UA" sz="2800" dirty="0">
                <a:latin typeface="Times New Roman"/>
                <a:cs typeface="Times New Roman"/>
              </a:rPr>
              <a:t> </a:t>
            </a:r>
            <a:r>
              <a:rPr lang="uk-UA" sz="2800" dirty="0" err="1">
                <a:latin typeface="Times New Roman"/>
                <a:cs typeface="Times New Roman"/>
              </a:rPr>
              <a:t>carcinoma</a:t>
            </a:r>
          </a:p>
        </p:txBody>
      </p:sp>
    </p:spTree>
    <p:extLst>
      <p:ext uri="{BB962C8B-B14F-4D97-AF65-F5344CB8AC3E}">
        <p14:creationId xmlns:p14="http://schemas.microsoft.com/office/powerpoint/2010/main" val="209442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495694"/>
          </a:xfrm>
        </p:spPr>
        <p:txBody>
          <a:bodyPr vert="horz" lIns="91440" tIns="45720" rIns="91440" bIns="45720" rtlCol="0" anchor="t">
            <a:noAutofit/>
          </a:bodyPr>
          <a:lstStyle/>
          <a:p>
            <a:r>
              <a:rPr lang="ru-RU" sz="3200" err="1">
                <a:latin typeface="Times New Roman"/>
                <a:cs typeface="Times New Roman"/>
              </a:rPr>
              <a:t>Histological</a:t>
            </a:r>
            <a:r>
              <a:rPr lang="ru-RU" sz="3200" dirty="0">
                <a:latin typeface="Times New Roman"/>
                <a:cs typeface="Times New Roman"/>
              </a:rPr>
              <a:t> </a:t>
            </a:r>
            <a:r>
              <a:rPr lang="ru-RU" sz="3200" err="1">
                <a:latin typeface="Times New Roman"/>
                <a:cs typeface="Times New Roman"/>
              </a:rPr>
              <a:t>examination</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mandibular</a:t>
            </a:r>
            <a:r>
              <a:rPr lang="ru-RU" sz="3200" dirty="0">
                <a:latin typeface="Times New Roman"/>
                <a:cs typeface="Times New Roman"/>
              </a:rPr>
              <a:t> </a:t>
            </a:r>
            <a:r>
              <a:rPr lang="ru-RU" sz="3200" err="1">
                <a:latin typeface="Times New Roman"/>
                <a:cs typeface="Times New Roman"/>
              </a:rPr>
              <a:t>bone</a:t>
            </a:r>
            <a:r>
              <a:rPr lang="ru-RU" sz="3200" dirty="0">
                <a:latin typeface="Times New Roman"/>
                <a:cs typeface="Times New Roman"/>
              </a:rPr>
              <a:t> </a:t>
            </a:r>
            <a:r>
              <a:rPr lang="ru-RU" sz="3200" err="1">
                <a:latin typeface="Times New Roman"/>
                <a:cs typeface="Times New Roman"/>
              </a:rPr>
              <a:t>shows</a:t>
            </a:r>
            <a:r>
              <a:rPr lang="ru-RU" sz="3200" dirty="0">
                <a:latin typeface="Times New Roman"/>
                <a:cs typeface="Times New Roman"/>
              </a:rPr>
              <a:t> a </a:t>
            </a:r>
            <a:r>
              <a:rPr lang="ru-RU" sz="3200" err="1">
                <a:latin typeface="Times New Roman"/>
                <a:cs typeface="Times New Roman"/>
              </a:rPr>
              <a:t>tumor</a:t>
            </a:r>
            <a:r>
              <a:rPr lang="ru-RU" sz="3200" dirty="0">
                <a:latin typeface="Times New Roman"/>
                <a:cs typeface="Times New Roman"/>
              </a:rPr>
              <a:t> </a:t>
            </a:r>
            <a:r>
              <a:rPr lang="ru-RU" sz="3200" err="1">
                <a:latin typeface="Times New Roman"/>
                <a:cs typeface="Times New Roman"/>
              </a:rPr>
              <a:t>consisting</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b="1" u="sng" err="1">
                <a:latin typeface="Times New Roman"/>
                <a:cs typeface="Times New Roman"/>
              </a:rPr>
              <a:t>fibrous</a:t>
            </a:r>
            <a:r>
              <a:rPr lang="ru-RU" sz="3200" b="1" u="sng" dirty="0">
                <a:latin typeface="Times New Roman"/>
                <a:cs typeface="Times New Roman"/>
              </a:rPr>
              <a:t> </a:t>
            </a:r>
            <a:r>
              <a:rPr lang="ru-RU" sz="3200" b="1" u="sng" err="1">
                <a:latin typeface="Times New Roman"/>
                <a:cs typeface="Times New Roman"/>
              </a:rPr>
              <a:t>tissue</a:t>
            </a:r>
            <a:r>
              <a:rPr lang="ru-RU" sz="3200" b="1" u="sng" dirty="0">
                <a:latin typeface="Times New Roman"/>
                <a:cs typeface="Times New Roman"/>
              </a:rPr>
              <a:t> </a:t>
            </a:r>
            <a:r>
              <a:rPr lang="ru-RU" sz="3200" b="1" u="sng" err="1">
                <a:latin typeface="Times New Roman"/>
                <a:cs typeface="Times New Roman"/>
              </a:rPr>
              <a:t>that</a:t>
            </a:r>
            <a:r>
              <a:rPr lang="ru-RU" sz="3200" b="1" u="sng" dirty="0">
                <a:latin typeface="Times New Roman"/>
                <a:cs typeface="Times New Roman"/>
              </a:rPr>
              <a:t> </a:t>
            </a:r>
            <a:r>
              <a:rPr lang="ru-RU" sz="3200" b="1" u="sng" err="1">
                <a:latin typeface="Times New Roman"/>
                <a:cs typeface="Times New Roman"/>
              </a:rPr>
              <a:t>surrounds</a:t>
            </a:r>
            <a:r>
              <a:rPr lang="ru-RU" sz="3200" b="1" u="sng" dirty="0">
                <a:latin typeface="Times New Roman"/>
                <a:cs typeface="Times New Roman"/>
              </a:rPr>
              <a:t> </a:t>
            </a:r>
            <a:r>
              <a:rPr lang="ru-RU" sz="3200" b="1" u="sng" err="1">
                <a:latin typeface="Times New Roman"/>
                <a:cs typeface="Times New Roman"/>
              </a:rPr>
              <a:t>basophilic</a:t>
            </a:r>
            <a:r>
              <a:rPr lang="ru-RU" sz="3200" b="1" u="sng" dirty="0">
                <a:latin typeface="Times New Roman"/>
                <a:cs typeface="Times New Roman"/>
              </a:rPr>
              <a:t> </a:t>
            </a:r>
            <a:r>
              <a:rPr lang="ru-RU" sz="3200" b="1" u="sng" err="1">
                <a:latin typeface="Times New Roman"/>
                <a:cs typeface="Times New Roman"/>
              </a:rPr>
              <a:t>cement-like</a:t>
            </a:r>
            <a:r>
              <a:rPr lang="ru-RU" sz="3200" b="1" u="sng" dirty="0">
                <a:latin typeface="Times New Roman"/>
                <a:cs typeface="Times New Roman"/>
              </a:rPr>
              <a:t> </a:t>
            </a:r>
            <a:r>
              <a:rPr lang="ru-RU" sz="3200" b="1" u="sng" err="1">
                <a:latin typeface="Times New Roman"/>
                <a:cs typeface="Times New Roman"/>
              </a:rPr>
              <a:t>foci</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varying</a:t>
            </a:r>
            <a:r>
              <a:rPr lang="ru-RU" sz="3200" b="1" u="sng" dirty="0">
                <a:latin typeface="Times New Roman"/>
                <a:cs typeface="Times New Roman"/>
              </a:rPr>
              <a:t> </a:t>
            </a:r>
            <a:r>
              <a:rPr lang="ru-RU" sz="3200" b="1" u="sng" err="1">
                <a:latin typeface="Times New Roman"/>
                <a:cs typeface="Times New Roman"/>
              </a:rPr>
              <a:t>size</a:t>
            </a:r>
            <a:r>
              <a:rPr lang="ru-RU" sz="3200" dirty="0">
                <a:latin typeface="Times New Roman"/>
                <a:cs typeface="Times New Roman"/>
              </a:rPr>
              <a:t>. </a:t>
            </a:r>
            <a:r>
              <a:rPr lang="ru-RU" sz="3200" err="1">
                <a:latin typeface="Times New Roman"/>
                <a:cs typeface="Times New Roman"/>
              </a:rPr>
              <a:t>Make</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diagnosis</a:t>
            </a:r>
            <a:r>
              <a:rPr lang="ru-RU" sz="3200" dirty="0">
                <a:latin typeface="Times New Roman"/>
                <a:cs typeface="Times New Roman"/>
              </a:rPr>
              <a:t>, </a:t>
            </a:r>
            <a:r>
              <a:rPr lang="ru-RU" sz="3200" err="1">
                <a:latin typeface="Times New Roman"/>
                <a:cs typeface="Times New Roman"/>
              </a:rPr>
              <a:t>what</a:t>
            </a:r>
            <a:r>
              <a:rPr lang="ru-RU" sz="3200" dirty="0">
                <a:latin typeface="Times New Roman"/>
                <a:cs typeface="Times New Roman"/>
              </a:rPr>
              <a:t> </a:t>
            </a:r>
            <a:r>
              <a:rPr lang="ru-RU" sz="3200" err="1">
                <a:latin typeface="Times New Roman"/>
                <a:cs typeface="Times New Roman"/>
              </a:rPr>
              <a:t>kind</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tumor</a:t>
            </a:r>
            <a:r>
              <a:rPr lang="ru-RU" sz="3200" dirty="0">
                <a:latin typeface="Times New Roman"/>
                <a:cs typeface="Times New Roman"/>
              </a:rPr>
              <a:t> </a:t>
            </a:r>
            <a:r>
              <a:rPr lang="ru-RU" sz="3200" err="1">
                <a:latin typeface="Times New Roman"/>
                <a:cs typeface="Times New Roman"/>
              </a:rPr>
              <a:t>it</a:t>
            </a:r>
            <a:r>
              <a:rPr lang="ru-RU" sz="3200" dirty="0">
                <a:latin typeface="Times New Roman"/>
                <a:cs typeface="Times New Roman"/>
              </a:rPr>
              <a:t> </a:t>
            </a:r>
            <a:r>
              <a:rPr lang="ru-RU" sz="3200" err="1">
                <a:latin typeface="Times New Roman"/>
                <a:cs typeface="Times New Roman"/>
              </a:rPr>
              <a:t>is</a:t>
            </a:r>
            <a:r>
              <a:rPr lang="ru-RU" sz="3200" dirty="0">
                <a:latin typeface="Times New Roman"/>
                <a:cs typeface="Times New Roman"/>
              </a:rPr>
              <a:t>:</a:t>
            </a:r>
            <a:endParaRPr lang="ru-RU" sz="320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750173"/>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67419" y="3056627"/>
            <a:ext cx="10348822"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dirty="0" err="1">
                <a:latin typeface="Times New Roman"/>
                <a:cs typeface="Times New Roman"/>
              </a:rPr>
              <a:t>Cemento-ossifying</a:t>
            </a:r>
            <a:r>
              <a:rPr lang="uk-UA" sz="2800" dirty="0">
                <a:latin typeface="Times New Roman"/>
                <a:cs typeface="Times New Roman"/>
              </a:rPr>
              <a:t> </a:t>
            </a:r>
            <a:r>
              <a:rPr lang="uk-UA" sz="2800" dirty="0" err="1">
                <a:latin typeface="Times New Roman"/>
                <a:cs typeface="Times New Roman"/>
              </a:rPr>
              <a:t>fibroma</a:t>
            </a:r>
            <a:endParaRPr lang="uk-UA" dirty="0" err="1"/>
          </a:p>
          <a:p>
            <a:pPr marL="514350" indent="-514350">
              <a:buAutoNum type="alphaUcPeriod"/>
            </a:pPr>
            <a:r>
              <a:rPr lang="uk-UA" sz="2800" dirty="0" err="1">
                <a:latin typeface="Times New Roman"/>
                <a:cs typeface="Times New Roman"/>
              </a:rPr>
              <a:t>Giant</a:t>
            </a:r>
            <a:r>
              <a:rPr lang="uk-UA" sz="2800" dirty="0">
                <a:latin typeface="Times New Roman"/>
                <a:cs typeface="Times New Roman"/>
              </a:rPr>
              <a:t> </a:t>
            </a:r>
            <a:r>
              <a:rPr lang="uk-UA" sz="2800" dirty="0" err="1">
                <a:latin typeface="Times New Roman"/>
                <a:cs typeface="Times New Roman"/>
              </a:rPr>
              <a:t>cementoma</a:t>
            </a:r>
            <a:endParaRPr lang="uk-UA" dirty="0" err="1"/>
          </a:p>
          <a:p>
            <a:pPr marL="514350" indent="-514350">
              <a:buAutoNum type="alphaUcPeriod"/>
            </a:pPr>
            <a:r>
              <a:rPr lang="uk-UA" sz="2800" dirty="0" err="1">
                <a:latin typeface="Times New Roman"/>
                <a:cs typeface="Times New Roman"/>
              </a:rPr>
              <a:t>Cementoblastoma</a:t>
            </a:r>
            <a:endParaRPr lang="uk-UA" dirty="0" err="1"/>
          </a:p>
          <a:p>
            <a:pPr marL="514350" indent="-514350">
              <a:buAutoNum type="alphaUcPeriod"/>
            </a:pPr>
            <a:r>
              <a:rPr lang="uk-UA" sz="2800" dirty="0" err="1">
                <a:latin typeface="Times New Roman"/>
                <a:cs typeface="Times New Roman"/>
              </a:rPr>
              <a:t>Odontogenic</a:t>
            </a:r>
            <a:r>
              <a:rPr lang="uk-UA" sz="2800" dirty="0">
                <a:latin typeface="Times New Roman"/>
                <a:cs typeface="Times New Roman"/>
              </a:rPr>
              <a:t> </a:t>
            </a:r>
            <a:r>
              <a:rPr lang="uk-UA" sz="2800" dirty="0" err="1">
                <a:latin typeface="Times New Roman"/>
                <a:cs typeface="Times New Roman"/>
              </a:rPr>
              <a:t>fibromaCorrect</a:t>
            </a:r>
            <a:r>
              <a:rPr lang="uk-UA" sz="2800" dirty="0">
                <a:latin typeface="Times New Roman"/>
                <a:cs typeface="Times New Roman"/>
              </a:rPr>
              <a:t> </a:t>
            </a:r>
            <a:r>
              <a:rPr lang="uk-UA" sz="2800" dirty="0" err="1">
                <a:latin typeface="Times New Roman"/>
                <a:cs typeface="Times New Roman"/>
              </a:rPr>
              <a:t>answer</a:t>
            </a:r>
          </a:p>
          <a:p>
            <a:pPr marL="514350" indent="-514350">
              <a:buAutoNum type="alphaUcPeriod"/>
            </a:pPr>
            <a:r>
              <a:rPr lang="uk-UA" sz="2800" b="1" u="sng" err="1">
                <a:latin typeface="Times New Roman"/>
                <a:cs typeface="Times New Roman"/>
              </a:rPr>
              <a:t>Cementoma</a:t>
            </a:r>
            <a:endParaRPr lang="uk-UA" b="1" u="sng"/>
          </a:p>
          <a:p>
            <a:pPr marL="514350" indent="-514350">
              <a:buAutoNum type="alphaUcPeriod"/>
            </a:pPr>
            <a:endParaRPr lang="uk-UA"/>
          </a:p>
        </p:txBody>
      </p:sp>
    </p:spTree>
    <p:extLst>
      <p:ext uri="{BB962C8B-B14F-4D97-AF65-F5344CB8AC3E}">
        <p14:creationId xmlns:p14="http://schemas.microsoft.com/office/powerpoint/2010/main" val="40022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128297"/>
          </a:xfrm>
        </p:spPr>
        <p:txBody>
          <a:bodyPr vert="horz" lIns="91440" tIns="45720" rIns="91440" bIns="45720" rtlCol="0" anchor="t">
            <a:noAutofit/>
          </a:bodyPr>
          <a:lstStyle/>
          <a:p>
            <a:r>
              <a:rPr lang="ru-RU" sz="2800" dirty="0">
                <a:latin typeface="Times New Roman"/>
                <a:cs typeface="Times New Roman"/>
              </a:rPr>
              <a:t>A 2-year-old </a:t>
            </a:r>
            <a:r>
              <a:rPr lang="ru-RU" sz="2800" dirty="0" err="1">
                <a:latin typeface="Times New Roman"/>
                <a:cs typeface="Times New Roman"/>
              </a:rPr>
              <a:t>child</a:t>
            </a:r>
            <a:r>
              <a:rPr lang="ru-RU" sz="2800" dirty="0">
                <a:latin typeface="Times New Roman"/>
                <a:cs typeface="Times New Roman"/>
              </a:rPr>
              <a:t> </a:t>
            </a:r>
            <a:r>
              <a:rPr lang="ru-RU" sz="2800" dirty="0" err="1">
                <a:latin typeface="Times New Roman"/>
                <a:cs typeface="Times New Roman"/>
              </a:rPr>
              <a:t>with</a:t>
            </a:r>
            <a:r>
              <a:rPr lang="ru-RU" sz="2800" dirty="0">
                <a:latin typeface="Times New Roman"/>
                <a:cs typeface="Times New Roman"/>
              </a:rPr>
              <a:t> a </a:t>
            </a:r>
            <a:r>
              <a:rPr lang="ru-RU" sz="2800" dirty="0" err="1">
                <a:latin typeface="Times New Roman"/>
                <a:cs typeface="Times New Roman"/>
              </a:rPr>
              <a:t>history</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URTI, </a:t>
            </a:r>
            <a:r>
              <a:rPr lang="ru-RU" sz="2800" dirty="0" err="1">
                <a:latin typeface="Times New Roman"/>
                <a:cs typeface="Times New Roman"/>
              </a:rPr>
              <a:t>who</a:t>
            </a:r>
            <a:r>
              <a:rPr lang="ru-RU" sz="2800" dirty="0">
                <a:latin typeface="Times New Roman"/>
                <a:cs typeface="Times New Roman"/>
              </a:rPr>
              <a:t> </a:t>
            </a:r>
            <a:r>
              <a:rPr lang="ru-RU" sz="2800" dirty="0" err="1">
                <a:latin typeface="Times New Roman"/>
                <a:cs typeface="Times New Roman"/>
              </a:rPr>
              <a:t>died</a:t>
            </a:r>
            <a:r>
              <a:rPr lang="ru-RU" sz="2800" dirty="0">
                <a:latin typeface="Times New Roman"/>
                <a:cs typeface="Times New Roman"/>
              </a:rPr>
              <a:t> </a:t>
            </a:r>
            <a:r>
              <a:rPr lang="ru-RU" sz="2800" dirty="0" err="1">
                <a:latin typeface="Times New Roman"/>
                <a:cs typeface="Times New Roman"/>
              </a:rPr>
              <a:t>with</a:t>
            </a:r>
            <a:r>
              <a:rPr lang="ru-RU" sz="2800" dirty="0">
                <a:latin typeface="Times New Roman"/>
                <a:cs typeface="Times New Roman"/>
              </a:rPr>
              <a:t> </a:t>
            </a:r>
            <a:r>
              <a:rPr lang="ru-RU" sz="2800" dirty="0" err="1">
                <a:latin typeface="Times New Roman"/>
                <a:cs typeface="Times New Roman"/>
              </a:rPr>
              <a:t>signs</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cardiopulmonary</a:t>
            </a:r>
            <a:r>
              <a:rPr lang="ru-RU" sz="2800" dirty="0">
                <a:latin typeface="Times New Roman"/>
                <a:cs typeface="Times New Roman"/>
              </a:rPr>
              <a:t> </a:t>
            </a:r>
            <a:r>
              <a:rPr lang="ru-RU" sz="2800" dirty="0" err="1">
                <a:latin typeface="Times New Roman"/>
                <a:cs typeface="Times New Roman"/>
              </a:rPr>
              <a:t>failure</a:t>
            </a:r>
            <a:r>
              <a:rPr lang="ru-RU" sz="2800" dirty="0">
                <a:latin typeface="Times New Roman"/>
                <a:cs typeface="Times New Roman"/>
              </a:rPr>
              <a:t>, </a:t>
            </a:r>
            <a:r>
              <a:rPr lang="ru-RU" sz="2800" dirty="0" err="1">
                <a:latin typeface="Times New Roman"/>
                <a:cs typeface="Times New Roman"/>
              </a:rPr>
              <a:t>has</a:t>
            </a:r>
            <a:r>
              <a:rPr lang="ru-RU" sz="2800" dirty="0">
                <a:latin typeface="Times New Roman"/>
                <a:cs typeface="Times New Roman"/>
              </a:rPr>
              <a:t> </a:t>
            </a:r>
            <a:r>
              <a:rPr lang="ru-RU" sz="2800" dirty="0" err="1">
                <a:latin typeface="Times New Roman"/>
                <a:cs typeface="Times New Roman"/>
              </a:rPr>
              <a:t>hyperemic</a:t>
            </a:r>
            <a:r>
              <a:rPr lang="ru-RU" sz="2800" dirty="0">
                <a:latin typeface="Times New Roman"/>
                <a:cs typeface="Times New Roman"/>
              </a:rPr>
              <a:t> </a:t>
            </a:r>
            <a:r>
              <a:rPr lang="ru-RU" sz="2800" dirty="0" err="1">
                <a:latin typeface="Times New Roman"/>
                <a:cs typeface="Times New Roman"/>
              </a:rPr>
              <a:t>right</a:t>
            </a:r>
            <a:r>
              <a:rPr lang="ru-RU" sz="2800" dirty="0">
                <a:latin typeface="Times New Roman"/>
                <a:cs typeface="Times New Roman"/>
              </a:rPr>
              <a:t> </a:t>
            </a:r>
            <a:r>
              <a:rPr lang="ru-RU" sz="2800" dirty="0" err="1">
                <a:latin typeface="Times New Roman"/>
                <a:cs typeface="Times New Roman"/>
              </a:rPr>
              <a:t>lung</a:t>
            </a:r>
            <a:r>
              <a:rPr lang="ru-RU" sz="2800" dirty="0">
                <a:latin typeface="Times New Roman"/>
                <a:cs typeface="Times New Roman"/>
              </a:rPr>
              <a:t>. </a:t>
            </a:r>
            <a:r>
              <a:rPr lang="ru-RU" sz="2800" b="1" u="sng" dirty="0">
                <a:latin typeface="Times New Roman"/>
                <a:cs typeface="Times New Roman"/>
              </a:rPr>
              <a:t>In </a:t>
            </a:r>
            <a:r>
              <a:rPr lang="ru-RU" sz="2800" b="1" u="sng" dirty="0" err="1">
                <a:latin typeface="Times New Roman"/>
                <a:cs typeface="Times New Roman"/>
              </a:rPr>
              <a:t>segments</a:t>
            </a:r>
            <a:r>
              <a:rPr lang="ru-RU" sz="2800" b="1" u="sng" dirty="0">
                <a:latin typeface="Times New Roman"/>
                <a:cs typeface="Times New Roman"/>
              </a:rPr>
              <a:t> 2,6, </a:t>
            </a:r>
            <a:r>
              <a:rPr lang="ru-RU" sz="2800" b="1" u="sng" dirty="0" err="1">
                <a:latin typeface="Times New Roman"/>
                <a:cs typeface="Times New Roman"/>
              </a:rPr>
              <a:t>and</a:t>
            </a:r>
            <a:r>
              <a:rPr lang="ru-RU" sz="2800" b="1" u="sng" dirty="0">
                <a:latin typeface="Times New Roman"/>
                <a:cs typeface="Times New Roman"/>
              </a:rPr>
              <a:t> 10 </a:t>
            </a:r>
            <a:r>
              <a:rPr lang="ru-RU" sz="2800" b="1" u="sng" dirty="0" err="1">
                <a:latin typeface="Times New Roman"/>
                <a:cs typeface="Times New Roman"/>
              </a:rPr>
              <a:t>on</a:t>
            </a:r>
            <a:r>
              <a:rPr lang="ru-RU" sz="2800" b="1" u="sng" dirty="0">
                <a:latin typeface="Times New Roman"/>
                <a:cs typeface="Times New Roman"/>
              </a:rPr>
              <a:t>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surface</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on</a:t>
            </a:r>
            <a:r>
              <a:rPr lang="ru-RU" sz="2800" b="1" u="sng" dirty="0">
                <a:latin typeface="Times New Roman"/>
                <a:cs typeface="Times New Roman"/>
              </a:rPr>
              <a:t> </a:t>
            </a:r>
            <a:r>
              <a:rPr lang="ru-RU" sz="2800" b="1" u="sng" dirty="0" err="1">
                <a:latin typeface="Times New Roman"/>
                <a:cs typeface="Times New Roman"/>
              </a:rPr>
              <a:t>section</a:t>
            </a:r>
            <a:r>
              <a:rPr lang="ru-RU" sz="2800" b="1" u="sng" dirty="0">
                <a:latin typeface="Times New Roman"/>
                <a:cs typeface="Times New Roman"/>
              </a:rPr>
              <a:t> </a:t>
            </a:r>
            <a:r>
              <a:rPr lang="ru-RU" sz="2800" b="1" u="sng" dirty="0" err="1">
                <a:latin typeface="Times New Roman"/>
                <a:cs typeface="Times New Roman"/>
              </a:rPr>
              <a:t>there</a:t>
            </a:r>
            <a:r>
              <a:rPr lang="ru-RU" sz="2800" b="1" u="sng" dirty="0">
                <a:latin typeface="Times New Roman"/>
                <a:cs typeface="Times New Roman"/>
              </a:rPr>
              <a:t> </a:t>
            </a:r>
            <a:r>
              <a:rPr lang="ru-RU" sz="2800" b="1" u="sng" dirty="0" err="1">
                <a:latin typeface="Times New Roman"/>
                <a:cs typeface="Times New Roman"/>
              </a:rPr>
              <a:t>are</a:t>
            </a:r>
            <a:r>
              <a:rPr lang="ru-RU" sz="2800" b="1" u="sng" dirty="0">
                <a:latin typeface="Times New Roman"/>
                <a:cs typeface="Times New Roman"/>
              </a:rPr>
              <a:t> </a:t>
            </a:r>
            <a:r>
              <a:rPr lang="ru-RU" sz="2800" b="1" u="sng" dirty="0" err="1">
                <a:latin typeface="Times New Roman"/>
                <a:cs typeface="Times New Roman"/>
              </a:rPr>
              <a:t>irregularshaped</a:t>
            </a:r>
            <a:r>
              <a:rPr lang="ru-RU" sz="2800" b="1" u="sng" dirty="0">
                <a:latin typeface="Times New Roman"/>
                <a:cs typeface="Times New Roman"/>
              </a:rPr>
              <a:t> </a:t>
            </a:r>
            <a:r>
              <a:rPr lang="ru-RU" sz="2800" b="1" u="sng" dirty="0" err="1">
                <a:latin typeface="Times New Roman"/>
                <a:cs typeface="Times New Roman"/>
              </a:rPr>
              <a:t>yellow</a:t>
            </a:r>
            <a:r>
              <a:rPr lang="ru-RU" sz="2800" b="1" u="sng" dirty="0">
                <a:latin typeface="Times New Roman"/>
                <a:cs typeface="Times New Roman"/>
              </a:rPr>
              <a:t> </a:t>
            </a:r>
            <a:r>
              <a:rPr lang="ru-RU" sz="2800" b="1" u="sng" dirty="0" err="1">
                <a:latin typeface="Times New Roman"/>
                <a:cs typeface="Times New Roman"/>
              </a:rPr>
              <a:t>airless</a:t>
            </a:r>
            <a:r>
              <a:rPr lang="ru-RU" sz="2800" b="1" u="sng" dirty="0">
                <a:latin typeface="Times New Roman"/>
                <a:cs typeface="Times New Roman"/>
              </a:rPr>
              <a:t> </a:t>
            </a:r>
            <a:r>
              <a:rPr lang="ru-RU" sz="2800" b="1" u="sng" dirty="0" err="1">
                <a:latin typeface="Times New Roman"/>
                <a:cs typeface="Times New Roman"/>
              </a:rPr>
              <a:t>foci</a:t>
            </a:r>
            <a:r>
              <a:rPr lang="ru-RU" sz="2800" b="1" u="sng" dirty="0">
                <a:latin typeface="Times New Roman"/>
                <a:cs typeface="Times New Roman"/>
              </a:rPr>
              <a:t>, </a:t>
            </a:r>
            <a:r>
              <a:rPr lang="ru-RU" sz="2800" b="1" u="sng" dirty="0" err="1">
                <a:latin typeface="Times New Roman"/>
                <a:cs typeface="Times New Roman"/>
              </a:rPr>
              <a:t>with</a:t>
            </a:r>
            <a:r>
              <a:rPr lang="ru-RU" sz="2800" b="1" u="sng" dirty="0">
                <a:latin typeface="Times New Roman"/>
                <a:cs typeface="Times New Roman"/>
              </a:rPr>
              <a:t> </a:t>
            </a:r>
            <a:r>
              <a:rPr lang="ru-RU" sz="2800" b="1" u="sng" dirty="0" err="1">
                <a:latin typeface="Times New Roman"/>
                <a:cs typeface="Times New Roman"/>
              </a:rPr>
              <a:t>their</a:t>
            </a:r>
            <a:r>
              <a:rPr lang="ru-RU" sz="2800" b="1" u="sng" dirty="0">
                <a:latin typeface="Times New Roman"/>
                <a:cs typeface="Times New Roman"/>
              </a:rPr>
              <a:t> </a:t>
            </a:r>
            <a:r>
              <a:rPr lang="ru-RU" sz="2800" b="1" u="sng" dirty="0" err="1">
                <a:latin typeface="Times New Roman"/>
                <a:cs typeface="Times New Roman"/>
              </a:rPr>
              <a:t>size</a:t>
            </a:r>
            <a:r>
              <a:rPr lang="ru-RU" sz="2800" b="1" u="sng" dirty="0">
                <a:latin typeface="Times New Roman"/>
                <a:cs typeface="Times New Roman"/>
              </a:rPr>
              <a:t> </a:t>
            </a:r>
            <a:r>
              <a:rPr lang="ru-RU" sz="2800" b="1" u="sng" dirty="0" err="1">
                <a:latin typeface="Times New Roman"/>
                <a:cs typeface="Times New Roman"/>
              </a:rPr>
              <a:t>varying</a:t>
            </a:r>
            <a:r>
              <a:rPr lang="ru-RU" sz="2800" b="1" u="sng" dirty="0">
                <a:latin typeface="Times New Roman"/>
                <a:cs typeface="Times New Roman"/>
              </a:rPr>
              <a:t> </a:t>
            </a:r>
            <a:r>
              <a:rPr lang="ru-RU" sz="2800" b="1" u="sng" dirty="0" err="1">
                <a:latin typeface="Times New Roman"/>
                <a:cs typeface="Times New Roman"/>
              </a:rPr>
              <a:t>from</a:t>
            </a:r>
            <a:r>
              <a:rPr lang="ru-RU" sz="2800" b="1" u="sng" dirty="0">
                <a:latin typeface="Times New Roman"/>
                <a:cs typeface="Times New Roman"/>
              </a:rPr>
              <a:t> </a:t>
            </a:r>
            <a:r>
              <a:rPr lang="ru-RU" sz="2800" b="1" u="sng" dirty="0" err="1">
                <a:latin typeface="Times New Roman"/>
                <a:cs typeface="Times New Roman"/>
              </a:rPr>
              <a:t>several</a:t>
            </a:r>
            <a:r>
              <a:rPr lang="ru-RU" sz="2800" b="1" u="sng" dirty="0">
                <a:latin typeface="Times New Roman"/>
                <a:cs typeface="Times New Roman"/>
              </a:rPr>
              <a:t> </a:t>
            </a:r>
            <a:r>
              <a:rPr lang="ru-RU" sz="2800" b="1" u="sng" dirty="0" err="1">
                <a:latin typeface="Times New Roman"/>
                <a:cs typeface="Times New Roman"/>
              </a:rPr>
              <a:t>millimeters</a:t>
            </a:r>
            <a:r>
              <a:rPr lang="ru-RU" sz="2800" b="1" u="sng" dirty="0">
                <a:latin typeface="Times New Roman"/>
                <a:cs typeface="Times New Roman"/>
              </a:rPr>
              <a:t> </a:t>
            </a:r>
            <a:r>
              <a:rPr lang="ru-RU" sz="2800" b="1" u="sng" dirty="0" err="1">
                <a:latin typeface="Times New Roman"/>
                <a:cs typeface="Times New Roman"/>
              </a:rPr>
              <a:t>to</a:t>
            </a:r>
            <a:r>
              <a:rPr lang="ru-RU" sz="2800" b="1" u="sng" dirty="0">
                <a:latin typeface="Times New Roman"/>
                <a:cs typeface="Times New Roman"/>
              </a:rPr>
              <a:t> 1 </a:t>
            </a:r>
            <a:r>
              <a:rPr lang="ru-RU" sz="2800" b="1" u="sng" dirty="0" err="1">
                <a:latin typeface="Times New Roman"/>
                <a:cs typeface="Times New Roman"/>
              </a:rPr>
              <a:t>cm</a:t>
            </a:r>
            <a:r>
              <a:rPr lang="ru-RU" sz="2800" b="1" u="sng" dirty="0">
                <a:latin typeface="Times New Roman"/>
                <a:cs typeface="Times New Roman"/>
              </a:rPr>
              <a:t>.</a:t>
            </a:r>
            <a:r>
              <a:rPr lang="ru-RU" sz="2800" dirty="0">
                <a:latin typeface="Times New Roman"/>
                <a:cs typeface="Times New Roman"/>
              </a:rPr>
              <a:t> </a:t>
            </a:r>
            <a:r>
              <a:rPr lang="ru-RU" sz="2800" dirty="0" err="1">
                <a:latin typeface="Times New Roman"/>
                <a:cs typeface="Times New Roman"/>
              </a:rPr>
              <a:t>Microscopy</a:t>
            </a:r>
            <a:r>
              <a:rPr lang="ru-RU" sz="2800" dirty="0">
                <a:latin typeface="Times New Roman"/>
                <a:cs typeface="Times New Roman"/>
              </a:rPr>
              <a:t> </a:t>
            </a:r>
            <a:r>
              <a:rPr lang="ru-RU" sz="2800" dirty="0" err="1">
                <a:latin typeface="Times New Roman"/>
                <a:cs typeface="Times New Roman"/>
              </a:rPr>
              <a:t>shows</a:t>
            </a:r>
            <a:r>
              <a:rPr lang="ru-RU" sz="2800" dirty="0">
                <a:latin typeface="Times New Roman"/>
                <a:cs typeface="Times New Roman"/>
              </a:rPr>
              <a:t> </a:t>
            </a:r>
            <a:r>
              <a:rPr lang="ru-RU" sz="2800" dirty="0" err="1">
                <a:latin typeface="Times New Roman"/>
                <a:cs typeface="Times New Roman"/>
              </a:rPr>
              <a:t>that</a:t>
            </a:r>
            <a:r>
              <a:rPr lang="ru-RU" sz="2800" dirty="0">
                <a:latin typeface="Times New Roman"/>
                <a:cs typeface="Times New Roman"/>
              </a:rPr>
              <a:t> </a:t>
            </a:r>
            <a:r>
              <a:rPr lang="ru-RU" sz="2800" dirty="0" err="1">
                <a:latin typeface="Times New Roman"/>
                <a:cs typeface="Times New Roman"/>
              </a:rPr>
              <a:t>in</a:t>
            </a:r>
            <a:r>
              <a:rPr lang="ru-RU" sz="2800" dirty="0">
                <a:latin typeface="Times New Roman"/>
                <a:cs typeface="Times New Roman"/>
              </a:rPr>
              <a:t> </a:t>
            </a:r>
            <a:r>
              <a:rPr lang="ru-RU" sz="2800" dirty="0" err="1">
                <a:latin typeface="Times New Roman"/>
                <a:cs typeface="Times New Roman"/>
              </a:rPr>
              <a:t>these</a:t>
            </a:r>
            <a:r>
              <a:rPr lang="ru-RU" sz="2800" dirty="0">
                <a:latin typeface="Times New Roman"/>
                <a:cs typeface="Times New Roman"/>
              </a:rPr>
              <a:t> </a:t>
            </a:r>
            <a:r>
              <a:rPr lang="ru-RU" sz="2800" dirty="0" err="1">
                <a:latin typeface="Times New Roman"/>
                <a:cs typeface="Times New Roman"/>
              </a:rPr>
              <a:t>portions</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pulmonary</a:t>
            </a:r>
            <a:r>
              <a:rPr lang="ru-RU" sz="2800" dirty="0">
                <a:latin typeface="Times New Roman"/>
                <a:cs typeface="Times New Roman"/>
              </a:rPr>
              <a:t> </a:t>
            </a:r>
            <a:r>
              <a:rPr lang="ru-RU" sz="2800" dirty="0" err="1">
                <a:latin typeface="Times New Roman"/>
                <a:cs typeface="Times New Roman"/>
              </a:rPr>
              <a:t>tissue</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alveoli</a:t>
            </a:r>
            <a:r>
              <a:rPr lang="ru-RU" sz="2800" dirty="0">
                <a:latin typeface="Times New Roman"/>
                <a:cs typeface="Times New Roman"/>
              </a:rPr>
              <a:t>, </a:t>
            </a:r>
            <a:r>
              <a:rPr lang="ru-RU" sz="2800" dirty="0" err="1">
                <a:latin typeface="Times New Roman"/>
                <a:cs typeface="Times New Roman"/>
              </a:rPr>
              <a:t>bronchioles</a:t>
            </a:r>
            <a:r>
              <a:rPr lang="ru-RU" sz="2800" dirty="0">
                <a:latin typeface="Times New Roman"/>
                <a:cs typeface="Times New Roman"/>
              </a:rPr>
              <a:t>, </a:t>
            </a:r>
            <a:r>
              <a:rPr lang="ru-RU" sz="2800" dirty="0" err="1">
                <a:latin typeface="Times New Roman"/>
                <a:cs typeface="Times New Roman"/>
              </a:rPr>
              <a:t>and</a:t>
            </a:r>
            <a:r>
              <a:rPr lang="ru-RU" sz="2800" dirty="0">
                <a:latin typeface="Times New Roman"/>
                <a:cs typeface="Times New Roman"/>
              </a:rPr>
              <a:t> </a:t>
            </a:r>
            <a:r>
              <a:rPr lang="ru-RU" sz="2800" dirty="0" err="1">
                <a:latin typeface="Times New Roman"/>
                <a:cs typeface="Times New Roman"/>
              </a:rPr>
              <a:t>small</a:t>
            </a:r>
            <a:r>
              <a:rPr lang="ru-RU" sz="2800" dirty="0">
                <a:latin typeface="Times New Roman"/>
                <a:cs typeface="Times New Roman"/>
              </a:rPr>
              <a:t> </a:t>
            </a:r>
            <a:r>
              <a:rPr lang="ru-RU" sz="2800" dirty="0" err="1">
                <a:latin typeface="Times New Roman"/>
                <a:cs typeface="Times New Roman"/>
              </a:rPr>
              <a:t>bronchi</a:t>
            </a:r>
            <a:r>
              <a:rPr lang="ru-RU" sz="2800" dirty="0">
                <a:latin typeface="Times New Roman"/>
                <a:cs typeface="Times New Roman"/>
              </a:rPr>
              <a:t> </a:t>
            </a:r>
            <a:r>
              <a:rPr lang="ru-RU" sz="2800" dirty="0" err="1">
                <a:latin typeface="Times New Roman"/>
                <a:cs typeface="Times New Roman"/>
              </a:rPr>
              <a:t>contain</a:t>
            </a:r>
            <a:r>
              <a:rPr lang="ru-RU" sz="2800" dirty="0">
                <a:latin typeface="Times New Roman"/>
                <a:cs typeface="Times New Roman"/>
              </a:rPr>
              <a:t> </a:t>
            </a:r>
            <a:r>
              <a:rPr lang="ru-RU" sz="2800" b="1" u="sng" dirty="0" err="1">
                <a:latin typeface="Times New Roman"/>
                <a:cs typeface="Times New Roman"/>
              </a:rPr>
              <a:t>exudate</a:t>
            </a:r>
            <a:r>
              <a:rPr lang="ru-RU" sz="2800" b="1" u="sng" dirty="0">
                <a:latin typeface="Times New Roman"/>
                <a:cs typeface="Times New Roman"/>
              </a:rPr>
              <a:t> </a:t>
            </a:r>
            <a:r>
              <a:rPr lang="ru-RU" sz="2800" b="1" u="sng" dirty="0" err="1">
                <a:latin typeface="Times New Roman"/>
                <a:cs typeface="Times New Roman"/>
              </a:rPr>
              <a:t>with</a:t>
            </a:r>
            <a:r>
              <a:rPr lang="ru-RU" sz="2800" b="1" u="sng" dirty="0">
                <a:latin typeface="Times New Roman"/>
                <a:cs typeface="Times New Roman"/>
              </a:rPr>
              <a:t> </a:t>
            </a:r>
            <a:r>
              <a:rPr lang="ru-RU" sz="2800" b="1" u="sng" dirty="0" err="1">
                <a:latin typeface="Times New Roman"/>
                <a:cs typeface="Times New Roman"/>
              </a:rPr>
              <a:t>predominance</a:t>
            </a:r>
            <a:r>
              <a:rPr lang="ru-RU" sz="2800" b="1" u="sng" dirty="0">
                <a:latin typeface="Times New Roman"/>
                <a:cs typeface="Times New Roman"/>
              </a:rPr>
              <a:t> </a:t>
            </a:r>
            <a:r>
              <a:rPr lang="ru-RU" sz="2800" b="1" u="sng" dirty="0" err="1">
                <a:latin typeface="Times New Roman"/>
                <a:cs typeface="Times New Roman"/>
              </a:rPr>
              <a:t>of</a:t>
            </a:r>
            <a:r>
              <a:rPr lang="ru-RU" sz="2800" b="1" u="sng" dirty="0">
                <a:latin typeface="Times New Roman"/>
                <a:cs typeface="Times New Roman"/>
              </a:rPr>
              <a:t> </a:t>
            </a:r>
            <a:r>
              <a:rPr lang="ru-RU" sz="2800" b="1" u="sng" dirty="0" err="1">
                <a:latin typeface="Times New Roman"/>
                <a:cs typeface="Times New Roman"/>
              </a:rPr>
              <a:t>neutrophils</a:t>
            </a:r>
            <a:r>
              <a:rPr lang="ru-RU" sz="2800" b="1" u="sng" dirty="0">
                <a:latin typeface="Times New Roman"/>
                <a:cs typeface="Times New Roman"/>
              </a:rPr>
              <a:t>. </a:t>
            </a:r>
            <a:r>
              <a:rPr lang="ru-RU" sz="2800" dirty="0">
                <a:latin typeface="Times New Roman"/>
                <a:cs typeface="Times New Roman"/>
              </a:rPr>
              <a:t>What </a:t>
            </a:r>
            <a:r>
              <a:rPr lang="ru-RU" sz="2800" dirty="0" err="1">
                <a:latin typeface="Times New Roman"/>
                <a:cs typeface="Times New Roman"/>
              </a:rPr>
              <a:t>is</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most</a:t>
            </a:r>
            <a:r>
              <a:rPr lang="ru-RU" sz="2800" dirty="0">
                <a:latin typeface="Times New Roman"/>
                <a:cs typeface="Times New Roman"/>
              </a:rPr>
              <a:t> </a:t>
            </a:r>
            <a:r>
              <a:rPr lang="ru-RU" sz="2800" dirty="0" err="1">
                <a:latin typeface="Times New Roman"/>
                <a:cs typeface="Times New Roman"/>
              </a:rPr>
              <a:t>likely</a:t>
            </a:r>
            <a:r>
              <a:rPr lang="ru-RU" sz="2800" dirty="0">
                <a:latin typeface="Times New Roman"/>
                <a:cs typeface="Times New Roman"/>
              </a:rPr>
              <a:t> </a:t>
            </a:r>
            <a:r>
              <a:rPr lang="ru-RU" sz="2800" dirty="0" err="1">
                <a:latin typeface="Times New Roman"/>
                <a:cs typeface="Times New Roman"/>
              </a:rPr>
              <a:t>diagnosis</a:t>
            </a:r>
            <a:r>
              <a:rPr lang="ru-RU" sz="2800" dirty="0">
                <a:latin typeface="Times New Roman"/>
                <a:cs typeface="Times New Roman"/>
              </a:rPr>
              <a:t>?</a:t>
            </a:r>
            <a:endParaRPr lang="ru-RU" dirty="0" err="1"/>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134162" y="3929116"/>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3847382"/>
            <a:ext cx="1034882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dirty="0" err="1">
                <a:latin typeface="Times New Roman"/>
                <a:cs typeface="Times New Roman"/>
              </a:rPr>
              <a:t>Interstitial</a:t>
            </a:r>
            <a:r>
              <a:rPr lang="uk-UA" sz="2800" dirty="0">
                <a:latin typeface="Times New Roman"/>
                <a:cs typeface="Times New Roman"/>
              </a:rPr>
              <a:t> </a:t>
            </a:r>
            <a:r>
              <a:rPr lang="uk-UA" sz="2800" dirty="0" err="1">
                <a:latin typeface="Times New Roman"/>
                <a:cs typeface="Times New Roman"/>
              </a:rPr>
              <a:t>pneumonia</a:t>
            </a:r>
          </a:p>
          <a:p>
            <a:pPr marL="514350" indent="-514350">
              <a:buAutoNum type="alphaUcPeriod"/>
            </a:pPr>
            <a:r>
              <a:rPr lang="uk-UA" sz="2800" dirty="0" err="1">
                <a:latin typeface="Times New Roman"/>
                <a:cs typeface="Times New Roman"/>
              </a:rPr>
              <a:t>Acute</a:t>
            </a:r>
            <a:r>
              <a:rPr lang="uk-UA" sz="2800" dirty="0">
                <a:latin typeface="Times New Roman"/>
                <a:cs typeface="Times New Roman"/>
              </a:rPr>
              <a:t> </a:t>
            </a:r>
            <a:r>
              <a:rPr lang="uk-UA" sz="2800" dirty="0" err="1">
                <a:latin typeface="Times New Roman"/>
                <a:cs typeface="Times New Roman"/>
              </a:rPr>
              <a:t>bronchitis</a:t>
            </a:r>
            <a:endParaRPr lang="uk-UA" dirty="0" err="1"/>
          </a:p>
          <a:p>
            <a:pPr marL="514350" indent="-514350">
              <a:buAutoNum type="alphaUcPeriod"/>
            </a:pPr>
            <a:r>
              <a:rPr lang="uk-UA" sz="2800" dirty="0" err="1">
                <a:latin typeface="Times New Roman"/>
                <a:cs typeface="Times New Roman"/>
              </a:rPr>
              <a:t>Croupous</a:t>
            </a:r>
            <a:r>
              <a:rPr lang="uk-UA" sz="2800" dirty="0">
                <a:latin typeface="Times New Roman"/>
                <a:cs typeface="Times New Roman"/>
              </a:rPr>
              <a:t> </a:t>
            </a:r>
            <a:r>
              <a:rPr lang="uk-UA" sz="2800" dirty="0" err="1">
                <a:latin typeface="Times New Roman"/>
                <a:cs typeface="Times New Roman"/>
              </a:rPr>
              <a:t>pneumonia</a:t>
            </a:r>
            <a:endParaRPr lang="uk-UA" dirty="0" err="1"/>
          </a:p>
          <a:p>
            <a:pPr marL="514350" indent="-514350">
              <a:buAutoNum type="alphaUcPeriod"/>
            </a:pPr>
            <a:r>
              <a:rPr lang="uk-UA" sz="2800" b="1" u="sng" err="1">
                <a:latin typeface="Times New Roman"/>
                <a:cs typeface="Times New Roman"/>
              </a:rPr>
              <a:t>Pulmonary</a:t>
            </a:r>
            <a:r>
              <a:rPr lang="uk-UA" sz="2800" b="1" u="sng" dirty="0">
                <a:latin typeface="Times New Roman"/>
                <a:cs typeface="Times New Roman"/>
              </a:rPr>
              <a:t> </a:t>
            </a:r>
            <a:r>
              <a:rPr lang="uk-UA" sz="2800" b="1" u="sng" err="1">
                <a:latin typeface="Times New Roman"/>
                <a:cs typeface="Times New Roman"/>
              </a:rPr>
              <a:t>abscess</a:t>
            </a:r>
            <a:endParaRPr lang="uk-UA" b="1" u="sng"/>
          </a:p>
          <a:p>
            <a:pPr marL="514350" indent="-514350">
              <a:buAutoNum type="alphaUcPeriod"/>
            </a:pPr>
            <a:r>
              <a:rPr lang="uk-UA" sz="2800" dirty="0" err="1">
                <a:latin typeface="Times New Roman"/>
                <a:cs typeface="Times New Roman"/>
              </a:rPr>
              <a:t>Focal</a:t>
            </a:r>
            <a:r>
              <a:rPr lang="uk-UA" sz="2800" dirty="0">
                <a:latin typeface="Times New Roman"/>
                <a:cs typeface="Times New Roman"/>
              </a:rPr>
              <a:t> </a:t>
            </a:r>
            <a:r>
              <a:rPr lang="uk-UA" sz="2800" dirty="0" err="1">
                <a:latin typeface="Times New Roman"/>
                <a:cs typeface="Times New Roman"/>
              </a:rPr>
              <a:t>pneumonia</a:t>
            </a:r>
            <a:endParaRPr lang="uk-UA" dirty="0" err="1"/>
          </a:p>
        </p:txBody>
      </p:sp>
    </p:spTree>
    <p:extLst>
      <p:ext uri="{BB962C8B-B14F-4D97-AF65-F5344CB8AC3E}">
        <p14:creationId xmlns:p14="http://schemas.microsoft.com/office/powerpoint/2010/main" val="733424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495694"/>
          </a:xfrm>
        </p:spPr>
        <p:txBody>
          <a:bodyPr vert="horz" lIns="91440" tIns="45720" rIns="91440" bIns="45720" rtlCol="0" anchor="t">
            <a:noAutofit/>
          </a:bodyPr>
          <a:lstStyle/>
          <a:p>
            <a:r>
              <a:rPr lang="ru-RU" sz="2800" dirty="0">
                <a:latin typeface="Times New Roman"/>
                <a:cs typeface="Times New Roman"/>
              </a:rPr>
              <a:t>A 45-year-old </a:t>
            </a:r>
            <a:r>
              <a:rPr lang="ru-RU" sz="2800" dirty="0" err="1">
                <a:latin typeface="Times New Roman"/>
                <a:cs typeface="Times New Roman"/>
              </a:rPr>
              <a:t>man</a:t>
            </a:r>
            <a:r>
              <a:rPr lang="ru-RU" sz="2800" dirty="0">
                <a:latin typeface="Times New Roman"/>
                <a:cs typeface="Times New Roman"/>
              </a:rPr>
              <a:t> </a:t>
            </a:r>
            <a:r>
              <a:rPr lang="ru-RU" sz="2800" dirty="0" err="1">
                <a:latin typeface="Times New Roman"/>
                <a:cs typeface="Times New Roman"/>
              </a:rPr>
              <a:t>had</a:t>
            </a:r>
            <a:r>
              <a:rPr lang="ru-RU" sz="2800" dirty="0">
                <a:latin typeface="Times New Roman"/>
                <a:cs typeface="Times New Roman"/>
              </a:rPr>
              <a:t> a </a:t>
            </a:r>
            <a:r>
              <a:rPr lang="ru-RU" sz="2800" dirty="0" err="1">
                <a:latin typeface="Times New Roman"/>
                <a:cs typeface="Times New Roman"/>
              </a:rPr>
              <a:t>cyst</a:t>
            </a:r>
            <a:r>
              <a:rPr lang="ru-RU" sz="2800" dirty="0">
                <a:latin typeface="Times New Roman"/>
                <a:cs typeface="Times New Roman"/>
              </a:rPr>
              <a:t> </a:t>
            </a:r>
            <a:r>
              <a:rPr lang="ru-RU" sz="2800" dirty="0" err="1">
                <a:latin typeface="Times New Roman"/>
                <a:cs typeface="Times New Roman"/>
              </a:rPr>
              <a:t>removed</a:t>
            </a:r>
            <a:r>
              <a:rPr lang="ru-RU" sz="2800" dirty="0">
                <a:latin typeface="Times New Roman"/>
                <a:cs typeface="Times New Roman"/>
              </a:rPr>
              <a:t> </a:t>
            </a:r>
            <a:r>
              <a:rPr lang="ru-RU" sz="2800" dirty="0" err="1">
                <a:latin typeface="Times New Roman"/>
                <a:cs typeface="Times New Roman"/>
              </a:rPr>
              <a:t>from</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region</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his</a:t>
            </a:r>
            <a:r>
              <a:rPr lang="ru-RU" sz="2800" dirty="0">
                <a:latin typeface="Times New Roman"/>
                <a:cs typeface="Times New Roman"/>
              </a:rPr>
              <a:t> </a:t>
            </a:r>
            <a:r>
              <a:rPr lang="ru-RU" sz="2800" dirty="0" err="1">
                <a:latin typeface="Times New Roman"/>
                <a:cs typeface="Times New Roman"/>
              </a:rPr>
              <a:t>gonial</a:t>
            </a:r>
            <a:r>
              <a:rPr lang="ru-RU" sz="2800" dirty="0">
                <a:latin typeface="Times New Roman"/>
                <a:cs typeface="Times New Roman"/>
              </a:rPr>
              <a:t> </a:t>
            </a:r>
            <a:r>
              <a:rPr lang="ru-RU" sz="2800" dirty="0" err="1">
                <a:latin typeface="Times New Roman"/>
                <a:cs typeface="Times New Roman"/>
              </a:rPr>
              <a:t>angle</a:t>
            </a:r>
            <a:r>
              <a:rPr lang="ru-RU" sz="2800" dirty="0">
                <a:latin typeface="Times New Roman"/>
                <a:cs typeface="Times New Roman"/>
              </a:rPr>
              <a:t>. The </a:t>
            </a:r>
            <a:r>
              <a:rPr lang="ru-RU" sz="2800" dirty="0" err="1">
                <a:latin typeface="Times New Roman"/>
                <a:cs typeface="Times New Roman"/>
              </a:rPr>
              <a:t>cyst</a:t>
            </a:r>
            <a:r>
              <a:rPr lang="ru-RU" sz="2800" dirty="0">
                <a:latin typeface="Times New Roman"/>
                <a:cs typeface="Times New Roman"/>
              </a:rPr>
              <a:t> </a:t>
            </a:r>
            <a:r>
              <a:rPr lang="ru-RU" sz="2800" dirty="0" err="1">
                <a:latin typeface="Times New Roman"/>
                <a:cs typeface="Times New Roman"/>
              </a:rPr>
              <a:t>was</a:t>
            </a:r>
            <a:r>
              <a:rPr lang="ru-RU" sz="2800" dirty="0">
                <a:latin typeface="Times New Roman"/>
                <a:cs typeface="Times New Roman"/>
              </a:rPr>
              <a:t> 1.5 </a:t>
            </a:r>
            <a:r>
              <a:rPr lang="ru-RU" sz="2800" dirty="0" err="1">
                <a:latin typeface="Times New Roman"/>
                <a:cs typeface="Times New Roman"/>
              </a:rPr>
              <a:t>cm</a:t>
            </a:r>
            <a:r>
              <a:rPr lang="ru-RU" sz="2800" dirty="0">
                <a:latin typeface="Times New Roman"/>
                <a:cs typeface="Times New Roman"/>
              </a:rPr>
              <a:t> </a:t>
            </a:r>
            <a:r>
              <a:rPr lang="ru-RU" sz="2800" dirty="0" err="1">
                <a:latin typeface="Times New Roman"/>
                <a:cs typeface="Times New Roman"/>
              </a:rPr>
              <a:t>in</a:t>
            </a:r>
            <a:r>
              <a:rPr lang="ru-RU" sz="2800" dirty="0">
                <a:latin typeface="Times New Roman"/>
                <a:cs typeface="Times New Roman"/>
              </a:rPr>
              <a:t> </a:t>
            </a:r>
            <a:r>
              <a:rPr lang="ru-RU" sz="2800" dirty="0" err="1">
                <a:latin typeface="Times New Roman"/>
                <a:cs typeface="Times New Roman"/>
              </a:rPr>
              <a:t>diameter</a:t>
            </a:r>
            <a:r>
              <a:rPr lang="ru-RU" sz="2800" dirty="0">
                <a:latin typeface="Times New Roman"/>
                <a:cs typeface="Times New Roman"/>
              </a:rPr>
              <a:t> </a:t>
            </a:r>
            <a:r>
              <a:rPr lang="ru-RU" sz="2800" dirty="0" err="1">
                <a:latin typeface="Times New Roman"/>
                <a:cs typeface="Times New Roman"/>
              </a:rPr>
              <a:t>and</a:t>
            </a:r>
            <a:r>
              <a:rPr lang="ru-RU" sz="2800" dirty="0">
                <a:latin typeface="Times New Roman"/>
                <a:cs typeface="Times New Roman"/>
              </a:rPr>
              <a:t> </a:t>
            </a:r>
            <a:r>
              <a:rPr lang="ru-RU" sz="2800" dirty="0" err="1">
                <a:latin typeface="Times New Roman"/>
                <a:cs typeface="Times New Roman"/>
              </a:rPr>
              <a:t>contained</a:t>
            </a:r>
            <a:r>
              <a:rPr lang="ru-RU" sz="2800" dirty="0">
                <a:latin typeface="Times New Roman"/>
                <a:cs typeface="Times New Roman"/>
              </a:rPr>
              <a:t> </a:t>
            </a:r>
            <a:r>
              <a:rPr lang="ru-RU" sz="2800" dirty="0" err="1">
                <a:latin typeface="Times New Roman"/>
                <a:cs typeface="Times New Roman"/>
              </a:rPr>
              <a:t>numerous</a:t>
            </a:r>
            <a:r>
              <a:rPr lang="ru-RU" sz="2800" dirty="0">
                <a:latin typeface="Times New Roman"/>
                <a:cs typeface="Times New Roman"/>
              </a:rPr>
              <a:t> </a:t>
            </a:r>
            <a:r>
              <a:rPr lang="ru-RU" sz="2800" dirty="0" err="1">
                <a:latin typeface="Times New Roman"/>
                <a:cs typeface="Times New Roman"/>
              </a:rPr>
              <a:t>keratinous</a:t>
            </a:r>
            <a:r>
              <a:rPr lang="ru-RU" sz="2800" dirty="0">
                <a:latin typeface="Times New Roman"/>
                <a:cs typeface="Times New Roman"/>
              </a:rPr>
              <a:t> </a:t>
            </a:r>
            <a:r>
              <a:rPr lang="ru-RU" sz="2800" dirty="0" err="1">
                <a:latin typeface="Times New Roman"/>
                <a:cs typeface="Times New Roman"/>
              </a:rPr>
              <a:t>masses</a:t>
            </a:r>
            <a:r>
              <a:rPr lang="ru-RU" sz="2800" dirty="0">
                <a:latin typeface="Times New Roman"/>
                <a:cs typeface="Times New Roman"/>
              </a:rPr>
              <a:t>. </a:t>
            </a:r>
            <a:r>
              <a:rPr lang="ru-RU" sz="2800" dirty="0" err="1">
                <a:latin typeface="Times New Roman"/>
                <a:cs typeface="Times New Roman"/>
              </a:rPr>
              <a:t>Histology</a:t>
            </a:r>
            <a:r>
              <a:rPr lang="ru-RU" sz="2800" dirty="0">
                <a:latin typeface="Times New Roman"/>
                <a:cs typeface="Times New Roman"/>
              </a:rPr>
              <a:t> </a:t>
            </a:r>
            <a:r>
              <a:rPr lang="ru-RU" sz="2800" dirty="0" err="1">
                <a:latin typeface="Times New Roman"/>
                <a:cs typeface="Times New Roman"/>
              </a:rPr>
              <a:t>shows</a:t>
            </a:r>
            <a:r>
              <a:rPr lang="ru-RU" sz="2800" dirty="0">
                <a:latin typeface="Times New Roman"/>
                <a:cs typeface="Times New Roman"/>
              </a:rPr>
              <a:t> </a:t>
            </a:r>
            <a:r>
              <a:rPr lang="ru-RU" sz="2800" dirty="0" err="1">
                <a:latin typeface="Times New Roman"/>
                <a:cs typeface="Times New Roman"/>
              </a:rPr>
              <a:t>that</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cyst</a:t>
            </a:r>
            <a:r>
              <a:rPr lang="ru-RU" sz="2800" dirty="0">
                <a:latin typeface="Times New Roman"/>
                <a:cs typeface="Times New Roman"/>
              </a:rPr>
              <a:t> </a:t>
            </a:r>
            <a:r>
              <a:rPr lang="ru-RU" sz="2800" dirty="0" err="1">
                <a:latin typeface="Times New Roman"/>
                <a:cs typeface="Times New Roman"/>
              </a:rPr>
              <a:t>wall</a:t>
            </a:r>
            <a:r>
              <a:rPr lang="ru-RU" sz="2800" dirty="0">
                <a:latin typeface="Times New Roman"/>
                <a:cs typeface="Times New Roman"/>
              </a:rPr>
              <a:t> </a:t>
            </a:r>
            <a:r>
              <a:rPr lang="ru-RU" sz="2800" dirty="0" err="1">
                <a:latin typeface="Times New Roman"/>
                <a:cs typeface="Times New Roman"/>
              </a:rPr>
              <a:t>is</a:t>
            </a:r>
            <a:r>
              <a:rPr lang="ru-RU" sz="2800" dirty="0">
                <a:latin typeface="Times New Roman"/>
                <a:cs typeface="Times New Roman"/>
              </a:rPr>
              <a:t> </a:t>
            </a:r>
            <a:r>
              <a:rPr lang="ru-RU" sz="2800" dirty="0" err="1">
                <a:latin typeface="Times New Roman"/>
                <a:cs typeface="Times New Roman"/>
              </a:rPr>
              <a:t>thin</a:t>
            </a:r>
            <a:r>
              <a:rPr lang="ru-RU" sz="2800" dirty="0">
                <a:latin typeface="Times New Roman"/>
                <a:cs typeface="Times New Roman"/>
              </a:rPr>
              <a:t> </a:t>
            </a:r>
            <a:r>
              <a:rPr lang="ru-RU" sz="2800" dirty="0" err="1">
                <a:latin typeface="Times New Roman"/>
                <a:cs typeface="Times New Roman"/>
              </a:rPr>
              <a:t>and</a:t>
            </a:r>
            <a:r>
              <a:rPr lang="ru-RU" sz="2800" dirty="0">
                <a:latin typeface="Times New Roman"/>
                <a:cs typeface="Times New Roman"/>
              </a:rPr>
              <a:t> </a:t>
            </a:r>
            <a:r>
              <a:rPr lang="ru-RU" sz="2800" dirty="0" err="1">
                <a:latin typeface="Times New Roman"/>
                <a:cs typeface="Times New Roman"/>
              </a:rPr>
              <a:t>formed</a:t>
            </a:r>
            <a:r>
              <a:rPr lang="ru-RU" sz="2800" dirty="0">
                <a:latin typeface="Times New Roman"/>
                <a:cs typeface="Times New Roman"/>
              </a:rPr>
              <a:t> </a:t>
            </a:r>
            <a:r>
              <a:rPr lang="ru-RU" sz="2800" dirty="0" err="1">
                <a:latin typeface="Times New Roman"/>
                <a:cs typeface="Times New Roman"/>
              </a:rPr>
              <a:t>from</a:t>
            </a:r>
            <a:r>
              <a:rPr lang="ru-RU" sz="2800" dirty="0">
                <a:latin typeface="Times New Roman"/>
                <a:cs typeface="Times New Roman"/>
              </a:rPr>
              <a:t> </a:t>
            </a:r>
            <a:r>
              <a:rPr lang="ru-RU" sz="2800" dirty="0" err="1">
                <a:latin typeface="Times New Roman"/>
                <a:cs typeface="Times New Roman"/>
              </a:rPr>
              <a:t>mature</a:t>
            </a:r>
            <a:r>
              <a:rPr lang="ru-RU" sz="2800" dirty="0">
                <a:latin typeface="Times New Roman"/>
                <a:cs typeface="Times New Roman"/>
              </a:rPr>
              <a:t> </a:t>
            </a:r>
            <a:r>
              <a:rPr lang="ru-RU" sz="2800" dirty="0" err="1">
                <a:latin typeface="Times New Roman"/>
                <a:cs typeface="Times New Roman"/>
              </a:rPr>
              <a:t>connective</a:t>
            </a:r>
            <a:r>
              <a:rPr lang="ru-RU" sz="2800" dirty="0">
                <a:latin typeface="Times New Roman"/>
                <a:cs typeface="Times New Roman"/>
              </a:rPr>
              <a:t> </a:t>
            </a:r>
            <a:r>
              <a:rPr lang="ru-RU" sz="2800" dirty="0" err="1">
                <a:latin typeface="Times New Roman"/>
                <a:cs typeface="Times New Roman"/>
              </a:rPr>
              <a:t>tissue</a:t>
            </a:r>
            <a:r>
              <a:rPr lang="ru-RU" sz="2800" dirty="0">
                <a:latin typeface="Times New Roman"/>
                <a:cs typeface="Times New Roman"/>
              </a:rPr>
              <a:t>, </a:t>
            </a:r>
            <a:r>
              <a:rPr lang="ru-RU" sz="2800" dirty="0" err="1">
                <a:latin typeface="Times New Roman"/>
                <a:cs typeface="Times New Roman"/>
              </a:rPr>
              <a:t>cyst</a:t>
            </a:r>
            <a:r>
              <a:rPr lang="ru-RU" sz="2800" dirty="0">
                <a:latin typeface="Times New Roman"/>
                <a:cs typeface="Times New Roman"/>
              </a:rPr>
              <a:t> </a:t>
            </a:r>
            <a:r>
              <a:rPr lang="ru-RU" sz="2800" dirty="0" err="1">
                <a:latin typeface="Times New Roman"/>
                <a:cs typeface="Times New Roman"/>
              </a:rPr>
              <a:t>interior</a:t>
            </a:r>
            <a:r>
              <a:rPr lang="ru-RU" sz="2800" dirty="0">
                <a:latin typeface="Times New Roman"/>
                <a:cs typeface="Times New Roman"/>
              </a:rPr>
              <a:t> </a:t>
            </a:r>
            <a:r>
              <a:rPr lang="ru-RU" sz="2800" dirty="0" err="1">
                <a:latin typeface="Times New Roman"/>
                <a:cs typeface="Times New Roman"/>
              </a:rPr>
              <a:t>is</a:t>
            </a:r>
            <a:r>
              <a:rPr lang="ru-RU" sz="2800" dirty="0">
                <a:latin typeface="Times New Roman"/>
                <a:cs typeface="Times New Roman"/>
              </a:rPr>
              <a:t> </a:t>
            </a:r>
            <a:r>
              <a:rPr lang="ru-RU" sz="2800" dirty="0" err="1">
                <a:latin typeface="Times New Roman"/>
                <a:cs typeface="Times New Roman"/>
              </a:rPr>
              <a:t>lined</a:t>
            </a:r>
            <a:r>
              <a:rPr lang="ru-RU" sz="2800" dirty="0">
                <a:latin typeface="Times New Roman"/>
                <a:cs typeface="Times New Roman"/>
              </a:rPr>
              <a:t> </a:t>
            </a:r>
            <a:r>
              <a:rPr lang="ru-RU" sz="2800" dirty="0" err="1">
                <a:latin typeface="Times New Roman"/>
                <a:cs typeface="Times New Roman"/>
              </a:rPr>
              <a:t>with</a:t>
            </a:r>
            <a:r>
              <a:rPr lang="ru-RU" sz="2800" dirty="0">
                <a:latin typeface="Times New Roman"/>
                <a:cs typeface="Times New Roman"/>
              </a:rPr>
              <a:t> </a:t>
            </a:r>
            <a:r>
              <a:rPr lang="ru-RU" sz="2800" dirty="0" err="1">
                <a:latin typeface="Times New Roman"/>
                <a:cs typeface="Times New Roman"/>
              </a:rPr>
              <a:t>stratified</a:t>
            </a:r>
            <a:r>
              <a:rPr lang="ru-RU" sz="2800" dirty="0">
                <a:latin typeface="Times New Roman"/>
                <a:cs typeface="Times New Roman"/>
              </a:rPr>
              <a:t> </a:t>
            </a:r>
            <a:r>
              <a:rPr lang="ru-RU" sz="2800" dirty="0" err="1">
                <a:latin typeface="Times New Roman"/>
                <a:cs typeface="Times New Roman"/>
              </a:rPr>
              <a:t>squamous</a:t>
            </a:r>
            <a:r>
              <a:rPr lang="ru-RU" sz="2800" dirty="0">
                <a:latin typeface="Times New Roman"/>
                <a:cs typeface="Times New Roman"/>
              </a:rPr>
              <a:t> </a:t>
            </a:r>
            <a:r>
              <a:rPr lang="ru-RU" sz="2800" dirty="0" err="1">
                <a:latin typeface="Times New Roman"/>
                <a:cs typeface="Times New Roman"/>
              </a:rPr>
              <a:t>epithelium</a:t>
            </a:r>
            <a:r>
              <a:rPr lang="ru-RU" sz="2800" dirty="0">
                <a:latin typeface="Times New Roman"/>
                <a:cs typeface="Times New Roman"/>
              </a:rPr>
              <a:t> </a:t>
            </a:r>
            <a:r>
              <a:rPr lang="ru-RU" sz="2800" dirty="0" err="1">
                <a:latin typeface="Times New Roman"/>
                <a:cs typeface="Times New Roman"/>
              </a:rPr>
              <a:t>with</a:t>
            </a:r>
            <a:r>
              <a:rPr lang="ru-RU" sz="2800" dirty="0">
                <a:latin typeface="Times New Roman"/>
                <a:cs typeface="Times New Roman"/>
              </a:rPr>
              <a:t> </a:t>
            </a:r>
            <a:r>
              <a:rPr lang="ru-RU" sz="2800" dirty="0" err="1">
                <a:latin typeface="Times New Roman"/>
                <a:cs typeface="Times New Roman"/>
              </a:rPr>
              <a:t>marked</a:t>
            </a:r>
            <a:r>
              <a:rPr lang="ru-RU" sz="2800" dirty="0">
                <a:latin typeface="Times New Roman"/>
                <a:cs typeface="Times New Roman"/>
              </a:rPr>
              <a:t> </a:t>
            </a:r>
            <a:r>
              <a:rPr lang="ru-RU" sz="2800" dirty="0" err="1">
                <a:latin typeface="Times New Roman"/>
                <a:cs typeface="Times New Roman"/>
              </a:rPr>
              <a:t>parakeratosis</a:t>
            </a:r>
            <a:r>
              <a:rPr lang="ru-RU" sz="2800" dirty="0">
                <a:latin typeface="Times New Roman"/>
                <a:cs typeface="Times New Roman"/>
              </a:rPr>
              <a:t> </a:t>
            </a:r>
            <a:r>
              <a:rPr lang="ru-RU" sz="2800" dirty="0" err="1">
                <a:latin typeface="Times New Roman"/>
                <a:cs typeface="Times New Roman"/>
              </a:rPr>
              <a:t>and</a:t>
            </a:r>
            <a:r>
              <a:rPr lang="ru-RU" sz="2800" dirty="0">
                <a:latin typeface="Times New Roman"/>
                <a:cs typeface="Times New Roman"/>
              </a:rPr>
              <a:t> </a:t>
            </a:r>
            <a:r>
              <a:rPr lang="ru-RU" sz="2800" dirty="0" err="1">
                <a:latin typeface="Times New Roman"/>
                <a:cs typeface="Times New Roman"/>
              </a:rPr>
              <a:t>hyperkeratosis</a:t>
            </a:r>
            <a:r>
              <a:rPr lang="ru-RU" sz="2800" dirty="0">
                <a:latin typeface="Times New Roman"/>
                <a:cs typeface="Times New Roman"/>
              </a:rPr>
              <a:t>. </a:t>
            </a:r>
            <a:r>
              <a:rPr lang="ru-RU" sz="2800" dirty="0" err="1">
                <a:latin typeface="Times New Roman"/>
                <a:cs typeface="Times New Roman"/>
              </a:rPr>
              <a:t>Make</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diagnosis</a:t>
            </a:r>
            <a:r>
              <a:rPr lang="ru-RU" sz="2800" dirty="0">
                <a:latin typeface="Times New Roman"/>
                <a:cs typeface="Times New Roman"/>
              </a:rPr>
              <a:t>:</a:t>
            </a:r>
            <a:endParaRPr lang="ru-RU" dirty="0" err="1"/>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750173"/>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3027873"/>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Primordial</a:t>
            </a:r>
            <a:r>
              <a:rPr lang="uk-UA" sz="2800" b="1" u="sng" dirty="0">
                <a:latin typeface="Times New Roman"/>
                <a:cs typeface="Times New Roman"/>
              </a:rPr>
              <a:t> </a:t>
            </a:r>
            <a:r>
              <a:rPr lang="uk-UA" sz="2800" b="1" u="sng" err="1">
                <a:latin typeface="Times New Roman"/>
                <a:cs typeface="Times New Roman"/>
              </a:rPr>
              <a:t>cyst</a:t>
            </a:r>
            <a:endParaRPr lang="uk-UA" sz="2800" b="1" u="sng" dirty="0">
              <a:latin typeface="Times New Roman"/>
              <a:cs typeface="Times New Roman"/>
            </a:endParaRPr>
          </a:p>
          <a:p>
            <a:pPr marL="514350" indent="-514350">
              <a:buAutoNum type="alphaUcPeriod"/>
            </a:pPr>
            <a:r>
              <a:rPr lang="uk-UA" sz="2800" dirty="0" err="1">
                <a:latin typeface="Times New Roman"/>
                <a:cs typeface="Times New Roman"/>
              </a:rPr>
              <a:t>Radicular</a:t>
            </a:r>
            <a:r>
              <a:rPr lang="uk-UA" sz="2800" dirty="0">
                <a:latin typeface="Times New Roman"/>
                <a:cs typeface="Times New Roman"/>
              </a:rPr>
              <a:t> </a:t>
            </a:r>
            <a:r>
              <a:rPr lang="uk-UA" sz="2800" dirty="0" err="1">
                <a:latin typeface="Times New Roman"/>
                <a:cs typeface="Times New Roman"/>
              </a:rPr>
              <a:t>cyst</a:t>
            </a:r>
            <a:endParaRPr lang="uk-UA" dirty="0" err="1"/>
          </a:p>
          <a:p>
            <a:pPr marL="514350" indent="-514350">
              <a:buAutoNum type="alphaUcPeriod"/>
            </a:pPr>
            <a:r>
              <a:rPr lang="uk-UA" sz="2800" dirty="0" err="1">
                <a:latin typeface="Times New Roman"/>
                <a:cs typeface="Times New Roman"/>
              </a:rPr>
              <a:t>Follicular</a:t>
            </a:r>
            <a:r>
              <a:rPr lang="uk-UA" sz="2800" dirty="0">
                <a:latin typeface="Times New Roman"/>
                <a:cs typeface="Times New Roman"/>
              </a:rPr>
              <a:t> </a:t>
            </a:r>
            <a:r>
              <a:rPr lang="uk-UA" sz="2800" dirty="0" err="1">
                <a:latin typeface="Times New Roman"/>
                <a:cs typeface="Times New Roman"/>
              </a:rPr>
              <a:t>cyst</a:t>
            </a:r>
            <a:endParaRPr lang="uk-UA" dirty="0" err="1"/>
          </a:p>
          <a:p>
            <a:pPr marL="514350" indent="-514350">
              <a:buAutoNum type="alphaUcPeriod"/>
            </a:pPr>
            <a:r>
              <a:rPr lang="uk-UA" sz="2800" dirty="0" err="1">
                <a:latin typeface="Times New Roman"/>
                <a:cs typeface="Times New Roman"/>
              </a:rPr>
              <a:t>Follicular</a:t>
            </a:r>
            <a:r>
              <a:rPr lang="uk-UA" sz="2800" dirty="0">
                <a:latin typeface="Times New Roman"/>
                <a:cs typeface="Times New Roman"/>
              </a:rPr>
              <a:t> </a:t>
            </a:r>
            <a:r>
              <a:rPr lang="uk-UA" sz="2800" dirty="0" err="1">
                <a:latin typeface="Times New Roman"/>
                <a:cs typeface="Times New Roman"/>
              </a:rPr>
              <a:t>ameloblastoma</a:t>
            </a:r>
            <a:endParaRPr lang="uk-UA" dirty="0" err="1"/>
          </a:p>
          <a:p>
            <a:pPr marL="514350" indent="-514350">
              <a:buAutoNum type="alphaUcPeriod"/>
            </a:pPr>
            <a:r>
              <a:rPr lang="uk-UA" sz="2800" dirty="0" err="1">
                <a:latin typeface="Times New Roman"/>
                <a:cs typeface="Times New Roman"/>
              </a:rPr>
              <a:t>Cherubism</a:t>
            </a:r>
            <a:endParaRPr lang="uk-UA" dirty="0" err="1"/>
          </a:p>
          <a:p>
            <a:pPr marL="514350" indent="-514350">
              <a:buAutoNum type="alphaUcPeriod"/>
            </a:pPr>
            <a:endParaRPr lang="uk-UA" sz="2800" dirty="0">
              <a:latin typeface="Times New Roman"/>
              <a:cs typeface="Times New Roman"/>
            </a:endParaRPr>
          </a:p>
        </p:txBody>
      </p:sp>
    </p:spTree>
    <p:extLst>
      <p:ext uri="{BB962C8B-B14F-4D97-AF65-F5344CB8AC3E}">
        <p14:creationId xmlns:p14="http://schemas.microsoft.com/office/powerpoint/2010/main" val="1895370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257694"/>
          </a:xfrm>
        </p:spPr>
        <p:txBody>
          <a:bodyPr vert="horz" lIns="91440" tIns="45720" rIns="91440" bIns="45720" rtlCol="0" anchor="t">
            <a:noAutofit/>
          </a:bodyPr>
          <a:lstStyle/>
          <a:p>
            <a:r>
              <a:rPr lang="ru-RU" sz="2800" dirty="0">
                <a:latin typeface="Times New Roman"/>
                <a:cs typeface="Times New Roman"/>
              </a:rPr>
              <a:t>A 40-year-old </a:t>
            </a:r>
            <a:r>
              <a:rPr lang="ru-RU" sz="2800" dirty="0" err="1">
                <a:latin typeface="Times New Roman"/>
                <a:cs typeface="Times New Roman"/>
              </a:rPr>
              <a:t>woman</a:t>
            </a:r>
            <a:r>
              <a:rPr lang="ru-RU" sz="2800" dirty="0">
                <a:latin typeface="Times New Roman"/>
                <a:cs typeface="Times New Roman"/>
              </a:rPr>
              <a:t> </a:t>
            </a:r>
            <a:r>
              <a:rPr lang="ru-RU" sz="2800" dirty="0" err="1">
                <a:latin typeface="Times New Roman"/>
                <a:cs typeface="Times New Roman"/>
              </a:rPr>
              <a:t>after</a:t>
            </a:r>
            <a:r>
              <a:rPr lang="ru-RU" sz="2800" dirty="0">
                <a:latin typeface="Times New Roman"/>
                <a:cs typeface="Times New Roman"/>
              </a:rPr>
              <a:t> </a:t>
            </a:r>
            <a:r>
              <a:rPr lang="ru-RU" sz="2800" dirty="0" err="1">
                <a:latin typeface="Times New Roman"/>
                <a:cs typeface="Times New Roman"/>
              </a:rPr>
              <a:t>installation</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artificial</a:t>
            </a:r>
            <a:r>
              <a:rPr lang="ru-RU" sz="2800" dirty="0">
                <a:latin typeface="Times New Roman"/>
                <a:cs typeface="Times New Roman"/>
              </a:rPr>
              <a:t> </a:t>
            </a:r>
            <a:r>
              <a:rPr lang="ru-RU" sz="2800" dirty="0" err="1">
                <a:latin typeface="Times New Roman"/>
                <a:cs typeface="Times New Roman"/>
              </a:rPr>
              <a:t>crowns</a:t>
            </a:r>
            <a:r>
              <a:rPr lang="ru-RU" sz="2800" dirty="0">
                <a:latin typeface="Times New Roman"/>
                <a:cs typeface="Times New Roman"/>
              </a:rPr>
              <a:t> </a:t>
            </a:r>
            <a:r>
              <a:rPr lang="ru-RU" sz="2800" dirty="0" err="1">
                <a:latin typeface="Times New Roman"/>
                <a:cs typeface="Times New Roman"/>
              </a:rPr>
              <a:t>on</a:t>
            </a:r>
            <a:r>
              <a:rPr lang="ru-RU" sz="2800" dirty="0">
                <a:latin typeface="Times New Roman"/>
                <a:cs typeface="Times New Roman"/>
              </a:rPr>
              <a:t> </a:t>
            </a:r>
            <a:r>
              <a:rPr lang="ru-RU" sz="2800" dirty="0" err="1">
                <a:latin typeface="Times New Roman"/>
                <a:cs typeface="Times New Roman"/>
              </a:rPr>
              <a:t>her</a:t>
            </a:r>
            <a:r>
              <a:rPr lang="ru-RU" sz="2800" dirty="0">
                <a:latin typeface="Times New Roman"/>
                <a:cs typeface="Times New Roman"/>
              </a:rPr>
              <a:t> </a:t>
            </a:r>
            <a:r>
              <a:rPr lang="ru-RU" sz="2800" dirty="0" err="1">
                <a:latin typeface="Times New Roman"/>
                <a:cs typeface="Times New Roman"/>
              </a:rPr>
              <a:t>upper</a:t>
            </a:r>
            <a:r>
              <a:rPr lang="ru-RU" sz="2800" dirty="0">
                <a:latin typeface="Times New Roman"/>
                <a:cs typeface="Times New Roman"/>
              </a:rPr>
              <a:t> </a:t>
            </a:r>
            <a:r>
              <a:rPr lang="ru-RU" sz="2800" dirty="0" err="1">
                <a:latin typeface="Times New Roman"/>
                <a:cs typeface="Times New Roman"/>
              </a:rPr>
              <a:t>incisors</a:t>
            </a:r>
            <a:r>
              <a:rPr lang="ru-RU" sz="2800" dirty="0">
                <a:latin typeface="Times New Roman"/>
                <a:cs typeface="Times New Roman"/>
              </a:rPr>
              <a:t> </a:t>
            </a:r>
            <a:r>
              <a:rPr lang="ru-RU" sz="2800" dirty="0" err="1">
                <a:latin typeface="Times New Roman"/>
                <a:cs typeface="Times New Roman"/>
              </a:rPr>
              <a:t>eventually</a:t>
            </a:r>
            <a:r>
              <a:rPr lang="ru-RU" sz="2800" dirty="0">
                <a:latin typeface="Times New Roman"/>
                <a:cs typeface="Times New Roman"/>
              </a:rPr>
              <a:t> </a:t>
            </a:r>
            <a:r>
              <a:rPr lang="ru-RU" sz="2800" dirty="0" err="1">
                <a:latin typeface="Times New Roman"/>
                <a:cs typeface="Times New Roman"/>
              </a:rPr>
              <a:t>developed</a:t>
            </a:r>
            <a:r>
              <a:rPr lang="ru-RU" sz="2800" dirty="0">
                <a:latin typeface="Times New Roman"/>
                <a:cs typeface="Times New Roman"/>
              </a:rPr>
              <a:t> a </a:t>
            </a:r>
            <a:r>
              <a:rPr lang="ru-RU" sz="2800" dirty="0" err="1">
                <a:latin typeface="Times New Roman"/>
                <a:cs typeface="Times New Roman"/>
              </a:rPr>
              <a:t>brownish</a:t>
            </a:r>
            <a:r>
              <a:rPr lang="ru-RU" sz="2800" dirty="0">
                <a:latin typeface="Times New Roman"/>
                <a:cs typeface="Times New Roman"/>
              </a:rPr>
              <a:t> </a:t>
            </a:r>
            <a:r>
              <a:rPr lang="ru-RU" sz="2800" dirty="0" err="1">
                <a:latin typeface="Times New Roman"/>
                <a:cs typeface="Times New Roman"/>
              </a:rPr>
              <a:t>gingival</a:t>
            </a:r>
            <a:r>
              <a:rPr lang="ru-RU" sz="2800" dirty="0">
                <a:latin typeface="Times New Roman"/>
                <a:cs typeface="Times New Roman"/>
              </a:rPr>
              <a:t> </a:t>
            </a:r>
            <a:r>
              <a:rPr lang="ru-RU" sz="2800" dirty="0" err="1">
                <a:latin typeface="Times New Roman"/>
                <a:cs typeface="Times New Roman"/>
              </a:rPr>
              <a:t>enlargement</a:t>
            </a:r>
            <a:r>
              <a:rPr lang="ru-RU" sz="2800" dirty="0">
                <a:latin typeface="Times New Roman"/>
                <a:cs typeface="Times New Roman"/>
              </a:rPr>
              <a:t> </a:t>
            </a:r>
            <a:r>
              <a:rPr lang="ru-RU" sz="2800" dirty="0" err="1">
                <a:latin typeface="Times New Roman"/>
                <a:cs typeface="Times New Roman"/>
              </a:rPr>
              <a:t>on</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vestibular</a:t>
            </a:r>
            <a:r>
              <a:rPr lang="ru-RU" sz="2800" dirty="0">
                <a:latin typeface="Times New Roman"/>
                <a:cs typeface="Times New Roman"/>
              </a:rPr>
              <a:t> </a:t>
            </a:r>
            <a:r>
              <a:rPr lang="ru-RU" sz="2800" dirty="0" err="1">
                <a:latin typeface="Times New Roman"/>
                <a:cs typeface="Times New Roman"/>
              </a:rPr>
              <a:t>surface</a:t>
            </a:r>
            <a:r>
              <a:rPr lang="ru-RU" sz="2800" dirty="0">
                <a:latin typeface="Times New Roman"/>
                <a:cs typeface="Times New Roman"/>
              </a:rPr>
              <a:t>. The </a:t>
            </a:r>
            <a:r>
              <a:rPr lang="ru-RU" sz="2800" dirty="0" err="1">
                <a:latin typeface="Times New Roman"/>
                <a:cs typeface="Times New Roman"/>
              </a:rPr>
              <a:t>enlargement</a:t>
            </a:r>
            <a:r>
              <a:rPr lang="ru-RU" sz="2800" dirty="0">
                <a:latin typeface="Times New Roman"/>
                <a:cs typeface="Times New Roman"/>
              </a:rPr>
              <a:t> </a:t>
            </a:r>
            <a:r>
              <a:rPr lang="ru-RU" sz="2800" dirty="0" err="1">
                <a:latin typeface="Times New Roman"/>
                <a:cs typeface="Times New Roman"/>
              </a:rPr>
              <a:t>covers</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crowns</a:t>
            </a:r>
            <a:r>
              <a:rPr lang="ru-RU" sz="2800" dirty="0">
                <a:latin typeface="Times New Roman"/>
                <a:cs typeface="Times New Roman"/>
              </a:rPr>
              <a:t> </a:t>
            </a:r>
            <a:r>
              <a:rPr lang="ru-RU" sz="2800" dirty="0" err="1">
                <a:latin typeface="Times New Roman"/>
                <a:cs typeface="Times New Roman"/>
              </a:rPr>
              <a:t>and</a:t>
            </a:r>
            <a:r>
              <a:rPr lang="ru-RU" sz="2800" dirty="0">
                <a:latin typeface="Times New Roman"/>
                <a:cs typeface="Times New Roman"/>
              </a:rPr>
              <a:t> </a:t>
            </a:r>
            <a:r>
              <a:rPr lang="ru-RU" sz="2800" dirty="0" err="1">
                <a:latin typeface="Times New Roman"/>
                <a:cs typeface="Times New Roman"/>
              </a:rPr>
              <a:t>is</a:t>
            </a:r>
            <a:r>
              <a:rPr lang="ru-RU" sz="2800" dirty="0">
                <a:latin typeface="Times New Roman"/>
                <a:cs typeface="Times New Roman"/>
              </a:rPr>
              <a:t> 15 </a:t>
            </a:r>
            <a:r>
              <a:rPr lang="ru-RU" sz="2800" dirty="0" err="1">
                <a:latin typeface="Times New Roman"/>
                <a:cs typeface="Times New Roman"/>
              </a:rPr>
              <a:t>mm</a:t>
            </a:r>
            <a:r>
              <a:rPr lang="ru-RU" sz="2800" dirty="0">
                <a:latin typeface="Times New Roman"/>
                <a:cs typeface="Times New Roman"/>
              </a:rPr>
              <a:t> </a:t>
            </a:r>
            <a:r>
              <a:rPr lang="ru-RU" sz="2800" dirty="0" err="1">
                <a:latin typeface="Times New Roman"/>
                <a:cs typeface="Times New Roman"/>
              </a:rPr>
              <a:t>in</a:t>
            </a:r>
            <a:r>
              <a:rPr lang="ru-RU" sz="2800" dirty="0">
                <a:latin typeface="Times New Roman"/>
                <a:cs typeface="Times New Roman"/>
              </a:rPr>
              <a:t> </a:t>
            </a:r>
            <a:r>
              <a:rPr lang="ru-RU" sz="2800" dirty="0" err="1">
                <a:latin typeface="Times New Roman"/>
                <a:cs typeface="Times New Roman"/>
              </a:rPr>
              <a:t>diameter</a:t>
            </a:r>
            <a:r>
              <a:rPr lang="ru-RU" sz="2800" dirty="0">
                <a:latin typeface="Times New Roman"/>
                <a:cs typeface="Times New Roman"/>
              </a:rPr>
              <a:t>. Open </a:t>
            </a:r>
            <a:r>
              <a:rPr lang="ru-RU" sz="2800" dirty="0" err="1">
                <a:latin typeface="Times New Roman"/>
                <a:cs typeface="Times New Roman"/>
              </a:rPr>
              <a:t>biopsy</a:t>
            </a:r>
            <a:r>
              <a:rPr lang="ru-RU" sz="2800" dirty="0">
                <a:latin typeface="Times New Roman"/>
                <a:cs typeface="Times New Roman"/>
              </a:rPr>
              <a:t> </a:t>
            </a:r>
            <a:r>
              <a:rPr lang="ru-RU" sz="2800" dirty="0" err="1">
                <a:latin typeface="Times New Roman"/>
                <a:cs typeface="Times New Roman"/>
              </a:rPr>
              <a:t>results</a:t>
            </a:r>
            <a:r>
              <a:rPr lang="ru-RU" sz="2800" dirty="0">
                <a:latin typeface="Times New Roman"/>
                <a:cs typeface="Times New Roman"/>
              </a:rPr>
              <a:t>: </a:t>
            </a:r>
            <a:r>
              <a:rPr lang="ru-RU" sz="2800" dirty="0" err="1">
                <a:latin typeface="Times New Roman"/>
                <a:cs typeface="Times New Roman"/>
              </a:rPr>
              <a:t>under</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stratified</a:t>
            </a:r>
            <a:r>
              <a:rPr lang="ru-RU" sz="2800" dirty="0">
                <a:latin typeface="Times New Roman"/>
                <a:cs typeface="Times New Roman"/>
              </a:rPr>
              <a:t> </a:t>
            </a:r>
            <a:r>
              <a:rPr lang="ru-RU" sz="2800" dirty="0" err="1">
                <a:latin typeface="Times New Roman"/>
                <a:cs typeface="Times New Roman"/>
              </a:rPr>
              <a:t>squamous</a:t>
            </a:r>
            <a:r>
              <a:rPr lang="ru-RU" sz="2800" dirty="0">
                <a:latin typeface="Times New Roman"/>
                <a:cs typeface="Times New Roman"/>
              </a:rPr>
              <a:t> </a:t>
            </a:r>
            <a:r>
              <a:rPr lang="ru-RU" sz="2800" dirty="0" err="1">
                <a:latin typeface="Times New Roman"/>
                <a:cs typeface="Times New Roman"/>
              </a:rPr>
              <a:t>epithelium</a:t>
            </a:r>
            <a:r>
              <a:rPr lang="ru-RU" sz="2800" dirty="0">
                <a:latin typeface="Times New Roman"/>
                <a:cs typeface="Times New Roman"/>
              </a:rPr>
              <a:t> </a:t>
            </a:r>
            <a:r>
              <a:rPr lang="ru-RU" sz="2800" dirty="0" err="1">
                <a:latin typeface="Times New Roman"/>
                <a:cs typeface="Times New Roman"/>
              </a:rPr>
              <a:t>of</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gums</a:t>
            </a:r>
            <a:r>
              <a:rPr lang="ru-RU" sz="2800" dirty="0">
                <a:latin typeface="Times New Roman"/>
                <a:cs typeface="Times New Roman"/>
              </a:rPr>
              <a:t> </a:t>
            </a:r>
            <a:r>
              <a:rPr lang="ru-RU" sz="2800" dirty="0" err="1">
                <a:latin typeface="Times New Roman"/>
                <a:cs typeface="Times New Roman"/>
              </a:rPr>
              <a:t>there</a:t>
            </a:r>
            <a:r>
              <a:rPr lang="ru-RU" sz="2800" dirty="0">
                <a:latin typeface="Times New Roman"/>
                <a:cs typeface="Times New Roman"/>
              </a:rPr>
              <a:t> </a:t>
            </a:r>
            <a:r>
              <a:rPr lang="ru-RU" sz="2800" dirty="0" err="1">
                <a:latin typeface="Times New Roman"/>
                <a:cs typeface="Times New Roman"/>
              </a:rPr>
              <a:t>is</a:t>
            </a:r>
            <a:r>
              <a:rPr lang="ru-RU" sz="2800" dirty="0">
                <a:latin typeface="Times New Roman"/>
                <a:cs typeface="Times New Roman"/>
              </a:rPr>
              <a:t> a </a:t>
            </a:r>
            <a:r>
              <a:rPr lang="ru-RU" sz="2800" b="1" u="sng" dirty="0" err="1">
                <a:latin typeface="Times New Roman"/>
                <a:cs typeface="Times New Roman"/>
              </a:rPr>
              <a:t>neoplasm</a:t>
            </a:r>
            <a:r>
              <a:rPr lang="ru-RU" sz="2800" b="1" u="sng" dirty="0">
                <a:latin typeface="Times New Roman"/>
                <a:cs typeface="Times New Roman"/>
              </a:rPr>
              <a:t> </a:t>
            </a:r>
            <a:r>
              <a:rPr lang="ru-RU" sz="2800" b="1" u="sng" dirty="0" err="1">
                <a:latin typeface="Times New Roman"/>
                <a:cs typeface="Times New Roman"/>
              </a:rPr>
              <a:t>consisting</a:t>
            </a:r>
            <a:r>
              <a:rPr lang="ru-RU" sz="2800" b="1" u="sng" dirty="0">
                <a:latin typeface="Times New Roman"/>
                <a:cs typeface="Times New Roman"/>
              </a:rPr>
              <a:t> </a:t>
            </a:r>
            <a:r>
              <a:rPr lang="ru-RU" sz="2800" b="1" u="sng" dirty="0" err="1">
                <a:latin typeface="Times New Roman"/>
                <a:cs typeface="Times New Roman"/>
              </a:rPr>
              <a:t>of</a:t>
            </a:r>
            <a:r>
              <a:rPr lang="ru-RU" sz="2800" b="1" u="sng" dirty="0">
                <a:latin typeface="Times New Roman"/>
                <a:cs typeface="Times New Roman"/>
              </a:rPr>
              <a:t> </a:t>
            </a:r>
            <a:r>
              <a:rPr lang="ru-RU" sz="2800" b="1" u="sng" dirty="0" err="1">
                <a:latin typeface="Times New Roman"/>
                <a:cs typeface="Times New Roman"/>
              </a:rPr>
              <a:t>connective</a:t>
            </a:r>
            <a:r>
              <a:rPr lang="ru-RU" sz="2800" b="1" u="sng" dirty="0">
                <a:latin typeface="Times New Roman"/>
                <a:cs typeface="Times New Roman"/>
              </a:rPr>
              <a:t> </a:t>
            </a:r>
            <a:r>
              <a:rPr lang="ru-RU" sz="2800" b="1" u="sng" dirty="0" err="1">
                <a:latin typeface="Times New Roman"/>
                <a:cs typeface="Times New Roman"/>
              </a:rPr>
              <a:t>tissue</a:t>
            </a:r>
            <a:r>
              <a:rPr lang="ru-RU" sz="2800" b="1" u="sng" dirty="0">
                <a:latin typeface="Times New Roman"/>
                <a:cs typeface="Times New Roman"/>
              </a:rPr>
              <a:t> </a:t>
            </a:r>
            <a:r>
              <a:rPr lang="ru-RU" sz="2800" b="1" u="sng" dirty="0" err="1">
                <a:latin typeface="Times New Roman"/>
                <a:cs typeface="Times New Roman"/>
              </a:rPr>
              <a:t>with</a:t>
            </a:r>
            <a:r>
              <a:rPr lang="ru-RU" sz="2800" b="1" u="sng" dirty="0">
                <a:latin typeface="Times New Roman"/>
                <a:cs typeface="Times New Roman"/>
              </a:rPr>
              <a:t> </a:t>
            </a:r>
            <a:r>
              <a:rPr lang="ru-RU" sz="2800" b="1" u="sng" dirty="0" err="1">
                <a:latin typeface="Times New Roman"/>
                <a:cs typeface="Times New Roman"/>
              </a:rPr>
              <a:t>numerous</a:t>
            </a:r>
            <a:r>
              <a:rPr lang="ru-RU" sz="2800" b="1" u="sng" dirty="0">
                <a:latin typeface="Times New Roman"/>
                <a:cs typeface="Times New Roman"/>
              </a:rPr>
              <a:t> </a:t>
            </a:r>
            <a:r>
              <a:rPr lang="ru-RU" sz="2800" b="1" u="sng" dirty="0" err="1">
                <a:latin typeface="Times New Roman"/>
                <a:cs typeface="Times New Roman"/>
              </a:rPr>
              <a:t>sinusoid</a:t>
            </a:r>
            <a:r>
              <a:rPr lang="ru-RU" sz="2800" b="1" u="sng" dirty="0">
                <a:latin typeface="Times New Roman"/>
                <a:cs typeface="Times New Roman"/>
              </a:rPr>
              <a:t> </a:t>
            </a:r>
            <a:r>
              <a:rPr lang="ru-RU" sz="2800" b="1" u="sng" dirty="0" err="1">
                <a:latin typeface="Times New Roman"/>
                <a:cs typeface="Times New Roman"/>
              </a:rPr>
              <a:t>vessels</a:t>
            </a:r>
            <a:r>
              <a:rPr lang="ru-RU" sz="2800" b="1" u="sng" dirty="0">
                <a:latin typeface="Times New Roman"/>
                <a:cs typeface="Times New Roman"/>
              </a:rPr>
              <a:t>, </a:t>
            </a:r>
            <a:r>
              <a:rPr lang="ru-RU" sz="2800" b="1" u="sng" dirty="0" err="1">
                <a:latin typeface="Times New Roman"/>
                <a:cs typeface="Times New Roman"/>
              </a:rPr>
              <a:t>oval</a:t>
            </a:r>
            <a:r>
              <a:rPr lang="ru-RU" sz="2800" b="1" u="sng" dirty="0">
                <a:latin typeface="Times New Roman"/>
                <a:cs typeface="Times New Roman"/>
              </a:rPr>
              <a:t> </a:t>
            </a:r>
            <a:r>
              <a:rPr lang="ru-RU" sz="2800" b="1" u="sng" dirty="0" err="1">
                <a:latin typeface="Times New Roman"/>
                <a:cs typeface="Times New Roman"/>
              </a:rPr>
              <a:t>mononuclear</a:t>
            </a:r>
            <a:r>
              <a:rPr lang="ru-RU" sz="2800" b="1" u="sng" dirty="0">
                <a:latin typeface="Times New Roman"/>
                <a:cs typeface="Times New Roman"/>
              </a:rPr>
              <a:t> </a:t>
            </a:r>
            <a:r>
              <a:rPr lang="ru-RU" sz="2800" b="1" u="sng" dirty="0" err="1">
                <a:latin typeface="Times New Roman"/>
                <a:cs typeface="Times New Roman"/>
              </a:rPr>
              <a:t>cells</a:t>
            </a:r>
            <a:r>
              <a:rPr lang="ru-RU" sz="2800" b="1" u="sng" dirty="0">
                <a:latin typeface="Times New Roman"/>
                <a:cs typeface="Times New Roman"/>
              </a:rPr>
              <a:t> </a:t>
            </a:r>
            <a:r>
              <a:rPr lang="ru-RU" sz="2800" b="1" u="sng" dirty="0" err="1">
                <a:latin typeface="Times New Roman"/>
                <a:cs typeface="Times New Roman"/>
              </a:rPr>
              <a:t>that</a:t>
            </a:r>
            <a:r>
              <a:rPr lang="ru-RU" sz="2800" b="1" u="sng" dirty="0">
                <a:latin typeface="Times New Roman"/>
                <a:cs typeface="Times New Roman"/>
              </a:rPr>
              <a:t> </a:t>
            </a:r>
            <a:r>
              <a:rPr lang="ru-RU" sz="2800" b="1" u="sng" dirty="0" err="1">
                <a:latin typeface="Times New Roman"/>
                <a:cs typeface="Times New Roman"/>
              </a:rPr>
              <a:t>form</a:t>
            </a:r>
            <a:r>
              <a:rPr lang="ru-RU" sz="2800" b="1" u="sng" dirty="0">
                <a:latin typeface="Times New Roman"/>
                <a:cs typeface="Times New Roman"/>
              </a:rPr>
              <a:t> </a:t>
            </a:r>
            <a:r>
              <a:rPr lang="ru-RU" sz="2800" b="1" u="sng" dirty="0" err="1">
                <a:latin typeface="Times New Roman"/>
                <a:cs typeface="Times New Roman"/>
              </a:rPr>
              <a:t>osteoid</a:t>
            </a:r>
            <a:r>
              <a:rPr lang="ru-RU" sz="2800" b="1" u="sng" dirty="0">
                <a:latin typeface="Times New Roman"/>
                <a:cs typeface="Times New Roman"/>
              </a:rPr>
              <a:t> </a:t>
            </a:r>
            <a:r>
              <a:rPr lang="ru-RU" sz="2800" b="1" u="sng" dirty="0" err="1">
                <a:latin typeface="Times New Roman"/>
                <a:cs typeface="Times New Roman"/>
              </a:rPr>
              <a:t>substance</a:t>
            </a:r>
            <a:r>
              <a:rPr lang="ru-RU" sz="2800" b="1" u="sng" dirty="0">
                <a:latin typeface="Times New Roman"/>
                <a:cs typeface="Times New Roman"/>
              </a:rPr>
              <a:t>, </a:t>
            </a:r>
            <a:r>
              <a:rPr lang="ru-RU" sz="2800" b="1" u="sng" dirty="0" err="1">
                <a:latin typeface="Times New Roman"/>
                <a:cs typeface="Times New Roman"/>
              </a:rPr>
              <a:t>and</a:t>
            </a:r>
            <a:r>
              <a:rPr lang="ru-RU" sz="2800" b="1" u="sng" dirty="0">
                <a:latin typeface="Times New Roman"/>
                <a:cs typeface="Times New Roman"/>
              </a:rPr>
              <a:t> </a:t>
            </a:r>
            <a:r>
              <a:rPr lang="ru-RU" sz="2800" b="1" u="sng" dirty="0" err="1">
                <a:latin typeface="Times New Roman"/>
                <a:cs typeface="Times New Roman"/>
              </a:rPr>
              <a:t>multinucleated</a:t>
            </a:r>
            <a:r>
              <a:rPr lang="ru-RU" sz="2800" b="1" u="sng" dirty="0">
                <a:latin typeface="Times New Roman"/>
                <a:cs typeface="Times New Roman"/>
              </a:rPr>
              <a:t> </a:t>
            </a:r>
            <a:r>
              <a:rPr lang="ru-RU" sz="2800" b="1" u="sng" dirty="0" err="1">
                <a:latin typeface="Times New Roman"/>
                <a:cs typeface="Times New Roman"/>
              </a:rPr>
              <a:t>giant</a:t>
            </a:r>
            <a:r>
              <a:rPr lang="ru-RU" sz="2800" b="1" u="sng" dirty="0">
                <a:latin typeface="Times New Roman"/>
                <a:cs typeface="Times New Roman"/>
              </a:rPr>
              <a:t> </a:t>
            </a:r>
            <a:r>
              <a:rPr lang="ru-RU" sz="2800" b="1" u="sng" dirty="0" err="1">
                <a:latin typeface="Times New Roman"/>
                <a:cs typeface="Times New Roman"/>
              </a:rPr>
              <a:t>cells</a:t>
            </a:r>
            <a:r>
              <a:rPr lang="ru-RU" sz="2800" b="1" u="sng" dirty="0">
                <a:latin typeface="Times New Roman"/>
                <a:cs typeface="Times New Roman"/>
              </a:rPr>
              <a:t> </a:t>
            </a:r>
            <a:r>
              <a:rPr lang="ru-RU" sz="2800" b="1" u="sng" dirty="0" err="1">
                <a:latin typeface="Times New Roman"/>
                <a:cs typeface="Times New Roman"/>
              </a:rPr>
              <a:t>that</a:t>
            </a:r>
            <a:r>
              <a:rPr lang="ru-RU" sz="2800" b="1" u="sng" dirty="0">
                <a:latin typeface="Times New Roman"/>
                <a:cs typeface="Times New Roman"/>
              </a:rPr>
              <a:t> </a:t>
            </a:r>
            <a:r>
              <a:rPr lang="ru-RU" sz="2800" b="1" u="sng" dirty="0" err="1">
                <a:latin typeface="Times New Roman"/>
                <a:cs typeface="Times New Roman"/>
              </a:rPr>
              <a:t>destroy</a:t>
            </a:r>
            <a:r>
              <a:rPr lang="ru-RU" sz="2800" b="1" u="sng" dirty="0">
                <a:latin typeface="Times New Roman"/>
                <a:cs typeface="Times New Roman"/>
              </a:rPr>
              <a:t> </a:t>
            </a:r>
            <a:r>
              <a:rPr lang="ru-RU" sz="2800" b="1" u="sng" dirty="0" err="1">
                <a:latin typeface="Times New Roman"/>
                <a:cs typeface="Times New Roman"/>
              </a:rPr>
              <a:t>the</a:t>
            </a:r>
            <a:r>
              <a:rPr lang="ru-RU" sz="2800" b="1" u="sng" dirty="0">
                <a:latin typeface="Times New Roman"/>
                <a:cs typeface="Times New Roman"/>
              </a:rPr>
              <a:t> </a:t>
            </a:r>
            <a:r>
              <a:rPr lang="ru-RU" sz="2800" b="1" u="sng" dirty="0" err="1">
                <a:latin typeface="Times New Roman"/>
                <a:cs typeface="Times New Roman"/>
              </a:rPr>
              <a:t>maxillary</a:t>
            </a:r>
            <a:r>
              <a:rPr lang="ru-RU" sz="2800" b="1" u="sng" dirty="0">
                <a:latin typeface="Times New Roman"/>
                <a:cs typeface="Times New Roman"/>
              </a:rPr>
              <a:t> </a:t>
            </a:r>
            <a:r>
              <a:rPr lang="ru-RU" sz="2800" b="1" u="sng" dirty="0" err="1">
                <a:latin typeface="Times New Roman"/>
                <a:cs typeface="Times New Roman"/>
              </a:rPr>
              <a:t>alveolar</a:t>
            </a:r>
            <a:r>
              <a:rPr lang="ru-RU" sz="2800" b="1" u="sng" dirty="0">
                <a:latin typeface="Times New Roman"/>
                <a:cs typeface="Times New Roman"/>
              </a:rPr>
              <a:t> </a:t>
            </a:r>
            <a:r>
              <a:rPr lang="ru-RU" sz="2800" b="1" u="sng" dirty="0" err="1">
                <a:latin typeface="Times New Roman"/>
                <a:cs typeface="Times New Roman"/>
              </a:rPr>
              <a:t>ridge</a:t>
            </a:r>
            <a:r>
              <a:rPr lang="ru-RU" sz="2800" dirty="0">
                <a:latin typeface="Times New Roman"/>
                <a:cs typeface="Times New Roman"/>
              </a:rPr>
              <a:t>. </a:t>
            </a:r>
            <a:r>
              <a:rPr lang="ru-RU" sz="2800" dirty="0" err="1">
                <a:latin typeface="Times New Roman"/>
                <a:cs typeface="Times New Roman"/>
              </a:rPr>
              <a:t>Make</a:t>
            </a:r>
            <a:r>
              <a:rPr lang="ru-RU" sz="2800" dirty="0">
                <a:latin typeface="Times New Roman"/>
                <a:cs typeface="Times New Roman"/>
              </a:rPr>
              <a:t> </a:t>
            </a:r>
            <a:r>
              <a:rPr lang="ru-RU" sz="2800" dirty="0" err="1">
                <a:latin typeface="Times New Roman"/>
                <a:cs typeface="Times New Roman"/>
              </a:rPr>
              <a:t>the</a:t>
            </a:r>
            <a:r>
              <a:rPr lang="ru-RU" sz="2800" dirty="0">
                <a:latin typeface="Times New Roman"/>
                <a:cs typeface="Times New Roman"/>
              </a:rPr>
              <a:t> </a:t>
            </a:r>
            <a:r>
              <a:rPr lang="ru-RU" sz="2800" dirty="0" err="1">
                <a:latin typeface="Times New Roman"/>
                <a:cs typeface="Times New Roman"/>
              </a:rPr>
              <a:t>diagnosis</a:t>
            </a:r>
            <a:r>
              <a:rPr lang="ru-RU" sz="2800" dirty="0">
                <a:latin typeface="Times New Roman"/>
                <a:cs typeface="Times New Roman"/>
              </a:rPr>
              <a:t>:</a:t>
            </a:r>
            <a:endParaRPr lang="ru-RU"/>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2750173"/>
            <a:ext cx="8825658" cy="3118664"/>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81155" y="3976779"/>
            <a:ext cx="1034882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Giant-cell</a:t>
            </a:r>
            <a:r>
              <a:rPr lang="uk-UA" sz="2800" b="1" u="sng" dirty="0">
                <a:latin typeface="Times New Roman"/>
                <a:cs typeface="Times New Roman"/>
              </a:rPr>
              <a:t> </a:t>
            </a:r>
            <a:r>
              <a:rPr lang="uk-UA" sz="2800" b="1" u="sng" err="1">
                <a:latin typeface="Times New Roman"/>
                <a:cs typeface="Times New Roman"/>
              </a:rPr>
              <a:t>epulis</a:t>
            </a:r>
            <a:endParaRPr lang="uk-UA" sz="2800" b="1" u="sng" dirty="0">
              <a:latin typeface="Times New Roman"/>
              <a:cs typeface="Times New Roman"/>
            </a:endParaRPr>
          </a:p>
          <a:p>
            <a:pPr marL="514350" indent="-514350">
              <a:buAutoNum type="alphaUcPeriod"/>
            </a:pPr>
            <a:r>
              <a:rPr lang="uk-UA" sz="2800" dirty="0" err="1">
                <a:latin typeface="Times New Roman"/>
                <a:cs typeface="Times New Roman"/>
              </a:rPr>
              <a:t>Fibromatous</a:t>
            </a:r>
            <a:r>
              <a:rPr lang="uk-UA" sz="2800" dirty="0">
                <a:latin typeface="Times New Roman"/>
                <a:cs typeface="Times New Roman"/>
              </a:rPr>
              <a:t> </a:t>
            </a:r>
            <a:r>
              <a:rPr lang="uk-UA" sz="2800" dirty="0" err="1">
                <a:latin typeface="Times New Roman"/>
                <a:cs typeface="Times New Roman"/>
              </a:rPr>
              <a:t>epulis</a:t>
            </a:r>
            <a:endParaRPr lang="uk-UA" dirty="0" err="1"/>
          </a:p>
          <a:p>
            <a:pPr marL="514350" indent="-514350">
              <a:buAutoNum type="alphaUcPeriod"/>
            </a:pPr>
            <a:r>
              <a:rPr lang="uk-UA" sz="2800" dirty="0" err="1">
                <a:latin typeface="Times New Roman"/>
                <a:cs typeface="Times New Roman"/>
              </a:rPr>
              <a:t>Angiomatous</a:t>
            </a:r>
            <a:r>
              <a:rPr lang="uk-UA" sz="2800" dirty="0">
                <a:latin typeface="Times New Roman"/>
                <a:cs typeface="Times New Roman"/>
              </a:rPr>
              <a:t> </a:t>
            </a:r>
            <a:r>
              <a:rPr lang="uk-UA" sz="2800" dirty="0" err="1">
                <a:latin typeface="Times New Roman"/>
                <a:cs typeface="Times New Roman"/>
              </a:rPr>
              <a:t>epulis</a:t>
            </a:r>
            <a:endParaRPr lang="uk-UA" dirty="0" err="1"/>
          </a:p>
          <a:p>
            <a:pPr marL="514350" indent="-514350">
              <a:buAutoNum type="alphaUcPeriod"/>
            </a:pPr>
            <a:r>
              <a:rPr lang="uk-UA" sz="2800" dirty="0" err="1">
                <a:latin typeface="Times New Roman"/>
                <a:cs typeface="Times New Roman"/>
              </a:rPr>
              <a:t>Eosinophilic</a:t>
            </a:r>
            <a:r>
              <a:rPr lang="uk-UA" sz="2800" dirty="0">
                <a:latin typeface="Times New Roman"/>
                <a:cs typeface="Times New Roman"/>
              </a:rPr>
              <a:t> </a:t>
            </a:r>
            <a:r>
              <a:rPr lang="uk-UA" sz="2800" dirty="0" err="1">
                <a:latin typeface="Times New Roman"/>
                <a:cs typeface="Times New Roman"/>
              </a:rPr>
              <a:t>granuloma</a:t>
            </a:r>
            <a:endParaRPr lang="uk-UA" dirty="0" err="1"/>
          </a:p>
          <a:p>
            <a:pPr marL="514350" indent="-514350">
              <a:buAutoNum type="alphaUcPeriod"/>
            </a:pPr>
            <a:r>
              <a:rPr lang="uk-UA" sz="2800" dirty="0" err="1">
                <a:latin typeface="Times New Roman"/>
                <a:cs typeface="Times New Roman"/>
              </a:rPr>
              <a:t>Gingival</a:t>
            </a:r>
            <a:r>
              <a:rPr lang="uk-UA" sz="2800" dirty="0">
                <a:latin typeface="Times New Roman"/>
                <a:cs typeface="Times New Roman"/>
              </a:rPr>
              <a:t> </a:t>
            </a:r>
            <a:r>
              <a:rPr lang="uk-UA" sz="2800" dirty="0" err="1">
                <a:latin typeface="Times New Roman"/>
                <a:cs typeface="Times New Roman"/>
              </a:rPr>
              <a:t>fibromatosis</a:t>
            </a:r>
            <a:endParaRPr lang="uk-UA" dirty="0" err="1"/>
          </a:p>
        </p:txBody>
      </p:sp>
    </p:spTree>
    <p:extLst>
      <p:ext uri="{BB962C8B-B14F-4D97-AF65-F5344CB8AC3E}">
        <p14:creationId xmlns:p14="http://schemas.microsoft.com/office/powerpoint/2010/main" val="1972123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128297"/>
          </a:xfrm>
        </p:spPr>
        <p:txBody>
          <a:bodyPr vert="horz" lIns="91440" tIns="45720" rIns="91440" bIns="45720" rtlCol="0" anchor="t">
            <a:noAutofit/>
          </a:bodyPr>
          <a:lstStyle/>
          <a:p>
            <a:r>
              <a:rPr lang="ru-RU" sz="2800" err="1">
                <a:latin typeface="Times New Roman"/>
                <a:cs typeface="Times New Roman"/>
              </a:rPr>
              <a:t>Autopsy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 2-year-old </a:t>
            </a:r>
            <a:r>
              <a:rPr lang="ru-RU" sz="2800" err="1">
                <a:latin typeface="Times New Roman"/>
                <a:cs typeface="Times New Roman"/>
              </a:rPr>
              <a:t>child</a:t>
            </a:r>
            <a:r>
              <a:rPr lang="ru-RU" sz="2800" dirty="0">
                <a:latin typeface="Times New Roman"/>
                <a:cs typeface="Times New Roman"/>
              </a:rPr>
              <a:t>, </a:t>
            </a:r>
            <a:r>
              <a:rPr lang="ru-RU" sz="2800" err="1">
                <a:latin typeface="Times New Roman"/>
                <a:cs typeface="Times New Roman"/>
              </a:rPr>
              <a:t>who</a:t>
            </a:r>
            <a:r>
              <a:rPr lang="ru-RU" sz="2800" dirty="0">
                <a:latin typeface="Times New Roman"/>
                <a:cs typeface="Times New Roman"/>
              </a:rPr>
              <a:t> </a:t>
            </a:r>
            <a:r>
              <a:rPr lang="ru-RU" sz="2800" err="1">
                <a:latin typeface="Times New Roman"/>
                <a:cs typeface="Times New Roman"/>
              </a:rPr>
              <a:t>died</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meningitis</a:t>
            </a:r>
            <a:r>
              <a:rPr lang="ru-RU" sz="2800" dirty="0">
                <a:latin typeface="Times New Roman"/>
                <a:cs typeface="Times New Roman"/>
              </a:rPr>
              <a:t>, </a:t>
            </a:r>
            <a:r>
              <a:rPr lang="ru-RU" sz="2800" err="1">
                <a:latin typeface="Times New Roman"/>
                <a:cs typeface="Times New Roman"/>
              </a:rPr>
              <a:t>shows</a:t>
            </a:r>
            <a:r>
              <a:rPr lang="ru-RU" sz="2800" dirty="0">
                <a:latin typeface="Times New Roman"/>
                <a:cs typeface="Times New Roman"/>
              </a:rPr>
              <a:t> </a:t>
            </a:r>
            <a:r>
              <a:rPr lang="ru-RU" sz="2800" b="1" u="sng" err="1">
                <a:latin typeface="Times New Roman"/>
                <a:cs typeface="Times New Roman"/>
              </a:rPr>
              <a:t>absence</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thymus</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T-</a:t>
            </a:r>
            <a:r>
              <a:rPr lang="ru-RU" sz="2800" b="1" u="sng" err="1">
                <a:latin typeface="Times New Roman"/>
                <a:cs typeface="Times New Roman"/>
              </a:rPr>
              <a:t>dependent</a:t>
            </a:r>
            <a:r>
              <a:rPr lang="ru-RU" sz="2800" b="1" u="sng" dirty="0">
                <a:latin typeface="Times New Roman"/>
                <a:cs typeface="Times New Roman"/>
              </a:rPr>
              <a:t> </a:t>
            </a:r>
            <a:r>
              <a:rPr lang="ru-RU" sz="2800" b="1" u="sng" err="1">
                <a:latin typeface="Times New Roman"/>
                <a:cs typeface="Times New Roman"/>
              </a:rPr>
              <a:t>areas</a:t>
            </a:r>
            <a:r>
              <a:rPr lang="ru-RU" sz="2800" b="1" u="sng" dirty="0">
                <a:latin typeface="Times New Roman"/>
                <a:cs typeface="Times New Roman"/>
              </a:rPr>
              <a:t> </a:t>
            </a:r>
            <a:r>
              <a:rPr lang="ru-RU" sz="2800" b="1" u="sng" err="1">
                <a:latin typeface="Times New Roman"/>
                <a:cs typeface="Times New Roman"/>
              </a:rPr>
              <a:t>in</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peripheral</a:t>
            </a:r>
            <a:r>
              <a:rPr lang="ru-RU" sz="2800" b="1" u="sng" dirty="0">
                <a:latin typeface="Times New Roman"/>
                <a:cs typeface="Times New Roman"/>
              </a:rPr>
              <a:t> </a:t>
            </a:r>
            <a:r>
              <a:rPr lang="ru-RU" sz="2800" b="1" u="sng" err="1">
                <a:latin typeface="Times New Roman"/>
                <a:cs typeface="Times New Roman"/>
              </a:rPr>
              <a:t>lymphoid</a:t>
            </a:r>
            <a:r>
              <a:rPr lang="ru-RU" sz="2800" b="1" u="sng" dirty="0">
                <a:latin typeface="Times New Roman"/>
                <a:cs typeface="Times New Roman"/>
              </a:rPr>
              <a:t> </a:t>
            </a:r>
            <a:r>
              <a:rPr lang="ru-RU" sz="2800" b="1" u="sng" err="1">
                <a:latin typeface="Times New Roman"/>
                <a:cs typeface="Times New Roman"/>
              </a:rPr>
              <a:t>tissue</a:t>
            </a:r>
            <a:r>
              <a:rPr lang="ru-RU" sz="2800" b="1" u="sng" dirty="0">
                <a:latin typeface="Times New Roman"/>
                <a:cs typeface="Times New Roman"/>
              </a:rPr>
              <a:t>. </a:t>
            </a:r>
            <a:r>
              <a:rPr lang="ru-RU" sz="2800" dirty="0">
                <a:latin typeface="Times New Roman"/>
                <a:cs typeface="Times New Roman"/>
              </a:rPr>
              <a:t>What </a:t>
            </a:r>
            <a:r>
              <a:rPr lang="ru-RU" sz="2800" err="1">
                <a:latin typeface="Times New Roman"/>
                <a:cs typeface="Times New Roman"/>
              </a:rPr>
              <a:t>immunodeficiency</a:t>
            </a:r>
            <a:r>
              <a:rPr lang="ru-RU" sz="2800" dirty="0">
                <a:latin typeface="Times New Roman"/>
                <a:cs typeface="Times New Roman"/>
              </a:rPr>
              <a:t> </a:t>
            </a:r>
            <a:r>
              <a:rPr lang="ru-RU" sz="2800" err="1">
                <a:latin typeface="Times New Roman"/>
                <a:cs typeface="Times New Roman"/>
              </a:rPr>
              <a:t>syndrome</a:t>
            </a:r>
            <a:r>
              <a:rPr lang="ru-RU" sz="2800" dirty="0">
                <a:latin typeface="Times New Roman"/>
                <a:cs typeface="Times New Roman"/>
              </a:rPr>
              <a:t> </a:t>
            </a:r>
            <a:r>
              <a:rPr lang="ru-RU" sz="2800" err="1">
                <a:latin typeface="Times New Roman"/>
                <a:cs typeface="Times New Roman"/>
              </a:rPr>
              <a:t>can</a:t>
            </a:r>
            <a:r>
              <a:rPr lang="ru-RU" sz="2800" dirty="0">
                <a:latin typeface="Times New Roman"/>
                <a:cs typeface="Times New Roman"/>
              </a:rPr>
              <a:t> </a:t>
            </a:r>
            <a:r>
              <a:rPr lang="ru-RU" sz="2800" err="1">
                <a:latin typeface="Times New Roman"/>
                <a:cs typeface="Times New Roman"/>
              </a:rPr>
              <a:t>be</a:t>
            </a:r>
            <a:r>
              <a:rPr lang="ru-RU" sz="2800" dirty="0">
                <a:latin typeface="Times New Roman"/>
                <a:cs typeface="Times New Roman"/>
              </a:rPr>
              <a:t> </a:t>
            </a:r>
            <a:r>
              <a:rPr lang="ru-RU" sz="2800" err="1">
                <a:latin typeface="Times New Roman"/>
                <a:cs typeface="Times New Roman"/>
              </a:rPr>
              <a:t>characterized</a:t>
            </a:r>
            <a:r>
              <a:rPr lang="ru-RU" sz="2800" dirty="0">
                <a:latin typeface="Times New Roman"/>
                <a:cs typeface="Times New Roman"/>
              </a:rPr>
              <a:t> </a:t>
            </a:r>
            <a:r>
              <a:rPr lang="ru-RU" sz="2800" err="1">
                <a:latin typeface="Times New Roman"/>
                <a:cs typeface="Times New Roman"/>
              </a:rPr>
              <a:t>by</a:t>
            </a:r>
            <a:r>
              <a:rPr lang="ru-RU" sz="2800" dirty="0">
                <a:latin typeface="Times New Roman"/>
                <a:cs typeface="Times New Roman"/>
              </a:rPr>
              <a:t> </a:t>
            </a:r>
            <a:r>
              <a:rPr lang="ru-RU" sz="2800" err="1">
                <a:latin typeface="Times New Roman"/>
                <a:cs typeface="Times New Roman"/>
              </a:rPr>
              <a:t>these</a:t>
            </a:r>
            <a:r>
              <a:rPr lang="ru-RU" sz="2800" dirty="0">
                <a:latin typeface="Times New Roman"/>
                <a:cs typeface="Times New Roman"/>
              </a:rPr>
              <a:t> </a:t>
            </a:r>
            <a:r>
              <a:rPr lang="ru-RU" sz="2800" err="1">
                <a:latin typeface="Times New Roman"/>
                <a:cs typeface="Times New Roman"/>
              </a:rPr>
              <a:t>changes</a:t>
            </a:r>
            <a:r>
              <a:rPr lang="ru-RU" sz="2800" dirty="0">
                <a:latin typeface="Times New Roman"/>
                <a:cs typeface="Times New Roman"/>
              </a:rPr>
              <a:t>?</a:t>
            </a:r>
            <a:endParaRPr lang="ru-RU" dirty="0" err="1"/>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95532" y="3761118"/>
            <a:ext cx="10348822"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dirty="0" err="1">
                <a:latin typeface="Times New Roman"/>
                <a:cs typeface="Times New Roman"/>
              </a:rPr>
              <a:t>Humoral</a:t>
            </a:r>
            <a:r>
              <a:rPr lang="uk-UA" sz="2800" dirty="0">
                <a:latin typeface="Times New Roman"/>
                <a:cs typeface="Times New Roman"/>
              </a:rPr>
              <a:t> </a:t>
            </a:r>
            <a:r>
              <a:rPr lang="uk-UA" sz="2800" dirty="0" err="1">
                <a:latin typeface="Times New Roman"/>
                <a:cs typeface="Times New Roman"/>
              </a:rPr>
              <a:t>immunodeficiency</a:t>
            </a:r>
            <a:r>
              <a:rPr lang="uk-UA" sz="2800" dirty="0">
                <a:latin typeface="Times New Roman"/>
                <a:cs typeface="Times New Roman"/>
              </a:rPr>
              <a:t> </a:t>
            </a:r>
            <a:r>
              <a:rPr lang="uk-UA" sz="2800" dirty="0" err="1">
                <a:latin typeface="Times New Roman"/>
                <a:cs typeface="Times New Roman"/>
              </a:rPr>
              <a:t>syndrome</a:t>
            </a:r>
            <a:endParaRPr lang="uk-UA" dirty="0" err="1"/>
          </a:p>
          <a:p>
            <a:pPr marL="514350" indent="-514350">
              <a:buAutoNum type="alphaUcPeriod"/>
            </a:pPr>
            <a:r>
              <a:rPr lang="uk-UA" sz="2800" dirty="0" err="1">
                <a:latin typeface="Times New Roman"/>
                <a:cs typeface="Times New Roman"/>
              </a:rPr>
              <a:t>Secondary</a:t>
            </a:r>
            <a:r>
              <a:rPr lang="uk-UA" sz="2800" dirty="0">
                <a:latin typeface="Times New Roman"/>
                <a:cs typeface="Times New Roman"/>
              </a:rPr>
              <a:t> </a:t>
            </a:r>
            <a:r>
              <a:rPr lang="uk-UA" sz="2800" dirty="0" err="1">
                <a:latin typeface="Times New Roman"/>
                <a:cs typeface="Times New Roman"/>
              </a:rPr>
              <a:t>immunodeficiency</a:t>
            </a:r>
            <a:r>
              <a:rPr lang="uk-UA" sz="2800" dirty="0">
                <a:latin typeface="Times New Roman"/>
                <a:cs typeface="Times New Roman"/>
              </a:rPr>
              <a:t> </a:t>
            </a:r>
            <a:r>
              <a:rPr lang="uk-UA" sz="2800" dirty="0" err="1">
                <a:latin typeface="Times New Roman"/>
                <a:cs typeface="Times New Roman"/>
              </a:rPr>
              <a:t>syndrome</a:t>
            </a:r>
            <a:endParaRPr lang="uk-UA" dirty="0" err="1"/>
          </a:p>
          <a:p>
            <a:pPr marL="514350" indent="-514350">
              <a:buAutoNum type="alphaUcPeriod"/>
            </a:pPr>
            <a:r>
              <a:rPr lang="uk-UA" sz="2800" b="1" u="sng" err="1">
                <a:latin typeface="Times New Roman"/>
                <a:cs typeface="Times New Roman"/>
              </a:rPr>
              <a:t>Cellular</a:t>
            </a:r>
            <a:r>
              <a:rPr lang="uk-UA" sz="2800" b="1" u="sng" dirty="0">
                <a:latin typeface="Times New Roman"/>
                <a:cs typeface="Times New Roman"/>
              </a:rPr>
              <a:t> </a:t>
            </a:r>
            <a:r>
              <a:rPr lang="uk-UA" sz="2800" b="1" u="sng" err="1">
                <a:latin typeface="Times New Roman"/>
                <a:cs typeface="Times New Roman"/>
              </a:rPr>
              <a:t>immunodeficiency</a:t>
            </a:r>
            <a:r>
              <a:rPr lang="uk-UA" sz="2800" b="1" u="sng" dirty="0">
                <a:latin typeface="Times New Roman"/>
                <a:cs typeface="Times New Roman"/>
              </a:rPr>
              <a:t> </a:t>
            </a:r>
            <a:r>
              <a:rPr lang="uk-UA" sz="2800" b="1" u="sng" err="1">
                <a:latin typeface="Times New Roman"/>
                <a:cs typeface="Times New Roman"/>
              </a:rPr>
              <a:t>syndrome</a:t>
            </a:r>
            <a:endParaRPr lang="uk-UA" b="1" u="sng"/>
          </a:p>
          <a:p>
            <a:pPr marL="514350" indent="-514350">
              <a:buAutoNum type="alphaUcPeriod"/>
            </a:pPr>
            <a:r>
              <a:rPr lang="uk-UA" sz="2800" dirty="0" err="1">
                <a:latin typeface="Times New Roman"/>
                <a:cs typeface="Times New Roman"/>
              </a:rPr>
              <a:t>Combined</a:t>
            </a:r>
            <a:r>
              <a:rPr lang="uk-UA" sz="2800" dirty="0">
                <a:latin typeface="Times New Roman"/>
                <a:cs typeface="Times New Roman"/>
              </a:rPr>
              <a:t> </a:t>
            </a:r>
            <a:r>
              <a:rPr lang="uk-UA" sz="2800" dirty="0" err="1">
                <a:latin typeface="Times New Roman"/>
                <a:cs typeface="Times New Roman"/>
              </a:rPr>
              <a:t>immunodeficiency</a:t>
            </a:r>
            <a:r>
              <a:rPr lang="uk-UA" sz="2800" dirty="0">
                <a:latin typeface="Times New Roman"/>
                <a:cs typeface="Times New Roman"/>
              </a:rPr>
              <a:t> </a:t>
            </a:r>
            <a:r>
              <a:rPr lang="uk-UA" sz="2800" dirty="0" err="1">
                <a:latin typeface="Times New Roman"/>
                <a:cs typeface="Times New Roman"/>
              </a:rPr>
              <a:t>syndrome</a:t>
            </a:r>
            <a:endParaRPr lang="uk-UA" dirty="0" err="1"/>
          </a:p>
          <a:p>
            <a:pPr marL="514350" indent="-514350">
              <a:buAutoNum type="alphaUcPeriod"/>
            </a:pPr>
            <a:r>
              <a:rPr lang="uk-UA" sz="2800" dirty="0" err="1">
                <a:latin typeface="Times New Roman"/>
                <a:cs typeface="Times New Roman"/>
              </a:rPr>
              <a:t>Humoral</a:t>
            </a:r>
            <a:r>
              <a:rPr lang="uk-UA" sz="2800" dirty="0">
                <a:latin typeface="Times New Roman"/>
                <a:cs typeface="Times New Roman"/>
              </a:rPr>
              <a:t> </a:t>
            </a:r>
            <a:r>
              <a:rPr lang="uk-UA" sz="2800" dirty="0" err="1">
                <a:latin typeface="Times New Roman"/>
                <a:cs typeface="Times New Roman"/>
              </a:rPr>
              <a:t>immunodeficiency</a:t>
            </a:r>
            <a:r>
              <a:rPr lang="uk-UA" sz="2800" dirty="0">
                <a:latin typeface="Times New Roman"/>
                <a:cs typeface="Times New Roman"/>
              </a:rPr>
              <a:t> </a:t>
            </a:r>
            <a:r>
              <a:rPr lang="uk-UA" sz="2800" dirty="0" err="1">
                <a:latin typeface="Times New Roman"/>
                <a:cs typeface="Times New Roman"/>
              </a:rPr>
              <a:t>syndrome</a:t>
            </a:r>
            <a:endParaRPr lang="uk-UA" dirty="0" err="1"/>
          </a:p>
          <a:p>
            <a:pPr marL="514350" indent="-514350">
              <a:buAutoNum type="alphaUcPeriod"/>
            </a:pPr>
            <a:endParaRPr lang="uk-UA"/>
          </a:p>
          <a:p>
            <a:endParaRPr lang="uk-UA"/>
          </a:p>
        </p:txBody>
      </p:sp>
    </p:spTree>
    <p:extLst>
      <p:ext uri="{BB962C8B-B14F-4D97-AF65-F5344CB8AC3E}">
        <p14:creationId xmlns:p14="http://schemas.microsoft.com/office/powerpoint/2010/main" val="1521451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121882"/>
          </a:xfrm>
        </p:spPr>
        <p:txBody>
          <a:bodyPr vert="horz" lIns="91440" tIns="45720" rIns="91440" bIns="45720" rtlCol="0" anchor="t">
            <a:noAutofit/>
          </a:bodyPr>
          <a:lstStyle/>
          <a:p>
            <a:r>
              <a:rPr lang="ru-RU" sz="3200" dirty="0">
                <a:latin typeface="Times New Roman"/>
                <a:cs typeface="Times New Roman"/>
              </a:rPr>
              <a:t>A </a:t>
            </a:r>
            <a:r>
              <a:rPr lang="ru-RU" sz="3200" err="1">
                <a:latin typeface="Times New Roman"/>
                <a:cs typeface="Times New Roman"/>
              </a:rPr>
              <a:t>patient</a:t>
            </a:r>
            <a:r>
              <a:rPr lang="ru-RU" sz="3200" dirty="0">
                <a:latin typeface="Times New Roman"/>
                <a:cs typeface="Times New Roman"/>
              </a:rPr>
              <a:t> </a:t>
            </a:r>
            <a:r>
              <a:rPr lang="ru-RU" sz="3200" err="1">
                <a:latin typeface="Times New Roman"/>
                <a:cs typeface="Times New Roman"/>
              </a:rPr>
              <a:t>with</a:t>
            </a:r>
            <a:r>
              <a:rPr lang="ru-RU" sz="3200" dirty="0">
                <a:latin typeface="Times New Roman"/>
                <a:cs typeface="Times New Roman"/>
              </a:rPr>
              <a:t> </a:t>
            </a:r>
            <a:r>
              <a:rPr lang="ru-RU" sz="3200" err="1">
                <a:latin typeface="Times New Roman"/>
                <a:cs typeface="Times New Roman"/>
              </a:rPr>
              <a:t>essential</a:t>
            </a:r>
            <a:r>
              <a:rPr lang="ru-RU" sz="3200" dirty="0">
                <a:latin typeface="Times New Roman"/>
                <a:cs typeface="Times New Roman"/>
              </a:rPr>
              <a:t> </a:t>
            </a:r>
            <a:r>
              <a:rPr lang="ru-RU" sz="3200" err="1">
                <a:latin typeface="Times New Roman"/>
                <a:cs typeface="Times New Roman"/>
              </a:rPr>
              <a:t>hypertension</a:t>
            </a:r>
            <a:r>
              <a:rPr lang="ru-RU" sz="3200" dirty="0">
                <a:latin typeface="Times New Roman"/>
                <a:cs typeface="Times New Roman"/>
              </a:rPr>
              <a:t> </a:t>
            </a:r>
            <a:r>
              <a:rPr lang="ru-RU" sz="3200" err="1">
                <a:latin typeface="Times New Roman"/>
                <a:cs typeface="Times New Roman"/>
              </a:rPr>
              <a:t>presents</a:t>
            </a:r>
            <a:r>
              <a:rPr lang="ru-RU" sz="3200" dirty="0">
                <a:latin typeface="Times New Roman"/>
                <a:cs typeface="Times New Roman"/>
              </a:rPr>
              <a:t> </a:t>
            </a:r>
            <a:r>
              <a:rPr lang="ru-RU" sz="3200" err="1">
                <a:latin typeface="Times New Roman"/>
                <a:cs typeface="Times New Roman"/>
              </a:rPr>
              <a:t>with</a:t>
            </a:r>
            <a:r>
              <a:rPr lang="ru-RU" sz="3200" dirty="0">
                <a:latin typeface="Times New Roman"/>
                <a:cs typeface="Times New Roman"/>
              </a:rPr>
              <a:t> </a:t>
            </a:r>
            <a:r>
              <a:rPr lang="ru-RU" sz="3200" err="1">
                <a:latin typeface="Times New Roman"/>
                <a:cs typeface="Times New Roman"/>
              </a:rPr>
              <a:t>significant</a:t>
            </a:r>
            <a:r>
              <a:rPr lang="ru-RU" sz="3200" dirty="0">
                <a:latin typeface="Times New Roman"/>
                <a:cs typeface="Times New Roman"/>
              </a:rPr>
              <a:t> </a:t>
            </a:r>
            <a:r>
              <a:rPr lang="ru-RU" sz="3200" b="1" u="sng" err="1">
                <a:latin typeface="Times New Roman"/>
                <a:cs typeface="Times New Roman"/>
              </a:rPr>
              <a:t>increase</a:t>
            </a:r>
            <a:r>
              <a:rPr lang="ru-RU" sz="3200" b="1" u="sng" dirty="0">
                <a:latin typeface="Times New Roman"/>
                <a:cs typeface="Times New Roman"/>
              </a:rPr>
              <a:t> </a:t>
            </a:r>
            <a:r>
              <a:rPr lang="ru-RU" sz="3200" b="1" u="sng" err="1">
                <a:latin typeface="Times New Roman"/>
                <a:cs typeface="Times New Roman"/>
              </a:rPr>
              <a:t>in</a:t>
            </a:r>
            <a:r>
              <a:rPr lang="ru-RU" sz="3200" b="1" u="sng" dirty="0">
                <a:latin typeface="Times New Roman"/>
                <a:cs typeface="Times New Roman"/>
              </a:rPr>
              <a:t> </a:t>
            </a:r>
            <a:r>
              <a:rPr lang="ru-RU" sz="3200" b="1" u="sng" err="1">
                <a:latin typeface="Times New Roman"/>
                <a:cs typeface="Times New Roman"/>
              </a:rPr>
              <a:t>left</a:t>
            </a:r>
            <a:r>
              <a:rPr lang="ru-RU" sz="3200" b="1" u="sng" dirty="0">
                <a:latin typeface="Times New Roman"/>
                <a:cs typeface="Times New Roman"/>
              </a:rPr>
              <a:t> </a:t>
            </a:r>
            <a:r>
              <a:rPr lang="ru-RU" sz="3200" b="1" u="sng" err="1">
                <a:latin typeface="Times New Roman"/>
                <a:cs typeface="Times New Roman"/>
              </a:rPr>
              <a:t>ventricular</a:t>
            </a:r>
            <a:r>
              <a:rPr lang="ru-RU" sz="3200" b="1" u="sng" dirty="0">
                <a:latin typeface="Times New Roman"/>
                <a:cs typeface="Times New Roman"/>
              </a:rPr>
              <a:t> </a:t>
            </a:r>
            <a:r>
              <a:rPr lang="ru-RU" sz="3200" b="1" u="sng" err="1">
                <a:latin typeface="Times New Roman"/>
                <a:cs typeface="Times New Roman"/>
              </a:rPr>
              <a:t>myocardial</a:t>
            </a:r>
            <a:r>
              <a:rPr lang="ru-RU" sz="3200" b="1" u="sng" dirty="0">
                <a:latin typeface="Times New Roman"/>
                <a:cs typeface="Times New Roman"/>
              </a:rPr>
              <a:t> </a:t>
            </a:r>
            <a:r>
              <a:rPr lang="ru-RU" sz="3200" b="1" u="sng" err="1">
                <a:latin typeface="Times New Roman"/>
                <a:cs typeface="Times New Roman"/>
              </a:rPr>
              <a:t>mass</a:t>
            </a:r>
            <a:r>
              <a:rPr lang="ru-RU" sz="3200" dirty="0">
                <a:latin typeface="Times New Roman"/>
                <a:cs typeface="Times New Roman"/>
              </a:rPr>
              <a:t>. It </a:t>
            </a:r>
            <a:r>
              <a:rPr lang="ru-RU" sz="3200" err="1">
                <a:latin typeface="Times New Roman"/>
                <a:cs typeface="Times New Roman"/>
              </a:rPr>
              <a:t>is</a:t>
            </a:r>
            <a:r>
              <a:rPr lang="ru-RU" sz="3200" dirty="0">
                <a:latin typeface="Times New Roman"/>
                <a:cs typeface="Times New Roman"/>
              </a:rPr>
              <a:t> </a:t>
            </a:r>
            <a:r>
              <a:rPr lang="ru-RU" sz="3200" err="1">
                <a:latin typeface="Times New Roman"/>
                <a:cs typeface="Times New Roman"/>
              </a:rPr>
              <a:t>likely</a:t>
            </a:r>
            <a:r>
              <a:rPr lang="ru-RU" sz="3200" dirty="0">
                <a:latin typeface="Times New Roman"/>
                <a:cs typeface="Times New Roman"/>
              </a:rPr>
              <a:t> </a:t>
            </a:r>
            <a:r>
              <a:rPr lang="ru-RU" sz="3200" err="1">
                <a:latin typeface="Times New Roman"/>
                <a:cs typeface="Times New Roman"/>
              </a:rPr>
              <a:t>to</a:t>
            </a:r>
            <a:r>
              <a:rPr lang="ru-RU" sz="3200" dirty="0">
                <a:latin typeface="Times New Roman"/>
                <a:cs typeface="Times New Roman"/>
              </a:rPr>
              <a:t> </a:t>
            </a:r>
            <a:r>
              <a:rPr lang="ru-RU" sz="3200" err="1">
                <a:latin typeface="Times New Roman"/>
                <a:cs typeface="Times New Roman"/>
              </a:rPr>
              <a:t>be</a:t>
            </a:r>
            <a:r>
              <a:rPr lang="ru-RU" sz="3200" dirty="0">
                <a:latin typeface="Times New Roman"/>
                <a:cs typeface="Times New Roman"/>
              </a:rPr>
              <a:t> </a:t>
            </a:r>
            <a:r>
              <a:rPr lang="ru-RU" sz="3200" err="1">
                <a:latin typeface="Times New Roman"/>
                <a:cs typeface="Times New Roman"/>
              </a:rPr>
              <a:t>caused</a:t>
            </a:r>
            <a:r>
              <a:rPr lang="ru-RU" sz="3200" dirty="0">
                <a:latin typeface="Times New Roman"/>
                <a:cs typeface="Times New Roman"/>
              </a:rPr>
              <a:t> </a:t>
            </a:r>
            <a:r>
              <a:rPr lang="ru-RU" sz="3200" err="1">
                <a:latin typeface="Times New Roman"/>
                <a:cs typeface="Times New Roman"/>
              </a:rPr>
              <a:t>by</a:t>
            </a:r>
            <a:r>
              <a:rPr lang="ru-RU" sz="3200" dirty="0">
                <a:latin typeface="Times New Roman"/>
                <a:cs typeface="Times New Roman"/>
              </a:rPr>
              <a:t>:</a:t>
            </a:r>
            <a:endParaRPr lang="ru-RU" sz="320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09909" y="2941609"/>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Increased</a:t>
            </a:r>
            <a:r>
              <a:rPr lang="uk-UA" sz="2800" b="1" u="sng" dirty="0">
                <a:latin typeface="Times New Roman"/>
                <a:cs typeface="Times New Roman"/>
              </a:rPr>
              <a:t> </a:t>
            </a:r>
            <a:r>
              <a:rPr lang="uk-UA" sz="2800" b="1" u="sng" err="1">
                <a:latin typeface="Times New Roman"/>
                <a:cs typeface="Times New Roman"/>
              </a:rPr>
              <a:t>volume</a:t>
            </a:r>
            <a:r>
              <a:rPr lang="uk-UA" sz="2800" b="1" u="sng" dirty="0">
                <a:latin typeface="Times New Roman"/>
                <a:cs typeface="Times New Roman"/>
              </a:rPr>
              <a:t> </a:t>
            </a:r>
            <a:r>
              <a:rPr lang="uk-UA" sz="2800" b="1" u="sng" err="1">
                <a:latin typeface="Times New Roman"/>
                <a:cs typeface="Times New Roman"/>
              </a:rPr>
              <a:t>of</a:t>
            </a:r>
            <a:r>
              <a:rPr lang="uk-UA" sz="2800" b="1" u="sng" dirty="0">
                <a:latin typeface="Times New Roman"/>
                <a:cs typeface="Times New Roman"/>
              </a:rPr>
              <a:t> </a:t>
            </a:r>
            <a:r>
              <a:rPr lang="uk-UA" sz="2800" b="1" u="sng" err="1">
                <a:latin typeface="Times New Roman"/>
                <a:cs typeface="Times New Roman"/>
              </a:rPr>
              <a:t>cardiomyocytes</a:t>
            </a:r>
            <a:endParaRPr lang="uk-UA" sz="2800" b="1" u="sng" dirty="0">
              <a:latin typeface="Times New Roman"/>
              <a:cs typeface="Times New Roman"/>
            </a:endParaRPr>
          </a:p>
          <a:p>
            <a:pPr marL="514350" indent="-514350">
              <a:buAutoNum type="alphaUcPeriod"/>
            </a:pPr>
            <a:r>
              <a:rPr lang="uk-UA" sz="2800" dirty="0" err="1">
                <a:latin typeface="Times New Roman"/>
                <a:cs typeface="Times New Roman"/>
              </a:rPr>
              <a:t>Myocardial</a:t>
            </a:r>
            <a:r>
              <a:rPr lang="uk-UA" sz="2800" dirty="0">
                <a:latin typeface="Times New Roman"/>
                <a:cs typeface="Times New Roman"/>
              </a:rPr>
              <a:t> </a:t>
            </a:r>
            <a:r>
              <a:rPr lang="uk-UA" sz="2800" dirty="0" err="1">
                <a:latin typeface="Times New Roman"/>
                <a:cs typeface="Times New Roman"/>
              </a:rPr>
              <a:t>fluid</a:t>
            </a:r>
            <a:r>
              <a:rPr lang="uk-UA" sz="2800" dirty="0">
                <a:latin typeface="Times New Roman"/>
                <a:cs typeface="Times New Roman"/>
              </a:rPr>
              <a:t> </a:t>
            </a:r>
            <a:r>
              <a:rPr lang="uk-UA" sz="2800" dirty="0" err="1">
                <a:latin typeface="Times New Roman"/>
                <a:cs typeface="Times New Roman"/>
              </a:rPr>
              <a:t>retention</a:t>
            </a:r>
            <a:endParaRPr lang="uk-UA" dirty="0" err="1"/>
          </a:p>
          <a:p>
            <a:pPr marL="514350" indent="-514350">
              <a:buAutoNum type="alphaUcPeriod"/>
            </a:pPr>
            <a:r>
              <a:rPr lang="uk-UA" sz="2800" dirty="0" err="1">
                <a:latin typeface="Times New Roman"/>
                <a:cs typeface="Times New Roman"/>
              </a:rPr>
              <a:t>Increased</a:t>
            </a:r>
            <a:r>
              <a:rPr lang="uk-UA" sz="2800" dirty="0">
                <a:latin typeface="Times New Roman"/>
                <a:cs typeface="Times New Roman"/>
              </a:rPr>
              <a:t> </a:t>
            </a:r>
            <a:r>
              <a:rPr lang="uk-UA" sz="2800" dirty="0" err="1">
                <a:latin typeface="Times New Roman"/>
                <a:cs typeface="Times New Roman"/>
              </a:rPr>
              <a:t>number</a:t>
            </a:r>
            <a:r>
              <a:rPr lang="uk-UA" sz="2800" dirty="0">
                <a:latin typeface="Times New Roman"/>
                <a:cs typeface="Times New Roman"/>
              </a:rPr>
              <a:t> </a:t>
            </a:r>
            <a:r>
              <a:rPr lang="uk-UA" sz="2800" dirty="0" err="1">
                <a:latin typeface="Times New Roman"/>
                <a:cs typeface="Times New Roman"/>
              </a:rPr>
              <a:t>of</a:t>
            </a:r>
            <a:r>
              <a:rPr lang="uk-UA" sz="2800" dirty="0">
                <a:latin typeface="Times New Roman"/>
                <a:cs typeface="Times New Roman"/>
              </a:rPr>
              <a:t> </a:t>
            </a:r>
            <a:r>
              <a:rPr lang="uk-UA" sz="2800" dirty="0" err="1">
                <a:latin typeface="Times New Roman"/>
                <a:cs typeface="Times New Roman"/>
              </a:rPr>
              <a:t>cardiomyocytes</a:t>
            </a:r>
            <a:endParaRPr lang="uk-UA" dirty="0" err="1"/>
          </a:p>
          <a:p>
            <a:pPr marL="514350" indent="-514350">
              <a:buAutoNum type="alphaUcPeriod"/>
            </a:pPr>
            <a:r>
              <a:rPr lang="uk-UA" sz="2800" dirty="0" err="1">
                <a:latin typeface="Times New Roman"/>
                <a:cs typeface="Times New Roman"/>
              </a:rPr>
              <a:t>Proliferation</a:t>
            </a:r>
            <a:r>
              <a:rPr lang="uk-UA" sz="2800" dirty="0">
                <a:latin typeface="Times New Roman"/>
                <a:cs typeface="Times New Roman"/>
              </a:rPr>
              <a:t> </a:t>
            </a:r>
            <a:r>
              <a:rPr lang="uk-UA" sz="2800" dirty="0" err="1">
                <a:latin typeface="Times New Roman"/>
                <a:cs typeface="Times New Roman"/>
              </a:rPr>
              <a:t>of</a:t>
            </a:r>
            <a:r>
              <a:rPr lang="uk-UA" sz="2800" dirty="0">
                <a:latin typeface="Times New Roman"/>
                <a:cs typeface="Times New Roman"/>
              </a:rPr>
              <a:t> </a:t>
            </a:r>
            <a:r>
              <a:rPr lang="uk-UA" sz="2800" dirty="0" err="1">
                <a:latin typeface="Times New Roman"/>
                <a:cs typeface="Times New Roman"/>
              </a:rPr>
              <a:t>connective</a:t>
            </a:r>
            <a:r>
              <a:rPr lang="uk-UA" sz="2800" dirty="0">
                <a:latin typeface="Times New Roman"/>
                <a:cs typeface="Times New Roman"/>
              </a:rPr>
              <a:t> </a:t>
            </a:r>
            <a:r>
              <a:rPr lang="uk-UA" sz="2800" dirty="0" err="1">
                <a:latin typeface="Times New Roman"/>
                <a:cs typeface="Times New Roman"/>
              </a:rPr>
              <a:t>tissue</a:t>
            </a:r>
            <a:endParaRPr lang="uk-UA" dirty="0" err="1"/>
          </a:p>
          <a:p>
            <a:pPr marL="514350" indent="-514350">
              <a:buAutoNum type="alphaUcPeriod"/>
            </a:pPr>
            <a:r>
              <a:rPr lang="uk-UA" sz="2800" dirty="0" err="1">
                <a:latin typeface="Times New Roman"/>
                <a:cs typeface="Times New Roman"/>
              </a:rPr>
              <a:t>Fatty</a:t>
            </a:r>
            <a:r>
              <a:rPr lang="uk-UA" sz="2800" dirty="0">
                <a:latin typeface="Times New Roman"/>
                <a:cs typeface="Times New Roman"/>
              </a:rPr>
              <a:t> </a:t>
            </a:r>
            <a:r>
              <a:rPr lang="uk-UA" sz="2800" dirty="0" err="1">
                <a:latin typeface="Times New Roman"/>
                <a:cs typeface="Times New Roman"/>
              </a:rPr>
              <a:t>infiltration</a:t>
            </a:r>
            <a:r>
              <a:rPr lang="uk-UA" sz="2800" dirty="0">
                <a:latin typeface="Times New Roman"/>
                <a:cs typeface="Times New Roman"/>
              </a:rPr>
              <a:t> </a:t>
            </a:r>
            <a:r>
              <a:rPr lang="uk-UA" sz="2800" dirty="0" err="1">
                <a:latin typeface="Times New Roman"/>
                <a:cs typeface="Times New Roman"/>
              </a:rPr>
              <a:t>of</a:t>
            </a:r>
            <a:r>
              <a:rPr lang="uk-UA" sz="2800" dirty="0">
                <a:latin typeface="Times New Roman"/>
                <a:cs typeface="Times New Roman"/>
              </a:rPr>
              <a:t> </a:t>
            </a:r>
            <a:r>
              <a:rPr lang="uk-UA" sz="2800" dirty="0" err="1">
                <a:latin typeface="Times New Roman"/>
                <a:cs typeface="Times New Roman"/>
              </a:rPr>
              <a:t>the</a:t>
            </a:r>
            <a:r>
              <a:rPr lang="uk-UA" sz="2800" dirty="0">
                <a:latin typeface="Times New Roman"/>
                <a:cs typeface="Times New Roman"/>
              </a:rPr>
              <a:t> </a:t>
            </a:r>
            <a:r>
              <a:rPr lang="uk-UA" sz="2800" dirty="0" err="1">
                <a:latin typeface="Times New Roman"/>
                <a:cs typeface="Times New Roman"/>
              </a:rPr>
              <a:t>myocardium</a:t>
            </a:r>
            <a:endParaRPr lang="uk-UA" dirty="0" err="1"/>
          </a:p>
          <a:p>
            <a:pPr marL="514350" indent="-514350">
              <a:buAutoNum type="alphaUcPeriod"/>
            </a:pPr>
            <a:endParaRPr lang="uk-UA" sz="2800" dirty="0">
              <a:latin typeface="Times New Roman"/>
              <a:cs typeface="Times New Roman"/>
            </a:endParaRPr>
          </a:p>
        </p:txBody>
      </p:sp>
    </p:spTree>
    <p:extLst>
      <p:ext uri="{BB962C8B-B14F-4D97-AF65-F5344CB8AC3E}">
        <p14:creationId xmlns:p14="http://schemas.microsoft.com/office/powerpoint/2010/main" val="752982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128297"/>
          </a:xfrm>
        </p:spPr>
        <p:txBody>
          <a:bodyPr vert="horz" lIns="91440" tIns="45720" rIns="91440" bIns="45720" rtlCol="0" anchor="t">
            <a:noAutofit/>
          </a:bodyPr>
          <a:lstStyle/>
          <a:p>
            <a:r>
              <a:rPr lang="ru-RU" sz="3200" dirty="0">
                <a:latin typeface="Times New Roman"/>
                <a:cs typeface="Times New Roman"/>
              </a:rPr>
              <a:t>A 53-year-old </a:t>
            </a:r>
            <a:r>
              <a:rPr lang="ru-RU" sz="3200" err="1">
                <a:latin typeface="Times New Roman"/>
                <a:cs typeface="Times New Roman"/>
              </a:rPr>
              <a:t>patient</a:t>
            </a:r>
            <a:r>
              <a:rPr lang="ru-RU" sz="3200" dirty="0">
                <a:latin typeface="Times New Roman"/>
                <a:cs typeface="Times New Roman"/>
              </a:rPr>
              <a:t> </a:t>
            </a:r>
            <a:r>
              <a:rPr lang="ru-RU" sz="3200" err="1">
                <a:latin typeface="Times New Roman"/>
                <a:cs typeface="Times New Roman"/>
              </a:rPr>
              <a:t>with</a:t>
            </a:r>
            <a:r>
              <a:rPr lang="ru-RU" sz="3200" dirty="0">
                <a:latin typeface="Times New Roman"/>
                <a:cs typeface="Times New Roman"/>
              </a:rPr>
              <a:t> a </a:t>
            </a:r>
            <a:r>
              <a:rPr lang="ru-RU" sz="3200" err="1">
                <a:latin typeface="Times New Roman"/>
                <a:cs typeface="Times New Roman"/>
              </a:rPr>
              <a:t>long</a:t>
            </a:r>
            <a:r>
              <a:rPr lang="ru-RU" sz="3200" dirty="0">
                <a:latin typeface="Times New Roman"/>
                <a:cs typeface="Times New Roman"/>
              </a:rPr>
              <a:t> </a:t>
            </a:r>
            <a:r>
              <a:rPr lang="ru-RU" sz="3200" err="1">
                <a:latin typeface="Times New Roman"/>
                <a:cs typeface="Times New Roman"/>
              </a:rPr>
              <a:t>history</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nephrolithiasis</a:t>
            </a:r>
            <a:r>
              <a:rPr lang="ru-RU" sz="3200" dirty="0">
                <a:latin typeface="Times New Roman"/>
                <a:cs typeface="Times New Roman"/>
              </a:rPr>
              <a:t> </a:t>
            </a:r>
            <a:r>
              <a:rPr lang="ru-RU" sz="3200" err="1">
                <a:latin typeface="Times New Roman"/>
                <a:cs typeface="Times New Roman"/>
              </a:rPr>
              <a:t>underwent</a:t>
            </a:r>
            <a:r>
              <a:rPr lang="ru-RU" sz="3200" dirty="0">
                <a:latin typeface="Times New Roman"/>
                <a:cs typeface="Times New Roman"/>
              </a:rPr>
              <a:t> </a:t>
            </a:r>
            <a:r>
              <a:rPr lang="ru-RU" sz="3200" err="1">
                <a:latin typeface="Times New Roman"/>
                <a:cs typeface="Times New Roman"/>
              </a:rPr>
              <a:t>nephrectomy</a:t>
            </a:r>
            <a:r>
              <a:rPr lang="ru-RU" sz="3200" dirty="0">
                <a:latin typeface="Times New Roman"/>
                <a:cs typeface="Times New Roman"/>
              </a:rPr>
              <a:t>. </a:t>
            </a:r>
            <a:r>
              <a:rPr lang="ru-RU" sz="3200" err="1">
                <a:latin typeface="Times New Roman"/>
                <a:cs typeface="Times New Roman"/>
              </a:rPr>
              <a:t>like</a:t>
            </a:r>
            <a:r>
              <a:rPr lang="ru-RU" sz="3200" dirty="0">
                <a:latin typeface="Times New Roman"/>
                <a:cs typeface="Times New Roman"/>
              </a:rPr>
              <a:t> </a:t>
            </a:r>
            <a:r>
              <a:rPr lang="ru-RU" sz="3200" err="1">
                <a:latin typeface="Times New Roman"/>
                <a:cs typeface="Times New Roman"/>
              </a:rPr>
              <a:t>removed</a:t>
            </a:r>
            <a:r>
              <a:rPr lang="ru-RU" sz="3200" dirty="0">
                <a:latin typeface="Times New Roman"/>
                <a:cs typeface="Times New Roman"/>
              </a:rPr>
              <a:t> </a:t>
            </a:r>
            <a:r>
              <a:rPr lang="ru-RU" sz="3200" err="1">
                <a:latin typeface="Times New Roman"/>
                <a:cs typeface="Times New Roman"/>
              </a:rPr>
              <a:t>kidney</a:t>
            </a:r>
            <a:r>
              <a:rPr lang="ru-RU" sz="3200" dirty="0">
                <a:latin typeface="Times New Roman"/>
                <a:cs typeface="Times New Roman"/>
              </a:rPr>
              <a:t> </a:t>
            </a:r>
            <a:r>
              <a:rPr lang="ru-RU" sz="3200" err="1">
                <a:latin typeface="Times New Roman"/>
                <a:cs typeface="Times New Roman"/>
              </a:rPr>
              <a:t>is</a:t>
            </a:r>
            <a:r>
              <a:rPr lang="ru-RU" sz="3200" dirty="0">
                <a:latin typeface="Times New Roman"/>
                <a:cs typeface="Times New Roman"/>
              </a:rPr>
              <a:t> a </a:t>
            </a:r>
            <a:r>
              <a:rPr lang="ru-RU" sz="3200" b="1" u="sng" err="1">
                <a:latin typeface="Times New Roman"/>
                <a:cs typeface="Times New Roman"/>
              </a:rPr>
              <a:t>thin-walled</a:t>
            </a:r>
            <a:r>
              <a:rPr lang="ru-RU" sz="3200" b="1" u="sng" dirty="0">
                <a:latin typeface="Times New Roman"/>
                <a:cs typeface="Times New Roman"/>
              </a:rPr>
              <a:t> </a:t>
            </a:r>
            <a:r>
              <a:rPr lang="ru-RU" sz="3200" b="1" u="sng" err="1">
                <a:latin typeface="Times New Roman"/>
                <a:cs typeface="Times New Roman"/>
              </a:rPr>
              <a:t>sac</a:t>
            </a:r>
            <a:r>
              <a:rPr lang="ru-RU" sz="3200" b="1" u="sng" dirty="0">
                <a:latin typeface="Times New Roman"/>
                <a:cs typeface="Times New Roman"/>
              </a:rPr>
              <a:t> </a:t>
            </a:r>
            <a:r>
              <a:rPr lang="ru-RU" sz="3200" b="1" u="sng" err="1">
                <a:latin typeface="Times New Roman"/>
                <a:cs typeface="Times New Roman"/>
              </a:rPr>
              <a:t>filled</a:t>
            </a:r>
            <a:r>
              <a:rPr lang="ru-RU" sz="3200" b="1" u="sng" dirty="0">
                <a:latin typeface="Times New Roman"/>
                <a:cs typeface="Times New Roman"/>
              </a:rPr>
              <a:t> </a:t>
            </a:r>
            <a:r>
              <a:rPr lang="ru-RU" sz="3200" b="1" u="sng" err="1">
                <a:latin typeface="Times New Roman"/>
                <a:cs typeface="Times New Roman"/>
              </a:rPr>
              <a:t>with</a:t>
            </a:r>
            <a:r>
              <a:rPr lang="ru-RU" sz="3200" b="1" u="sng" dirty="0">
                <a:latin typeface="Times New Roman"/>
                <a:cs typeface="Times New Roman"/>
              </a:rPr>
              <a:t> </a:t>
            </a:r>
            <a:r>
              <a:rPr lang="ru-RU" sz="3200" b="1" u="sng" err="1">
                <a:latin typeface="Times New Roman"/>
                <a:cs typeface="Times New Roman"/>
              </a:rPr>
              <a:t>urine</a:t>
            </a:r>
            <a:r>
              <a:rPr lang="ru-RU" sz="3200" b="1" u="sng" dirty="0">
                <a:latin typeface="Times New Roman"/>
                <a:cs typeface="Times New Roman"/>
              </a:rPr>
              <a:t>. </a:t>
            </a:r>
            <a:r>
              <a:rPr lang="ru-RU" sz="3200" b="1" u="sng" err="1">
                <a:latin typeface="Times New Roman"/>
                <a:cs typeface="Times New Roman"/>
              </a:rPr>
              <a:t>Renal</a:t>
            </a:r>
            <a:r>
              <a:rPr lang="ru-RU" sz="3200" b="1" u="sng" dirty="0">
                <a:latin typeface="Times New Roman"/>
                <a:cs typeface="Times New Roman"/>
              </a:rPr>
              <a:t> </a:t>
            </a:r>
            <a:r>
              <a:rPr lang="ru-RU" sz="3200" b="1" u="sng" err="1">
                <a:latin typeface="Times New Roman"/>
                <a:cs typeface="Times New Roman"/>
              </a:rPr>
              <a:t>parenchyma</a:t>
            </a:r>
            <a:r>
              <a:rPr lang="ru-RU" sz="3200" b="1" u="sng" dirty="0">
                <a:latin typeface="Times New Roman"/>
                <a:cs typeface="Times New Roman"/>
              </a:rPr>
              <a:t> </a:t>
            </a:r>
            <a:r>
              <a:rPr lang="ru-RU" sz="3200" b="1" u="sng" err="1">
                <a:latin typeface="Times New Roman"/>
                <a:cs typeface="Times New Roman"/>
              </a:rPr>
              <a:t>is</a:t>
            </a:r>
            <a:r>
              <a:rPr lang="ru-RU" sz="3200" b="1" u="sng" dirty="0">
                <a:latin typeface="Times New Roman"/>
                <a:cs typeface="Times New Roman"/>
              </a:rPr>
              <a:t> </a:t>
            </a:r>
            <a:r>
              <a:rPr lang="ru-RU" sz="3200" b="1" u="sng" err="1">
                <a:latin typeface="Times New Roman"/>
                <a:cs typeface="Times New Roman"/>
              </a:rPr>
              <a:t>atrophied</a:t>
            </a:r>
            <a:r>
              <a:rPr lang="ru-RU" sz="3200" b="1" u="sng" dirty="0">
                <a:latin typeface="Times New Roman"/>
                <a:cs typeface="Times New Roman"/>
              </a:rPr>
              <a:t>.</a:t>
            </a:r>
            <a:r>
              <a:rPr lang="ru-RU" sz="3200" dirty="0">
                <a:latin typeface="Times New Roman"/>
                <a:cs typeface="Times New Roman"/>
              </a:rPr>
              <a:t> </a:t>
            </a:r>
            <a:r>
              <a:rPr lang="ru-RU" sz="3200" err="1">
                <a:latin typeface="Times New Roman"/>
                <a:cs typeface="Times New Roman"/>
              </a:rPr>
              <a:t>Specify</a:t>
            </a:r>
            <a:r>
              <a:rPr lang="ru-RU" sz="3200" dirty="0">
                <a:latin typeface="Times New Roman"/>
                <a:cs typeface="Times New Roman"/>
              </a:rPr>
              <a:t> </a:t>
            </a:r>
            <a:r>
              <a:rPr lang="ru-RU" sz="3200" err="1">
                <a:latin typeface="Times New Roman"/>
                <a:cs typeface="Times New Roman"/>
              </a:rPr>
              <a:t>this</a:t>
            </a:r>
            <a:r>
              <a:rPr lang="ru-RU" sz="3200" dirty="0">
                <a:latin typeface="Times New Roman"/>
                <a:cs typeface="Times New Roman"/>
              </a:rPr>
              <a:t> </a:t>
            </a:r>
            <a:r>
              <a:rPr lang="ru-RU" sz="3200" err="1">
                <a:latin typeface="Times New Roman"/>
                <a:cs typeface="Times New Roman"/>
              </a:rPr>
              <a:t>complication</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nephrolithiasis</a:t>
            </a:r>
            <a:r>
              <a:rPr lang="ru-RU" sz="3200" dirty="0">
                <a:latin typeface="Times New Roman"/>
                <a:cs typeface="Times New Roman"/>
              </a:rPr>
              <a:t>:</a:t>
            </a:r>
            <a:endParaRPr lang="ru-RU" sz="320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95532" y="3761118"/>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Hydronephrosis</a:t>
            </a:r>
            <a:endParaRPr lang="uk-UA" b="1" u="sng"/>
          </a:p>
          <a:p>
            <a:pPr marL="514350" indent="-514350">
              <a:buAutoNum type="alphaUcPeriod"/>
            </a:pPr>
            <a:r>
              <a:rPr lang="uk-UA" sz="2800" dirty="0" err="1">
                <a:latin typeface="Times New Roman"/>
                <a:cs typeface="Times New Roman"/>
              </a:rPr>
              <a:t>Pyonephrosis</a:t>
            </a:r>
            <a:endParaRPr lang="uk-UA" dirty="0" err="1"/>
          </a:p>
          <a:p>
            <a:pPr marL="514350" indent="-514350">
              <a:buAutoNum type="alphaUcPeriod"/>
            </a:pPr>
            <a:r>
              <a:rPr lang="uk-UA" sz="2800" dirty="0" err="1">
                <a:latin typeface="Times New Roman"/>
                <a:cs typeface="Times New Roman"/>
              </a:rPr>
              <a:t>Pyelonephritis</a:t>
            </a:r>
            <a:endParaRPr lang="uk-UA" dirty="0" err="1"/>
          </a:p>
          <a:p>
            <a:pPr marL="514350" indent="-514350">
              <a:buAutoNum type="alphaUcPeriod"/>
            </a:pPr>
            <a:r>
              <a:rPr lang="uk-UA" sz="2800" dirty="0" err="1">
                <a:latin typeface="Times New Roman"/>
                <a:cs typeface="Times New Roman"/>
              </a:rPr>
              <a:t>Nephrosclerosis</a:t>
            </a:r>
            <a:endParaRPr lang="uk-UA" dirty="0" err="1"/>
          </a:p>
          <a:p>
            <a:pPr marL="514350" indent="-514350">
              <a:buAutoNum type="alphaUcPeriod"/>
            </a:pPr>
            <a:r>
              <a:rPr lang="uk-UA" sz="2800" dirty="0" err="1">
                <a:latin typeface="Times New Roman"/>
                <a:cs typeface="Times New Roman"/>
              </a:rPr>
              <a:t>Multicystic</a:t>
            </a:r>
            <a:r>
              <a:rPr lang="uk-UA" sz="2800" dirty="0">
                <a:latin typeface="Times New Roman"/>
                <a:cs typeface="Times New Roman"/>
              </a:rPr>
              <a:t> </a:t>
            </a:r>
            <a:r>
              <a:rPr lang="uk-UA" sz="2800" dirty="0" err="1">
                <a:latin typeface="Times New Roman"/>
                <a:cs typeface="Times New Roman"/>
              </a:rPr>
              <a:t>kidney</a:t>
            </a:r>
            <a:r>
              <a:rPr lang="uk-UA" sz="2800" dirty="0">
                <a:latin typeface="Times New Roman"/>
                <a:cs typeface="Times New Roman"/>
              </a:rPr>
              <a:t> </a:t>
            </a:r>
            <a:r>
              <a:rPr lang="uk-UA" sz="2800" dirty="0" err="1">
                <a:latin typeface="Times New Roman"/>
                <a:cs typeface="Times New Roman"/>
              </a:rPr>
              <a:t>disease</a:t>
            </a:r>
            <a:endParaRPr lang="uk-UA" dirty="0" err="1"/>
          </a:p>
          <a:p>
            <a:pPr marL="514350" indent="-514350">
              <a:buAutoNum type="alphaUcPeriod"/>
            </a:pPr>
            <a:endParaRPr lang="uk-UA" sz="2800" dirty="0">
              <a:latin typeface="Times New Roman"/>
              <a:cs typeface="Times New Roman"/>
            </a:endParaRPr>
          </a:p>
        </p:txBody>
      </p:sp>
    </p:spTree>
    <p:extLst>
      <p:ext uri="{BB962C8B-B14F-4D97-AF65-F5344CB8AC3E}">
        <p14:creationId xmlns:p14="http://schemas.microsoft.com/office/powerpoint/2010/main" val="2618025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128297"/>
          </a:xfrm>
        </p:spPr>
        <p:txBody>
          <a:bodyPr vert="horz" lIns="91440" tIns="45720" rIns="91440" bIns="45720" rtlCol="0" anchor="t">
            <a:noAutofit/>
          </a:bodyPr>
          <a:lstStyle/>
          <a:p>
            <a:r>
              <a:rPr lang="ru-RU" sz="3200" dirty="0">
                <a:latin typeface="Times New Roman"/>
                <a:cs typeface="Times New Roman"/>
              </a:rPr>
              <a:t>A </a:t>
            </a:r>
            <a:r>
              <a:rPr lang="ru-RU" sz="3200" err="1">
                <a:latin typeface="Times New Roman"/>
                <a:cs typeface="Times New Roman"/>
              </a:rPr>
              <a:t>newborn</a:t>
            </a:r>
            <a:r>
              <a:rPr lang="ru-RU" sz="3200" dirty="0">
                <a:latin typeface="Times New Roman"/>
                <a:cs typeface="Times New Roman"/>
              </a:rPr>
              <a:t> </a:t>
            </a:r>
            <a:r>
              <a:rPr lang="ru-RU" sz="3200" err="1">
                <a:latin typeface="Times New Roman"/>
                <a:cs typeface="Times New Roman"/>
              </a:rPr>
              <a:t>failed</a:t>
            </a:r>
            <a:r>
              <a:rPr lang="ru-RU" sz="3200" dirty="0">
                <a:latin typeface="Times New Roman"/>
                <a:cs typeface="Times New Roman"/>
              </a:rPr>
              <a:t> </a:t>
            </a:r>
            <a:r>
              <a:rPr lang="ru-RU" sz="3200" err="1">
                <a:latin typeface="Times New Roman"/>
                <a:cs typeface="Times New Roman"/>
              </a:rPr>
              <a:t>to</a:t>
            </a:r>
            <a:r>
              <a:rPr lang="ru-RU" sz="3200" dirty="0">
                <a:latin typeface="Times New Roman"/>
                <a:cs typeface="Times New Roman"/>
              </a:rPr>
              <a:t> </a:t>
            </a:r>
            <a:r>
              <a:rPr lang="ru-RU" sz="3200" err="1">
                <a:latin typeface="Times New Roman"/>
                <a:cs typeface="Times New Roman"/>
              </a:rPr>
              <a:t>take</a:t>
            </a:r>
            <a:r>
              <a:rPr lang="ru-RU" sz="3200" dirty="0">
                <a:latin typeface="Times New Roman"/>
                <a:cs typeface="Times New Roman"/>
              </a:rPr>
              <a:t> </a:t>
            </a:r>
            <a:r>
              <a:rPr lang="ru-RU" sz="3200" err="1">
                <a:latin typeface="Times New Roman"/>
                <a:cs typeface="Times New Roman"/>
              </a:rPr>
              <a:t>his</a:t>
            </a:r>
            <a:r>
              <a:rPr lang="ru-RU" sz="3200" dirty="0">
                <a:latin typeface="Times New Roman"/>
                <a:cs typeface="Times New Roman"/>
              </a:rPr>
              <a:t> </a:t>
            </a:r>
            <a:r>
              <a:rPr lang="ru-RU" sz="3200" err="1">
                <a:latin typeface="Times New Roman"/>
                <a:cs typeface="Times New Roman"/>
              </a:rPr>
              <a:t>first</a:t>
            </a:r>
            <a:r>
              <a:rPr lang="ru-RU" sz="3200" dirty="0">
                <a:latin typeface="Times New Roman"/>
                <a:cs typeface="Times New Roman"/>
              </a:rPr>
              <a:t> </a:t>
            </a:r>
            <a:r>
              <a:rPr lang="ru-RU" sz="3200" err="1">
                <a:latin typeface="Times New Roman"/>
                <a:cs typeface="Times New Roman"/>
              </a:rPr>
              <a:t>breath</a:t>
            </a:r>
            <a:r>
              <a:rPr lang="ru-RU" sz="3200" dirty="0">
                <a:latin typeface="Times New Roman"/>
                <a:cs typeface="Times New Roman"/>
              </a:rPr>
              <a:t>. </a:t>
            </a:r>
            <a:r>
              <a:rPr lang="ru-RU" sz="3200" err="1">
                <a:latin typeface="Times New Roman"/>
                <a:cs typeface="Times New Roman"/>
              </a:rPr>
              <a:t>Autopsy</a:t>
            </a:r>
            <a:r>
              <a:rPr lang="ru-RU" sz="3200" dirty="0">
                <a:latin typeface="Times New Roman"/>
                <a:cs typeface="Times New Roman"/>
              </a:rPr>
              <a:t> </a:t>
            </a:r>
            <a:r>
              <a:rPr lang="ru-RU" sz="3200" err="1">
                <a:latin typeface="Times New Roman"/>
                <a:cs typeface="Times New Roman"/>
              </a:rPr>
              <a:t>revealed</a:t>
            </a:r>
            <a:r>
              <a:rPr lang="ru-RU" sz="3200" dirty="0">
                <a:latin typeface="Times New Roman"/>
                <a:cs typeface="Times New Roman"/>
              </a:rPr>
              <a:t> </a:t>
            </a:r>
            <a:r>
              <a:rPr lang="ru-RU" sz="3200" err="1">
                <a:latin typeface="Times New Roman"/>
                <a:cs typeface="Times New Roman"/>
              </a:rPr>
              <a:t>that</a:t>
            </a:r>
            <a:r>
              <a:rPr lang="ru-RU" sz="3200" dirty="0">
                <a:latin typeface="Times New Roman"/>
                <a:cs typeface="Times New Roman"/>
              </a:rPr>
              <a:t> </a:t>
            </a:r>
            <a:r>
              <a:rPr lang="ru-RU" sz="3200" b="1" u="sng" err="1">
                <a:latin typeface="Times New Roman"/>
                <a:cs typeface="Times New Roman"/>
              </a:rPr>
              <a:t>despite</a:t>
            </a:r>
            <a:r>
              <a:rPr lang="ru-RU" sz="3200" b="1" u="sng" dirty="0">
                <a:latin typeface="Times New Roman"/>
                <a:cs typeface="Times New Roman"/>
              </a:rPr>
              <a:t> </a:t>
            </a:r>
            <a:r>
              <a:rPr lang="ru-RU" sz="3200" b="1" u="sng" err="1">
                <a:latin typeface="Times New Roman"/>
                <a:cs typeface="Times New Roman"/>
              </a:rPr>
              <a:t>unobstructed</a:t>
            </a:r>
            <a:r>
              <a:rPr lang="ru-RU" sz="3200" b="1" u="sng" dirty="0">
                <a:latin typeface="Times New Roman"/>
                <a:cs typeface="Times New Roman"/>
              </a:rPr>
              <a:t> </a:t>
            </a:r>
            <a:r>
              <a:rPr lang="ru-RU" sz="3200" b="1" u="sng" err="1">
                <a:latin typeface="Times New Roman"/>
                <a:cs typeface="Times New Roman"/>
              </a:rPr>
              <a:t>airways</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lungs</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newborn</a:t>
            </a:r>
            <a:r>
              <a:rPr lang="ru-RU" sz="3200" b="1" u="sng" dirty="0">
                <a:latin typeface="Times New Roman"/>
                <a:cs typeface="Times New Roman"/>
              </a:rPr>
              <a:t> </a:t>
            </a:r>
            <a:r>
              <a:rPr lang="ru-RU" sz="3200" b="1" u="sng" err="1">
                <a:latin typeface="Times New Roman"/>
                <a:cs typeface="Times New Roman"/>
              </a:rPr>
              <a:t>were</a:t>
            </a:r>
            <a:r>
              <a:rPr lang="ru-RU" sz="3200" b="1" u="sng" dirty="0">
                <a:latin typeface="Times New Roman"/>
                <a:cs typeface="Times New Roman"/>
              </a:rPr>
              <a:t> </a:t>
            </a:r>
            <a:r>
              <a:rPr lang="ru-RU" sz="3200" b="1" u="sng" err="1">
                <a:latin typeface="Times New Roman"/>
                <a:cs typeface="Times New Roman"/>
              </a:rPr>
              <a:t>unable</a:t>
            </a:r>
            <a:r>
              <a:rPr lang="ru-RU" sz="3200" b="1" u="sng" dirty="0">
                <a:latin typeface="Times New Roman"/>
                <a:cs typeface="Times New Roman"/>
              </a:rPr>
              <a:t> </a:t>
            </a:r>
            <a:r>
              <a:rPr lang="ru-RU" sz="3200" b="1" u="sng" err="1">
                <a:latin typeface="Times New Roman"/>
                <a:cs typeface="Times New Roman"/>
              </a:rPr>
              <a:t>to</a:t>
            </a:r>
            <a:r>
              <a:rPr lang="ru-RU" sz="3200" b="1" u="sng" dirty="0">
                <a:latin typeface="Times New Roman"/>
                <a:cs typeface="Times New Roman"/>
              </a:rPr>
              <a:t> </a:t>
            </a:r>
            <a:r>
              <a:rPr lang="ru-RU" sz="3200" b="1" u="sng" err="1">
                <a:latin typeface="Times New Roman"/>
                <a:cs typeface="Times New Roman"/>
              </a:rPr>
              <a:t>stretch</a:t>
            </a:r>
            <a:r>
              <a:rPr lang="ru-RU" sz="3200" b="1" u="sng" dirty="0">
                <a:latin typeface="Times New Roman"/>
                <a:cs typeface="Times New Roman"/>
              </a:rPr>
              <a:t>.</a:t>
            </a:r>
            <a:r>
              <a:rPr lang="ru-RU" sz="3200" dirty="0">
                <a:latin typeface="Times New Roman"/>
                <a:cs typeface="Times New Roman"/>
              </a:rPr>
              <a:t> What </a:t>
            </a:r>
            <a:r>
              <a:rPr lang="ru-RU" sz="3200" err="1">
                <a:latin typeface="Times New Roman"/>
                <a:cs typeface="Times New Roman"/>
              </a:rPr>
              <a:t>is</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most</a:t>
            </a:r>
            <a:r>
              <a:rPr lang="ru-RU" sz="3200" dirty="0">
                <a:latin typeface="Times New Roman"/>
                <a:cs typeface="Times New Roman"/>
              </a:rPr>
              <a:t> </a:t>
            </a:r>
            <a:r>
              <a:rPr lang="ru-RU" sz="3200" err="1">
                <a:latin typeface="Times New Roman"/>
                <a:cs typeface="Times New Roman"/>
              </a:rPr>
              <a:t>likely</a:t>
            </a:r>
            <a:r>
              <a:rPr lang="ru-RU" sz="3200" dirty="0">
                <a:latin typeface="Times New Roman"/>
                <a:cs typeface="Times New Roman"/>
              </a:rPr>
              <a:t> </a:t>
            </a:r>
            <a:r>
              <a:rPr lang="ru-RU" sz="3200" err="1">
                <a:latin typeface="Times New Roman"/>
                <a:cs typeface="Times New Roman"/>
              </a:rPr>
              <a:t>cause</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this</a:t>
            </a:r>
            <a:r>
              <a:rPr lang="ru-RU" sz="3200" dirty="0">
                <a:latin typeface="Times New Roman"/>
                <a:cs typeface="Times New Roman"/>
              </a:rPr>
              <a:t> </a:t>
            </a:r>
            <a:r>
              <a:rPr lang="ru-RU" sz="3200" err="1">
                <a:latin typeface="Times New Roman"/>
                <a:cs typeface="Times New Roman"/>
              </a:rPr>
              <a:t>condition</a:t>
            </a:r>
            <a:r>
              <a:rPr lang="ru-RU" sz="3200" dirty="0">
                <a:latin typeface="Times New Roman"/>
                <a:cs typeface="Times New Roman"/>
              </a:rPr>
              <a:t>?</a:t>
            </a:r>
            <a:endParaRPr lang="ru-RU" sz="3200" dirty="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67419" y="3631722"/>
            <a:ext cx="1034882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Absence</a:t>
            </a:r>
            <a:r>
              <a:rPr lang="uk-UA" sz="2800" b="1" u="sng" dirty="0">
                <a:latin typeface="Times New Roman"/>
                <a:cs typeface="Times New Roman"/>
              </a:rPr>
              <a:t> </a:t>
            </a:r>
            <a:r>
              <a:rPr lang="uk-UA" sz="2800" b="1" u="sng" err="1">
                <a:latin typeface="Times New Roman"/>
                <a:cs typeface="Times New Roman"/>
              </a:rPr>
              <a:t>of</a:t>
            </a:r>
            <a:r>
              <a:rPr lang="uk-UA" sz="2800" b="1" u="sng" dirty="0">
                <a:latin typeface="Times New Roman"/>
                <a:cs typeface="Times New Roman"/>
              </a:rPr>
              <a:t> </a:t>
            </a:r>
            <a:r>
              <a:rPr lang="uk-UA" sz="2800" b="1" u="sng" err="1">
                <a:latin typeface="Times New Roman"/>
                <a:cs typeface="Times New Roman"/>
              </a:rPr>
              <a:t>surfactant</a:t>
            </a:r>
            <a:endParaRPr lang="uk-UA" sz="2800" b="1" u="sng">
              <a:latin typeface="Times New Roman"/>
              <a:cs typeface="Times New Roman"/>
            </a:endParaRPr>
          </a:p>
          <a:p>
            <a:pPr marL="514350" indent="-514350">
              <a:buAutoNum type="alphaUcPeriod"/>
            </a:pPr>
            <a:r>
              <a:rPr lang="uk-UA" sz="2800" dirty="0" err="1">
                <a:latin typeface="Times New Roman"/>
                <a:cs typeface="Times New Roman"/>
              </a:rPr>
              <a:t>Pleural</a:t>
            </a:r>
            <a:r>
              <a:rPr lang="uk-UA" sz="2800" dirty="0">
                <a:latin typeface="Times New Roman"/>
                <a:cs typeface="Times New Roman"/>
              </a:rPr>
              <a:t> </a:t>
            </a:r>
            <a:r>
              <a:rPr lang="uk-UA" sz="2800" dirty="0" err="1">
                <a:latin typeface="Times New Roman"/>
                <a:cs typeface="Times New Roman"/>
              </a:rPr>
              <a:t>thickening</a:t>
            </a:r>
            <a:endParaRPr lang="uk-UA" dirty="0" err="1"/>
          </a:p>
          <a:p>
            <a:pPr marL="514350" indent="-514350">
              <a:buAutoNum type="alphaUcPeriod"/>
            </a:pPr>
            <a:r>
              <a:rPr lang="uk-UA" sz="2800" dirty="0" err="1">
                <a:latin typeface="Times New Roman"/>
                <a:cs typeface="Times New Roman"/>
              </a:rPr>
              <a:t>Alveolar</a:t>
            </a:r>
            <a:r>
              <a:rPr lang="uk-UA" sz="2800" dirty="0">
                <a:latin typeface="Times New Roman"/>
                <a:cs typeface="Times New Roman"/>
              </a:rPr>
              <a:t> </a:t>
            </a:r>
            <a:r>
              <a:rPr lang="uk-UA" sz="2800" dirty="0" err="1">
                <a:latin typeface="Times New Roman"/>
                <a:cs typeface="Times New Roman"/>
              </a:rPr>
              <a:t>enlargement</a:t>
            </a:r>
            <a:endParaRPr lang="uk-UA" dirty="0" err="1"/>
          </a:p>
          <a:p>
            <a:pPr marL="514350" indent="-514350">
              <a:buAutoNum type="alphaUcPeriod"/>
            </a:pPr>
            <a:r>
              <a:rPr lang="uk-UA" sz="2800" dirty="0" err="1">
                <a:latin typeface="Times New Roman"/>
                <a:cs typeface="Times New Roman"/>
              </a:rPr>
              <a:t>Bronchial</a:t>
            </a:r>
            <a:r>
              <a:rPr lang="uk-UA" sz="2800" dirty="0">
                <a:latin typeface="Times New Roman"/>
                <a:cs typeface="Times New Roman"/>
              </a:rPr>
              <a:t> </a:t>
            </a:r>
            <a:r>
              <a:rPr lang="uk-UA" sz="2800" dirty="0" err="1">
                <a:latin typeface="Times New Roman"/>
                <a:cs typeface="Times New Roman"/>
              </a:rPr>
              <a:t>rupture</a:t>
            </a:r>
            <a:endParaRPr lang="uk-UA" dirty="0" err="1"/>
          </a:p>
          <a:p>
            <a:pPr marL="514350" indent="-514350">
              <a:buAutoNum type="alphaUcPeriod"/>
            </a:pPr>
            <a:r>
              <a:rPr lang="uk-UA" sz="2800" dirty="0" err="1">
                <a:latin typeface="Times New Roman"/>
                <a:cs typeface="Times New Roman"/>
              </a:rPr>
              <a:t>Bronchial</a:t>
            </a:r>
            <a:r>
              <a:rPr lang="uk-UA" sz="2800" dirty="0">
                <a:latin typeface="Times New Roman"/>
                <a:cs typeface="Times New Roman"/>
              </a:rPr>
              <a:t> </a:t>
            </a:r>
            <a:r>
              <a:rPr lang="uk-UA" sz="2800" dirty="0" err="1">
                <a:latin typeface="Times New Roman"/>
                <a:cs typeface="Times New Roman"/>
              </a:rPr>
              <a:t>narrowing</a:t>
            </a:r>
            <a:endParaRPr lang="uk-UA" dirty="0" err="1"/>
          </a:p>
        </p:txBody>
      </p:sp>
    </p:spTree>
    <p:extLst>
      <p:ext uri="{BB962C8B-B14F-4D97-AF65-F5344CB8AC3E}">
        <p14:creationId xmlns:p14="http://schemas.microsoft.com/office/powerpoint/2010/main" val="1135220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280033"/>
          </a:xfrm>
        </p:spPr>
        <p:txBody>
          <a:bodyPr vert="horz" lIns="91440" tIns="45720" rIns="91440" bIns="45720" rtlCol="0" anchor="t">
            <a:noAutofit/>
          </a:bodyPr>
          <a:lstStyle/>
          <a:p>
            <a:r>
              <a:rPr lang="ru-RU" sz="2800" dirty="0">
                <a:latin typeface="Times New Roman"/>
                <a:cs typeface="Times New Roman"/>
              </a:rPr>
              <a:t>A 22-year-old </a:t>
            </a:r>
            <a:r>
              <a:rPr lang="ru-RU" sz="2800" err="1">
                <a:latin typeface="Times New Roman"/>
                <a:cs typeface="Times New Roman"/>
              </a:rPr>
              <a:t>man</a:t>
            </a:r>
            <a:r>
              <a:rPr lang="ru-RU" sz="2800" dirty="0">
                <a:latin typeface="Times New Roman"/>
                <a:cs typeface="Times New Roman"/>
              </a:rPr>
              <a:t> </a:t>
            </a:r>
            <a:r>
              <a:rPr lang="ru-RU" sz="2800" err="1">
                <a:latin typeface="Times New Roman"/>
                <a:cs typeface="Times New Roman"/>
              </a:rPr>
              <a:t>was</a:t>
            </a:r>
            <a:r>
              <a:rPr lang="ru-RU" sz="2800" dirty="0">
                <a:latin typeface="Times New Roman"/>
                <a:cs typeface="Times New Roman"/>
              </a:rPr>
              <a:t> </a:t>
            </a:r>
            <a:r>
              <a:rPr lang="ru-RU" sz="2800" err="1">
                <a:latin typeface="Times New Roman"/>
                <a:cs typeface="Times New Roman"/>
              </a:rPr>
              <a:t>brought</a:t>
            </a:r>
            <a:r>
              <a:rPr lang="ru-RU" sz="2800" dirty="0">
                <a:latin typeface="Times New Roman"/>
                <a:cs typeface="Times New Roman"/>
              </a:rPr>
              <a:t> </a:t>
            </a:r>
            <a:r>
              <a:rPr lang="ru-RU" sz="2800" err="1">
                <a:latin typeface="Times New Roman"/>
                <a:cs typeface="Times New Roman"/>
              </a:rPr>
              <a:t>into</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inpatient</a:t>
            </a:r>
            <a:r>
              <a:rPr lang="ru-RU" sz="2800" dirty="0">
                <a:latin typeface="Times New Roman"/>
                <a:cs typeface="Times New Roman"/>
              </a:rPr>
              <a:t> </a:t>
            </a:r>
            <a:r>
              <a:rPr lang="ru-RU" sz="2800" err="1">
                <a:latin typeface="Times New Roman"/>
                <a:cs typeface="Times New Roman"/>
              </a:rPr>
              <a:t>department</a:t>
            </a:r>
            <a:r>
              <a:rPr lang="ru-RU" sz="2800" dirty="0">
                <a:latin typeface="Times New Roman"/>
                <a:cs typeface="Times New Roman"/>
              </a:rPr>
              <a:t> </a:t>
            </a:r>
            <a:r>
              <a:rPr lang="ru-RU" sz="2800" err="1">
                <a:latin typeface="Times New Roman"/>
                <a:cs typeface="Times New Roman"/>
              </a:rPr>
              <a:t>with</a:t>
            </a:r>
            <a:r>
              <a:rPr lang="ru-RU" sz="2800" dirty="0">
                <a:latin typeface="Times New Roman"/>
                <a:cs typeface="Times New Roman"/>
              </a:rPr>
              <a:t> </a:t>
            </a:r>
            <a:r>
              <a:rPr lang="ru-RU" sz="2800" err="1">
                <a:latin typeface="Times New Roman"/>
                <a:cs typeface="Times New Roman"/>
              </a:rPr>
              <a:t>complaints</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fever</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weakness</a:t>
            </a:r>
            <a:r>
              <a:rPr lang="ru-RU" sz="2800" dirty="0">
                <a:latin typeface="Times New Roman"/>
                <a:cs typeface="Times New Roman"/>
              </a:rPr>
              <a:t>. One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his</a:t>
            </a:r>
            <a:r>
              <a:rPr lang="ru-RU" sz="2800" dirty="0">
                <a:latin typeface="Times New Roman"/>
                <a:cs typeface="Times New Roman"/>
              </a:rPr>
              <a:t> </a:t>
            </a:r>
            <a:r>
              <a:rPr lang="ru-RU" sz="2800" err="1">
                <a:latin typeface="Times New Roman"/>
                <a:cs typeface="Times New Roman"/>
              </a:rPr>
              <a:t>enlarged</a:t>
            </a:r>
            <a:r>
              <a:rPr lang="ru-RU" sz="2800" dirty="0">
                <a:latin typeface="Times New Roman"/>
                <a:cs typeface="Times New Roman"/>
              </a:rPr>
              <a:t> </a:t>
            </a:r>
            <a:r>
              <a:rPr lang="ru-RU" sz="2800" err="1">
                <a:latin typeface="Times New Roman"/>
                <a:cs typeface="Times New Roman"/>
              </a:rPr>
              <a:t>cervical</a:t>
            </a:r>
            <a:r>
              <a:rPr lang="ru-RU" sz="2800" dirty="0">
                <a:latin typeface="Times New Roman"/>
                <a:cs typeface="Times New Roman"/>
              </a:rPr>
              <a:t> </a:t>
            </a:r>
            <a:r>
              <a:rPr lang="ru-RU" sz="2800" err="1">
                <a:latin typeface="Times New Roman"/>
                <a:cs typeface="Times New Roman"/>
              </a:rPr>
              <a:t>lymph</a:t>
            </a:r>
            <a:r>
              <a:rPr lang="ru-RU" sz="2800" dirty="0">
                <a:latin typeface="Times New Roman"/>
                <a:cs typeface="Times New Roman"/>
              </a:rPr>
              <a:t> </a:t>
            </a:r>
            <a:r>
              <a:rPr lang="ru-RU" sz="2800" err="1">
                <a:latin typeface="Times New Roman"/>
                <a:cs typeface="Times New Roman"/>
              </a:rPr>
              <a:t>nodes</a:t>
            </a:r>
            <a:r>
              <a:rPr lang="ru-RU" sz="2800" dirty="0">
                <a:latin typeface="Times New Roman"/>
                <a:cs typeface="Times New Roman"/>
              </a:rPr>
              <a:t> </a:t>
            </a:r>
            <a:r>
              <a:rPr lang="ru-RU" sz="2800" err="1">
                <a:latin typeface="Times New Roman"/>
                <a:cs typeface="Times New Roman"/>
              </a:rPr>
              <a:t>was</a:t>
            </a:r>
            <a:r>
              <a:rPr lang="ru-RU" sz="2800" dirty="0">
                <a:latin typeface="Times New Roman"/>
                <a:cs typeface="Times New Roman"/>
              </a:rPr>
              <a:t> </a:t>
            </a:r>
            <a:r>
              <a:rPr lang="ru-RU" sz="2800" err="1">
                <a:latin typeface="Times New Roman"/>
                <a:cs typeface="Times New Roman"/>
              </a:rPr>
              <a:t>excised</a:t>
            </a:r>
            <a:r>
              <a:rPr lang="ru-RU" sz="2800" dirty="0">
                <a:latin typeface="Times New Roman"/>
                <a:cs typeface="Times New Roman"/>
              </a:rPr>
              <a:t> </a:t>
            </a:r>
            <a:r>
              <a:rPr lang="ru-RU" sz="2800" err="1">
                <a:latin typeface="Times New Roman"/>
                <a:cs typeface="Times New Roman"/>
              </a:rPr>
              <a:t>for</a:t>
            </a:r>
            <a:r>
              <a:rPr lang="ru-RU" sz="2800" dirty="0">
                <a:latin typeface="Times New Roman"/>
                <a:cs typeface="Times New Roman"/>
              </a:rPr>
              <a:t> </a:t>
            </a:r>
            <a:r>
              <a:rPr lang="ru-RU" sz="2800" err="1">
                <a:latin typeface="Times New Roman"/>
                <a:cs typeface="Times New Roman"/>
              </a:rPr>
              <a:t>histological</a:t>
            </a:r>
            <a:r>
              <a:rPr lang="ru-RU" sz="2800" dirty="0">
                <a:latin typeface="Times New Roman"/>
                <a:cs typeface="Times New Roman"/>
              </a:rPr>
              <a:t> </a:t>
            </a:r>
            <a:r>
              <a:rPr lang="ru-RU" sz="2800" err="1">
                <a:latin typeface="Times New Roman"/>
                <a:cs typeface="Times New Roman"/>
              </a:rPr>
              <a:t>analysis</a:t>
            </a:r>
            <a:r>
              <a:rPr lang="ru-RU" sz="2800" dirty="0">
                <a:latin typeface="Times New Roman"/>
                <a:cs typeface="Times New Roman"/>
              </a:rPr>
              <a:t>. </a:t>
            </a:r>
            <a:r>
              <a:rPr lang="ru-RU" sz="2800" b="1" u="sng" dirty="0">
                <a:latin typeface="Times New Roman"/>
                <a:cs typeface="Times New Roman"/>
              </a:rPr>
              <a:t>In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tissues</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lymph</a:t>
            </a:r>
            <a:r>
              <a:rPr lang="ru-RU" sz="2800" b="1" u="sng" dirty="0">
                <a:latin typeface="Times New Roman"/>
                <a:cs typeface="Times New Roman"/>
              </a:rPr>
              <a:t> </a:t>
            </a:r>
            <a:r>
              <a:rPr lang="ru-RU" sz="2800" b="1" u="sng" err="1">
                <a:latin typeface="Times New Roman"/>
                <a:cs typeface="Times New Roman"/>
              </a:rPr>
              <a:t>node</a:t>
            </a:r>
            <a:r>
              <a:rPr lang="ru-RU" sz="2800" b="1" u="sng" dirty="0">
                <a:latin typeface="Times New Roman"/>
                <a:cs typeface="Times New Roman"/>
              </a:rPr>
              <a:t> </a:t>
            </a:r>
            <a:r>
              <a:rPr lang="ru-RU" sz="2800" b="1" u="sng" err="1">
                <a:latin typeface="Times New Roman"/>
                <a:cs typeface="Times New Roman"/>
              </a:rPr>
              <a:t>there</a:t>
            </a:r>
            <a:r>
              <a:rPr lang="ru-RU" sz="2800" b="1" u="sng" dirty="0">
                <a:latin typeface="Times New Roman"/>
                <a:cs typeface="Times New Roman"/>
              </a:rPr>
              <a:t> </a:t>
            </a:r>
            <a:r>
              <a:rPr lang="ru-RU" sz="2800" b="1" u="sng" err="1">
                <a:latin typeface="Times New Roman"/>
                <a:cs typeface="Times New Roman"/>
              </a:rPr>
              <a:t>are</a:t>
            </a:r>
            <a:r>
              <a:rPr lang="ru-RU" sz="2800" b="1" u="sng" dirty="0">
                <a:latin typeface="Times New Roman"/>
                <a:cs typeface="Times New Roman"/>
              </a:rPr>
              <a:t> </a:t>
            </a:r>
            <a:r>
              <a:rPr lang="ru-RU" sz="2800" b="1" u="sng" err="1">
                <a:latin typeface="Times New Roman"/>
                <a:cs typeface="Times New Roman"/>
              </a:rPr>
              <a:t>necrotic</a:t>
            </a:r>
            <a:r>
              <a:rPr lang="ru-RU" sz="2800" b="1" u="sng" dirty="0">
                <a:latin typeface="Times New Roman"/>
                <a:cs typeface="Times New Roman"/>
              </a:rPr>
              <a:t> </a:t>
            </a:r>
            <a:r>
              <a:rPr lang="ru-RU" sz="2800" b="1" u="sng" err="1">
                <a:latin typeface="Times New Roman"/>
                <a:cs typeface="Times New Roman"/>
              </a:rPr>
              <a:t>foci</a:t>
            </a:r>
            <a:r>
              <a:rPr lang="ru-RU" sz="2800" b="1" u="sng" dirty="0">
                <a:latin typeface="Times New Roman"/>
                <a:cs typeface="Times New Roman"/>
              </a:rPr>
              <a:t> </a:t>
            </a:r>
            <a:r>
              <a:rPr lang="ru-RU" sz="2800" b="1" u="sng" err="1">
                <a:latin typeface="Times New Roman"/>
                <a:cs typeface="Times New Roman"/>
              </a:rPr>
              <a:t>surrounded</a:t>
            </a:r>
            <a:r>
              <a:rPr lang="ru-RU" sz="2800" b="1" u="sng" dirty="0">
                <a:latin typeface="Times New Roman"/>
                <a:cs typeface="Times New Roman"/>
              </a:rPr>
              <a:t> </a:t>
            </a:r>
            <a:r>
              <a:rPr lang="ru-RU" sz="2800" b="1" u="sng" err="1">
                <a:latin typeface="Times New Roman"/>
                <a:cs typeface="Times New Roman"/>
              </a:rPr>
              <a:t>with</a:t>
            </a:r>
            <a:r>
              <a:rPr lang="ru-RU" sz="2800" b="1" u="sng" dirty="0">
                <a:latin typeface="Times New Roman"/>
                <a:cs typeface="Times New Roman"/>
              </a:rPr>
              <a:t> </a:t>
            </a:r>
            <a:r>
              <a:rPr lang="ru-RU" sz="2800" b="1" u="sng" err="1">
                <a:latin typeface="Times New Roman"/>
                <a:cs typeface="Times New Roman"/>
              </a:rPr>
              <a:t>epithelioid</a:t>
            </a:r>
            <a:r>
              <a:rPr lang="ru-RU" sz="2800" b="1" u="sng" dirty="0">
                <a:latin typeface="Times New Roman"/>
                <a:cs typeface="Times New Roman"/>
              </a:rPr>
              <a:t> </a:t>
            </a:r>
            <a:r>
              <a:rPr lang="ru-RU" sz="2800" b="1" u="sng" err="1">
                <a:latin typeface="Times New Roman"/>
                <a:cs typeface="Times New Roman"/>
              </a:rPr>
              <a:t>cells</a:t>
            </a:r>
            <a:r>
              <a:rPr lang="ru-RU" sz="2800" b="1" u="sng" dirty="0">
                <a:latin typeface="Times New Roman"/>
                <a:cs typeface="Times New Roman"/>
              </a:rPr>
              <a:t>, </a:t>
            </a:r>
            <a:r>
              <a:rPr lang="ru-RU" sz="2800" b="1" u="sng" err="1">
                <a:latin typeface="Times New Roman"/>
                <a:cs typeface="Times New Roman"/>
              </a:rPr>
              <a:t>Langhans</a:t>
            </a:r>
            <a:r>
              <a:rPr lang="ru-RU" sz="2800" b="1" u="sng" dirty="0">
                <a:latin typeface="Times New Roman"/>
                <a:cs typeface="Times New Roman"/>
              </a:rPr>
              <a:t> </a:t>
            </a:r>
            <a:r>
              <a:rPr lang="ru-RU" sz="2800" b="1" u="sng" err="1">
                <a:latin typeface="Times New Roman"/>
                <a:cs typeface="Times New Roman"/>
              </a:rPr>
              <a:t>multinucleated</a:t>
            </a:r>
            <a:r>
              <a:rPr lang="ru-RU" sz="2800" b="1" u="sng" dirty="0">
                <a:latin typeface="Times New Roman"/>
                <a:cs typeface="Times New Roman"/>
              </a:rPr>
              <a:t> </a:t>
            </a:r>
            <a:r>
              <a:rPr lang="ru-RU" sz="2800" b="1" u="sng" err="1">
                <a:latin typeface="Times New Roman"/>
                <a:cs typeface="Times New Roman"/>
              </a:rPr>
              <a:t>giant</a:t>
            </a:r>
            <a:r>
              <a:rPr lang="ru-RU" sz="2800" b="1" u="sng" dirty="0">
                <a:latin typeface="Times New Roman"/>
                <a:cs typeface="Times New Roman"/>
              </a:rPr>
              <a:t> </a:t>
            </a:r>
            <a:r>
              <a:rPr lang="ru-RU" sz="2800" b="1" u="sng" err="1">
                <a:latin typeface="Times New Roman"/>
                <a:cs typeface="Times New Roman"/>
              </a:rPr>
              <a:t>cells</a:t>
            </a:r>
            <a:r>
              <a:rPr lang="ru-RU" sz="2800" b="1" u="sng" dirty="0">
                <a:latin typeface="Times New Roman"/>
                <a:cs typeface="Times New Roman"/>
              </a:rPr>
              <a:t>,</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lymphocytes</a:t>
            </a:r>
            <a:r>
              <a:rPr lang="ru-RU" sz="2800" dirty="0">
                <a:latin typeface="Times New Roman"/>
                <a:cs typeface="Times New Roman"/>
              </a:rPr>
              <a:t>. What </a:t>
            </a:r>
            <a:r>
              <a:rPr lang="ru-RU" sz="2800" err="1">
                <a:latin typeface="Times New Roman"/>
                <a:cs typeface="Times New Roman"/>
              </a:rPr>
              <a:t>disease</a:t>
            </a:r>
            <a:r>
              <a:rPr lang="ru-RU" sz="2800" dirty="0">
                <a:latin typeface="Times New Roman"/>
                <a:cs typeface="Times New Roman"/>
              </a:rPr>
              <a:t> </a:t>
            </a:r>
            <a:r>
              <a:rPr lang="ru-RU" sz="2800" err="1">
                <a:latin typeface="Times New Roman"/>
                <a:cs typeface="Times New Roman"/>
              </a:rPr>
              <a:t>can</a:t>
            </a:r>
            <a:r>
              <a:rPr lang="ru-RU" sz="2800" dirty="0">
                <a:latin typeface="Times New Roman"/>
                <a:cs typeface="Times New Roman"/>
              </a:rPr>
              <a:t> </a:t>
            </a:r>
            <a:r>
              <a:rPr lang="ru-RU" sz="2800" err="1">
                <a:latin typeface="Times New Roman"/>
                <a:cs typeface="Times New Roman"/>
              </a:rPr>
              <a:t>be</a:t>
            </a:r>
            <a:r>
              <a:rPr lang="ru-RU" sz="2800" dirty="0">
                <a:latin typeface="Times New Roman"/>
                <a:cs typeface="Times New Roman"/>
              </a:rPr>
              <a:t> </a:t>
            </a:r>
            <a:r>
              <a:rPr lang="ru-RU" sz="2800" err="1">
                <a:latin typeface="Times New Roman"/>
                <a:cs typeface="Times New Roman"/>
              </a:rPr>
              <a:t>suspected</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this</a:t>
            </a:r>
            <a:r>
              <a:rPr lang="ru-RU" sz="2800" dirty="0">
                <a:latin typeface="Times New Roman"/>
                <a:cs typeface="Times New Roman"/>
              </a:rPr>
              <a:t> </a:t>
            </a:r>
            <a:r>
              <a:rPr lang="ru-RU" sz="2800" err="1">
                <a:latin typeface="Times New Roman"/>
                <a:cs typeface="Times New Roman"/>
              </a:rPr>
              <a:t>case</a:t>
            </a:r>
            <a:r>
              <a:rPr lang="ru-RU" sz="2800" dirty="0">
                <a:latin typeface="Times New Roman"/>
                <a:cs typeface="Times New Roman"/>
              </a:rPr>
              <a:t>?</a:t>
            </a:r>
            <a:endParaRPr lang="ru-RU" dirty="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008965"/>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67419" y="3013496"/>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sz="2800" dirty="0">
                <a:latin typeface="Times New Roman"/>
                <a:cs typeface="Times New Roman"/>
              </a:rPr>
              <a:t>А. </a:t>
            </a:r>
            <a:r>
              <a:rPr lang="uk-UA" sz="2800" dirty="0" err="1">
                <a:latin typeface="Times New Roman"/>
                <a:cs typeface="Times New Roman"/>
              </a:rPr>
              <a:t>Syphilis</a:t>
            </a:r>
            <a:endParaRPr lang="uk-UA" dirty="0" err="1"/>
          </a:p>
          <a:p>
            <a:r>
              <a:rPr lang="uk-UA" sz="2800" dirty="0">
                <a:latin typeface="Times New Roman"/>
                <a:cs typeface="Times New Roman"/>
              </a:rPr>
              <a:t>B. </a:t>
            </a:r>
            <a:r>
              <a:rPr lang="uk-UA" sz="2800" dirty="0" err="1">
                <a:latin typeface="Times New Roman"/>
                <a:cs typeface="Times New Roman"/>
              </a:rPr>
              <a:t>Lymphatic</a:t>
            </a:r>
            <a:r>
              <a:rPr lang="uk-UA" sz="2800" dirty="0">
                <a:latin typeface="Times New Roman"/>
                <a:cs typeface="Times New Roman"/>
              </a:rPr>
              <a:t> </a:t>
            </a:r>
            <a:r>
              <a:rPr lang="uk-UA" sz="2800" dirty="0" err="1">
                <a:latin typeface="Times New Roman"/>
                <a:cs typeface="Times New Roman"/>
              </a:rPr>
              <a:t>leukemia</a:t>
            </a:r>
            <a:endParaRPr lang="uk-UA" dirty="0" err="1"/>
          </a:p>
          <a:p>
            <a:r>
              <a:rPr lang="uk-UA" sz="2800" dirty="0">
                <a:latin typeface="Times New Roman"/>
                <a:cs typeface="Times New Roman"/>
              </a:rPr>
              <a:t>C. </a:t>
            </a:r>
            <a:r>
              <a:rPr lang="uk-UA" sz="2800" dirty="0" err="1">
                <a:latin typeface="Times New Roman"/>
                <a:cs typeface="Times New Roman"/>
              </a:rPr>
              <a:t>Lymphogranulomatosis</a:t>
            </a:r>
            <a:endParaRPr lang="uk-UA" dirty="0" err="1"/>
          </a:p>
          <a:p>
            <a:r>
              <a:rPr lang="uk-UA" sz="2800" dirty="0">
                <a:latin typeface="Times New Roman"/>
                <a:cs typeface="Times New Roman"/>
              </a:rPr>
              <a:t>D. </a:t>
            </a:r>
            <a:r>
              <a:rPr lang="uk-UA" sz="2800" b="1" u="sng" dirty="0" err="1">
                <a:latin typeface="Times New Roman"/>
                <a:cs typeface="Times New Roman"/>
              </a:rPr>
              <a:t>Tuberculosis</a:t>
            </a:r>
            <a:endParaRPr lang="uk-UA" b="1" u="sng"/>
          </a:p>
          <a:p>
            <a:r>
              <a:rPr lang="uk-UA" sz="2800" dirty="0">
                <a:latin typeface="Times New Roman"/>
                <a:cs typeface="Times New Roman"/>
              </a:rPr>
              <a:t>E.  </a:t>
            </a:r>
            <a:r>
              <a:rPr lang="uk-UA" sz="2800" dirty="0" err="1">
                <a:latin typeface="Times New Roman"/>
                <a:cs typeface="Times New Roman"/>
              </a:rPr>
              <a:t>Sarcoidosis</a:t>
            </a:r>
            <a:endParaRPr lang="uk-UA" dirty="0" err="1"/>
          </a:p>
          <a:p>
            <a:endParaRPr lang="uk-UA" sz="2800" dirty="0">
              <a:latin typeface="Times New Roman"/>
              <a:cs typeface="Times New Roman"/>
            </a:endParaRPr>
          </a:p>
        </p:txBody>
      </p:sp>
    </p:spTree>
    <p:extLst>
      <p:ext uri="{BB962C8B-B14F-4D97-AF65-F5344CB8AC3E}">
        <p14:creationId xmlns:p14="http://schemas.microsoft.com/office/powerpoint/2010/main" val="3179435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280033"/>
          </a:xfrm>
        </p:spPr>
        <p:txBody>
          <a:bodyPr vert="horz" lIns="91440" tIns="45720" rIns="91440" bIns="45720" rtlCol="0" anchor="t">
            <a:noAutofit/>
          </a:bodyPr>
          <a:lstStyle/>
          <a:p>
            <a:r>
              <a:rPr lang="ru-RU" sz="3200" dirty="0">
                <a:latin typeface="Times New Roman"/>
                <a:cs typeface="Times New Roman"/>
              </a:rPr>
              <a:t>A 38-year-old </a:t>
            </a:r>
            <a:r>
              <a:rPr lang="ru-RU" sz="3200" err="1">
                <a:latin typeface="Times New Roman"/>
                <a:cs typeface="Times New Roman"/>
              </a:rPr>
              <a:t>man</a:t>
            </a:r>
            <a:r>
              <a:rPr lang="ru-RU" sz="3200" dirty="0">
                <a:latin typeface="Times New Roman"/>
                <a:cs typeface="Times New Roman"/>
              </a:rPr>
              <a:t> </a:t>
            </a:r>
            <a:r>
              <a:rPr lang="ru-RU" sz="3200" err="1">
                <a:latin typeface="Times New Roman"/>
                <a:cs typeface="Times New Roman"/>
              </a:rPr>
              <a:t>suddenly</a:t>
            </a:r>
            <a:r>
              <a:rPr lang="ru-RU" sz="3200" dirty="0">
                <a:latin typeface="Times New Roman"/>
                <a:cs typeface="Times New Roman"/>
              </a:rPr>
              <a:t> </a:t>
            </a:r>
            <a:r>
              <a:rPr lang="ru-RU" sz="3200" err="1">
                <a:latin typeface="Times New Roman"/>
                <a:cs typeface="Times New Roman"/>
              </a:rPr>
              <a:t>died</a:t>
            </a:r>
            <a:r>
              <a:rPr lang="ru-RU" sz="3200" dirty="0">
                <a:latin typeface="Times New Roman"/>
                <a:cs typeface="Times New Roman"/>
              </a:rPr>
              <a:t>. </a:t>
            </a:r>
            <a:r>
              <a:rPr lang="ru-RU" sz="3200" b="1" u="sng" err="1">
                <a:latin typeface="Times New Roman"/>
                <a:cs typeface="Times New Roman"/>
              </a:rPr>
              <a:t>Autopsy</a:t>
            </a:r>
            <a:r>
              <a:rPr lang="ru-RU" sz="3200" b="1" u="sng" dirty="0">
                <a:latin typeface="Times New Roman"/>
                <a:cs typeface="Times New Roman"/>
              </a:rPr>
              <a:t> </a:t>
            </a:r>
            <a:r>
              <a:rPr lang="ru-RU" sz="3200" b="1" u="sng" err="1">
                <a:latin typeface="Times New Roman"/>
                <a:cs typeface="Times New Roman"/>
              </a:rPr>
              <a:t>revealed</a:t>
            </a:r>
            <a:r>
              <a:rPr lang="ru-RU" sz="3200" b="1" u="sng" dirty="0">
                <a:latin typeface="Times New Roman"/>
                <a:cs typeface="Times New Roman"/>
              </a:rPr>
              <a:t> </a:t>
            </a:r>
            <a:r>
              <a:rPr lang="ru-RU" sz="3200" b="1" u="sng" err="1">
                <a:latin typeface="Times New Roman"/>
                <a:cs typeface="Times New Roman"/>
              </a:rPr>
              <a:t>myocardial</a:t>
            </a:r>
            <a:r>
              <a:rPr lang="ru-RU" sz="3200" b="1" u="sng" dirty="0">
                <a:latin typeface="Times New Roman"/>
                <a:cs typeface="Times New Roman"/>
              </a:rPr>
              <a:t> </a:t>
            </a:r>
            <a:r>
              <a:rPr lang="ru-RU" sz="3200" b="1" u="sng" err="1">
                <a:latin typeface="Times New Roman"/>
                <a:cs typeface="Times New Roman"/>
              </a:rPr>
              <a:t>infarction</a:t>
            </a:r>
            <a:r>
              <a:rPr lang="ru-RU" sz="3200" b="1" u="sng" dirty="0">
                <a:latin typeface="Times New Roman"/>
                <a:cs typeface="Times New Roman"/>
              </a:rPr>
              <a:t> </a:t>
            </a:r>
            <a:r>
              <a:rPr lang="ru-RU" sz="3200" b="1" u="sng" err="1">
                <a:latin typeface="Times New Roman"/>
                <a:cs typeface="Times New Roman"/>
              </a:rPr>
              <a:t>in</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posterior</a:t>
            </a:r>
            <a:r>
              <a:rPr lang="ru-RU" sz="3200" b="1" u="sng" dirty="0">
                <a:latin typeface="Times New Roman"/>
                <a:cs typeface="Times New Roman"/>
              </a:rPr>
              <a:t> </a:t>
            </a:r>
            <a:r>
              <a:rPr lang="ru-RU" sz="3200" b="1" u="sng" err="1">
                <a:latin typeface="Times New Roman"/>
                <a:cs typeface="Times New Roman"/>
              </a:rPr>
              <a:t>wall</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the</a:t>
            </a:r>
            <a:r>
              <a:rPr lang="ru-RU" sz="3200" b="1" u="sng" dirty="0">
                <a:latin typeface="Times New Roman"/>
                <a:cs typeface="Times New Roman"/>
              </a:rPr>
              <a:t> </a:t>
            </a:r>
            <a:r>
              <a:rPr lang="ru-RU" sz="3200" b="1" u="sng" err="1">
                <a:latin typeface="Times New Roman"/>
                <a:cs typeface="Times New Roman"/>
              </a:rPr>
              <a:t>left</a:t>
            </a:r>
            <a:r>
              <a:rPr lang="ru-RU" sz="3200" b="1" u="sng" dirty="0">
                <a:latin typeface="Times New Roman"/>
                <a:cs typeface="Times New Roman"/>
              </a:rPr>
              <a:t> </a:t>
            </a:r>
            <a:r>
              <a:rPr lang="ru-RU" sz="3200" b="1" u="sng" err="1">
                <a:latin typeface="Times New Roman"/>
                <a:cs typeface="Times New Roman"/>
              </a:rPr>
              <a:t>ventricle</a:t>
            </a:r>
            <a:r>
              <a:rPr lang="ru-RU" sz="3200" dirty="0">
                <a:latin typeface="Times New Roman"/>
                <a:cs typeface="Times New Roman"/>
              </a:rPr>
              <a:t>. What </a:t>
            </a:r>
            <a:r>
              <a:rPr lang="ru-RU" sz="3200" err="1">
                <a:latin typeface="Times New Roman"/>
                <a:cs typeface="Times New Roman"/>
              </a:rPr>
              <a:t>are</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most</a:t>
            </a:r>
            <a:r>
              <a:rPr lang="ru-RU" sz="3200" dirty="0">
                <a:latin typeface="Times New Roman"/>
                <a:cs typeface="Times New Roman"/>
              </a:rPr>
              <a:t> </a:t>
            </a:r>
            <a:r>
              <a:rPr lang="ru-RU" sz="3200" err="1">
                <a:latin typeface="Times New Roman"/>
                <a:cs typeface="Times New Roman"/>
              </a:rPr>
              <a:t>likely</a:t>
            </a:r>
            <a:r>
              <a:rPr lang="ru-RU" sz="3200" dirty="0">
                <a:latin typeface="Times New Roman"/>
                <a:cs typeface="Times New Roman"/>
              </a:rPr>
              <a:t> </a:t>
            </a:r>
            <a:r>
              <a:rPr lang="ru-RU" sz="3200" err="1">
                <a:latin typeface="Times New Roman"/>
                <a:cs typeface="Times New Roman"/>
              </a:rPr>
              <a:t>changes</a:t>
            </a:r>
            <a:r>
              <a:rPr lang="ru-RU" sz="3200" dirty="0">
                <a:latin typeface="Times New Roman"/>
                <a:cs typeface="Times New Roman"/>
              </a:rPr>
              <a:t> </a:t>
            </a:r>
            <a:r>
              <a:rPr lang="ru-RU" sz="3200" err="1">
                <a:latin typeface="Times New Roman"/>
                <a:cs typeface="Times New Roman"/>
              </a:rPr>
              <a:t>in</a:t>
            </a:r>
            <a:r>
              <a:rPr lang="ru-RU" sz="3200" dirty="0">
                <a:latin typeface="Times New Roman"/>
                <a:cs typeface="Times New Roman"/>
              </a:rPr>
              <a:t> </a:t>
            </a:r>
            <a:r>
              <a:rPr lang="ru-RU" sz="3200" err="1">
                <a:latin typeface="Times New Roman"/>
                <a:cs typeface="Times New Roman"/>
              </a:rPr>
              <a:t>myocardiocyte</a:t>
            </a:r>
            <a:r>
              <a:rPr lang="ru-RU" sz="3200" dirty="0">
                <a:latin typeface="Times New Roman"/>
                <a:cs typeface="Times New Roman"/>
              </a:rPr>
              <a:t> </a:t>
            </a:r>
            <a:r>
              <a:rPr lang="ru-RU" sz="3200" err="1">
                <a:latin typeface="Times New Roman"/>
                <a:cs typeface="Times New Roman"/>
              </a:rPr>
              <a:t>structure</a:t>
            </a:r>
            <a:r>
              <a:rPr lang="ru-RU" sz="3200" dirty="0">
                <a:latin typeface="Times New Roman"/>
                <a:cs typeface="Times New Roman"/>
              </a:rPr>
              <a:t> </a:t>
            </a:r>
            <a:r>
              <a:rPr lang="ru-RU" sz="3200" err="1">
                <a:latin typeface="Times New Roman"/>
                <a:cs typeface="Times New Roman"/>
              </a:rPr>
              <a:t>that</a:t>
            </a:r>
            <a:r>
              <a:rPr lang="ru-RU" sz="3200" dirty="0">
                <a:latin typeface="Times New Roman"/>
                <a:cs typeface="Times New Roman"/>
              </a:rPr>
              <a:t> </a:t>
            </a:r>
            <a:r>
              <a:rPr lang="ru-RU" sz="3200" err="1">
                <a:latin typeface="Times New Roman"/>
                <a:cs typeface="Times New Roman"/>
              </a:rPr>
              <a:t>can</a:t>
            </a:r>
            <a:r>
              <a:rPr lang="ru-RU" sz="3200" dirty="0">
                <a:latin typeface="Times New Roman"/>
                <a:cs typeface="Times New Roman"/>
              </a:rPr>
              <a:t> </a:t>
            </a:r>
            <a:r>
              <a:rPr lang="ru-RU" sz="3200" err="1">
                <a:latin typeface="Times New Roman"/>
                <a:cs typeface="Times New Roman"/>
              </a:rPr>
              <a:t>be</a:t>
            </a:r>
            <a:r>
              <a:rPr lang="ru-RU" sz="3200" dirty="0">
                <a:latin typeface="Times New Roman"/>
                <a:cs typeface="Times New Roman"/>
              </a:rPr>
              <a:t> </a:t>
            </a:r>
            <a:r>
              <a:rPr lang="ru-RU" sz="3200" err="1">
                <a:latin typeface="Times New Roman"/>
                <a:cs typeface="Times New Roman"/>
              </a:rPr>
              <a:t>revealed</a:t>
            </a:r>
            <a:r>
              <a:rPr lang="ru-RU" sz="3200" dirty="0">
                <a:latin typeface="Times New Roman"/>
                <a:cs typeface="Times New Roman"/>
              </a:rPr>
              <a:t> </a:t>
            </a:r>
            <a:r>
              <a:rPr lang="ru-RU" sz="3200" err="1">
                <a:latin typeface="Times New Roman"/>
                <a:cs typeface="Times New Roman"/>
              </a:rPr>
              <a:t>microscopically</a:t>
            </a:r>
            <a:r>
              <a:rPr lang="ru-RU" sz="3200" dirty="0">
                <a:latin typeface="Times New Roman"/>
                <a:cs typeface="Times New Roman"/>
              </a:rPr>
              <a:t> </a:t>
            </a:r>
            <a:r>
              <a:rPr lang="ru-RU" sz="3200" err="1">
                <a:latin typeface="Times New Roman"/>
                <a:cs typeface="Times New Roman"/>
              </a:rPr>
              <a:t>in</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infarction</a:t>
            </a:r>
            <a:r>
              <a:rPr lang="ru-RU" sz="3200" dirty="0">
                <a:latin typeface="Times New Roman"/>
                <a:cs typeface="Times New Roman"/>
              </a:rPr>
              <a:t> </a:t>
            </a:r>
            <a:r>
              <a:rPr lang="ru-RU" sz="3200" err="1">
                <a:latin typeface="Times New Roman"/>
                <a:cs typeface="Times New Roman"/>
              </a:rPr>
              <a:t>focus</a:t>
            </a:r>
            <a:r>
              <a:rPr lang="ru-RU" sz="3200" dirty="0">
                <a:latin typeface="Times New Roman"/>
                <a:cs typeface="Times New Roman"/>
              </a:rPr>
              <a:t>?</a:t>
            </a:r>
            <a:endParaRPr lang="ru-RU" sz="3200"/>
          </a:p>
          <a:p>
            <a:endParaRPr lang="ru-RU" sz="32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267419" y="3142892"/>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sz="2800">
                <a:latin typeface="Times New Roman"/>
                <a:cs typeface="Times New Roman"/>
              </a:rPr>
              <a:t>А. </a:t>
            </a:r>
            <a:r>
              <a:rPr lang="uk-UA" sz="2800" b="1" u="sng" err="1">
                <a:latin typeface="Times New Roman"/>
                <a:cs typeface="Times New Roman"/>
              </a:rPr>
              <a:t>Karyolysis</a:t>
            </a:r>
            <a:endParaRPr lang="uk-UA" sz="2800" b="1" u="sng">
              <a:latin typeface="Times New Roman"/>
              <a:cs typeface="Times New Roman"/>
            </a:endParaRPr>
          </a:p>
          <a:p>
            <a:r>
              <a:rPr lang="uk-UA" sz="2800" dirty="0">
                <a:latin typeface="Times New Roman"/>
                <a:cs typeface="Times New Roman"/>
              </a:rPr>
              <a:t>B. </a:t>
            </a:r>
            <a:r>
              <a:rPr lang="uk-UA" sz="2800" dirty="0" err="1">
                <a:latin typeface="Times New Roman"/>
                <a:cs typeface="Times New Roman"/>
              </a:rPr>
              <a:t>Calcification</a:t>
            </a:r>
            <a:endParaRPr lang="uk-UA" dirty="0" err="1"/>
          </a:p>
          <a:p>
            <a:r>
              <a:rPr lang="uk-UA" sz="2800" dirty="0">
                <a:latin typeface="Times New Roman"/>
                <a:cs typeface="Times New Roman"/>
              </a:rPr>
              <a:t>C. </a:t>
            </a:r>
            <a:r>
              <a:rPr lang="uk-UA" sz="2800" dirty="0" err="1">
                <a:latin typeface="Times New Roman"/>
                <a:cs typeface="Times New Roman"/>
              </a:rPr>
              <a:t>Protein</a:t>
            </a:r>
            <a:r>
              <a:rPr lang="uk-UA" sz="2800" dirty="0">
                <a:latin typeface="Times New Roman"/>
                <a:cs typeface="Times New Roman"/>
              </a:rPr>
              <a:t> </a:t>
            </a:r>
            <a:r>
              <a:rPr lang="uk-UA" sz="2800" dirty="0" err="1">
                <a:latin typeface="Times New Roman"/>
                <a:cs typeface="Times New Roman"/>
              </a:rPr>
              <a:t>degeneration</a:t>
            </a:r>
            <a:endParaRPr lang="uk-UA" dirty="0" err="1"/>
          </a:p>
          <a:p>
            <a:r>
              <a:rPr lang="uk-UA" sz="2800" dirty="0">
                <a:latin typeface="Times New Roman"/>
                <a:cs typeface="Times New Roman"/>
              </a:rPr>
              <a:t>D. </a:t>
            </a:r>
            <a:r>
              <a:rPr lang="uk-UA" sz="2800" dirty="0" err="1">
                <a:latin typeface="Times New Roman"/>
                <a:cs typeface="Times New Roman"/>
              </a:rPr>
              <a:t>Carbohydrate</a:t>
            </a:r>
            <a:r>
              <a:rPr lang="uk-UA" sz="2800" dirty="0">
                <a:latin typeface="Times New Roman"/>
                <a:cs typeface="Times New Roman"/>
              </a:rPr>
              <a:t> </a:t>
            </a:r>
            <a:r>
              <a:rPr lang="uk-UA" sz="2800" dirty="0" err="1">
                <a:latin typeface="Times New Roman"/>
                <a:cs typeface="Times New Roman"/>
              </a:rPr>
              <a:t>degeneration</a:t>
            </a:r>
            <a:endParaRPr lang="uk-UA" dirty="0" err="1"/>
          </a:p>
          <a:p>
            <a:r>
              <a:rPr lang="uk-UA" sz="2800" dirty="0">
                <a:latin typeface="Times New Roman"/>
                <a:cs typeface="Times New Roman"/>
              </a:rPr>
              <a:t>E. </a:t>
            </a:r>
            <a:r>
              <a:rPr lang="uk-UA" sz="2800" dirty="0" err="1">
                <a:latin typeface="Times New Roman"/>
                <a:cs typeface="Times New Roman"/>
              </a:rPr>
              <a:t>Adipose</a:t>
            </a:r>
            <a:r>
              <a:rPr lang="uk-UA" sz="2800" dirty="0">
                <a:latin typeface="Times New Roman"/>
                <a:cs typeface="Times New Roman"/>
              </a:rPr>
              <a:t> </a:t>
            </a:r>
            <a:r>
              <a:rPr lang="uk-UA" sz="2800" dirty="0" err="1">
                <a:latin typeface="Times New Roman"/>
                <a:cs typeface="Times New Roman"/>
              </a:rPr>
              <a:t>degeneration</a:t>
            </a:r>
            <a:endParaRPr lang="uk-UA" dirty="0" err="1"/>
          </a:p>
          <a:p>
            <a:endParaRPr lang="uk-UA" sz="2800" dirty="0">
              <a:latin typeface="Times New Roman"/>
              <a:cs typeface="Times New Roman"/>
            </a:endParaRPr>
          </a:p>
        </p:txBody>
      </p:sp>
    </p:spTree>
    <p:extLst>
      <p:ext uri="{BB962C8B-B14F-4D97-AF65-F5344CB8AC3E}">
        <p14:creationId xmlns:p14="http://schemas.microsoft.com/office/powerpoint/2010/main" val="3321195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998900"/>
          </a:xfrm>
        </p:spPr>
        <p:txBody>
          <a:bodyPr vert="horz" lIns="91440" tIns="45720" rIns="91440" bIns="45720" rtlCol="0" anchor="t">
            <a:noAutofit/>
          </a:bodyPr>
          <a:lstStyle/>
          <a:p>
            <a:r>
              <a:rPr lang="ru-RU" sz="2800" dirty="0">
                <a:latin typeface="Times New Roman"/>
                <a:cs typeface="Times New Roman"/>
              </a:rPr>
              <a:t>A 28-year-old </a:t>
            </a:r>
            <a:r>
              <a:rPr lang="ru-RU" sz="2800" err="1">
                <a:latin typeface="Times New Roman"/>
                <a:cs typeface="Times New Roman"/>
              </a:rPr>
              <a:t>patient</a:t>
            </a:r>
            <a:r>
              <a:rPr lang="ru-RU" sz="2800" dirty="0">
                <a:latin typeface="Times New Roman"/>
                <a:cs typeface="Times New Roman"/>
              </a:rPr>
              <a:t> </a:t>
            </a:r>
            <a:r>
              <a:rPr lang="ru-RU" sz="2800" err="1">
                <a:latin typeface="Times New Roman"/>
                <a:cs typeface="Times New Roman"/>
              </a:rPr>
              <a:t>had</a:t>
            </a:r>
            <a:r>
              <a:rPr lang="ru-RU" sz="2800" dirty="0">
                <a:latin typeface="Times New Roman"/>
                <a:cs typeface="Times New Roman"/>
              </a:rPr>
              <a:t> </a:t>
            </a:r>
            <a:r>
              <a:rPr lang="ru-RU" sz="2800" err="1">
                <a:latin typeface="Times New Roman"/>
                <a:cs typeface="Times New Roman"/>
              </a:rPr>
              <a:t>been</a:t>
            </a:r>
            <a:r>
              <a:rPr lang="ru-RU" sz="2800" dirty="0">
                <a:latin typeface="Times New Roman"/>
                <a:cs typeface="Times New Roman"/>
              </a:rPr>
              <a:t> </a:t>
            </a:r>
            <a:r>
              <a:rPr lang="ru-RU" sz="2800" err="1">
                <a:latin typeface="Times New Roman"/>
                <a:cs typeface="Times New Roman"/>
              </a:rPr>
              <a:t>diagnosed</a:t>
            </a:r>
            <a:r>
              <a:rPr lang="ru-RU" sz="2800" dirty="0">
                <a:latin typeface="Times New Roman"/>
                <a:cs typeface="Times New Roman"/>
              </a:rPr>
              <a:t> </a:t>
            </a:r>
            <a:r>
              <a:rPr lang="ru-RU" sz="2800" b="1" u="sng" err="1">
                <a:latin typeface="Times New Roman"/>
                <a:cs typeface="Times New Roman"/>
              </a:rPr>
              <a:t>with</a:t>
            </a:r>
            <a:r>
              <a:rPr lang="ru-RU" sz="2800" b="1" u="sng" dirty="0">
                <a:latin typeface="Times New Roman"/>
                <a:cs typeface="Times New Roman"/>
              </a:rPr>
              <a:t> </a:t>
            </a:r>
            <a:r>
              <a:rPr lang="ru-RU" sz="2800" b="1" u="sng" err="1">
                <a:latin typeface="Times New Roman"/>
                <a:cs typeface="Times New Roman"/>
              </a:rPr>
              <a:t>multifragmental</a:t>
            </a:r>
            <a:r>
              <a:rPr lang="ru-RU" sz="2800" b="1" u="sng" dirty="0">
                <a:latin typeface="Times New Roman"/>
                <a:cs typeface="Times New Roman"/>
              </a:rPr>
              <a:t> </a:t>
            </a:r>
            <a:r>
              <a:rPr lang="ru-RU" sz="2800" b="1" u="sng" err="1">
                <a:latin typeface="Times New Roman"/>
                <a:cs typeface="Times New Roman"/>
              </a:rPr>
              <a:t>fracture</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right</a:t>
            </a:r>
            <a:r>
              <a:rPr lang="ru-RU" sz="2800" b="1" u="sng" dirty="0">
                <a:latin typeface="Times New Roman"/>
                <a:cs typeface="Times New Roman"/>
              </a:rPr>
              <a:t> </a:t>
            </a:r>
            <a:r>
              <a:rPr lang="ru-RU" sz="2800" b="1" u="sng" err="1">
                <a:latin typeface="Times New Roman"/>
                <a:cs typeface="Times New Roman"/>
              </a:rPr>
              <a:t>hip</a:t>
            </a:r>
            <a:r>
              <a:rPr lang="ru-RU" sz="2800" b="1" u="sng" dirty="0">
                <a:latin typeface="Times New Roman"/>
                <a:cs typeface="Times New Roman"/>
              </a:rPr>
              <a:t>.</a:t>
            </a:r>
            <a:r>
              <a:rPr lang="ru-RU" sz="2800" dirty="0">
                <a:latin typeface="Times New Roman"/>
                <a:cs typeface="Times New Roman"/>
              </a:rPr>
              <a:t> On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third</a:t>
            </a:r>
            <a:r>
              <a:rPr lang="ru-RU" sz="2800" dirty="0">
                <a:latin typeface="Times New Roman"/>
                <a:cs typeface="Times New Roman"/>
              </a:rPr>
              <a:t> </a:t>
            </a:r>
            <a:r>
              <a:rPr lang="ru-RU" sz="2800" err="1">
                <a:latin typeface="Times New Roman"/>
                <a:cs typeface="Times New Roman"/>
              </a:rPr>
              <a:t>day</a:t>
            </a:r>
            <a:r>
              <a:rPr lang="ru-RU" sz="2800" dirty="0">
                <a:latin typeface="Times New Roman"/>
                <a:cs typeface="Times New Roman"/>
              </a:rPr>
              <a:t> </a:t>
            </a:r>
            <a:r>
              <a:rPr lang="ru-RU" sz="2800" err="1">
                <a:latin typeface="Times New Roman"/>
                <a:cs typeface="Times New Roman"/>
              </a:rPr>
              <a:t>after</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injury</a:t>
            </a:r>
            <a:r>
              <a:rPr lang="ru-RU" sz="2800" dirty="0">
                <a:latin typeface="Times New Roman"/>
                <a:cs typeface="Times New Roman"/>
              </a:rPr>
              <a:t> </a:t>
            </a:r>
            <a:r>
              <a:rPr lang="ru-RU" sz="2800" err="1">
                <a:latin typeface="Times New Roman"/>
                <a:cs typeface="Times New Roman"/>
              </a:rPr>
              <a:t>he</a:t>
            </a:r>
            <a:r>
              <a:rPr lang="ru-RU" sz="2800" dirty="0">
                <a:latin typeface="Times New Roman"/>
                <a:cs typeface="Times New Roman"/>
              </a:rPr>
              <a:t> </a:t>
            </a:r>
            <a:r>
              <a:rPr lang="ru-RU" sz="2800" err="1">
                <a:latin typeface="Times New Roman"/>
                <a:cs typeface="Times New Roman"/>
              </a:rPr>
              <a:t>began</a:t>
            </a:r>
            <a:r>
              <a:rPr lang="ru-RU" sz="2800" dirty="0">
                <a:latin typeface="Times New Roman"/>
                <a:cs typeface="Times New Roman"/>
              </a:rPr>
              <a:t> </a:t>
            </a:r>
            <a:r>
              <a:rPr lang="ru-RU" sz="2800" err="1">
                <a:latin typeface="Times New Roman"/>
                <a:cs typeface="Times New Roman"/>
              </a:rPr>
              <a:t>to</a:t>
            </a:r>
            <a:r>
              <a:rPr lang="ru-RU" sz="2800" dirty="0">
                <a:latin typeface="Times New Roman"/>
                <a:cs typeface="Times New Roman"/>
              </a:rPr>
              <a:t> </a:t>
            </a:r>
            <a:r>
              <a:rPr lang="ru-RU" sz="2800" err="1">
                <a:latin typeface="Times New Roman"/>
                <a:cs typeface="Times New Roman"/>
              </a:rPr>
              <a:t>complain</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pain</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right</a:t>
            </a:r>
            <a:r>
              <a:rPr lang="ru-RU" sz="2800" dirty="0">
                <a:latin typeface="Times New Roman"/>
                <a:cs typeface="Times New Roman"/>
              </a:rPr>
              <a:t> </a:t>
            </a:r>
            <a:r>
              <a:rPr lang="ru-RU" sz="2800" err="1">
                <a:latin typeface="Times New Roman"/>
                <a:cs typeface="Times New Roman"/>
              </a:rPr>
              <a:t>side</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chest</a:t>
            </a:r>
            <a:r>
              <a:rPr lang="ru-RU" sz="2800" dirty="0">
                <a:latin typeface="Times New Roman"/>
                <a:cs typeface="Times New Roman"/>
              </a:rPr>
              <a:t>, </a:t>
            </a:r>
            <a:r>
              <a:rPr lang="ru-RU" sz="2800" err="1">
                <a:latin typeface="Times New Roman"/>
                <a:cs typeface="Times New Roman"/>
              </a:rPr>
              <a:t>difficult</a:t>
            </a:r>
            <a:r>
              <a:rPr lang="ru-RU" sz="2800" dirty="0">
                <a:latin typeface="Times New Roman"/>
                <a:cs typeface="Times New Roman"/>
              </a:rPr>
              <a:t> </a:t>
            </a:r>
            <a:r>
              <a:rPr lang="ru-RU" sz="2800" err="1">
                <a:latin typeface="Times New Roman"/>
                <a:cs typeface="Times New Roman"/>
              </a:rPr>
              <a:t>respiration</a:t>
            </a:r>
            <a:r>
              <a:rPr lang="ru-RU" sz="2800" dirty="0">
                <a:latin typeface="Times New Roman"/>
                <a:cs typeface="Times New Roman"/>
              </a:rPr>
              <a:t>. A </a:t>
            </a:r>
            <a:r>
              <a:rPr lang="ru-RU" sz="2800" err="1">
                <a:latin typeface="Times New Roman"/>
                <a:cs typeface="Times New Roman"/>
              </a:rPr>
              <a:t>day</a:t>
            </a:r>
            <a:r>
              <a:rPr lang="ru-RU" sz="2800" dirty="0">
                <a:latin typeface="Times New Roman"/>
                <a:cs typeface="Times New Roman"/>
              </a:rPr>
              <a:t> </a:t>
            </a:r>
            <a:r>
              <a:rPr lang="ru-RU" sz="2800" err="1">
                <a:latin typeface="Times New Roman"/>
                <a:cs typeface="Times New Roman"/>
              </a:rPr>
              <a:t>later</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death</a:t>
            </a:r>
            <a:r>
              <a:rPr lang="ru-RU" sz="2800" dirty="0">
                <a:latin typeface="Times New Roman"/>
                <a:cs typeface="Times New Roman"/>
              </a:rPr>
              <a:t> </a:t>
            </a:r>
            <a:r>
              <a:rPr lang="ru-RU" sz="2800" err="1">
                <a:latin typeface="Times New Roman"/>
                <a:cs typeface="Times New Roman"/>
              </a:rPr>
              <a:t>occurred</a:t>
            </a:r>
            <a:r>
              <a:rPr lang="ru-RU" sz="2800" dirty="0">
                <a:latin typeface="Times New Roman"/>
                <a:cs typeface="Times New Roman"/>
              </a:rPr>
              <a:t> </a:t>
            </a:r>
            <a:r>
              <a:rPr lang="ru-RU" sz="2800" err="1">
                <a:latin typeface="Times New Roman"/>
                <a:cs typeface="Times New Roman"/>
              </a:rPr>
              <a:t>against</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background</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progressive</a:t>
            </a:r>
            <a:r>
              <a:rPr lang="ru-RU" sz="2800" dirty="0">
                <a:latin typeface="Times New Roman"/>
                <a:cs typeface="Times New Roman"/>
              </a:rPr>
              <a:t> </a:t>
            </a:r>
            <a:r>
              <a:rPr lang="ru-RU" sz="2800" err="1">
                <a:latin typeface="Times New Roman"/>
                <a:cs typeface="Times New Roman"/>
              </a:rPr>
              <a:t>heart</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respiratory</a:t>
            </a:r>
            <a:r>
              <a:rPr lang="ru-RU" sz="2800" dirty="0">
                <a:latin typeface="Times New Roman"/>
                <a:cs typeface="Times New Roman"/>
              </a:rPr>
              <a:t> </a:t>
            </a:r>
            <a:r>
              <a:rPr lang="ru-RU" sz="2800" err="1">
                <a:latin typeface="Times New Roman"/>
                <a:cs typeface="Times New Roman"/>
              </a:rPr>
              <a:t>failure</a:t>
            </a:r>
            <a:r>
              <a:rPr lang="ru-RU" sz="2800" dirty="0">
                <a:latin typeface="Times New Roman"/>
                <a:cs typeface="Times New Roman"/>
              </a:rPr>
              <a:t>. </a:t>
            </a:r>
            <a:r>
              <a:rPr lang="ru-RU" sz="2800" err="1">
                <a:latin typeface="Times New Roman"/>
                <a:cs typeface="Times New Roman"/>
              </a:rPr>
              <a:t>Histological</a:t>
            </a:r>
            <a:r>
              <a:rPr lang="ru-RU" sz="2800" dirty="0">
                <a:latin typeface="Times New Roman"/>
                <a:cs typeface="Times New Roman"/>
              </a:rPr>
              <a:t> </a:t>
            </a:r>
            <a:r>
              <a:rPr lang="ru-RU" sz="2800" b="1" u="sng" err="1">
                <a:latin typeface="Times New Roman"/>
                <a:cs typeface="Times New Roman"/>
              </a:rPr>
              <a:t>study</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pulmonary</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cerebral</a:t>
            </a:r>
            <a:r>
              <a:rPr lang="ru-RU" sz="2800" b="1" u="sng" dirty="0">
                <a:latin typeface="Times New Roman"/>
                <a:cs typeface="Times New Roman"/>
              </a:rPr>
              <a:t> </a:t>
            </a:r>
            <a:r>
              <a:rPr lang="ru-RU" sz="2800" b="1" u="sng" err="1">
                <a:latin typeface="Times New Roman"/>
                <a:cs typeface="Times New Roman"/>
              </a:rPr>
              <a:t>blood</a:t>
            </a:r>
            <a:r>
              <a:rPr lang="ru-RU" sz="2800" b="1" u="sng" dirty="0">
                <a:latin typeface="Times New Roman"/>
                <a:cs typeface="Times New Roman"/>
              </a:rPr>
              <a:t> </a:t>
            </a:r>
            <a:r>
              <a:rPr lang="ru-RU" sz="2800" b="1" u="sng" err="1">
                <a:latin typeface="Times New Roman"/>
                <a:cs typeface="Times New Roman"/>
              </a:rPr>
              <a:t>vessels</a:t>
            </a:r>
            <a:r>
              <a:rPr lang="ru-RU" sz="2800" b="1" u="sng" dirty="0">
                <a:latin typeface="Times New Roman"/>
                <a:cs typeface="Times New Roman"/>
              </a:rPr>
              <a:t> </a:t>
            </a:r>
            <a:r>
              <a:rPr lang="ru-RU" sz="2800" b="1" u="sng" err="1">
                <a:latin typeface="Times New Roman"/>
                <a:cs typeface="Times New Roman"/>
              </a:rPr>
              <a:t>revealed</a:t>
            </a:r>
            <a:r>
              <a:rPr lang="ru-RU" sz="2800" b="1" u="sng" dirty="0">
                <a:latin typeface="Times New Roman"/>
                <a:cs typeface="Times New Roman"/>
              </a:rPr>
              <a:t> </a:t>
            </a:r>
            <a:r>
              <a:rPr lang="ru-RU" sz="2800" b="1" u="sng" err="1">
                <a:latin typeface="Times New Roman"/>
                <a:cs typeface="Times New Roman"/>
              </a:rPr>
              <a:t>orange</a:t>
            </a:r>
            <a:r>
              <a:rPr lang="ru-RU" sz="2800" b="1" u="sng" dirty="0">
                <a:latin typeface="Times New Roman"/>
                <a:cs typeface="Times New Roman"/>
              </a:rPr>
              <a:t> </a:t>
            </a:r>
            <a:r>
              <a:rPr lang="ru-RU" sz="2800" b="1" u="sng" err="1">
                <a:latin typeface="Times New Roman"/>
                <a:cs typeface="Times New Roman"/>
              </a:rPr>
              <a:t>sudanophilic</a:t>
            </a:r>
            <a:r>
              <a:rPr lang="ru-RU" sz="2800" b="1" u="sng" dirty="0">
                <a:latin typeface="Times New Roman"/>
                <a:cs typeface="Times New Roman"/>
              </a:rPr>
              <a:t> </a:t>
            </a:r>
            <a:r>
              <a:rPr lang="ru-RU" sz="2800" b="1" u="sng" err="1">
                <a:latin typeface="Times New Roman"/>
                <a:cs typeface="Times New Roman"/>
              </a:rPr>
              <a:t>droplets</a:t>
            </a:r>
            <a:r>
              <a:rPr lang="ru-RU" sz="2800" b="1" u="sng" dirty="0">
                <a:latin typeface="Times New Roman"/>
                <a:cs typeface="Times New Roman"/>
              </a:rPr>
              <a:t> </a:t>
            </a:r>
            <a:r>
              <a:rPr lang="ru-RU" sz="2800" b="1" u="sng" err="1">
                <a:latin typeface="Times New Roman"/>
                <a:cs typeface="Times New Roman"/>
              </a:rPr>
              <a:t>that</a:t>
            </a:r>
            <a:r>
              <a:rPr lang="ru-RU" sz="2800" b="1" u="sng" dirty="0">
                <a:latin typeface="Times New Roman"/>
                <a:cs typeface="Times New Roman"/>
              </a:rPr>
              <a:t> </a:t>
            </a:r>
            <a:r>
              <a:rPr lang="ru-RU" sz="2800" b="1" u="sng" err="1">
                <a:latin typeface="Times New Roman"/>
                <a:cs typeface="Times New Roman"/>
              </a:rPr>
              <a:t>completely</a:t>
            </a:r>
            <a:r>
              <a:rPr lang="ru-RU" sz="2800" b="1" u="sng" dirty="0">
                <a:latin typeface="Times New Roman"/>
                <a:cs typeface="Times New Roman"/>
              </a:rPr>
              <a:t> </a:t>
            </a:r>
            <a:r>
              <a:rPr lang="ru-RU" sz="2800" b="1" u="sng" err="1">
                <a:latin typeface="Times New Roman"/>
                <a:cs typeface="Times New Roman"/>
              </a:rPr>
              <a:t>obstructed</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vessels</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microvasculature</a:t>
            </a:r>
            <a:r>
              <a:rPr lang="ru-RU" sz="2800" b="1" u="sng" dirty="0">
                <a:latin typeface="Times New Roman"/>
                <a:cs typeface="Times New Roman"/>
              </a:rPr>
              <a:t>.</a:t>
            </a:r>
            <a:r>
              <a:rPr lang="ru-RU" sz="2800" dirty="0">
                <a:latin typeface="Times New Roman"/>
                <a:cs typeface="Times New Roman"/>
              </a:rPr>
              <a:t> What </a:t>
            </a:r>
            <a:r>
              <a:rPr lang="ru-RU" sz="2800" err="1">
                <a:latin typeface="Times New Roman"/>
                <a:cs typeface="Times New Roman"/>
              </a:rPr>
              <a:t>complication</a:t>
            </a:r>
            <a:r>
              <a:rPr lang="ru-RU" sz="2800" dirty="0">
                <a:latin typeface="Times New Roman"/>
                <a:cs typeface="Times New Roman"/>
              </a:rPr>
              <a:t> </a:t>
            </a:r>
            <a:r>
              <a:rPr lang="ru-RU" sz="2800" err="1">
                <a:latin typeface="Times New Roman"/>
                <a:cs typeface="Times New Roman"/>
              </a:rPr>
              <a:t>caused</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death</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patient</a:t>
            </a:r>
            <a:r>
              <a:rPr lang="ru-RU" sz="2800" dirty="0">
                <a:latin typeface="Times New Roman"/>
                <a:cs typeface="Times New Roman"/>
              </a:rPr>
              <a:t>?</a:t>
            </a:r>
            <a:endParaRPr lang="ru-RU" dirty="0" err="1"/>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4178062"/>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sz="2800" dirty="0">
                <a:latin typeface="Times New Roman"/>
                <a:cs typeface="Times New Roman"/>
              </a:rPr>
              <a:t>А. </a:t>
            </a:r>
            <a:r>
              <a:rPr lang="uk-UA" sz="2800" dirty="0" err="1">
                <a:latin typeface="Times New Roman"/>
                <a:cs typeface="Times New Roman"/>
              </a:rPr>
              <a:t>Drug-induced</a:t>
            </a:r>
            <a:r>
              <a:rPr lang="uk-UA" sz="2800" dirty="0">
                <a:latin typeface="Times New Roman"/>
                <a:cs typeface="Times New Roman"/>
              </a:rPr>
              <a:t> </a:t>
            </a:r>
            <a:r>
              <a:rPr lang="uk-UA" sz="2800" dirty="0" err="1">
                <a:latin typeface="Times New Roman"/>
                <a:cs typeface="Times New Roman"/>
              </a:rPr>
              <a:t>embolism</a:t>
            </a:r>
            <a:endParaRPr lang="uk-UA" dirty="0" err="1"/>
          </a:p>
          <a:p>
            <a:r>
              <a:rPr lang="uk-UA" sz="2800" dirty="0">
                <a:latin typeface="Times New Roman"/>
                <a:cs typeface="Times New Roman"/>
              </a:rPr>
              <a:t>B. </a:t>
            </a:r>
            <a:r>
              <a:rPr lang="uk-UA" sz="2800" b="1" u="sng" err="1">
                <a:latin typeface="Times New Roman"/>
                <a:cs typeface="Times New Roman"/>
              </a:rPr>
              <a:t>Fat</a:t>
            </a:r>
            <a:r>
              <a:rPr lang="uk-UA" sz="2800" b="1" u="sng" dirty="0">
                <a:latin typeface="Times New Roman"/>
                <a:cs typeface="Times New Roman"/>
              </a:rPr>
              <a:t> </a:t>
            </a:r>
            <a:r>
              <a:rPr lang="uk-UA" sz="2800" b="1" u="sng" err="1">
                <a:latin typeface="Times New Roman"/>
                <a:cs typeface="Times New Roman"/>
              </a:rPr>
              <a:t>embolism</a:t>
            </a:r>
            <a:endParaRPr lang="uk-UA" b="1" u="sng"/>
          </a:p>
          <a:p>
            <a:r>
              <a:rPr lang="uk-UA" sz="2800" dirty="0">
                <a:latin typeface="Times New Roman"/>
                <a:cs typeface="Times New Roman"/>
              </a:rPr>
              <a:t>C. </a:t>
            </a:r>
            <a:r>
              <a:rPr lang="uk-UA" sz="2800" dirty="0" err="1">
                <a:latin typeface="Times New Roman"/>
                <a:cs typeface="Times New Roman"/>
              </a:rPr>
              <a:t>Thromboembolism</a:t>
            </a:r>
            <a:endParaRPr lang="uk-UA" dirty="0" err="1"/>
          </a:p>
          <a:p>
            <a:r>
              <a:rPr lang="uk-UA" sz="2800" dirty="0">
                <a:latin typeface="Times New Roman"/>
                <a:cs typeface="Times New Roman"/>
              </a:rPr>
              <a:t>D. </a:t>
            </a:r>
            <a:r>
              <a:rPr lang="uk-UA" sz="2800" dirty="0" err="1">
                <a:latin typeface="Times New Roman"/>
                <a:cs typeface="Times New Roman"/>
              </a:rPr>
              <a:t>Gas</a:t>
            </a:r>
            <a:r>
              <a:rPr lang="uk-UA" sz="2800" dirty="0">
                <a:latin typeface="Times New Roman"/>
                <a:cs typeface="Times New Roman"/>
              </a:rPr>
              <a:t> </a:t>
            </a:r>
            <a:r>
              <a:rPr lang="uk-UA" sz="2800" dirty="0" err="1">
                <a:latin typeface="Times New Roman"/>
                <a:cs typeface="Times New Roman"/>
              </a:rPr>
              <a:t>embolism</a:t>
            </a:r>
            <a:endParaRPr lang="uk-UA"/>
          </a:p>
          <a:p>
            <a:r>
              <a:rPr lang="uk-UA" sz="2800" dirty="0">
                <a:latin typeface="Times New Roman"/>
                <a:cs typeface="Times New Roman"/>
              </a:rPr>
              <a:t>E. </a:t>
            </a:r>
            <a:r>
              <a:rPr lang="uk-UA" sz="2800" dirty="0" err="1">
                <a:latin typeface="Times New Roman"/>
                <a:cs typeface="Times New Roman"/>
              </a:rPr>
              <a:t>Microbial</a:t>
            </a:r>
            <a:r>
              <a:rPr lang="uk-UA" sz="2800" dirty="0">
                <a:latin typeface="Times New Roman"/>
                <a:cs typeface="Times New Roman"/>
              </a:rPr>
              <a:t> </a:t>
            </a:r>
            <a:r>
              <a:rPr lang="uk-UA" sz="2800" dirty="0" err="1">
                <a:latin typeface="Times New Roman"/>
                <a:cs typeface="Times New Roman"/>
              </a:rPr>
              <a:t>embolism</a:t>
            </a:r>
            <a:endParaRPr lang="uk-UA"/>
          </a:p>
          <a:p>
            <a:endParaRPr lang="uk-UA" sz="2800" dirty="0">
              <a:latin typeface="Times New Roman"/>
              <a:cs typeface="Times New Roman"/>
            </a:endParaRPr>
          </a:p>
        </p:txBody>
      </p:sp>
    </p:spTree>
    <p:extLst>
      <p:ext uri="{BB962C8B-B14F-4D97-AF65-F5344CB8AC3E}">
        <p14:creationId xmlns:p14="http://schemas.microsoft.com/office/powerpoint/2010/main" val="2905757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998900"/>
          </a:xfrm>
        </p:spPr>
        <p:txBody>
          <a:bodyPr vert="horz" lIns="91440" tIns="45720" rIns="91440" bIns="45720" rtlCol="0" anchor="t">
            <a:noAutofit/>
          </a:bodyPr>
          <a:lstStyle/>
          <a:p>
            <a:r>
              <a:rPr lang="ru-RU" sz="2800" err="1">
                <a:latin typeface="Times New Roman"/>
                <a:cs typeface="Times New Roman"/>
              </a:rPr>
              <a:t>Microscopy</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 </a:t>
            </a:r>
            <a:r>
              <a:rPr lang="ru-RU" sz="2800" err="1">
                <a:latin typeface="Times New Roman"/>
                <a:cs typeface="Times New Roman"/>
              </a:rPr>
              <a:t>plaque-like</a:t>
            </a:r>
            <a:r>
              <a:rPr lang="ru-RU" sz="2800" dirty="0">
                <a:latin typeface="Times New Roman"/>
                <a:cs typeface="Times New Roman"/>
              </a:rPr>
              <a:t> </a:t>
            </a:r>
            <a:r>
              <a:rPr lang="ru-RU" sz="2800" err="1">
                <a:latin typeface="Times New Roman"/>
                <a:cs typeface="Times New Roman"/>
              </a:rPr>
              <a:t>structure</a:t>
            </a:r>
            <a:r>
              <a:rPr lang="ru-RU" sz="2800" dirty="0">
                <a:latin typeface="Times New Roman"/>
                <a:cs typeface="Times New Roman"/>
              </a:rPr>
              <a:t> </a:t>
            </a:r>
            <a:r>
              <a:rPr lang="ru-RU" sz="2800" err="1">
                <a:latin typeface="Times New Roman"/>
                <a:cs typeface="Times New Roman"/>
              </a:rPr>
              <a:t>extracted</a:t>
            </a:r>
            <a:r>
              <a:rPr lang="ru-RU" sz="2800" dirty="0">
                <a:latin typeface="Times New Roman"/>
                <a:cs typeface="Times New Roman"/>
              </a:rPr>
              <a:t> </a:t>
            </a:r>
            <a:r>
              <a:rPr lang="ru-RU" sz="2800" err="1">
                <a:latin typeface="Times New Roman"/>
                <a:cs typeface="Times New Roman"/>
              </a:rPr>
              <a:t>from</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lateral</a:t>
            </a:r>
            <a:r>
              <a:rPr lang="ru-RU" sz="2800" dirty="0">
                <a:latin typeface="Times New Roman"/>
                <a:cs typeface="Times New Roman"/>
              </a:rPr>
              <a:t> </a:t>
            </a:r>
            <a:r>
              <a:rPr lang="ru-RU" sz="2800" err="1">
                <a:latin typeface="Times New Roman"/>
                <a:cs typeface="Times New Roman"/>
              </a:rPr>
              <a:t>surface</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tongue</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 </a:t>
            </a:r>
            <a:r>
              <a:rPr lang="ru-RU" sz="2800" err="1">
                <a:latin typeface="Times New Roman"/>
                <a:cs typeface="Times New Roman"/>
              </a:rPr>
              <a:t>man</a:t>
            </a:r>
            <a:r>
              <a:rPr lang="ru-RU" sz="2800" dirty="0">
                <a:latin typeface="Times New Roman"/>
                <a:cs typeface="Times New Roman"/>
              </a:rPr>
              <a:t> </a:t>
            </a:r>
            <a:r>
              <a:rPr lang="ru-RU" sz="2800" err="1">
                <a:latin typeface="Times New Roman"/>
                <a:cs typeface="Times New Roman"/>
              </a:rPr>
              <a:t>with</a:t>
            </a:r>
            <a:r>
              <a:rPr lang="ru-RU" sz="2800" dirty="0">
                <a:latin typeface="Times New Roman"/>
                <a:cs typeface="Times New Roman"/>
              </a:rPr>
              <a:t> </a:t>
            </a:r>
            <a:r>
              <a:rPr lang="ru-RU" sz="2800" err="1">
                <a:latin typeface="Times New Roman"/>
                <a:cs typeface="Times New Roman"/>
              </a:rPr>
              <a:t>dentures</a:t>
            </a:r>
            <a:r>
              <a:rPr lang="ru-RU" sz="2800" dirty="0">
                <a:latin typeface="Times New Roman"/>
                <a:cs typeface="Times New Roman"/>
              </a:rPr>
              <a:t> </a:t>
            </a:r>
            <a:r>
              <a:rPr lang="ru-RU" sz="2800" err="1">
                <a:latin typeface="Times New Roman"/>
                <a:cs typeface="Times New Roman"/>
              </a:rPr>
              <a:t>revealed</a:t>
            </a:r>
            <a:r>
              <a:rPr lang="ru-RU" sz="2800" dirty="0">
                <a:latin typeface="Times New Roman"/>
                <a:cs typeface="Times New Roman"/>
              </a:rPr>
              <a:t> </a:t>
            </a:r>
            <a:r>
              <a:rPr lang="ru-RU" sz="2800" b="1" u="sng" err="1">
                <a:latin typeface="Times New Roman"/>
                <a:cs typeface="Times New Roman"/>
              </a:rPr>
              <a:t>significant</a:t>
            </a:r>
            <a:r>
              <a:rPr lang="ru-RU" sz="2800" b="1" u="sng" dirty="0">
                <a:latin typeface="Times New Roman"/>
                <a:cs typeface="Times New Roman"/>
              </a:rPr>
              <a:t> </a:t>
            </a:r>
            <a:r>
              <a:rPr lang="ru-RU" sz="2800" b="1" u="sng" err="1">
                <a:latin typeface="Times New Roman"/>
                <a:cs typeface="Times New Roman"/>
              </a:rPr>
              <a:t>thickening</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the</a:t>
            </a:r>
            <a:r>
              <a:rPr lang="ru-RU" sz="2800" b="1" u="sng" dirty="0">
                <a:latin typeface="Times New Roman"/>
                <a:cs typeface="Times New Roman"/>
              </a:rPr>
              <a:t> </a:t>
            </a:r>
            <a:r>
              <a:rPr lang="ru-RU" sz="2800" b="1" u="sng" err="1">
                <a:latin typeface="Times New Roman"/>
                <a:cs typeface="Times New Roman"/>
              </a:rPr>
              <a:t>epithelial</a:t>
            </a:r>
            <a:r>
              <a:rPr lang="ru-RU" sz="2800" b="1" u="sng" dirty="0">
                <a:latin typeface="Times New Roman"/>
                <a:cs typeface="Times New Roman"/>
              </a:rPr>
              <a:t> </a:t>
            </a:r>
            <a:r>
              <a:rPr lang="ru-RU" sz="2800" b="1" u="sng" err="1">
                <a:latin typeface="Times New Roman"/>
                <a:cs typeface="Times New Roman"/>
              </a:rPr>
              <a:t>layer</a:t>
            </a:r>
            <a:r>
              <a:rPr lang="ru-RU" sz="2800" b="1" u="sng" dirty="0">
                <a:latin typeface="Times New Roman"/>
                <a:cs typeface="Times New Roman"/>
              </a:rPr>
              <a:t> </a:t>
            </a:r>
            <a:r>
              <a:rPr lang="ru-RU" sz="2800" b="1" u="sng" err="1">
                <a:latin typeface="Times New Roman"/>
                <a:cs typeface="Times New Roman"/>
              </a:rPr>
              <a:t>along</a:t>
            </a:r>
            <a:r>
              <a:rPr lang="ru-RU" sz="2800" b="1" u="sng" dirty="0">
                <a:latin typeface="Times New Roman"/>
                <a:cs typeface="Times New Roman"/>
              </a:rPr>
              <a:t> </a:t>
            </a:r>
            <a:r>
              <a:rPr lang="ru-RU" sz="2800" b="1" u="sng" err="1">
                <a:latin typeface="Times New Roman"/>
                <a:cs typeface="Times New Roman"/>
              </a:rPr>
              <a:t>with</a:t>
            </a:r>
            <a:r>
              <a:rPr lang="ru-RU" sz="2800" b="1" u="sng" dirty="0">
                <a:latin typeface="Times New Roman"/>
                <a:cs typeface="Times New Roman"/>
              </a:rPr>
              <a:t> </a:t>
            </a:r>
            <a:r>
              <a:rPr lang="ru-RU" sz="2800" b="1" u="sng" err="1">
                <a:latin typeface="Times New Roman"/>
                <a:cs typeface="Times New Roman"/>
              </a:rPr>
              <a:t>processes</a:t>
            </a:r>
            <a:r>
              <a:rPr lang="ru-RU" sz="2800" b="1" u="sng" dirty="0">
                <a:latin typeface="Times New Roman"/>
                <a:cs typeface="Times New Roman"/>
              </a:rPr>
              <a:t> </a:t>
            </a:r>
            <a:r>
              <a:rPr lang="ru-RU" sz="2800" b="1" u="sng" err="1">
                <a:latin typeface="Times New Roman"/>
                <a:cs typeface="Times New Roman"/>
              </a:rPr>
              <a:t>of</a:t>
            </a:r>
            <a:r>
              <a:rPr lang="ru-RU" sz="2800" b="1" u="sng" dirty="0">
                <a:latin typeface="Times New Roman"/>
                <a:cs typeface="Times New Roman"/>
              </a:rPr>
              <a:t> </a:t>
            </a:r>
            <a:r>
              <a:rPr lang="ru-RU" sz="2800" b="1" u="sng" err="1">
                <a:latin typeface="Times New Roman"/>
                <a:cs typeface="Times New Roman"/>
              </a:rPr>
              <a:t>parakeratosis</a:t>
            </a:r>
            <a:r>
              <a:rPr lang="ru-RU" sz="2800" b="1" u="sng" dirty="0">
                <a:latin typeface="Times New Roman"/>
                <a:cs typeface="Times New Roman"/>
              </a:rPr>
              <a:t>, </a:t>
            </a:r>
            <a:r>
              <a:rPr lang="ru-RU" sz="2800" b="1" u="sng" err="1">
                <a:latin typeface="Times New Roman"/>
                <a:cs typeface="Times New Roman"/>
              </a:rPr>
              <a:t>hyperkeratosis</a:t>
            </a:r>
            <a:r>
              <a:rPr lang="ru-RU" sz="2800" b="1" u="sng" dirty="0">
                <a:latin typeface="Times New Roman"/>
                <a:cs typeface="Times New Roman"/>
              </a:rPr>
              <a:t>, </a:t>
            </a:r>
            <a:r>
              <a:rPr lang="ru-RU" sz="2800" b="1" u="sng" err="1">
                <a:latin typeface="Times New Roman"/>
                <a:cs typeface="Times New Roman"/>
              </a:rPr>
              <a:t>and</a:t>
            </a:r>
            <a:r>
              <a:rPr lang="ru-RU" sz="2800" b="1" u="sng" dirty="0">
                <a:latin typeface="Times New Roman"/>
                <a:cs typeface="Times New Roman"/>
              </a:rPr>
              <a:t> </a:t>
            </a:r>
            <a:r>
              <a:rPr lang="ru-RU" sz="2800" b="1" u="sng" err="1">
                <a:latin typeface="Times New Roman"/>
                <a:cs typeface="Times New Roman"/>
              </a:rPr>
              <a:t>acanthosis</a:t>
            </a:r>
            <a:r>
              <a:rPr lang="ru-RU" sz="2800" b="1" u="sng" dirty="0">
                <a:latin typeface="Times New Roman"/>
                <a:cs typeface="Times New Roman"/>
              </a:rPr>
              <a:t>;</a:t>
            </a:r>
            <a:r>
              <a:rPr lang="ru-RU" sz="2800" dirty="0">
                <a:latin typeface="Times New Roman"/>
                <a:cs typeface="Times New Roman"/>
              </a:rPr>
              <a:t> </a:t>
            </a:r>
            <a:r>
              <a:rPr lang="ru-RU" sz="2800" err="1">
                <a:latin typeface="Times New Roman"/>
                <a:cs typeface="Times New Roman"/>
              </a:rPr>
              <a:t>in</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connective</a:t>
            </a:r>
            <a:r>
              <a:rPr lang="ru-RU" sz="2800" dirty="0">
                <a:latin typeface="Times New Roman"/>
                <a:cs typeface="Times New Roman"/>
              </a:rPr>
              <a:t> </a:t>
            </a:r>
            <a:r>
              <a:rPr lang="ru-RU" sz="2800" err="1">
                <a:latin typeface="Times New Roman"/>
                <a:cs typeface="Times New Roman"/>
              </a:rPr>
              <a:t>tissue</a:t>
            </a:r>
            <a:r>
              <a:rPr lang="ru-RU" sz="2800" dirty="0">
                <a:latin typeface="Times New Roman"/>
                <a:cs typeface="Times New Roman"/>
              </a:rPr>
              <a:t> </a:t>
            </a:r>
            <a:r>
              <a:rPr lang="ru-RU" sz="2800" err="1">
                <a:latin typeface="Times New Roman"/>
                <a:cs typeface="Times New Roman"/>
              </a:rPr>
              <a:t>there</a:t>
            </a:r>
            <a:r>
              <a:rPr lang="ru-RU" sz="2800" dirty="0">
                <a:latin typeface="Times New Roman"/>
                <a:cs typeface="Times New Roman"/>
              </a:rPr>
              <a:t> </a:t>
            </a:r>
            <a:r>
              <a:rPr lang="ru-RU" sz="2800" err="1">
                <a:latin typeface="Times New Roman"/>
                <a:cs typeface="Times New Roman"/>
              </a:rPr>
              <a:t>are</a:t>
            </a:r>
            <a:r>
              <a:rPr lang="ru-RU" sz="2800" dirty="0">
                <a:latin typeface="Times New Roman"/>
                <a:cs typeface="Times New Roman"/>
              </a:rPr>
              <a:t> </a:t>
            </a:r>
            <a:r>
              <a:rPr lang="ru-RU" sz="2800" err="1">
                <a:latin typeface="Times New Roman"/>
                <a:cs typeface="Times New Roman"/>
              </a:rPr>
              <a:t>small</a:t>
            </a:r>
            <a:r>
              <a:rPr lang="ru-RU" sz="2800" dirty="0">
                <a:latin typeface="Times New Roman"/>
                <a:cs typeface="Times New Roman"/>
              </a:rPr>
              <a:t> </a:t>
            </a:r>
            <a:r>
              <a:rPr lang="ru-RU" sz="2800" err="1">
                <a:latin typeface="Times New Roman"/>
                <a:cs typeface="Times New Roman"/>
              </a:rPr>
              <a:t>round</a:t>
            </a:r>
            <a:r>
              <a:rPr lang="ru-RU" sz="2800" dirty="0">
                <a:latin typeface="Times New Roman"/>
                <a:cs typeface="Times New Roman"/>
              </a:rPr>
              <a:t> </a:t>
            </a:r>
            <a:r>
              <a:rPr lang="ru-RU" sz="2800" err="1">
                <a:latin typeface="Times New Roman"/>
                <a:cs typeface="Times New Roman"/>
              </a:rPr>
              <a:t>cell</a:t>
            </a:r>
            <a:r>
              <a:rPr lang="ru-RU" sz="2800" dirty="0">
                <a:latin typeface="Times New Roman"/>
                <a:cs typeface="Times New Roman"/>
              </a:rPr>
              <a:t> </a:t>
            </a:r>
            <a:r>
              <a:rPr lang="ru-RU" sz="2800" err="1">
                <a:latin typeface="Times New Roman"/>
                <a:cs typeface="Times New Roman"/>
              </a:rPr>
              <a:t>infiltrations</a:t>
            </a:r>
            <a:r>
              <a:rPr lang="ru-RU" sz="2800" dirty="0">
                <a:latin typeface="Times New Roman"/>
                <a:cs typeface="Times New Roman"/>
              </a:rPr>
              <a:t>. </a:t>
            </a:r>
            <a:r>
              <a:rPr lang="ru-RU" sz="2800" err="1">
                <a:latin typeface="Times New Roman"/>
                <a:cs typeface="Times New Roman"/>
              </a:rPr>
              <a:t>Make</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diagnosis</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this</a:t>
            </a:r>
            <a:r>
              <a:rPr lang="ru-RU" sz="2800" dirty="0">
                <a:latin typeface="Times New Roman"/>
                <a:cs typeface="Times New Roman"/>
              </a:rPr>
              <a:t> </a:t>
            </a:r>
            <a:r>
              <a:rPr lang="ru-RU" sz="2800" err="1">
                <a:latin typeface="Times New Roman"/>
                <a:cs typeface="Times New Roman"/>
              </a:rPr>
              <a:t>pathological</a:t>
            </a:r>
            <a:r>
              <a:rPr lang="ru-RU" sz="2800" dirty="0">
                <a:latin typeface="Times New Roman"/>
                <a:cs typeface="Times New Roman"/>
              </a:rPr>
              <a:t> </a:t>
            </a:r>
            <a:r>
              <a:rPr lang="ru-RU" sz="2800" err="1">
                <a:latin typeface="Times New Roman"/>
                <a:cs typeface="Times New Roman"/>
              </a:rPr>
              <a:t>condition</a:t>
            </a:r>
            <a:r>
              <a:rPr lang="ru-RU" sz="2800" dirty="0">
                <a:latin typeface="Times New Roman"/>
                <a:cs typeface="Times New Roman"/>
              </a:rPr>
              <a:t>:</a:t>
            </a:r>
            <a:endParaRPr lang="ru-RU" dirty="0" err="1"/>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3631722"/>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Leukoplakia</a:t>
            </a:r>
            <a:endParaRPr lang="ru-RU" u="sng" err="1"/>
          </a:p>
          <a:p>
            <a:r>
              <a:rPr lang="uk-UA" sz="2800" dirty="0">
                <a:latin typeface="Times New Roman"/>
                <a:cs typeface="Times New Roman"/>
              </a:rPr>
              <a:t>B.  </a:t>
            </a:r>
            <a:r>
              <a:rPr lang="uk-UA" sz="2800" dirty="0" err="1">
                <a:latin typeface="Times New Roman"/>
                <a:cs typeface="Times New Roman"/>
              </a:rPr>
              <a:t>Chronic</a:t>
            </a:r>
            <a:r>
              <a:rPr lang="uk-UA" sz="2800" dirty="0">
                <a:latin typeface="Times New Roman"/>
                <a:cs typeface="Times New Roman"/>
              </a:rPr>
              <a:t> </a:t>
            </a:r>
            <a:r>
              <a:rPr lang="uk-UA" sz="2800" dirty="0" err="1">
                <a:latin typeface="Times New Roman"/>
                <a:cs typeface="Times New Roman"/>
              </a:rPr>
              <a:t>glossitis</a:t>
            </a:r>
            <a:endParaRPr lang="uk-UA" dirty="0" err="1"/>
          </a:p>
          <a:p>
            <a:r>
              <a:rPr lang="uk-UA" sz="2800" dirty="0">
                <a:latin typeface="Times New Roman"/>
                <a:cs typeface="Times New Roman"/>
              </a:rPr>
              <a:t>C.  </a:t>
            </a:r>
            <a:r>
              <a:rPr lang="uk-UA" sz="2800" dirty="0" err="1">
                <a:latin typeface="Times New Roman"/>
                <a:cs typeface="Times New Roman"/>
              </a:rPr>
              <a:t>Atrophic</a:t>
            </a:r>
            <a:r>
              <a:rPr lang="uk-UA" sz="2800" dirty="0">
                <a:latin typeface="Times New Roman"/>
                <a:cs typeface="Times New Roman"/>
              </a:rPr>
              <a:t> (</a:t>
            </a:r>
            <a:r>
              <a:rPr lang="uk-UA" sz="2800" dirty="0" err="1">
                <a:latin typeface="Times New Roman"/>
                <a:cs typeface="Times New Roman"/>
              </a:rPr>
              <a:t>Hunter’s</a:t>
            </a:r>
            <a:r>
              <a:rPr lang="uk-UA" sz="2800" dirty="0">
                <a:latin typeface="Times New Roman"/>
                <a:cs typeface="Times New Roman"/>
              </a:rPr>
              <a:t>) </a:t>
            </a:r>
            <a:r>
              <a:rPr lang="uk-UA" sz="2800" dirty="0" err="1">
                <a:latin typeface="Times New Roman"/>
                <a:cs typeface="Times New Roman"/>
              </a:rPr>
              <a:t>glossitis</a:t>
            </a:r>
            <a:endParaRPr lang="uk-UA" dirty="0" err="1"/>
          </a:p>
          <a:p>
            <a:r>
              <a:rPr lang="uk-UA" sz="2800" dirty="0">
                <a:latin typeface="Times New Roman"/>
                <a:cs typeface="Times New Roman"/>
              </a:rPr>
              <a:t>D.  </a:t>
            </a:r>
            <a:r>
              <a:rPr lang="uk-UA" sz="2800" dirty="0" err="1">
                <a:latin typeface="Times New Roman"/>
                <a:cs typeface="Times New Roman"/>
              </a:rPr>
              <a:t>Chronic</a:t>
            </a:r>
            <a:r>
              <a:rPr lang="uk-UA" sz="2800" dirty="0">
                <a:latin typeface="Times New Roman"/>
                <a:cs typeface="Times New Roman"/>
              </a:rPr>
              <a:t> </a:t>
            </a:r>
            <a:r>
              <a:rPr lang="uk-UA" sz="2800" dirty="0" err="1">
                <a:latin typeface="Times New Roman"/>
                <a:cs typeface="Times New Roman"/>
              </a:rPr>
              <a:t>stomatitis</a:t>
            </a:r>
            <a:endParaRPr lang="uk-UA" dirty="0" err="1"/>
          </a:p>
          <a:p>
            <a:r>
              <a:rPr lang="uk-UA" sz="2800" dirty="0">
                <a:latin typeface="Times New Roman"/>
                <a:cs typeface="Times New Roman"/>
              </a:rPr>
              <a:t>E.  </a:t>
            </a:r>
            <a:r>
              <a:rPr lang="uk-UA" sz="2800" dirty="0" err="1">
                <a:latin typeface="Times New Roman"/>
                <a:cs typeface="Times New Roman"/>
              </a:rPr>
              <a:t>Ichthyosis</a:t>
            </a:r>
            <a:endParaRPr lang="uk-UA" dirty="0" err="1"/>
          </a:p>
          <a:p>
            <a:endParaRPr lang="uk-UA" sz="2800" b="1" dirty="0">
              <a:latin typeface="Times New Roman"/>
              <a:cs typeface="Times New Roman"/>
            </a:endParaRPr>
          </a:p>
        </p:txBody>
      </p:sp>
    </p:spTree>
    <p:extLst>
      <p:ext uri="{BB962C8B-B14F-4D97-AF65-F5344CB8AC3E}">
        <p14:creationId xmlns:p14="http://schemas.microsoft.com/office/powerpoint/2010/main" val="1075102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1992485"/>
          </a:xfrm>
        </p:spPr>
        <p:txBody>
          <a:bodyPr vert="horz" lIns="91440" tIns="45720" rIns="91440" bIns="45720" rtlCol="0" anchor="t">
            <a:noAutofit/>
          </a:bodyPr>
          <a:lstStyle/>
          <a:p>
            <a:r>
              <a:rPr lang="ru-RU" sz="3200" err="1">
                <a:latin typeface="Times New Roman"/>
                <a:cs typeface="Times New Roman"/>
              </a:rPr>
              <a:t>Examination</a:t>
            </a:r>
            <a:r>
              <a:rPr lang="ru-RU" sz="3200" dirty="0">
                <a:latin typeface="Times New Roman"/>
                <a:cs typeface="Times New Roman"/>
              </a:rPr>
              <a:t> </a:t>
            </a:r>
            <a:r>
              <a:rPr lang="ru-RU" sz="3200" err="1">
                <a:latin typeface="Times New Roman"/>
                <a:cs typeface="Times New Roman"/>
              </a:rPr>
              <a:t>of</a:t>
            </a:r>
            <a:r>
              <a:rPr lang="ru-RU" sz="3200" dirty="0">
                <a:latin typeface="Times New Roman"/>
                <a:cs typeface="Times New Roman"/>
              </a:rPr>
              <a:t> </a:t>
            </a:r>
            <a:r>
              <a:rPr lang="ru-RU" sz="3200" err="1">
                <a:latin typeface="Times New Roman"/>
                <a:cs typeface="Times New Roman"/>
              </a:rPr>
              <a:t>the</a:t>
            </a:r>
            <a:r>
              <a:rPr lang="ru-RU" sz="3200" dirty="0">
                <a:latin typeface="Times New Roman"/>
                <a:cs typeface="Times New Roman"/>
              </a:rPr>
              <a:t> </a:t>
            </a:r>
            <a:r>
              <a:rPr lang="ru-RU" sz="3200" err="1">
                <a:latin typeface="Times New Roman"/>
                <a:cs typeface="Times New Roman"/>
              </a:rPr>
              <a:t>femur</a:t>
            </a:r>
            <a:r>
              <a:rPr lang="ru-RU" sz="3200" dirty="0">
                <a:latin typeface="Times New Roman"/>
                <a:cs typeface="Times New Roman"/>
              </a:rPr>
              <a:t> </a:t>
            </a:r>
            <a:r>
              <a:rPr lang="ru-RU" sz="3200" err="1">
                <a:latin typeface="Times New Roman"/>
                <a:cs typeface="Times New Roman"/>
              </a:rPr>
              <a:t>detected</a:t>
            </a:r>
            <a:r>
              <a:rPr lang="ru-RU" sz="3200" dirty="0">
                <a:latin typeface="Times New Roman"/>
                <a:cs typeface="Times New Roman"/>
              </a:rPr>
              <a:t> </a:t>
            </a:r>
            <a:r>
              <a:rPr lang="ru-RU" sz="3200" b="1" u="sng" err="1">
                <a:latin typeface="Times New Roman"/>
                <a:cs typeface="Times New Roman"/>
              </a:rPr>
              <a:t>suppurative</a:t>
            </a:r>
            <a:r>
              <a:rPr lang="ru-RU" sz="3200" b="1" u="sng" dirty="0">
                <a:latin typeface="Times New Roman"/>
                <a:cs typeface="Times New Roman"/>
              </a:rPr>
              <a:t> </a:t>
            </a:r>
            <a:r>
              <a:rPr lang="ru-RU" sz="3200" b="1" u="sng" err="1">
                <a:latin typeface="Times New Roman"/>
                <a:cs typeface="Times New Roman"/>
              </a:rPr>
              <a:t>inflammation</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compact</a:t>
            </a:r>
            <a:r>
              <a:rPr lang="ru-RU" sz="3200" b="1" u="sng" dirty="0">
                <a:latin typeface="Times New Roman"/>
                <a:cs typeface="Times New Roman"/>
              </a:rPr>
              <a:t> </a:t>
            </a:r>
            <a:r>
              <a:rPr lang="ru-RU" sz="3200" b="1" u="sng" err="1">
                <a:latin typeface="Times New Roman"/>
                <a:cs typeface="Times New Roman"/>
              </a:rPr>
              <a:t>bone</a:t>
            </a:r>
            <a:r>
              <a:rPr lang="ru-RU" sz="3200" b="1" u="sng" dirty="0">
                <a:latin typeface="Times New Roman"/>
                <a:cs typeface="Times New Roman"/>
              </a:rPr>
              <a:t> </a:t>
            </a:r>
            <a:r>
              <a:rPr lang="ru-RU" sz="3200" b="1" u="sng" err="1">
                <a:latin typeface="Times New Roman"/>
                <a:cs typeface="Times New Roman"/>
              </a:rPr>
              <a:t>substance</a:t>
            </a:r>
            <a:r>
              <a:rPr lang="ru-RU" sz="3200" b="1" u="sng" dirty="0">
                <a:latin typeface="Times New Roman"/>
                <a:cs typeface="Times New Roman"/>
              </a:rPr>
              <a:t> </a:t>
            </a:r>
            <a:r>
              <a:rPr lang="ru-RU" sz="3200" b="1" u="sng" err="1">
                <a:latin typeface="Times New Roman"/>
                <a:cs typeface="Times New Roman"/>
              </a:rPr>
              <a:t>and</a:t>
            </a:r>
            <a:r>
              <a:rPr lang="ru-RU" sz="3200" b="1" u="sng" dirty="0">
                <a:latin typeface="Times New Roman"/>
                <a:cs typeface="Times New Roman"/>
              </a:rPr>
              <a:t> </a:t>
            </a:r>
            <a:r>
              <a:rPr lang="ru-RU" sz="3200" b="1" u="sng" err="1">
                <a:latin typeface="Times New Roman"/>
                <a:cs typeface="Times New Roman"/>
              </a:rPr>
              <a:t>bone</a:t>
            </a:r>
            <a:r>
              <a:rPr lang="ru-RU" sz="3200" b="1" u="sng" dirty="0">
                <a:latin typeface="Times New Roman"/>
                <a:cs typeface="Times New Roman"/>
              </a:rPr>
              <a:t> </a:t>
            </a:r>
            <a:r>
              <a:rPr lang="ru-RU" sz="3200" b="1" u="sng" err="1">
                <a:latin typeface="Times New Roman"/>
                <a:cs typeface="Times New Roman"/>
              </a:rPr>
              <a:t>marrow</a:t>
            </a:r>
            <a:r>
              <a:rPr lang="ru-RU" sz="3200" b="1" u="sng" dirty="0">
                <a:latin typeface="Times New Roman"/>
                <a:cs typeface="Times New Roman"/>
              </a:rPr>
              <a:t> </a:t>
            </a:r>
            <a:r>
              <a:rPr lang="ru-RU" sz="3200" b="1" u="sng" err="1">
                <a:latin typeface="Times New Roman"/>
                <a:cs typeface="Times New Roman"/>
              </a:rPr>
              <a:t>with</a:t>
            </a:r>
            <a:r>
              <a:rPr lang="ru-RU" sz="3200" b="1" u="sng" dirty="0">
                <a:latin typeface="Times New Roman"/>
                <a:cs typeface="Times New Roman"/>
              </a:rPr>
              <a:t> </a:t>
            </a:r>
            <a:r>
              <a:rPr lang="ru-RU" sz="3200" b="1" u="sng" err="1">
                <a:latin typeface="Times New Roman"/>
                <a:cs typeface="Times New Roman"/>
              </a:rPr>
              <a:t>formation</a:t>
            </a:r>
            <a:r>
              <a:rPr lang="ru-RU" sz="3200" b="1" u="sng" dirty="0">
                <a:latin typeface="Times New Roman"/>
                <a:cs typeface="Times New Roman"/>
              </a:rPr>
              <a:t> </a:t>
            </a:r>
            <a:r>
              <a:rPr lang="ru-RU" sz="3200" b="1" u="sng" err="1">
                <a:latin typeface="Times New Roman"/>
                <a:cs typeface="Times New Roman"/>
              </a:rPr>
              <a:t>of</a:t>
            </a:r>
            <a:r>
              <a:rPr lang="ru-RU" sz="3200" b="1" u="sng" dirty="0">
                <a:latin typeface="Times New Roman"/>
                <a:cs typeface="Times New Roman"/>
              </a:rPr>
              <a:t> </a:t>
            </a:r>
            <a:r>
              <a:rPr lang="ru-RU" sz="3200" b="1" u="sng" err="1">
                <a:latin typeface="Times New Roman"/>
                <a:cs typeface="Times New Roman"/>
              </a:rPr>
              <a:t>sequestra</a:t>
            </a:r>
            <a:r>
              <a:rPr lang="ru-RU" sz="3200" dirty="0">
                <a:latin typeface="Times New Roman"/>
                <a:cs typeface="Times New Roman"/>
              </a:rPr>
              <a:t>. What </a:t>
            </a:r>
            <a:r>
              <a:rPr lang="ru-RU" sz="3200" err="1">
                <a:latin typeface="Times New Roman"/>
                <a:cs typeface="Times New Roman"/>
              </a:rPr>
              <a:t>disease</a:t>
            </a:r>
            <a:r>
              <a:rPr lang="ru-RU" sz="3200" dirty="0">
                <a:latin typeface="Times New Roman"/>
                <a:cs typeface="Times New Roman"/>
              </a:rPr>
              <a:t> </a:t>
            </a:r>
            <a:r>
              <a:rPr lang="ru-RU" sz="3200" err="1">
                <a:latin typeface="Times New Roman"/>
                <a:cs typeface="Times New Roman"/>
              </a:rPr>
              <a:t>causes</a:t>
            </a:r>
            <a:r>
              <a:rPr lang="ru-RU" sz="3200" dirty="0">
                <a:latin typeface="Times New Roman"/>
                <a:cs typeface="Times New Roman"/>
              </a:rPr>
              <a:t> </a:t>
            </a:r>
            <a:r>
              <a:rPr lang="ru-RU" sz="3200" err="1">
                <a:latin typeface="Times New Roman"/>
                <a:cs typeface="Times New Roman"/>
              </a:rPr>
              <a:t>such</a:t>
            </a:r>
            <a:r>
              <a:rPr lang="ru-RU" sz="3200" dirty="0">
                <a:latin typeface="Times New Roman"/>
                <a:cs typeface="Times New Roman"/>
              </a:rPr>
              <a:t> </a:t>
            </a:r>
            <a:r>
              <a:rPr lang="ru-RU" sz="3200" err="1">
                <a:latin typeface="Times New Roman"/>
                <a:cs typeface="Times New Roman"/>
              </a:rPr>
              <a:t>changes</a:t>
            </a:r>
            <a:r>
              <a:rPr lang="ru-RU" sz="3200" dirty="0">
                <a:latin typeface="Times New Roman"/>
                <a:cs typeface="Times New Roman"/>
              </a:rPr>
              <a:t>?</a:t>
            </a:r>
            <a:endParaRPr lang="ru-RU" sz="3200"/>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2682816"/>
            <a:ext cx="10348822"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sz="2800" b="1" dirty="0">
                <a:latin typeface="Times New Roman"/>
                <a:cs typeface="Times New Roman"/>
              </a:rPr>
              <a:t> </a:t>
            </a:r>
            <a:r>
              <a:rPr lang="uk-UA" sz="2800" dirty="0">
                <a:latin typeface="Times New Roman"/>
                <a:cs typeface="Times New Roman"/>
              </a:rPr>
              <a:t>А.</a:t>
            </a:r>
            <a:r>
              <a:rPr lang="uk-UA" sz="2800" b="1" dirty="0">
                <a:latin typeface="Times New Roman"/>
                <a:cs typeface="Times New Roman"/>
              </a:rPr>
              <a:t> </a:t>
            </a:r>
            <a:r>
              <a:rPr lang="uk-UA" sz="2800" dirty="0" err="1">
                <a:latin typeface="Times New Roman"/>
                <a:cs typeface="Times New Roman"/>
              </a:rPr>
              <a:t>Giant</a:t>
            </a:r>
            <a:r>
              <a:rPr lang="uk-UA" sz="2800" dirty="0">
                <a:latin typeface="Times New Roman"/>
                <a:cs typeface="Times New Roman"/>
              </a:rPr>
              <a:t> </a:t>
            </a:r>
            <a:r>
              <a:rPr lang="uk-UA" sz="2800" dirty="0" err="1">
                <a:latin typeface="Times New Roman"/>
                <a:cs typeface="Times New Roman"/>
              </a:rPr>
              <a:t>cell</a:t>
            </a:r>
            <a:r>
              <a:rPr lang="uk-UA" sz="2800" dirty="0">
                <a:latin typeface="Times New Roman"/>
                <a:cs typeface="Times New Roman"/>
              </a:rPr>
              <a:t> </a:t>
            </a:r>
            <a:r>
              <a:rPr lang="uk-UA" sz="2800" dirty="0" err="1">
                <a:latin typeface="Times New Roman"/>
                <a:cs typeface="Times New Roman"/>
              </a:rPr>
              <a:t>tumor</a:t>
            </a:r>
            <a:r>
              <a:rPr lang="uk-UA" sz="2800" dirty="0">
                <a:latin typeface="Times New Roman"/>
                <a:cs typeface="Times New Roman"/>
              </a:rPr>
              <a:t> </a:t>
            </a:r>
            <a:r>
              <a:rPr lang="uk-UA" sz="2800" dirty="0" err="1">
                <a:latin typeface="Times New Roman"/>
                <a:cs typeface="Times New Roman"/>
              </a:rPr>
              <a:t>of</a:t>
            </a:r>
            <a:r>
              <a:rPr lang="uk-UA" sz="2800" dirty="0">
                <a:latin typeface="Times New Roman"/>
                <a:cs typeface="Times New Roman"/>
              </a:rPr>
              <a:t> </a:t>
            </a:r>
            <a:r>
              <a:rPr lang="uk-UA" sz="2800" dirty="0" err="1">
                <a:latin typeface="Times New Roman"/>
                <a:cs typeface="Times New Roman"/>
              </a:rPr>
              <a:t>bone</a:t>
            </a:r>
            <a:endParaRPr lang="uk-UA" dirty="0" err="1"/>
          </a:p>
          <a:p>
            <a:r>
              <a:rPr lang="uk-UA" sz="2800" dirty="0">
                <a:latin typeface="Times New Roman"/>
                <a:cs typeface="Times New Roman"/>
              </a:rPr>
              <a:t> B. </a:t>
            </a:r>
            <a:r>
              <a:rPr lang="uk-UA" sz="2800" dirty="0" err="1">
                <a:latin typeface="Times New Roman"/>
                <a:cs typeface="Times New Roman"/>
              </a:rPr>
              <a:t>Reticulosarcoma</a:t>
            </a:r>
            <a:r>
              <a:rPr lang="uk-UA" sz="2800" dirty="0">
                <a:latin typeface="Times New Roman"/>
                <a:cs typeface="Times New Roman"/>
              </a:rPr>
              <a:t> </a:t>
            </a:r>
            <a:endParaRPr lang="uk-UA" dirty="0" err="1">
              <a:latin typeface="Century Gothic" panose="020B0502020202020204"/>
              <a:cs typeface="Times New Roman"/>
            </a:endParaRPr>
          </a:p>
          <a:p>
            <a:r>
              <a:rPr lang="uk-UA" sz="2800" dirty="0">
                <a:latin typeface="Times New Roman"/>
                <a:cs typeface="Times New Roman"/>
              </a:rPr>
              <a:t> C. </a:t>
            </a:r>
            <a:r>
              <a:rPr lang="uk-UA" sz="2800" b="1" u="sng" err="1">
                <a:latin typeface="Times New Roman"/>
                <a:cs typeface="Times New Roman"/>
              </a:rPr>
              <a:t>Osteomyelitis</a:t>
            </a:r>
            <a:endParaRPr lang="uk-UA" b="1" u="sng">
              <a:latin typeface="Century Gothic" panose="020B0502020202020204"/>
              <a:cs typeface="Times New Roman"/>
            </a:endParaRPr>
          </a:p>
          <a:p>
            <a:r>
              <a:rPr lang="uk-UA" sz="2800" dirty="0">
                <a:latin typeface="Times New Roman"/>
                <a:cs typeface="Times New Roman"/>
              </a:rPr>
              <a:t> D. </a:t>
            </a:r>
            <a:r>
              <a:rPr lang="uk-UA" sz="2800" dirty="0" err="1">
                <a:latin typeface="Times New Roman"/>
                <a:cs typeface="Times New Roman"/>
              </a:rPr>
              <a:t>Multiple</a:t>
            </a:r>
            <a:r>
              <a:rPr lang="uk-UA" sz="2800" dirty="0">
                <a:latin typeface="Times New Roman"/>
                <a:cs typeface="Times New Roman"/>
              </a:rPr>
              <a:t> </a:t>
            </a:r>
            <a:r>
              <a:rPr lang="uk-UA" sz="2800" dirty="0" err="1">
                <a:latin typeface="Times New Roman"/>
                <a:cs typeface="Times New Roman"/>
              </a:rPr>
              <a:t>myeloma</a:t>
            </a:r>
            <a:endParaRPr lang="uk-UA" dirty="0" err="1"/>
          </a:p>
          <a:p>
            <a:r>
              <a:rPr lang="uk-UA" sz="2800" dirty="0">
                <a:latin typeface="Times New Roman"/>
                <a:cs typeface="Times New Roman"/>
              </a:rPr>
              <a:t> E. </a:t>
            </a:r>
            <a:r>
              <a:rPr lang="uk-UA" sz="2800" dirty="0" err="1">
                <a:latin typeface="Times New Roman"/>
                <a:cs typeface="Times New Roman"/>
              </a:rPr>
              <a:t>Periostitis</a:t>
            </a:r>
            <a:endParaRPr lang="uk-UA" err="1"/>
          </a:p>
          <a:p>
            <a:endParaRPr lang="uk-UA"/>
          </a:p>
        </p:txBody>
      </p:sp>
    </p:spTree>
    <p:extLst>
      <p:ext uri="{BB962C8B-B14F-4D97-AF65-F5344CB8AC3E}">
        <p14:creationId xmlns:p14="http://schemas.microsoft.com/office/powerpoint/2010/main" val="392369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998900"/>
          </a:xfrm>
        </p:spPr>
        <p:txBody>
          <a:bodyPr vert="horz" lIns="91440" tIns="45720" rIns="91440" bIns="45720" rtlCol="0" anchor="t">
            <a:noAutofit/>
          </a:bodyPr>
          <a:lstStyle/>
          <a:p>
            <a:r>
              <a:rPr lang="ru-RU" sz="2800" err="1">
                <a:latin typeface="Times New Roman"/>
                <a:cs typeface="Times New Roman"/>
              </a:rPr>
              <a:t>Histological</a:t>
            </a:r>
            <a:r>
              <a:rPr lang="ru-RU" sz="2800" dirty="0">
                <a:latin typeface="Times New Roman"/>
                <a:cs typeface="Times New Roman"/>
              </a:rPr>
              <a:t> </a:t>
            </a:r>
            <a:r>
              <a:rPr lang="ru-RU" sz="2800" err="1">
                <a:latin typeface="Times New Roman"/>
                <a:cs typeface="Times New Roman"/>
              </a:rPr>
              <a:t>examination</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 </a:t>
            </a:r>
            <a:r>
              <a:rPr lang="ru-RU" sz="2800" err="1">
                <a:latin typeface="Times New Roman"/>
                <a:cs typeface="Times New Roman"/>
              </a:rPr>
              <a:t>lymph</a:t>
            </a:r>
            <a:r>
              <a:rPr lang="ru-RU" sz="2800" dirty="0">
                <a:latin typeface="Times New Roman"/>
                <a:cs typeface="Times New Roman"/>
              </a:rPr>
              <a:t> </a:t>
            </a:r>
            <a:r>
              <a:rPr lang="ru-RU" sz="2800" err="1">
                <a:latin typeface="Times New Roman"/>
                <a:cs typeface="Times New Roman"/>
              </a:rPr>
              <a:t>node</a:t>
            </a:r>
            <a:r>
              <a:rPr lang="ru-RU" sz="2800" dirty="0">
                <a:latin typeface="Times New Roman"/>
                <a:cs typeface="Times New Roman"/>
              </a:rPr>
              <a:t> </a:t>
            </a:r>
            <a:r>
              <a:rPr lang="ru-RU" sz="2800" err="1">
                <a:latin typeface="Times New Roman"/>
                <a:cs typeface="Times New Roman"/>
              </a:rPr>
              <a:t>removed</a:t>
            </a:r>
            <a:r>
              <a:rPr lang="ru-RU" sz="2800" dirty="0">
                <a:latin typeface="Times New Roman"/>
                <a:cs typeface="Times New Roman"/>
              </a:rPr>
              <a:t> </a:t>
            </a:r>
            <a:r>
              <a:rPr lang="ru-RU" sz="2800" err="1">
                <a:latin typeface="Times New Roman"/>
                <a:cs typeface="Times New Roman"/>
              </a:rPr>
              <a:t>from</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posterior</a:t>
            </a:r>
            <a:r>
              <a:rPr lang="ru-RU" sz="2800" dirty="0">
                <a:latin typeface="Times New Roman"/>
                <a:cs typeface="Times New Roman"/>
              </a:rPr>
              <a:t> </a:t>
            </a:r>
            <a:r>
              <a:rPr lang="ru-RU" sz="2800" err="1">
                <a:latin typeface="Times New Roman"/>
                <a:cs typeface="Times New Roman"/>
              </a:rPr>
              <a:t>triangle</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neck</a:t>
            </a:r>
            <a:r>
              <a:rPr lang="ru-RU" sz="2800" dirty="0">
                <a:latin typeface="Times New Roman"/>
                <a:cs typeface="Times New Roman"/>
              </a:rPr>
              <a:t> </a:t>
            </a:r>
            <a:r>
              <a:rPr lang="ru-RU" sz="2800" err="1">
                <a:latin typeface="Times New Roman"/>
                <a:cs typeface="Times New Roman"/>
              </a:rPr>
              <a:t>of</a:t>
            </a:r>
            <a:r>
              <a:rPr lang="ru-RU" sz="2800" dirty="0">
                <a:latin typeface="Times New Roman"/>
                <a:cs typeface="Times New Roman"/>
              </a:rPr>
              <a:t> </a:t>
            </a:r>
            <a:r>
              <a:rPr lang="ru-RU" sz="2800" err="1">
                <a:latin typeface="Times New Roman"/>
                <a:cs typeface="Times New Roman"/>
              </a:rPr>
              <a:t>an</a:t>
            </a:r>
            <a:r>
              <a:rPr lang="ru-RU" sz="2800" dirty="0">
                <a:latin typeface="Times New Roman"/>
                <a:cs typeface="Times New Roman"/>
              </a:rPr>
              <a:t> 18-year-old </a:t>
            </a:r>
            <a:r>
              <a:rPr lang="ru-RU" sz="2800" err="1">
                <a:latin typeface="Times New Roman"/>
                <a:cs typeface="Times New Roman"/>
              </a:rPr>
              <a:t>patient</a:t>
            </a:r>
            <a:r>
              <a:rPr lang="ru-RU" sz="2800" dirty="0">
                <a:latin typeface="Times New Roman"/>
                <a:cs typeface="Times New Roman"/>
              </a:rPr>
              <a:t> </a:t>
            </a:r>
            <a:r>
              <a:rPr lang="ru-RU" sz="2800" err="1">
                <a:latin typeface="Times New Roman"/>
                <a:cs typeface="Times New Roman"/>
              </a:rPr>
              <a:t>revealed</a:t>
            </a:r>
            <a:r>
              <a:rPr lang="ru-RU" sz="2800" dirty="0">
                <a:latin typeface="Times New Roman"/>
                <a:cs typeface="Times New Roman"/>
              </a:rPr>
              <a:t> </a:t>
            </a:r>
            <a:r>
              <a:rPr lang="ru-RU" sz="2800" b="1" u="sng" err="1">
                <a:latin typeface="Times New Roman"/>
                <a:cs typeface="Times New Roman"/>
              </a:rPr>
              <a:t>cell</a:t>
            </a:r>
            <a:r>
              <a:rPr lang="ru-RU" sz="2800" b="1" u="sng" dirty="0">
                <a:latin typeface="Times New Roman"/>
                <a:cs typeface="Times New Roman"/>
              </a:rPr>
              <a:t> </a:t>
            </a:r>
            <a:r>
              <a:rPr lang="ru-RU" sz="2800" b="1" u="sng" err="1">
                <a:latin typeface="Times New Roman"/>
                <a:cs typeface="Times New Roman"/>
              </a:rPr>
              <a:t>agglomerations</a:t>
            </a:r>
            <a:r>
              <a:rPr lang="ru-RU" sz="2800" b="1" u="sng" dirty="0">
                <a:latin typeface="Times New Roman"/>
                <a:cs typeface="Times New Roman"/>
              </a:rPr>
              <a:t> </a:t>
            </a:r>
            <a:r>
              <a:rPr lang="ru-RU" sz="2800" b="1" u="sng" err="1">
                <a:latin typeface="Times New Roman"/>
                <a:cs typeface="Times New Roman"/>
              </a:rPr>
              <a:t>that</a:t>
            </a:r>
            <a:r>
              <a:rPr lang="ru-RU" sz="2800" b="1" u="sng" dirty="0">
                <a:latin typeface="Times New Roman"/>
                <a:cs typeface="Times New Roman"/>
              </a:rPr>
              <a:t> </a:t>
            </a:r>
            <a:r>
              <a:rPr lang="ru-RU" sz="2800" b="1" u="sng" err="1">
                <a:latin typeface="Times New Roman"/>
                <a:cs typeface="Times New Roman"/>
              </a:rPr>
              <a:t>included</a:t>
            </a:r>
            <a:r>
              <a:rPr lang="ru-RU" sz="2800" b="1" u="sng" dirty="0">
                <a:latin typeface="Times New Roman"/>
                <a:cs typeface="Times New Roman"/>
              </a:rPr>
              <a:t> </a:t>
            </a:r>
            <a:r>
              <a:rPr lang="ru-RU" sz="2800" b="1" u="sng" err="1">
                <a:latin typeface="Times New Roman"/>
                <a:cs typeface="Times New Roman"/>
              </a:rPr>
              <a:t>single</a:t>
            </a:r>
            <a:r>
              <a:rPr lang="ru-RU" sz="2800" b="1" u="sng" dirty="0">
                <a:latin typeface="Times New Roman"/>
                <a:cs typeface="Times New Roman"/>
              </a:rPr>
              <a:t> </a:t>
            </a:r>
            <a:r>
              <a:rPr lang="ru-RU" sz="2800" b="1" u="sng" err="1">
                <a:latin typeface="Times New Roman"/>
                <a:cs typeface="Times New Roman"/>
              </a:rPr>
              <a:t>multinuclear</a:t>
            </a:r>
            <a:r>
              <a:rPr lang="ru-RU" sz="2800" b="1" u="sng" dirty="0">
                <a:latin typeface="Times New Roman"/>
                <a:cs typeface="Times New Roman"/>
              </a:rPr>
              <a:t> </a:t>
            </a:r>
            <a:r>
              <a:rPr lang="ru-RU" sz="2800" b="1" u="sng" err="1">
                <a:latin typeface="Times New Roman"/>
                <a:cs typeface="Times New Roman"/>
              </a:rPr>
              <a:t>Reed-Stemberg</a:t>
            </a:r>
            <a:r>
              <a:rPr lang="ru-RU" sz="2800" b="1" u="sng" dirty="0">
                <a:latin typeface="Times New Roman"/>
                <a:cs typeface="Times New Roman"/>
              </a:rPr>
              <a:t> </a:t>
            </a:r>
            <a:r>
              <a:rPr lang="ru-RU" sz="2800" b="1" u="sng" err="1">
                <a:latin typeface="Times New Roman"/>
                <a:cs typeface="Times New Roman"/>
              </a:rPr>
              <a:t>cells</a:t>
            </a:r>
            <a:r>
              <a:rPr lang="ru-RU" sz="2800" b="1" u="sng" dirty="0">
                <a:latin typeface="Times New Roman"/>
                <a:cs typeface="Times New Roman"/>
              </a:rPr>
              <a:t>, </a:t>
            </a:r>
            <a:r>
              <a:rPr lang="ru-RU" sz="2800" b="1" u="sng" err="1">
                <a:latin typeface="Times New Roman"/>
                <a:cs typeface="Times New Roman"/>
              </a:rPr>
              <a:t>major</a:t>
            </a:r>
            <a:r>
              <a:rPr lang="ru-RU" sz="2800" b="1" u="sng" dirty="0">
                <a:latin typeface="Times New Roman"/>
                <a:cs typeface="Times New Roman"/>
              </a:rPr>
              <a:t> </a:t>
            </a:r>
            <a:r>
              <a:rPr lang="ru-RU" sz="2800" b="1" u="sng" err="1">
                <a:latin typeface="Times New Roman"/>
                <a:cs typeface="Times New Roman"/>
              </a:rPr>
              <a:t>Hodgkin’s</a:t>
            </a:r>
            <a:r>
              <a:rPr lang="ru-RU" sz="2800" b="1" u="sng" dirty="0">
                <a:latin typeface="Times New Roman"/>
                <a:cs typeface="Times New Roman"/>
              </a:rPr>
              <a:t> </a:t>
            </a:r>
            <a:r>
              <a:rPr lang="ru-RU" sz="2800" b="1" u="sng" err="1">
                <a:latin typeface="Times New Roman"/>
                <a:cs typeface="Times New Roman"/>
              </a:rPr>
              <a:t>cells</a:t>
            </a:r>
            <a:r>
              <a:rPr lang="ru-RU" sz="2800" b="1" u="sng" dirty="0">
                <a:latin typeface="Times New Roman"/>
                <a:cs typeface="Times New Roman"/>
              </a:rPr>
              <a:t>, </a:t>
            </a:r>
            <a:r>
              <a:rPr lang="ru-RU" sz="2800" b="1" u="sng" err="1">
                <a:latin typeface="Times New Roman"/>
                <a:cs typeface="Times New Roman"/>
              </a:rPr>
              <a:t>minor</a:t>
            </a:r>
            <a:r>
              <a:rPr lang="ru-RU" sz="2800" b="1" u="sng" dirty="0">
                <a:latin typeface="Times New Roman"/>
                <a:cs typeface="Times New Roman"/>
              </a:rPr>
              <a:t> </a:t>
            </a:r>
            <a:r>
              <a:rPr lang="ru-RU" sz="2800" b="1" u="sng" err="1">
                <a:latin typeface="Times New Roman"/>
                <a:cs typeface="Times New Roman"/>
              </a:rPr>
              <a:t>Hodgkin’s</a:t>
            </a:r>
            <a:r>
              <a:rPr lang="ru-RU" sz="2800" b="1" u="sng" dirty="0">
                <a:latin typeface="Times New Roman"/>
                <a:cs typeface="Times New Roman"/>
              </a:rPr>
              <a:t> </a:t>
            </a:r>
            <a:r>
              <a:rPr lang="ru-RU" sz="2800" b="1" u="sng" err="1">
                <a:latin typeface="Times New Roman"/>
                <a:cs typeface="Times New Roman"/>
              </a:rPr>
              <a:t>cells</a:t>
            </a:r>
            <a:r>
              <a:rPr lang="ru-RU" sz="2800" b="1" u="sng" dirty="0">
                <a:latin typeface="Times New Roman"/>
                <a:cs typeface="Times New Roman"/>
              </a:rPr>
              <a:t>,</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many</a:t>
            </a:r>
            <a:r>
              <a:rPr lang="ru-RU" sz="2800" dirty="0">
                <a:latin typeface="Times New Roman"/>
                <a:cs typeface="Times New Roman"/>
              </a:rPr>
              <a:t> </a:t>
            </a:r>
            <a:r>
              <a:rPr lang="ru-RU" sz="2800" err="1">
                <a:latin typeface="Times New Roman"/>
                <a:cs typeface="Times New Roman"/>
              </a:rPr>
              <a:t>lymphocytes</a:t>
            </a:r>
            <a:r>
              <a:rPr lang="ru-RU" sz="2800" dirty="0">
                <a:latin typeface="Times New Roman"/>
                <a:cs typeface="Times New Roman"/>
              </a:rPr>
              <a:t>, </a:t>
            </a:r>
            <a:r>
              <a:rPr lang="ru-RU" sz="2800" err="1">
                <a:latin typeface="Times New Roman"/>
                <a:cs typeface="Times New Roman"/>
              </a:rPr>
              <a:t>single</a:t>
            </a:r>
            <a:r>
              <a:rPr lang="ru-RU" sz="2800" dirty="0">
                <a:latin typeface="Times New Roman"/>
                <a:cs typeface="Times New Roman"/>
              </a:rPr>
              <a:t> </a:t>
            </a:r>
            <a:r>
              <a:rPr lang="ru-RU" sz="2800" err="1">
                <a:latin typeface="Times New Roman"/>
                <a:cs typeface="Times New Roman"/>
              </a:rPr>
              <a:t>plasmatic</a:t>
            </a:r>
            <a:r>
              <a:rPr lang="ru-RU" sz="2800" dirty="0">
                <a:latin typeface="Times New Roman"/>
                <a:cs typeface="Times New Roman"/>
              </a:rPr>
              <a:t> </a:t>
            </a:r>
            <a:r>
              <a:rPr lang="ru-RU" sz="2800" err="1">
                <a:latin typeface="Times New Roman"/>
                <a:cs typeface="Times New Roman"/>
              </a:rPr>
              <a:t>cells</a:t>
            </a:r>
            <a:r>
              <a:rPr lang="ru-RU" sz="2800" dirty="0">
                <a:latin typeface="Times New Roman"/>
                <a:cs typeface="Times New Roman"/>
              </a:rPr>
              <a:t>, </a:t>
            </a:r>
            <a:r>
              <a:rPr lang="ru-RU" sz="2800" err="1">
                <a:latin typeface="Times New Roman"/>
                <a:cs typeface="Times New Roman"/>
              </a:rPr>
              <a:t>and</a:t>
            </a:r>
            <a:r>
              <a:rPr lang="ru-RU" sz="2800" dirty="0">
                <a:latin typeface="Times New Roman"/>
                <a:cs typeface="Times New Roman"/>
              </a:rPr>
              <a:t> </a:t>
            </a:r>
            <a:r>
              <a:rPr lang="ru-RU" sz="2800" err="1">
                <a:latin typeface="Times New Roman"/>
                <a:cs typeface="Times New Roman"/>
              </a:rPr>
              <a:t>eosinophils</a:t>
            </a:r>
            <a:r>
              <a:rPr lang="ru-RU" sz="2800" dirty="0">
                <a:latin typeface="Times New Roman"/>
                <a:cs typeface="Times New Roman"/>
              </a:rPr>
              <a:t>. What </a:t>
            </a:r>
            <a:r>
              <a:rPr lang="ru-RU" sz="2800" err="1">
                <a:latin typeface="Times New Roman"/>
                <a:cs typeface="Times New Roman"/>
              </a:rPr>
              <a:t>is</a:t>
            </a:r>
            <a:r>
              <a:rPr lang="ru-RU" sz="2800" dirty="0">
                <a:latin typeface="Times New Roman"/>
                <a:cs typeface="Times New Roman"/>
              </a:rPr>
              <a:t> </a:t>
            </a:r>
            <a:r>
              <a:rPr lang="ru-RU" sz="2800" err="1">
                <a:latin typeface="Times New Roman"/>
                <a:cs typeface="Times New Roman"/>
              </a:rPr>
              <a:t>the</a:t>
            </a:r>
            <a:r>
              <a:rPr lang="ru-RU" sz="2800" dirty="0">
                <a:latin typeface="Times New Roman"/>
                <a:cs typeface="Times New Roman"/>
              </a:rPr>
              <a:t> </a:t>
            </a:r>
            <a:r>
              <a:rPr lang="ru-RU" sz="2800" err="1">
                <a:latin typeface="Times New Roman"/>
                <a:cs typeface="Times New Roman"/>
              </a:rPr>
              <a:t>most</a:t>
            </a:r>
            <a:r>
              <a:rPr lang="ru-RU" sz="2800" dirty="0">
                <a:latin typeface="Times New Roman"/>
                <a:cs typeface="Times New Roman"/>
              </a:rPr>
              <a:t> </a:t>
            </a:r>
            <a:r>
              <a:rPr lang="ru-RU" sz="2800" err="1">
                <a:latin typeface="Times New Roman"/>
                <a:cs typeface="Times New Roman"/>
              </a:rPr>
              <a:t>likely</a:t>
            </a:r>
            <a:r>
              <a:rPr lang="ru-RU" sz="2800" dirty="0">
                <a:latin typeface="Times New Roman"/>
                <a:cs typeface="Times New Roman"/>
              </a:rPr>
              <a:t> </a:t>
            </a:r>
            <a:r>
              <a:rPr lang="ru-RU" sz="2800" err="1">
                <a:latin typeface="Times New Roman"/>
                <a:cs typeface="Times New Roman"/>
              </a:rPr>
              <a:t>diagnosis</a:t>
            </a:r>
            <a:r>
              <a:rPr lang="ru-RU" sz="2800" dirty="0">
                <a:latin typeface="Times New Roman"/>
                <a:cs typeface="Times New Roman"/>
              </a:rPr>
              <a:t>?</a:t>
            </a:r>
            <a:endParaRPr lang="ru-RU" dirty="0" err="1"/>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3631722"/>
            <a:ext cx="1034882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lphaUcPeriod"/>
            </a:pPr>
            <a:r>
              <a:rPr lang="uk-UA" sz="2800" b="1" u="sng" err="1">
                <a:latin typeface="Times New Roman"/>
                <a:cs typeface="Times New Roman"/>
              </a:rPr>
              <a:t>Lymphogranulomatosis</a:t>
            </a:r>
            <a:endParaRPr lang="ru-RU" b="1" u="sng"/>
          </a:p>
          <a:p>
            <a:r>
              <a:rPr lang="uk-UA" sz="2800" dirty="0">
                <a:latin typeface="Times New Roman"/>
                <a:cs typeface="Times New Roman"/>
              </a:rPr>
              <a:t>B.  </a:t>
            </a:r>
            <a:r>
              <a:rPr lang="uk-UA" sz="2800" dirty="0" err="1">
                <a:latin typeface="Times New Roman"/>
                <a:cs typeface="Times New Roman"/>
              </a:rPr>
              <a:t>Lymphocytic</a:t>
            </a:r>
            <a:r>
              <a:rPr lang="uk-UA" sz="2800" dirty="0">
                <a:latin typeface="Times New Roman"/>
                <a:cs typeface="Times New Roman"/>
              </a:rPr>
              <a:t> </a:t>
            </a:r>
            <a:r>
              <a:rPr lang="uk-UA" sz="2800" dirty="0" err="1">
                <a:latin typeface="Times New Roman"/>
                <a:cs typeface="Times New Roman"/>
              </a:rPr>
              <a:t>lymphoma</a:t>
            </a:r>
            <a:endParaRPr lang="uk-UA" dirty="0" err="1"/>
          </a:p>
          <a:p>
            <a:r>
              <a:rPr lang="uk-UA" sz="2800" dirty="0">
                <a:latin typeface="Times New Roman"/>
                <a:cs typeface="Times New Roman"/>
              </a:rPr>
              <a:t>C.  </a:t>
            </a:r>
            <a:r>
              <a:rPr lang="uk-UA" sz="2800" dirty="0" err="1">
                <a:latin typeface="Times New Roman"/>
                <a:cs typeface="Times New Roman"/>
              </a:rPr>
              <a:t>Chronic</a:t>
            </a:r>
            <a:r>
              <a:rPr lang="uk-UA" sz="2800" dirty="0">
                <a:latin typeface="Times New Roman"/>
                <a:cs typeface="Times New Roman"/>
              </a:rPr>
              <a:t> </a:t>
            </a:r>
            <a:r>
              <a:rPr lang="uk-UA" sz="2800" dirty="0" err="1">
                <a:latin typeface="Times New Roman"/>
                <a:cs typeface="Times New Roman"/>
              </a:rPr>
              <a:t>lymphoid</a:t>
            </a:r>
            <a:r>
              <a:rPr lang="uk-UA" sz="2800" dirty="0">
                <a:latin typeface="Times New Roman"/>
                <a:cs typeface="Times New Roman"/>
              </a:rPr>
              <a:t> </a:t>
            </a:r>
            <a:r>
              <a:rPr lang="uk-UA" sz="2800" dirty="0" err="1">
                <a:latin typeface="Times New Roman"/>
                <a:cs typeface="Times New Roman"/>
              </a:rPr>
              <a:t>leukemia</a:t>
            </a:r>
            <a:endParaRPr lang="uk-UA" dirty="0" err="1"/>
          </a:p>
          <a:p>
            <a:r>
              <a:rPr lang="uk-UA" sz="2800" dirty="0">
                <a:latin typeface="Times New Roman"/>
                <a:cs typeface="Times New Roman"/>
              </a:rPr>
              <a:t>D.  </a:t>
            </a:r>
            <a:r>
              <a:rPr lang="uk-UA" sz="2800" dirty="0" err="1">
                <a:latin typeface="Times New Roman"/>
                <a:cs typeface="Times New Roman"/>
              </a:rPr>
              <a:t>Burkitt</a:t>
            </a:r>
            <a:r>
              <a:rPr lang="uk-UA" sz="2800" dirty="0">
                <a:latin typeface="Times New Roman"/>
                <a:cs typeface="Times New Roman"/>
              </a:rPr>
              <a:t> </a:t>
            </a:r>
            <a:r>
              <a:rPr lang="uk-UA" sz="2800" dirty="0" err="1">
                <a:latin typeface="Times New Roman"/>
                <a:cs typeface="Times New Roman"/>
              </a:rPr>
              <a:t>tumor</a:t>
            </a:r>
            <a:endParaRPr lang="uk-UA" dirty="0" err="1"/>
          </a:p>
          <a:p>
            <a:r>
              <a:rPr lang="uk-UA" sz="2800" dirty="0">
                <a:latin typeface="Times New Roman"/>
                <a:cs typeface="Times New Roman"/>
              </a:rPr>
              <a:t>E.  </a:t>
            </a:r>
            <a:r>
              <a:rPr lang="uk-UA" sz="2800" dirty="0" err="1">
                <a:latin typeface="Times New Roman"/>
                <a:cs typeface="Times New Roman"/>
              </a:rPr>
              <a:t>Nodular</a:t>
            </a:r>
            <a:r>
              <a:rPr lang="uk-UA" sz="2800" dirty="0">
                <a:latin typeface="Times New Roman"/>
                <a:cs typeface="Times New Roman"/>
              </a:rPr>
              <a:t> </a:t>
            </a:r>
            <a:r>
              <a:rPr lang="uk-UA" sz="2800" dirty="0" err="1">
                <a:latin typeface="Times New Roman"/>
                <a:cs typeface="Times New Roman"/>
              </a:rPr>
              <a:t>lymphoma</a:t>
            </a:r>
            <a:endParaRPr lang="uk-UA" dirty="0" err="1"/>
          </a:p>
          <a:p>
            <a:endParaRPr lang="uk-UA" sz="2800" b="1" dirty="0">
              <a:latin typeface="Times New Roman"/>
              <a:cs typeface="Times New Roman"/>
            </a:endParaRPr>
          </a:p>
        </p:txBody>
      </p:sp>
    </p:spTree>
    <p:extLst>
      <p:ext uri="{BB962C8B-B14F-4D97-AF65-F5344CB8AC3E}">
        <p14:creationId xmlns:p14="http://schemas.microsoft.com/office/powerpoint/2010/main" val="4035240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2998900"/>
          </a:xfrm>
        </p:spPr>
        <p:txBody>
          <a:bodyPr vert="horz" lIns="91440" tIns="45720" rIns="91440" bIns="45720" rtlCol="0" anchor="t">
            <a:noAutofit/>
          </a:bodyPr>
          <a:lstStyle/>
          <a:p>
            <a:r>
              <a:rPr lang="ru-RU" sz="3400" dirty="0" err="1">
                <a:latin typeface="Times New Roman"/>
                <a:cs typeface="Times New Roman"/>
              </a:rPr>
              <a:t>Autopsy</a:t>
            </a:r>
            <a:r>
              <a:rPr lang="ru-RU" sz="3400" dirty="0">
                <a:latin typeface="Times New Roman"/>
                <a:cs typeface="Times New Roman"/>
              </a:rPr>
              <a:t> </a:t>
            </a:r>
            <a:r>
              <a:rPr lang="ru-RU" sz="3400" dirty="0" err="1">
                <a:latin typeface="Times New Roman"/>
                <a:cs typeface="Times New Roman"/>
              </a:rPr>
              <a:t>of</a:t>
            </a:r>
            <a:r>
              <a:rPr lang="ru-RU" sz="3400" dirty="0">
                <a:latin typeface="Times New Roman"/>
                <a:cs typeface="Times New Roman"/>
              </a:rPr>
              <a:t> </a:t>
            </a:r>
            <a:r>
              <a:rPr lang="ru-RU" sz="3400" dirty="0" err="1">
                <a:latin typeface="Times New Roman"/>
                <a:cs typeface="Times New Roman"/>
              </a:rPr>
              <a:t>the</a:t>
            </a:r>
            <a:r>
              <a:rPr lang="ru-RU" sz="3400" dirty="0">
                <a:latin typeface="Times New Roman"/>
                <a:cs typeface="Times New Roman"/>
              </a:rPr>
              <a:t> </a:t>
            </a:r>
            <a:r>
              <a:rPr lang="ru-RU" sz="3400" dirty="0" err="1">
                <a:latin typeface="Times New Roman"/>
                <a:cs typeface="Times New Roman"/>
              </a:rPr>
              <a:t>body</a:t>
            </a:r>
            <a:r>
              <a:rPr lang="ru-RU" sz="3400" dirty="0">
                <a:latin typeface="Times New Roman"/>
                <a:cs typeface="Times New Roman"/>
              </a:rPr>
              <a:t> </a:t>
            </a:r>
            <a:r>
              <a:rPr lang="ru-RU" sz="3400" dirty="0" err="1">
                <a:latin typeface="Times New Roman"/>
                <a:cs typeface="Times New Roman"/>
              </a:rPr>
              <a:t>of</a:t>
            </a:r>
            <a:r>
              <a:rPr lang="ru-RU" sz="3400" dirty="0">
                <a:latin typeface="Times New Roman"/>
                <a:cs typeface="Times New Roman"/>
              </a:rPr>
              <a:t> a </a:t>
            </a:r>
            <a:r>
              <a:rPr lang="ru-RU" sz="3400" dirty="0" err="1">
                <a:latin typeface="Times New Roman"/>
                <a:cs typeface="Times New Roman"/>
              </a:rPr>
              <a:t>man</a:t>
            </a:r>
            <a:r>
              <a:rPr lang="ru-RU" sz="3400" dirty="0">
                <a:latin typeface="Times New Roman"/>
                <a:cs typeface="Times New Roman"/>
              </a:rPr>
              <a:t> </a:t>
            </a:r>
            <a:r>
              <a:rPr lang="ru-RU" sz="3400" dirty="0" err="1">
                <a:latin typeface="Times New Roman"/>
                <a:cs typeface="Times New Roman"/>
              </a:rPr>
              <a:t>who</a:t>
            </a:r>
            <a:r>
              <a:rPr lang="ru-RU" sz="3400" dirty="0">
                <a:latin typeface="Times New Roman"/>
                <a:cs typeface="Times New Roman"/>
              </a:rPr>
              <a:t> </a:t>
            </a:r>
            <a:r>
              <a:rPr lang="ru-RU" sz="3400" b="1" u="sng" dirty="0" err="1">
                <a:latin typeface="Times New Roman"/>
                <a:cs typeface="Times New Roman"/>
              </a:rPr>
              <a:t>died</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croupous</a:t>
            </a:r>
            <a:r>
              <a:rPr lang="ru-RU" sz="3400" b="1" u="sng" dirty="0">
                <a:latin typeface="Times New Roman"/>
                <a:cs typeface="Times New Roman"/>
              </a:rPr>
              <a:t> </a:t>
            </a:r>
            <a:r>
              <a:rPr lang="ru-RU" sz="3400" b="1" u="sng" dirty="0" err="1">
                <a:latin typeface="Times New Roman"/>
                <a:cs typeface="Times New Roman"/>
              </a:rPr>
              <a:t>pneumonia</a:t>
            </a:r>
            <a:r>
              <a:rPr lang="ru-RU" sz="3400" dirty="0">
                <a:latin typeface="Times New Roman"/>
                <a:cs typeface="Times New Roman"/>
              </a:rPr>
              <a:t> </a:t>
            </a:r>
            <a:r>
              <a:rPr lang="ru-RU" sz="3400" dirty="0" err="1">
                <a:latin typeface="Times New Roman"/>
                <a:cs typeface="Times New Roman"/>
              </a:rPr>
              <a:t>revealed</a:t>
            </a:r>
            <a:r>
              <a:rPr lang="ru-RU" sz="3400" dirty="0">
                <a:latin typeface="Times New Roman"/>
                <a:cs typeface="Times New Roman"/>
              </a:rPr>
              <a:t> </a:t>
            </a:r>
            <a:r>
              <a:rPr lang="ru-RU" sz="3400" dirty="0" err="1">
                <a:latin typeface="Times New Roman"/>
                <a:cs typeface="Times New Roman"/>
              </a:rPr>
              <a:t>an</a:t>
            </a:r>
            <a:r>
              <a:rPr lang="ru-RU" sz="3400" dirty="0">
                <a:latin typeface="Times New Roman"/>
                <a:cs typeface="Times New Roman"/>
              </a:rPr>
              <a:t> </a:t>
            </a:r>
            <a:r>
              <a:rPr lang="ru-RU" sz="3400" dirty="0" err="1">
                <a:latin typeface="Times New Roman"/>
                <a:cs typeface="Times New Roman"/>
              </a:rPr>
              <a:t>opaque</a:t>
            </a:r>
            <a:r>
              <a:rPr lang="ru-RU" sz="3400" dirty="0">
                <a:latin typeface="Times New Roman"/>
                <a:cs typeface="Times New Roman"/>
              </a:rPr>
              <a:t> </a:t>
            </a:r>
            <a:r>
              <a:rPr lang="ru-RU" sz="3400" dirty="0" err="1">
                <a:latin typeface="Times New Roman"/>
                <a:cs typeface="Times New Roman"/>
              </a:rPr>
              <a:t>liquid</a:t>
            </a:r>
            <a:r>
              <a:rPr lang="ru-RU" sz="3400" dirty="0">
                <a:latin typeface="Times New Roman"/>
                <a:cs typeface="Times New Roman"/>
              </a:rPr>
              <a:t> </a:t>
            </a:r>
            <a:r>
              <a:rPr lang="ru-RU" sz="3400" b="1" u="sng" dirty="0" err="1">
                <a:latin typeface="Times New Roman"/>
                <a:cs typeface="Times New Roman"/>
              </a:rPr>
              <a:t>in</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pleural</a:t>
            </a:r>
            <a:r>
              <a:rPr lang="ru-RU" sz="3400" b="1" u="sng" dirty="0">
                <a:latin typeface="Times New Roman"/>
                <a:cs typeface="Times New Roman"/>
              </a:rPr>
              <a:t> </a:t>
            </a:r>
            <a:r>
              <a:rPr lang="ru-RU" sz="3400" b="1" u="sng" dirty="0" err="1">
                <a:latin typeface="Times New Roman"/>
                <a:cs typeface="Times New Roman"/>
              </a:rPr>
              <a:t>cavity</a:t>
            </a:r>
            <a:r>
              <a:rPr lang="ru-RU" sz="3400" b="1" u="sng" dirty="0">
                <a:latin typeface="Times New Roman"/>
                <a:cs typeface="Times New Roman"/>
              </a:rPr>
              <a:t> </a:t>
            </a:r>
            <a:r>
              <a:rPr lang="ru-RU" sz="3400" b="1" u="sng" dirty="0" err="1">
                <a:latin typeface="Times New Roman"/>
                <a:cs typeface="Times New Roman"/>
              </a:rPr>
              <a:t>and</a:t>
            </a:r>
            <a:r>
              <a:rPr lang="ru-RU" sz="3400" b="1" u="sng" dirty="0">
                <a:latin typeface="Times New Roman"/>
                <a:cs typeface="Times New Roman"/>
              </a:rPr>
              <a:t> a </a:t>
            </a:r>
            <a:r>
              <a:rPr lang="ru-RU" sz="3400" b="1" u="sng" dirty="0" err="1">
                <a:latin typeface="Times New Roman"/>
                <a:cs typeface="Times New Roman"/>
              </a:rPr>
              <a:t>grayish</a:t>
            </a:r>
            <a:r>
              <a:rPr lang="ru-RU" sz="3400" b="1" u="sng" dirty="0">
                <a:latin typeface="Times New Roman"/>
                <a:cs typeface="Times New Roman"/>
              </a:rPr>
              <a:t> </a:t>
            </a:r>
            <a:br>
              <a:rPr lang="en-US" dirty="0"/>
            </a:br>
            <a:r>
              <a:rPr lang="ru-RU" sz="3400" b="1" u="sng" dirty="0" err="1">
                <a:latin typeface="Times New Roman"/>
                <a:cs typeface="Times New Roman"/>
              </a:rPr>
              <a:t>film</a:t>
            </a:r>
            <a:r>
              <a:rPr lang="ru-RU" sz="3400" b="1" u="sng" dirty="0">
                <a:latin typeface="Times New Roman"/>
                <a:cs typeface="Times New Roman"/>
              </a:rPr>
              <a:t> </a:t>
            </a:r>
            <a:r>
              <a:rPr lang="ru-RU" sz="3400" b="1" u="sng" dirty="0" err="1">
                <a:latin typeface="Times New Roman"/>
                <a:cs typeface="Times New Roman"/>
              </a:rPr>
              <a:t>on</a:t>
            </a:r>
            <a:r>
              <a:rPr lang="ru-RU" sz="3400" b="1" u="sng" dirty="0">
                <a:latin typeface="Times New Roman"/>
                <a:cs typeface="Times New Roman"/>
              </a:rPr>
              <a:t> </a:t>
            </a:r>
            <a:r>
              <a:rPr lang="ru-RU" sz="3400" b="1" u="sng" dirty="0" err="1">
                <a:latin typeface="Times New Roman"/>
                <a:cs typeface="Times New Roman"/>
              </a:rPr>
              <a:t>the</a:t>
            </a:r>
            <a:r>
              <a:rPr lang="ru-RU" sz="3400" b="1" u="sng" dirty="0">
                <a:latin typeface="Times New Roman"/>
                <a:cs typeface="Times New Roman"/>
              </a:rPr>
              <a:t> </a:t>
            </a:r>
            <a:r>
              <a:rPr lang="ru-RU" sz="3400" b="1" u="sng" dirty="0" err="1">
                <a:latin typeface="Times New Roman"/>
                <a:cs typeface="Times New Roman"/>
              </a:rPr>
              <a:t>visceral</a:t>
            </a:r>
            <a:r>
              <a:rPr lang="ru-RU" sz="3400" b="1" u="sng" dirty="0">
                <a:latin typeface="Times New Roman"/>
                <a:cs typeface="Times New Roman"/>
              </a:rPr>
              <a:t> </a:t>
            </a:r>
            <a:r>
              <a:rPr lang="ru-RU" sz="3400" b="1" u="sng" dirty="0" err="1">
                <a:latin typeface="Times New Roman"/>
                <a:cs typeface="Times New Roman"/>
              </a:rPr>
              <a:t>pleura</a:t>
            </a:r>
            <a:r>
              <a:rPr lang="ru-RU" sz="3400" b="1" u="sng" dirty="0">
                <a:latin typeface="Times New Roman"/>
                <a:cs typeface="Times New Roman"/>
              </a:rPr>
              <a:t>.</a:t>
            </a:r>
            <a:r>
              <a:rPr lang="ru-RU" sz="3400" dirty="0">
                <a:latin typeface="Times New Roman"/>
                <a:cs typeface="Times New Roman"/>
              </a:rPr>
              <a:t> What </a:t>
            </a:r>
            <a:r>
              <a:rPr lang="ru-RU" sz="3400" dirty="0" err="1">
                <a:latin typeface="Times New Roman"/>
                <a:cs typeface="Times New Roman"/>
              </a:rPr>
              <a:t>type</a:t>
            </a:r>
            <a:r>
              <a:rPr lang="ru-RU" sz="3400" dirty="0">
                <a:latin typeface="Times New Roman"/>
                <a:cs typeface="Times New Roman"/>
              </a:rPr>
              <a:t> </a:t>
            </a:r>
            <a:r>
              <a:rPr lang="ru-RU" sz="3400" dirty="0" err="1">
                <a:latin typeface="Times New Roman"/>
                <a:cs typeface="Times New Roman"/>
              </a:rPr>
              <a:t>of</a:t>
            </a:r>
            <a:r>
              <a:rPr lang="ru-RU" sz="3400" dirty="0">
                <a:latin typeface="Times New Roman"/>
                <a:cs typeface="Times New Roman"/>
              </a:rPr>
              <a:t> </a:t>
            </a:r>
            <a:r>
              <a:rPr lang="ru-RU" sz="3400" dirty="0" err="1">
                <a:latin typeface="Times New Roman"/>
                <a:cs typeface="Times New Roman"/>
              </a:rPr>
              <a:t>inflammation</a:t>
            </a:r>
            <a:r>
              <a:rPr lang="ru-RU" sz="3400" dirty="0">
                <a:latin typeface="Times New Roman"/>
                <a:cs typeface="Times New Roman"/>
              </a:rPr>
              <a:t> </a:t>
            </a:r>
            <a:r>
              <a:rPr lang="ru-RU" sz="3400" dirty="0" err="1">
                <a:latin typeface="Times New Roman"/>
                <a:cs typeface="Times New Roman"/>
              </a:rPr>
              <a:t>is</a:t>
            </a:r>
            <a:br>
              <a:rPr lang="en-US" dirty="0"/>
            </a:br>
            <a:r>
              <a:rPr lang="ru-RU" sz="3400" dirty="0" err="1">
                <a:latin typeface="Times New Roman"/>
                <a:cs typeface="Times New Roman"/>
              </a:rPr>
              <a:t>observed</a:t>
            </a:r>
            <a:r>
              <a:rPr lang="ru-RU" sz="3400" dirty="0">
                <a:latin typeface="Times New Roman"/>
                <a:cs typeface="Times New Roman"/>
              </a:rPr>
              <a:t> </a:t>
            </a:r>
            <a:r>
              <a:rPr lang="ru-RU" sz="3400" dirty="0" err="1">
                <a:latin typeface="Times New Roman"/>
                <a:cs typeface="Times New Roman"/>
              </a:rPr>
              <a:t>on</a:t>
            </a:r>
            <a:r>
              <a:rPr lang="ru-RU" sz="3400" dirty="0">
                <a:latin typeface="Times New Roman"/>
                <a:cs typeface="Times New Roman"/>
              </a:rPr>
              <a:t> </a:t>
            </a:r>
            <a:r>
              <a:rPr lang="ru-RU" sz="3400" dirty="0" err="1">
                <a:latin typeface="Times New Roman"/>
                <a:cs typeface="Times New Roman"/>
              </a:rPr>
              <a:t>the</a:t>
            </a:r>
            <a:r>
              <a:rPr lang="ru-RU" sz="3400" dirty="0">
                <a:latin typeface="Times New Roman"/>
                <a:cs typeface="Times New Roman"/>
              </a:rPr>
              <a:t> </a:t>
            </a:r>
            <a:r>
              <a:rPr lang="ru-RU" sz="3400" dirty="0" err="1">
                <a:latin typeface="Times New Roman"/>
                <a:cs typeface="Times New Roman"/>
              </a:rPr>
              <a:t>visceral</a:t>
            </a:r>
            <a:r>
              <a:rPr lang="ru-RU" sz="3400" dirty="0">
                <a:latin typeface="Times New Roman"/>
                <a:cs typeface="Times New Roman"/>
              </a:rPr>
              <a:t> </a:t>
            </a:r>
            <a:r>
              <a:rPr lang="ru-RU" sz="3400" dirty="0" err="1">
                <a:latin typeface="Times New Roman"/>
                <a:cs typeface="Times New Roman"/>
              </a:rPr>
              <a:t>pleura</a:t>
            </a:r>
            <a:r>
              <a:rPr lang="ru-RU" sz="3400" dirty="0">
                <a:latin typeface="Times New Roman"/>
                <a:cs typeface="Times New Roman"/>
              </a:rPr>
              <a:t>?</a:t>
            </a:r>
          </a:p>
          <a:p>
            <a:endParaRPr lang="ru-RU" sz="3400" dirty="0">
              <a:latin typeface="Times New Roman"/>
              <a:cs typeface="Times New Roman"/>
            </a:endParaRPr>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3631722"/>
            <a:ext cx="10348822" cy="28828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Bef>
                <a:spcPts val="1000"/>
              </a:spcBef>
              <a:buAutoNum type="alphaUcPeriod"/>
            </a:pPr>
            <a:r>
              <a:rPr lang="uk-UA" sz="2400" cap="all" dirty="0">
                <a:latin typeface="Times New Roman"/>
                <a:cs typeface="Times New Roman"/>
              </a:rPr>
              <a:t>   GRANULOMATOUS</a:t>
            </a:r>
            <a:endParaRPr lang="ru-RU" sz="2400" dirty="0">
              <a:latin typeface="Times New Roman"/>
              <a:cs typeface="Times New Roman"/>
            </a:endParaRPr>
          </a:p>
          <a:p>
            <a:pPr>
              <a:spcBef>
                <a:spcPts val="1000"/>
              </a:spcBef>
            </a:pPr>
            <a:r>
              <a:rPr lang="uk-UA" sz="2400" cap="all" dirty="0">
                <a:latin typeface="Times New Roman"/>
                <a:cs typeface="Times New Roman"/>
              </a:rPr>
              <a:t>B.     PURULENT</a:t>
            </a:r>
            <a:endParaRPr lang="uk-UA" sz="2400" dirty="0">
              <a:latin typeface="Times New Roman"/>
              <a:cs typeface="Times New Roman"/>
            </a:endParaRPr>
          </a:p>
          <a:p>
            <a:pPr>
              <a:spcBef>
                <a:spcPts val="1000"/>
              </a:spcBef>
            </a:pPr>
            <a:r>
              <a:rPr lang="uk-UA" sz="2400" cap="all" dirty="0">
                <a:latin typeface="Times New Roman"/>
                <a:cs typeface="Times New Roman"/>
              </a:rPr>
              <a:t>C.     HEMORRHAGIC</a:t>
            </a:r>
            <a:endParaRPr lang="uk-UA" sz="2400" dirty="0">
              <a:latin typeface="Times New Roman"/>
              <a:cs typeface="Times New Roman"/>
            </a:endParaRPr>
          </a:p>
          <a:p>
            <a:pPr>
              <a:spcBef>
                <a:spcPts val="1000"/>
              </a:spcBef>
            </a:pPr>
            <a:r>
              <a:rPr lang="uk-UA" sz="2400" cap="all" dirty="0">
                <a:latin typeface="Times New Roman"/>
                <a:cs typeface="Times New Roman"/>
              </a:rPr>
              <a:t>D.     CATARRHAL</a:t>
            </a:r>
            <a:endParaRPr lang="uk-UA" sz="2400" dirty="0">
              <a:latin typeface="Times New Roman"/>
              <a:cs typeface="Times New Roman"/>
            </a:endParaRPr>
          </a:p>
          <a:p>
            <a:pPr>
              <a:spcBef>
                <a:spcPts val="1000"/>
              </a:spcBef>
            </a:pPr>
            <a:r>
              <a:rPr lang="uk-UA" sz="2400" cap="all" dirty="0">
                <a:latin typeface="Times New Roman"/>
                <a:cs typeface="Times New Roman"/>
              </a:rPr>
              <a:t>E.    </a:t>
            </a:r>
            <a:r>
              <a:rPr lang="uk-UA" sz="2400" b="1" u="sng" cap="all" dirty="0">
                <a:latin typeface="Times New Roman"/>
                <a:cs typeface="Times New Roman"/>
              </a:rPr>
              <a:t> FIBRINOUS</a:t>
            </a:r>
            <a:endParaRPr lang="uk-UA" sz="2400" dirty="0">
              <a:latin typeface="Times New Roman"/>
              <a:cs typeface="Times New Roman"/>
            </a:endParaRPr>
          </a:p>
          <a:p>
            <a:endParaRPr lang="uk-UA" sz="2800" dirty="0">
              <a:latin typeface="Times New Roman"/>
              <a:cs typeface="Times New Roman"/>
            </a:endParaRPr>
          </a:p>
        </p:txBody>
      </p:sp>
    </p:spTree>
    <p:extLst>
      <p:ext uri="{BB962C8B-B14F-4D97-AF65-F5344CB8AC3E}">
        <p14:creationId xmlns:p14="http://schemas.microsoft.com/office/powerpoint/2010/main" val="2164024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171428"/>
          </a:xfrm>
        </p:spPr>
        <p:txBody>
          <a:bodyPr vert="horz" lIns="91440" tIns="45720" rIns="91440" bIns="45720" rtlCol="0" anchor="t">
            <a:noAutofit/>
          </a:bodyPr>
          <a:lstStyle/>
          <a:p>
            <a:r>
              <a:rPr lang="ru-RU" sz="3400" dirty="0" err="1">
                <a:latin typeface="Times New Roman"/>
                <a:cs typeface="Times New Roman"/>
              </a:rPr>
              <a:t>Microscopy</a:t>
            </a:r>
            <a:r>
              <a:rPr lang="ru-RU" sz="3400" dirty="0">
                <a:latin typeface="Times New Roman"/>
                <a:cs typeface="Times New Roman"/>
              </a:rPr>
              <a:t> </a:t>
            </a:r>
            <a:r>
              <a:rPr lang="ru-RU" sz="3400" dirty="0" err="1">
                <a:latin typeface="Times New Roman"/>
                <a:cs typeface="Times New Roman"/>
              </a:rPr>
              <a:t>of</a:t>
            </a:r>
            <a:r>
              <a:rPr lang="ru-RU" sz="3400" dirty="0">
                <a:latin typeface="Times New Roman"/>
                <a:cs typeface="Times New Roman"/>
              </a:rPr>
              <a:t> </a:t>
            </a:r>
            <a:r>
              <a:rPr lang="ru-RU" sz="3400" dirty="0" err="1">
                <a:latin typeface="Times New Roman"/>
                <a:cs typeface="Times New Roman"/>
              </a:rPr>
              <a:t>the</a:t>
            </a:r>
            <a:r>
              <a:rPr lang="ru-RU" sz="3400" dirty="0">
                <a:latin typeface="Times New Roman"/>
                <a:cs typeface="Times New Roman"/>
              </a:rPr>
              <a:t> </a:t>
            </a:r>
            <a:r>
              <a:rPr lang="ru-RU" sz="3400" dirty="0" err="1">
                <a:latin typeface="Times New Roman"/>
                <a:cs typeface="Times New Roman"/>
              </a:rPr>
              <a:t>kidney</a:t>
            </a:r>
            <a:r>
              <a:rPr lang="ru-RU" sz="3400" dirty="0">
                <a:latin typeface="Times New Roman"/>
                <a:cs typeface="Times New Roman"/>
              </a:rPr>
              <a:t> </a:t>
            </a:r>
            <a:r>
              <a:rPr lang="ru-RU" sz="3400" dirty="0" err="1">
                <a:latin typeface="Times New Roman"/>
                <a:cs typeface="Times New Roman"/>
              </a:rPr>
              <a:t>biopsy</a:t>
            </a:r>
            <a:r>
              <a:rPr lang="ru-RU" sz="3400" dirty="0">
                <a:latin typeface="Times New Roman"/>
                <a:cs typeface="Times New Roman"/>
              </a:rPr>
              <a:t> </a:t>
            </a:r>
            <a:r>
              <a:rPr lang="ru-RU" sz="3400" dirty="0" err="1">
                <a:latin typeface="Times New Roman"/>
                <a:cs typeface="Times New Roman"/>
              </a:rPr>
              <a:t>material</a:t>
            </a:r>
            <a:r>
              <a:rPr lang="ru-RU" sz="3400" dirty="0">
                <a:latin typeface="Times New Roman"/>
                <a:cs typeface="Times New Roman"/>
              </a:rPr>
              <a:t> </a:t>
            </a:r>
            <a:r>
              <a:rPr lang="ru-RU" sz="3400" dirty="0" err="1">
                <a:latin typeface="Times New Roman"/>
                <a:cs typeface="Times New Roman"/>
              </a:rPr>
              <a:t>detected</a:t>
            </a:r>
            <a:r>
              <a:rPr lang="ru-RU" sz="3400" dirty="0">
                <a:latin typeface="Times New Roman"/>
                <a:cs typeface="Times New Roman"/>
              </a:rPr>
              <a:t> </a:t>
            </a:r>
            <a:r>
              <a:rPr lang="ru-RU" sz="3400" b="1" u="sng" dirty="0" err="1">
                <a:latin typeface="Times New Roman"/>
                <a:cs typeface="Times New Roman"/>
              </a:rPr>
              <a:t>foci</a:t>
            </a:r>
            <a:r>
              <a:rPr lang="ru-RU" sz="3400" b="1" u="sng" dirty="0">
                <a:latin typeface="Times New Roman"/>
                <a:cs typeface="Times New Roman"/>
              </a:rPr>
              <a:t> </a:t>
            </a:r>
            <a:r>
              <a:rPr lang="ru-RU" sz="3400" b="1" u="sng" dirty="0" err="1">
                <a:latin typeface="Times New Roman"/>
                <a:cs typeface="Times New Roman"/>
              </a:rPr>
              <a:t>with</a:t>
            </a:r>
            <a:r>
              <a:rPr lang="ru-RU" sz="3400" b="1" u="sng" dirty="0">
                <a:latin typeface="Times New Roman"/>
                <a:cs typeface="Times New Roman"/>
              </a:rPr>
              <a:t> </a:t>
            </a:r>
            <a:r>
              <a:rPr lang="ru-RU" sz="3400" b="1" u="sng" dirty="0" err="1">
                <a:latin typeface="Times New Roman"/>
                <a:cs typeface="Times New Roman"/>
              </a:rPr>
              <a:t>granular</a:t>
            </a:r>
            <a:r>
              <a:rPr lang="ru-RU" sz="3400" b="1" u="sng" dirty="0">
                <a:latin typeface="Times New Roman"/>
                <a:cs typeface="Times New Roman"/>
              </a:rPr>
              <a:t> </a:t>
            </a:r>
            <a:r>
              <a:rPr lang="ru-RU" sz="3400" b="1" u="sng" dirty="0" err="1">
                <a:latin typeface="Times New Roman"/>
                <a:cs typeface="Times New Roman"/>
              </a:rPr>
              <a:t>eosinophilic</a:t>
            </a:r>
            <a:r>
              <a:rPr lang="ru-RU" sz="3400" b="1" u="sng" dirty="0">
                <a:latin typeface="Times New Roman"/>
                <a:cs typeface="Times New Roman"/>
              </a:rPr>
              <a:t> </a:t>
            </a:r>
            <a:r>
              <a:rPr lang="ru-RU" sz="3400" b="1" u="sng" dirty="0" err="1">
                <a:latin typeface="Times New Roman"/>
                <a:cs typeface="Times New Roman"/>
              </a:rPr>
              <a:t>masses</a:t>
            </a:r>
            <a:r>
              <a:rPr lang="ru-RU" sz="3400" b="1" u="sng" dirty="0">
                <a:latin typeface="Times New Roman"/>
                <a:cs typeface="Times New Roman"/>
              </a:rPr>
              <a:t> </a:t>
            </a:r>
            <a:r>
              <a:rPr lang="ru-RU" sz="3400" b="1" u="sng" dirty="0" err="1">
                <a:latin typeface="Times New Roman"/>
                <a:cs typeface="Times New Roman"/>
              </a:rPr>
              <a:t>in</a:t>
            </a:r>
            <a:r>
              <a:rPr lang="ru-RU" sz="3400" b="1" u="sng" dirty="0">
                <a:latin typeface="Times New Roman"/>
                <a:cs typeface="Times New Roman"/>
              </a:rPr>
              <a:t> </a:t>
            </a:r>
            <a:r>
              <a:rPr lang="ru-RU" sz="3400" b="1" u="sng" dirty="0" err="1">
                <a:latin typeface="Times New Roman"/>
                <a:cs typeface="Times New Roman"/>
              </a:rPr>
              <a:t>their</a:t>
            </a:r>
            <a:r>
              <a:rPr lang="ru-RU" sz="3400" b="1" u="sng" dirty="0">
                <a:latin typeface="Times New Roman"/>
                <a:cs typeface="Times New Roman"/>
              </a:rPr>
              <a:t> </a:t>
            </a:r>
            <a:r>
              <a:rPr lang="ru-RU" sz="3400" b="1" u="sng" dirty="0" err="1">
                <a:latin typeface="Times New Roman"/>
                <a:cs typeface="Times New Roman"/>
              </a:rPr>
              <a:t>center</a:t>
            </a:r>
            <a:r>
              <a:rPr lang="ru-RU" sz="3400" b="1" u="sng" dirty="0">
                <a:latin typeface="Times New Roman"/>
                <a:cs typeface="Times New Roman"/>
              </a:rPr>
              <a:t>, </a:t>
            </a:r>
            <a:r>
              <a:rPr lang="ru-RU" sz="3400" b="1" u="sng" dirty="0" err="1">
                <a:latin typeface="Times New Roman"/>
                <a:cs typeface="Times New Roman"/>
              </a:rPr>
              <a:t>surrounded</a:t>
            </a:r>
            <a:r>
              <a:rPr lang="ru-RU" sz="3400" b="1" u="sng" dirty="0">
                <a:latin typeface="Times New Roman"/>
                <a:cs typeface="Times New Roman"/>
              </a:rPr>
              <a:t> </a:t>
            </a:r>
            <a:r>
              <a:rPr lang="ru-RU" sz="3400" b="1" u="sng" dirty="0" err="1">
                <a:latin typeface="Times New Roman"/>
                <a:cs typeface="Times New Roman"/>
              </a:rPr>
              <a:t>by</a:t>
            </a:r>
            <a:r>
              <a:rPr lang="ru-RU" sz="3400" b="1" u="sng" dirty="0">
                <a:latin typeface="Times New Roman"/>
                <a:cs typeface="Times New Roman"/>
              </a:rPr>
              <a:t> </a:t>
            </a:r>
            <a:r>
              <a:rPr lang="ru-RU" sz="3400" b="1" u="sng" dirty="0" err="1">
                <a:latin typeface="Times New Roman"/>
                <a:cs typeface="Times New Roman"/>
              </a:rPr>
              <a:t>an</a:t>
            </a:r>
            <a:r>
              <a:rPr lang="ru-RU" sz="3400" b="1" u="sng" dirty="0">
                <a:latin typeface="Times New Roman"/>
                <a:cs typeface="Times New Roman"/>
              </a:rPr>
              <a:t> </a:t>
            </a:r>
            <a:r>
              <a:rPr lang="ru-RU" sz="3400" b="1" u="sng" dirty="0" err="1">
                <a:latin typeface="Times New Roman"/>
                <a:cs typeface="Times New Roman"/>
              </a:rPr>
              <a:t>infiltrate</a:t>
            </a:r>
            <a:r>
              <a:rPr lang="ru-RU" sz="3400" b="1" u="sng" dirty="0">
                <a:latin typeface="Times New Roman"/>
                <a:cs typeface="Times New Roman"/>
              </a:rPr>
              <a:t> </a:t>
            </a:r>
            <a:r>
              <a:rPr lang="ru-RU" sz="3400" b="1" u="sng" dirty="0" err="1">
                <a:latin typeface="Times New Roman"/>
                <a:cs typeface="Times New Roman"/>
              </a:rPr>
              <a:t>consisting</a:t>
            </a:r>
            <a:r>
              <a:rPr lang="ru-RU" sz="3400" b="1" u="sng" dirty="0">
                <a:latin typeface="Times New Roman"/>
                <a:cs typeface="Times New Roman"/>
              </a:rPr>
              <a:t> </a:t>
            </a:r>
            <a:r>
              <a:rPr lang="ru-RU" sz="3400" b="1" u="sng" dirty="0" err="1">
                <a:latin typeface="Times New Roman"/>
                <a:cs typeface="Times New Roman"/>
              </a:rPr>
              <a:t>of</a:t>
            </a:r>
            <a:r>
              <a:rPr lang="ru-RU" sz="3400" b="1" u="sng" dirty="0">
                <a:latin typeface="Times New Roman"/>
                <a:cs typeface="Times New Roman"/>
              </a:rPr>
              <a:t> </a:t>
            </a:r>
            <a:r>
              <a:rPr lang="ru-RU" sz="3400" b="1" u="sng" dirty="0" err="1">
                <a:latin typeface="Times New Roman"/>
                <a:cs typeface="Times New Roman"/>
              </a:rPr>
              <a:t>lymphocytes</a:t>
            </a:r>
            <a:r>
              <a:rPr lang="ru-RU" sz="3400" b="1" u="sng" dirty="0">
                <a:latin typeface="Times New Roman"/>
                <a:cs typeface="Times New Roman"/>
              </a:rPr>
              <a:t>, </a:t>
            </a:r>
            <a:r>
              <a:rPr lang="ru-RU" sz="3400" b="1" u="sng" dirty="0" err="1">
                <a:latin typeface="Times New Roman"/>
                <a:cs typeface="Times New Roman"/>
              </a:rPr>
              <a:t>epithelioid</a:t>
            </a:r>
            <a:r>
              <a:rPr lang="ru-RU" sz="3400" b="1" u="sng" dirty="0">
                <a:latin typeface="Times New Roman"/>
                <a:cs typeface="Times New Roman"/>
              </a:rPr>
              <a:t> </a:t>
            </a:r>
            <a:r>
              <a:rPr lang="ru-RU" sz="3400" b="1" u="sng" dirty="0" err="1">
                <a:latin typeface="Times New Roman"/>
                <a:cs typeface="Times New Roman"/>
              </a:rPr>
              <a:t>cells</a:t>
            </a:r>
            <a:r>
              <a:rPr lang="ru-RU" sz="3400" b="1" u="sng" dirty="0">
                <a:latin typeface="Times New Roman"/>
                <a:cs typeface="Times New Roman"/>
              </a:rPr>
              <a:t>, </a:t>
            </a:r>
            <a:r>
              <a:rPr lang="ru-RU" sz="3400" b="1" u="sng" dirty="0" err="1">
                <a:latin typeface="Times New Roman"/>
                <a:cs typeface="Times New Roman"/>
              </a:rPr>
              <a:t>and</a:t>
            </a:r>
            <a:r>
              <a:rPr lang="ru-RU" sz="3400" b="1" u="sng" dirty="0">
                <a:latin typeface="Times New Roman"/>
                <a:cs typeface="Times New Roman"/>
              </a:rPr>
              <a:t> </a:t>
            </a:r>
            <a:r>
              <a:rPr lang="ru-RU" sz="3400" b="1" u="sng" dirty="0" err="1">
                <a:latin typeface="Times New Roman"/>
                <a:cs typeface="Times New Roman"/>
              </a:rPr>
              <a:t>isolated</a:t>
            </a:r>
            <a:r>
              <a:rPr lang="ru-RU" sz="3400" b="1" u="sng" dirty="0">
                <a:latin typeface="Times New Roman"/>
                <a:cs typeface="Times New Roman"/>
              </a:rPr>
              <a:t> </a:t>
            </a:r>
            <a:r>
              <a:rPr lang="ru-RU" sz="3400" b="1" u="sng" dirty="0" err="1">
                <a:latin typeface="Times New Roman"/>
                <a:cs typeface="Times New Roman"/>
              </a:rPr>
              <a:t>Langhans</a:t>
            </a:r>
            <a:r>
              <a:rPr lang="ru-RU" sz="3400" b="1" u="sng" dirty="0">
                <a:latin typeface="Times New Roman"/>
                <a:cs typeface="Times New Roman"/>
              </a:rPr>
              <a:t> </a:t>
            </a:r>
            <a:r>
              <a:rPr lang="ru-RU" sz="3400" b="1" u="sng" dirty="0" err="1">
                <a:latin typeface="Times New Roman"/>
                <a:cs typeface="Times New Roman"/>
              </a:rPr>
              <a:t>cells</a:t>
            </a:r>
            <a:r>
              <a:rPr lang="ru-RU" sz="3400" b="1" u="sng" dirty="0">
                <a:latin typeface="Times New Roman"/>
                <a:cs typeface="Times New Roman"/>
              </a:rPr>
              <a:t>.</a:t>
            </a:r>
            <a:r>
              <a:rPr lang="ru-RU" sz="3400" dirty="0">
                <a:latin typeface="Times New Roman"/>
                <a:cs typeface="Times New Roman"/>
              </a:rPr>
              <a:t> What </a:t>
            </a:r>
            <a:r>
              <a:rPr lang="ru-RU" sz="3400" dirty="0" err="1">
                <a:latin typeface="Times New Roman"/>
                <a:cs typeface="Times New Roman"/>
              </a:rPr>
              <a:t>pathological</a:t>
            </a:r>
            <a:r>
              <a:rPr lang="ru-RU" sz="3400" dirty="0">
                <a:latin typeface="Times New Roman"/>
                <a:cs typeface="Times New Roman"/>
              </a:rPr>
              <a:t> </a:t>
            </a:r>
            <a:r>
              <a:rPr lang="ru-RU" sz="3400" dirty="0" err="1">
                <a:latin typeface="Times New Roman"/>
                <a:cs typeface="Times New Roman"/>
              </a:rPr>
              <a:t>process</a:t>
            </a:r>
            <a:r>
              <a:rPr lang="ru-RU" sz="3400" dirty="0">
                <a:latin typeface="Times New Roman"/>
                <a:cs typeface="Times New Roman"/>
              </a:rPr>
              <a:t> </a:t>
            </a:r>
            <a:r>
              <a:rPr lang="ru-RU" sz="3400" dirty="0" err="1">
                <a:latin typeface="Times New Roman"/>
                <a:cs typeface="Times New Roman"/>
              </a:rPr>
              <a:t>corresponds</a:t>
            </a:r>
            <a:r>
              <a:rPr lang="ru-RU" sz="3400" dirty="0">
                <a:latin typeface="Times New Roman"/>
                <a:cs typeface="Times New Roman"/>
              </a:rPr>
              <a:t> </a:t>
            </a:r>
            <a:r>
              <a:rPr lang="ru-RU" sz="3400" dirty="0" err="1">
                <a:latin typeface="Times New Roman"/>
                <a:cs typeface="Times New Roman"/>
              </a:rPr>
              <a:t>with</a:t>
            </a:r>
            <a:r>
              <a:rPr lang="ru-RU" sz="3400" dirty="0">
                <a:latin typeface="Times New Roman"/>
                <a:cs typeface="Times New Roman"/>
              </a:rPr>
              <a:t> </a:t>
            </a:r>
            <a:r>
              <a:rPr lang="ru-RU" sz="3400" dirty="0" err="1">
                <a:latin typeface="Times New Roman"/>
                <a:cs typeface="Times New Roman"/>
              </a:rPr>
              <a:t>the</a:t>
            </a:r>
            <a:r>
              <a:rPr lang="ru-RU" sz="3400" dirty="0">
                <a:latin typeface="Times New Roman"/>
                <a:cs typeface="Times New Roman"/>
              </a:rPr>
              <a:t> </a:t>
            </a:r>
            <a:r>
              <a:rPr lang="ru-RU" sz="3400" dirty="0" err="1">
                <a:latin typeface="Times New Roman"/>
                <a:cs typeface="Times New Roman"/>
              </a:rPr>
              <a:t>described</a:t>
            </a:r>
            <a:r>
              <a:rPr lang="ru-RU" sz="3400" dirty="0">
                <a:latin typeface="Times New Roman"/>
                <a:cs typeface="Times New Roman"/>
              </a:rPr>
              <a:t> </a:t>
            </a:r>
            <a:r>
              <a:rPr lang="ru-RU" sz="3400" dirty="0" err="1">
                <a:latin typeface="Times New Roman"/>
                <a:cs typeface="Times New Roman"/>
              </a:rPr>
              <a:t>changes</a:t>
            </a:r>
            <a:r>
              <a:rPr lang="ru-RU" sz="3400" dirty="0">
                <a:latin typeface="Times New Roman"/>
                <a:cs typeface="Times New Roman"/>
              </a:rPr>
              <a:t>?</a:t>
            </a:r>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38023" y="3631722"/>
            <a:ext cx="10348822" cy="30982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pPr>
            <a:r>
              <a:rPr lang="uk-UA" sz="2400" cap="all">
                <a:latin typeface="Times New Roman"/>
                <a:cs typeface="Times New Roman"/>
              </a:rPr>
              <a:t>A.   </a:t>
            </a:r>
            <a:r>
              <a:rPr lang="uk-UA" sz="2400" b="1" u="sng" cap="all">
                <a:latin typeface="Times New Roman"/>
                <a:cs typeface="Times New Roman"/>
              </a:rPr>
              <a:t> GRANULOMATOUS INFLAMMATION</a:t>
            </a:r>
            <a:endParaRPr lang="ru-RU" sz="2400">
              <a:latin typeface="Times New Roman"/>
              <a:cs typeface="Times New Roman"/>
            </a:endParaRPr>
          </a:p>
          <a:p>
            <a:pPr>
              <a:spcBef>
                <a:spcPts val="1000"/>
              </a:spcBef>
            </a:pPr>
            <a:r>
              <a:rPr lang="uk-UA" sz="2400" cap="all" dirty="0">
                <a:latin typeface="Times New Roman"/>
                <a:cs typeface="Times New Roman"/>
              </a:rPr>
              <a:t>B.    ALTERATIVE INFLAMMATION</a:t>
            </a:r>
            <a:endParaRPr lang="uk-UA" sz="2400" dirty="0">
              <a:latin typeface="Times New Roman"/>
              <a:cs typeface="Times New Roman"/>
            </a:endParaRPr>
          </a:p>
          <a:p>
            <a:pPr>
              <a:spcBef>
                <a:spcPts val="1000"/>
              </a:spcBef>
            </a:pPr>
            <a:r>
              <a:rPr lang="uk-UA" sz="2400" cap="all" dirty="0">
                <a:latin typeface="Times New Roman"/>
                <a:cs typeface="Times New Roman"/>
              </a:rPr>
              <a:t>C.    COAGULATIVE NECROSIS</a:t>
            </a:r>
            <a:endParaRPr lang="uk-UA" sz="2400" dirty="0">
              <a:latin typeface="Times New Roman"/>
              <a:cs typeface="Times New Roman"/>
            </a:endParaRPr>
          </a:p>
          <a:p>
            <a:pPr>
              <a:spcBef>
                <a:spcPts val="1000"/>
              </a:spcBef>
            </a:pPr>
            <a:r>
              <a:rPr lang="uk-UA" sz="2400" cap="all" dirty="0">
                <a:latin typeface="Times New Roman"/>
                <a:cs typeface="Times New Roman"/>
              </a:rPr>
              <a:t>D.    PROLIFERATION AND DIFFERENTIATION OF                MACROPHAGES</a:t>
            </a:r>
            <a:endParaRPr lang="uk-UA" sz="2400" dirty="0">
              <a:latin typeface="Times New Roman"/>
              <a:cs typeface="Times New Roman"/>
            </a:endParaRPr>
          </a:p>
          <a:p>
            <a:pPr>
              <a:spcBef>
                <a:spcPts val="1000"/>
              </a:spcBef>
            </a:pPr>
            <a:r>
              <a:rPr lang="uk-UA" sz="2400" cap="all" dirty="0">
                <a:latin typeface="Times New Roman"/>
                <a:cs typeface="Times New Roman"/>
              </a:rPr>
              <a:t>E.    CASEOUS NECROSIS</a:t>
            </a:r>
            <a:endParaRPr lang="uk-UA" sz="2400" dirty="0">
              <a:latin typeface="Times New Roman"/>
              <a:cs typeface="Times New Roman"/>
            </a:endParaRPr>
          </a:p>
          <a:p>
            <a:endParaRPr lang="uk-UA" dirty="0"/>
          </a:p>
        </p:txBody>
      </p:sp>
    </p:spTree>
    <p:extLst>
      <p:ext uri="{BB962C8B-B14F-4D97-AF65-F5344CB8AC3E}">
        <p14:creationId xmlns:p14="http://schemas.microsoft.com/office/powerpoint/2010/main" val="1249902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useBgFill="1">
        <p:nvSpPr>
          <p:cNvPr id="23" name="Rectangle 24">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8550EF71-363A-C250-AB4A-378BFD66E632}"/>
              </a:ext>
            </a:extLst>
          </p:cNvPr>
          <p:cNvPicPr>
            <a:picLocks noChangeAspect="1"/>
          </p:cNvPicPr>
          <p:nvPr/>
        </p:nvPicPr>
        <p:blipFill rotWithShape="1">
          <a:blip r:embed="rId2">
            <a:alphaModFix amt="40000"/>
          </a:blip>
          <a:srcRect t="20213"/>
          <a:stretch/>
        </p:blipFill>
        <p:spPr>
          <a:xfrm>
            <a:off x="21" y="10"/>
            <a:ext cx="12191978" cy="6857990"/>
          </a:xfrm>
          <a:prstGeom prst="rect">
            <a:avLst/>
          </a:prstGeom>
        </p:spPr>
      </p:pic>
      <p:sp>
        <p:nvSpPr>
          <p:cNvPr id="3" name="Заголовок 2">
            <a:extLst>
              <a:ext uri="{FF2B5EF4-FFF2-40B4-BE49-F238E27FC236}">
                <a16:creationId xmlns:a16="http://schemas.microsoft.com/office/drawing/2014/main" id="{44735CB7-B461-8531-083D-050EDA88C5C5}"/>
              </a:ext>
            </a:extLst>
          </p:cNvPr>
          <p:cNvSpPr>
            <a:spLocks noGrp="1"/>
          </p:cNvSpPr>
          <p:nvPr>
            <p:ph type="ctrTitle"/>
          </p:nvPr>
        </p:nvSpPr>
        <p:spPr>
          <a:xfrm>
            <a:off x="134163" y="311989"/>
            <a:ext cx="11657997" cy="3171428"/>
          </a:xfrm>
        </p:spPr>
        <p:txBody>
          <a:bodyPr vert="horz" lIns="91440" tIns="45720" rIns="91440" bIns="45720" rtlCol="0" anchor="t">
            <a:noAutofit/>
          </a:bodyPr>
          <a:lstStyle/>
          <a:p>
            <a:r>
              <a:rPr lang="uk-UA" sz="3200" dirty="0" err="1">
                <a:latin typeface="Times New Roman"/>
                <a:cs typeface="Times New Roman"/>
              </a:rPr>
              <a:t>Five</a:t>
            </a:r>
            <a:r>
              <a:rPr lang="uk-UA" sz="3200" dirty="0">
                <a:latin typeface="Times New Roman"/>
                <a:cs typeface="Times New Roman"/>
              </a:rPr>
              <a:t> </a:t>
            </a:r>
            <a:r>
              <a:rPr lang="uk-UA" sz="3200" dirty="0" err="1">
                <a:latin typeface="Times New Roman"/>
                <a:cs typeface="Times New Roman"/>
              </a:rPr>
              <a:t>days</a:t>
            </a:r>
            <a:r>
              <a:rPr lang="uk-UA" sz="3200" dirty="0">
                <a:latin typeface="Times New Roman"/>
                <a:cs typeface="Times New Roman"/>
              </a:rPr>
              <a:t> </a:t>
            </a:r>
            <a:r>
              <a:rPr lang="uk-UA" sz="3200" dirty="0" err="1">
                <a:latin typeface="Times New Roman"/>
                <a:cs typeface="Times New Roman"/>
              </a:rPr>
              <a:t>after</a:t>
            </a:r>
            <a:r>
              <a:rPr lang="uk-UA" sz="3200" dirty="0">
                <a:latin typeface="Times New Roman"/>
                <a:cs typeface="Times New Roman"/>
              </a:rPr>
              <a:t> a </a:t>
            </a:r>
            <a:r>
              <a:rPr lang="uk-UA" sz="3200" dirty="0" err="1">
                <a:latin typeface="Times New Roman"/>
                <a:cs typeface="Times New Roman"/>
              </a:rPr>
              <a:t>diarrhea</a:t>
            </a:r>
            <a:r>
              <a:rPr lang="uk-UA" sz="3200" dirty="0">
                <a:latin typeface="Times New Roman"/>
                <a:cs typeface="Times New Roman"/>
              </a:rPr>
              <a:t> </a:t>
            </a:r>
            <a:r>
              <a:rPr lang="uk-UA" sz="3200" dirty="0" err="1">
                <a:latin typeface="Times New Roman"/>
                <a:cs typeface="Times New Roman"/>
              </a:rPr>
              <a:t>onset</a:t>
            </a:r>
            <a:r>
              <a:rPr lang="uk-UA" sz="3200" dirty="0">
                <a:latin typeface="Times New Roman"/>
                <a:cs typeface="Times New Roman"/>
              </a:rPr>
              <a:t>, </a:t>
            </a:r>
            <a:r>
              <a:rPr lang="uk-UA" sz="3200" dirty="0" err="1">
                <a:latin typeface="Times New Roman"/>
                <a:cs typeface="Times New Roman"/>
              </a:rPr>
              <a:t>colonoscopy</a:t>
            </a:r>
            <a:r>
              <a:rPr lang="uk-UA" sz="3200" dirty="0">
                <a:latin typeface="Times New Roman"/>
                <a:cs typeface="Times New Roman"/>
              </a:rPr>
              <a:t> </a:t>
            </a:r>
            <a:r>
              <a:rPr lang="uk-UA" sz="3200" b="1" u="sng" dirty="0" err="1">
                <a:latin typeface="Times New Roman"/>
                <a:cs typeface="Times New Roman"/>
              </a:rPr>
              <a:t>detected</a:t>
            </a:r>
            <a:r>
              <a:rPr lang="uk-UA" sz="3200" b="1" u="sng" dirty="0">
                <a:latin typeface="Times New Roman"/>
                <a:cs typeface="Times New Roman"/>
              </a:rPr>
              <a:t> </a:t>
            </a:r>
            <a:r>
              <a:rPr lang="uk-UA" sz="3200" b="1" u="sng" dirty="0" err="1">
                <a:latin typeface="Times New Roman"/>
                <a:cs typeface="Times New Roman"/>
              </a:rPr>
              <a:t>gray-green</a:t>
            </a:r>
            <a:r>
              <a:rPr lang="uk-UA" sz="3200" b="1" u="sng" dirty="0">
                <a:latin typeface="Times New Roman"/>
                <a:cs typeface="Times New Roman"/>
              </a:rPr>
              <a:t> </a:t>
            </a:r>
            <a:r>
              <a:rPr lang="uk-UA" sz="3200" b="1" u="sng" dirty="0" err="1">
                <a:latin typeface="Times New Roman"/>
                <a:cs typeface="Times New Roman"/>
              </a:rPr>
              <a:t>filmy</a:t>
            </a:r>
            <a:r>
              <a:rPr lang="uk-UA" sz="3200" b="1" u="sng" dirty="0">
                <a:latin typeface="Times New Roman"/>
                <a:cs typeface="Times New Roman"/>
              </a:rPr>
              <a:t> </a:t>
            </a:r>
            <a:r>
              <a:rPr lang="uk-UA" sz="3200" b="1" u="sng" dirty="0" err="1">
                <a:latin typeface="Times New Roman"/>
                <a:cs typeface="Times New Roman"/>
              </a:rPr>
              <a:t>deposits</a:t>
            </a:r>
            <a:r>
              <a:rPr lang="uk-UA" sz="3200" b="1" u="sng" dirty="0">
                <a:latin typeface="Times New Roman"/>
                <a:cs typeface="Times New Roman"/>
              </a:rPr>
              <a:t> </a:t>
            </a:r>
            <a:r>
              <a:rPr lang="uk-UA" sz="3200" b="1" u="sng" dirty="0" err="1">
                <a:latin typeface="Times New Roman"/>
                <a:cs typeface="Times New Roman"/>
              </a:rPr>
              <a:t>tightly</a:t>
            </a:r>
            <a:r>
              <a:rPr lang="uk-UA" sz="3200" b="1" u="sng" dirty="0">
                <a:latin typeface="Times New Roman"/>
                <a:cs typeface="Times New Roman"/>
              </a:rPr>
              <a:t> </a:t>
            </a:r>
            <a:r>
              <a:rPr lang="uk-UA" sz="3200" b="1" u="sng" dirty="0" err="1">
                <a:latin typeface="Times New Roman"/>
                <a:cs typeface="Times New Roman"/>
              </a:rPr>
              <a:t>attached</a:t>
            </a:r>
            <a:r>
              <a:rPr lang="uk-UA" sz="3200" b="1" u="sng" dirty="0">
                <a:latin typeface="Times New Roman"/>
                <a:cs typeface="Times New Roman"/>
              </a:rPr>
              <a:t> </a:t>
            </a:r>
            <a:r>
              <a:rPr lang="uk-UA" sz="3200" b="1" u="sng" dirty="0" err="1">
                <a:latin typeface="Times New Roman"/>
                <a:cs typeface="Times New Roman"/>
              </a:rPr>
              <a:t>to</a:t>
            </a:r>
            <a:r>
              <a:rPr lang="uk-UA" sz="3200" b="1" u="sng" dirty="0">
                <a:latin typeface="Times New Roman"/>
                <a:cs typeface="Times New Roman"/>
              </a:rPr>
              <a:t> </a:t>
            </a:r>
            <a:r>
              <a:rPr lang="uk-UA" sz="3200" b="1" u="sng" dirty="0" err="1">
                <a:latin typeface="Times New Roman"/>
                <a:cs typeface="Times New Roman"/>
              </a:rPr>
              <a:t>the</a:t>
            </a:r>
            <a:r>
              <a:rPr lang="uk-UA" sz="3200" b="1" u="sng" dirty="0">
                <a:latin typeface="Times New Roman"/>
                <a:cs typeface="Times New Roman"/>
              </a:rPr>
              <a:t> </a:t>
            </a:r>
            <a:r>
              <a:rPr lang="uk-UA" sz="3200" b="1" u="sng" dirty="0" err="1">
                <a:latin typeface="Times New Roman"/>
                <a:cs typeface="Times New Roman"/>
              </a:rPr>
              <a:t>underlying</a:t>
            </a:r>
            <a:r>
              <a:rPr lang="uk-UA" sz="3200" b="1" u="sng" dirty="0">
                <a:latin typeface="Times New Roman"/>
                <a:cs typeface="Times New Roman"/>
              </a:rPr>
              <a:t> </a:t>
            </a:r>
            <a:r>
              <a:rPr lang="uk-UA" sz="3200" b="1" u="sng" dirty="0" err="1">
                <a:latin typeface="Times New Roman"/>
                <a:cs typeface="Times New Roman"/>
              </a:rPr>
              <a:t>tissue</a:t>
            </a:r>
            <a:r>
              <a:rPr lang="uk-UA" sz="3200" b="1" u="sng" dirty="0">
                <a:latin typeface="Times New Roman"/>
                <a:cs typeface="Times New Roman"/>
              </a:rPr>
              <a:t> </a:t>
            </a:r>
            <a:r>
              <a:rPr lang="uk-UA" sz="3200" b="1" u="sng" dirty="0" err="1">
                <a:latin typeface="Times New Roman"/>
                <a:cs typeface="Times New Roman"/>
              </a:rPr>
              <a:t>in</a:t>
            </a:r>
            <a:r>
              <a:rPr lang="uk-UA" sz="3200" b="1" u="sng" dirty="0">
                <a:latin typeface="Times New Roman"/>
                <a:cs typeface="Times New Roman"/>
              </a:rPr>
              <a:t> </a:t>
            </a:r>
            <a:r>
              <a:rPr lang="uk-UA" sz="3200" b="1" u="sng" dirty="0" err="1">
                <a:latin typeface="Times New Roman"/>
                <a:cs typeface="Times New Roman"/>
              </a:rPr>
              <a:t>the</a:t>
            </a:r>
            <a:r>
              <a:rPr lang="uk-UA" sz="3200" b="1" u="sng" dirty="0">
                <a:latin typeface="Times New Roman"/>
                <a:cs typeface="Times New Roman"/>
              </a:rPr>
              <a:t> </a:t>
            </a:r>
            <a:r>
              <a:rPr lang="uk-UA" sz="3200" b="1" u="sng" dirty="0" err="1">
                <a:latin typeface="Times New Roman"/>
                <a:cs typeface="Times New Roman"/>
              </a:rPr>
              <a:t>inflamed</a:t>
            </a:r>
            <a:r>
              <a:rPr lang="uk-UA" sz="3200" b="1" u="sng" dirty="0">
                <a:latin typeface="Times New Roman"/>
                <a:cs typeface="Times New Roman"/>
              </a:rPr>
              <a:t> </a:t>
            </a:r>
            <a:r>
              <a:rPr lang="uk-UA" sz="3200" b="1" u="sng" dirty="0" err="1">
                <a:latin typeface="Times New Roman"/>
                <a:cs typeface="Times New Roman"/>
              </a:rPr>
              <a:t>rectal</a:t>
            </a:r>
            <a:r>
              <a:rPr lang="uk-UA" sz="3200" b="1" u="sng" dirty="0">
                <a:latin typeface="Times New Roman"/>
                <a:cs typeface="Times New Roman"/>
              </a:rPr>
              <a:t> </a:t>
            </a:r>
            <a:r>
              <a:rPr lang="uk-UA" sz="3200" b="1" u="sng" dirty="0" err="1">
                <a:latin typeface="Times New Roman"/>
                <a:cs typeface="Times New Roman"/>
              </a:rPr>
              <a:t>mucosa</a:t>
            </a:r>
            <a:r>
              <a:rPr lang="uk-UA" sz="3200" b="1" u="sng" dirty="0">
                <a:latin typeface="Times New Roman"/>
                <a:cs typeface="Times New Roman"/>
              </a:rPr>
              <a:t> </a:t>
            </a:r>
            <a:r>
              <a:rPr lang="uk-UA" sz="3200" b="1" u="sng" dirty="0" err="1">
                <a:latin typeface="Times New Roman"/>
                <a:cs typeface="Times New Roman"/>
              </a:rPr>
              <a:t>of</a:t>
            </a:r>
            <a:r>
              <a:rPr lang="uk-UA" sz="3200" b="1" u="sng" dirty="0">
                <a:latin typeface="Times New Roman"/>
                <a:cs typeface="Times New Roman"/>
              </a:rPr>
              <a:t> </a:t>
            </a:r>
            <a:r>
              <a:rPr lang="uk-UA" sz="3200" b="1" u="sng" dirty="0" err="1">
                <a:latin typeface="Times New Roman"/>
                <a:cs typeface="Times New Roman"/>
              </a:rPr>
              <a:t>the</a:t>
            </a:r>
            <a:r>
              <a:rPr lang="uk-UA" sz="3200" b="1" u="sng" dirty="0">
                <a:latin typeface="Times New Roman"/>
                <a:cs typeface="Times New Roman"/>
              </a:rPr>
              <a:t> </a:t>
            </a:r>
            <a:r>
              <a:rPr lang="uk-UA" sz="3200" b="1" u="sng" dirty="0" err="1">
                <a:latin typeface="Times New Roman"/>
                <a:cs typeface="Times New Roman"/>
              </a:rPr>
              <a:t>patient</a:t>
            </a:r>
            <a:r>
              <a:rPr lang="uk-UA" sz="3200" b="1" u="sng" dirty="0">
                <a:latin typeface="Times New Roman"/>
                <a:cs typeface="Times New Roman"/>
              </a:rPr>
              <a:t>.</a:t>
            </a:r>
            <a:r>
              <a:rPr lang="uk-UA" sz="3200" dirty="0">
                <a:latin typeface="Times New Roman"/>
                <a:cs typeface="Times New Roman"/>
              </a:rPr>
              <a:t> </a:t>
            </a:r>
            <a:r>
              <a:rPr lang="uk-UA" sz="3200" dirty="0" err="1">
                <a:latin typeface="Times New Roman"/>
                <a:cs typeface="Times New Roman"/>
              </a:rPr>
              <a:t>What</a:t>
            </a:r>
            <a:r>
              <a:rPr lang="uk-UA" sz="3200" dirty="0">
                <a:latin typeface="Times New Roman"/>
                <a:cs typeface="Times New Roman"/>
              </a:rPr>
              <a:t> </a:t>
            </a:r>
            <a:r>
              <a:rPr lang="uk-UA" sz="3200" dirty="0" err="1">
                <a:latin typeface="Times New Roman"/>
                <a:cs typeface="Times New Roman"/>
              </a:rPr>
              <a:t>disease</a:t>
            </a:r>
            <a:r>
              <a:rPr lang="uk-UA" sz="3200" dirty="0">
                <a:latin typeface="Times New Roman"/>
                <a:cs typeface="Times New Roman"/>
              </a:rPr>
              <a:t> </a:t>
            </a:r>
            <a:r>
              <a:rPr lang="uk-UA" sz="3200" dirty="0" err="1">
                <a:latin typeface="Times New Roman"/>
                <a:cs typeface="Times New Roman"/>
              </a:rPr>
              <a:t>can</a:t>
            </a:r>
            <a:r>
              <a:rPr lang="uk-UA" sz="3200" dirty="0">
                <a:latin typeface="Times New Roman"/>
                <a:cs typeface="Times New Roman"/>
              </a:rPr>
              <a:t> </a:t>
            </a:r>
            <a:r>
              <a:rPr lang="uk-UA" sz="3200" dirty="0" err="1">
                <a:latin typeface="Times New Roman"/>
                <a:cs typeface="Times New Roman"/>
              </a:rPr>
              <a:t>be</a:t>
            </a:r>
            <a:r>
              <a:rPr lang="uk-UA" sz="3200" dirty="0">
                <a:latin typeface="Times New Roman"/>
                <a:cs typeface="Times New Roman"/>
              </a:rPr>
              <a:t> </a:t>
            </a:r>
            <a:br>
              <a:rPr lang="uk-UA" sz="3200" dirty="0">
                <a:latin typeface="Times New Roman"/>
                <a:cs typeface="Times New Roman"/>
              </a:rPr>
            </a:br>
            <a:r>
              <a:rPr lang="uk-UA" sz="3200" dirty="0" err="1">
                <a:latin typeface="Times New Roman"/>
                <a:cs typeface="Times New Roman"/>
              </a:rPr>
              <a:t>characterized</a:t>
            </a:r>
            <a:r>
              <a:rPr lang="uk-UA" sz="3200" dirty="0">
                <a:latin typeface="Times New Roman"/>
                <a:cs typeface="Times New Roman"/>
              </a:rPr>
              <a:t> </a:t>
            </a:r>
            <a:r>
              <a:rPr lang="uk-UA" sz="3200" dirty="0" err="1">
                <a:latin typeface="Times New Roman"/>
                <a:cs typeface="Times New Roman"/>
              </a:rPr>
              <a:t>by</a:t>
            </a:r>
            <a:r>
              <a:rPr lang="uk-UA" sz="3200" dirty="0">
                <a:latin typeface="Times New Roman"/>
                <a:cs typeface="Times New Roman"/>
              </a:rPr>
              <a:t> </a:t>
            </a:r>
            <a:r>
              <a:rPr lang="uk-UA" sz="3200" dirty="0" err="1">
                <a:latin typeface="Times New Roman"/>
                <a:cs typeface="Times New Roman"/>
              </a:rPr>
              <a:t>these</a:t>
            </a:r>
            <a:r>
              <a:rPr lang="uk-UA" sz="3200" dirty="0">
                <a:latin typeface="Times New Roman"/>
                <a:cs typeface="Times New Roman"/>
              </a:rPr>
              <a:t> </a:t>
            </a:r>
            <a:r>
              <a:rPr lang="uk-UA" sz="3200" dirty="0" err="1">
                <a:latin typeface="Times New Roman"/>
                <a:cs typeface="Times New Roman"/>
              </a:rPr>
              <a:t>pathological</a:t>
            </a:r>
            <a:r>
              <a:rPr lang="uk-UA" sz="3200" dirty="0">
                <a:latin typeface="Times New Roman"/>
                <a:cs typeface="Times New Roman"/>
              </a:rPr>
              <a:t> </a:t>
            </a:r>
            <a:r>
              <a:rPr lang="uk-UA" sz="3200" dirty="0" err="1">
                <a:latin typeface="Times New Roman"/>
                <a:cs typeface="Times New Roman"/>
              </a:rPr>
              <a:t>changes</a:t>
            </a:r>
            <a:r>
              <a:rPr lang="uk-UA" sz="3200" dirty="0">
                <a:latin typeface="Times New Roman"/>
                <a:cs typeface="Times New Roman"/>
              </a:rPr>
              <a:t>?</a:t>
            </a:r>
            <a:endParaRPr lang="ru-RU" sz="3200" dirty="0">
              <a:latin typeface="Times New Roman"/>
              <a:cs typeface="Times New Roman"/>
            </a:endParaRPr>
          </a:p>
          <a:p>
            <a:endParaRPr lang="uk-UA" sz="2800" dirty="0">
              <a:latin typeface="Times New Roman"/>
              <a:cs typeface="Times New Roman"/>
            </a:endParaRPr>
          </a:p>
          <a:p>
            <a:endParaRPr lang="ru-RU" sz="2800" dirty="0">
              <a:latin typeface="Times New Roman"/>
              <a:cs typeface="Times New Roman"/>
            </a:endParaRPr>
          </a:p>
        </p:txBody>
      </p:sp>
      <p:sp>
        <p:nvSpPr>
          <p:cNvPr id="7" name="Подзаголовок 6">
            <a:extLst>
              <a:ext uri="{FF2B5EF4-FFF2-40B4-BE49-F238E27FC236}">
                <a16:creationId xmlns:a16="http://schemas.microsoft.com/office/drawing/2014/main" id="{E0BB14E7-2E04-5AFD-6F3D-72E7C1E234E5}"/>
              </a:ext>
            </a:extLst>
          </p:cNvPr>
          <p:cNvSpPr>
            <a:spLocks noGrp="1"/>
          </p:cNvSpPr>
          <p:nvPr>
            <p:ph type="subTitle" idx="1"/>
          </p:nvPr>
        </p:nvSpPr>
        <p:spPr>
          <a:xfrm>
            <a:off x="263558" y="3425908"/>
            <a:ext cx="8825658" cy="2442929"/>
          </a:xfrm>
        </p:spPr>
        <p:txBody>
          <a:bodyPr vert="horz" lIns="91440" tIns="45720" rIns="91440" bIns="45720" rtlCol="0" anchor="t">
            <a:noAutofit/>
          </a:bodyPr>
          <a:lstStyle/>
          <a:p>
            <a:endParaRPr lang="ru-RU" sz="3400" dirty="0">
              <a:solidFill>
                <a:schemeClr val="tx1"/>
              </a:solidFill>
              <a:latin typeface="Times New Roman"/>
              <a:cs typeface="Times New Roman"/>
            </a:endParaRPr>
          </a:p>
          <a:p>
            <a:endParaRPr lang="ru-RU" sz="3400" dirty="0">
              <a:solidFill>
                <a:schemeClr val="tx1"/>
              </a:solidFill>
              <a:latin typeface="Times New Roman"/>
              <a:cs typeface="Times New Roman"/>
            </a:endParaRPr>
          </a:p>
        </p:txBody>
      </p:sp>
      <p:sp>
        <p:nvSpPr>
          <p:cNvPr id="2" name="TextBox 1">
            <a:extLst>
              <a:ext uri="{FF2B5EF4-FFF2-40B4-BE49-F238E27FC236}">
                <a16:creationId xmlns:a16="http://schemas.microsoft.com/office/drawing/2014/main" id="{AB4D615D-5D8E-693E-D2CC-9DE0FDEE9EB1}"/>
              </a:ext>
            </a:extLst>
          </p:cNvPr>
          <p:cNvSpPr txBox="1"/>
          <p:nvPr/>
        </p:nvSpPr>
        <p:spPr>
          <a:xfrm>
            <a:off x="181155" y="3602967"/>
            <a:ext cx="10348822" cy="29443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pPr>
            <a:r>
              <a:rPr lang="uk-UA" sz="2800" dirty="0">
                <a:latin typeface="Times New Roman"/>
                <a:cs typeface="Times New Roman"/>
              </a:rPr>
              <a:t>A.  </a:t>
            </a:r>
            <a:r>
              <a:rPr lang="uk-UA" sz="2400" cap="all" dirty="0">
                <a:latin typeface="Times New Roman"/>
                <a:cs typeface="Times New Roman"/>
              </a:rPr>
              <a:t> TYPHOID FEVER</a:t>
            </a:r>
            <a:endParaRPr lang="uk-UA" sz="2400" dirty="0">
              <a:latin typeface="Times New Roman"/>
              <a:cs typeface="Times New Roman"/>
            </a:endParaRPr>
          </a:p>
          <a:p>
            <a:pPr>
              <a:spcBef>
                <a:spcPts val="1000"/>
              </a:spcBef>
            </a:pPr>
            <a:r>
              <a:rPr lang="uk-UA" sz="2400" cap="all">
                <a:latin typeface="Times New Roman"/>
                <a:cs typeface="Times New Roman"/>
              </a:rPr>
              <a:t>B.    CROHN’S DISEASE</a:t>
            </a:r>
            <a:endParaRPr lang="uk-UA" sz="2400">
              <a:latin typeface="Times New Roman"/>
              <a:cs typeface="Times New Roman"/>
            </a:endParaRPr>
          </a:p>
          <a:p>
            <a:pPr>
              <a:spcBef>
                <a:spcPts val="1000"/>
              </a:spcBef>
            </a:pPr>
            <a:r>
              <a:rPr lang="uk-UA" sz="2400" cap="all">
                <a:latin typeface="Times New Roman"/>
                <a:cs typeface="Times New Roman"/>
              </a:rPr>
              <a:t>C.    SALMONELLOSIS</a:t>
            </a:r>
            <a:endParaRPr lang="uk-UA" sz="2400">
              <a:latin typeface="Times New Roman"/>
              <a:cs typeface="Times New Roman"/>
            </a:endParaRPr>
          </a:p>
          <a:p>
            <a:pPr>
              <a:spcBef>
                <a:spcPts val="1000"/>
              </a:spcBef>
            </a:pPr>
            <a:r>
              <a:rPr lang="uk-UA" sz="2400" cap="all">
                <a:latin typeface="Times New Roman"/>
                <a:cs typeface="Times New Roman"/>
              </a:rPr>
              <a:t>D.    NONSPECIFIC ULCERATIVE COLITIS</a:t>
            </a:r>
            <a:endParaRPr lang="uk-UA" sz="2400">
              <a:latin typeface="Times New Roman"/>
              <a:cs typeface="Times New Roman"/>
            </a:endParaRPr>
          </a:p>
          <a:p>
            <a:pPr>
              <a:spcBef>
                <a:spcPts val="1000"/>
              </a:spcBef>
            </a:pPr>
            <a:r>
              <a:rPr lang="uk-UA" sz="2400" b="1" u="sng" cap="all">
                <a:latin typeface="Times New Roman"/>
                <a:cs typeface="Times New Roman"/>
              </a:rPr>
              <a:t>E.    DYSENTERY</a:t>
            </a:r>
            <a:endParaRPr lang="uk-UA" sz="2400">
              <a:latin typeface="Times New Roman"/>
              <a:cs typeface="Times New Roman"/>
            </a:endParaRPr>
          </a:p>
          <a:p>
            <a:endParaRPr lang="uk-UA" sz="2800" dirty="0">
              <a:latin typeface="Times New Roman"/>
              <a:cs typeface="Times New Roman"/>
            </a:endParaRPr>
          </a:p>
        </p:txBody>
      </p:sp>
    </p:spTree>
    <p:extLst>
      <p:ext uri="{BB962C8B-B14F-4D97-AF65-F5344CB8AC3E}">
        <p14:creationId xmlns:p14="http://schemas.microsoft.com/office/powerpoint/2010/main" val="8138739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0</TotalTime>
  <Words>2710</Words>
  <Application>Microsoft Office PowerPoint</Application>
  <PresentationFormat>Широкоэкранный</PresentationFormat>
  <Paragraphs>247</Paragraphs>
  <Slides>40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40</vt:i4>
      </vt:variant>
    </vt:vector>
  </HeadingPairs>
  <TitlesOfParts>
    <vt:vector size="45" baseType="lpstr">
      <vt:lpstr>Arial</vt:lpstr>
      <vt:lpstr>Century Gothic</vt:lpstr>
      <vt:lpstr>Times New Roman</vt:lpstr>
      <vt:lpstr>Wingdings 3</vt:lpstr>
      <vt:lpstr>Ion</vt:lpstr>
      <vt:lpstr>КРОК-1 speciality "DENTISTRY"</vt:lpstr>
      <vt:lpstr> Autopsy of the body of a 7-year- old child, who died of decompensated congenital heart defect, shows an increase in the mass and volume of the thymus. Microscopy reveals normal structure of the thymus. What pathological process is observed in the thymus in this case?</vt:lpstr>
      <vt:lpstr>Examination of the oral cavity shows that gingival mucosa of the upper jaw is reddish, has signs of edema, and slightly bleeds, with the damage localized primarily at the interdental areas. What diagnosis is likely in this case? </vt:lpstr>
      <vt:lpstr>Because cutaneous leishmaniasis in the urban areas can be characterized by a cyclic course, a physician suspects that the patient has been ill for approximately 3- 6 months. What pathological anatomical changes allow making this conclusion, if they appear? </vt:lpstr>
      <vt:lpstr>Oral cavity examination reveals gingival retraction with exposed roots and cervices of the lower incisors. X- ray shows foci of osteoporosis in the alveolar bone; smooth resorption of bone tissue is prevalent. Microscopy of gingival tissues shows sclerosis and hyalinosis of the microvasculature with luminal obliteration. The capillary network is reduced. Connective tissue has dystrophic changes. What pathological process was detected in the patient? </vt:lpstr>
      <vt:lpstr>Examination of a patient detects calcinosis cutis, Raynaud’s syndrome, esophageal motility disorder, sclerodactyly, and telangiectasia. These changes are called CREST syndrome. What disease can be characterized by the described changes? </vt:lpstr>
      <vt:lpstr>A newborn failed to take his first breath. Autopsy revealed that despite unobstructed airways the lungs of the newborn were unable to stretch. What is the most likely cause of this condition? </vt:lpstr>
      <vt:lpstr>Several hours after a dental trauma, the tooth pulp has hyperemic vessels and marked tissue edema with isolated neutrophils and lymphocytes, while nerve fibers have minor dystrophic changes. What diagnosis is likely in this case? </vt:lpstr>
      <vt:lpstr>A 61-year-old patient died in the intensive care unit due to multiple organ dysfunction syndrome. Previously, the patient underwent a surgery for acute purulent periostitis. Histology of necropsy materials revealed hyperplasia of the lymphoid tissue of the tonsils, diffuse neutrophilic infiltration of the necrotically changed alveolar process of the jaw, regional purulent lymphadenitis, soft tissue phlegmon of the neck, bilateral polysegmental purulent pneumonia, splenomegaly, irreversible changes in cardiomyocytes and epithelium of the renal tubules. Postmortem bacteriology detected Staphylococcus aureus in the blood. What disease is the cause of these pathological manifestations? </vt:lpstr>
      <vt:lpstr>Autopsy of a 72-year-old man with recurrent transmural myocardial infarction revealed his epicardial and pericardial membranes to be swollen, thickened, coarse, as if covered in hair. What type of inflammation occurred in the cardiac membranes in this case? </vt:lpstr>
      <vt:lpstr>Autopsy of the body of a deceased 64-year-old woman diagnosed with tuberculosis shows a dense and enlarged spleen with multiple small gray-white foci. Microscopy detects caseous necrosis in the center of the foci, surrounded by epithelioid cells, multinucleated giant cells, lymphocytes, etc. What spleen disorder did this woman develop? </vt:lpstr>
      <vt:lpstr>A 20-year-old pregnant woman has a round reddish formation with ulceration on its surface on the vestibular surface of the gums in her incisor region. Microscopy detects in this formation a similarity to a capillary hemangioma. What diagnosis is likely in this case?</vt:lpstr>
      <vt:lpstr>A 50-year-old patient, who recovered from a heart attack, five years later died of chronic heart failure. Autopsy detects a dense sac- like protrusion on the lateral surface of the wall of the left ventricle. The wall in this place is thinned out, dense, and gray. What cardiac pathology can be characterized by these changes? </vt:lpstr>
      <vt:lpstr>A patient came to a family doctor with complaints of weakness, weight loss, and enlarged cervical lymph nodes. Microscopy of the biopsy material obtained from a lymph node shows giant multinucleated Reed-Sternberg cells, lymphocytes, plasma cells, histiocytes, eosinophils, and areas of necrosis and sclerosis. What disease can be characterized by the described changes?  </vt:lpstr>
      <vt:lpstr>Histology of an extracted tooth detects a lower number and reduced size of odontoblasts and pulpocytes with sclerosis of the connective tissue base of the pulp. What diagnosis is likely in this case? </vt:lpstr>
      <vt:lpstr>A 35-year-old man came to a hospital with complaints of pain in the right lower jaw, fever, chills, and a swelling. Examination detects detachment of the periosteum with accumulation of inflammatory exudate between the periosteum and the bone, perifocal edema of soft tissues, and partial liquefaction of the periosteum. What diagnosis can be suspected in this case? </vt:lpstr>
      <vt:lpstr>A man came to a doctor with complaints of excessive thirst (polydipsia) and frequent urination with a large amount of urine (polyuria). The patient’s history states that 4 weeks ago he was diagnosed with necrosis of the posterior lobe of the pituitary gland caused by a craniocerebral injury. What pathology is observed in the patient? </vt:lpstr>
      <vt:lpstr>A 42-year-old man, a hunter, was preparing a fox pelt. One week later, he fell ill. The disease manifested as nervous excitement, hydrophobia, and seizures. Autopsy of the hunter’s body revealed encephalitis with damage to the brainstem, walls of the third ventricle, and hippocampus. Encephalitis manifested as accumulation of lymphocytes and microglial cells around dead neurons and blood vessels. Eosinophilic inclusions (Babesh-Negri bodies) were detected in the hippocampal neurons. What disease can be diagnosed in the deceased? </vt:lpstr>
      <vt:lpstr>After extraction of a tooth on the lower jaw, a 30-year-old woman developed an increase in temperature and later a swelling in her neck region. A dissection of the skin of her neck revealed that the subcutaneous fatty-tissue was soaked through with a foul­smelling opaque yellow-green liquid. What process developed in the fatty tissue in this case? </vt:lpstr>
      <vt:lpstr>A patient developed a tender red nodule in the lower jaw region. Histology detects accumulation of purulent exudate in several hair follicles. What clinical and morphological type of inflammation is observed in this case?   </vt:lpstr>
      <vt:lpstr>A man, who for a long time has been suffering from chronic mandibular osteomyelitis, died of renal failure. Autopsy shows enlarged yellow-white kidneys that are extremely dense and have a waxy sheen. Light microscopy detected deposits of homogeneous pink masses in the glomerular capillary loops, walls of arterioles and arteries, canalicular basement membrane, and stroma. These deposits color brick-red when stained with Congo red. What process developed in the kidneys? </vt:lpstr>
      <vt:lpstr>A 26-year-old woman was found to have a tumor of the alveolar process. The tumor manifests as a dense node with clear margins. Histological examination shows homogeneous mononuclear small oval cells mixed with multinucleated giant cells; occasionally bone trabeculae form among the cells. Make the diagnosis: </vt:lpstr>
      <vt:lpstr>Microscopic examination of a surgical biopsy material (part of the lip with an ulcer) shows epithelial complexes composed of atypical stratified epithelium with pathological mitotic figures near the ulcer margins and under the ulcer floor in the connective tissue of mucosa. Within these complexes there are accumulations of bright pink concentric formations. What pathology is it? </vt:lpstr>
      <vt:lpstr>Histological examination of the mandibular bone shows a tumor consisting of fibrous tissue that surrounds basophilic cement-like foci of varying size. Make the diagnosis, what kind of tumor it is: </vt:lpstr>
      <vt:lpstr>A 2-year-old child with a history of URTI, who died with signs of cardiopulmonary failure, has hyperemic right lung. In segments 2,6, and 10 on the surface and on section there are irregularshaped yellow airless foci, with their size varying from several millimeters to 1 cm. Microscopy shows that in these portions of pulmonary tissue the alveoli, bronchioles, and small bronchi contain exudate with predominance of neutrophils. What is the most likely diagnosis? </vt:lpstr>
      <vt:lpstr>A 45-year-old man had a cyst removed from the region of his gonial angle. The cyst was 1.5 cm in diameter and contained numerous keratinous masses. Histology shows that the cyst wall is thin and formed from mature connective tissue, cyst interior is lined with stratified squamous epithelium with marked parakeratosis and hyperkeratosis. Make the diagnosis: </vt:lpstr>
      <vt:lpstr>A 40-year-old woman after installation of artificial crowns on her upper incisors eventually developed a brownish gingival enlargement on the vestibular surface. The enlargement covers the crowns and is 15 mm in diameter. Open biopsy results: under the stratified squamous epithelium of the gums there is a neoplasm consisting of connective tissue with numerous sinusoid vessels, oval mononuclear cells that form osteoid substance, and multinucleated giant cells that destroy the maxillary alveolar ridge. Make the diagnosis: </vt:lpstr>
      <vt:lpstr>Autopsy of a 2-year-old child, who died of meningitis, shows absence of thymus and T-dependent areas in the peripheral lymphoid tissue. What immunodeficiency syndrome can be characterized by these changes? </vt:lpstr>
      <vt:lpstr>A patient with essential hypertension presents with significant increase in left ventricular myocardial mass. It is likely to be caused by: </vt:lpstr>
      <vt:lpstr>A 53-year-old patient with a long history of nephrolithiasis underwent nephrectomy. like removed kidney is a thin-walled sac filled with urine. Renal parenchyma is atrophied. Specify this complication of nephrolithiasis: </vt:lpstr>
      <vt:lpstr>A newborn failed to take his first breath. Autopsy revealed that despite unobstructed airways the lungs of the newborn were unable to stretch. What is the most likely cause of this condition? </vt:lpstr>
      <vt:lpstr>A 22-year-old man was brought into the inpatient department with complaints of fever and weakness. One of his enlarged cervical lymph nodes was excised for histological analysis. In the tissues of the lymph node there are necrotic foci surrounded with epithelioid cells, Langhans multinucleated giant cells, and lymphocytes. What disease can be suspected in this case? </vt:lpstr>
      <vt:lpstr>A 38-year-old man suddenly died. Autopsy revealed myocardial infarction in the posterior wall of the left ventricle. What are the most likely changes in myocardiocyte structure that can be revealed microscopically in the infarction focus? </vt:lpstr>
      <vt:lpstr>A 28-year-old patient had been diagnosed with multifragmental fracture of the right hip. On the third day after the injury he began to complain of pain in the right side of chest, difficult respiration. A day later the death occurred against the background of progressive heart and respiratory failure. Histological study of pulmonary and cerebral blood vessels revealed orange sudanophilic droplets that completely obstructed the vessels of microvasculature. What complication caused the death of the patient? </vt:lpstr>
      <vt:lpstr>Microscopy of a plaque-like structure extracted from the lateral surface of the tongue of a man with dentures revealed significant thickening of the epithelial layer along with processes of parakeratosis, hyperkeratosis, and acanthosis; in the connective tissue there are small round cell infiltrations. Make the diagnosis of this pathological condition: </vt:lpstr>
      <vt:lpstr>Examination of the femur detected suppurative inflammation of compact bone substance and bone marrow with formation of sequestra. What disease causes such changes? </vt:lpstr>
      <vt:lpstr>Histological examination of a lymph node removed from the posterior triangle of neck of an 18-year-old patient revealed cell agglomerations that included single multinuclear Reed-Stemberg cells, major Hodgkin’s cells, minor Hodgkin’s cells, and many lymphocytes, single plasmatic cells, and eosinophils. What is the most likely diagnosis? </vt:lpstr>
      <vt:lpstr>Autopsy of the body of a man who died of croupous pneumonia revealed an opaque liquid in the pleural cavity and a grayish  film on the visceral pleura. What type of inflammation is observed on the visceral pleura?  </vt:lpstr>
      <vt:lpstr>Microscopy of the kidney biopsy material detected foci with granular eosinophilic masses in their center, surrounded by an infiltrate consisting of lymphocytes, epithelioid cells, and isolated Langhans cells. What pathological process corresponds with the described changes? </vt:lpstr>
      <vt:lpstr>Five days after a diarrhea onset, colonoscopy detected gray-green filmy deposits tightly attached to the underlying tissue in the inflamed rectal mucosa of the patient. What disease can be  characterized by these pathological changes?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Маріана Валеріївна Литвиненко</cp:lastModifiedBy>
  <cp:revision>2552</cp:revision>
  <dcterms:created xsi:type="dcterms:W3CDTF">2023-09-18T08:01:42Z</dcterms:created>
  <dcterms:modified xsi:type="dcterms:W3CDTF">2024-04-07T16:22:42Z</dcterms:modified>
</cp:coreProperties>
</file>