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4" r:id="rId7"/>
    <p:sldId id="263" r:id="rId8"/>
    <p:sldId id="260" r:id="rId9"/>
    <p:sldId id="273" r:id="rId10"/>
    <p:sldId id="274" r:id="rId11"/>
    <p:sldId id="261" r:id="rId12"/>
    <p:sldId id="266" r:id="rId13"/>
    <p:sldId id="262" r:id="rId14"/>
    <p:sldId id="267" r:id="rId15"/>
    <p:sldId id="272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299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996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25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4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609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64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09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202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57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336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34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B1D30-93E6-4FFA-BAD5-A1853E67F8FA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9791E-CA98-4F4B-B3CB-CA09ECB23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56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6561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1</a:t>
            </a:r>
            <a:br>
              <a:rPr lang="uk-UA" sz="1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1872208"/>
          </a:xfrm>
        </p:spPr>
        <p:txBody>
          <a:bodyPr/>
          <a:lstStyle/>
          <a:p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ПРАКТИЧНЕ ЗАНЯТТЯ</a:t>
            </a:r>
          </a:p>
          <a:p>
            <a:pPr>
              <a:lnSpc>
                <a:spcPct val="200000"/>
              </a:lnSpc>
            </a:pPr>
            <a:r>
              <a:rPr lang="uk-UA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АРТЕРІАЛЬНА ГІПЕРТЕНЗІЯ»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777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АРТЕРІАЛЬНА ГІПЕРТЕНЗІЯ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СТІЙКЕ ПІДВИЩЕННЯ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АД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(САД </a:t>
            </a:r>
            <a:r>
              <a:rPr lang="uk-UA" sz="1800" u="sng" dirty="0" smtClean="0">
                <a:latin typeface="Times New Roman" pitchFamily="18" charset="0"/>
                <a:cs typeface="Times New Roman" pitchFamily="18" charset="0"/>
              </a:rPr>
              <a:t>˃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140 ТА/АБО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ДАД </a:t>
            </a:r>
            <a:r>
              <a:rPr lang="uk-UA" sz="1800" u="sng" dirty="0">
                <a:latin typeface="Times New Roman" pitchFamily="18" charset="0"/>
                <a:cs typeface="Times New Roman" pitchFamily="18" charset="0"/>
              </a:rPr>
              <a:t>˃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90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ММ.РТ.СТ.), ЗАРЕЄСТРОВАНО ПРИ НЕ МЕНШ, НІЖ 2 ЛІКАРСЬКИХ ОГЛЯДАХ, </a:t>
            </a:r>
          </a:p>
          <a:p>
            <a:pPr marL="0" indent="0" algn="ctr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ПРИ КОЖНОМУ З НИХ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АД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ВИМІРЮЄТЬСЯ ДВІЧІ.</a:t>
            </a:r>
          </a:p>
          <a:p>
            <a:pPr marL="0" indent="0" algn="ctr">
              <a:buNone/>
            </a:pP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За офіційними даними Центру медичної статистики МОЗ, станом на 01.01.2014 в Україні зареєстровано 12 153 040 хворих на артеріальну гіпертензію (АГ), що становить близько третини дорослого населення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АГ – один з факторів ризику розвитку ІХС, мозкового інсульту та серцевої недостатності, частіше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зустрічаются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серед хворих на АГ:</a:t>
            </a:r>
          </a:p>
          <a:p>
            <a:pPr marL="0" indent="0" algn="just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ІХС в 4,5 рази,</a:t>
            </a:r>
          </a:p>
          <a:p>
            <a:pPr marL="0" indent="0" algn="just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ІМ в 2 рази, </a:t>
            </a:r>
          </a:p>
          <a:p>
            <a:pPr marL="0" indent="0" algn="just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СН в 2,3 рази</a:t>
            </a:r>
          </a:p>
          <a:p>
            <a:pPr marL="0" indent="0" algn="just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ПМК 9,8 разів</a:t>
            </a:r>
            <a:endParaRPr lang="uk-UA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94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560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Описание: http://217.196.164.19/www/tables/09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1785"/>
            <a:ext cx="5832648" cy="630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076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ompendium.com.ua/wp/wp-content/uploads/2019/05/2005-7.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15370"/>
            <a:ext cx="7776864" cy="675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254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Фіксовані комбінації в терапії артеріальної гіпертензії – сучасний погля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63284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551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Сучасні підходи до лікування артеріальної гіпертензії: роль комбінованої  терап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84887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522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Описание: http://217.196.164.19/www/tables/09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32656"/>
            <a:ext cx="5501759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534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Основні симптоми та синдроми при артеріальній гіпертензії (гіпертонічній — 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5" descr="https://s1.slide-share.ru/s_slide/0d3c75c024933948995417cbe4ba641e/07d0a9de-db3d-4450-8780-a93a8dd8accb.jpeg"/>
          <p:cNvSpPr>
            <a:spLocks noChangeAspect="1" noChangeArrowheads="1"/>
          </p:cNvSpPr>
          <p:nvPr/>
        </p:nvSpPr>
        <p:spPr bwMode="auto">
          <a:xfrm>
            <a:off x="155575" y="-2986088"/>
            <a:ext cx="830580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8643"/>
            <a:ext cx="7956376" cy="558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038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848745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656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compendium.com.ua/wp/wp-content/uploads/2019/05/2005-7.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08912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069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fp.com.ua/wp-files/2017/12/AG_diet_recommendat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3049"/>
            <a:ext cx="7560840" cy="650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119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Європейські рекомендації з ведення хворих на артеріальну гіпертензію 2018:  фокус на ішемічну хворобу серц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2493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835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523264"/>
              </p:ext>
            </p:extLst>
          </p:nvPr>
        </p:nvGraphicFramePr>
        <p:xfrm>
          <a:off x="539552" y="1005880"/>
          <a:ext cx="7833398" cy="4525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166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166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7407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Ураження  </a:t>
                      </a:r>
                      <a:r>
                        <a:rPr lang="ru-RU" sz="1100" dirty="0">
                          <a:effectLst/>
                        </a:rPr>
                        <a:t>орган</a:t>
                      </a:r>
                      <a:r>
                        <a:rPr lang="uk-UA" sz="1100" dirty="0">
                          <a:effectLst/>
                        </a:rPr>
                        <a:t>і</a:t>
                      </a:r>
                      <a:r>
                        <a:rPr lang="ru-RU" sz="1100" dirty="0">
                          <a:effectLst/>
                        </a:rPr>
                        <a:t>в</a:t>
                      </a:r>
                      <a:r>
                        <a:rPr lang="uk-UA" sz="1100" dirty="0">
                          <a:effectLst/>
                        </a:rPr>
                        <a:t> мішеней 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Гіпертрофія лівого шлуночка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БРА, </a:t>
                      </a:r>
                      <a:r>
                        <a:rPr lang="uk-UA" sz="1100">
                          <a:effectLst/>
                        </a:rPr>
                        <a:t>іАПФ</a:t>
                      </a:r>
                      <a:r>
                        <a:rPr lang="ru-RU" sz="1100">
                          <a:effectLst/>
                        </a:rPr>
                        <a:t>, </a:t>
                      </a:r>
                      <a:r>
                        <a:rPr lang="uk-UA" sz="1100">
                          <a:effectLst/>
                        </a:rPr>
                        <a:t>БКК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Початкові ознаки атеросклерозу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БКК, іАПФ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</a:rPr>
                        <a:t>Мікроальбумінурія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іАПФ, </a:t>
                      </a:r>
                      <a:r>
                        <a:rPr lang="ru-RU" sz="1100">
                          <a:effectLst/>
                        </a:rPr>
                        <a:t>БРА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Порушення функції нирок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іАПФ</a:t>
                      </a:r>
                      <a:r>
                        <a:rPr lang="ru-RU" sz="1100">
                          <a:effectLst/>
                        </a:rPr>
                        <a:t>, БРА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407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Асоційовані клінічні стани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Перенесений інсульт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Будь-які антигіпертензивні препарати, що ефективно знижують АТ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Перенесений інфаркт міокарда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Б</a:t>
                      </a:r>
                      <a:r>
                        <a:rPr lang="ru-RU" sz="1100">
                          <a:effectLst/>
                        </a:rPr>
                        <a:t>Б, </a:t>
                      </a:r>
                      <a:r>
                        <a:rPr lang="uk-UA" sz="1100">
                          <a:effectLst/>
                        </a:rPr>
                        <a:t>іАПФ</a:t>
                      </a:r>
                      <a:r>
                        <a:rPr lang="ru-RU" sz="1100">
                          <a:effectLst/>
                        </a:rPr>
                        <a:t>, БРА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Стенокардія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Б</a:t>
                      </a:r>
                      <a:r>
                        <a:rPr lang="ru-RU" sz="1100">
                          <a:effectLst/>
                        </a:rPr>
                        <a:t>Б, </a:t>
                      </a:r>
                      <a:r>
                        <a:rPr lang="uk-UA" sz="1100">
                          <a:effectLst/>
                        </a:rPr>
                        <a:t>БКК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8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Хронічна серцева недостатність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Діуретики, ББ, іАПФ, БРА, антагоністи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альдостерону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Аневризма аорти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ББ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22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Фібриляція передсердь – попередження нападів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Розглянути можливість призначення </a:t>
                      </a:r>
                      <a:r>
                        <a:rPr lang="ru-RU" sz="1100">
                          <a:effectLst/>
                        </a:rPr>
                        <a:t>БРА</a:t>
                      </a:r>
                      <a:r>
                        <a:rPr lang="uk-UA" sz="1100">
                          <a:effectLst/>
                        </a:rPr>
                        <a:t>, іАПФ</a:t>
                      </a:r>
                      <a:r>
                        <a:rPr lang="ru-RU" sz="1100">
                          <a:effectLst/>
                        </a:rPr>
                        <a:t>, </a:t>
                      </a:r>
                      <a:r>
                        <a:rPr lang="uk-UA" sz="1100">
                          <a:effectLst/>
                        </a:rPr>
                        <a:t>ББ або антагоністів 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альдостерону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Фібриляція передсердь – контроль ЧСС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Б</a:t>
                      </a:r>
                      <a:r>
                        <a:rPr lang="ru-RU" sz="1100">
                          <a:effectLst/>
                        </a:rPr>
                        <a:t>Б, нед</a:t>
                      </a:r>
                      <a:r>
                        <a:rPr lang="uk-UA" sz="1100">
                          <a:effectLst/>
                        </a:rPr>
                        <a:t>і</a:t>
                      </a:r>
                      <a:r>
                        <a:rPr lang="ru-RU" sz="1100">
                          <a:effectLst/>
                        </a:rPr>
                        <a:t>г</a:t>
                      </a:r>
                      <a:r>
                        <a:rPr lang="uk-UA" sz="1100">
                          <a:effectLst/>
                        </a:rPr>
                        <a:t>і</a:t>
                      </a:r>
                      <a:r>
                        <a:rPr lang="ru-RU" sz="1100">
                          <a:effectLst/>
                        </a:rPr>
                        <a:t>дроп</a:t>
                      </a:r>
                      <a:r>
                        <a:rPr lang="uk-UA" sz="1100">
                          <a:effectLst/>
                        </a:rPr>
                        <a:t>и</a:t>
                      </a:r>
                      <a:r>
                        <a:rPr lang="ru-RU" sz="1100">
                          <a:effectLst/>
                        </a:rPr>
                        <a:t>р</a:t>
                      </a:r>
                      <a:r>
                        <a:rPr lang="uk-UA" sz="1100">
                          <a:effectLst/>
                        </a:rPr>
                        <a:t>и</a:t>
                      </a:r>
                      <a:r>
                        <a:rPr lang="ru-RU" sz="1100">
                          <a:effectLst/>
                        </a:rPr>
                        <a:t>д</a:t>
                      </a:r>
                      <a:r>
                        <a:rPr lang="uk-UA" sz="1100">
                          <a:effectLst/>
                        </a:rPr>
                        <a:t>і</a:t>
                      </a:r>
                      <a:r>
                        <a:rPr lang="ru-RU" sz="1100">
                          <a:effectLst/>
                        </a:rPr>
                        <a:t>нов</a:t>
                      </a:r>
                      <a:r>
                        <a:rPr lang="uk-UA" sz="1100">
                          <a:effectLst/>
                        </a:rPr>
                        <a:t>і БКК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ХНН/протеїнурія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і</a:t>
                      </a:r>
                      <a:r>
                        <a:rPr lang="ru-RU" sz="1100">
                          <a:effectLst/>
                        </a:rPr>
                        <a:t>АПФ, БРА </a:t>
                      </a:r>
                      <a:r>
                        <a:rPr lang="uk-UA" sz="11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Атеросклеротичне ураження периферичних артерій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 і</a:t>
                      </a:r>
                      <a:r>
                        <a:rPr lang="ru-RU" sz="1100">
                          <a:effectLst/>
                        </a:rPr>
                        <a:t>АПФ, </a:t>
                      </a:r>
                      <a:r>
                        <a:rPr lang="uk-UA" sz="1100">
                          <a:effectLst/>
                        </a:rPr>
                        <a:t>БКК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7407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Окремі клінічні стани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48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Ізольована систолічна артеріальна гіпертензія (вік 60 років і старше)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Діуретики, БКК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Метаболічний синдром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іАПФ, </a:t>
                      </a:r>
                      <a:r>
                        <a:rPr lang="ru-RU" sz="1100">
                          <a:effectLst/>
                        </a:rPr>
                        <a:t>БРА, </a:t>
                      </a:r>
                      <a:r>
                        <a:rPr lang="uk-UA" sz="1100">
                          <a:effectLst/>
                        </a:rPr>
                        <a:t>БКК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Цукровий діабет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іАПФ, БРА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Вагітність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мет</a:t>
                      </a:r>
                      <a:r>
                        <a:rPr lang="uk-UA" sz="1100">
                          <a:effectLst/>
                        </a:rPr>
                        <a:t>и</a:t>
                      </a:r>
                      <a:r>
                        <a:rPr lang="ru-RU" sz="1100">
                          <a:effectLst/>
                        </a:rPr>
                        <a:t>лдопа, </a:t>
                      </a:r>
                      <a:r>
                        <a:rPr lang="uk-UA" sz="1100">
                          <a:effectLst/>
                        </a:rPr>
                        <a:t>Б</a:t>
                      </a:r>
                      <a:r>
                        <a:rPr lang="ru-RU" sz="1100">
                          <a:effectLst/>
                        </a:rPr>
                        <a:t>Б</a:t>
                      </a:r>
                      <a:r>
                        <a:rPr lang="uk-UA" sz="1100">
                          <a:effectLst/>
                        </a:rPr>
                        <a:t> , БКК</a:t>
                      </a:r>
                      <a:r>
                        <a:rPr lang="ru-RU" sz="11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7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Негроїдна раса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</a:rPr>
                        <a:t>Діуретики</a:t>
                      </a:r>
                      <a:r>
                        <a:rPr lang="uk-UA" sz="1100" dirty="0">
                          <a:effectLst/>
                        </a:rPr>
                        <a:t>, БКК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7402" y="54868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Рекомендації вибору лікарських засобів для лікування пацієнтів АГ залежно від клінічної ситуації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03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2397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При відсутності протипоказань призначення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статинів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обов’язковим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пацієнтів з АГ та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встановленим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серцево-судинним захворюванням;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цукровим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діабетом;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високим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та дуже високим серцево-судинним ризиком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410094"/>
              </p:ext>
            </p:extLst>
          </p:nvPr>
        </p:nvGraphicFramePr>
        <p:xfrm>
          <a:off x="665897" y="2132856"/>
          <a:ext cx="7683252" cy="23509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5606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613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613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36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Зниження ХСЛПНЩ на 50% та більше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Зниження ХСЛПНЩ на 30-50%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Зниження ХСЛПНЩ на 30% та менше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18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Аторвастатин 40-80 мг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Аторвастатин 10-20 мг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Симвастатин 10 мг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18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Розувастатин 20-40 мг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Розувастатин 5-10 мг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Флювастатин 20-40 мг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18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Симвастатин 20-40 мг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Ловастатин 20-40 мг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18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Пітавастатин 2-4 мг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67544" y="4805372"/>
            <a:ext cx="85689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Статини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можуть призначатися у одній таблетці у фіксованих комбінаціях із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антигіпертензивними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засобами.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840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44742"/>
              </p:ext>
            </p:extLst>
          </p:nvPr>
        </p:nvGraphicFramePr>
        <p:xfrm>
          <a:off x="474131" y="2348880"/>
          <a:ext cx="8229600" cy="384048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Ускладнені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гіпертензивні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кризи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характер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ускладнення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Неускладнені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гіпертензивні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кризи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ІМ</a:t>
                      </a: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Інсульт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Гостра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разшаровуюча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аневризма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аорти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Гостра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недостатність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ЛШ</a:t>
                      </a: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Нестабільна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стенокардія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Аритмії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пароксизми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тахікардії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миготливої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тахіаритмії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шлуночкова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екстрасистолія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високих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градацій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Транзиторна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ішемічна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атака</a:t>
                      </a: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Еклампсія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Гостра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гіпертензивна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енцефалопатія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Кровотеча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ГНН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Церебральний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неускладнений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криз</a:t>
                      </a: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Гіпоталамічний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пароксизм (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діенцефально-вегетативний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криз)</a:t>
                      </a: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Кардіальний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неускладнений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криз</a:t>
                      </a: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Підвищення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САТ до 240 мм рт. ст. або ДАТ до 140 мм рт. ст.</a:t>
                      </a:r>
                    </a:p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Значне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підвищення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АТ у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ранній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післяопераційний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період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95536" y="332656"/>
            <a:ext cx="828092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Класифікація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гіпертензивних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кризів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Ускладнені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гіпертензивні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кризи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Перебіг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клінічними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гострого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прогресуючого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органів-мішеней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кризи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супроводжуються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появою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посиленням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 боку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органів-мішеней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загрожують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життю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хворого і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вимагають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зниження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проміжок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часу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кількох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до 1 год (схема 1.2).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палати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інтенсивної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застосуванням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парентерального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антигіпертензивних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До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віднести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випадки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значного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АТ, коли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загроза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життю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не через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органів-мішеней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а через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кровотечу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нерідко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післяопераційний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3742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compendium.com.ua/wp/wp-content/uploads/2019/05/2005-7.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948"/>
            <a:ext cx="8088833" cy="623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558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compendium.com.ua/wp/wp-content/uploads/2019/05/2005-7.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704856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728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ompendium.com.ua/wp/wp-content/uploads/2019/05/2005-7.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7058554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6923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497</Words>
  <Application>Microsoft Office PowerPoint</Application>
  <PresentationFormat>Экран (4:3)</PresentationFormat>
  <Paragraphs>99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Одеський національний медичний університет Кафедра внутрішньої медицини № 1 </vt:lpstr>
      <vt:lpstr>АРТЕРІАЛЬНА ГІПЕРТЕНЗІЯ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</dc:title>
  <dc:creator>User</dc:creator>
  <cp:lastModifiedBy>Ольга</cp:lastModifiedBy>
  <cp:revision>14</cp:revision>
  <dcterms:created xsi:type="dcterms:W3CDTF">2020-09-28T12:44:28Z</dcterms:created>
  <dcterms:modified xsi:type="dcterms:W3CDTF">2024-09-18T07:32:49Z</dcterms:modified>
</cp:coreProperties>
</file>