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305" r:id="rId5"/>
    <p:sldId id="260" r:id="rId6"/>
    <p:sldId id="30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8" r:id="rId17"/>
    <p:sldId id="307" r:id="rId18"/>
    <p:sldId id="268" r:id="rId19"/>
    <p:sldId id="306" r:id="rId20"/>
    <p:sldId id="276" r:id="rId21"/>
    <p:sldId id="309" r:id="rId22"/>
    <p:sldId id="294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0"/>
    <a:srgbClr val="6FB9D7"/>
    <a:srgbClr val="808080"/>
    <a:srgbClr val="969696"/>
    <a:srgbClr val="000000"/>
    <a:srgbClr val="333333"/>
    <a:srgbClr val="EC2C06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6" d="100"/>
          <a:sy n="10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790C43F-ACA6-4F15-9BA5-47FD38A6F4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280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>
              <a:gd name="T0" fmla="*/ 0 w 1406"/>
              <a:gd name="T1" fmla="*/ 1678 h 1678"/>
              <a:gd name="T2" fmla="*/ 0 w 1406"/>
              <a:gd name="T3" fmla="*/ 1134 h 1678"/>
              <a:gd name="T4" fmla="*/ 1406 w 1406"/>
              <a:gd name="T5" fmla="*/ 0 h 1678"/>
              <a:gd name="T6" fmla="*/ 1406 w 1406"/>
              <a:gd name="T7" fmla="*/ 91 h 1678"/>
              <a:gd name="T8" fmla="*/ 0 w 1406"/>
              <a:gd name="T9" fmla="*/ 1678 h 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>
              <a:gd name="T0" fmla="*/ 0 w 1124"/>
              <a:gd name="T1" fmla="*/ 0 h 4343"/>
              <a:gd name="T2" fmla="*/ 490 w 1124"/>
              <a:gd name="T3" fmla="*/ 2 h 4343"/>
              <a:gd name="T4" fmla="*/ 1124 w 1124"/>
              <a:gd name="T5" fmla="*/ 1373 h 4343"/>
              <a:gd name="T6" fmla="*/ 1124 w 1124"/>
              <a:gd name="T7" fmla="*/ 2036 h 4343"/>
              <a:gd name="T8" fmla="*/ 889 w 1124"/>
              <a:gd name="T9" fmla="*/ 4343 h 4343"/>
              <a:gd name="T10" fmla="*/ 526 w 1124"/>
              <a:gd name="T11" fmla="*/ 4343 h 4343"/>
              <a:gd name="T12" fmla="*/ 1079 w 1124"/>
              <a:gd name="T13" fmla="*/ 2031 h 4343"/>
              <a:gd name="T14" fmla="*/ 1079 w 1124"/>
              <a:gd name="T15" fmla="*/ 1383 h 4343"/>
              <a:gd name="T16" fmla="*/ 0 w 1124"/>
              <a:gd name="T17" fmla="*/ 0 h 4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>
              <a:gd name="T0" fmla="*/ 181 w 1507"/>
              <a:gd name="T1" fmla="*/ 0 h 4334"/>
              <a:gd name="T2" fmla="*/ 1507 w 1507"/>
              <a:gd name="T3" fmla="*/ 1379 h 4334"/>
              <a:gd name="T4" fmla="*/ 1507 w 1507"/>
              <a:gd name="T5" fmla="*/ 2036 h 4334"/>
              <a:gd name="T6" fmla="*/ 727 w 1507"/>
              <a:gd name="T7" fmla="*/ 4334 h 4334"/>
              <a:gd name="T8" fmla="*/ 2 w 1507"/>
              <a:gd name="T9" fmla="*/ 4334 h 4334"/>
              <a:gd name="T10" fmla="*/ 2 w 1507"/>
              <a:gd name="T11" fmla="*/ 4162 h 4334"/>
              <a:gd name="T12" fmla="*/ 1441 w 1507"/>
              <a:gd name="T13" fmla="*/ 1936 h 4334"/>
              <a:gd name="T14" fmla="*/ 1441 w 1507"/>
              <a:gd name="T15" fmla="*/ 1447 h 4334"/>
              <a:gd name="T16" fmla="*/ 8 w 1507"/>
              <a:gd name="T17" fmla="*/ 434 h 4334"/>
              <a:gd name="T18" fmla="*/ 0 w 1507"/>
              <a:gd name="T19" fmla="*/ 6 h 4334"/>
              <a:gd name="T20" fmla="*/ 181 w 1507"/>
              <a:gd name="T21" fmla="*/ 0 h 4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>
              <a:gd name="T0" fmla="*/ 1904 w 1904"/>
              <a:gd name="T1" fmla="*/ 0 h 4354"/>
              <a:gd name="T2" fmla="*/ 1178 w 1904"/>
              <a:gd name="T3" fmla="*/ 0 h 4354"/>
              <a:gd name="T4" fmla="*/ 0 w 1904"/>
              <a:gd name="T5" fmla="*/ 1342 h 4354"/>
              <a:gd name="T6" fmla="*/ 0 w 1904"/>
              <a:gd name="T7" fmla="*/ 1950 h 4354"/>
              <a:gd name="T8" fmla="*/ 498 w 1904"/>
              <a:gd name="T9" fmla="*/ 4354 h 4354"/>
              <a:gd name="T10" fmla="*/ 1088 w 1904"/>
              <a:gd name="T11" fmla="*/ 4354 h 4354"/>
              <a:gd name="T12" fmla="*/ 44 w 1904"/>
              <a:gd name="T13" fmla="*/ 1985 h 4354"/>
              <a:gd name="T14" fmla="*/ 44 w 1904"/>
              <a:gd name="T15" fmla="*/ 1361 h 4354"/>
              <a:gd name="T16" fmla="*/ 1904 w 1904"/>
              <a:gd name="T17" fmla="*/ 0 h 4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>
              <a:gd name="T0" fmla="*/ 1708 w 1708"/>
              <a:gd name="T1" fmla="*/ 1 h 1189"/>
              <a:gd name="T2" fmla="*/ 1379 w 1708"/>
              <a:gd name="T3" fmla="*/ 0 h 1189"/>
              <a:gd name="T4" fmla="*/ 0 w 1708"/>
              <a:gd name="T5" fmla="*/ 1189 h 1189"/>
              <a:gd name="T6" fmla="*/ 1708 w 1708"/>
              <a:gd name="T7" fmla="*/ 1 h 1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>
              <a:gd name="T0" fmla="*/ 3665 w 3846"/>
              <a:gd name="T1" fmla="*/ 0 h 4354"/>
              <a:gd name="T2" fmla="*/ 2122 w 3846"/>
              <a:gd name="T3" fmla="*/ 0 h 4354"/>
              <a:gd name="T4" fmla="*/ 0 w 3846"/>
              <a:gd name="T5" fmla="*/ 1339 h 4354"/>
              <a:gd name="T6" fmla="*/ 0 w 3846"/>
              <a:gd name="T7" fmla="*/ 1950 h 4354"/>
              <a:gd name="T8" fmla="*/ 1215 w 3846"/>
              <a:gd name="T9" fmla="*/ 4354 h 4354"/>
              <a:gd name="T10" fmla="*/ 1941 w 3846"/>
              <a:gd name="T11" fmla="*/ 4354 h 4354"/>
              <a:gd name="T12" fmla="*/ 72 w 3846"/>
              <a:gd name="T13" fmla="*/ 1877 h 4354"/>
              <a:gd name="T14" fmla="*/ 72 w 3846"/>
              <a:gd name="T15" fmla="*/ 1361 h 4354"/>
              <a:gd name="T16" fmla="*/ 3846 w 3846"/>
              <a:gd name="T17" fmla="*/ 0 h 4354"/>
              <a:gd name="T18" fmla="*/ 2122 w 3846"/>
              <a:gd name="T19" fmla="*/ 0 h 4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>
              <a:gd name="T0" fmla="*/ 0 w 1415"/>
              <a:gd name="T1" fmla="*/ 0 h 3770"/>
              <a:gd name="T2" fmla="*/ 1415 w 1415"/>
              <a:gd name="T3" fmla="*/ 1197 h 3770"/>
              <a:gd name="T4" fmla="*/ 1415 w 1415"/>
              <a:gd name="T5" fmla="*/ 1862 h 3770"/>
              <a:gd name="T6" fmla="*/ 0 w 1415"/>
              <a:gd name="T7" fmla="*/ 3770 h 3770"/>
              <a:gd name="T8" fmla="*/ 0 w 1415"/>
              <a:gd name="T9" fmla="*/ 3272 h 3770"/>
              <a:gd name="T10" fmla="*/ 1376 w 1415"/>
              <a:gd name="T11" fmla="*/ 1801 h 3770"/>
              <a:gd name="T12" fmla="*/ 1376 w 1415"/>
              <a:gd name="T13" fmla="*/ 1272 h 3770"/>
              <a:gd name="T14" fmla="*/ 6 w 1415"/>
              <a:gd name="T15" fmla="*/ 962 h 3770"/>
              <a:gd name="T16" fmla="*/ 0 w 1415"/>
              <a:gd name="T17" fmla="*/ 0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>
              <a:gd name="T0" fmla="*/ 4115 w 4120"/>
              <a:gd name="T1" fmla="*/ 0 h 3915"/>
              <a:gd name="T2" fmla="*/ 4120 w 4120"/>
              <a:gd name="T3" fmla="*/ 500 h 3915"/>
              <a:gd name="T4" fmla="*/ 61 w 4120"/>
              <a:gd name="T5" fmla="*/ 1059 h 3915"/>
              <a:gd name="T6" fmla="*/ 61 w 4120"/>
              <a:gd name="T7" fmla="*/ 1466 h 3915"/>
              <a:gd name="T8" fmla="*/ 2419 w 4120"/>
              <a:gd name="T9" fmla="*/ 3915 h 3915"/>
              <a:gd name="T10" fmla="*/ 1830 w 4120"/>
              <a:gd name="T11" fmla="*/ 3915 h 3915"/>
              <a:gd name="T12" fmla="*/ 0 w 4120"/>
              <a:gd name="T13" fmla="*/ 1449 h 3915"/>
              <a:gd name="T14" fmla="*/ 0 w 4120"/>
              <a:gd name="T15" fmla="*/ 967 h 3915"/>
              <a:gd name="T16" fmla="*/ 4115 w 4120"/>
              <a:gd name="T17" fmla="*/ 0 h 3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>
              <a:gd name="T0" fmla="*/ 4131 w 4131"/>
              <a:gd name="T1" fmla="*/ 0 h 4348"/>
              <a:gd name="T2" fmla="*/ 4126 w 4131"/>
              <a:gd name="T3" fmla="*/ 494 h 4348"/>
              <a:gd name="T4" fmla="*/ 55 w 4131"/>
              <a:gd name="T5" fmla="*/ 1404 h 4348"/>
              <a:gd name="T6" fmla="*/ 55 w 4131"/>
              <a:gd name="T7" fmla="*/ 1853 h 4348"/>
              <a:gd name="T8" fmla="*/ 3156 w 4131"/>
              <a:gd name="T9" fmla="*/ 4348 h 4348"/>
              <a:gd name="T10" fmla="*/ 2067 w 4131"/>
              <a:gd name="T11" fmla="*/ 4348 h 4348"/>
              <a:gd name="T12" fmla="*/ 0 w 4131"/>
              <a:gd name="T13" fmla="*/ 1882 h 4348"/>
              <a:gd name="T14" fmla="*/ 0 w 4131"/>
              <a:gd name="T15" fmla="*/ 1355 h 4348"/>
              <a:gd name="T16" fmla="*/ 3615 w 4131"/>
              <a:gd name="T17" fmla="*/ 0 h 4348"/>
              <a:gd name="T18" fmla="*/ 4131 w 4131"/>
              <a:gd name="T19" fmla="*/ 0 h 4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>
              <a:gd name="T0" fmla="*/ 0 w 3629"/>
              <a:gd name="T1" fmla="*/ 1315 h 1315"/>
              <a:gd name="T2" fmla="*/ 2858 w 3629"/>
              <a:gd name="T3" fmla="*/ 0 h 1315"/>
              <a:gd name="T4" fmla="*/ 3629 w 3629"/>
              <a:gd name="T5" fmla="*/ 0 h 1315"/>
              <a:gd name="T6" fmla="*/ 0 w 3629"/>
              <a:gd name="T7" fmla="*/ 1315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>
              <a:gd name="T0" fmla="*/ 0 w 2132"/>
              <a:gd name="T1" fmla="*/ 0 h 2495"/>
              <a:gd name="T2" fmla="*/ 2132 w 2132"/>
              <a:gd name="T3" fmla="*/ 2495 h 2495"/>
              <a:gd name="T4" fmla="*/ 1814 w 2132"/>
              <a:gd name="T5" fmla="*/ 2495 h 2495"/>
              <a:gd name="T6" fmla="*/ 0 w 2132"/>
              <a:gd name="T7" fmla="*/ 0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>
              <a:gd name="T0" fmla="*/ 1425 w 1425"/>
              <a:gd name="T1" fmla="*/ 1206 h 1206"/>
              <a:gd name="T2" fmla="*/ 0 w 1425"/>
              <a:gd name="T3" fmla="*/ 0 h 1206"/>
              <a:gd name="T4" fmla="*/ 0 w 1425"/>
              <a:gd name="T5" fmla="*/ 186 h 1206"/>
              <a:gd name="T6" fmla="*/ 1425 w 1425"/>
              <a:gd name="T7" fmla="*/ 1206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>
              <a:gd name="T0" fmla="*/ 0 w 1466"/>
              <a:gd name="T1" fmla="*/ 2248 h 2370"/>
              <a:gd name="T2" fmla="*/ 1466 w 1466"/>
              <a:gd name="T3" fmla="*/ 0 h 2370"/>
              <a:gd name="T4" fmla="*/ 194 w 1466"/>
              <a:gd name="T5" fmla="*/ 2370 h 2370"/>
              <a:gd name="T6" fmla="*/ 4 w 1466"/>
              <a:gd name="T7" fmla="*/ 2364 h 2370"/>
              <a:gd name="T8" fmla="*/ 0 w 1466"/>
              <a:gd name="T9" fmla="*/ 2248 h 2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>
              <a:gd name="T0" fmla="*/ 6 w 1460"/>
              <a:gd name="T1" fmla="*/ 0 h 3317"/>
              <a:gd name="T2" fmla="*/ 6 w 1460"/>
              <a:gd name="T3" fmla="*/ 643 h 3317"/>
              <a:gd name="T4" fmla="*/ 1410 w 1460"/>
              <a:gd name="T5" fmla="*/ 564 h 3317"/>
              <a:gd name="T6" fmla="*/ 1410 w 1460"/>
              <a:gd name="T7" fmla="*/ 1049 h 3317"/>
              <a:gd name="T8" fmla="*/ 0 w 1460"/>
              <a:gd name="T9" fmla="*/ 2852 h 3317"/>
              <a:gd name="T10" fmla="*/ 0 w 1460"/>
              <a:gd name="T11" fmla="*/ 3317 h 3317"/>
              <a:gd name="T12" fmla="*/ 1460 w 1460"/>
              <a:gd name="T13" fmla="*/ 1062 h 3317"/>
              <a:gd name="T14" fmla="*/ 1460 w 1460"/>
              <a:gd name="T15" fmla="*/ 505 h 3317"/>
              <a:gd name="T16" fmla="*/ 6 w 1460"/>
              <a:gd name="T17" fmla="*/ 0 h 3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pic>
        <p:nvPicPr>
          <p:cNvPr id="4115" name="Picture 1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141788" y="4041775"/>
            <a:ext cx="415925" cy="415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787775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gray">
          <a:xfrm>
            <a:off x="7561263" y="5476875"/>
            <a:ext cx="1196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7F00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gray">
          <a:xfrm>
            <a:off x="6618288" y="5781675"/>
            <a:ext cx="2139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600">
                <a:latin typeface="Times New Roman" charset="0"/>
              </a:rPr>
              <a:t>www.themegallery.com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EDBC30-4C5D-4732-8462-C4F7910E0B2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0D92E-3524-453A-8651-A159C5A1AE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395038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62222-4AAC-488A-A56D-E8C68F641C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52984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97C07-4718-4305-8D1F-DCD2FCF21E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005601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25ACC9-06B8-406A-A97B-66A86AAF3B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806341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2ADD9-2AFB-450B-A384-589EEBA22C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441722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85D73-3016-432A-B9AB-93ACDB42EF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23105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FA9CB-EF53-4732-A9B2-C73BADDEC9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91953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4CF2F-6C61-4BD6-A5D6-4DEB6FD7B7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279512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3F4300-17C8-4688-AF32-01C0AB757D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033837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FCE02-AEFF-48A3-A8C7-01AEABD32A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140782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49A4F2A7-ED71-4EA9-9BEA-57FFEF08CC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58534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>
              <a:gd name="T0" fmla="*/ 312 w 696"/>
              <a:gd name="T1" fmla="*/ 0 h 4314"/>
              <a:gd name="T2" fmla="*/ 528 w 696"/>
              <a:gd name="T3" fmla="*/ 444 h 4314"/>
              <a:gd name="T4" fmla="*/ 696 w 696"/>
              <a:gd name="T5" fmla="*/ 960 h 4314"/>
              <a:gd name="T6" fmla="*/ 426 w 696"/>
              <a:gd name="T7" fmla="*/ 4314 h 4314"/>
              <a:gd name="T8" fmla="*/ 108 w 696"/>
              <a:gd name="T9" fmla="*/ 4314 h 4314"/>
              <a:gd name="T10" fmla="*/ 648 w 696"/>
              <a:gd name="T11" fmla="*/ 960 h 4314"/>
              <a:gd name="T12" fmla="*/ 456 w 696"/>
              <a:gd name="T13" fmla="*/ 432 h 4314"/>
              <a:gd name="T14" fmla="*/ 0 w 696"/>
              <a:gd name="T15" fmla="*/ 0 h 4314"/>
              <a:gd name="T16" fmla="*/ 312 w 696"/>
              <a:gd name="T17" fmla="*/ 0 h 4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>
              <a:gd name="T0" fmla="*/ 0 w 4752"/>
              <a:gd name="T1" fmla="*/ 0 h 4320"/>
              <a:gd name="T2" fmla="*/ 1536 w 4752"/>
              <a:gd name="T3" fmla="*/ 0 h 4320"/>
              <a:gd name="T4" fmla="*/ 4590 w 4752"/>
              <a:gd name="T5" fmla="*/ 450 h 4320"/>
              <a:gd name="T6" fmla="*/ 4752 w 4752"/>
              <a:gd name="T7" fmla="*/ 972 h 4320"/>
              <a:gd name="T8" fmla="*/ 3600 w 4752"/>
              <a:gd name="T9" fmla="*/ 4320 h 4320"/>
              <a:gd name="T10" fmla="*/ 3312 w 4752"/>
              <a:gd name="T11" fmla="*/ 4320 h 4320"/>
              <a:gd name="T12" fmla="*/ 4712 w 4752"/>
              <a:gd name="T13" fmla="*/ 994 h 4320"/>
              <a:gd name="T14" fmla="*/ 4518 w 4752"/>
              <a:gd name="T15" fmla="*/ 524 h 4320"/>
              <a:gd name="T16" fmla="*/ 0 w 4752"/>
              <a:gd name="T1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>
              <a:gd name="T0" fmla="*/ 384 w 1884"/>
              <a:gd name="T1" fmla="*/ 3276 h 3276"/>
              <a:gd name="T2" fmla="*/ 1884 w 1884"/>
              <a:gd name="T3" fmla="*/ 0 h 3276"/>
              <a:gd name="T4" fmla="*/ 0 w 1884"/>
              <a:gd name="T5" fmla="*/ 3276 h 3276"/>
              <a:gd name="T6" fmla="*/ 384 w 1884"/>
              <a:gd name="T7" fmla="*/ 3276 h 3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>
              <a:gd name="T0" fmla="*/ 0 w 3258"/>
              <a:gd name="T1" fmla="*/ 0 h 4320"/>
              <a:gd name="T2" fmla="*/ 3082 w 3258"/>
              <a:gd name="T3" fmla="*/ 475 h 4320"/>
              <a:gd name="T4" fmla="*/ 3210 w 3258"/>
              <a:gd name="T5" fmla="*/ 936 h 4320"/>
              <a:gd name="T6" fmla="*/ 1728 w 3258"/>
              <a:gd name="T7" fmla="*/ 4320 h 4320"/>
              <a:gd name="T8" fmla="*/ 1872 w 3258"/>
              <a:gd name="T9" fmla="*/ 4320 h 4320"/>
              <a:gd name="T10" fmla="*/ 3258 w 3258"/>
              <a:gd name="T11" fmla="*/ 912 h 4320"/>
              <a:gd name="T12" fmla="*/ 3120 w 3258"/>
              <a:gd name="T13" fmla="*/ 432 h 4320"/>
              <a:gd name="T14" fmla="*/ 1296 w 3258"/>
              <a:gd name="T15" fmla="*/ 0 h 4320"/>
              <a:gd name="T16" fmla="*/ 0 w 3258"/>
              <a:gd name="T1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>
              <a:gd name="T0" fmla="*/ 48 w 480"/>
              <a:gd name="T1" fmla="*/ 0 h 720"/>
              <a:gd name="T2" fmla="*/ 0 w 480"/>
              <a:gd name="T3" fmla="*/ 96 h 720"/>
              <a:gd name="T4" fmla="*/ 354 w 480"/>
              <a:gd name="T5" fmla="*/ 690 h 720"/>
              <a:gd name="T6" fmla="*/ 480 w 480"/>
              <a:gd name="T7" fmla="*/ 720 h 720"/>
              <a:gd name="T8" fmla="*/ 480 w 480"/>
              <a:gd name="T9" fmla="*/ 576 h 720"/>
              <a:gd name="T10" fmla="*/ 48 w 480"/>
              <a:gd name="T11" fmla="*/ 96 h 720"/>
              <a:gd name="T12" fmla="*/ 89 w 480"/>
              <a:gd name="T13" fmla="*/ 0 h 720"/>
              <a:gd name="T14" fmla="*/ 48 w 480"/>
              <a:gd name="T15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>
              <a:gd name="T0" fmla="*/ 336 w 336"/>
              <a:gd name="T1" fmla="*/ 336 h 336"/>
              <a:gd name="T2" fmla="*/ 0 w 336"/>
              <a:gd name="T3" fmla="*/ 0 h 336"/>
              <a:gd name="T4" fmla="*/ 336 w 336"/>
              <a:gd name="T5" fmla="*/ 240 h 336"/>
              <a:gd name="T6" fmla="*/ 336 w 336"/>
              <a:gd name="T7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>
                <a:gd name="T0" fmla="*/ 0 w 2058"/>
                <a:gd name="T1" fmla="*/ 0 h 4320"/>
                <a:gd name="T2" fmla="*/ 1056 w 2058"/>
                <a:gd name="T3" fmla="*/ 0 h 4320"/>
                <a:gd name="T4" fmla="*/ 1854 w 2058"/>
                <a:gd name="T5" fmla="*/ 402 h 4320"/>
                <a:gd name="T6" fmla="*/ 2058 w 2058"/>
                <a:gd name="T7" fmla="*/ 972 h 4320"/>
                <a:gd name="T8" fmla="*/ 1296 w 2058"/>
                <a:gd name="T9" fmla="*/ 4320 h 4320"/>
                <a:gd name="T10" fmla="*/ 720 w 2058"/>
                <a:gd name="T11" fmla="*/ 4320 h 4320"/>
                <a:gd name="T12" fmla="*/ 1920 w 2058"/>
                <a:gd name="T13" fmla="*/ 912 h 4320"/>
                <a:gd name="T14" fmla="*/ 1776 w 2058"/>
                <a:gd name="T15" fmla="*/ 432 h 4320"/>
                <a:gd name="T16" fmla="*/ 0 w 2058"/>
                <a:gd name="T17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>
                <a:gd name="T0" fmla="*/ 0 w 1152"/>
                <a:gd name="T1" fmla="*/ 3264 h 3264"/>
                <a:gd name="T2" fmla="*/ 1152 w 1152"/>
                <a:gd name="T3" fmla="*/ 0 h 3264"/>
                <a:gd name="T4" fmla="*/ 96 w 1152"/>
                <a:gd name="T5" fmla="*/ 3264 h 3264"/>
                <a:gd name="T6" fmla="*/ 0 w 1152"/>
                <a:gd name="T7" fmla="*/ 3264 h 3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C44D33-1685-4E32-B140-4FC36F9E7D3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780928"/>
            <a:ext cx="8064896" cy="936104"/>
          </a:xfrm>
        </p:spPr>
        <p:txBody>
          <a:bodyPr/>
          <a:lstStyle/>
          <a:p>
            <a:pPr algn="ctr"/>
            <a:r>
              <a:rPr lang="ru-RU" sz="2000" dirty="0" err="1" smtClean="0"/>
              <a:t>Бюгельні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протези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порівняльна</a:t>
            </a:r>
            <a:r>
              <a:rPr lang="ru-RU" sz="2000" dirty="0" smtClean="0"/>
              <a:t> характеристика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іншими</a:t>
            </a:r>
            <a:r>
              <a:rPr lang="ru-RU" sz="2000" dirty="0" smtClean="0"/>
              <a:t> видами </a:t>
            </a:r>
            <a:r>
              <a:rPr lang="ru-RU" sz="2000" dirty="0" err="1" smtClean="0"/>
              <a:t>зубних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протезів</a:t>
            </a:r>
            <a:r>
              <a:rPr lang="ru-RU" sz="2000" dirty="0" smtClean="0"/>
              <a:t>.  </a:t>
            </a:r>
            <a:r>
              <a:rPr lang="ru-RU" sz="2000" dirty="0" err="1" smtClean="0"/>
              <a:t>Підготовка</a:t>
            </a:r>
            <a:r>
              <a:rPr lang="ru-RU" sz="2000" dirty="0" smtClean="0"/>
              <a:t> </a:t>
            </a:r>
            <a:r>
              <a:rPr lang="ru-RU" sz="2000" dirty="0" err="1" smtClean="0"/>
              <a:t>зубних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рядів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знімних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протезів</a:t>
            </a:r>
            <a:r>
              <a:rPr lang="uk-UA" sz="2000" dirty="0" smtClean="0"/>
              <a:t>                                                  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1908592" y="3348278"/>
            <a:ext cx="5311775" cy="1023457"/>
            <a:chOff x="720" y="1392"/>
            <a:chExt cx="4058" cy="480"/>
          </a:xfrm>
        </p:grpSpPr>
        <p:sp>
          <p:nvSpPr>
            <p:cNvPr id="69635" name="AutoShape 3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36" name="Group 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37" name="AutoShape 5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38" name="AutoShape 6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39" name="Group 7"/>
          <p:cNvGrpSpPr>
            <a:grpSpLocks/>
          </p:cNvGrpSpPr>
          <p:nvPr/>
        </p:nvGrpSpPr>
        <p:grpSpPr bwMode="auto">
          <a:xfrm>
            <a:off x="1918554" y="4459288"/>
            <a:ext cx="5311775" cy="923925"/>
            <a:chOff x="720" y="1392"/>
            <a:chExt cx="4058" cy="480"/>
          </a:xfrm>
        </p:grpSpPr>
        <p:sp>
          <p:nvSpPr>
            <p:cNvPr id="69640" name="AutoShape 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41" name="Group 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42" name="AutoShape 1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43" name="AutoShape 1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44" name="Group 12"/>
          <p:cNvGrpSpPr>
            <a:grpSpLocks/>
          </p:cNvGrpSpPr>
          <p:nvPr/>
        </p:nvGrpSpPr>
        <p:grpSpPr bwMode="auto">
          <a:xfrm>
            <a:off x="1785918" y="5500702"/>
            <a:ext cx="5311775" cy="854110"/>
            <a:chOff x="720" y="1392"/>
            <a:chExt cx="4058" cy="480"/>
          </a:xfrm>
        </p:grpSpPr>
        <p:sp>
          <p:nvSpPr>
            <p:cNvPr id="69645" name="AutoShape 13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46" name="Group 1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9647" name="AutoShape 15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48" name="AutoShape 16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grpSp>
        <p:nvGrpSpPr>
          <p:cNvPr id="69649" name="Group 17"/>
          <p:cNvGrpSpPr>
            <a:grpSpLocks/>
          </p:cNvGrpSpPr>
          <p:nvPr/>
        </p:nvGrpSpPr>
        <p:grpSpPr bwMode="auto">
          <a:xfrm>
            <a:off x="1869881" y="2497995"/>
            <a:ext cx="5368060" cy="889185"/>
            <a:chOff x="720" y="1392"/>
            <a:chExt cx="4101" cy="480"/>
          </a:xfrm>
        </p:grpSpPr>
        <p:sp>
          <p:nvSpPr>
            <p:cNvPr id="69650" name="AutoShape 18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69651" name="Group 19"/>
            <p:cNvGrpSpPr>
              <a:grpSpLocks/>
            </p:cNvGrpSpPr>
            <p:nvPr/>
          </p:nvGrpSpPr>
          <p:grpSpPr bwMode="auto">
            <a:xfrm>
              <a:off x="730" y="1398"/>
              <a:ext cx="4091" cy="453"/>
              <a:chOff x="744" y="1398"/>
              <a:chExt cx="4035" cy="453"/>
            </a:xfrm>
          </p:grpSpPr>
          <p:sp>
            <p:nvSpPr>
              <p:cNvPr id="69652" name="AutoShape 20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69653" name="AutoShape 21"/>
              <p:cNvSpPr>
                <a:spLocks noChangeArrowheads="1"/>
              </p:cNvSpPr>
              <p:nvPr/>
            </p:nvSpPr>
            <p:spPr bwMode="ltGray">
              <a:xfrm>
                <a:off x="791" y="1398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69654" name="Text Box 22"/>
          <p:cNvSpPr txBox="1">
            <a:spLocks noChangeArrowheads="1"/>
          </p:cNvSpPr>
          <p:nvPr/>
        </p:nvSpPr>
        <p:spPr bwMode="black">
          <a:xfrm>
            <a:off x="2240136" y="2630262"/>
            <a:ext cx="49625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Выдновлення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частково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втрачених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зуб</a:t>
            </a:r>
            <a:r>
              <a:rPr lang="uk-UA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і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</a:t>
            </a:r>
            <a:r>
              <a:rPr lang="ru-RU" sz="17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(одного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або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декількох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зубів</a:t>
            </a:r>
            <a:r>
              <a:rPr lang="ru-RU" sz="17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</a:t>
            </a:r>
            <a:endParaRPr lang="en-US" sz="17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9655" name="Text Box 23"/>
          <p:cNvSpPr txBox="1">
            <a:spLocks noChangeArrowheads="1"/>
          </p:cNvSpPr>
          <p:nvPr/>
        </p:nvSpPr>
        <p:spPr bwMode="black">
          <a:xfrm>
            <a:off x="2240136" y="3588804"/>
            <a:ext cx="512577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Дефекти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зубного ряду: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кінцеві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бокові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відсутність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передніх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зубів</a:t>
            </a:r>
            <a:endParaRPr lang="en-US" sz="16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9656" name="Text Box 24"/>
          <p:cNvSpPr txBox="1">
            <a:spLocks noChangeArrowheads="1"/>
          </p:cNvSpPr>
          <p:nvPr/>
        </p:nvSpPr>
        <p:spPr bwMode="black">
          <a:xfrm>
            <a:off x="2650039" y="4664235"/>
            <a:ext cx="4495800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uk-UA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Як спосіб лікування пародонтозу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black">
          <a:xfrm>
            <a:off x="2240136" y="5683916"/>
            <a:ext cx="542820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При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патологічній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стертості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зубів</a:t>
            </a:r>
            <a:r>
              <a:rPr lang="ru-RU" sz="17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а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також</a:t>
            </a:r>
            <a:r>
              <a:rPr lang="ru-RU" sz="17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неправильному </a:t>
            </a:r>
            <a:r>
              <a:rPr lang="ru-RU" sz="1700" b="1" i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прикусі</a:t>
            </a:r>
            <a:endParaRPr lang="en-US" sz="17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9658" name="Rectangle 26"/>
          <p:cNvSpPr>
            <a:spLocks noChangeArrowheads="1"/>
          </p:cNvSpPr>
          <p:nvPr/>
        </p:nvSpPr>
        <p:spPr bwMode="black">
          <a:xfrm>
            <a:off x="395536" y="1124744"/>
            <a:ext cx="65851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b="1" i="1" dirty="0" err="1" smtClean="0"/>
              <a:t>Бюгельний</a:t>
            </a:r>
            <a:r>
              <a:rPr lang="ru-RU" sz="1400" b="1" i="1" dirty="0" smtClean="0"/>
              <a:t> протез (</a:t>
            </a:r>
            <a:r>
              <a:rPr lang="ru-RU" sz="1400" b="1" i="1" dirty="0" err="1" smtClean="0"/>
              <a:t>від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нім</a:t>
            </a:r>
            <a:r>
              <a:rPr lang="ru-RU" sz="1400" b="1" i="1" dirty="0" smtClean="0"/>
              <a:t>. </a:t>
            </a:r>
            <a:r>
              <a:rPr lang="en-US" sz="1400" b="1" i="1" dirty="0" err="1" smtClean="0"/>
              <a:t>Bugel</a:t>
            </a:r>
            <a:r>
              <a:rPr lang="en-US" sz="1400" b="1" i="1" dirty="0" smtClean="0"/>
              <a:t> - </a:t>
            </a:r>
            <a:r>
              <a:rPr lang="ru-RU" sz="1400" b="1" i="1" dirty="0" smtClean="0"/>
              <a:t>дуга) </a:t>
            </a:r>
            <a:r>
              <a:rPr lang="ru-RU" sz="1400" b="1" i="1" dirty="0" err="1" smtClean="0"/>
              <a:t>одні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найсучасніших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економічно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вигідних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протезів</a:t>
            </a:r>
            <a:r>
              <a:rPr lang="ru-RU" sz="1400" b="1" i="1" dirty="0" smtClean="0"/>
              <a:t>, </a:t>
            </a:r>
            <a:r>
              <a:rPr lang="ru-RU" sz="1400" b="1" i="1" dirty="0" err="1" smtClean="0"/>
              <a:t>які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здатні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відновити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частково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втрачені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зуби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хоч</a:t>
            </a:r>
            <a:r>
              <a:rPr lang="ru-RU" sz="1400" b="1" i="1" dirty="0" smtClean="0"/>
              <a:t> у </a:t>
            </a:r>
            <a:r>
              <a:rPr lang="ru-RU" sz="1400" b="1" i="1" dirty="0" err="1" smtClean="0"/>
              <a:t>верхньому</a:t>
            </a:r>
            <a:r>
              <a:rPr lang="ru-RU" sz="1400" b="1" i="1" dirty="0" smtClean="0"/>
              <a:t>, </a:t>
            </a:r>
            <a:r>
              <a:rPr lang="ru-RU" sz="1400" b="1" i="1" dirty="0" err="1" smtClean="0"/>
              <a:t>хоч</a:t>
            </a:r>
            <a:r>
              <a:rPr lang="ru-RU" sz="1400" b="1" i="1" dirty="0" smtClean="0"/>
              <a:t> в </a:t>
            </a:r>
            <a:r>
              <a:rPr lang="ru-RU" sz="1400" b="1" i="1" dirty="0" err="1" smtClean="0"/>
              <a:t>нижньому</a:t>
            </a:r>
            <a:r>
              <a:rPr lang="ru-RU" sz="1400" b="1" i="1" dirty="0" smtClean="0"/>
              <a:t> зубному ряду.</a:t>
            </a:r>
            <a:endParaRPr lang="en-US" sz="1400" dirty="0"/>
          </a:p>
        </p:txBody>
      </p:sp>
      <p:pic>
        <p:nvPicPr>
          <p:cNvPr id="69659" name="Picture 27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05974" y="5576176"/>
            <a:ext cx="792163" cy="949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60" name="Picture 28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05974" y="4570432"/>
            <a:ext cx="792163" cy="949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61" name="Picture 29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692275" y="3509963"/>
            <a:ext cx="792163" cy="949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62" name="Picture 30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681163" y="2652713"/>
            <a:ext cx="792162" cy="949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63" name="Text Box 31"/>
          <p:cNvSpPr txBox="1">
            <a:spLocks noChangeArrowheads="1"/>
          </p:cNvSpPr>
          <p:nvPr/>
        </p:nvSpPr>
        <p:spPr bwMode="gray">
          <a:xfrm>
            <a:off x="1928794" y="564357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4</a:t>
            </a:r>
          </a:p>
        </p:txBody>
      </p:sp>
      <p:sp>
        <p:nvSpPr>
          <p:cNvPr id="69664" name="Text Box 32"/>
          <p:cNvSpPr txBox="1">
            <a:spLocks noChangeArrowheads="1"/>
          </p:cNvSpPr>
          <p:nvPr/>
        </p:nvSpPr>
        <p:spPr bwMode="gray">
          <a:xfrm>
            <a:off x="2001838" y="274955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65" name="Text Box 33"/>
          <p:cNvSpPr txBox="1">
            <a:spLocks noChangeArrowheads="1"/>
          </p:cNvSpPr>
          <p:nvPr/>
        </p:nvSpPr>
        <p:spPr bwMode="gray">
          <a:xfrm>
            <a:off x="2014538" y="36083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9666" name="Text Box 34"/>
          <p:cNvSpPr txBox="1">
            <a:spLocks noChangeArrowheads="1"/>
          </p:cNvSpPr>
          <p:nvPr/>
        </p:nvSpPr>
        <p:spPr bwMode="gray">
          <a:xfrm>
            <a:off x="2039484" y="4664235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9667" name="Rectangle 3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Бюгельні</a:t>
            </a:r>
            <a:r>
              <a:rPr lang="ru-RU" dirty="0" smtClean="0"/>
              <a:t> </a:t>
            </a:r>
            <a:r>
              <a:rPr lang="ru-RU" dirty="0" err="1" smtClean="0"/>
              <a:t>протези</a:t>
            </a:r>
            <a:endParaRPr lang="en-US" dirty="0"/>
          </a:p>
        </p:txBody>
      </p:sp>
      <p:pic>
        <p:nvPicPr>
          <p:cNvPr id="69669" name="Picture 37" descr="C:\Users\Lyka\Desktop\Бюгель\bug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737" y="1215378"/>
            <a:ext cx="1536083" cy="14373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70" name="Picture 38" descr="C:\Users\Lyka\Desktop\Бюгель\bugel_kruch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5045095"/>
            <a:ext cx="1573602" cy="11794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01718" y="1934045"/>
            <a:ext cx="46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                    </a:t>
            </a:r>
            <a:r>
              <a:rPr lang="ru-RU" sz="2800" i="1" dirty="0" err="1" smtClean="0"/>
              <a:t>Застосовуються</a:t>
            </a:r>
            <a:r>
              <a:rPr lang="ru-RU" sz="2800" i="1" dirty="0" smtClean="0"/>
              <a:t> </a:t>
            </a:r>
            <a:endParaRPr lang="uk-UA" sz="28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0713" y="1676400"/>
            <a:ext cx="7824787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ru-RU" sz="2000" b="1" dirty="0" err="1" smtClean="0"/>
              <a:t>Бюгельний</a:t>
            </a:r>
            <a:r>
              <a:rPr lang="ru-RU" sz="2000" b="1" dirty="0" smtClean="0"/>
              <a:t> протез </a:t>
            </a:r>
            <a:r>
              <a:rPr lang="ru-RU" sz="2000" dirty="0" err="1" smtClean="0"/>
              <a:t>компактний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досить</a:t>
            </a:r>
            <a:r>
              <a:rPr lang="ru-RU" sz="2000" dirty="0" smtClean="0"/>
              <a:t> </a:t>
            </a:r>
            <a:r>
              <a:rPr lang="ru-RU" sz="2000" dirty="0" err="1" smtClean="0"/>
              <a:t>зручний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довговічний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міцний</a:t>
            </a:r>
            <a:r>
              <a:rPr lang="ru-RU" sz="2000" dirty="0" smtClean="0"/>
              <a:t>. </a:t>
            </a:r>
            <a:r>
              <a:rPr lang="ru-RU" sz="2000" dirty="0" err="1" smtClean="0"/>
              <a:t>Застосовується</a:t>
            </a:r>
            <a:r>
              <a:rPr lang="ru-RU" sz="2000" dirty="0" smtClean="0"/>
              <a:t> як </a:t>
            </a:r>
            <a:r>
              <a:rPr lang="ru-RU" sz="2000" dirty="0" err="1" smtClean="0"/>
              <a:t>більш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досконала</a:t>
            </a:r>
            <a:r>
              <a:rPr lang="ru-RU" sz="2000" dirty="0" smtClean="0"/>
              <a:t> альтернатива </a:t>
            </a:r>
            <a:r>
              <a:rPr lang="ru-RU" sz="2000" dirty="0" err="1" smtClean="0"/>
              <a:t>часткового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знімного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пластинкового</a:t>
            </a:r>
            <a:r>
              <a:rPr lang="ru-RU" sz="2000" dirty="0" smtClean="0"/>
              <a:t> протезу </a:t>
            </a:r>
            <a:r>
              <a:rPr lang="ru-RU" sz="2000" dirty="0" err="1" smtClean="0"/>
              <a:t>тоді</a:t>
            </a:r>
            <a:r>
              <a:rPr lang="ru-RU" sz="2000" dirty="0" smtClean="0"/>
              <a:t>, коли в силу </a:t>
            </a:r>
            <a:r>
              <a:rPr lang="ru-RU" sz="2000" dirty="0" err="1" smtClean="0"/>
              <a:t>клінічної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вже</a:t>
            </a:r>
            <a:r>
              <a:rPr lang="ru-RU" sz="2000" dirty="0" smtClean="0"/>
              <a:t> </a:t>
            </a:r>
            <a:r>
              <a:rPr lang="ru-RU" sz="2000" dirty="0" err="1" smtClean="0"/>
              <a:t>неможливо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незнімних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мостоподібних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протезів</a:t>
            </a:r>
            <a:r>
              <a:rPr lang="ru-RU" sz="2000" dirty="0" smtClean="0"/>
              <a:t>. При </a:t>
            </a:r>
            <a:r>
              <a:rPr lang="ru-RU" sz="2000" dirty="0" err="1" smtClean="0"/>
              <a:t>цьому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порівнянні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пластинковими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знімними</a:t>
            </a:r>
            <a:r>
              <a:rPr lang="ru-RU" sz="2000" dirty="0" smtClean="0"/>
              <a:t> протезами, у </a:t>
            </a:r>
            <a:r>
              <a:rPr lang="ru-RU" sz="2000" dirty="0" err="1" smtClean="0"/>
              <a:t>бюгельного</a:t>
            </a:r>
            <a:r>
              <a:rPr lang="ru-RU" sz="2000" dirty="0" smtClean="0"/>
              <a:t> протеза </a:t>
            </a:r>
            <a:r>
              <a:rPr lang="ru-RU" sz="2000" dirty="0" err="1" smtClean="0"/>
              <a:t>спосіб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передачі</a:t>
            </a:r>
            <a:r>
              <a:rPr lang="ru-RU" sz="2000" dirty="0" smtClean="0"/>
              <a:t> </a:t>
            </a:r>
            <a:r>
              <a:rPr lang="ru-RU" sz="2000" dirty="0" err="1" smtClean="0"/>
              <a:t>жувального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навантаження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ближче</a:t>
            </a:r>
            <a:r>
              <a:rPr lang="ru-RU" sz="2000" dirty="0" smtClean="0"/>
              <a:t> до </a:t>
            </a:r>
            <a:r>
              <a:rPr lang="ru-RU" sz="2000" dirty="0" err="1" smtClean="0"/>
              <a:t>фізіологічного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Бюгельний</a:t>
            </a:r>
            <a:r>
              <a:rPr lang="ru-RU" sz="2000" dirty="0" smtClean="0"/>
              <a:t> протез </a:t>
            </a:r>
            <a:r>
              <a:rPr lang="ru-RU" sz="2000" dirty="0" err="1" smtClean="0"/>
              <a:t>складається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базису протеза, </a:t>
            </a:r>
            <a:r>
              <a:rPr lang="ru-RU" sz="2000" dirty="0" err="1" smtClean="0"/>
              <a:t>опорно-утримуючих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кламерів</a:t>
            </a:r>
            <a:r>
              <a:rPr lang="ru-RU" sz="2000" dirty="0" smtClean="0"/>
              <a:t> (</a:t>
            </a:r>
            <a:r>
              <a:rPr lang="ru-RU" sz="2000" dirty="0" err="1" smtClean="0"/>
              <a:t>гачків</a:t>
            </a:r>
            <a:r>
              <a:rPr lang="ru-RU" sz="2000" dirty="0" smtClean="0"/>
              <a:t>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замкових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з'єднань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з'єднує</a:t>
            </a:r>
            <a:r>
              <a:rPr lang="ru-RU" sz="2000" dirty="0" smtClean="0"/>
              <a:t> дуги.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0713" y="1676400"/>
            <a:ext cx="7824787" cy="147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ru-RU" sz="2000" b="1" i="1" dirty="0" err="1" smtClean="0"/>
              <a:t>Показання</a:t>
            </a:r>
            <a:r>
              <a:rPr lang="ru-RU" sz="2000" b="1" i="1" dirty="0" smtClean="0"/>
              <a:t> до </a:t>
            </a:r>
            <a:r>
              <a:rPr lang="ru-RU" sz="2000" b="1" i="1" dirty="0" err="1" smtClean="0"/>
              <a:t>застосування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бюгельних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протезів</a:t>
            </a:r>
            <a:endParaRPr lang="ru-RU" sz="2000" b="1" i="1" dirty="0" smtClean="0"/>
          </a:p>
          <a:p>
            <a:pPr marL="0" indent="0" algn="ctr">
              <a:buNone/>
            </a:pPr>
            <a:endParaRPr lang="ru-RU" sz="2000" b="1" i="1" dirty="0" smtClean="0"/>
          </a:p>
          <a:p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1. </a:t>
            </a:r>
            <a:r>
              <a:rPr lang="ru-RU" sz="1800" dirty="0" err="1" smtClean="0"/>
              <a:t>Наявність</a:t>
            </a:r>
            <a:r>
              <a:rPr lang="ru-RU" sz="1800" dirty="0" smtClean="0"/>
              <a:t> на </a:t>
            </a:r>
            <a:r>
              <a:rPr lang="ru-RU" sz="1800" dirty="0" err="1" smtClean="0"/>
              <a:t>щелепі</a:t>
            </a:r>
            <a:r>
              <a:rPr lang="ru-RU" sz="1800" dirty="0" smtClean="0"/>
              <a:t> не </a:t>
            </a:r>
            <a:r>
              <a:rPr lang="ru-RU" sz="1800" dirty="0" err="1" smtClean="0"/>
              <a:t>менше</a:t>
            </a:r>
            <a:r>
              <a:rPr lang="ru-RU" sz="1800" dirty="0" smtClean="0"/>
              <a:t> 6 </a:t>
            </a:r>
            <a:r>
              <a:rPr lang="ru-RU" sz="1800" dirty="0" err="1" smtClean="0"/>
              <a:t>стійких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опорних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зубів</a:t>
            </a:r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521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458854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Класифікація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827583" y="1389910"/>
            <a:ext cx="7848873" cy="707886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технологією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виготовлення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каркаса </a:t>
            </a:r>
            <a:r>
              <a:rPr lang="ru-RU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бюгельного</a:t>
            </a:r>
            <a:r>
              <a:rPr lang="ru-RU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протезу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дугові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протези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що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спираються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можливо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розділити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на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Окремі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елементи</a:t>
            </a:r>
            <a:r>
              <a:rPr lang="ru-RU" sz="2000" dirty="0" smtClean="0"/>
              <a:t> </a:t>
            </a:r>
            <a:r>
              <a:rPr lang="ru-RU" sz="2000" dirty="0" err="1" smtClean="0"/>
              <a:t>гнуті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дроту,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стандартних</a:t>
            </a:r>
            <a:r>
              <a:rPr lang="ru-RU" sz="2000" dirty="0" smtClean="0"/>
              <a:t> дуг, а </a:t>
            </a:r>
            <a:r>
              <a:rPr lang="ru-RU" sz="2000" dirty="0" err="1" smtClean="0"/>
              <a:t>потім</a:t>
            </a:r>
            <a:r>
              <a:rPr lang="ru-RU" sz="2000" dirty="0" smtClean="0"/>
              <a:t> </a:t>
            </a:r>
            <a:r>
              <a:rPr lang="ru-RU" sz="2000" dirty="0" err="1" smtClean="0"/>
              <a:t>спаяні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827583" y="3861048"/>
            <a:ext cx="7056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Окремі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елементи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відлиті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металу</a:t>
            </a:r>
            <a:r>
              <a:rPr lang="ru-RU" sz="2000" dirty="0" smtClean="0"/>
              <a:t>, а </a:t>
            </a:r>
            <a:r>
              <a:rPr lang="ru-RU" sz="2000" dirty="0" err="1" smtClean="0"/>
              <a:t>потім</a:t>
            </a:r>
            <a:r>
              <a:rPr lang="ru-RU" sz="2000" dirty="0" smtClean="0"/>
              <a:t> </a:t>
            </a:r>
            <a:r>
              <a:rPr lang="ru-RU" sz="2000" dirty="0" err="1" smtClean="0"/>
              <a:t>спаяні</a:t>
            </a:r>
            <a:r>
              <a:rPr lang="ru-RU" sz="2000" dirty="0" smtClean="0"/>
              <a:t>.</a:t>
            </a: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3" y="4869160"/>
            <a:ext cx="7056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Суцільнолиті</a:t>
            </a:r>
            <a:r>
              <a:rPr lang="ru-RU" sz="2000" dirty="0" smtClean="0"/>
              <a:t>: </a:t>
            </a:r>
            <a:r>
              <a:rPr lang="ru-RU" sz="2000" dirty="0" err="1" smtClean="0"/>
              <a:t>лиття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зі</a:t>
            </a:r>
            <a:r>
              <a:rPr lang="ru-RU" sz="2000" dirty="0" smtClean="0"/>
              <a:t> </a:t>
            </a:r>
            <a:r>
              <a:rPr lang="ru-RU" sz="2000" dirty="0" err="1" smtClean="0"/>
              <a:t>зняттям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моделі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по </a:t>
            </a:r>
            <a:r>
              <a:rPr lang="ru-RU" sz="2000" dirty="0" err="1" smtClean="0"/>
              <a:t>виплавлюваних</a:t>
            </a:r>
            <a:r>
              <a:rPr lang="ru-RU" sz="2000" dirty="0" smtClean="0"/>
              <a:t> моделях, </a:t>
            </a:r>
            <a:r>
              <a:rPr lang="ru-RU" sz="2000" dirty="0" err="1" smtClean="0"/>
              <a:t>лиття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вогнетривкій</a:t>
            </a:r>
            <a:r>
              <a:rPr lang="ru-RU" sz="2000" dirty="0" smtClean="0"/>
              <a:t> </a:t>
            </a:r>
            <a:r>
              <a:rPr lang="ru-RU" sz="2000" dirty="0" err="1" smtClean="0"/>
              <a:t>моделі</a:t>
            </a:r>
            <a:r>
              <a:rPr lang="ru-RU" sz="2000" dirty="0" smtClean="0"/>
              <a:t>, </a:t>
            </a:r>
            <a:r>
              <a:rPr lang="ru-RU" sz="2000" dirty="0" err="1" smtClean="0"/>
              <a:t>лиття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пластмасову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композицію</a:t>
            </a:r>
            <a:r>
              <a:rPr lang="ru-RU" sz="2000" dirty="0" smtClean="0"/>
              <a:t>..</a:t>
            </a:r>
            <a:endParaRPr lang="uk-UA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458854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Класифікація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802481" y="1626265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З'єднання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каркаса протеза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базисом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може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бути :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7171" y="2725704"/>
            <a:ext cx="7827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b="1" dirty="0" err="1" smtClean="0"/>
              <a:t>Жорстким</a:t>
            </a:r>
            <a:r>
              <a:rPr lang="ru-RU" sz="1600" b="1" dirty="0" smtClean="0"/>
              <a:t> - </a:t>
            </a:r>
            <a:r>
              <a:rPr lang="ru-RU" sz="1600" b="1" dirty="0" err="1" smtClean="0"/>
              <a:t>доцільно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використовувати</a:t>
            </a:r>
            <a:r>
              <a:rPr lang="ru-RU" sz="1600" b="1" dirty="0" smtClean="0"/>
              <a:t>, коли </a:t>
            </a:r>
            <a:r>
              <a:rPr lang="ru-RU" sz="1600" b="1" dirty="0" err="1" smtClean="0"/>
              <a:t>спирається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знімний</a:t>
            </a:r>
            <a:r>
              <a:rPr lang="ru-RU" sz="1600" b="1" dirty="0" smtClean="0"/>
              <a:t> протез </a:t>
            </a:r>
            <a:r>
              <a:rPr lang="ru-RU" sz="1600" b="1" dirty="0" err="1" smtClean="0"/>
              <a:t>встановлюється</a:t>
            </a:r>
            <a:r>
              <a:rPr lang="ru-RU" sz="1600" b="1" dirty="0" smtClean="0"/>
              <a:t> при </a:t>
            </a:r>
            <a:r>
              <a:rPr lang="ru-RU" sz="1600" b="1" dirty="0" err="1" smtClean="0"/>
              <a:t>достатній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кількості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опорних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зубів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</a:t>
            </a:r>
            <a:r>
              <a:rPr lang="ru-RU" sz="1600" b="1" dirty="0" smtClean="0"/>
              <a:t> добре </a:t>
            </a:r>
            <a:r>
              <a:rPr lang="ru-RU" sz="1600" b="1" dirty="0" err="1" smtClean="0"/>
              <a:t>збережених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альвеолярних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відростках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слизової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</a:t>
            </a:r>
            <a:r>
              <a:rPr lang="ru-RU" sz="1600" b="1" dirty="0" smtClean="0"/>
              <a:t> невеликою </a:t>
            </a:r>
            <a:r>
              <a:rPr lang="ru-RU" sz="1600" b="1" dirty="0" err="1" smtClean="0"/>
              <a:t>рівномірною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пружністю</a:t>
            </a:r>
            <a:r>
              <a:rPr lang="ru-RU" sz="1600" b="1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7171" y="3810671"/>
            <a:ext cx="7793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b="1" dirty="0" err="1" smtClean="0">
                <a:latin typeface="+mn-lt"/>
                <a:cs typeface="Times New Roman" pitchFamily="18" charset="0"/>
              </a:rPr>
              <a:t>Пружні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кріплення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-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досягається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шляхом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введення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однієї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або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декількох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пружин.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Пружні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з'єднання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показані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тоді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, коли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необхідно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зменшити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навантаження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на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опорні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зуби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за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рахунок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підвищення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функціонального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навантаження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на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тканини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гребеня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щелепи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.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Це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необхідно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при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малій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кількості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опорних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зубів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або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коли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опорні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зуби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недостатньо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+mn-lt"/>
                <a:cs typeface="Times New Roman" pitchFamily="18" charset="0"/>
              </a:rPr>
              <a:t>стійкі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.</a:t>
            </a:r>
            <a:endParaRPr lang="uk-UA" sz="1600" b="1" dirty="0"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566" y="5441887"/>
            <a:ext cx="7056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b="1" dirty="0" err="1" smtClean="0"/>
              <a:t>Шарнірні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з'єднання</a:t>
            </a:r>
            <a:r>
              <a:rPr lang="ru-RU" sz="1600" b="1" dirty="0" smtClean="0"/>
              <a:t> - </a:t>
            </a:r>
            <a:r>
              <a:rPr lang="ru-RU" sz="1600" b="1" dirty="0" err="1" smtClean="0"/>
              <a:t>призначені</a:t>
            </a:r>
            <a:r>
              <a:rPr lang="ru-RU" sz="1600" b="1" dirty="0" smtClean="0"/>
              <a:t> для </a:t>
            </a:r>
            <a:r>
              <a:rPr lang="ru-RU" sz="1600" b="1" dirty="0" err="1" smtClean="0"/>
              <a:t>раціонального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розподілу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жувального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навантаження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слизову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парадонта</a:t>
            </a:r>
            <a:r>
              <a:rPr lang="ru-RU" sz="1600" b="1" dirty="0" smtClean="0"/>
              <a:t>.</a:t>
            </a:r>
            <a:endParaRPr lang="uk-UA" sz="1600" b="1" dirty="0"/>
          </a:p>
        </p:txBody>
      </p:sp>
    </p:spTree>
    <p:extLst>
      <p:ext uri="{BB962C8B-B14F-4D97-AF65-F5344CB8AC3E}">
        <p14:creationId xmlns="" xmlns:p14="http://schemas.microsoft.com/office/powerpoint/2010/main" val="3411361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Класифікація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залежності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від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 виду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кріплення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 err="1" smtClean="0"/>
              <a:t>кламерах</a:t>
            </a:r>
            <a:endParaRPr lang="ru-RU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37191" y="4104894"/>
            <a:ext cx="7056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2000" dirty="0" smtClean="0"/>
              <a:t>На </a:t>
            </a:r>
            <a:r>
              <a:rPr lang="uk-UA" sz="2000" dirty="0" err="1" smtClean="0"/>
              <a:t>атачменах</a:t>
            </a: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97698" y="5248468"/>
            <a:ext cx="7056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 err="1" smtClean="0"/>
              <a:t>телескопічних</a:t>
            </a:r>
            <a:r>
              <a:rPr lang="ru-RU" sz="2000" dirty="0" smtClean="0"/>
              <a:t> коронках.</a:t>
            </a:r>
            <a:endParaRPr lang="uk-UA" sz="2000" dirty="0"/>
          </a:p>
        </p:txBody>
      </p:sp>
      <p:pic>
        <p:nvPicPr>
          <p:cNvPr id="123906" name="Picture 2" descr="C:\Users\Lyka\Desktop\Бюгель\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34954"/>
            <a:ext cx="1743968" cy="1177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7" name="Picture 3" descr="C:\Users\Lyka\Desktop\Бюгель\12_01_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232" y="3617669"/>
            <a:ext cx="2034827" cy="13745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8" name="Picture 4" descr="C:\Users\Lyka\Desktop\Бюгель\Безымянны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840" y="5072986"/>
            <a:ext cx="1800225" cy="1304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3175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err="1" smtClean="0"/>
              <a:t>G-подібний</a:t>
            </a:r>
            <a:r>
              <a:rPr lang="ru-RU" b="1" dirty="0" smtClean="0"/>
              <a:t> </a:t>
            </a:r>
            <a:r>
              <a:rPr lang="ru-RU" b="1" dirty="0" err="1" smtClean="0"/>
              <a:t>кламер</a:t>
            </a:r>
            <a:endParaRPr lang="ru-RU" b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Переваги</a:t>
            </a:r>
            <a:r>
              <a:rPr lang="ru-RU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Мезиальная</a:t>
            </a:r>
            <a:r>
              <a:rPr lang="ru-RU" dirty="0" smtClean="0"/>
              <a:t> накладка - </a:t>
            </a:r>
            <a:r>
              <a:rPr lang="ru-RU" dirty="0" err="1" smtClean="0"/>
              <a:t>опосередковано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подовженню</a:t>
            </a:r>
            <a:r>
              <a:rPr lang="ru-RU" dirty="0" smtClean="0"/>
              <a:t> </a:t>
            </a:r>
            <a:r>
              <a:rPr lang="ru-RU" dirty="0" err="1" smtClean="0"/>
              <a:t>сідлоподібної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протеза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Мале</a:t>
            </a:r>
            <a:r>
              <a:rPr lang="ru-RU" dirty="0" smtClean="0"/>
              <a:t> </a:t>
            </a:r>
            <a:r>
              <a:rPr lang="ru-RU" dirty="0" err="1" smtClean="0"/>
              <a:t>з'єднання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сідлом</a:t>
            </a:r>
            <a:r>
              <a:rPr lang="ru-RU" dirty="0" smtClean="0"/>
              <a:t> - </a:t>
            </a:r>
            <a:r>
              <a:rPr lang="ru-RU" dirty="0" err="1" smtClean="0"/>
              <a:t>гігієнічно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погляду</a:t>
            </a:r>
            <a:r>
              <a:rPr lang="ru-RU" dirty="0" smtClean="0"/>
              <a:t> </a:t>
            </a:r>
            <a:r>
              <a:rPr lang="ru-RU" dirty="0" err="1" smtClean="0"/>
              <a:t>періодонта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Пасивна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 </a:t>
            </a:r>
            <a:r>
              <a:rPr lang="ru-RU" dirty="0" err="1" smtClean="0"/>
              <a:t>кламмера</a:t>
            </a:r>
            <a:r>
              <a:rPr lang="ru-RU" dirty="0" smtClean="0"/>
              <a:t> </a:t>
            </a:r>
            <a:r>
              <a:rPr lang="ru-RU" dirty="0" err="1" smtClean="0"/>
              <a:t>спрямовує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стабілізує</a:t>
            </a:r>
            <a:r>
              <a:rPr lang="ru-RU" dirty="0" smtClean="0"/>
              <a:t> протез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недоліки</a:t>
            </a:r>
            <a:r>
              <a:rPr lang="ru-RU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Оральне</a:t>
            </a:r>
            <a:r>
              <a:rPr lang="ru-RU" dirty="0" smtClean="0"/>
              <a:t> плече </a:t>
            </a:r>
            <a:r>
              <a:rPr lang="ru-RU" dirty="0" err="1" smtClean="0"/>
              <a:t>кламмера</a:t>
            </a:r>
            <a:r>
              <a:rPr lang="ru-RU" dirty="0" smtClean="0"/>
              <a:t> </a:t>
            </a:r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перекриває</a:t>
            </a:r>
            <a:r>
              <a:rPr lang="ru-RU" dirty="0" smtClean="0"/>
              <a:t> зуб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Віддалена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сідла</a:t>
            </a:r>
            <a:r>
              <a:rPr lang="ru-RU" dirty="0" smtClean="0"/>
              <a:t> накладка часто не </a:t>
            </a:r>
            <a:r>
              <a:rPr lang="ru-RU" dirty="0" err="1" smtClean="0"/>
              <a:t>стабільна</a:t>
            </a:r>
            <a:endParaRPr lang="ru-RU" dirty="0" smtClean="0"/>
          </a:p>
        </p:txBody>
      </p:sp>
      <p:pic>
        <p:nvPicPr>
          <p:cNvPr id="123906" name="Picture 2" descr="C:\Users\Lyka\Desktop\Бюгель\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34954"/>
            <a:ext cx="1743968" cy="1177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64999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 err="1" smtClean="0"/>
              <a:t>E-подібний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кламер</a:t>
            </a: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Переваги</a:t>
            </a:r>
            <a:r>
              <a:rPr lang="ru-RU" dirty="0" smtClean="0"/>
              <a:t>: Легко </a:t>
            </a:r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 smtClean="0"/>
              <a:t>напрямок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Надійна</a:t>
            </a:r>
            <a:r>
              <a:rPr lang="ru-RU" dirty="0" smtClean="0"/>
              <a:t> ретенция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сідла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Два плеча </a:t>
            </a:r>
            <a:r>
              <a:rPr lang="ru-RU" dirty="0" err="1" smtClean="0"/>
              <a:t>кламмера</a:t>
            </a:r>
            <a:r>
              <a:rPr lang="ru-RU" dirty="0" smtClean="0"/>
              <a:t>: </a:t>
            </a:r>
            <a:r>
              <a:rPr lang="ru-RU" dirty="0" err="1" smtClean="0"/>
              <a:t>надійне</a:t>
            </a:r>
            <a:r>
              <a:rPr lang="ru-RU" dirty="0" smtClean="0"/>
              <a:t> </a:t>
            </a:r>
            <a:r>
              <a:rPr lang="ru-RU" dirty="0" err="1" smtClean="0"/>
              <a:t>кріплення</a:t>
            </a:r>
            <a:r>
              <a:rPr lang="ru-RU" dirty="0" smtClean="0"/>
              <a:t> на </a:t>
            </a:r>
            <a:r>
              <a:rPr lang="ru-RU" dirty="0" err="1" smtClean="0"/>
              <a:t>зубі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Легка </a:t>
            </a:r>
            <a:r>
              <a:rPr lang="ru-RU" dirty="0" err="1" smtClean="0"/>
              <a:t>активація</a:t>
            </a:r>
            <a:r>
              <a:rPr lang="ru-RU" dirty="0" smtClean="0"/>
              <a:t> </a:t>
            </a:r>
            <a:r>
              <a:rPr lang="ru-RU" dirty="0" err="1" smtClean="0"/>
              <a:t>кламмера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Недоліки</a:t>
            </a:r>
            <a:r>
              <a:rPr lang="ru-RU" dirty="0" smtClean="0"/>
              <a:t>: Коротка </a:t>
            </a:r>
            <a:r>
              <a:rPr lang="ru-RU" dirty="0" err="1" smtClean="0"/>
              <a:t>ретенційна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плеча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Невелика </a:t>
            </a:r>
            <a:r>
              <a:rPr lang="ru-RU" dirty="0" err="1" smtClean="0"/>
              <a:t>глибина</a:t>
            </a:r>
            <a:r>
              <a:rPr lang="ru-RU" dirty="0" smtClean="0"/>
              <a:t> </a:t>
            </a:r>
            <a:r>
              <a:rPr lang="ru-RU" dirty="0" err="1" smtClean="0"/>
              <a:t>піднурення</a:t>
            </a:r>
            <a:endParaRPr lang="ru-RU" dirty="0"/>
          </a:p>
        </p:txBody>
      </p:sp>
      <p:pic>
        <p:nvPicPr>
          <p:cNvPr id="124930" name="Picture 2" descr="C:\Users\Lyka\Desktop\Бюгель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056" y="2605796"/>
            <a:ext cx="2032000" cy="1384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67442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 err="1" smtClean="0"/>
              <a:t>Кламер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зворотньої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дії</a:t>
            </a: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Переваги</a:t>
            </a:r>
            <a:r>
              <a:rPr lang="ru-RU" dirty="0" smtClean="0"/>
              <a:t>: </a:t>
            </a:r>
            <a:r>
              <a:rPr lang="ru-RU" dirty="0" err="1" smtClean="0"/>
              <a:t>Довге</a:t>
            </a:r>
            <a:r>
              <a:rPr lang="ru-RU" dirty="0" smtClean="0"/>
              <a:t> </a:t>
            </a:r>
            <a:r>
              <a:rPr lang="ru-RU" dirty="0" err="1" smtClean="0"/>
              <a:t>ретенційні</a:t>
            </a:r>
            <a:r>
              <a:rPr lang="ru-RU" dirty="0" smtClean="0"/>
              <a:t> плече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ru-RU" dirty="0" err="1" smtClean="0"/>
              <a:t>найкращу</a:t>
            </a:r>
            <a:r>
              <a:rPr lang="ru-RU" dirty="0" smtClean="0"/>
              <a:t> ретенцию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Малий</a:t>
            </a:r>
            <a:r>
              <a:rPr lang="ru-RU" dirty="0" smtClean="0"/>
              <a:t> </a:t>
            </a:r>
            <a:r>
              <a:rPr lang="ru-RU" dirty="0" err="1" smtClean="0"/>
              <a:t>з'єднувач</a:t>
            </a:r>
            <a:r>
              <a:rPr lang="ru-RU" dirty="0" smtClean="0"/>
              <a:t> </a:t>
            </a:r>
            <a:r>
              <a:rPr lang="ru-RU" dirty="0" err="1" smtClean="0"/>
              <a:t>стабілізує</a:t>
            </a:r>
            <a:r>
              <a:rPr lang="ru-RU" dirty="0" smtClean="0"/>
              <a:t> накладку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Найкращий</a:t>
            </a:r>
            <a:r>
              <a:rPr lang="ru-RU" dirty="0" smtClean="0"/>
              <a:t> </a:t>
            </a:r>
            <a:r>
              <a:rPr lang="ru-RU" dirty="0" err="1" smtClean="0"/>
              <a:t>естетичний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кламмера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Недоліки</a:t>
            </a:r>
            <a:r>
              <a:rPr lang="ru-RU" dirty="0" smtClean="0"/>
              <a:t>: </a:t>
            </a:r>
            <a:r>
              <a:rPr lang="ru-RU" dirty="0" err="1" smtClean="0"/>
              <a:t>Освіта</a:t>
            </a:r>
            <a:r>
              <a:rPr lang="ru-RU" dirty="0" smtClean="0"/>
              <a:t> </a:t>
            </a:r>
            <a:r>
              <a:rPr lang="ru-RU" dirty="0" err="1" smtClean="0"/>
              <a:t>ніші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накладкою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з'єднувачем</a:t>
            </a:r>
            <a:r>
              <a:rPr lang="ru-RU" dirty="0" smtClean="0"/>
              <a:t> </a:t>
            </a:r>
            <a:r>
              <a:rPr lang="ru-RU" dirty="0" err="1" smtClean="0"/>
              <a:t>кламмера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Довгий</a:t>
            </a:r>
            <a:r>
              <a:rPr lang="ru-RU" dirty="0" smtClean="0"/>
              <a:t> </a:t>
            </a:r>
            <a:r>
              <a:rPr lang="ru-RU" dirty="0" err="1" smtClean="0"/>
              <a:t>кламмер</a:t>
            </a:r>
            <a:r>
              <a:rPr lang="ru-RU" dirty="0" smtClean="0"/>
              <a:t> </a:t>
            </a:r>
            <a:r>
              <a:rPr lang="ru-RU" dirty="0" err="1" smtClean="0"/>
              <a:t>закриває</a:t>
            </a:r>
            <a:r>
              <a:rPr lang="ru-RU" dirty="0" smtClean="0"/>
              <a:t> </a:t>
            </a:r>
            <a:r>
              <a:rPr lang="ru-RU" dirty="0" err="1" smtClean="0"/>
              <a:t>значну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зуба</a:t>
            </a:r>
            <a:endParaRPr lang="ru-RU" dirty="0"/>
          </a:p>
        </p:txBody>
      </p:sp>
      <p:pic>
        <p:nvPicPr>
          <p:cNvPr id="125954" name="Picture 2" descr="C:\Users\Lyka\Desktop\Бюгель\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22" y="2763481"/>
            <a:ext cx="2032000" cy="1384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12819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 err="1" smtClean="0"/>
              <a:t>Кламер</a:t>
            </a:r>
            <a:r>
              <a:rPr lang="ru-RU" b="1" i="1" dirty="0" smtClean="0"/>
              <a:t> </a:t>
            </a:r>
            <a:r>
              <a:rPr lang="ru-RU" b="1" i="1" dirty="0" err="1" smtClean="0"/>
              <a:t>кільцьового</a:t>
            </a:r>
            <a:r>
              <a:rPr lang="ru-RU" b="1" i="1" dirty="0" smtClean="0"/>
              <a:t> типу</a:t>
            </a:r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endParaRPr lang="ru-RU" b="1" i="1" dirty="0"/>
          </a:p>
          <a:p>
            <a:endParaRPr lang="ru-RU" b="1" i="1" dirty="0" smtClean="0"/>
          </a:p>
          <a:p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Переваги</a:t>
            </a:r>
            <a:r>
              <a:rPr lang="ru-RU" dirty="0" smtClean="0"/>
              <a:t>: Ретенция, </a:t>
            </a:r>
            <a:r>
              <a:rPr lang="ru-RU" dirty="0" err="1" smtClean="0"/>
              <a:t>розташована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до накладки </a:t>
            </a:r>
            <a:r>
              <a:rPr lang="ru-RU" dirty="0" err="1" smtClean="0"/>
              <a:t>запобігає</a:t>
            </a:r>
            <a:r>
              <a:rPr lang="ru-RU" dirty="0" smtClean="0"/>
              <a:t> </a:t>
            </a:r>
            <a:r>
              <a:rPr lang="ru-RU" dirty="0" err="1" smtClean="0"/>
              <a:t>зміщенню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Захист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дистального </a:t>
            </a:r>
            <a:r>
              <a:rPr lang="ru-RU" dirty="0" err="1" smtClean="0"/>
              <a:t>зміщення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Значна</a:t>
            </a:r>
            <a:r>
              <a:rPr lang="ru-RU" dirty="0" smtClean="0"/>
              <a:t> </a:t>
            </a:r>
            <a:r>
              <a:rPr lang="ru-RU" dirty="0" err="1" smtClean="0"/>
              <a:t>протяжність</a:t>
            </a:r>
            <a:r>
              <a:rPr lang="ru-RU" dirty="0" smtClean="0"/>
              <a:t> </a:t>
            </a:r>
            <a:r>
              <a:rPr lang="ru-RU" dirty="0" err="1" smtClean="0"/>
              <a:t>кламмера</a:t>
            </a:r>
            <a:r>
              <a:rPr lang="ru-RU" dirty="0" smtClean="0"/>
              <a:t>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ru-RU" dirty="0" err="1" smtClean="0"/>
              <a:t>надійну</a:t>
            </a:r>
            <a:r>
              <a:rPr lang="ru-RU" dirty="0" smtClean="0"/>
              <a:t> ретенцию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Недоліки</a:t>
            </a:r>
            <a:r>
              <a:rPr lang="ru-RU" dirty="0" smtClean="0"/>
              <a:t>: </a:t>
            </a:r>
            <a:r>
              <a:rPr lang="ru-RU" dirty="0" err="1" smtClean="0"/>
              <a:t>Закрита</a:t>
            </a:r>
            <a:r>
              <a:rPr lang="ru-RU" dirty="0" smtClean="0"/>
              <a:t> велика </a:t>
            </a:r>
            <a:r>
              <a:rPr lang="ru-RU" dirty="0" err="1" smtClean="0"/>
              <a:t>площа</a:t>
            </a:r>
            <a:r>
              <a:rPr lang="ru-RU" dirty="0" smtClean="0"/>
              <a:t> зуба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Довгий</a:t>
            </a:r>
            <a:r>
              <a:rPr lang="ru-RU" dirty="0" smtClean="0"/>
              <a:t> </a:t>
            </a:r>
            <a:r>
              <a:rPr lang="ru-RU" dirty="0" err="1" smtClean="0"/>
              <a:t>кламмер</a:t>
            </a:r>
            <a:r>
              <a:rPr lang="ru-RU" dirty="0" smtClean="0"/>
              <a:t> - велика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деформації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Закрита</a:t>
            </a:r>
            <a:r>
              <a:rPr lang="ru-RU" dirty="0" smtClean="0"/>
              <a:t> дистальна </a:t>
            </a:r>
            <a:r>
              <a:rPr lang="ru-RU" dirty="0" err="1" smtClean="0"/>
              <a:t>поверхня</a:t>
            </a:r>
            <a:r>
              <a:rPr lang="ru-RU" dirty="0" smtClean="0"/>
              <a:t> </a:t>
            </a:r>
            <a:r>
              <a:rPr lang="ru-RU" dirty="0" err="1" smtClean="0"/>
              <a:t>задніх</a:t>
            </a:r>
            <a:r>
              <a:rPr lang="ru-RU" dirty="0" smtClean="0"/>
              <a:t> </a:t>
            </a:r>
            <a:r>
              <a:rPr lang="ru-RU" dirty="0" err="1" smtClean="0"/>
              <a:t>зубів</a:t>
            </a:r>
            <a:endParaRPr lang="ru-RU" dirty="0"/>
          </a:p>
        </p:txBody>
      </p:sp>
      <p:pic>
        <p:nvPicPr>
          <p:cNvPr id="126978" name="Picture 2" descr="C:\Users\Lyka\Desktop\Бюгель\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25" y="2654636"/>
            <a:ext cx="2032000" cy="137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71564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 err="1" smtClean="0"/>
              <a:t>Кламер</a:t>
            </a:r>
            <a:r>
              <a:rPr lang="ru-RU" b="1" i="1" dirty="0" smtClean="0"/>
              <a:t> типу </a:t>
            </a:r>
            <a:r>
              <a:rPr lang="ru-RU" b="1" i="1" dirty="0" err="1" smtClean="0"/>
              <a:t>Roach</a:t>
            </a: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Переваги</a:t>
            </a:r>
            <a:r>
              <a:rPr lang="ru-RU" dirty="0" smtClean="0"/>
              <a:t>: </a:t>
            </a:r>
            <a:r>
              <a:rPr lang="ru-RU" dirty="0" err="1" smtClean="0"/>
              <a:t>Легке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Найкраща</a:t>
            </a:r>
            <a:r>
              <a:rPr lang="ru-RU" dirty="0" smtClean="0"/>
              <a:t> ретенция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Площа</a:t>
            </a:r>
            <a:r>
              <a:rPr lang="ru-RU" dirty="0" smtClean="0"/>
              <a:t> зуба </a:t>
            </a:r>
            <a:r>
              <a:rPr lang="ru-RU" dirty="0" err="1" smtClean="0"/>
              <a:t>закрита</a:t>
            </a:r>
            <a:r>
              <a:rPr lang="ru-RU" dirty="0" smtClean="0"/>
              <a:t> </a:t>
            </a:r>
            <a:r>
              <a:rPr lang="ru-RU" dirty="0" err="1" smtClean="0"/>
              <a:t>кламером</a:t>
            </a:r>
            <a:r>
              <a:rPr lang="ru-RU" dirty="0" smtClean="0"/>
              <a:t> </a:t>
            </a:r>
            <a:r>
              <a:rPr lang="ru-RU" dirty="0" err="1" smtClean="0"/>
              <a:t>мінімальна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Недоліки</a:t>
            </a:r>
            <a:r>
              <a:rPr lang="ru-RU" dirty="0" smtClean="0"/>
              <a:t>: Часта </a:t>
            </a:r>
            <a:r>
              <a:rPr lang="ru-RU" dirty="0" err="1" smtClean="0"/>
              <a:t>дезактивація</a:t>
            </a:r>
            <a:r>
              <a:rPr lang="ru-RU" dirty="0" smtClean="0"/>
              <a:t> - протез </a:t>
            </a:r>
            <a:r>
              <a:rPr lang="ru-RU" dirty="0" err="1" smtClean="0"/>
              <a:t>нестабільний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лабіального</a:t>
            </a:r>
            <a:r>
              <a:rPr lang="ru-RU" dirty="0" smtClean="0"/>
              <a:t> </a:t>
            </a:r>
            <a:r>
              <a:rPr lang="ru-RU" dirty="0" err="1" smtClean="0"/>
              <a:t>зміщення</a:t>
            </a:r>
            <a:r>
              <a:rPr lang="ru-RU" dirty="0" smtClean="0"/>
              <a:t> зуба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Гігієнічно</a:t>
            </a:r>
            <a:r>
              <a:rPr lang="ru-RU" dirty="0" smtClean="0"/>
              <a:t> </a:t>
            </a:r>
            <a:r>
              <a:rPr lang="ru-RU" dirty="0" err="1" smtClean="0"/>
              <a:t>несприятливий</a:t>
            </a:r>
            <a:endParaRPr lang="ru-RU" dirty="0"/>
          </a:p>
        </p:txBody>
      </p:sp>
      <p:pic>
        <p:nvPicPr>
          <p:cNvPr id="128002" name="Picture 2" descr="C:\Users\Lyka\Desktop\Бюгель\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2763481"/>
            <a:ext cx="2032000" cy="137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14124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Кламера</a:t>
            </a:r>
            <a:endParaRPr lang="en-US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712740" y="1659496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Вибір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типу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кламмера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669" y="2763481"/>
            <a:ext cx="78270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 err="1" smtClean="0"/>
              <a:t>Кламер</a:t>
            </a:r>
            <a:r>
              <a:rPr lang="ru-RU" b="1" i="1" dirty="0" smtClean="0"/>
              <a:t> типу </a:t>
            </a:r>
            <a:r>
              <a:rPr lang="ru-RU" b="1" i="1" dirty="0" err="1" smtClean="0"/>
              <a:t>Roach</a:t>
            </a: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/>
          </a:p>
          <a:p>
            <a:pPr marL="285750" indent="-285750">
              <a:buFont typeface="Arial" pitchFamily="34" charset="0"/>
              <a:buChar char="•"/>
            </a:pPr>
            <a:endParaRPr lang="ru-RU" b="1" i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Преимущества:Легкое введение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Наилучшая ретенция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Площадь зуба закрытая </a:t>
            </a:r>
            <a:r>
              <a:rPr lang="ru-RU" dirty="0" err="1" smtClean="0"/>
              <a:t>кламмером</a:t>
            </a:r>
            <a:r>
              <a:rPr lang="ru-RU" dirty="0" smtClean="0"/>
              <a:t> минимальна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Недостатки:Частая</a:t>
            </a:r>
            <a:r>
              <a:rPr lang="ru-RU" dirty="0" smtClean="0"/>
              <a:t> дезактивация - протез нестабилен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Опасность лабиального смещения зуба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Гигиенически неблагоприятен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128002" name="Picture 2" descr="C:\Users\Lyka\Desktop\Бюгель\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2763481"/>
            <a:ext cx="2032000" cy="137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144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 dirty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>
          <a:xfrm>
            <a:off x="899592" y="200670"/>
            <a:ext cx="6302375" cy="1143000"/>
          </a:xfrm>
        </p:spPr>
        <p:txBody>
          <a:bodyPr/>
          <a:lstStyle/>
          <a:p>
            <a:r>
              <a:rPr lang="ru-RU" sz="3200" dirty="0" err="1" smtClean="0"/>
              <a:t>Телескопічні</a:t>
            </a:r>
            <a:r>
              <a:rPr lang="ru-RU" sz="3200" dirty="0" smtClean="0"/>
              <a:t> коронки</a:t>
            </a:r>
            <a:endParaRPr lang="en-US" sz="3200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625525" y="1322412"/>
            <a:ext cx="7848873" cy="10156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</a:t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Цей вид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утримуючих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елементів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дуже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міцний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і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може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прослужити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не один десяток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років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2852936"/>
            <a:ext cx="7416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Переваги </a:t>
            </a:r>
            <a:r>
              <a:rPr lang="uk-UA" b="1" dirty="0"/>
              <a:t>метода</a:t>
            </a:r>
            <a:r>
              <a:rPr lang="uk-UA" b="1" dirty="0" smtClean="0"/>
              <a:t>: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гарне</a:t>
            </a:r>
            <a:r>
              <a:rPr lang="ru-RU" dirty="0" smtClean="0"/>
              <a:t> </a:t>
            </a:r>
            <a:r>
              <a:rPr lang="ru-RU" dirty="0" err="1" smtClean="0"/>
              <a:t>прилягання</a:t>
            </a:r>
            <a:r>
              <a:rPr lang="ru-RU" dirty="0" smtClean="0"/>
              <a:t> до ясен;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поліпшення</a:t>
            </a:r>
            <a:r>
              <a:rPr lang="ru-RU" dirty="0" smtClean="0"/>
              <a:t> </a:t>
            </a:r>
            <a:r>
              <a:rPr lang="ru-RU" dirty="0" err="1" smtClean="0"/>
              <a:t>жувальної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у </a:t>
            </a:r>
            <a:r>
              <a:rPr lang="ru-RU" dirty="0" err="1" smtClean="0"/>
              <a:t>порівнянні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іншими</a:t>
            </a:r>
            <a:r>
              <a:rPr lang="ru-RU" dirty="0" smtClean="0"/>
              <a:t> методами </a:t>
            </a:r>
            <a:r>
              <a:rPr lang="ru-RU" dirty="0" err="1" smtClean="0"/>
              <a:t>знімного</a:t>
            </a:r>
            <a:r>
              <a:rPr lang="ru-RU" dirty="0" smtClean="0"/>
              <a:t> </a:t>
            </a:r>
            <a:r>
              <a:rPr lang="ru-RU" dirty="0" err="1" smtClean="0"/>
              <a:t>протезування</a:t>
            </a:r>
            <a:r>
              <a:rPr lang="ru-RU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попередження</a:t>
            </a:r>
            <a:r>
              <a:rPr lang="ru-RU" dirty="0" smtClean="0"/>
              <a:t> </a:t>
            </a:r>
            <a:r>
              <a:rPr lang="ru-RU" dirty="0" err="1" smtClean="0"/>
              <a:t>рецесії</a:t>
            </a:r>
            <a:r>
              <a:rPr lang="ru-RU" dirty="0" smtClean="0"/>
              <a:t> ясен;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поліпшена</a:t>
            </a:r>
            <a:r>
              <a:rPr lang="ru-RU" dirty="0" smtClean="0"/>
              <a:t> </a:t>
            </a:r>
            <a:r>
              <a:rPr lang="ru-RU" dirty="0" err="1" smtClean="0"/>
              <a:t>артикуляція</a:t>
            </a:r>
            <a:r>
              <a:rPr lang="ru-RU" dirty="0" smtClean="0"/>
              <a:t> (</a:t>
            </a:r>
            <a:r>
              <a:rPr lang="ru-RU" dirty="0" err="1" smtClean="0"/>
              <a:t>рух</a:t>
            </a:r>
            <a:r>
              <a:rPr lang="ru-RU" dirty="0" smtClean="0"/>
              <a:t> </a:t>
            </a:r>
            <a:r>
              <a:rPr lang="ru-RU" dirty="0" err="1" smtClean="0"/>
              <a:t>щелепи</a:t>
            </a:r>
            <a:r>
              <a:rPr lang="ru-RU" dirty="0" smtClean="0"/>
              <a:t>)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розмови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129026" name="Picture 2" descr="C:\Users\Lyka\Desktop\Бюгель\implants1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824" y="2686551"/>
            <a:ext cx="3498584" cy="19835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93627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553490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 dirty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>
          <a:xfrm>
            <a:off x="899592" y="200670"/>
            <a:ext cx="6302375" cy="1143000"/>
          </a:xfrm>
        </p:spPr>
        <p:txBody>
          <a:bodyPr/>
          <a:lstStyle/>
          <a:p>
            <a:r>
              <a:rPr lang="ru-RU" sz="3200" dirty="0" err="1" smtClean="0"/>
              <a:t>Аттачменты</a:t>
            </a:r>
            <a:endParaRPr lang="en-US" sz="3200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611559" y="1424606"/>
            <a:ext cx="7848873" cy="10156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Атачменти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–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це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двосторонні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замки, перша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частина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яких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знаходиться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протезі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всередині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друга - на опорному 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зубі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.;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2852935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Переваги методу: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Естетичний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(</a:t>
            </a:r>
            <a:r>
              <a:rPr lang="ru-RU" dirty="0" err="1" smtClean="0"/>
              <a:t>непомітні</a:t>
            </a:r>
            <a:r>
              <a:rPr lang="ru-RU" dirty="0" smtClean="0"/>
              <a:t> при </a:t>
            </a:r>
            <a:r>
              <a:rPr lang="ru-RU" dirty="0" err="1" smtClean="0"/>
              <a:t>спілкуванні</a:t>
            </a:r>
            <a:r>
              <a:rPr lang="ru-RU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Відсутність</a:t>
            </a:r>
            <a:r>
              <a:rPr lang="ru-RU" dirty="0" smtClean="0"/>
              <a:t> дискомфорту у </a:t>
            </a:r>
            <a:r>
              <a:rPr lang="ru-RU" dirty="0" err="1" smtClean="0"/>
              <a:t>пацієнта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надійне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;</a:t>
            </a:r>
            <a:endParaRPr lang="ru-RU" b="1" dirty="0"/>
          </a:p>
        </p:txBody>
      </p:sp>
      <p:pic>
        <p:nvPicPr>
          <p:cNvPr id="130050" name="Picture 2" descr="C:\Users\Lyka\Desktop\Бюгель\12_01_06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559" y="2708921"/>
            <a:ext cx="2521818" cy="1512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2" name="Picture 4" descr="C:\Users\Lyka\Desktop\Бюгель\аттачмен1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53136"/>
            <a:ext cx="2000250" cy="164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1618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458854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dirty="0" err="1" smtClean="0"/>
              <a:t>Підготовка</a:t>
            </a:r>
            <a:r>
              <a:rPr lang="ru-RU" sz="2200" dirty="0" smtClean="0"/>
              <a:t> </a:t>
            </a:r>
            <a:r>
              <a:rPr lang="ru-RU" sz="2200" dirty="0" err="1" smtClean="0"/>
              <a:t>порожнини</a:t>
            </a:r>
            <a:r>
              <a:rPr lang="ru-RU" sz="2200" dirty="0" smtClean="0"/>
              <a:t> роту до </a:t>
            </a:r>
            <a:r>
              <a:rPr lang="ru-RU" sz="2200" dirty="0" err="1" smtClean="0"/>
              <a:t>протезування</a:t>
            </a:r>
            <a:r>
              <a:rPr lang="ru-RU" sz="2200" dirty="0" smtClean="0"/>
              <a:t> </a:t>
            </a:r>
            <a:r>
              <a:rPr lang="ru-RU" sz="2200" dirty="0" err="1" smtClean="0"/>
              <a:t>бюгельними</a:t>
            </a:r>
            <a:r>
              <a:rPr lang="ru-RU" sz="2200" dirty="0" smtClean="0"/>
              <a:t> </a:t>
            </a:r>
            <a:r>
              <a:rPr lang="ru-RU" sz="2200" dirty="0"/>
              <a:t>протезами.</a:t>
            </a:r>
            <a:endParaRPr lang="en-US" sz="2200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803402" y="1553828"/>
            <a:ext cx="7848873" cy="707886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/>
              <a:t> 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Підготовка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зубних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рядів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складається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наступних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основних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заходів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: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7171" y="2725705"/>
            <a:ext cx="7827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2000" b="1" dirty="0" smtClean="0"/>
              <a:t>Вирівнювання </a:t>
            </a:r>
            <a:r>
              <a:rPr lang="uk-UA" sz="2000" b="1" dirty="0" err="1" smtClean="0"/>
              <a:t>оклюзійної</a:t>
            </a:r>
            <a:r>
              <a:rPr lang="uk-UA" sz="2000" b="1" dirty="0" smtClean="0"/>
              <a:t> поверхні</a:t>
            </a:r>
            <a:r>
              <a:rPr lang="uk-UA" sz="2000" dirty="0" smtClean="0"/>
              <a:t>.</a:t>
            </a:r>
            <a:endParaRPr lang="ru-RU" sz="20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7171" y="3810671"/>
            <a:ext cx="7056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2000" b="1" dirty="0" smtClean="0"/>
              <a:t>Відновлення висоти прикусу.</a:t>
            </a:r>
            <a:endParaRPr lang="uk-U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7171" y="5149498"/>
            <a:ext cx="7249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err="1" smtClean="0"/>
              <a:t>Заміщення</a:t>
            </a:r>
            <a:r>
              <a:rPr lang="ru-RU" sz="2000" b="1" dirty="0" smtClean="0"/>
              <a:t> невеликих </a:t>
            </a:r>
            <a:r>
              <a:rPr lang="ru-RU" sz="2000" b="1" dirty="0" err="1" smtClean="0"/>
              <a:t>дефектів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зубних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рядів</a:t>
            </a:r>
            <a:endParaRPr lang="ru-RU" sz="20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/>
              <a:t>     </a:t>
            </a:r>
            <a:r>
              <a:rPr lang="ru-RU" sz="2000" b="1" dirty="0" err="1" smtClean="0"/>
              <a:t>мостоподібними</a:t>
            </a:r>
            <a:r>
              <a:rPr lang="ru-RU" sz="2000" b="1" dirty="0" smtClean="0"/>
              <a:t> протезами</a:t>
            </a:r>
            <a:endParaRPr lang="uk-UA" sz="2000" b="1" dirty="0"/>
          </a:p>
        </p:txBody>
      </p:sp>
    </p:spTree>
    <p:extLst>
      <p:ext uri="{BB962C8B-B14F-4D97-AF65-F5344CB8AC3E}">
        <p14:creationId xmlns="" xmlns:p14="http://schemas.microsoft.com/office/powerpoint/2010/main" val="3981447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AutoShape 4"/>
          <p:cNvSpPr>
            <a:spLocks noChangeArrowheads="1"/>
          </p:cNvSpPr>
          <p:nvPr/>
        </p:nvSpPr>
        <p:spPr bwMode="gray">
          <a:xfrm>
            <a:off x="600632" y="2458854"/>
            <a:ext cx="8053968" cy="3922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DDDDDD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dirty="0" err="1" smtClean="0"/>
              <a:t>Підготовка</a:t>
            </a:r>
            <a:r>
              <a:rPr lang="ru-RU" sz="2200" dirty="0" smtClean="0"/>
              <a:t> </a:t>
            </a:r>
            <a:r>
              <a:rPr lang="ru-RU" sz="2200" dirty="0" err="1" smtClean="0"/>
              <a:t>порожнини</a:t>
            </a:r>
            <a:r>
              <a:rPr lang="ru-RU" sz="2200" dirty="0" smtClean="0"/>
              <a:t> роту до </a:t>
            </a:r>
            <a:r>
              <a:rPr lang="ru-RU" sz="2200" dirty="0" err="1" smtClean="0"/>
              <a:t>протезування</a:t>
            </a:r>
            <a:r>
              <a:rPr lang="ru-RU" sz="2200" dirty="0" smtClean="0"/>
              <a:t> </a:t>
            </a:r>
            <a:r>
              <a:rPr lang="ru-RU" sz="2200" dirty="0" err="1" smtClean="0"/>
              <a:t>бюгельними</a:t>
            </a:r>
            <a:r>
              <a:rPr lang="ru-RU" sz="2200" dirty="0" smtClean="0"/>
              <a:t> </a:t>
            </a:r>
            <a:r>
              <a:rPr lang="ru-RU" sz="2200" dirty="0"/>
              <a:t>протезами.</a:t>
            </a:r>
            <a:endParaRPr lang="en-US" sz="2200" dirty="0"/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600632" y="1260248"/>
            <a:ext cx="8064896" cy="1198606"/>
            <a:chOff x="1388" y="1159"/>
            <a:chExt cx="2952" cy="228"/>
          </a:xfrm>
        </p:grpSpPr>
        <p:sp>
          <p:nvSpPr>
            <p:cNvPr id="72721" name="AutoShape 17"/>
            <p:cNvSpPr>
              <a:spLocks noChangeArrowheads="1"/>
            </p:cNvSpPr>
            <p:nvPr/>
          </p:nvSpPr>
          <p:spPr bwMode="ltGray">
            <a:xfrm>
              <a:off x="1388" y="1159"/>
              <a:ext cx="2952" cy="228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72722" name="Group 18"/>
            <p:cNvGrpSpPr>
              <a:grpSpLocks/>
            </p:cNvGrpSpPr>
            <p:nvPr/>
          </p:nvGrpSpPr>
          <p:grpSpPr bwMode="auto">
            <a:xfrm>
              <a:off x="1395" y="1166"/>
              <a:ext cx="2941" cy="211"/>
              <a:chOff x="1395" y="1166"/>
              <a:chExt cx="2941" cy="211"/>
            </a:xfrm>
          </p:grpSpPr>
          <p:sp>
            <p:nvSpPr>
              <p:cNvPr id="72723" name="AutoShape 19"/>
              <p:cNvSpPr>
                <a:spLocks noChangeArrowheads="1"/>
              </p:cNvSpPr>
              <p:nvPr/>
            </p:nvSpPr>
            <p:spPr bwMode="ltGray">
              <a:xfrm>
                <a:off x="1395" y="1322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72724" name="AutoShape 20"/>
              <p:cNvSpPr>
                <a:spLocks noChangeArrowheads="1"/>
              </p:cNvSpPr>
              <p:nvPr/>
            </p:nvSpPr>
            <p:spPr bwMode="ltGray">
              <a:xfrm>
                <a:off x="1395" y="1166"/>
                <a:ext cx="2941" cy="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</p:grpSp>
      <p:sp>
        <p:nvSpPr>
          <p:cNvPr id="72725" name="Rectangle 21"/>
          <p:cNvSpPr>
            <a:spLocks noChangeArrowheads="1"/>
          </p:cNvSpPr>
          <p:nvPr/>
        </p:nvSpPr>
        <p:spPr bwMode="black">
          <a:xfrm>
            <a:off x="803402" y="1553828"/>
            <a:ext cx="784887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2000" b="1" dirty="0"/>
              <a:t> 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Підготовка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опорних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зубів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полягає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наступному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: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7171" y="2725705"/>
            <a:ext cx="7827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err="1" smtClean="0"/>
              <a:t>Підготовка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місця</a:t>
            </a:r>
            <a:r>
              <a:rPr lang="ru-RU" sz="2000" b="1" dirty="0" smtClean="0"/>
              <a:t> для </a:t>
            </a:r>
            <a:r>
              <a:rPr lang="ru-RU" sz="2000" b="1" dirty="0" err="1" smtClean="0"/>
              <a:t>оклюзійних</a:t>
            </a:r>
            <a:r>
              <a:rPr lang="ru-RU" sz="2000" b="1" dirty="0" smtClean="0"/>
              <a:t> накладок.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7171" y="3810671"/>
            <a:ext cx="705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err="1" smtClean="0"/>
              <a:t>Іммобілізація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недостатньо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стійких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чи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надмірно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навантажених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зубів</a:t>
            </a:r>
            <a:r>
              <a:rPr lang="ru-RU" sz="2000" b="1" dirty="0" smtClean="0"/>
              <a:t>.</a:t>
            </a:r>
            <a:endParaRPr lang="uk-U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33517" y="4869160"/>
            <a:ext cx="72492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err="1" smtClean="0"/>
              <a:t>Зміна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контурів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опорних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зубів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Бюгельний</a:t>
            </a:r>
            <a:r>
              <a:rPr lang="ru-RU" sz="2000" b="1" dirty="0" smtClean="0"/>
              <a:t> протез </a:t>
            </a:r>
            <a:r>
              <a:rPr lang="ru-RU" sz="2000" b="1" dirty="0" err="1" smtClean="0"/>
              <a:t>необхідно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розглядати</a:t>
            </a:r>
            <a:r>
              <a:rPr lang="ru-RU" sz="2000" b="1" dirty="0" smtClean="0"/>
              <a:t> не як </a:t>
            </a:r>
            <a:r>
              <a:rPr lang="ru-RU" sz="2000" b="1" dirty="0" err="1" smtClean="0"/>
              <a:t>поєднання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кламерів</a:t>
            </a:r>
            <a:r>
              <a:rPr lang="ru-RU" sz="2000" b="1" dirty="0" smtClean="0"/>
              <a:t>, дуг </a:t>
            </a:r>
            <a:r>
              <a:rPr lang="ru-RU" sz="2000" b="1" dirty="0" err="1" smtClean="0"/>
              <a:t>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базисів</a:t>
            </a:r>
            <a:r>
              <a:rPr lang="ru-RU" sz="2000" b="1" dirty="0" smtClean="0"/>
              <a:t>, а як </a:t>
            </a:r>
            <a:r>
              <a:rPr lang="ru-RU" sz="2000" b="1" dirty="0" err="1" smtClean="0"/>
              <a:t>єдиний</a:t>
            </a:r>
            <a:r>
              <a:rPr lang="ru-RU" sz="2000" b="1" dirty="0" smtClean="0"/>
              <a:t> комплекс, </a:t>
            </a:r>
            <a:r>
              <a:rPr lang="ru-RU" sz="2000" b="1" dirty="0" err="1" smtClean="0"/>
              <a:t>який</a:t>
            </a:r>
            <a:r>
              <a:rPr lang="ru-RU" sz="2000" b="1" dirty="0" smtClean="0"/>
              <a:t> повинен бути </a:t>
            </a:r>
            <a:r>
              <a:rPr lang="ru-RU" sz="2000" b="1" dirty="0" err="1" smtClean="0"/>
              <a:t>сконструйований</a:t>
            </a:r>
            <a:r>
              <a:rPr lang="ru-RU" sz="2000" b="1" dirty="0" smtClean="0"/>
              <a:t> як </a:t>
            </a:r>
            <a:r>
              <a:rPr lang="ru-RU" sz="2000" b="1" dirty="0" err="1" smtClean="0"/>
              <a:t>функціонально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ціле</a:t>
            </a:r>
            <a:endParaRPr lang="uk-UA" sz="2000" b="1" dirty="0"/>
          </a:p>
        </p:txBody>
      </p:sp>
    </p:spTree>
    <p:extLst>
      <p:ext uri="{BB962C8B-B14F-4D97-AF65-F5344CB8AC3E}">
        <p14:creationId xmlns="" xmlns:p14="http://schemas.microsoft.com/office/powerpoint/2010/main" val="1599491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 smtClean="0"/>
              <a:t>Переваги</a:t>
            </a:r>
            <a:r>
              <a:rPr lang="ru-RU" sz="2400" dirty="0" smtClean="0"/>
              <a:t> перед </a:t>
            </a:r>
            <a:r>
              <a:rPr lang="ru-RU" sz="2400" dirty="0" err="1" smtClean="0"/>
              <a:t>частково-знімними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пластинковими</a:t>
            </a:r>
            <a:r>
              <a:rPr lang="ru-RU" sz="2400" dirty="0" smtClean="0"/>
              <a:t> протезами </a:t>
            </a:r>
            <a:r>
              <a:rPr lang="uk-UA" sz="2400" dirty="0" smtClean="0"/>
              <a:t>:</a:t>
            </a:r>
            <a:endParaRPr lang="en-US" sz="2400" dirty="0"/>
          </a:p>
        </p:txBody>
      </p:sp>
      <p:grpSp>
        <p:nvGrpSpPr>
          <p:cNvPr id="80899" name="Group 3"/>
          <p:cNvGrpSpPr>
            <a:grpSpLocks/>
          </p:cNvGrpSpPr>
          <p:nvPr/>
        </p:nvGrpSpPr>
        <p:grpSpPr bwMode="auto">
          <a:xfrm>
            <a:off x="1096963" y="3457575"/>
            <a:ext cx="1041400" cy="1052513"/>
            <a:chOff x="691" y="2077"/>
            <a:chExt cx="656" cy="663"/>
          </a:xfrm>
        </p:grpSpPr>
        <p:pic>
          <p:nvPicPr>
            <p:cNvPr id="80900" name="Picture 4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01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02" name="Group 6"/>
            <p:cNvGrpSpPr>
              <a:grpSpLocks/>
            </p:cNvGrpSpPr>
            <p:nvPr/>
          </p:nvGrpSpPr>
          <p:grpSpPr bwMode="auto">
            <a:xfrm>
              <a:off x="737" y="2609"/>
              <a:ext cx="575" cy="110"/>
              <a:chOff x="3704" y="1872"/>
              <a:chExt cx="827" cy="156"/>
            </a:xfrm>
          </p:grpSpPr>
          <p:grpSp>
            <p:nvGrpSpPr>
              <p:cNvPr id="80903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04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5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6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7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08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09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0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1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2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13" name="Group 17"/>
          <p:cNvGrpSpPr>
            <a:grpSpLocks/>
          </p:cNvGrpSpPr>
          <p:nvPr/>
        </p:nvGrpSpPr>
        <p:grpSpPr bwMode="auto">
          <a:xfrm>
            <a:off x="3060700" y="3449638"/>
            <a:ext cx="1041400" cy="1052512"/>
            <a:chOff x="1928" y="2072"/>
            <a:chExt cx="656" cy="663"/>
          </a:xfrm>
        </p:grpSpPr>
        <p:pic>
          <p:nvPicPr>
            <p:cNvPr id="80914" name="Picture 18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15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2353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16" name="Group 20"/>
            <p:cNvGrpSpPr>
              <a:grpSpLocks/>
            </p:cNvGrpSpPr>
            <p:nvPr/>
          </p:nvGrpSpPr>
          <p:grpSpPr bwMode="auto">
            <a:xfrm>
              <a:off x="1974" y="2604"/>
              <a:ext cx="575" cy="110"/>
              <a:chOff x="3704" y="1872"/>
              <a:chExt cx="827" cy="156"/>
            </a:xfrm>
          </p:grpSpPr>
          <p:grpSp>
            <p:nvGrpSpPr>
              <p:cNvPr id="80917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18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9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0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1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22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23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4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5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6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27" name="Group 31"/>
          <p:cNvGrpSpPr>
            <a:grpSpLocks/>
          </p:cNvGrpSpPr>
          <p:nvPr/>
        </p:nvGrpSpPr>
        <p:grpSpPr bwMode="auto">
          <a:xfrm>
            <a:off x="4999038" y="3460750"/>
            <a:ext cx="1041400" cy="1050925"/>
            <a:chOff x="3149" y="2079"/>
            <a:chExt cx="656" cy="662"/>
          </a:xfrm>
        </p:grpSpPr>
        <p:pic>
          <p:nvPicPr>
            <p:cNvPr id="80928" name="Picture 32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29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2353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30" name="Group 34"/>
            <p:cNvGrpSpPr>
              <a:grpSpLocks/>
            </p:cNvGrpSpPr>
            <p:nvPr/>
          </p:nvGrpSpPr>
          <p:grpSpPr bwMode="auto">
            <a:xfrm>
              <a:off x="3195" y="2610"/>
              <a:ext cx="575" cy="111"/>
              <a:chOff x="3704" y="1872"/>
              <a:chExt cx="827" cy="156"/>
            </a:xfrm>
          </p:grpSpPr>
          <p:grpSp>
            <p:nvGrpSpPr>
              <p:cNvPr id="80931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32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3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4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5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36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37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8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9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0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41" name="Group 45"/>
          <p:cNvGrpSpPr>
            <a:grpSpLocks/>
          </p:cNvGrpSpPr>
          <p:nvPr/>
        </p:nvGrpSpPr>
        <p:grpSpPr bwMode="auto">
          <a:xfrm>
            <a:off x="6961188" y="3452813"/>
            <a:ext cx="1041400" cy="1050925"/>
            <a:chOff x="4385" y="2074"/>
            <a:chExt cx="656" cy="662"/>
          </a:xfrm>
        </p:grpSpPr>
        <p:pic>
          <p:nvPicPr>
            <p:cNvPr id="80942" name="Picture 46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385" y="2074"/>
              <a:ext cx="656" cy="66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43" name="Oval 47"/>
            <p:cNvSpPr>
              <a:spLocks noChangeArrowheads="1"/>
            </p:cNvSpPr>
            <p:nvPr/>
          </p:nvSpPr>
          <p:spPr bwMode="gray">
            <a:xfrm>
              <a:off x="4385" y="2074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2353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44" name="Group 48"/>
            <p:cNvGrpSpPr>
              <a:grpSpLocks/>
            </p:cNvGrpSpPr>
            <p:nvPr/>
          </p:nvGrpSpPr>
          <p:grpSpPr bwMode="auto">
            <a:xfrm>
              <a:off x="4431" y="2605"/>
              <a:ext cx="575" cy="111"/>
              <a:chOff x="3704" y="1872"/>
              <a:chExt cx="827" cy="156"/>
            </a:xfrm>
          </p:grpSpPr>
          <p:grpSp>
            <p:nvGrpSpPr>
              <p:cNvPr id="80945" name="Group 49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46" name="AutoShape 5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7" name="AutoShape 5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8" name="AutoShape 5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9" name="AutoShape 5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50" name="Group 54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51" name="AutoShape 5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2" name="AutoShape 5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3" name="AutoShape 5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4" name="AutoShape 5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sp>
        <p:nvSpPr>
          <p:cNvPr id="80955" name="Line 59"/>
          <p:cNvSpPr>
            <a:spLocks noChangeShapeType="1"/>
          </p:cNvSpPr>
          <p:nvPr/>
        </p:nvSpPr>
        <p:spPr bwMode="gray">
          <a:xfrm>
            <a:off x="1612900" y="46053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56" name="Line 60"/>
          <p:cNvSpPr>
            <a:spLocks noChangeShapeType="1"/>
          </p:cNvSpPr>
          <p:nvPr/>
        </p:nvSpPr>
        <p:spPr bwMode="gray">
          <a:xfrm flipH="1">
            <a:off x="857250" y="4949825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57" name="Text Box 61"/>
          <p:cNvSpPr txBox="1">
            <a:spLocks noChangeArrowheads="1"/>
          </p:cNvSpPr>
          <p:nvPr/>
        </p:nvSpPr>
        <p:spPr bwMode="gray">
          <a:xfrm>
            <a:off x="495301" y="5003800"/>
            <a:ext cx="3933824" cy="17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1400" dirty="0"/>
              <a:t> </a:t>
            </a:r>
            <a:r>
              <a:rPr lang="ru-RU" sz="1400" dirty="0"/>
              <a:t> </a:t>
            </a:r>
            <a:r>
              <a:rPr lang="ru-RU" sz="1400" b="1" dirty="0" smtClean="0"/>
              <a:t> У </a:t>
            </a:r>
            <a:r>
              <a:rPr lang="ru-RU" sz="1400" b="1" dirty="0" err="1" smtClean="0"/>
              <a:t>бюгельних</a:t>
            </a:r>
            <a:r>
              <a:rPr lang="ru-RU" sz="1400" b="1" dirty="0" smtClean="0"/>
              <a:t> протезах </a:t>
            </a:r>
            <a:r>
              <a:rPr lang="ru-RU" sz="1400" b="1" dirty="0" err="1" smtClean="0"/>
              <a:t>мінімальна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базисна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частина</a:t>
            </a:r>
            <a:r>
              <a:rPr lang="ru-RU" sz="1400" b="1" dirty="0" smtClean="0"/>
              <a:t>.</a:t>
            </a:r>
          </a:p>
          <a:p>
            <a:pPr eaLnBrk="0" hangingPunct="0">
              <a:lnSpc>
                <a:spcPct val="13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ru-RU" sz="1400" b="1" dirty="0" smtClean="0"/>
              <a:t>   </a:t>
            </a:r>
            <a:r>
              <a:rPr lang="ru-RU" sz="1400" b="1" dirty="0" err="1" smtClean="0"/>
              <a:t>Наявність</a:t>
            </a:r>
            <a:r>
              <a:rPr lang="ru-RU" sz="1400" b="1" dirty="0" smtClean="0"/>
              <a:t> дуги в </a:t>
            </a:r>
            <a:r>
              <a:rPr lang="ru-RU" sz="1400" b="1" dirty="0" err="1" smtClean="0"/>
              <a:t>протезі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зміцнює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його</a:t>
            </a:r>
            <a:r>
              <a:rPr lang="ru-RU" sz="1400" b="1" dirty="0" smtClean="0"/>
              <a:t>, а </a:t>
            </a:r>
            <a:r>
              <a:rPr lang="ru-RU" sz="1400" b="1" dirty="0" err="1" smtClean="0"/>
              <a:t>також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рівномірно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розподілити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навантаження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між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його</a:t>
            </a:r>
            <a:r>
              <a:rPr lang="ru-RU" sz="1400" b="1" dirty="0" smtClean="0"/>
              <a:t> сторонами.</a:t>
            </a:r>
          </a:p>
          <a:p>
            <a:pPr eaLnBrk="0" hangingPunct="0">
              <a:lnSpc>
                <a:spcPct val="130000"/>
              </a:lnSpc>
              <a:buClr>
                <a:schemeClr val="hlink"/>
              </a:buClr>
            </a:pPr>
            <a:r>
              <a:rPr lang="ru-RU" sz="1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0962" name="Line 66"/>
          <p:cNvSpPr>
            <a:spLocks noChangeShapeType="1"/>
          </p:cNvSpPr>
          <p:nvPr/>
        </p:nvSpPr>
        <p:spPr bwMode="gray">
          <a:xfrm>
            <a:off x="7480300" y="30305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3" name="Line 67"/>
          <p:cNvSpPr>
            <a:spLocks noChangeShapeType="1"/>
          </p:cNvSpPr>
          <p:nvPr/>
        </p:nvSpPr>
        <p:spPr bwMode="gray">
          <a:xfrm flipH="1">
            <a:off x="6616700" y="3028950"/>
            <a:ext cx="16319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4" name="Text Box 68"/>
          <p:cNvSpPr txBox="1">
            <a:spLocks noChangeArrowheads="1"/>
          </p:cNvSpPr>
          <p:nvPr/>
        </p:nvSpPr>
        <p:spPr bwMode="gray">
          <a:xfrm>
            <a:off x="4684713" y="1752600"/>
            <a:ext cx="3646487" cy="93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400" b="1" dirty="0" err="1" smtClean="0"/>
              <a:t>Міцна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фіксація</a:t>
            </a:r>
            <a:r>
              <a:rPr lang="ru-RU" sz="1400" b="1" dirty="0" smtClean="0"/>
              <a:t> протеза </a:t>
            </a:r>
            <a:r>
              <a:rPr lang="ru-RU" sz="1400" b="1" dirty="0" err="1" smtClean="0"/>
              <a:t>прискорює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процес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адаптації</a:t>
            </a:r>
            <a:r>
              <a:rPr lang="ru-RU" sz="1400" b="1" dirty="0" smtClean="0"/>
              <a:t>.</a:t>
            </a:r>
            <a:endParaRPr lang="en-US" sz="1400" b="1" dirty="0"/>
          </a:p>
          <a:p>
            <a:pPr eaLnBrk="0" hangingPunct="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</a:pPr>
            <a:endParaRPr lang="en-US" sz="1400" dirty="0"/>
          </a:p>
        </p:txBody>
      </p:sp>
      <p:sp>
        <p:nvSpPr>
          <p:cNvPr id="80965" name="Line 69"/>
          <p:cNvSpPr>
            <a:spLocks noChangeShapeType="1"/>
          </p:cNvSpPr>
          <p:nvPr/>
        </p:nvSpPr>
        <p:spPr bwMode="gray">
          <a:xfrm>
            <a:off x="3581400" y="30305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6" name="Line 70"/>
          <p:cNvSpPr>
            <a:spLocks noChangeShapeType="1"/>
          </p:cNvSpPr>
          <p:nvPr/>
        </p:nvSpPr>
        <p:spPr bwMode="gray">
          <a:xfrm flipH="1">
            <a:off x="2657475" y="3028950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7" name="Text Box 71"/>
          <p:cNvSpPr txBox="1">
            <a:spLocks noChangeArrowheads="1"/>
          </p:cNvSpPr>
          <p:nvPr/>
        </p:nvSpPr>
        <p:spPr bwMode="gray">
          <a:xfrm>
            <a:off x="683568" y="1752600"/>
            <a:ext cx="3748732" cy="12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sz="1400" b="1" dirty="0" smtClean="0"/>
              <a:t> </a:t>
            </a:r>
            <a:r>
              <a:rPr lang="ru-RU" sz="1400" b="1" dirty="0" err="1" smtClean="0"/>
              <a:t>Незначна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корекція</a:t>
            </a:r>
            <a:r>
              <a:rPr lang="ru-RU" sz="1400" b="1" dirty="0" smtClean="0"/>
              <a:t> протеза в </a:t>
            </a:r>
            <a:r>
              <a:rPr lang="ru-RU" sz="1400" b="1" dirty="0" err="1" smtClean="0"/>
              <a:t>порівнянні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повними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знімними</a:t>
            </a:r>
            <a:r>
              <a:rPr lang="ru-RU" sz="1400" b="1" dirty="0" smtClean="0"/>
              <a:t> протезами </a:t>
            </a:r>
            <a:r>
              <a:rPr lang="ru-RU" sz="1400" b="1" dirty="0" err="1" smtClean="0"/>
              <a:t>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сприятливим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чинником</a:t>
            </a:r>
            <a:r>
              <a:rPr lang="ru-RU" sz="1400" b="1" dirty="0" smtClean="0"/>
              <a:t>. </a:t>
            </a:r>
            <a:endParaRPr lang="en-US" sz="1400" dirty="0"/>
          </a:p>
          <a:p>
            <a:pPr eaLnBrk="0" hangingPunct="0">
              <a:lnSpc>
                <a:spcPct val="130000"/>
              </a:lnSpc>
              <a:buClr>
                <a:schemeClr val="accent2"/>
              </a:buClr>
            </a:pPr>
            <a:endParaRPr lang="en-US" sz="1400" dirty="0"/>
          </a:p>
        </p:txBody>
      </p:sp>
      <p:sp>
        <p:nvSpPr>
          <p:cNvPr id="80968" name="Line 72"/>
          <p:cNvSpPr>
            <a:spLocks noChangeShapeType="1"/>
          </p:cNvSpPr>
          <p:nvPr/>
        </p:nvSpPr>
        <p:spPr bwMode="gray">
          <a:xfrm>
            <a:off x="5495925" y="46053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9" name="Line 73"/>
          <p:cNvSpPr>
            <a:spLocks noChangeShapeType="1"/>
          </p:cNvSpPr>
          <p:nvPr/>
        </p:nvSpPr>
        <p:spPr bwMode="gray">
          <a:xfrm flipH="1">
            <a:off x="4684713" y="4940300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70" name="Text Box 74"/>
          <p:cNvSpPr txBox="1">
            <a:spLocks noChangeArrowheads="1"/>
          </p:cNvSpPr>
          <p:nvPr/>
        </p:nvSpPr>
        <p:spPr bwMode="gray">
          <a:xfrm>
            <a:off x="4649788" y="5003800"/>
            <a:ext cx="3960812" cy="174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folHlink"/>
              </a:buClr>
              <a:buFont typeface="Wingdings" pitchFamily="2" charset="2"/>
              <a:buChar char="§"/>
            </a:pPr>
            <a:r>
              <a:rPr lang="ru-RU" sz="1400" b="1" dirty="0" err="1" smtClean="0"/>
              <a:t>Наявність</a:t>
            </a:r>
            <a:r>
              <a:rPr lang="ru-RU" sz="1400" b="1" dirty="0" smtClean="0"/>
              <a:t> в </a:t>
            </a:r>
            <a:r>
              <a:rPr lang="ru-RU" sz="1400" b="1" dirty="0" err="1" smtClean="0"/>
              <a:t>протезі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опорних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кламерів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дозволяє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передавати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частину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навантаження</a:t>
            </a:r>
            <a:r>
              <a:rPr lang="ru-RU" sz="1400" b="1" dirty="0" smtClean="0"/>
              <a:t> через </a:t>
            </a:r>
            <a:r>
              <a:rPr lang="ru-RU" sz="1400" b="1" dirty="0" err="1" smtClean="0"/>
              <a:t>періодонт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опорних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зубів</a:t>
            </a:r>
            <a:r>
              <a:rPr lang="ru-RU" sz="1400" b="1" dirty="0" smtClean="0"/>
              <a:t>.</a:t>
            </a:r>
          </a:p>
          <a:p>
            <a:pPr eaLnBrk="0" hangingPunct="0">
              <a:lnSpc>
                <a:spcPct val="130000"/>
              </a:lnSpc>
              <a:buClr>
                <a:schemeClr val="folHlink"/>
              </a:buClr>
              <a:buFont typeface="Wingdings" pitchFamily="2" charset="2"/>
              <a:buChar char="§"/>
            </a:pPr>
            <a:r>
              <a:rPr lang="ru-RU" sz="1400" b="1" dirty="0" smtClean="0"/>
              <a:t>  </a:t>
            </a:r>
            <a:r>
              <a:rPr lang="ru-RU" sz="1400" b="1" dirty="0" err="1" smtClean="0"/>
              <a:t>Звільняються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ясенні</a:t>
            </a:r>
            <a:r>
              <a:rPr lang="ru-RU" sz="1400" b="1" dirty="0" smtClean="0"/>
              <a:t> сосочки </a:t>
            </a:r>
            <a:r>
              <a:rPr lang="ru-RU" sz="1400" b="1" dirty="0" err="1" smtClean="0"/>
              <a:t>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частина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слизової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оболонки</a:t>
            </a:r>
            <a:r>
              <a:rPr lang="ru-RU" sz="1400" b="1" dirty="0" smtClean="0"/>
              <a:t>.</a:t>
            </a:r>
            <a:endParaRPr lang="en-US" sz="1400" b="1" dirty="0"/>
          </a:p>
        </p:txBody>
      </p:sp>
      <p:pic>
        <p:nvPicPr>
          <p:cNvPr id="80971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3468688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2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459163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3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3478213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4" name="Picture 78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3468688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975" name="Group 79"/>
          <p:cNvGrpSpPr>
            <a:grpSpLocks/>
          </p:cNvGrpSpPr>
          <p:nvPr/>
        </p:nvGrpSpPr>
        <p:grpSpPr bwMode="auto">
          <a:xfrm>
            <a:off x="0" y="3206750"/>
            <a:ext cx="9144000" cy="1536700"/>
            <a:chOff x="0" y="2015"/>
            <a:chExt cx="5760" cy="968"/>
          </a:xfrm>
        </p:grpSpPr>
        <p:sp>
          <p:nvSpPr>
            <p:cNvPr id="80976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7" name="Rectangle 81"/>
            <p:cNvSpPr>
              <a:spLocks noChangeArrowheads="1"/>
            </p:cNvSpPr>
            <p:nvPr/>
          </p:nvSpPr>
          <p:spPr bwMode="ltGray">
            <a:xfrm>
              <a:off x="5088" y="2471"/>
              <a:ext cx="672" cy="4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2" name="AutoShape 86"/>
            <p:cNvSpPr>
              <a:spLocks noChangeArrowheads="1"/>
            </p:cNvSpPr>
            <p:nvPr/>
          </p:nvSpPr>
          <p:spPr bwMode="ltGray">
            <a:xfrm>
              <a:off x="4297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3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4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198438"/>
            <a:ext cx="6466051" cy="1143000"/>
          </a:xfrm>
        </p:spPr>
        <p:txBody>
          <a:bodyPr/>
          <a:lstStyle/>
          <a:p>
            <a:r>
              <a:rPr lang="ru-RU" sz="2400" dirty="0"/>
              <a:t>Преимущества </a:t>
            </a:r>
            <a:r>
              <a:rPr lang="ru-RU" sz="2400" dirty="0" err="1"/>
              <a:t>бюгельных</a:t>
            </a:r>
            <a:r>
              <a:rPr lang="ru-RU" sz="2400" dirty="0"/>
              <a:t> протезов </a:t>
            </a:r>
            <a:r>
              <a:rPr lang="ru-RU" sz="2400" dirty="0" smtClean="0"/>
              <a:t>над</a:t>
            </a:r>
            <a:r>
              <a:rPr lang="ru-RU" sz="2400" dirty="0"/>
              <a:t> мостовидными</a:t>
            </a:r>
            <a:r>
              <a:rPr lang="uk-UA" sz="2400" dirty="0" smtClean="0"/>
              <a:t>:</a:t>
            </a:r>
            <a:endParaRPr lang="en-US" sz="2400" dirty="0"/>
          </a:p>
        </p:txBody>
      </p:sp>
      <p:grpSp>
        <p:nvGrpSpPr>
          <p:cNvPr id="80899" name="Group 3"/>
          <p:cNvGrpSpPr>
            <a:grpSpLocks/>
          </p:cNvGrpSpPr>
          <p:nvPr/>
        </p:nvGrpSpPr>
        <p:grpSpPr bwMode="auto">
          <a:xfrm>
            <a:off x="1096963" y="3457575"/>
            <a:ext cx="1041400" cy="1052513"/>
            <a:chOff x="691" y="2077"/>
            <a:chExt cx="656" cy="663"/>
          </a:xfrm>
        </p:grpSpPr>
        <p:pic>
          <p:nvPicPr>
            <p:cNvPr id="80900" name="Picture 4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01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02" name="Group 6"/>
            <p:cNvGrpSpPr>
              <a:grpSpLocks/>
            </p:cNvGrpSpPr>
            <p:nvPr/>
          </p:nvGrpSpPr>
          <p:grpSpPr bwMode="auto">
            <a:xfrm>
              <a:off x="737" y="2609"/>
              <a:ext cx="575" cy="110"/>
              <a:chOff x="3704" y="1872"/>
              <a:chExt cx="827" cy="156"/>
            </a:xfrm>
          </p:grpSpPr>
          <p:grpSp>
            <p:nvGrpSpPr>
              <p:cNvPr id="80903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04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5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6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07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08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09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0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1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2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13" name="Group 17"/>
          <p:cNvGrpSpPr>
            <a:grpSpLocks/>
          </p:cNvGrpSpPr>
          <p:nvPr/>
        </p:nvGrpSpPr>
        <p:grpSpPr bwMode="auto">
          <a:xfrm>
            <a:off x="3060700" y="3449638"/>
            <a:ext cx="1041400" cy="1052512"/>
            <a:chOff x="1928" y="2072"/>
            <a:chExt cx="656" cy="663"/>
          </a:xfrm>
        </p:grpSpPr>
        <p:pic>
          <p:nvPicPr>
            <p:cNvPr id="80914" name="Picture 18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15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2353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16" name="Group 20"/>
            <p:cNvGrpSpPr>
              <a:grpSpLocks/>
            </p:cNvGrpSpPr>
            <p:nvPr/>
          </p:nvGrpSpPr>
          <p:grpSpPr bwMode="auto">
            <a:xfrm>
              <a:off x="1974" y="2604"/>
              <a:ext cx="575" cy="110"/>
              <a:chOff x="3704" y="1872"/>
              <a:chExt cx="827" cy="156"/>
            </a:xfrm>
          </p:grpSpPr>
          <p:grpSp>
            <p:nvGrpSpPr>
              <p:cNvPr id="80917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18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19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0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1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22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23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4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5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26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27" name="Group 31"/>
          <p:cNvGrpSpPr>
            <a:grpSpLocks/>
          </p:cNvGrpSpPr>
          <p:nvPr/>
        </p:nvGrpSpPr>
        <p:grpSpPr bwMode="auto">
          <a:xfrm>
            <a:off x="4999038" y="3460750"/>
            <a:ext cx="1041400" cy="1050925"/>
            <a:chOff x="3149" y="2079"/>
            <a:chExt cx="656" cy="662"/>
          </a:xfrm>
        </p:grpSpPr>
        <p:pic>
          <p:nvPicPr>
            <p:cNvPr id="80928" name="Picture 32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29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2353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30" name="Group 34"/>
            <p:cNvGrpSpPr>
              <a:grpSpLocks/>
            </p:cNvGrpSpPr>
            <p:nvPr/>
          </p:nvGrpSpPr>
          <p:grpSpPr bwMode="auto">
            <a:xfrm>
              <a:off x="3195" y="2610"/>
              <a:ext cx="575" cy="111"/>
              <a:chOff x="3704" y="1872"/>
              <a:chExt cx="827" cy="156"/>
            </a:xfrm>
          </p:grpSpPr>
          <p:grpSp>
            <p:nvGrpSpPr>
              <p:cNvPr id="80931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32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3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4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5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36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37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8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39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0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80941" name="Group 45"/>
          <p:cNvGrpSpPr>
            <a:grpSpLocks/>
          </p:cNvGrpSpPr>
          <p:nvPr/>
        </p:nvGrpSpPr>
        <p:grpSpPr bwMode="auto">
          <a:xfrm>
            <a:off x="6961188" y="3452813"/>
            <a:ext cx="1041400" cy="1050925"/>
            <a:chOff x="4385" y="2074"/>
            <a:chExt cx="656" cy="662"/>
          </a:xfrm>
        </p:grpSpPr>
        <p:pic>
          <p:nvPicPr>
            <p:cNvPr id="80942" name="Picture 46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385" y="2074"/>
              <a:ext cx="656" cy="66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43" name="Oval 47"/>
            <p:cNvSpPr>
              <a:spLocks noChangeArrowheads="1"/>
            </p:cNvSpPr>
            <p:nvPr/>
          </p:nvSpPr>
          <p:spPr bwMode="gray">
            <a:xfrm>
              <a:off x="4385" y="2074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2353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grpSp>
          <p:nvGrpSpPr>
            <p:cNvPr id="80944" name="Group 48"/>
            <p:cNvGrpSpPr>
              <a:grpSpLocks/>
            </p:cNvGrpSpPr>
            <p:nvPr/>
          </p:nvGrpSpPr>
          <p:grpSpPr bwMode="auto">
            <a:xfrm>
              <a:off x="4431" y="2605"/>
              <a:ext cx="575" cy="111"/>
              <a:chOff x="3704" y="1872"/>
              <a:chExt cx="827" cy="156"/>
            </a:xfrm>
          </p:grpSpPr>
          <p:grpSp>
            <p:nvGrpSpPr>
              <p:cNvPr id="80945" name="Group 49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80946" name="AutoShape 5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7" name="AutoShape 5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8" name="AutoShape 5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49" name="AutoShape 5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  <p:grpSp>
            <p:nvGrpSpPr>
              <p:cNvPr id="80950" name="Group 54"/>
              <p:cNvGrpSpPr>
                <a:grpSpLocks/>
              </p:cNvGrpSpPr>
              <p:nvPr/>
            </p:nvGrpSpPr>
            <p:grpSpPr bwMode="auto">
              <a:xfrm rot="56115" flipH="1" flipV="1">
                <a:off x="3704" y="1878"/>
                <a:ext cx="681" cy="150"/>
                <a:chOff x="1565" y="2568"/>
                <a:chExt cx="1118" cy="279"/>
              </a:xfrm>
            </p:grpSpPr>
            <p:sp>
              <p:nvSpPr>
                <p:cNvPr id="80951" name="AutoShape 5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2" name="AutoShape 5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3" name="AutoShape 5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0954" name="AutoShape 5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</p:grpSp>
        </p:grpSp>
      </p:grpSp>
      <p:sp>
        <p:nvSpPr>
          <p:cNvPr id="80955" name="Line 59"/>
          <p:cNvSpPr>
            <a:spLocks noChangeShapeType="1"/>
          </p:cNvSpPr>
          <p:nvPr/>
        </p:nvSpPr>
        <p:spPr bwMode="gray">
          <a:xfrm>
            <a:off x="1612900" y="46053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56" name="Line 60"/>
          <p:cNvSpPr>
            <a:spLocks noChangeShapeType="1"/>
          </p:cNvSpPr>
          <p:nvPr/>
        </p:nvSpPr>
        <p:spPr bwMode="gray">
          <a:xfrm flipH="1">
            <a:off x="857250" y="4949825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57" name="Text Box 61"/>
          <p:cNvSpPr txBox="1">
            <a:spLocks noChangeArrowheads="1"/>
          </p:cNvSpPr>
          <p:nvPr/>
        </p:nvSpPr>
        <p:spPr bwMode="gray">
          <a:xfrm>
            <a:off x="495300" y="5003800"/>
            <a:ext cx="7038863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1400" dirty="0"/>
              <a:t> </a:t>
            </a:r>
            <a:r>
              <a:rPr lang="ru-RU" sz="1400" dirty="0"/>
              <a:t> </a:t>
            </a:r>
            <a:r>
              <a:rPr lang="ru-RU" sz="1400" dirty="0" smtClean="0"/>
              <a:t> </a:t>
            </a:r>
            <a:r>
              <a:rPr lang="ru-RU" sz="1400" dirty="0" err="1" smtClean="0"/>
              <a:t>Бюгельні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протези</a:t>
            </a:r>
            <a:r>
              <a:rPr lang="ru-RU" sz="1400" dirty="0" smtClean="0"/>
              <a:t> </a:t>
            </a:r>
            <a:r>
              <a:rPr lang="ru-RU" sz="1400" dirty="0" err="1" smtClean="0"/>
              <a:t>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гігієнічні</a:t>
            </a:r>
            <a:r>
              <a:rPr lang="ru-RU" sz="1400" dirty="0" smtClean="0"/>
              <a:t>, </a:t>
            </a:r>
            <a:r>
              <a:rPr lang="ru-RU" sz="1400" dirty="0" err="1" smtClean="0"/>
              <a:t>піддаються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механічним</a:t>
            </a:r>
            <a:r>
              <a:rPr lang="ru-RU" sz="1400" dirty="0" smtClean="0"/>
              <a:t> </a:t>
            </a:r>
            <a:r>
              <a:rPr lang="ru-RU" sz="1400" dirty="0" err="1" smtClean="0"/>
              <a:t>засобам</a:t>
            </a:r>
            <a:r>
              <a:rPr lang="ru-RU" sz="1400" dirty="0" smtClean="0"/>
              <a:t> </a:t>
            </a:r>
            <a:r>
              <a:rPr lang="ru-RU" sz="1400" dirty="0" err="1" smtClean="0"/>
              <a:t>очищення</a:t>
            </a:r>
            <a:r>
              <a:rPr lang="ru-RU" sz="1400" dirty="0" smtClean="0"/>
              <a:t> поза </a:t>
            </a:r>
            <a:r>
              <a:rPr lang="ru-RU" sz="1400" dirty="0" err="1" smtClean="0"/>
              <a:t>порожниною</a:t>
            </a:r>
            <a:r>
              <a:rPr lang="ru-RU" sz="1400" dirty="0" smtClean="0"/>
              <a:t> рота</a:t>
            </a:r>
            <a:r>
              <a:rPr lang="ru-RU" sz="1400" b="1" dirty="0" smtClean="0"/>
              <a:t>.</a:t>
            </a:r>
            <a:r>
              <a:rPr lang="ru-RU" sz="14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ru-RU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962" name="Line 66"/>
          <p:cNvSpPr>
            <a:spLocks noChangeShapeType="1"/>
          </p:cNvSpPr>
          <p:nvPr/>
        </p:nvSpPr>
        <p:spPr bwMode="gray">
          <a:xfrm>
            <a:off x="7480300" y="30305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3" name="Line 67"/>
          <p:cNvSpPr>
            <a:spLocks noChangeShapeType="1"/>
          </p:cNvSpPr>
          <p:nvPr/>
        </p:nvSpPr>
        <p:spPr bwMode="gray">
          <a:xfrm flipH="1">
            <a:off x="6616700" y="3028950"/>
            <a:ext cx="16319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4" name="Text Box 68"/>
          <p:cNvSpPr txBox="1">
            <a:spLocks noChangeArrowheads="1"/>
          </p:cNvSpPr>
          <p:nvPr/>
        </p:nvSpPr>
        <p:spPr bwMode="gray">
          <a:xfrm>
            <a:off x="4684713" y="1752600"/>
            <a:ext cx="3646487" cy="90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400" b="1" dirty="0" err="1" smtClean="0"/>
              <a:t>Дозволяє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розподілити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жувальний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тиск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між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рештою</a:t>
            </a:r>
            <a:r>
              <a:rPr lang="ru-RU" sz="1400" b="1" dirty="0" smtClean="0"/>
              <a:t> зубами </a:t>
            </a:r>
            <a:r>
              <a:rPr lang="ru-RU" sz="1400" b="1" dirty="0" err="1" smtClean="0"/>
              <a:t>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альвеолярними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відростками</a:t>
            </a:r>
            <a:r>
              <a:rPr lang="ru-RU" sz="1400" b="1" dirty="0" smtClean="0"/>
              <a:t>.</a:t>
            </a:r>
            <a:endParaRPr lang="en-US" sz="1400" b="1" dirty="0"/>
          </a:p>
        </p:txBody>
      </p:sp>
      <p:sp>
        <p:nvSpPr>
          <p:cNvPr id="80965" name="Line 69"/>
          <p:cNvSpPr>
            <a:spLocks noChangeShapeType="1"/>
          </p:cNvSpPr>
          <p:nvPr/>
        </p:nvSpPr>
        <p:spPr bwMode="gray">
          <a:xfrm>
            <a:off x="3581400" y="30305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6" name="Line 70"/>
          <p:cNvSpPr>
            <a:spLocks noChangeShapeType="1"/>
          </p:cNvSpPr>
          <p:nvPr/>
        </p:nvSpPr>
        <p:spPr bwMode="gray">
          <a:xfrm flipH="1">
            <a:off x="2657475" y="3028950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7" name="Text Box 71"/>
          <p:cNvSpPr txBox="1">
            <a:spLocks noChangeArrowheads="1"/>
          </p:cNvSpPr>
          <p:nvPr/>
        </p:nvSpPr>
        <p:spPr bwMode="gray">
          <a:xfrm>
            <a:off x="683568" y="1752600"/>
            <a:ext cx="3748732" cy="12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sz="1400" b="1" dirty="0" err="1" smtClean="0"/>
              <a:t>Бюгельні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протези</a:t>
            </a:r>
            <a:r>
              <a:rPr lang="ru-RU" sz="1400" b="1" dirty="0" smtClean="0"/>
              <a:t> не </a:t>
            </a:r>
            <a:r>
              <a:rPr lang="ru-RU" sz="1400" b="1" dirty="0" err="1" smtClean="0"/>
              <a:t>завжди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вимагають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препарування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зубів</a:t>
            </a:r>
            <a:r>
              <a:rPr lang="ru-RU" sz="1400" b="1" dirty="0" smtClean="0"/>
              <a:t>, </a:t>
            </a:r>
            <a:r>
              <a:rPr lang="ru-RU" sz="1400" b="1" dirty="0" err="1" smtClean="0"/>
              <a:t>не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обмежує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їх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фізіологічну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рухливість</a:t>
            </a:r>
            <a:r>
              <a:rPr lang="ru-RU" sz="1400" b="1" dirty="0" smtClean="0"/>
              <a:t>.</a:t>
            </a:r>
            <a:endParaRPr lang="en-US" sz="1400" b="1" dirty="0"/>
          </a:p>
          <a:p>
            <a:pPr eaLnBrk="0" hangingPunct="0">
              <a:lnSpc>
                <a:spcPct val="130000"/>
              </a:lnSpc>
              <a:buClr>
                <a:schemeClr val="accent2"/>
              </a:buClr>
            </a:pPr>
            <a:endParaRPr lang="en-US" sz="1400" dirty="0"/>
          </a:p>
        </p:txBody>
      </p:sp>
      <p:sp>
        <p:nvSpPr>
          <p:cNvPr id="80968" name="Line 72"/>
          <p:cNvSpPr>
            <a:spLocks noChangeShapeType="1"/>
          </p:cNvSpPr>
          <p:nvPr/>
        </p:nvSpPr>
        <p:spPr bwMode="gray">
          <a:xfrm>
            <a:off x="5495925" y="46053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0969" name="Line 73"/>
          <p:cNvSpPr>
            <a:spLocks noChangeShapeType="1"/>
          </p:cNvSpPr>
          <p:nvPr/>
        </p:nvSpPr>
        <p:spPr bwMode="gray">
          <a:xfrm flipH="1">
            <a:off x="4684713" y="4940300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80971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3468688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2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459163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3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3478213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74" name="Picture 78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3468688"/>
            <a:ext cx="825500" cy="37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975" name="Group 79"/>
          <p:cNvGrpSpPr>
            <a:grpSpLocks/>
          </p:cNvGrpSpPr>
          <p:nvPr/>
        </p:nvGrpSpPr>
        <p:grpSpPr bwMode="auto">
          <a:xfrm>
            <a:off x="0" y="3206750"/>
            <a:ext cx="9144000" cy="1536700"/>
            <a:chOff x="0" y="2015"/>
            <a:chExt cx="5760" cy="968"/>
          </a:xfrm>
        </p:grpSpPr>
        <p:sp>
          <p:nvSpPr>
            <p:cNvPr id="80976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7" name="Rectangle 81"/>
            <p:cNvSpPr>
              <a:spLocks noChangeArrowheads="1"/>
            </p:cNvSpPr>
            <p:nvPr/>
          </p:nvSpPr>
          <p:spPr bwMode="ltGray">
            <a:xfrm>
              <a:off x="5088" y="2471"/>
              <a:ext cx="672" cy="4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7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2" name="AutoShape 86"/>
            <p:cNvSpPr>
              <a:spLocks noChangeArrowheads="1"/>
            </p:cNvSpPr>
            <p:nvPr/>
          </p:nvSpPr>
          <p:spPr bwMode="ltGray">
            <a:xfrm>
              <a:off x="4297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3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80984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3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0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="" xmlns:p14="http://schemas.microsoft.com/office/powerpoint/2010/main" val="288068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198438"/>
            <a:ext cx="6302375" cy="1934418"/>
          </a:xfrm>
        </p:spPr>
        <p:txBody>
          <a:bodyPr/>
          <a:lstStyle/>
          <a:p>
            <a:r>
              <a:rPr lang="ru-RU" sz="1800" dirty="0" err="1" smtClean="0"/>
              <a:t>Переваги</a:t>
            </a:r>
            <a:r>
              <a:rPr lang="ru-RU" sz="1800" dirty="0" smtClean="0"/>
              <a:t> </a:t>
            </a:r>
            <a:r>
              <a:rPr lang="ru-RU" sz="1800" dirty="0" err="1" smtClean="0"/>
              <a:t>суцільнолитого</a:t>
            </a:r>
            <a:r>
              <a:rPr lang="ru-RU" sz="1800" dirty="0" smtClean="0"/>
              <a:t> протезу,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опирається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кобальто-хромового</a:t>
            </a:r>
            <a:r>
              <a:rPr lang="ru-RU" sz="1800" dirty="0" smtClean="0"/>
              <a:t> сплаву, </a:t>
            </a:r>
            <a:r>
              <a:rPr lang="ru-RU" sz="1800" dirty="0" err="1" smtClean="0"/>
              <a:t>виготовленого</a:t>
            </a:r>
            <a:r>
              <a:rPr lang="ru-RU" sz="1800" dirty="0" smtClean="0"/>
              <a:t> за </a:t>
            </a:r>
            <a:r>
              <a:rPr lang="ru-RU" sz="1800" dirty="0" err="1" smtClean="0"/>
              <a:t>суворими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показаннями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представляються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наступним</a:t>
            </a:r>
            <a:r>
              <a:rPr lang="ru-RU" sz="1800" dirty="0" smtClean="0"/>
              <a:t> чином :</a:t>
            </a:r>
            <a:endParaRPr lang="en-US" sz="1800" dirty="0"/>
          </a:p>
        </p:txBody>
      </p:sp>
      <p:sp>
        <p:nvSpPr>
          <p:cNvPr id="89102" name="AutoShape 14"/>
          <p:cNvSpPr>
            <a:spLocks noChangeArrowheads="1"/>
          </p:cNvSpPr>
          <p:nvPr/>
        </p:nvSpPr>
        <p:spPr bwMode="gray">
          <a:xfrm>
            <a:off x="1000970" y="2106880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gray">
          <a:xfrm>
            <a:off x="1000454" y="2980207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9104" name="AutoShape 16"/>
          <p:cNvSpPr>
            <a:spLocks noChangeArrowheads="1"/>
          </p:cNvSpPr>
          <p:nvPr/>
        </p:nvSpPr>
        <p:spPr bwMode="gray">
          <a:xfrm>
            <a:off x="1000970" y="3748922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9105" name="AutoShape 17"/>
          <p:cNvSpPr>
            <a:spLocks noChangeArrowheads="1"/>
          </p:cNvSpPr>
          <p:nvPr/>
        </p:nvSpPr>
        <p:spPr bwMode="invGray">
          <a:xfrm>
            <a:off x="1008165" y="4544338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9106" name="Text Box 18"/>
          <p:cNvSpPr txBox="1">
            <a:spLocks noChangeArrowheads="1"/>
          </p:cNvSpPr>
          <p:nvPr/>
        </p:nvSpPr>
        <p:spPr bwMode="gray">
          <a:xfrm>
            <a:off x="1549489" y="1985198"/>
            <a:ext cx="614536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b="1" i="1" dirty="0" err="1" smtClean="0"/>
              <a:t>Можливість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жорсткого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кріплення</a:t>
            </a:r>
            <a:r>
              <a:rPr lang="ru-RU" sz="1400" b="1" i="1" dirty="0" smtClean="0"/>
              <a:t> каркаса </a:t>
            </a:r>
            <a:r>
              <a:rPr lang="ru-RU" sz="1400" b="1" i="1" dirty="0" err="1" smtClean="0"/>
              <a:t>з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опорними</a:t>
            </a:r>
            <a:r>
              <a:rPr lang="ru-RU" sz="1400" b="1" i="1" dirty="0" smtClean="0"/>
              <a:t> зубами, </a:t>
            </a:r>
            <a:r>
              <a:rPr lang="ru-RU" sz="1400" b="1" i="1" dirty="0" err="1" smtClean="0"/>
              <a:t>навіть</a:t>
            </a:r>
            <a:r>
              <a:rPr lang="ru-RU" sz="1400" b="1" i="1" dirty="0" smtClean="0"/>
              <a:t> при </a:t>
            </a:r>
            <a:r>
              <a:rPr lang="ru-RU" sz="1400" b="1" i="1" dirty="0" err="1" smtClean="0"/>
              <a:t>кінцевих</a:t>
            </a:r>
            <a:r>
              <a:rPr lang="ru-RU" sz="1400" b="1" i="1" dirty="0" smtClean="0"/>
              <a:t> дефектах, </a:t>
            </a:r>
            <a:r>
              <a:rPr lang="ru-RU" sz="1400" b="1" i="1" dirty="0" err="1" smtClean="0"/>
              <a:t>забезпечує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високі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функціональні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якості</a:t>
            </a:r>
            <a:r>
              <a:rPr lang="ru-RU" sz="1400" b="1" i="1" dirty="0" smtClean="0"/>
              <a:t>.</a:t>
            </a:r>
            <a:endParaRPr lang="en-US" sz="1400" b="1" i="1" dirty="0">
              <a:solidFill>
                <a:srgbClr val="1C1C1C"/>
              </a:solidFill>
            </a:endParaRPr>
          </a:p>
        </p:txBody>
      </p:sp>
      <p:sp>
        <p:nvSpPr>
          <p:cNvPr id="89107" name="Text Box 19"/>
          <p:cNvSpPr txBox="1">
            <a:spLocks noChangeArrowheads="1"/>
          </p:cNvSpPr>
          <p:nvPr/>
        </p:nvSpPr>
        <p:spPr bwMode="gray">
          <a:xfrm>
            <a:off x="1532752" y="2830509"/>
            <a:ext cx="597666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b="1" i="1" dirty="0" smtClean="0"/>
              <a:t>При </a:t>
            </a:r>
            <a:r>
              <a:rPr lang="ru-RU" sz="1400" b="1" i="1" dirty="0" err="1" smtClean="0"/>
              <a:t>заміщенні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включених</a:t>
            </a:r>
            <a:r>
              <a:rPr lang="ru-RU" sz="1400" b="1" i="1" dirty="0" smtClean="0"/>
              <a:t> невеликих </a:t>
            </a:r>
            <a:r>
              <a:rPr lang="ru-RU" sz="1400" b="1" i="1" dirty="0" err="1" smtClean="0"/>
              <a:t>дефектів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жувальна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ефективність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протезів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близька</a:t>
            </a:r>
            <a:r>
              <a:rPr lang="ru-RU" sz="1400" b="1" i="1" dirty="0" smtClean="0"/>
              <a:t> до </a:t>
            </a:r>
            <a:r>
              <a:rPr lang="ru-RU" sz="1400" b="1" i="1" dirty="0" err="1" smtClean="0"/>
              <a:t>звичайних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незнімним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мостовидним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протезів</a:t>
            </a:r>
            <a:r>
              <a:rPr lang="ru-RU" sz="1400" b="1" i="1" dirty="0" smtClean="0"/>
              <a:t>.</a:t>
            </a:r>
            <a:endParaRPr lang="en-US" sz="1400" b="1" i="1" dirty="0">
              <a:solidFill>
                <a:srgbClr val="1C1C1C"/>
              </a:solidFill>
            </a:endParaRPr>
          </a:p>
        </p:txBody>
      </p:sp>
      <p:sp>
        <p:nvSpPr>
          <p:cNvPr id="89108" name="Text Box 20"/>
          <p:cNvSpPr txBox="1">
            <a:spLocks noChangeArrowheads="1"/>
          </p:cNvSpPr>
          <p:nvPr/>
        </p:nvSpPr>
        <p:spPr bwMode="gray">
          <a:xfrm>
            <a:off x="1544878" y="3627240"/>
            <a:ext cx="59766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b="1" i="1" dirty="0" err="1" smtClean="0"/>
              <a:t>Жорстке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з'єднання</a:t>
            </a:r>
            <a:r>
              <a:rPr lang="ru-RU" sz="1400" b="1" i="1" dirty="0" smtClean="0"/>
              <a:t> каркаса </a:t>
            </a:r>
            <a:r>
              <a:rPr lang="ru-RU" sz="1400" b="1" i="1" dirty="0" err="1" smtClean="0"/>
              <a:t>суцільнолитого</a:t>
            </a:r>
            <a:r>
              <a:rPr lang="ru-RU" sz="1400" b="1" i="1" dirty="0" smtClean="0"/>
              <a:t> _ </a:t>
            </a:r>
            <a:r>
              <a:rPr lang="ru-RU" sz="1400" b="1" i="1" dirty="0" err="1" smtClean="0"/>
              <a:t>виключає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мікрорухи</a:t>
            </a:r>
            <a:r>
              <a:rPr lang="ru-RU" sz="1400" b="1" i="1" dirty="0" smtClean="0"/>
              <a:t> протеза </a:t>
            </a:r>
            <a:r>
              <a:rPr lang="ru-RU" sz="1400" b="1" i="1" dirty="0" err="1" smtClean="0"/>
              <a:t>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травмування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слизової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оболонки</a:t>
            </a:r>
            <a:r>
              <a:rPr lang="ru-RU" sz="1400" b="1" i="1" dirty="0" smtClean="0"/>
              <a:t>.</a:t>
            </a:r>
            <a:endParaRPr lang="en-US" sz="1400" b="1" i="1" dirty="0">
              <a:solidFill>
                <a:srgbClr val="1C1C1C"/>
              </a:solidFill>
            </a:endParaRPr>
          </a:p>
        </p:txBody>
      </p:sp>
      <p:sp>
        <p:nvSpPr>
          <p:cNvPr id="89109" name="Text Box 21"/>
          <p:cNvSpPr txBox="1">
            <a:spLocks noChangeArrowheads="1"/>
          </p:cNvSpPr>
          <p:nvPr/>
        </p:nvSpPr>
        <p:spPr bwMode="gray">
          <a:xfrm>
            <a:off x="1532752" y="4422656"/>
            <a:ext cx="592274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b="1" i="1" dirty="0" err="1" smtClean="0"/>
              <a:t>Опорно-утримуючі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елементи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перешкоджають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осіданню</a:t>
            </a:r>
            <a:r>
              <a:rPr lang="ru-RU" sz="1400" b="1" i="1" dirty="0" smtClean="0"/>
              <a:t> протеза, при </a:t>
            </a:r>
            <a:r>
              <a:rPr lang="ru-RU" sz="1400" b="1" i="1" dirty="0" err="1" smtClean="0"/>
              <a:t>цьому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зменшується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тиск</a:t>
            </a:r>
            <a:r>
              <a:rPr lang="ru-RU" sz="1400" b="1" i="1" dirty="0" smtClean="0"/>
              <a:t> на </a:t>
            </a:r>
            <a:r>
              <a:rPr lang="ru-RU" sz="1400" b="1" i="1" dirty="0" err="1" smtClean="0"/>
              <a:t>слизову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оболонку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атрофія</a:t>
            </a:r>
            <a:r>
              <a:rPr lang="ru-RU" sz="1400" b="1" i="1" dirty="0" smtClean="0"/>
              <a:t> альвеолярного </a:t>
            </a:r>
            <a:r>
              <a:rPr lang="ru-RU" sz="1400" b="1" i="1" dirty="0" err="1" smtClean="0"/>
              <a:t>гребеня</a:t>
            </a:r>
            <a:r>
              <a:rPr lang="ru-RU" sz="1400" b="1" i="1" dirty="0" smtClean="0"/>
              <a:t>.</a:t>
            </a:r>
            <a:endParaRPr lang="en-US" sz="1400" b="1" i="1" dirty="0">
              <a:solidFill>
                <a:srgbClr val="1C1C1C"/>
              </a:solidFill>
            </a:endParaRPr>
          </a:p>
        </p:txBody>
      </p:sp>
      <p:sp>
        <p:nvSpPr>
          <p:cNvPr id="25" name="AutoShape 14"/>
          <p:cNvSpPr>
            <a:spLocks noChangeArrowheads="1"/>
          </p:cNvSpPr>
          <p:nvPr/>
        </p:nvSpPr>
        <p:spPr bwMode="gray">
          <a:xfrm>
            <a:off x="1000970" y="5208079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1576962" y="5161320"/>
            <a:ext cx="6117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 smtClean="0"/>
              <a:t>Нахилені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повернені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зуби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можна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використовувати</a:t>
            </a:r>
            <a:r>
              <a:rPr lang="ru-RU" sz="1400" b="1" i="1" dirty="0" smtClean="0"/>
              <a:t> як опору для </a:t>
            </a:r>
            <a:r>
              <a:rPr lang="ru-RU" sz="1400" b="1" i="1" dirty="0" err="1" smtClean="0"/>
              <a:t>суцільнолитого</a:t>
            </a:r>
            <a:r>
              <a:rPr lang="ru-RU" sz="1400" b="1" i="1" dirty="0" smtClean="0"/>
              <a:t> протезу.</a:t>
            </a:r>
            <a:endParaRPr lang="uk-UA" sz="1400" b="1" i="1" dirty="0"/>
          </a:p>
        </p:txBody>
      </p:sp>
      <p:sp>
        <p:nvSpPr>
          <p:cNvPr id="27" name="AutoShape 15"/>
          <p:cNvSpPr>
            <a:spLocks noChangeArrowheads="1"/>
          </p:cNvSpPr>
          <p:nvPr/>
        </p:nvSpPr>
        <p:spPr bwMode="gray">
          <a:xfrm>
            <a:off x="1018050" y="5877272"/>
            <a:ext cx="247650" cy="2476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" name="TextBox 2"/>
          <p:cNvSpPr txBox="1"/>
          <p:nvPr/>
        </p:nvSpPr>
        <p:spPr>
          <a:xfrm>
            <a:off x="1576962" y="5684540"/>
            <a:ext cx="5587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 smtClean="0"/>
              <a:t>Шинування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збережених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зубів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захищає</a:t>
            </a:r>
            <a:r>
              <a:rPr lang="ru-RU" sz="1400" b="1" i="1" dirty="0" smtClean="0"/>
              <a:t> пародонт </a:t>
            </a:r>
            <a:r>
              <a:rPr lang="ru-RU" sz="1400" b="1" i="1" dirty="0" err="1" smtClean="0"/>
              <a:t>від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дії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шкідливих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горизонтальних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компонентів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жувального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тиску</a:t>
            </a:r>
            <a:r>
              <a:rPr lang="ru-RU" sz="1400" b="1" i="1" dirty="0" smtClean="0"/>
              <a:t>.</a:t>
            </a:r>
            <a:endParaRPr lang="uk-UA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Lyka\Desktop\Бюгель\557207_chelyabinskie-stomatologi-nastolko-surov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757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427984" y="3573016"/>
            <a:ext cx="4542086" cy="1173857"/>
          </a:xfrm>
        </p:spPr>
        <p:txBody>
          <a:bodyPr/>
          <a:lstStyle/>
          <a:p>
            <a:pPr algn="ctr"/>
            <a:r>
              <a:rPr lang="ru-RU" sz="5500" dirty="0" err="1" smtClean="0"/>
              <a:t>Дякую</a:t>
            </a:r>
            <a:r>
              <a:rPr lang="ru-RU" sz="5500" dirty="0" smtClean="0"/>
              <a:t> за </a:t>
            </a:r>
            <a:r>
              <a:rPr lang="ru-RU" sz="5500" dirty="0" err="1" smtClean="0"/>
              <a:t>увагу</a:t>
            </a:r>
            <a:endParaRPr lang="en-US" sz="5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6TGp_report_light">
  <a:themeElements>
    <a:clrScheme name="Default Design 1">
      <a:dk1>
        <a:srgbClr val="000000"/>
      </a:dk1>
      <a:lt1>
        <a:srgbClr val="B4E3EE"/>
      </a:lt1>
      <a:dk2>
        <a:srgbClr val="189180"/>
      </a:dk2>
      <a:lt2>
        <a:srgbClr val="808080"/>
      </a:lt2>
      <a:accent1>
        <a:srgbClr val="FF7F00"/>
      </a:accent1>
      <a:accent2>
        <a:srgbClr val="B3DC27"/>
      </a:accent2>
      <a:accent3>
        <a:srgbClr val="D6EFF5"/>
      </a:accent3>
      <a:accent4>
        <a:srgbClr val="000000"/>
      </a:accent4>
      <a:accent5>
        <a:srgbClr val="FFC0AA"/>
      </a:accent5>
      <a:accent6>
        <a:srgbClr val="A2C722"/>
      </a:accent6>
      <a:hlink>
        <a:srgbClr val="6FB9D7"/>
      </a:hlink>
      <a:folHlink>
        <a:srgbClr val="F93D1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4E3EE"/>
        </a:lt1>
        <a:dk2>
          <a:srgbClr val="189180"/>
        </a:dk2>
        <a:lt2>
          <a:srgbClr val="808080"/>
        </a:lt2>
        <a:accent1>
          <a:srgbClr val="FF7F00"/>
        </a:accent1>
        <a:accent2>
          <a:srgbClr val="B3DC27"/>
        </a:accent2>
        <a:accent3>
          <a:srgbClr val="D6EFF5"/>
        </a:accent3>
        <a:accent4>
          <a:srgbClr val="000000"/>
        </a:accent4>
        <a:accent5>
          <a:srgbClr val="FFC0AA"/>
        </a:accent5>
        <a:accent6>
          <a:srgbClr val="A2C722"/>
        </a:accent6>
        <a:hlink>
          <a:srgbClr val="6FB9D7"/>
        </a:hlink>
        <a:folHlink>
          <a:srgbClr val="F93D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EE384"/>
        </a:lt1>
        <a:dk2>
          <a:srgbClr val="FD8334"/>
        </a:dk2>
        <a:lt2>
          <a:srgbClr val="808080"/>
        </a:lt2>
        <a:accent1>
          <a:srgbClr val="F98EB2"/>
        </a:accent1>
        <a:accent2>
          <a:srgbClr val="FCB43E"/>
        </a:accent2>
        <a:accent3>
          <a:srgbClr val="FEEFC2"/>
        </a:accent3>
        <a:accent4>
          <a:srgbClr val="000000"/>
        </a:accent4>
        <a:accent5>
          <a:srgbClr val="FBC6D5"/>
        </a:accent5>
        <a:accent6>
          <a:srgbClr val="E4A337"/>
        </a:accent6>
        <a:hlink>
          <a:srgbClr val="FA6D73"/>
        </a:hlink>
        <a:folHlink>
          <a:srgbClr val="D264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4E1EE"/>
        </a:lt1>
        <a:dk2>
          <a:srgbClr val="2F84AF"/>
        </a:dk2>
        <a:lt2>
          <a:srgbClr val="808080"/>
        </a:lt2>
        <a:accent1>
          <a:srgbClr val="9899C1"/>
        </a:accent1>
        <a:accent2>
          <a:srgbClr val="4BBAC3"/>
        </a:accent2>
        <a:accent3>
          <a:srgbClr val="E6EEF5"/>
        </a:accent3>
        <a:accent4>
          <a:srgbClr val="000000"/>
        </a:accent4>
        <a:accent5>
          <a:srgbClr val="CACADD"/>
        </a:accent5>
        <a:accent6>
          <a:srgbClr val="43A8B0"/>
        </a:accent6>
        <a:hlink>
          <a:srgbClr val="7AC5B9"/>
        </a:hlink>
        <a:folHlink>
          <a:srgbClr val="719F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576TGp_report_light</Template>
  <TotalTime>619</TotalTime>
  <Words>899</Words>
  <Application>Microsoft Office PowerPoint</Application>
  <PresentationFormat>Экран (4:3)</PresentationFormat>
  <Paragraphs>159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576TGp_report_light</vt:lpstr>
      <vt:lpstr>Бюгельні протези, порівняльна характеристика з іншими видами зубних протезів.  Підготовка зубних рядів для виготовлення знімних протезів                                                   </vt:lpstr>
      <vt:lpstr>Бюгельні протези</vt:lpstr>
      <vt:lpstr>Слайд 3</vt:lpstr>
      <vt:lpstr>Слайд 4</vt:lpstr>
      <vt:lpstr>Класифікація</vt:lpstr>
      <vt:lpstr>Класифікація</vt:lpstr>
      <vt:lpstr>Класифікація</vt:lpstr>
      <vt:lpstr>Кламера</vt:lpstr>
      <vt:lpstr>Кламера</vt:lpstr>
      <vt:lpstr>Кламера</vt:lpstr>
      <vt:lpstr>Кламера</vt:lpstr>
      <vt:lpstr>Кламера</vt:lpstr>
      <vt:lpstr>Кламера</vt:lpstr>
      <vt:lpstr>Телескопічні коронки</vt:lpstr>
      <vt:lpstr>Аттачменты</vt:lpstr>
      <vt:lpstr>Підготовка порожнини роту до протезування бюгельними протезами.</vt:lpstr>
      <vt:lpstr>Підготовка порожнини роту до протезування бюгельними протезами.</vt:lpstr>
      <vt:lpstr>Переваги перед частково-знімними пластинковими протезами :</vt:lpstr>
      <vt:lpstr>Преимущества бюгельных протезов над мостовидными:</vt:lpstr>
      <vt:lpstr>Переваги суцільнолитого протезу, що опирається з кобальто-хромового сплаву, виготовленого за суворими показаннями представляються наступним чином :</vt:lpstr>
      <vt:lpstr>Слайд 21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Бюгельні протези, порівняльна                                                     характеристика з іншими видами                             зубних протезів.                                                                                                          Підготовка зубних рядів для               виготовлення знімних конструкцій</dc:title>
  <dc:creator>Lyka</dc:creator>
  <cp:lastModifiedBy>Vlad</cp:lastModifiedBy>
  <cp:revision>29</cp:revision>
  <dcterms:created xsi:type="dcterms:W3CDTF">2011-04-10T08:33:41Z</dcterms:created>
  <dcterms:modified xsi:type="dcterms:W3CDTF">2024-09-08T17:55:17Z</dcterms:modified>
</cp:coreProperties>
</file>