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  <p:sldMasterId id="214748393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3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0126" autoAdjust="0"/>
    <p:restoredTop sz="94709" autoAdjust="0"/>
  </p:normalViewPr>
  <p:slideViewPr>
    <p:cSldViewPr>
      <p:cViewPr varScale="1">
        <p:scale>
          <a:sx n="83" d="100"/>
          <a:sy n="83" d="100"/>
        </p:scale>
        <p:origin x="-12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0A03E8-ACEE-4635-B08D-CF772C856583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7A25D5-DD92-49F7-AA2A-C95C881DF9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E4D73-6AD2-48F9-833E-43A981B01D2D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E09E7-5C73-4DB5-AF66-F8FBB0C9EE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74E3CBC-8338-420B-A191-A86FF6B3E337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12C147-F15B-48CE-B090-EDCA8957C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D26BA-FB05-425D-A52A-B0CD20434554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C6301-26D6-4905-82B8-6C1F6C737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8404E-8AED-4719-AA54-D4E0025846F1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9936F-2779-43DC-975F-39042B192A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F1C16-187C-406F-B712-5FF1CA9B4677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46430-D180-45F9-91A2-01D959751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A213D44-225C-473A-83B4-91AAB201AC5E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329A04-25F2-4D54-A9EA-ED33A3A4C0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16AE8-AAD5-402E-9E65-ABD4E188573A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61769-B686-4D9D-8A0D-321497552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E030A4-16A3-41EE-8619-9D3ABD358387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02A36B0-D6BA-4BE8-AC81-1935F205F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6EADE-AE82-4429-836A-8C4305B78FCF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F8C8B-2B6D-4BF8-8DF7-CC6912502B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55FA0-3B40-46AB-9510-7D31D41665CC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B02CF-F8BD-4D71-A4EA-045BBBE24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33A38-DA8F-4879-B8E1-8B1E19FF0CB1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17451D8-9BCE-4248-A4F7-8CE0F3BDC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D04BB-5FCF-4CAE-98A9-8BABB0AF7A5A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41594-9EC4-408A-819A-5CDA7608D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01328-70E9-402D-962A-29910D77309F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6A748-564B-4745-9E36-E68C2EB8C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6464B-A9F0-4F08-B796-F6C2BB469C32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75AD2-6B90-440E-A7F6-1FD7DD43E2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26C0532-B65B-4293-9835-00FDA992EE3C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642DA58-1EA0-44C9-B52B-A9BF79CD17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ECD16-48A9-41B0-9E8D-238D470F4D89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D70B-41EB-4A0D-9302-CA8FC6C9B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19E0-C021-4D5E-A871-1275E9C174C9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D30FD-B5A4-4D95-AE1A-AB5E1E2804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DE4D0-D1D1-42C4-A3BF-E3DB642B3000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F75E6-16D3-4DEF-93BF-8F899A4873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3BFCF-198F-4FB4-A1E7-27B88613A1B8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89095-CEB0-4B9B-8D8F-BB9755369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872EC-AD21-4AB1-B4AA-EB98EB0E2D21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3FD37-60E3-4541-98F5-DED40B548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3B362-B4F7-4700-B8C1-C7BC2BC1FB5B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E8EBB-5490-4D95-8477-1A5E9A56CA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7453EA1F-DF7A-4FE9-B652-B1450169EC0D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4FD2BB00-1694-4E3D-AEA6-7AF804B3CB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49" r:id="rId2"/>
    <p:sldLayoutId id="2147483965" r:id="rId3"/>
    <p:sldLayoutId id="2147483950" r:id="rId4"/>
    <p:sldLayoutId id="2147483951" r:id="rId5"/>
    <p:sldLayoutId id="2147483952" r:id="rId6"/>
    <p:sldLayoutId id="2147483966" r:id="rId7"/>
    <p:sldLayoutId id="2147483953" r:id="rId8"/>
    <p:sldLayoutId id="2147483967" r:id="rId9"/>
    <p:sldLayoutId id="2147483954" r:id="rId10"/>
    <p:sldLayoutId id="21474839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E49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E49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E49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E49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E49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E49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E49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E49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E49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5194FF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5194FF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FF3326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63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4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 smtClean="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F68A2D83-B030-4AB4-A12C-68DA768B6B9C}" type="datetimeFigureOut">
              <a:rPr lang="ru-RU"/>
              <a:pPr>
                <a:defRPr/>
              </a:pPr>
              <a:t>25.11.2015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154D387-D34F-4AE6-9081-930EE68B5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56" r:id="rId2"/>
    <p:sldLayoutId id="2147483957" r:id="rId3"/>
    <p:sldLayoutId id="2147483958" r:id="rId4"/>
    <p:sldLayoutId id="2147483969" r:id="rId5"/>
    <p:sldLayoutId id="2147483970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0BD0D9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0BD0D9"/>
        </a:buClr>
        <a:buFont typeface="Georgia" pitchFamily="18" charset="0"/>
        <a:buChar char="▫"/>
        <a:defRPr sz="2000" kern="1200">
          <a:solidFill>
            <a:srgbClr val="0BD0D9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E:\Texts\&#1057;&#1090;&#1086;&#1084;&#1072;&#1090;&#1086;&#1083;&#1086;&#1075;&#1080;&#1103;\&#1054;&#1088;&#1090;%20&#1089;&#1090;&#1086;&#1084;\&#1064;&#1090;&#1072;&#1084;&#1087;&#1086;&#1074;&#1072;&#1085;&#1085;&#1099;&#1077;%20&#1082;&#1086;&#1088;&#1086;&#1085;&#1082;&#1080;\MOV03537.M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E:\Texts\&#1057;&#1090;&#1086;&#1084;&#1072;&#1090;&#1086;&#1083;&#1086;&#1075;&#1080;&#1103;\&#1054;&#1088;&#1090;%20&#1089;&#1090;&#1086;&#1084;\&#1064;&#1090;&#1072;&#1084;&#1087;&#1086;&#1074;&#1072;&#1085;&#1085;&#1099;&#1077;%20&#1082;&#1086;&#1088;&#1086;&#1085;&#1082;&#1080;\MOV03539.MP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85813" y="428625"/>
            <a:ext cx="7772400" cy="1828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9E3C00"/>
                </a:solidFill>
              </a:rPr>
              <a:t>Лабораторн</a:t>
            </a:r>
            <a:r>
              <a:rPr lang="uk-UA" dirty="0" smtClean="0">
                <a:solidFill>
                  <a:srgbClr val="9E3C00"/>
                </a:solidFill>
              </a:rPr>
              <a:t>і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r>
              <a:rPr lang="ru-RU" dirty="0" err="1" smtClean="0">
                <a:solidFill>
                  <a:srgbClr val="9E3C00"/>
                </a:solidFill>
              </a:rPr>
              <a:t>етапи</a:t>
            </a:r>
            <a:r>
              <a:rPr lang="ru-RU" dirty="0" smtClean="0">
                <a:solidFill>
                  <a:srgbClr val="9E3C00"/>
                </a:solidFill>
              </a:rPr>
              <a:t/>
            </a:r>
            <a:br>
              <a:rPr lang="ru-RU" dirty="0" smtClean="0">
                <a:solidFill>
                  <a:srgbClr val="9E3C00"/>
                </a:solidFill>
              </a:rPr>
            </a:br>
            <a:r>
              <a:rPr lang="ru-RU" dirty="0" err="1" smtClean="0">
                <a:solidFill>
                  <a:srgbClr val="9E3C00"/>
                </a:solidFill>
              </a:rPr>
              <a:t>виготовлення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br>
              <a:rPr lang="ru-RU" dirty="0" smtClean="0">
                <a:solidFill>
                  <a:srgbClr val="9E3C00"/>
                </a:solidFill>
              </a:rPr>
            </a:br>
            <a:r>
              <a:rPr lang="ru-RU" dirty="0" err="1" smtClean="0">
                <a:solidFill>
                  <a:srgbClr val="9E3C00"/>
                </a:solidFill>
              </a:rPr>
              <a:t>штампованих</a:t>
            </a:r>
            <a:r>
              <a:rPr lang="ru-RU" dirty="0" smtClean="0">
                <a:solidFill>
                  <a:srgbClr val="9E3C00"/>
                </a:solidFill>
              </a:rPr>
              <a:t> коронок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000504"/>
            <a:ext cx="4000500" cy="2068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183563" cy="1050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9E3C00"/>
                </a:solidFill>
              </a:rPr>
              <a:t>Виливок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r>
              <a:rPr lang="ru-RU" dirty="0" err="1" smtClean="0">
                <a:solidFill>
                  <a:srgbClr val="9E3C00"/>
                </a:solidFill>
              </a:rPr>
              <a:t>звичайної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r>
              <a:rPr lang="ru-RU" dirty="0" err="1" smtClean="0">
                <a:solidFill>
                  <a:srgbClr val="9E3C00"/>
                </a:solidFill>
              </a:rPr>
              <a:t>гіпсової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r>
              <a:rPr lang="ru-RU" dirty="0" err="1" smtClean="0">
                <a:solidFill>
                  <a:srgbClr val="9E3C00"/>
                </a:solidFill>
              </a:rPr>
              <a:t>моделі</a:t>
            </a:r>
            <a:endParaRPr lang="ru-RU" dirty="0">
              <a:solidFill>
                <a:srgbClr val="9E3C00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412" r="1801" b="9590"/>
          <a:stretch>
            <a:fillRect/>
          </a:stretch>
        </p:blipFill>
        <p:spPr>
          <a:xfrm>
            <a:off x="2031048" y="1714488"/>
            <a:ext cx="6255728" cy="4143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1214438"/>
            <a:ext cx="8183563" cy="10525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9E3C00"/>
                </a:solidFill>
              </a:rPr>
              <a:t>Окреслення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br>
              <a:rPr lang="ru-RU" dirty="0" smtClean="0">
                <a:solidFill>
                  <a:srgbClr val="9E3C00"/>
                </a:solidFill>
              </a:rPr>
            </a:br>
            <a:r>
              <a:rPr lang="ru-RU" dirty="0" err="1" smtClean="0">
                <a:solidFill>
                  <a:srgbClr val="9E3C00"/>
                </a:solidFill>
              </a:rPr>
              <a:t>кліничної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br>
              <a:rPr lang="ru-RU" dirty="0" smtClean="0">
                <a:solidFill>
                  <a:srgbClr val="9E3C00"/>
                </a:solidFill>
              </a:rPr>
            </a:br>
            <a:r>
              <a:rPr lang="ru-RU" dirty="0" err="1" smtClean="0">
                <a:solidFill>
                  <a:srgbClr val="9E3C00"/>
                </a:solidFill>
              </a:rPr>
              <a:t>шийки</a:t>
            </a:r>
            <a:endParaRPr lang="ru-RU" dirty="0">
              <a:solidFill>
                <a:srgbClr val="9E3C00"/>
              </a:solidFill>
            </a:endParaRPr>
          </a:p>
        </p:txBody>
      </p:sp>
      <p:pic>
        <p:nvPicPr>
          <p:cNvPr id="12291" name="Picture 5" descr="E:\Texts\Стоматология\Орт стом\Штампованные коронки\DSC03524.JPG"/>
          <p:cNvPicPr>
            <a:picLocks noChangeAspect="1" noChangeArrowheads="1"/>
          </p:cNvPicPr>
          <p:nvPr/>
        </p:nvPicPr>
        <p:blipFill>
          <a:blip r:embed="rId2"/>
          <a:srcRect l="19186" t="25581" r="26746" b="32559"/>
          <a:stretch>
            <a:fillRect/>
          </a:stretch>
        </p:blipFill>
        <p:spPr bwMode="auto">
          <a:xfrm>
            <a:off x="642938" y="3286125"/>
            <a:ext cx="5167312" cy="300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292" name="Picture 4" descr="E:\Texts\Стоматология\Орт стом\Штампованные коронки\DSC03523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3404" t="11346" r="13205"/>
          <a:stretch>
            <a:fillRect/>
          </a:stretch>
        </p:blipFill>
        <p:spPr>
          <a:xfrm>
            <a:off x="4214813" y="642938"/>
            <a:ext cx="4286250" cy="3417887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183562" cy="10509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9E3C00"/>
                </a:solidFill>
              </a:rPr>
              <a:t>Моделювання</a:t>
            </a:r>
            <a:endParaRPr lang="ru-RU" dirty="0">
              <a:solidFill>
                <a:srgbClr val="9E3C00"/>
              </a:solidFill>
            </a:endParaRPr>
          </a:p>
        </p:txBody>
      </p:sp>
      <p:pic>
        <p:nvPicPr>
          <p:cNvPr id="20482" name="Picture 2" descr="E:\Texts\Стоматология\Орт стом\Штампованные коронки\Изображение 3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635" t="16793" r="13734"/>
          <a:stretch>
            <a:fillRect/>
          </a:stretch>
        </p:blipFill>
        <p:spPr>
          <a:xfrm rot="16200000">
            <a:off x="1213740" y="286402"/>
            <a:ext cx="1787298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E:\Texts\Стоматология\Орт стом\Штампованные коронки\Изображение 312.jpg"/>
          <p:cNvPicPr>
            <a:picLocks noChangeAspect="1" noChangeArrowheads="1"/>
          </p:cNvPicPr>
          <p:nvPr/>
        </p:nvPicPr>
        <p:blipFill>
          <a:blip r:embed="rId3" cstate="print"/>
          <a:srcRect l="15726" t="31739" r="40955" b="19210"/>
          <a:stretch>
            <a:fillRect/>
          </a:stretch>
        </p:blipFill>
        <p:spPr bwMode="auto">
          <a:xfrm>
            <a:off x="5072066" y="1643050"/>
            <a:ext cx="3714776" cy="2363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E:\Texts\Стоматология\Орт стом\Штампованные коронки\Изображение 312.jpg"/>
          <p:cNvPicPr>
            <a:picLocks noChangeAspect="1" noChangeArrowheads="1"/>
          </p:cNvPicPr>
          <p:nvPr/>
        </p:nvPicPr>
        <p:blipFill>
          <a:blip r:embed="rId4" cstate="print"/>
          <a:srcRect l="4412" t="25195" r="42027" b="11269"/>
          <a:stretch>
            <a:fillRect/>
          </a:stretch>
        </p:blipFill>
        <p:spPr bwMode="auto">
          <a:xfrm>
            <a:off x="285720" y="3714752"/>
            <a:ext cx="3643339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E:\Texts\Стоматология\Орт стом\Штампованные коронки\Изображение 312.jpg"/>
          <p:cNvPicPr>
            <a:picLocks noChangeAspect="1" noChangeArrowheads="1"/>
          </p:cNvPicPr>
          <p:nvPr/>
        </p:nvPicPr>
        <p:blipFill>
          <a:blip r:embed="rId5" cstate="print"/>
          <a:srcRect l="36364" t="32342" r="37662" b="26496"/>
          <a:stretch>
            <a:fillRect/>
          </a:stretch>
        </p:blipFill>
        <p:spPr bwMode="auto">
          <a:xfrm rot="5400000">
            <a:off x="6107917" y="4536289"/>
            <a:ext cx="2143140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Стрелка вправо 8"/>
          <p:cNvSpPr/>
          <p:nvPr/>
        </p:nvSpPr>
        <p:spPr>
          <a:xfrm rot="1007913">
            <a:off x="4062413" y="2135188"/>
            <a:ext cx="928687" cy="292100"/>
          </a:xfrm>
          <a:prstGeom prst="rightArrow">
            <a:avLst/>
          </a:prstGeom>
          <a:solidFill>
            <a:srgbClr val="9E3C00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8028431">
            <a:off x="3837781" y="3786982"/>
            <a:ext cx="1325563" cy="311150"/>
          </a:xfrm>
          <a:prstGeom prst="rightArrow">
            <a:avLst/>
          </a:prstGeom>
          <a:solidFill>
            <a:srgbClr val="9E3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007913">
            <a:off x="4187825" y="5119688"/>
            <a:ext cx="1274763" cy="314325"/>
          </a:xfrm>
          <a:prstGeom prst="rightArrow">
            <a:avLst/>
          </a:prstGeom>
          <a:solidFill>
            <a:srgbClr val="9E3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1428750"/>
            <a:ext cx="8183562" cy="1050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9E3C00"/>
                </a:solidFill>
              </a:rPr>
              <a:t>Окреслення</a:t>
            </a:r>
            <a:r>
              <a:rPr lang="ru-RU" dirty="0" smtClean="0">
                <a:solidFill>
                  <a:srgbClr val="9E3C00"/>
                </a:solidFill>
              </a:rPr>
              <a:t/>
            </a:r>
            <a:br>
              <a:rPr lang="ru-RU" dirty="0" smtClean="0">
                <a:solidFill>
                  <a:srgbClr val="9E3C00"/>
                </a:solidFill>
              </a:rPr>
            </a:br>
            <a:r>
              <a:rPr lang="ru-RU" dirty="0" err="1" smtClean="0">
                <a:solidFill>
                  <a:srgbClr val="9E3C00"/>
                </a:solidFill>
              </a:rPr>
              <a:t>анатомічної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r>
              <a:rPr lang="ru-RU" dirty="0" smtClean="0">
                <a:solidFill>
                  <a:srgbClr val="9E3C00"/>
                </a:solidFill>
              </a:rPr>
              <a:t/>
            </a:r>
            <a:br>
              <a:rPr lang="ru-RU" dirty="0" smtClean="0">
                <a:solidFill>
                  <a:srgbClr val="9E3C00"/>
                </a:solidFill>
              </a:rPr>
            </a:br>
            <a:r>
              <a:rPr lang="ru-RU" dirty="0" err="1" smtClean="0">
                <a:solidFill>
                  <a:srgbClr val="9E3C00"/>
                </a:solidFill>
              </a:rPr>
              <a:t>шийки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r>
              <a:rPr lang="ru-RU" dirty="0" smtClean="0">
                <a:solidFill>
                  <a:srgbClr val="9E3C00"/>
                </a:solidFill>
              </a:rPr>
              <a:t>і</a:t>
            </a:r>
            <a:r>
              <a:rPr lang="ru-RU" dirty="0" smtClean="0">
                <a:solidFill>
                  <a:srgbClr val="9E3C00"/>
                </a:solidFill>
              </a:rPr>
              <a:t> </a:t>
            </a:r>
            <a:r>
              <a:rPr lang="ru-RU" dirty="0" smtClean="0">
                <a:solidFill>
                  <a:srgbClr val="9E3C00"/>
                </a:solidFill>
              </a:rPr>
              <a:t/>
            </a:r>
            <a:br>
              <a:rPr lang="ru-RU" dirty="0" smtClean="0">
                <a:solidFill>
                  <a:srgbClr val="9E3C00"/>
                </a:solidFill>
              </a:rPr>
            </a:br>
            <a:r>
              <a:rPr lang="ru-RU" dirty="0" err="1" smtClean="0">
                <a:solidFill>
                  <a:srgbClr val="9E3C00"/>
                </a:solidFill>
              </a:rPr>
              <a:t>гравірування</a:t>
            </a:r>
            <a:endParaRPr lang="ru-RU" dirty="0"/>
          </a:p>
        </p:txBody>
      </p:sp>
      <p:pic>
        <p:nvPicPr>
          <p:cNvPr id="4" name="Picture 2" descr="E:\Texts\Стоматология\Орт стом\Штампованные коронки\Изображение 3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9044" t="14706" r="33456" b="8824"/>
          <a:stretch>
            <a:fillRect/>
          </a:stretch>
        </p:blipFill>
        <p:spPr>
          <a:xfrm>
            <a:off x="4929190" y="214290"/>
            <a:ext cx="4000528" cy="61184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6" name="Прямая со стрелкой 5"/>
          <p:cNvCxnSpPr/>
          <p:nvPr/>
        </p:nvCxnSpPr>
        <p:spPr>
          <a:xfrm>
            <a:off x="5357813" y="1785938"/>
            <a:ext cx="714375" cy="1587"/>
          </a:xfrm>
          <a:prstGeom prst="straightConnector1">
            <a:avLst/>
          </a:prstGeom>
          <a:ln w="666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357813" y="2286000"/>
            <a:ext cx="714375" cy="1588"/>
          </a:xfrm>
          <a:prstGeom prst="straightConnector1">
            <a:avLst/>
          </a:prstGeom>
          <a:ln w="666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57750" y="1500188"/>
            <a:ext cx="6429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atin typeface="+mn-lt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29188" y="2000250"/>
            <a:ext cx="6429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atin typeface="+mn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3643313"/>
            <a:ext cx="4214813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1- </a:t>
            </a:r>
            <a:r>
              <a:rPr lang="ru-RU" sz="3200" b="1" dirty="0" err="1" smtClean="0">
                <a:solidFill>
                  <a:schemeClr val="accent5">
                    <a:lumMod val="50000"/>
                  </a:schemeClr>
                </a:solidFill>
              </a:rPr>
              <a:t>кл</a:t>
            </a:r>
            <a:r>
              <a:rPr lang="uk-UA" sz="3200" b="1" dirty="0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3200" b="1" dirty="0" err="1" smtClean="0">
                <a:solidFill>
                  <a:schemeClr val="accent5">
                    <a:lumMod val="50000"/>
                  </a:schemeClr>
                </a:solidFill>
              </a:rPr>
              <a:t>нична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5">
                    <a:lumMod val="50000"/>
                  </a:schemeClr>
                </a:solidFill>
              </a:rPr>
              <a:t>шийка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2- </a:t>
            </a:r>
            <a:r>
              <a:rPr lang="ru-RU" sz="3200" b="1" dirty="0" err="1" smtClean="0">
                <a:solidFill>
                  <a:schemeClr val="accent5">
                    <a:lumMod val="50000"/>
                  </a:schemeClr>
                </a:solidFill>
              </a:rPr>
              <a:t>анатомічна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5">
                    <a:lumMod val="50000"/>
                  </a:schemeClr>
                </a:solidFill>
              </a:rPr>
              <a:t>шийка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0"/>
            <a:ext cx="8183562" cy="10509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9E3C00"/>
                </a:solidFill>
              </a:rPr>
              <a:t>Изготовление </a:t>
            </a:r>
            <a:r>
              <a:rPr lang="ru-RU" dirty="0" err="1" smtClean="0">
                <a:solidFill>
                  <a:srgbClr val="9E3C00"/>
                </a:solidFill>
              </a:rPr>
              <a:t>гипсоблока</a:t>
            </a:r>
            <a:endParaRPr lang="ru-RU" dirty="0">
              <a:solidFill>
                <a:srgbClr val="9E3C00"/>
              </a:solidFill>
            </a:endParaRPr>
          </a:p>
        </p:txBody>
      </p:sp>
      <p:pic>
        <p:nvPicPr>
          <p:cNvPr id="21506" name="Picture 2" descr="E:\Texts\Стоматология\Орт стом\Штампованные коронки\DSC035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111" t="22222" r="16667" b="23457"/>
          <a:stretch>
            <a:fillRect/>
          </a:stretch>
        </p:blipFill>
        <p:spPr>
          <a:xfrm>
            <a:off x="214282" y="1142984"/>
            <a:ext cx="3071834" cy="1732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E:\Texts\Стоматология\Орт стом\Штампованные коронки\DSC03519.JPG"/>
          <p:cNvPicPr>
            <a:picLocks noChangeAspect="1" noChangeArrowheads="1"/>
          </p:cNvPicPr>
          <p:nvPr/>
        </p:nvPicPr>
        <p:blipFill>
          <a:blip r:embed="rId3" cstate="print"/>
          <a:srcRect l="23947" t="54280" r="25764"/>
          <a:stretch>
            <a:fillRect/>
          </a:stretch>
        </p:blipFill>
        <p:spPr bwMode="auto">
          <a:xfrm>
            <a:off x="4857752" y="1785926"/>
            <a:ext cx="2828735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E:\Texts\Стоматология\Орт стом\Штампованные коронки\DSC03519.JPG"/>
          <p:cNvPicPr>
            <a:picLocks noChangeAspect="1" noChangeArrowheads="1"/>
          </p:cNvPicPr>
          <p:nvPr/>
        </p:nvPicPr>
        <p:blipFill>
          <a:blip r:embed="rId4" cstate="print"/>
          <a:srcRect l="7184" t="8840" r="16186"/>
          <a:stretch>
            <a:fillRect/>
          </a:stretch>
        </p:blipFill>
        <p:spPr bwMode="auto">
          <a:xfrm>
            <a:off x="214282" y="3786190"/>
            <a:ext cx="4286280" cy="2865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E:\Texts\Стоматология\Орт стом\Штампованные коронки\DSC03519.JPG"/>
          <p:cNvPicPr>
            <a:picLocks noChangeAspect="1" noChangeArrowheads="1"/>
          </p:cNvPicPr>
          <p:nvPr/>
        </p:nvPicPr>
        <p:blipFill>
          <a:blip r:embed="rId5" cstate="print"/>
          <a:srcRect l="27648" t="20393" r="47317" b="19411"/>
          <a:stretch>
            <a:fillRect/>
          </a:stretch>
        </p:blipFill>
        <p:spPr bwMode="auto">
          <a:xfrm rot="16200000">
            <a:off x="6357950" y="3286124"/>
            <a:ext cx="1643073" cy="3500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Стрелка вправо 8"/>
          <p:cNvSpPr/>
          <p:nvPr/>
        </p:nvSpPr>
        <p:spPr>
          <a:xfrm rot="10446709">
            <a:off x="4656138" y="5037138"/>
            <a:ext cx="673100" cy="276225"/>
          </a:xfrm>
          <a:prstGeom prst="rightArrow">
            <a:avLst/>
          </a:prstGeom>
          <a:solidFill>
            <a:srgbClr val="9E3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4232277">
            <a:off x="6512719" y="3809207"/>
            <a:ext cx="527050" cy="246062"/>
          </a:xfrm>
          <a:prstGeom prst="rightArrow">
            <a:avLst/>
          </a:prstGeom>
          <a:solidFill>
            <a:srgbClr val="9E3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272583">
            <a:off x="3413125" y="2108200"/>
            <a:ext cx="1327150" cy="311150"/>
          </a:xfrm>
          <a:prstGeom prst="rightArrow">
            <a:avLst/>
          </a:prstGeom>
          <a:solidFill>
            <a:srgbClr val="9E3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1214438"/>
            <a:ext cx="8183562" cy="1050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dirty="0" smtClean="0">
                <a:solidFill>
                  <a:srgbClr val="9E3C00"/>
                </a:solidFill>
              </a:rPr>
              <a:t>Виливок </a:t>
            </a:r>
            <a:br>
              <a:rPr lang="uk-UA" dirty="0" smtClean="0">
                <a:solidFill>
                  <a:srgbClr val="9E3C00"/>
                </a:solidFill>
              </a:rPr>
            </a:br>
            <a:r>
              <a:rPr lang="uk-UA" dirty="0" smtClean="0">
                <a:solidFill>
                  <a:srgbClr val="9E3C00"/>
                </a:solidFill>
              </a:rPr>
              <a:t>металевих  </a:t>
            </a:r>
            <a:br>
              <a:rPr lang="uk-UA" dirty="0" smtClean="0">
                <a:solidFill>
                  <a:srgbClr val="9E3C00"/>
                </a:solidFill>
              </a:rPr>
            </a:br>
            <a:r>
              <a:rPr lang="uk-UA" dirty="0" err="1" smtClean="0">
                <a:solidFill>
                  <a:srgbClr val="9E3C00"/>
                </a:solidFill>
              </a:rPr>
              <a:t>штампиків</a:t>
            </a:r>
            <a:endParaRPr lang="ru-RU" dirty="0">
              <a:solidFill>
                <a:srgbClr val="9E3C00"/>
              </a:solidFill>
            </a:endParaRPr>
          </a:p>
        </p:txBody>
      </p:sp>
      <p:pic>
        <p:nvPicPr>
          <p:cNvPr id="22530" name="Picture 2" descr="E:\Texts\Стоматология\Орт стом\Штампованные коронки\Изображение 3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5741" r="10104" b="24218"/>
          <a:stretch>
            <a:fillRect/>
          </a:stretch>
        </p:blipFill>
        <p:spPr>
          <a:xfrm>
            <a:off x="4357686" y="214289"/>
            <a:ext cx="4572032" cy="6338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8229600" cy="1066800"/>
          </a:xfrm>
        </p:spPr>
        <p:txBody>
          <a:bodyPr/>
          <a:lstStyle/>
          <a:p>
            <a:r>
              <a:rPr lang="ru-RU" b="1" u="sng" dirty="0" err="1" smtClean="0"/>
              <a:t>Підбір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і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протягування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гільз</a:t>
            </a:r>
            <a:endParaRPr lang="ru-RU" b="1" u="sng" dirty="0" smtClean="0"/>
          </a:p>
        </p:txBody>
      </p:sp>
      <p:pic>
        <p:nvPicPr>
          <p:cNvPr id="13316" name="Picture 4" descr="E:\Texts\Стоматология\Орт стом\Штампованные коронки\Изображение 3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364" t="9104" r="19362" b="9948"/>
          <a:stretch>
            <a:fillRect/>
          </a:stretch>
        </p:blipFill>
        <p:spPr>
          <a:xfrm>
            <a:off x="214282" y="1285860"/>
            <a:ext cx="5143536" cy="3150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E:\Texts\Стоматология\Орт стом\Штампованные коронки\Изображение 323.jpg"/>
          <p:cNvPicPr>
            <a:picLocks noChangeAspect="1" noChangeArrowheads="1"/>
          </p:cNvPicPr>
          <p:nvPr/>
        </p:nvPicPr>
        <p:blipFill>
          <a:blip r:embed="rId3" cstate="print"/>
          <a:srcRect l="12500" t="15525" r="22500" b="11076"/>
          <a:stretch>
            <a:fillRect/>
          </a:stretch>
        </p:blipFill>
        <p:spPr bwMode="auto">
          <a:xfrm>
            <a:off x="4000496" y="3500438"/>
            <a:ext cx="4953035" cy="3143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8229600" cy="1066800"/>
          </a:xfrm>
        </p:spPr>
        <p:txBody>
          <a:bodyPr/>
          <a:lstStyle/>
          <a:p>
            <a:r>
              <a:rPr lang="ru-RU" b="1" u="sng" dirty="0" err="1" smtClean="0"/>
              <a:t>Підбір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і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протягування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гільз</a:t>
            </a:r>
            <a:endParaRPr lang="ru-RU" b="1" u="sng" dirty="0" smtClean="0"/>
          </a:p>
        </p:txBody>
      </p:sp>
      <p:pic>
        <p:nvPicPr>
          <p:cNvPr id="13316" name="Picture 4" descr="E:\Texts\Стоматология\Орт стом\Штампованные коронки\Изображение 3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000" t="13488" r="10000" b="20196"/>
          <a:stretch>
            <a:fillRect/>
          </a:stretch>
        </p:blipFill>
        <p:spPr>
          <a:xfrm>
            <a:off x="214282" y="1357298"/>
            <a:ext cx="3000396" cy="4214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E:\Texts\Стоматология\Орт стом\Штампованные коронки\Изображение 323.jpg"/>
          <p:cNvPicPr>
            <a:picLocks noChangeAspect="1" noChangeArrowheads="1"/>
          </p:cNvPicPr>
          <p:nvPr/>
        </p:nvPicPr>
        <p:blipFill>
          <a:blip r:embed="rId3" cstate="print"/>
          <a:srcRect l="20192" t="23097" r="27885" b="12743"/>
          <a:stretch>
            <a:fillRect/>
          </a:stretch>
        </p:blipFill>
        <p:spPr bwMode="auto">
          <a:xfrm>
            <a:off x="4000495" y="2143116"/>
            <a:ext cx="4900647" cy="2722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трелка вправо с вырезом 5"/>
          <p:cNvSpPr/>
          <p:nvPr/>
        </p:nvSpPr>
        <p:spPr>
          <a:xfrm>
            <a:off x="5500688" y="3357563"/>
            <a:ext cx="1428750" cy="428625"/>
          </a:xfrm>
          <a:prstGeom prst="notched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438" name="TextBox 6"/>
          <p:cNvSpPr txBox="1">
            <a:spLocks noChangeArrowheads="1"/>
          </p:cNvSpPr>
          <p:nvPr/>
        </p:nvSpPr>
        <p:spPr bwMode="auto">
          <a:xfrm>
            <a:off x="357188" y="5857875"/>
            <a:ext cx="26466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err="1" smtClean="0"/>
              <a:t>апарат</a:t>
            </a:r>
            <a:r>
              <a:rPr lang="ru-RU" sz="2400" b="1" dirty="0" smtClean="0"/>
              <a:t> </a:t>
            </a:r>
            <a:r>
              <a:rPr lang="ru-RU" sz="2400" b="1" dirty="0"/>
              <a:t>Самсона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0" y="357188"/>
            <a:ext cx="8229600" cy="1066800"/>
          </a:xfrm>
        </p:spPr>
        <p:txBody>
          <a:bodyPr/>
          <a:lstStyle/>
          <a:p>
            <a:r>
              <a:rPr lang="ru-RU" b="1" u="sng" dirty="0" err="1" smtClean="0"/>
              <a:t>Термічна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обробка</a:t>
            </a:r>
            <a:endParaRPr lang="ru-RU" b="1" u="sng" dirty="0" smtClean="0"/>
          </a:p>
        </p:txBody>
      </p:sp>
      <p:pic>
        <p:nvPicPr>
          <p:cNvPr id="19459" name="Picture 4" descr="E:\Texts\Стоматология\Орт стом\Штампованные коронки\Изображение 33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2875" y="1428750"/>
            <a:ext cx="8786813" cy="4938713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8229600" cy="1066800"/>
          </a:xfrm>
        </p:spPr>
        <p:txBody>
          <a:bodyPr/>
          <a:lstStyle/>
          <a:p>
            <a:r>
              <a:rPr lang="ru-RU" b="1" u="sng" dirty="0" err="1" smtClean="0"/>
              <a:t>Попередня</a:t>
            </a:r>
            <a:r>
              <a:rPr lang="ru-RU" b="1" u="sng" dirty="0" smtClean="0"/>
              <a:t> </a:t>
            </a:r>
            <a:r>
              <a:rPr lang="ru-RU" b="1" u="sng" dirty="0" smtClean="0"/>
              <a:t>штамповка</a:t>
            </a:r>
          </a:p>
        </p:txBody>
      </p:sp>
      <p:pic>
        <p:nvPicPr>
          <p:cNvPr id="20483" name="Picture 2" descr="E:\Texts\Стоматология\Орт стом\Штампованные коронки\Изображение 33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813" r="7813" b="5516"/>
          <a:stretch>
            <a:fillRect/>
          </a:stretch>
        </p:blipFill>
        <p:spPr>
          <a:xfrm>
            <a:off x="214313" y="1357313"/>
            <a:ext cx="3857625" cy="2427287"/>
          </a:xfrm>
          <a:noFill/>
          <a:ln w="57150">
            <a:solidFill>
              <a:schemeClr val="tx1"/>
            </a:solidFill>
          </a:ln>
        </p:spPr>
      </p:pic>
      <p:pic>
        <p:nvPicPr>
          <p:cNvPr id="20484" name="Picture 2" descr="E:\Texts\Стоматология\Орт стом\Штампованные коронки\Изображение 333.jpg"/>
          <p:cNvPicPr>
            <a:picLocks noChangeAspect="1" noChangeArrowheads="1"/>
          </p:cNvPicPr>
          <p:nvPr/>
        </p:nvPicPr>
        <p:blipFill>
          <a:blip r:embed="rId3"/>
          <a:srcRect l="10938" t="11121" r="14063" b="16592"/>
          <a:stretch>
            <a:fillRect/>
          </a:stretch>
        </p:blipFill>
        <p:spPr bwMode="auto">
          <a:xfrm>
            <a:off x="4786313" y="1714500"/>
            <a:ext cx="4087812" cy="22145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5" name="Picture 2" descr="E:\Texts\Стоматология\Орт стом\Штампованные коронки\Изображение 333.jpg"/>
          <p:cNvPicPr>
            <a:picLocks noChangeAspect="1" noChangeArrowheads="1"/>
          </p:cNvPicPr>
          <p:nvPr/>
        </p:nvPicPr>
        <p:blipFill>
          <a:blip r:embed="rId4"/>
          <a:srcRect l="25000" t="19374" r="34375" b="25021"/>
          <a:stretch>
            <a:fillRect/>
          </a:stretch>
        </p:blipFill>
        <p:spPr bwMode="auto">
          <a:xfrm>
            <a:off x="285750" y="4214813"/>
            <a:ext cx="4500563" cy="235743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Стрелка вправо с вырезом 6"/>
          <p:cNvSpPr/>
          <p:nvPr/>
        </p:nvSpPr>
        <p:spPr>
          <a:xfrm>
            <a:off x="1857375" y="5286375"/>
            <a:ext cx="1428750" cy="428625"/>
          </a:xfrm>
          <a:prstGeom prst="notched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0" y="214313"/>
            <a:ext cx="8229600" cy="1066800"/>
          </a:xfrm>
        </p:spPr>
        <p:txBody>
          <a:bodyPr/>
          <a:lstStyle/>
          <a:p>
            <a:r>
              <a:rPr lang="ru-RU" b="1" u="sng" dirty="0" err="1" smtClean="0"/>
              <a:t>Підрізання</a:t>
            </a:r>
            <a:endParaRPr lang="ru-RU" b="1" u="sng" dirty="0" smtClean="0"/>
          </a:p>
        </p:txBody>
      </p:sp>
      <p:pic>
        <p:nvPicPr>
          <p:cNvPr id="27650" name="Picture 2" descr="E:\Texts\Стоматология\Орт стом\Штампованные коронки\Изображение 3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9362"/>
          <a:stretch>
            <a:fillRect/>
          </a:stretch>
        </p:blipFill>
        <p:spPr>
          <a:xfrm>
            <a:off x="214282" y="1285859"/>
            <a:ext cx="7500990" cy="5227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8229600" cy="1066800"/>
          </a:xfrm>
        </p:spPr>
        <p:txBody>
          <a:bodyPr/>
          <a:lstStyle/>
          <a:p>
            <a:r>
              <a:rPr lang="ru-RU" b="1" u="sng" dirty="0" err="1" smtClean="0"/>
              <a:t>О</a:t>
            </a:r>
            <a:r>
              <a:rPr lang="ru-RU" b="1" u="sng" dirty="0" err="1" smtClean="0"/>
              <a:t>статочне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штампування</a:t>
            </a:r>
            <a:endParaRPr lang="ru-RU" b="1" u="sng" dirty="0" smtClean="0"/>
          </a:p>
        </p:txBody>
      </p:sp>
      <p:pic>
        <p:nvPicPr>
          <p:cNvPr id="28674" name="Picture 2" descr="E:\Texts\Стоматология\Орт стом\Штампованные коронки\Изображение 3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581" t="10842" r="31819" b="5897"/>
          <a:stretch>
            <a:fillRect/>
          </a:stretch>
        </p:blipFill>
        <p:spPr>
          <a:xfrm>
            <a:off x="214282" y="1214422"/>
            <a:ext cx="3571900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22532" name="Прямоугольник 4"/>
          <p:cNvSpPr>
            <a:spLocks noChangeArrowheads="1"/>
          </p:cNvSpPr>
          <p:nvPr/>
        </p:nvSpPr>
        <p:spPr bwMode="auto">
          <a:xfrm>
            <a:off x="285750" y="4643438"/>
            <a:ext cx="34877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аппарат Бромштрома</a:t>
            </a:r>
          </a:p>
        </p:txBody>
      </p:sp>
      <p:pic>
        <p:nvPicPr>
          <p:cNvPr id="6" name="Picture 2" descr="E:\Texts\Стоматология\Орт стом\Штампованные коронки\Изображение 332.jpg"/>
          <p:cNvPicPr>
            <a:picLocks noChangeAspect="1" noChangeArrowheads="1"/>
          </p:cNvPicPr>
          <p:nvPr/>
        </p:nvPicPr>
        <p:blipFill>
          <a:blip r:embed="rId3" cstate="print"/>
          <a:srcRect l="19355" r="27419"/>
          <a:stretch>
            <a:fillRect/>
          </a:stretch>
        </p:blipFill>
        <p:spPr bwMode="auto">
          <a:xfrm>
            <a:off x="4500562" y="1357298"/>
            <a:ext cx="2714644" cy="2866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E:\Texts\Стоматология\Орт стом\Штампованные коронки\Изображение 332.jpg"/>
          <p:cNvPicPr>
            <a:picLocks noChangeAspect="1" noChangeArrowheads="1"/>
          </p:cNvPicPr>
          <p:nvPr/>
        </p:nvPicPr>
        <p:blipFill>
          <a:blip r:embed="rId4" cstate="print"/>
          <a:srcRect l="16000" t="24000" b="13641"/>
          <a:stretch>
            <a:fillRect/>
          </a:stretch>
        </p:blipFill>
        <p:spPr bwMode="auto">
          <a:xfrm>
            <a:off x="5143504" y="4432534"/>
            <a:ext cx="3714776" cy="2068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535" name="Прямоугольник 8"/>
          <p:cNvSpPr>
            <a:spLocks noChangeArrowheads="1"/>
          </p:cNvSpPr>
          <p:nvPr/>
        </p:nvSpPr>
        <p:spPr bwMode="auto">
          <a:xfrm>
            <a:off x="4857750" y="3643313"/>
            <a:ext cx="2124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«паровозик»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8229600" cy="1066800"/>
          </a:xfrm>
        </p:spPr>
        <p:txBody>
          <a:bodyPr/>
          <a:lstStyle/>
          <a:p>
            <a:r>
              <a:rPr lang="ru-RU" b="1" u="sng" dirty="0" err="1" smtClean="0"/>
              <a:t>Виплавлення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штампика</a:t>
            </a:r>
            <a:endParaRPr lang="ru-RU" b="1" u="sng" dirty="0" smtClean="0"/>
          </a:p>
        </p:txBody>
      </p:sp>
      <p:pic>
        <p:nvPicPr>
          <p:cNvPr id="4" name="MOV03537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285875"/>
            <a:ext cx="7429500" cy="55721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0" y="428625"/>
            <a:ext cx="8229600" cy="1066800"/>
          </a:xfrm>
        </p:spPr>
        <p:txBody>
          <a:bodyPr/>
          <a:lstStyle/>
          <a:p>
            <a:r>
              <a:rPr lang="ru-RU" b="1" u="sng" dirty="0" err="1" smtClean="0"/>
              <a:t>Підрізання</a:t>
            </a:r>
            <a:r>
              <a:rPr lang="ru-RU" b="1" u="sng" dirty="0" smtClean="0"/>
              <a:t> </a:t>
            </a:r>
            <a:r>
              <a:rPr lang="ru-RU" b="1" u="sng" dirty="0" smtClean="0"/>
              <a:t>коронки</a:t>
            </a:r>
          </a:p>
        </p:txBody>
      </p:sp>
      <p:pic>
        <p:nvPicPr>
          <p:cNvPr id="4" name="MOV03539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392238"/>
            <a:ext cx="7286625" cy="54657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E:\Texts\Стоматология\Орт стом\Штампованные коронки\DSC035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956" t="23128" r="8314" b="19052"/>
          <a:stretch>
            <a:fillRect/>
          </a:stretch>
        </p:blipFill>
        <p:spPr>
          <a:xfrm>
            <a:off x="285720" y="1785926"/>
            <a:ext cx="8572560" cy="4286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428625"/>
            <a:ext cx="8229600" cy="1066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u="sng" dirty="0" smtClean="0"/>
              <a:t>Коронки </a:t>
            </a:r>
            <a:r>
              <a:rPr lang="ru-RU" b="1" u="sng" dirty="0" err="1" smtClean="0"/>
              <a:t>готові</a:t>
            </a:r>
            <a:r>
              <a:rPr lang="ru-RU" b="1" u="sng" dirty="0" smtClean="0"/>
              <a:t> </a:t>
            </a:r>
            <a:r>
              <a:rPr lang="ru-RU" b="1" u="sng" dirty="0" smtClean="0"/>
              <a:t>до </a:t>
            </a:r>
            <a:r>
              <a:rPr lang="ru-RU" b="1" u="sng" dirty="0" err="1" smtClean="0"/>
              <a:t>примірки</a:t>
            </a:r>
            <a:r>
              <a:rPr lang="ru-RU" b="1" u="sng" dirty="0" smtClean="0"/>
              <a:t> в </a:t>
            </a:r>
            <a:r>
              <a:rPr lang="ru-RU" b="1" u="sng" dirty="0" err="1" smtClean="0"/>
              <a:t>порожнині</a:t>
            </a:r>
            <a:r>
              <a:rPr lang="ru-RU" b="1" u="sng" dirty="0" smtClean="0"/>
              <a:t> рота</a:t>
            </a:r>
            <a:endParaRPr lang="ru-RU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6627" name="Picture 2" descr="E:\Texts\Стоматология\Орт стом\Новая папка\teeth-flavor-flav-400a0718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спект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293</TotalTime>
  <Words>56</Words>
  <PresentationFormat>Экран (4:3)</PresentationFormat>
  <Paragraphs>23</Paragraphs>
  <Slides>17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Аспект</vt:lpstr>
      <vt:lpstr>Городская</vt:lpstr>
      <vt:lpstr>Лабораторні етапи виготовлення  штампованих коронок</vt:lpstr>
      <vt:lpstr>Виливок звичайної гіпсової моделі</vt:lpstr>
      <vt:lpstr>Окреслення  кліничної  шийки</vt:lpstr>
      <vt:lpstr>Моделювання</vt:lpstr>
      <vt:lpstr>Окреслення анатомічної  шийки і  гравірування</vt:lpstr>
      <vt:lpstr>Изготовление гипсоблока</vt:lpstr>
      <vt:lpstr>Виливок  металевих   штампиків</vt:lpstr>
      <vt:lpstr>Підбір і протягування гільз</vt:lpstr>
      <vt:lpstr>Підбір і протягування гільз</vt:lpstr>
      <vt:lpstr>Термічна обробка</vt:lpstr>
      <vt:lpstr>Попередня штамповка</vt:lpstr>
      <vt:lpstr>Підрізання</vt:lpstr>
      <vt:lpstr>Остаточне штампування</vt:lpstr>
      <vt:lpstr>Виплавлення штампика</vt:lpstr>
      <vt:lpstr>Підрізання коронки</vt:lpstr>
      <vt:lpstr>Коронки готові до примірки в порожнині рота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31</cp:revision>
  <dcterms:modified xsi:type="dcterms:W3CDTF">2015-11-25T03:28:36Z</dcterms:modified>
</cp:coreProperties>
</file>