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Default Extension="avi" ContentType="video/x-msvide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2"/>
  </p:notesMasterIdLst>
  <p:handoutMasterIdLst>
    <p:handoutMasterId r:id="rId53"/>
  </p:handoutMasterIdLst>
  <p:sldIdLst>
    <p:sldId id="256" r:id="rId2"/>
    <p:sldId id="293" r:id="rId3"/>
    <p:sldId id="295" r:id="rId4"/>
    <p:sldId id="296" r:id="rId5"/>
    <p:sldId id="297" r:id="rId6"/>
    <p:sldId id="319" r:id="rId7"/>
    <p:sldId id="302" r:id="rId8"/>
    <p:sldId id="322" r:id="rId9"/>
    <p:sldId id="303" r:id="rId10"/>
    <p:sldId id="304" r:id="rId11"/>
    <p:sldId id="305" r:id="rId12"/>
    <p:sldId id="306" r:id="rId13"/>
    <p:sldId id="307" r:id="rId14"/>
    <p:sldId id="309" r:id="rId15"/>
    <p:sldId id="310" r:id="rId16"/>
    <p:sldId id="311" r:id="rId17"/>
    <p:sldId id="312" r:id="rId18"/>
    <p:sldId id="316" r:id="rId19"/>
    <p:sldId id="315" r:id="rId20"/>
    <p:sldId id="317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360" r:id="rId33"/>
    <p:sldId id="361" r:id="rId34"/>
    <p:sldId id="362" r:id="rId35"/>
    <p:sldId id="363" r:id="rId36"/>
    <p:sldId id="338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65" r:id="rId48"/>
    <p:sldId id="366" r:id="rId49"/>
    <p:sldId id="367" r:id="rId50"/>
    <p:sldId id="364" r:id="rId51"/>
  </p:sldIdLst>
  <p:sldSz cx="9144000" cy="6858000" type="screen4x3"/>
  <p:notesSz cx="6858000" cy="9144000"/>
  <p:custDataLst>
    <p:tags r:id="rId5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01F141DD-372B-4424-88CA-43F6E79C0ACD}">
          <p14:sldIdLst>
            <p14:sldId id="256"/>
            <p14:sldId id="293"/>
            <p14:sldId id="295"/>
            <p14:sldId id="296"/>
            <p14:sldId id="297"/>
            <p14:sldId id="319"/>
          </p14:sldIdLst>
        </p14:section>
        <p14:section name="Раздел без заголовка" id="{FACA372C-D8D6-4A7E-A839-4F369287B16D}">
          <p14:sldIdLst>
            <p14:sldId id="302"/>
            <p14:sldId id="322"/>
            <p14:sldId id="303"/>
            <p14:sldId id="304"/>
            <p14:sldId id="305"/>
            <p14:sldId id="306"/>
            <p14:sldId id="307"/>
            <p14:sldId id="309"/>
            <p14:sldId id="310"/>
            <p14:sldId id="311"/>
            <p14:sldId id="312"/>
            <p14:sldId id="316"/>
            <p14:sldId id="315"/>
            <p14:sldId id="317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65"/>
            <p14:sldId id="366"/>
            <p14:sldId id="367"/>
            <p14:sldId id="36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B6CD"/>
    <a:srgbClr val="21B2C9"/>
    <a:srgbClr val="C72929"/>
    <a:srgbClr val="FB3B3B"/>
    <a:srgbClr val="009DD9"/>
    <a:srgbClr val="28CE12"/>
    <a:srgbClr val="1EA2B8"/>
    <a:srgbClr val="E10505"/>
    <a:srgbClr val="0000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 autoAdjust="0"/>
    <p:restoredTop sz="99823" autoAdjust="0"/>
  </p:normalViewPr>
  <p:slideViewPr>
    <p:cSldViewPr>
      <p:cViewPr varScale="1">
        <p:scale>
          <a:sx n="112" d="100"/>
          <a:sy n="112" d="100"/>
        </p:scale>
        <p:origin x="-9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62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6E95D-97AF-4ACA-9A8D-0771CBC9D2F7}" type="datetimeFigureOut">
              <a:rPr lang="ru-RU" smtClean="0"/>
              <a:pPr/>
              <a:t>08.09.2024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ED443-495C-4189-8B3D-E148C50DA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2790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540F6-8793-4CFE-9806-EB2B670E5992}" type="datetimeFigureOut">
              <a:rPr lang="ru-RU" smtClean="0"/>
              <a:pPr/>
              <a:t>08.09.2024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CF81E-8074-4464-9C00-6C3327031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27354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2332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844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6369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3308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1358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5504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1358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5154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8149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4699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6587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6065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4076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094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09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4248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7052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62854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93231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52333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52885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52885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5288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52885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6385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6385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74033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33120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29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34933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39041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7012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7012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17164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3680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3680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2137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49881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38468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55699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66109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08203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082031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73298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36391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18292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03141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03141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03141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031419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39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4E9DBF-5FB6-4C84-8E74-B65F0A054A14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91A94-BB5F-4B2D-917A-94CDF0920E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983B98-D8B5-4F10-A7E6-27640845985E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EBFDCF-E559-44D6-B2F4-7A34E7F9B59D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EF6A8-A252-4F4C-9D23-D9199C89D5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E1568-CBE8-4EE6-B97D-0F041B4091ED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691F16-B601-4FFF-B545-E12171136B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3CFA90-9017-4990-B9DB-F050DA5A3ECA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160594-ED7B-4368-9D2F-19D048F1E9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813A74-9B56-4D43-8432-918077DC02A1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641ADF-E2CE-4551-9E5A-16709DD58B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FF137-7F1F-4683-9AE2-333B9F3F9D48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DFA018-E132-4C9C-9E20-FB6F922B139C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47D5F-2279-4583-80CF-9CBC0D8644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3026C8-655E-4190-985C-ACB6262AFFB6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DEA1AE8-A71D-4CFA-953E-00D717F3C6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4FA7C9-EB92-45F2-BB67-A0318CD9B656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D54987-6388-4518-BDA4-B7B902081C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11F8A4-72EE-484D-B587-CE58467850AD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61DF2-C325-4692-93B9-6E265B021B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4A469EE-65FB-4915-B0FF-630D5C0A6D29}" type="datetime8">
              <a:rPr lang="ru-RU" smtClean="0"/>
              <a:pPr>
                <a:defRPr/>
              </a:pPr>
              <a:t>08.09.2024 20:57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5CC83FF-C134-43D1-8430-897501340B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30.png"/><Relationship Id="rId4" Type="http://schemas.microsoft.com/office/2007/relationships/media" Target="../media/media1.avi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37.png"/><Relationship Id="rId4" Type="http://schemas.microsoft.com/office/2007/relationships/media" Target="../media/media2.avi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54.png"/><Relationship Id="rId4" Type="http://schemas.microsoft.com/office/2007/relationships/media" Target="../media/media3.AVI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42910" y="1268760"/>
            <a:ext cx="7886728" cy="3160372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dirty="0" err="1"/>
              <a:t>Методи</a:t>
            </a:r>
            <a:r>
              <a:rPr lang="ru-RU" sz="3200" dirty="0"/>
              <a:t> </a:t>
            </a:r>
            <a:r>
              <a:rPr lang="ru-RU" sz="3200" dirty="0" err="1"/>
              <a:t>конструювання</a:t>
            </a:r>
            <a:r>
              <a:rPr lang="ru-RU" sz="3200" dirty="0"/>
              <a:t> </a:t>
            </a:r>
            <a:r>
              <a:rPr lang="ru-RU" sz="3200" dirty="0" err="1"/>
              <a:t>повних</a:t>
            </a:r>
            <a:r>
              <a:rPr lang="ru-RU" sz="3200" dirty="0"/>
              <a:t> </a:t>
            </a:r>
            <a:r>
              <a:rPr lang="ru-RU" sz="3200" dirty="0" err="1"/>
              <a:t>знімних</a:t>
            </a:r>
            <a:r>
              <a:rPr lang="ru-RU" sz="3200" dirty="0"/>
              <a:t> </a:t>
            </a:r>
            <a:r>
              <a:rPr lang="ru-RU" sz="3200" dirty="0" err="1"/>
              <a:t>протезів</a:t>
            </a:r>
            <a:r>
              <a:rPr lang="ru-RU" sz="3200" dirty="0"/>
              <a:t>. </a:t>
            </a:r>
            <a:r>
              <a:rPr lang="ru-RU" sz="3200" dirty="0" err="1"/>
              <a:t>Перевірка</a:t>
            </a:r>
            <a:r>
              <a:rPr lang="ru-RU" sz="3200" dirty="0"/>
              <a:t> </a:t>
            </a:r>
            <a:r>
              <a:rPr lang="ru-RU" sz="3200" dirty="0" err="1"/>
              <a:t>конструкції</a:t>
            </a:r>
            <a:r>
              <a:rPr lang="ru-RU" sz="3200" dirty="0"/>
              <a:t>, припасовка і </a:t>
            </a:r>
            <a:r>
              <a:rPr lang="ru-RU" sz="3200" dirty="0" err="1"/>
              <a:t>здача</a:t>
            </a:r>
            <a:r>
              <a:rPr lang="ru-RU" sz="3200" dirty="0"/>
              <a:t> </a:t>
            </a:r>
            <a:r>
              <a:rPr lang="ru-RU" sz="3200" dirty="0" err="1"/>
              <a:t>повних</a:t>
            </a:r>
            <a:r>
              <a:rPr lang="ru-RU" sz="3200" dirty="0"/>
              <a:t> </a:t>
            </a:r>
            <a:r>
              <a:rPr lang="ru-RU" sz="3200" dirty="0" err="1"/>
              <a:t>протезів</a:t>
            </a:r>
            <a:r>
              <a:rPr lang="ru-RU" sz="3200" dirty="0"/>
              <a:t>, </a:t>
            </a:r>
            <a:r>
              <a:rPr lang="ru-RU" sz="3200" dirty="0" err="1"/>
              <a:t>їх</a:t>
            </a:r>
            <a:r>
              <a:rPr lang="ru-RU" sz="3200" dirty="0"/>
              <a:t> </a:t>
            </a:r>
            <a:r>
              <a:rPr lang="ru-RU" sz="3200" dirty="0" err="1"/>
              <a:t>корекція</a:t>
            </a:r>
            <a:r>
              <a:rPr lang="ru-RU" sz="3200" dirty="0"/>
              <a:t>. </a:t>
            </a:r>
            <a:r>
              <a:rPr lang="ru-RU" sz="3200" dirty="0" err="1"/>
              <a:t>Адаптація</a:t>
            </a:r>
            <a:r>
              <a:rPr lang="ru-RU" sz="3200" dirty="0"/>
              <a:t> до </a:t>
            </a:r>
            <a:r>
              <a:rPr lang="ru-RU" sz="3200" dirty="0" err="1"/>
              <a:t>повних</a:t>
            </a:r>
            <a:r>
              <a:rPr lang="ru-RU" sz="3200" dirty="0"/>
              <a:t> </a:t>
            </a:r>
            <a:r>
              <a:rPr lang="ru-RU" sz="3200" dirty="0" err="1"/>
              <a:t>протезів</a:t>
            </a:r>
            <a:r>
              <a:rPr lang="ru-RU" sz="3200" dirty="0"/>
              <a:t>.</a:t>
            </a:r>
            <a:endParaRPr lang="uk-UA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980728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Для </a:t>
            </a:r>
            <a:r>
              <a:rPr lang="ru-RU" sz="2400" dirty="0" err="1"/>
              <a:t>збереження</a:t>
            </a:r>
            <a:r>
              <a:rPr lang="ru-RU" sz="2400" dirty="0"/>
              <a:t> </a:t>
            </a:r>
            <a:r>
              <a:rPr lang="ru-RU" sz="2400" dirty="0" err="1"/>
              <a:t>стійкості</a:t>
            </a:r>
            <a:r>
              <a:rPr lang="ru-RU" sz="2400" dirty="0"/>
              <a:t> протеза при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функціонуванні</a:t>
            </a:r>
            <a:r>
              <a:rPr lang="ru-RU" sz="2400" dirty="0"/>
              <a:t> </a:t>
            </a:r>
            <a:r>
              <a:rPr lang="ru-RU" sz="2400" dirty="0" err="1"/>
              <a:t>необхідно</a:t>
            </a:r>
            <a:r>
              <a:rPr lang="ru-RU" sz="2400" dirty="0"/>
              <a:t> </a:t>
            </a:r>
            <a:r>
              <a:rPr lang="ru-RU" sz="2400" dirty="0" err="1"/>
              <a:t>добитися</a:t>
            </a:r>
            <a:r>
              <a:rPr lang="ru-RU" sz="2400" dirty="0"/>
              <a:t> максимально </a:t>
            </a:r>
            <a:r>
              <a:rPr lang="ru-RU" sz="2400" dirty="0" err="1"/>
              <a:t>можливої</a:t>
            </a:r>
            <a:r>
              <a:rPr lang="ru-RU" sz="2400" dirty="0"/>
              <a:t> </a:t>
            </a:r>
            <a:r>
              <a:rPr lang="ru-RU" sz="2400" dirty="0" err="1"/>
              <a:t>фіксації</a:t>
            </a:r>
            <a:r>
              <a:rPr lang="ru-RU" sz="2400" dirty="0"/>
              <a:t> протеза на </a:t>
            </a:r>
            <a:r>
              <a:rPr lang="ru-RU" sz="2400" dirty="0" err="1"/>
              <a:t>щелепі</a:t>
            </a:r>
            <a:r>
              <a:rPr lang="ru-RU" sz="2400" dirty="0"/>
              <a:t> і </a:t>
            </a:r>
            <a:r>
              <a:rPr lang="ru-RU" sz="2400" dirty="0" err="1"/>
              <a:t>створити</a:t>
            </a:r>
            <a:r>
              <a:rPr lang="ru-RU" sz="2400" dirty="0"/>
              <a:t> </a:t>
            </a:r>
            <a:r>
              <a:rPr lang="ru-RU" sz="2400" dirty="0" err="1"/>
              <a:t>певні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артикуляції</a:t>
            </a:r>
            <a:r>
              <a:rPr lang="ru-RU" sz="2400" dirty="0"/>
              <a:t> </a:t>
            </a:r>
            <a:r>
              <a:rPr lang="ru-RU" sz="2400" dirty="0" err="1"/>
              <a:t>зубів</a:t>
            </a:r>
            <a:r>
              <a:rPr lang="ru-RU" sz="2400" dirty="0"/>
              <a:t>. Нагадаю, </a:t>
            </a:r>
            <a:r>
              <a:rPr lang="ru-RU" sz="2400" dirty="0" err="1"/>
              <a:t>що</a:t>
            </a:r>
            <a:endParaRPr lang="ru-RU" sz="2400" dirty="0"/>
          </a:p>
          <a:p>
            <a:r>
              <a:rPr lang="ru-RU" sz="2400" dirty="0"/>
              <a:t>  </a:t>
            </a:r>
            <a:r>
              <a:rPr lang="ru-RU" sz="2400" b="1" dirty="0" err="1"/>
              <a:t>Фіксація</a:t>
            </a:r>
            <a:r>
              <a:rPr lang="ru-RU" sz="2400" dirty="0"/>
              <a:t> -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утримання</a:t>
            </a:r>
            <a:r>
              <a:rPr lang="ru-RU" sz="2400" dirty="0"/>
              <a:t> протеза в </a:t>
            </a:r>
            <a:r>
              <a:rPr lang="ru-RU" sz="2400" dirty="0" err="1"/>
              <a:t>спокої</a:t>
            </a:r>
            <a:r>
              <a:rPr lang="ru-RU" sz="2400" dirty="0"/>
              <a:t>.</a:t>
            </a:r>
          </a:p>
          <a:p>
            <a:r>
              <a:rPr lang="ru-RU" sz="2400" dirty="0"/>
              <a:t>  </a:t>
            </a:r>
            <a:r>
              <a:rPr lang="ru-RU" sz="2400" b="1" dirty="0" err="1"/>
              <a:t>Стабілізація</a:t>
            </a:r>
            <a:r>
              <a:rPr lang="ru-RU" sz="2400" b="1" dirty="0"/>
              <a:t> </a:t>
            </a:r>
            <a:r>
              <a:rPr lang="ru-RU" sz="2400" dirty="0"/>
              <a:t>-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утримання</a:t>
            </a:r>
            <a:r>
              <a:rPr lang="ru-RU" sz="2400" dirty="0"/>
              <a:t> протеза </a:t>
            </a:r>
            <a:r>
              <a:rPr lang="ru-RU" sz="2400" dirty="0" smtClean="0"/>
              <a:t>при </a:t>
            </a:r>
            <a:r>
              <a:rPr lang="ru-RU" sz="2400" dirty="0"/>
              <a:t>не </a:t>
            </a:r>
            <a:r>
              <a:rPr lang="ru-RU" sz="2400" dirty="0" err="1"/>
              <a:t>жувальних</a:t>
            </a:r>
            <a:r>
              <a:rPr lang="ru-RU" sz="2400" dirty="0"/>
              <a:t> </a:t>
            </a:r>
            <a:r>
              <a:rPr lang="ru-RU" sz="2400" dirty="0" err="1"/>
              <a:t>рухах</a:t>
            </a:r>
            <a:r>
              <a:rPr lang="ru-RU" sz="2400" dirty="0"/>
              <a:t>.</a:t>
            </a:r>
          </a:p>
          <a:p>
            <a:r>
              <a:rPr lang="ru-RU" sz="2400" dirty="0"/>
              <a:t> </a:t>
            </a:r>
            <a:r>
              <a:rPr lang="ru-RU" sz="2400" b="1" dirty="0"/>
              <a:t> </a:t>
            </a:r>
            <a:r>
              <a:rPr lang="ru-RU" sz="2400" b="1" dirty="0" err="1"/>
              <a:t>Рівновага</a:t>
            </a:r>
            <a:r>
              <a:rPr lang="ru-RU" sz="2400" dirty="0"/>
              <a:t> -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утримання</a:t>
            </a:r>
            <a:r>
              <a:rPr lang="ru-RU" sz="2400" dirty="0"/>
              <a:t> протеза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жування</a:t>
            </a:r>
            <a:r>
              <a:rPr lang="ru-RU" sz="2400" dirty="0"/>
              <a:t>.</a:t>
            </a:r>
            <a:endParaRPr lang="uk-UA" sz="2400" dirty="0" smtClean="0"/>
          </a:p>
          <a:p>
            <a:r>
              <a:rPr lang="ru-RU" sz="2400" dirty="0" smtClean="0"/>
              <a:t> </a:t>
            </a:r>
          </a:p>
          <a:p>
            <a:endParaRPr lang="uk-UA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  </a:t>
            </a:r>
            <a:endParaRPr lang="uk-UA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340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7992888" cy="2520280"/>
          </a:xfrm>
        </p:spPr>
        <p:txBody>
          <a:bodyPr>
            <a:noAutofit/>
          </a:bodyPr>
          <a:lstStyle/>
          <a:p>
            <a:pPr marL="393192" lvl="1" indent="0" algn="just">
              <a:buNone/>
            </a:pPr>
            <a:r>
              <a:rPr lang="uk-UA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Фіксація і стабілізація протеза забезпечуються адгезією, </a:t>
            </a:r>
            <a:r>
              <a:rPr lang="uk-UA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когезієй</a:t>
            </a:r>
            <a:r>
              <a:rPr lang="uk-UA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анатомічної </a:t>
            </a:r>
            <a:r>
              <a:rPr lang="uk-UA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ретенціею</a:t>
            </a:r>
            <a:r>
              <a:rPr lang="uk-UA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функціональної </a:t>
            </a:r>
            <a:r>
              <a:rPr lang="uk-UA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присмоктуваністью.</a:t>
            </a:r>
            <a:endParaRPr lang="uk-UA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93192" lvl="1" indent="0" algn="just">
              <a:buNone/>
            </a:pPr>
            <a:r>
              <a:rPr lang="uk-UA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Якісна рівновага </a:t>
            </a:r>
            <a:r>
              <a:rPr lang="uk-UA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протеза забезпечується ще й постановкою і артикуляцією штучних зубів.</a:t>
            </a:r>
            <a:endParaRPr lang="ru-RU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93192" lvl="1" indent="0" algn="just">
              <a:buNone/>
            </a:pPr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52" t="30229" r="10222" b="34792"/>
          <a:stretch>
            <a:fillRect/>
          </a:stretch>
        </p:blipFill>
        <p:spPr bwMode="auto">
          <a:xfrm>
            <a:off x="2195736" y="3645024"/>
            <a:ext cx="5184775" cy="2665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42345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876051" y="1556792"/>
            <a:ext cx="7584381" cy="1152128"/>
          </a:xfrm>
        </p:spPr>
        <p:txBody>
          <a:bodyPr>
            <a:noAutofit/>
          </a:bodyPr>
          <a:lstStyle/>
          <a:p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нахилу</a:t>
            </a:r>
            <a:r>
              <a:rPr lang="ru-RU" sz="2400" dirty="0"/>
              <a:t> </a:t>
            </a:r>
            <a:r>
              <a:rPr lang="ru-RU" sz="2400" dirty="0" err="1"/>
              <a:t>суглобового</a:t>
            </a:r>
            <a:r>
              <a:rPr lang="ru-RU" sz="2400" dirty="0"/>
              <a:t> шляху,</a:t>
            </a:r>
          </a:p>
          <a:p>
            <a:r>
              <a:rPr lang="ru-RU" sz="2400" dirty="0" err="1" smtClean="0"/>
              <a:t>різцевого</a:t>
            </a:r>
            <a:r>
              <a:rPr lang="ru-RU" sz="2400" dirty="0" smtClean="0"/>
              <a:t> </a:t>
            </a:r>
            <a:r>
              <a:rPr lang="ru-RU" sz="2400" dirty="0" err="1"/>
              <a:t>перекриття</a:t>
            </a:r>
            <a:r>
              <a:rPr lang="ru-RU" sz="2400" dirty="0"/>
              <a:t>,</a:t>
            </a:r>
          </a:p>
          <a:p>
            <a:r>
              <a:rPr lang="ru-RU" sz="2400" dirty="0" err="1" smtClean="0"/>
              <a:t>сагітальних</a:t>
            </a:r>
            <a:r>
              <a:rPr lang="ru-RU" sz="2400" dirty="0" smtClean="0"/>
              <a:t> </a:t>
            </a:r>
            <a:r>
              <a:rPr lang="ru-RU" sz="2400" dirty="0"/>
              <a:t>і </a:t>
            </a:r>
            <a:r>
              <a:rPr lang="ru-RU" sz="2400" dirty="0" err="1"/>
              <a:t>трансверзальних</a:t>
            </a:r>
            <a:r>
              <a:rPr lang="ru-RU" sz="2400" dirty="0"/>
              <a:t> </a:t>
            </a:r>
            <a:r>
              <a:rPr lang="ru-RU" sz="2400" dirty="0" err="1"/>
              <a:t>кривих</a:t>
            </a:r>
            <a:r>
              <a:rPr lang="ru-RU" sz="2400" dirty="0"/>
              <a:t>,</a:t>
            </a:r>
          </a:p>
          <a:p>
            <a:r>
              <a:rPr lang="ru-RU" sz="2400" dirty="0" err="1"/>
              <a:t>нахилу</a:t>
            </a:r>
            <a:r>
              <a:rPr lang="ru-RU" sz="2400" dirty="0"/>
              <a:t> </a:t>
            </a:r>
            <a:r>
              <a:rPr lang="ru-RU" sz="2400" dirty="0" err="1"/>
              <a:t>орієнтовною</a:t>
            </a:r>
            <a:r>
              <a:rPr lang="ru-RU" sz="2400" dirty="0"/>
              <a:t> </a:t>
            </a:r>
            <a:r>
              <a:rPr lang="ru-RU" sz="2400" dirty="0" err="1"/>
              <a:t>площині</a:t>
            </a:r>
            <a:r>
              <a:rPr lang="ru-RU" sz="2400" dirty="0"/>
              <a:t>,</a:t>
            </a:r>
          </a:p>
          <a:p>
            <a:r>
              <a:rPr lang="ru-RU" sz="2400" dirty="0" err="1"/>
              <a:t>висоти</a:t>
            </a:r>
            <a:r>
              <a:rPr lang="ru-RU" sz="2400" dirty="0"/>
              <a:t> </a:t>
            </a:r>
            <a:r>
              <a:rPr lang="ru-RU" sz="2400" dirty="0" err="1"/>
              <a:t>горбів</a:t>
            </a:r>
            <a:r>
              <a:rPr lang="ru-RU" sz="2400" dirty="0"/>
              <a:t>.</a:t>
            </a:r>
            <a:endParaRPr lang="ru-RU" sz="2400" dirty="0" smtClean="0"/>
          </a:p>
          <a:p>
            <a:pPr>
              <a:buNone/>
            </a:pPr>
            <a:endParaRPr lang="uk-UA" sz="2400" dirty="0" smtClean="0"/>
          </a:p>
          <a:p>
            <a:pPr>
              <a:buNone/>
            </a:pP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891090" y="1556792"/>
            <a:ext cx="7808028" cy="115212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899592" y="1556792"/>
            <a:ext cx="7584381" cy="115212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876051" y="1556792"/>
            <a:ext cx="7584381" cy="115212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876051" y="1556792"/>
            <a:ext cx="7584381" cy="941471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05295" y="188640"/>
            <a:ext cx="78004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Артикуляція</a:t>
            </a:r>
            <a:r>
              <a:rPr lang="ru-RU" sz="3200" dirty="0"/>
              <a:t> </a:t>
            </a:r>
            <a:r>
              <a:rPr lang="ru-RU" sz="3200" dirty="0" err="1"/>
              <a:t>зубів</a:t>
            </a:r>
            <a:r>
              <a:rPr lang="ru-RU" sz="3200" dirty="0"/>
              <a:t> </a:t>
            </a:r>
            <a:r>
              <a:rPr lang="ru-RU" sz="3200" dirty="0" err="1"/>
              <a:t>залежить</a:t>
            </a:r>
            <a:r>
              <a:rPr lang="ru-RU" sz="3200" dirty="0"/>
              <a:t> (</a:t>
            </a:r>
            <a:r>
              <a:rPr lang="ru-RU" sz="3200" dirty="0" err="1"/>
              <a:t>п'ятірка</a:t>
            </a:r>
            <a:r>
              <a:rPr lang="ru-RU" sz="3200" dirty="0"/>
              <a:t> </a:t>
            </a:r>
            <a:r>
              <a:rPr lang="ru-RU" sz="3200" dirty="0" err="1"/>
              <a:t>Ганау</a:t>
            </a:r>
            <a:r>
              <a:rPr lang="ru-RU" sz="3200" dirty="0"/>
              <a:t>):</a:t>
            </a:r>
            <a:endParaRPr lang="uk-UA" sz="3200" dirty="0" smtClean="0"/>
          </a:p>
        </p:txBody>
      </p:sp>
      <p:pic>
        <p:nvPicPr>
          <p:cNvPr id="16" name="Picture 47" descr="2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9454" r="3527" b="4095"/>
          <a:stretch/>
        </p:blipFill>
        <p:spPr bwMode="auto">
          <a:xfrm>
            <a:off x="1115616" y="4005064"/>
            <a:ext cx="3401568" cy="13679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7" name="Picture 12" descr="Движения НЧ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395" t="76626"/>
          <a:stretch/>
        </p:blipFill>
        <p:spPr bwMode="auto">
          <a:xfrm>
            <a:off x="5508104" y="4005064"/>
            <a:ext cx="1960473" cy="12669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248158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8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xit" presetSubtype="8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8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7" grpId="0"/>
      <p:bldP spid="7" grpId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827584" y="1196752"/>
            <a:ext cx="7488832" cy="3384376"/>
          </a:xfrm>
        </p:spPr>
        <p:txBody>
          <a:bodyPr>
            <a:noAutofit/>
          </a:bodyPr>
          <a:lstStyle/>
          <a:p>
            <a:r>
              <a:rPr lang="ru-RU" sz="2400" dirty="0"/>
              <a:t>При </a:t>
            </a:r>
            <a:r>
              <a:rPr lang="ru-RU" sz="2400" dirty="0" err="1"/>
              <a:t>цьому</a:t>
            </a:r>
            <a:r>
              <a:rPr lang="ru-RU" sz="2400" dirty="0"/>
              <a:t> </a:t>
            </a:r>
            <a:r>
              <a:rPr lang="ru-RU" sz="2400" dirty="0" err="1"/>
              <a:t>передбачається</a:t>
            </a:r>
            <a:r>
              <a:rPr lang="ru-RU" sz="2400" dirty="0"/>
              <a:t> </a:t>
            </a:r>
            <a:r>
              <a:rPr lang="ru-RU" sz="2400" dirty="0" err="1"/>
              <a:t>чітка</a:t>
            </a:r>
            <a:r>
              <a:rPr lang="ru-RU" sz="2400" dirty="0"/>
              <a:t> </a:t>
            </a:r>
            <a:r>
              <a:rPr lang="ru-RU" sz="2400" dirty="0" err="1"/>
              <a:t>взаємодія</a:t>
            </a:r>
            <a:r>
              <a:rPr lang="ru-RU" sz="2400" dirty="0"/>
              <a:t> </a:t>
            </a:r>
            <a:r>
              <a:rPr lang="ru-RU" sz="2400" dirty="0" err="1"/>
              <a:t>всіх</a:t>
            </a:r>
            <a:r>
              <a:rPr lang="ru-RU" sz="2400" dirty="0"/>
              <a:t> </a:t>
            </a:r>
            <a:r>
              <a:rPr lang="ru-RU" sz="2400" dirty="0" err="1"/>
              <a:t>п'яти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. </a:t>
            </a:r>
            <a:r>
              <a:rPr lang="ru-RU" sz="2400" dirty="0" err="1"/>
              <a:t>Розставляючи</a:t>
            </a:r>
            <a:r>
              <a:rPr lang="ru-RU" sz="2400" dirty="0"/>
              <a:t> </a:t>
            </a:r>
            <a:r>
              <a:rPr lang="ru-RU" sz="2400" dirty="0" err="1"/>
              <a:t>штучні</a:t>
            </a:r>
            <a:r>
              <a:rPr lang="ru-RU" sz="2400" dirty="0"/>
              <a:t> </a:t>
            </a:r>
            <a:r>
              <a:rPr lang="ru-RU" sz="2400" dirty="0" err="1"/>
              <a:t>зуби</a:t>
            </a:r>
            <a:r>
              <a:rPr lang="ru-RU" sz="2400" dirty="0"/>
              <a:t>, </a:t>
            </a:r>
            <a:r>
              <a:rPr lang="ru-RU" sz="2400" dirty="0" err="1"/>
              <a:t>множинні</a:t>
            </a:r>
            <a:r>
              <a:rPr lang="ru-RU" sz="2400" dirty="0"/>
              <a:t> </a:t>
            </a:r>
            <a:r>
              <a:rPr lang="ru-RU" sz="2400" dirty="0" err="1"/>
              <a:t>контакти</a:t>
            </a:r>
            <a:r>
              <a:rPr lang="ru-RU" sz="2400" dirty="0"/>
              <a:t> при </a:t>
            </a:r>
            <a:r>
              <a:rPr lang="ru-RU" sz="2400" dirty="0" err="1"/>
              <a:t>рухах</a:t>
            </a:r>
            <a:r>
              <a:rPr lang="ru-RU" sz="2400" dirty="0"/>
              <a:t> </a:t>
            </a:r>
            <a:r>
              <a:rPr lang="ru-RU" sz="2400" dirty="0" err="1"/>
              <a:t>нижньої</a:t>
            </a:r>
            <a:r>
              <a:rPr lang="ru-RU" sz="2400" dirty="0"/>
              <a:t> </a:t>
            </a:r>
            <a:r>
              <a:rPr lang="ru-RU" sz="2400" dirty="0" err="1"/>
              <a:t>щелепи</a:t>
            </a:r>
            <a:r>
              <a:rPr lang="ru-RU" sz="2400" dirty="0"/>
              <a:t> по </a:t>
            </a:r>
            <a:r>
              <a:rPr lang="ru-RU" sz="2400" dirty="0" err="1"/>
              <a:t>відношенню</a:t>
            </a:r>
            <a:r>
              <a:rPr lang="ru-RU" sz="2400" dirty="0"/>
              <a:t> до </a:t>
            </a:r>
            <a:r>
              <a:rPr lang="ru-RU" sz="2400" dirty="0" err="1"/>
              <a:t>верхньої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створити</a:t>
            </a:r>
            <a:r>
              <a:rPr lang="ru-RU" sz="2400" dirty="0"/>
              <a:t> в тому </a:t>
            </a:r>
            <a:r>
              <a:rPr lang="ru-RU" sz="2400" dirty="0" err="1"/>
              <a:t>випадку</a:t>
            </a:r>
            <a:r>
              <a:rPr lang="ru-RU" sz="2400" dirty="0"/>
              <a:t>, </a:t>
            </a:r>
            <a:r>
              <a:rPr lang="ru-RU" sz="2400" dirty="0" err="1"/>
              <a:t>якщо</a:t>
            </a:r>
            <a:r>
              <a:rPr lang="ru-RU" sz="2400" dirty="0"/>
              <a:t> правильно </a:t>
            </a:r>
            <a:r>
              <a:rPr lang="ru-RU" sz="2400" dirty="0" err="1"/>
              <a:t>поєднуються</a:t>
            </a:r>
            <a:r>
              <a:rPr lang="ru-RU" sz="2400" dirty="0"/>
              <a:t> </a:t>
            </a:r>
            <a:r>
              <a:rPr lang="ru-RU" sz="2400" dirty="0" err="1"/>
              <a:t>величини</a:t>
            </a:r>
            <a:r>
              <a:rPr lang="ru-RU" sz="2400" dirty="0"/>
              <a:t> кута </a:t>
            </a:r>
            <a:r>
              <a:rPr lang="ru-RU" sz="2400" dirty="0" err="1"/>
              <a:t>сагітального</a:t>
            </a:r>
            <a:r>
              <a:rPr lang="ru-RU" sz="2400" dirty="0"/>
              <a:t> </a:t>
            </a:r>
            <a:r>
              <a:rPr lang="ru-RU" sz="2400" dirty="0" err="1"/>
              <a:t>суглобового</a:t>
            </a:r>
            <a:r>
              <a:rPr lang="ru-RU" sz="2400" dirty="0"/>
              <a:t> шляху і кута </a:t>
            </a:r>
            <a:r>
              <a:rPr lang="ru-RU" sz="2400" dirty="0" err="1"/>
              <a:t>сагітального</a:t>
            </a:r>
            <a:r>
              <a:rPr lang="ru-RU" sz="2400" dirty="0"/>
              <a:t> </a:t>
            </a:r>
            <a:r>
              <a:rPr lang="ru-RU" sz="2400" dirty="0" err="1"/>
              <a:t>різцевого</a:t>
            </a:r>
            <a:r>
              <a:rPr lang="ru-RU" sz="2400" dirty="0"/>
              <a:t> шляху з </a:t>
            </a:r>
            <a:r>
              <a:rPr lang="ru-RU" sz="2400" dirty="0" err="1"/>
              <a:t>виразністю</a:t>
            </a:r>
            <a:r>
              <a:rPr lang="ru-RU" sz="2400" dirty="0"/>
              <a:t> </a:t>
            </a:r>
            <a:r>
              <a:rPr lang="ru-RU" sz="2400" dirty="0" err="1" smtClean="0"/>
              <a:t>сагітальної</a:t>
            </a:r>
            <a:r>
              <a:rPr lang="ru-RU" sz="2400" dirty="0" smtClean="0"/>
              <a:t>, </a:t>
            </a:r>
            <a:r>
              <a:rPr lang="ru-RU" sz="2400" dirty="0" err="1"/>
              <a:t>трансверсальної</a:t>
            </a:r>
            <a:r>
              <a:rPr lang="ru-RU" sz="2400" dirty="0"/>
              <a:t> </a:t>
            </a:r>
            <a:r>
              <a:rPr lang="ru-RU" sz="2400" dirty="0" err="1"/>
              <a:t>оклюзійних</a:t>
            </a:r>
            <a:r>
              <a:rPr lang="ru-RU" sz="2400" dirty="0"/>
              <a:t> </a:t>
            </a:r>
            <a:r>
              <a:rPr lang="ru-RU" sz="2400" dirty="0" err="1"/>
              <a:t>кривих</a:t>
            </a:r>
            <a:r>
              <a:rPr lang="ru-RU" sz="2400" dirty="0"/>
              <a:t> і </a:t>
            </a:r>
            <a:r>
              <a:rPr lang="ru-RU" sz="2400" dirty="0" err="1"/>
              <a:t>висотою</a:t>
            </a:r>
            <a:r>
              <a:rPr lang="ru-RU" sz="2400" dirty="0"/>
              <a:t> </a:t>
            </a:r>
            <a:r>
              <a:rPr lang="ru-RU" sz="2400" dirty="0" err="1"/>
              <a:t>горбів</a:t>
            </a:r>
            <a:r>
              <a:rPr lang="ru-RU" sz="2400" dirty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xmlns="" val="2729865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7105" y="1196752"/>
            <a:ext cx="7848872" cy="3873822"/>
          </a:xfrm>
        </p:spPr>
        <p:txBody>
          <a:bodyPr>
            <a:noAutofit/>
          </a:bodyPr>
          <a:lstStyle/>
          <a:p>
            <a:pPr lvl="0"/>
            <a:r>
              <a:rPr lang="ru-RU" sz="1800" dirty="0"/>
              <a:t>при </a:t>
            </a:r>
            <a:r>
              <a:rPr lang="ru-RU" sz="1800" dirty="0" err="1"/>
              <a:t>формуванні</a:t>
            </a:r>
            <a:r>
              <a:rPr lang="ru-RU" sz="1800" dirty="0"/>
              <a:t> </a:t>
            </a:r>
            <a:r>
              <a:rPr lang="ru-RU" sz="1800" dirty="0" err="1"/>
              <a:t>зубних</a:t>
            </a:r>
            <a:r>
              <a:rPr lang="ru-RU" sz="1800" dirty="0"/>
              <a:t> </a:t>
            </a:r>
            <a:r>
              <a:rPr lang="ru-RU" sz="1800" dirty="0" err="1"/>
              <a:t>рядів</a:t>
            </a:r>
            <a:r>
              <a:rPr lang="ru-RU" sz="1800" dirty="0"/>
              <a:t> </a:t>
            </a:r>
            <a:r>
              <a:rPr lang="ru-RU" sz="1800" dirty="0" err="1"/>
              <a:t>першочерговим</a:t>
            </a:r>
            <a:r>
              <a:rPr lang="ru-RU" sz="1800" dirty="0"/>
              <a:t> </a:t>
            </a:r>
            <a:r>
              <a:rPr lang="ru-RU" sz="1800" dirty="0" err="1"/>
              <a:t>завданням</a:t>
            </a:r>
            <a:r>
              <a:rPr lang="ru-RU" sz="1800" dirty="0"/>
              <a:t> є </a:t>
            </a:r>
            <a:r>
              <a:rPr lang="ru-RU" sz="1800" dirty="0" err="1"/>
              <a:t>збереження</a:t>
            </a:r>
            <a:r>
              <a:rPr lang="ru-RU" sz="1800" dirty="0"/>
              <a:t> </a:t>
            </a:r>
            <a:r>
              <a:rPr lang="ru-RU" sz="1800" dirty="0" err="1"/>
              <a:t>м'яких</a:t>
            </a:r>
            <a:r>
              <a:rPr lang="ru-RU" sz="1800" dirty="0"/>
              <a:t> і </a:t>
            </a:r>
            <a:r>
              <a:rPr lang="ru-RU" sz="1800" dirty="0" err="1"/>
              <a:t>твердих</a:t>
            </a:r>
            <a:r>
              <a:rPr lang="ru-RU" sz="1800" dirty="0"/>
              <a:t> тканин </a:t>
            </a:r>
            <a:r>
              <a:rPr lang="ru-RU" sz="1800" dirty="0" err="1"/>
              <a:t>щелеп</a:t>
            </a:r>
            <a:r>
              <a:rPr lang="ru-RU" sz="1800" dirty="0"/>
              <a:t>;</a:t>
            </a:r>
          </a:p>
          <a:p>
            <a:pPr lvl="0"/>
            <a:r>
              <a:rPr lang="ru-RU" sz="1800" dirty="0" err="1"/>
              <a:t>забезпечення</a:t>
            </a:r>
            <a:r>
              <a:rPr lang="ru-RU" sz="1800" dirty="0"/>
              <a:t> </a:t>
            </a:r>
            <a:r>
              <a:rPr lang="ru-RU" sz="1800" dirty="0" err="1"/>
              <a:t>стабілізації</a:t>
            </a:r>
            <a:r>
              <a:rPr lang="ru-RU" sz="1800" dirty="0"/>
              <a:t> протеза, </a:t>
            </a:r>
            <a:r>
              <a:rPr lang="ru-RU" sz="1800" dirty="0" err="1"/>
              <a:t>використовуючи</a:t>
            </a:r>
            <a:r>
              <a:rPr lang="ru-RU" sz="1800" dirty="0"/>
              <a:t> </a:t>
            </a:r>
            <a:r>
              <a:rPr lang="ru-RU" sz="1800" dirty="0" err="1"/>
              <a:t>оптимальний</a:t>
            </a:r>
            <a:r>
              <a:rPr lang="ru-RU" sz="1800" dirty="0"/>
              <a:t> метод постановки </a:t>
            </a:r>
            <a:r>
              <a:rPr lang="ru-RU" sz="1800" dirty="0" err="1"/>
              <a:t>зубів</a:t>
            </a:r>
            <a:r>
              <a:rPr lang="ru-RU" sz="1800" dirty="0"/>
              <a:t>, і </a:t>
            </a:r>
            <a:r>
              <a:rPr lang="ru-RU" sz="1800" dirty="0" err="1"/>
              <a:t>нормалізація</a:t>
            </a:r>
            <a:r>
              <a:rPr lang="ru-RU" sz="1800" dirty="0"/>
              <a:t>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контактних</a:t>
            </a:r>
            <a:r>
              <a:rPr lang="ru-RU" sz="1800" dirty="0"/>
              <a:t> </a:t>
            </a:r>
            <a:r>
              <a:rPr lang="ru-RU" sz="1800" dirty="0" err="1"/>
              <a:t>взаємин</a:t>
            </a:r>
            <a:r>
              <a:rPr lang="ru-RU" sz="1800" dirty="0"/>
              <a:t>;</a:t>
            </a:r>
          </a:p>
          <a:p>
            <a:pPr lvl="0"/>
            <a:r>
              <a:rPr lang="ru-RU" sz="1800" dirty="0" err="1"/>
              <a:t>зубні</a:t>
            </a:r>
            <a:r>
              <a:rPr lang="ru-RU" sz="1800" dirty="0"/>
              <a:t> ряди </a:t>
            </a:r>
            <a:r>
              <a:rPr lang="ru-RU" sz="1800" dirty="0" err="1"/>
              <a:t>повинні</a:t>
            </a:r>
            <a:r>
              <a:rPr lang="ru-RU" sz="1800" dirty="0"/>
              <a:t> </a:t>
            </a:r>
            <a:r>
              <a:rPr lang="ru-RU" sz="1800" dirty="0" err="1"/>
              <a:t>встановлюватися</a:t>
            </a:r>
            <a:r>
              <a:rPr lang="ru-RU" sz="1800" dirty="0"/>
              <a:t> в </a:t>
            </a:r>
            <a:r>
              <a:rPr lang="ru-RU" sz="1800" dirty="0" err="1"/>
              <a:t>положенні</a:t>
            </a:r>
            <a:r>
              <a:rPr lang="ru-RU" sz="1800" dirty="0"/>
              <a:t> </a:t>
            </a:r>
            <a:r>
              <a:rPr lang="ru-RU" sz="1800" dirty="0" err="1"/>
              <a:t>центральної</a:t>
            </a:r>
            <a:r>
              <a:rPr lang="ru-RU" sz="1800" dirty="0"/>
              <a:t> </a:t>
            </a:r>
            <a:r>
              <a:rPr lang="ru-RU" sz="1800" dirty="0" err="1"/>
              <a:t>оклюзії</a:t>
            </a:r>
            <a:r>
              <a:rPr lang="ru-RU" sz="1800" dirty="0"/>
              <a:t> без </a:t>
            </a:r>
            <a:r>
              <a:rPr lang="ru-RU" sz="1800" dirty="0" err="1"/>
              <a:t>супраконтактов</a:t>
            </a:r>
            <a:r>
              <a:rPr lang="ru-RU" sz="1800" dirty="0"/>
              <a:t> і </a:t>
            </a:r>
            <a:r>
              <a:rPr lang="ru-RU" sz="1800" dirty="0" err="1"/>
              <a:t>забезпечувати</a:t>
            </a:r>
            <a:r>
              <a:rPr lang="ru-RU" sz="1800" dirty="0"/>
              <a:t> </a:t>
            </a:r>
            <a:r>
              <a:rPr lang="ru-RU" sz="1800" dirty="0" smtClean="0"/>
              <a:t>невеликий </a:t>
            </a:r>
            <a:r>
              <a:rPr lang="ru-RU" sz="1800" dirty="0"/>
              <a:t>і </a:t>
            </a:r>
            <a:r>
              <a:rPr lang="ru-RU" sz="1800" dirty="0" err="1"/>
              <a:t>рівномірний</a:t>
            </a:r>
            <a:r>
              <a:rPr lang="ru-RU" sz="1800" dirty="0"/>
              <a:t> </a:t>
            </a:r>
            <a:r>
              <a:rPr lang="ru-RU" sz="1800" dirty="0" err="1"/>
              <a:t>тиск</a:t>
            </a:r>
            <a:r>
              <a:rPr lang="ru-RU" sz="1800" dirty="0"/>
              <a:t> базису протеза на </a:t>
            </a:r>
            <a:r>
              <a:rPr lang="ru-RU" sz="1800" dirty="0" err="1"/>
              <a:t>опорні</a:t>
            </a:r>
            <a:r>
              <a:rPr lang="ru-RU" sz="1800" dirty="0"/>
              <a:t> </a:t>
            </a:r>
            <a:r>
              <a:rPr lang="ru-RU" sz="1800" dirty="0" err="1"/>
              <a:t>тканини</a:t>
            </a:r>
            <a:r>
              <a:rPr lang="ru-RU" sz="1800" dirty="0"/>
              <a:t> з </a:t>
            </a:r>
            <a:r>
              <a:rPr lang="ru-RU" sz="1800" dirty="0" err="1"/>
              <a:t>множинними</a:t>
            </a:r>
            <a:r>
              <a:rPr lang="ru-RU" sz="1800" dirty="0"/>
              <a:t> </a:t>
            </a:r>
            <a:r>
              <a:rPr lang="ru-RU" sz="1800" dirty="0" err="1"/>
              <a:t>міжзубними</a:t>
            </a:r>
            <a:r>
              <a:rPr lang="ru-RU" sz="1800" dirty="0"/>
              <a:t> контактами </a:t>
            </a:r>
            <a:r>
              <a:rPr lang="ru-RU" sz="1800" dirty="0" err="1"/>
              <a:t>однакової</a:t>
            </a:r>
            <a:r>
              <a:rPr lang="ru-RU" sz="1800" dirty="0"/>
              <a:t> </a:t>
            </a:r>
            <a:r>
              <a:rPr lang="ru-RU" sz="1800" dirty="0" err="1"/>
              <a:t>сили</a:t>
            </a:r>
            <a:r>
              <a:rPr lang="ru-RU" sz="1800" dirty="0"/>
              <a:t>;</a:t>
            </a:r>
          </a:p>
          <a:p>
            <a:pPr lvl="0"/>
            <a:r>
              <a:rPr lang="ru-RU" sz="1800" dirty="0"/>
              <a:t>при </a:t>
            </a:r>
            <a:r>
              <a:rPr lang="ru-RU" sz="1800" dirty="0" err="1"/>
              <a:t>досягненні</a:t>
            </a:r>
            <a:r>
              <a:rPr lang="ru-RU" sz="1800" dirty="0"/>
              <a:t> </a:t>
            </a:r>
            <a:r>
              <a:rPr lang="ru-RU" sz="1800" dirty="0" err="1"/>
              <a:t>збалансованого</a:t>
            </a:r>
            <a:r>
              <a:rPr lang="ru-RU" sz="1800" dirty="0"/>
              <a:t> </a:t>
            </a:r>
            <a:r>
              <a:rPr lang="ru-RU" sz="1800" dirty="0" err="1"/>
              <a:t>артикуляційного</a:t>
            </a:r>
            <a:r>
              <a:rPr lang="ru-RU" sz="1800" dirty="0"/>
              <a:t> </a:t>
            </a:r>
            <a:r>
              <a:rPr lang="ru-RU" sz="1800" dirty="0" err="1" smtClean="0"/>
              <a:t>відношення</a:t>
            </a:r>
            <a:r>
              <a:rPr lang="ru-RU" sz="1800" dirty="0" smtClean="0"/>
              <a:t> </a:t>
            </a:r>
            <a:r>
              <a:rPr lang="ru-RU" sz="1800" dirty="0" err="1"/>
              <a:t>необхідно</a:t>
            </a:r>
            <a:r>
              <a:rPr lang="ru-RU" sz="1800" dirty="0"/>
              <a:t> </a:t>
            </a:r>
            <a:r>
              <a:rPr lang="ru-RU" sz="1800" dirty="0" err="1"/>
              <a:t>домогтися</a:t>
            </a:r>
            <a:r>
              <a:rPr lang="ru-RU" sz="1800" dirty="0"/>
              <a:t> по </a:t>
            </a:r>
            <a:r>
              <a:rPr lang="ru-RU" sz="1800" dirty="0" err="1"/>
              <a:t>можливості</a:t>
            </a:r>
            <a:r>
              <a:rPr lang="ru-RU" sz="1800" dirty="0"/>
              <a:t> </a:t>
            </a:r>
            <a:r>
              <a:rPr lang="ru-RU" sz="1800" dirty="0" err="1"/>
              <a:t>найбільш</a:t>
            </a:r>
            <a:r>
              <a:rPr lang="ru-RU" sz="1800" dirty="0"/>
              <a:t> </a:t>
            </a:r>
            <a:r>
              <a:rPr lang="ru-RU" sz="1800" dirty="0" err="1"/>
              <a:t>рівномірного</a:t>
            </a:r>
            <a:r>
              <a:rPr lang="ru-RU" sz="1800" dirty="0"/>
              <a:t> </a:t>
            </a:r>
            <a:r>
              <a:rPr lang="ru-RU" sz="1800" dirty="0" err="1"/>
              <a:t>навантаження</a:t>
            </a:r>
            <a:r>
              <a:rPr lang="ru-RU" sz="1800" dirty="0"/>
              <a:t> альвеолярного </a:t>
            </a:r>
            <a:r>
              <a:rPr lang="ru-RU" sz="1800" dirty="0" err="1"/>
              <a:t>гребеня</a:t>
            </a:r>
            <a:r>
              <a:rPr lang="ru-RU" sz="1800" dirty="0"/>
              <a:t> і </a:t>
            </a:r>
            <a:r>
              <a:rPr lang="ru-RU" sz="1800" dirty="0" err="1"/>
              <a:t>альвеолярної</a:t>
            </a:r>
            <a:r>
              <a:rPr lang="ru-RU" sz="1800" dirty="0"/>
              <a:t> </a:t>
            </a:r>
            <a:r>
              <a:rPr lang="ru-RU" sz="1800" dirty="0" err="1"/>
              <a:t>частини</a:t>
            </a:r>
            <a:r>
              <a:rPr lang="ru-RU" sz="1800" dirty="0"/>
              <a:t> </a:t>
            </a:r>
            <a:r>
              <a:rPr lang="ru-RU" sz="1800" dirty="0" err="1"/>
              <a:t>щелеп</a:t>
            </a:r>
            <a:r>
              <a:rPr lang="ru-RU" sz="1800" dirty="0"/>
              <a:t>.</a:t>
            </a:r>
            <a:endParaRPr lang="ru-RU" sz="1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6</a:t>
            </a:fld>
            <a:endParaRPr 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6627" y="47526"/>
            <a:ext cx="8169829" cy="1015663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/>
              <a:t>У </a:t>
            </a:r>
            <a:r>
              <a:rPr lang="ru-RU" sz="2000" dirty="0" err="1"/>
              <a:t>зв'язку</a:t>
            </a:r>
            <a:r>
              <a:rPr lang="ru-RU" sz="2000" dirty="0"/>
              <a:t> з </a:t>
            </a:r>
            <a:r>
              <a:rPr lang="ru-RU" sz="2000" dirty="0" err="1"/>
              <a:t>цим</a:t>
            </a:r>
            <a:r>
              <a:rPr lang="ru-RU" sz="2000" dirty="0"/>
              <a:t> </a:t>
            </a:r>
            <a:r>
              <a:rPr lang="ru-RU" sz="2000" dirty="0" err="1"/>
              <a:t>сформувався</a:t>
            </a:r>
            <a:r>
              <a:rPr lang="ru-RU" sz="2000" dirty="0"/>
              <a:t> ряд </a:t>
            </a:r>
            <a:r>
              <a:rPr lang="ru-RU" sz="2000" dirty="0" err="1"/>
              <a:t>основних</a:t>
            </a:r>
            <a:r>
              <a:rPr lang="ru-RU" sz="2000" dirty="0"/>
              <a:t> </a:t>
            </a:r>
            <a:r>
              <a:rPr lang="ru-RU" sz="2000" dirty="0" err="1"/>
              <a:t>вимог</a:t>
            </a:r>
            <a:r>
              <a:rPr lang="ru-RU" sz="2000" dirty="0"/>
              <a:t>,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дотримуватися</a:t>
            </a:r>
            <a:r>
              <a:rPr lang="ru-RU" sz="2000" dirty="0"/>
              <a:t> при </a:t>
            </a:r>
            <a:r>
              <a:rPr lang="ru-RU" sz="2000" dirty="0" err="1"/>
              <a:t>конструюванні</a:t>
            </a:r>
            <a:r>
              <a:rPr lang="ru-RU" sz="2000" dirty="0"/>
              <a:t> </a:t>
            </a:r>
            <a:r>
              <a:rPr lang="ru-RU" sz="2000" dirty="0" err="1"/>
              <a:t>зубних</a:t>
            </a:r>
            <a:r>
              <a:rPr lang="ru-RU" sz="2000" dirty="0"/>
              <a:t> </a:t>
            </a:r>
            <a:r>
              <a:rPr lang="ru-RU" sz="2000" dirty="0" err="1"/>
              <a:t>рядів</a:t>
            </a:r>
            <a:r>
              <a:rPr lang="ru-RU" sz="2000" dirty="0"/>
              <a:t>. Вони </a:t>
            </a:r>
            <a:r>
              <a:rPr lang="ru-RU" sz="2000" dirty="0" err="1"/>
              <a:t>виражаються</a:t>
            </a:r>
            <a:r>
              <a:rPr lang="ru-RU" sz="2000" dirty="0"/>
              <a:t> в </a:t>
            </a:r>
            <a:r>
              <a:rPr lang="ru-RU" sz="2000" dirty="0" err="1"/>
              <a:t>наступних</a:t>
            </a:r>
            <a:r>
              <a:rPr lang="ru-RU" sz="2000" dirty="0"/>
              <a:t> </a:t>
            </a:r>
            <a:r>
              <a:rPr lang="ru-RU" sz="2000" dirty="0" err="1"/>
              <a:t>положеннях</a:t>
            </a:r>
            <a:r>
              <a:rPr lang="ru-RU" sz="2000" dirty="0"/>
              <a:t>:</a:t>
            </a:r>
            <a:endParaRPr lang="uk-UA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038144"/>
            <a:ext cx="78488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означає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при будь-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функціональних</a:t>
            </a:r>
            <a:r>
              <a:rPr lang="ru-RU" sz="2000" dirty="0"/>
              <a:t> </a:t>
            </a:r>
            <a:r>
              <a:rPr lang="ru-RU" sz="2000" dirty="0" err="1"/>
              <a:t>рухах</a:t>
            </a:r>
            <a:r>
              <a:rPr lang="ru-RU" sz="2000" dirty="0"/>
              <a:t> </a:t>
            </a:r>
            <a:r>
              <a:rPr lang="ru-RU" sz="2000" dirty="0" err="1"/>
              <a:t>нижньої</a:t>
            </a:r>
            <a:r>
              <a:rPr lang="ru-RU" sz="2000" dirty="0"/>
              <a:t> </a:t>
            </a:r>
            <a:r>
              <a:rPr lang="ru-RU" sz="2000" dirty="0" err="1"/>
              <a:t>щелепи</a:t>
            </a:r>
            <a:r>
              <a:rPr lang="ru-RU" sz="2000" dirty="0"/>
              <a:t> </a:t>
            </a:r>
            <a:r>
              <a:rPr lang="ru-RU" sz="2000" dirty="0" err="1"/>
              <a:t>зубні</a:t>
            </a:r>
            <a:r>
              <a:rPr lang="ru-RU" sz="2000" dirty="0"/>
              <a:t> ряди на </a:t>
            </a:r>
            <a:r>
              <a:rPr lang="ru-RU" sz="2000" dirty="0" err="1"/>
              <a:t>всьому</a:t>
            </a:r>
            <a:r>
              <a:rPr lang="ru-RU" sz="2000" dirty="0"/>
              <a:t> </a:t>
            </a:r>
            <a:r>
              <a:rPr lang="ru-RU" sz="2000" dirty="0" err="1"/>
              <a:t>протязі</a:t>
            </a:r>
            <a:r>
              <a:rPr lang="ru-RU" sz="2000" dirty="0"/>
              <a:t> </a:t>
            </a:r>
            <a:r>
              <a:rPr lang="ru-RU" sz="2000" dirty="0" err="1"/>
              <a:t>зберігають</a:t>
            </a:r>
            <a:r>
              <a:rPr lang="ru-RU" sz="2000" dirty="0"/>
              <a:t> </a:t>
            </a:r>
            <a:r>
              <a:rPr lang="ru-RU" sz="2000" dirty="0" err="1"/>
              <a:t>рівномірні</a:t>
            </a:r>
            <a:r>
              <a:rPr lang="ru-RU" sz="2000" dirty="0"/>
              <a:t> </a:t>
            </a:r>
            <a:r>
              <a:rPr lang="ru-RU" sz="2000" dirty="0" err="1"/>
              <a:t>контакти</a:t>
            </a:r>
            <a:r>
              <a:rPr lang="ru-RU" sz="2000" dirty="0"/>
              <a:t>. </a:t>
            </a:r>
            <a:r>
              <a:rPr lang="ru-RU" sz="2000" dirty="0" err="1"/>
              <a:t>Якщо</a:t>
            </a:r>
            <a:r>
              <a:rPr lang="ru-RU" sz="2000" dirty="0"/>
              <a:t> на </a:t>
            </a:r>
            <a:r>
              <a:rPr lang="ru-RU" sz="2000" dirty="0" err="1"/>
              <a:t>робочій</a:t>
            </a:r>
            <a:r>
              <a:rPr lang="ru-RU" sz="2000" dirty="0"/>
              <a:t> </a:t>
            </a:r>
            <a:r>
              <a:rPr lang="ru-RU" sz="2000" dirty="0" err="1"/>
              <a:t>стороні</a:t>
            </a:r>
            <a:r>
              <a:rPr lang="ru-RU" sz="2000" dirty="0"/>
              <a:t> </a:t>
            </a:r>
            <a:r>
              <a:rPr lang="ru-RU" sz="2000" dirty="0" err="1"/>
              <a:t>створюються</a:t>
            </a:r>
            <a:r>
              <a:rPr lang="ru-RU" sz="2000" dirty="0"/>
              <a:t> </a:t>
            </a:r>
            <a:r>
              <a:rPr lang="ru-RU" sz="2000" dirty="0" err="1"/>
              <a:t>перекидні</a:t>
            </a:r>
            <a:r>
              <a:rPr lang="ru-RU" sz="2000" dirty="0"/>
              <a:t> </a:t>
            </a:r>
            <a:r>
              <a:rPr lang="ru-RU" sz="2000" dirty="0" err="1"/>
              <a:t>моменти</a:t>
            </a:r>
            <a:r>
              <a:rPr lang="ru-RU" sz="2000" dirty="0"/>
              <a:t>, то вони </a:t>
            </a:r>
            <a:r>
              <a:rPr lang="ru-RU" sz="2000" dirty="0" err="1"/>
              <a:t>повинні</a:t>
            </a:r>
            <a:r>
              <a:rPr lang="ru-RU" sz="2000" dirty="0"/>
              <a:t> </a:t>
            </a:r>
            <a:r>
              <a:rPr lang="ru-RU" sz="2000" dirty="0" err="1"/>
              <a:t>компенсуватися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контактів</a:t>
            </a:r>
            <a:r>
              <a:rPr lang="ru-RU" sz="2000" dirty="0"/>
              <a:t> на </a:t>
            </a:r>
            <a:r>
              <a:rPr lang="ru-RU" sz="2000" dirty="0" err="1" smtClean="0"/>
              <a:t>балансуючій</a:t>
            </a:r>
            <a:r>
              <a:rPr lang="ru-RU" sz="2000" dirty="0" smtClean="0"/>
              <a:t> </a:t>
            </a:r>
            <a:r>
              <a:rPr lang="ru-RU" sz="2000" dirty="0" err="1"/>
              <a:t>стороні</a:t>
            </a:r>
            <a:r>
              <a:rPr lang="ru-RU" sz="2000" dirty="0"/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xmlns="" val="776691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899592" y="1268760"/>
            <a:ext cx="7560840" cy="4392488"/>
          </a:xfrm>
        </p:spPr>
        <p:txBody>
          <a:bodyPr>
            <a:noAutofit/>
          </a:bodyPr>
          <a:lstStyle/>
          <a:p>
            <a:r>
              <a:rPr lang="ru-RU" sz="2400" dirty="0"/>
              <a:t>У </a:t>
            </a:r>
            <a:r>
              <a:rPr lang="ru-RU" sz="2400" dirty="0" err="1"/>
              <a:t>нашій</a:t>
            </a:r>
            <a:r>
              <a:rPr lang="ru-RU" sz="2400" dirty="0"/>
              <a:t> </a:t>
            </a:r>
            <a:r>
              <a:rPr lang="ru-RU" sz="2400" dirty="0" err="1"/>
              <a:t>країні</a:t>
            </a:r>
            <a:r>
              <a:rPr lang="ru-RU" sz="2400" dirty="0"/>
              <a:t> постановку </a:t>
            </a:r>
            <a:r>
              <a:rPr lang="ru-RU" sz="2400" dirty="0" err="1"/>
              <a:t>штучних</a:t>
            </a:r>
            <a:r>
              <a:rPr lang="ru-RU" sz="2400" dirty="0"/>
              <a:t> </a:t>
            </a:r>
            <a:r>
              <a:rPr lang="ru-RU" sz="2400" dirty="0" err="1"/>
              <a:t>зубних</a:t>
            </a:r>
            <a:r>
              <a:rPr lang="ru-RU" sz="2400" dirty="0"/>
              <a:t> </a:t>
            </a:r>
            <a:r>
              <a:rPr lang="ru-RU" sz="2400" dirty="0" err="1"/>
              <a:t>рядів</a:t>
            </a:r>
            <a:r>
              <a:rPr lang="ru-RU" sz="2400" dirty="0"/>
              <a:t> </a:t>
            </a:r>
            <a:r>
              <a:rPr lang="ru-RU" sz="2400" dirty="0" err="1" smtClean="0"/>
              <a:t>виконують</a:t>
            </a:r>
            <a:r>
              <a:rPr lang="ru-RU" sz="2400" dirty="0" smtClean="0"/>
              <a:t> </a:t>
            </a:r>
            <a:r>
              <a:rPr lang="ru-RU" sz="2400" dirty="0"/>
              <a:t>в основному </a:t>
            </a:r>
            <a:r>
              <a:rPr lang="ru-RU" sz="2400" dirty="0" err="1"/>
              <a:t>наступними</a:t>
            </a:r>
            <a:r>
              <a:rPr lang="ru-RU" sz="2400" dirty="0"/>
              <a:t> способами:</a:t>
            </a:r>
          </a:p>
          <a:p>
            <a:r>
              <a:rPr lang="ru-RU" sz="2400" dirty="0"/>
              <a:t>• в </a:t>
            </a:r>
            <a:r>
              <a:rPr lang="ru-RU" sz="2400" dirty="0" err="1"/>
              <a:t>шарнірному</a:t>
            </a:r>
            <a:r>
              <a:rPr lang="ru-RU" sz="2400" dirty="0"/>
              <a:t> </a:t>
            </a:r>
            <a:r>
              <a:rPr lang="ru-RU" sz="2400" dirty="0" err="1" smtClean="0"/>
              <a:t>окклюдаторі</a:t>
            </a:r>
            <a:r>
              <a:rPr lang="ru-RU" sz="2400" dirty="0" smtClean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артикуляторі</a:t>
            </a:r>
            <a:r>
              <a:rPr lang="ru-RU" sz="2400" dirty="0"/>
              <a:t> по </a:t>
            </a:r>
            <a:r>
              <a:rPr lang="ru-RU" sz="2400" dirty="0" err="1"/>
              <a:t>склу</a:t>
            </a:r>
            <a:r>
              <a:rPr lang="ru-RU" sz="2400" dirty="0"/>
              <a:t>;</a:t>
            </a:r>
          </a:p>
          <a:p>
            <a:r>
              <a:rPr lang="ru-RU" sz="2400" dirty="0"/>
              <a:t>• в </a:t>
            </a:r>
            <a:r>
              <a:rPr lang="ru-RU" sz="2400" dirty="0" err="1"/>
              <a:t>шарнірному</a:t>
            </a:r>
            <a:r>
              <a:rPr lang="ru-RU" sz="2400" dirty="0"/>
              <a:t> </a:t>
            </a:r>
            <a:r>
              <a:rPr lang="ru-RU" sz="2400" dirty="0" err="1" smtClean="0"/>
              <a:t>окклюдаторі</a:t>
            </a:r>
            <a:r>
              <a:rPr lang="ru-RU" sz="2400" dirty="0" smtClean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артикуляторі</a:t>
            </a:r>
            <a:r>
              <a:rPr lang="ru-RU" sz="2400" dirty="0"/>
              <a:t> по </a:t>
            </a:r>
            <a:r>
              <a:rPr lang="ru-RU" sz="2400" dirty="0" err="1"/>
              <a:t>сферичних</a:t>
            </a:r>
            <a:r>
              <a:rPr lang="ru-RU" sz="2400" dirty="0"/>
              <a:t> </a:t>
            </a:r>
            <a:r>
              <a:rPr lang="ru-RU" sz="2400" dirty="0" err="1"/>
              <a:t>поверхнях</a:t>
            </a:r>
            <a:r>
              <a:rPr lang="ru-RU" sz="2400" dirty="0"/>
              <a:t>;</a:t>
            </a:r>
          </a:p>
          <a:p>
            <a:r>
              <a:rPr lang="ru-RU" sz="2400" dirty="0"/>
              <a:t>• в </a:t>
            </a:r>
            <a:r>
              <a:rPr lang="ru-RU" sz="2400" dirty="0" err="1"/>
              <a:t>шарнірному</a:t>
            </a:r>
            <a:r>
              <a:rPr lang="ru-RU" sz="2400" dirty="0"/>
              <a:t> </a:t>
            </a:r>
            <a:r>
              <a:rPr lang="ru-RU" sz="2400" dirty="0" err="1" smtClean="0"/>
              <a:t>окклюдаторі</a:t>
            </a:r>
            <a:r>
              <a:rPr lang="ru-RU" sz="2400" dirty="0" smtClean="0"/>
              <a:t> за </a:t>
            </a:r>
            <a:r>
              <a:rPr lang="ru-RU" sz="2400" dirty="0" err="1"/>
              <a:t>індивідуальними</a:t>
            </a:r>
            <a:r>
              <a:rPr lang="ru-RU" sz="2400" dirty="0"/>
              <a:t> </a:t>
            </a:r>
            <a:r>
              <a:rPr lang="ru-RU" sz="2400" dirty="0" err="1"/>
              <a:t>оклюзійним</a:t>
            </a:r>
            <a:r>
              <a:rPr lang="ru-RU" sz="2400" dirty="0"/>
              <a:t> </a:t>
            </a:r>
            <a:r>
              <a:rPr lang="ru-RU" sz="2400" dirty="0" err="1"/>
              <a:t>поверхням</a:t>
            </a:r>
            <a:r>
              <a:rPr lang="ru-RU" sz="2400" dirty="0"/>
              <a:t>;</a:t>
            </a:r>
          </a:p>
          <a:p>
            <a:r>
              <a:rPr lang="ru-RU" sz="2400" dirty="0"/>
              <a:t>• в </a:t>
            </a:r>
            <a:r>
              <a:rPr lang="ru-RU" sz="2400" dirty="0" err="1"/>
              <a:t>артикуляторах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позаротової</a:t>
            </a:r>
            <a:r>
              <a:rPr lang="ru-RU" sz="2400" dirty="0"/>
              <a:t> записи </a:t>
            </a:r>
            <a:r>
              <a:rPr lang="ru-RU" sz="2400" dirty="0" err="1"/>
              <a:t>рухів</a:t>
            </a:r>
            <a:r>
              <a:rPr lang="ru-RU" sz="2400" dirty="0"/>
              <a:t> </a:t>
            </a:r>
            <a:r>
              <a:rPr lang="ru-RU" sz="2400" dirty="0" err="1"/>
              <a:t>нижньої</a:t>
            </a:r>
            <a:r>
              <a:rPr lang="ru-RU" sz="2400" dirty="0"/>
              <a:t> </a:t>
            </a:r>
            <a:r>
              <a:rPr lang="ru-RU" sz="2400" dirty="0" err="1"/>
              <a:t>щелепи</a:t>
            </a:r>
            <a:r>
              <a:rPr lang="ru-RU" sz="2400" dirty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xmlns="" val="3359057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134003"/>
            <a:ext cx="3254296" cy="2598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0648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Штучні</a:t>
            </a:r>
            <a:r>
              <a:rPr lang="ru-RU" b="1" dirty="0"/>
              <a:t> </a:t>
            </a:r>
            <a:r>
              <a:rPr lang="ru-RU" b="1" dirty="0" err="1"/>
              <a:t>зуби</a:t>
            </a:r>
            <a:r>
              <a:rPr lang="ru-RU" b="1" dirty="0"/>
              <a:t> </a:t>
            </a:r>
            <a:r>
              <a:rPr lang="ru-RU" dirty="0"/>
              <a:t>є </a:t>
            </a:r>
            <a:r>
              <a:rPr lang="ru-RU" dirty="0" err="1"/>
              <a:t>конструктивним</a:t>
            </a:r>
            <a:r>
              <a:rPr lang="ru-RU" dirty="0"/>
              <a:t> </a:t>
            </a:r>
            <a:r>
              <a:rPr lang="ru-RU" dirty="0" err="1"/>
              <a:t>елементом</a:t>
            </a:r>
            <a:r>
              <a:rPr lang="ru-RU" dirty="0"/>
              <a:t> зубного протеза.</a:t>
            </a:r>
          </a:p>
          <a:p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чином у </a:t>
            </a:r>
            <a:r>
              <a:rPr lang="ru-RU" dirty="0" err="1"/>
              <a:t>забезпеченні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жувального</a:t>
            </a:r>
            <a:r>
              <a:rPr lang="ru-RU" dirty="0"/>
              <a:t> </a:t>
            </a:r>
            <a:r>
              <a:rPr lang="ru-RU" dirty="0" err="1"/>
              <a:t>апарату</a:t>
            </a:r>
            <a:r>
              <a:rPr lang="ru-RU" dirty="0"/>
              <a:t>, в </a:t>
            </a:r>
            <a:r>
              <a:rPr lang="ru-RU" dirty="0" err="1"/>
              <a:t>розжовування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поліпшенні</a:t>
            </a:r>
            <a:r>
              <a:rPr lang="ru-RU" dirty="0"/>
              <a:t> </a:t>
            </a:r>
            <a:r>
              <a:rPr lang="ru-RU" dirty="0" err="1"/>
              <a:t>мови</a:t>
            </a:r>
            <a:r>
              <a:rPr lang="ru-RU" dirty="0"/>
              <a:t> і </a:t>
            </a:r>
            <a:r>
              <a:rPr lang="ru-RU" dirty="0" err="1"/>
              <a:t>естетики</a:t>
            </a:r>
            <a:r>
              <a:rPr lang="ru-RU" dirty="0"/>
              <a:t>.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критерієм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штучних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є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подібності</a:t>
            </a:r>
            <a:r>
              <a:rPr lang="ru-RU" dirty="0"/>
              <a:t> з </a:t>
            </a:r>
            <a:r>
              <a:rPr lang="ru-RU" dirty="0" err="1"/>
              <a:t>природними</a:t>
            </a:r>
            <a:r>
              <a:rPr lang="ru-RU" dirty="0"/>
              <a:t>, як за </a:t>
            </a:r>
            <a:r>
              <a:rPr lang="ru-RU" dirty="0" err="1"/>
              <a:t>зовнішнім</a:t>
            </a:r>
            <a:r>
              <a:rPr lang="ru-RU" dirty="0"/>
              <a:t> </a:t>
            </a:r>
            <a:r>
              <a:rPr lang="ru-RU" dirty="0" err="1"/>
              <a:t>виглядом</a:t>
            </a:r>
            <a:r>
              <a:rPr lang="ru-RU" dirty="0"/>
              <a:t>, так і по </a:t>
            </a:r>
            <a:r>
              <a:rPr lang="ru-RU" dirty="0" err="1" smtClean="0"/>
              <a:t>жувальною</a:t>
            </a:r>
            <a:r>
              <a:rPr lang="ru-RU" dirty="0" smtClean="0"/>
              <a:t> </a:t>
            </a:r>
            <a:r>
              <a:rPr lang="ru-RU" dirty="0" err="1" smtClean="0"/>
              <a:t>ефективністью</a:t>
            </a:r>
            <a:r>
              <a:rPr lang="ru-RU" dirty="0" smtClean="0"/>
              <a:t>. </a:t>
            </a:r>
            <a:r>
              <a:rPr lang="ru-RU" dirty="0" err="1"/>
              <a:t>Зуби</a:t>
            </a:r>
            <a:r>
              <a:rPr lang="ru-RU" dirty="0"/>
              <a:t> для </a:t>
            </a:r>
            <a:r>
              <a:rPr lang="ru-RU" dirty="0" err="1"/>
              <a:t>пластинкових</a:t>
            </a:r>
            <a:r>
              <a:rPr lang="ru-RU" dirty="0"/>
              <a:t> </a:t>
            </a:r>
            <a:r>
              <a:rPr lang="ru-RU" dirty="0" err="1"/>
              <a:t>протезів</a:t>
            </a:r>
            <a:r>
              <a:rPr lang="ru-RU" dirty="0"/>
              <a:t> </a:t>
            </a:r>
            <a:r>
              <a:rPr lang="ru-RU" dirty="0" err="1"/>
              <a:t>виготовляють</a:t>
            </a:r>
            <a:r>
              <a:rPr lang="ru-RU" dirty="0"/>
              <a:t> з </a:t>
            </a:r>
            <a:r>
              <a:rPr lang="ru-RU" dirty="0" err="1"/>
              <a:t>пластмаси</a:t>
            </a:r>
            <a:r>
              <a:rPr lang="ru-RU" dirty="0"/>
              <a:t> та </a:t>
            </a:r>
            <a:r>
              <a:rPr lang="ru-RU" dirty="0" err="1"/>
              <a:t>порцеляни</a:t>
            </a:r>
            <a:r>
              <a:rPr lang="ru-RU" dirty="0"/>
              <a:t>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6"/>
            <a:ext cx="5933951" cy="1720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5744" y="4221088"/>
            <a:ext cx="2064567" cy="24974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94230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4100" name="Picture 4" descr="E:\Program Files\QIP 2010\Profiles\6500023@qip.ru\RcvdFiles\Барсик_376071664\Р»РµРє 4 Рє 3.files\image01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4078" y="4797152"/>
            <a:ext cx="945394" cy="11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Program Files\QIP 2010\Profiles\6500023@qip.ru\RcvdFiles\Барсик_376071664\Р»РµРє 4 Рє 3.files\image01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5385" y="4726253"/>
            <a:ext cx="934307" cy="128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:\Program Files\QIP 2010\Profiles\6500023@qip.ru\RcvdFiles\Барсик_376071664\Р»РµРє 4 Рє 3.files\image01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21758"/>
            <a:ext cx="671412" cy="181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E:\Program Files\QIP 2010\Profiles\6500023@qip.ru\RcvdFiles\Барсик_376071664\Р»РµРє 4 Рє 3.files\image015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03804"/>
            <a:ext cx="1296144" cy="164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E:\Program Files\QIP 2010\Profiles\6500023@qip.ru\RcvdFiles\Барсик_376071664\Р»РµРє 4 Рє 3.files\image015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69959"/>
            <a:ext cx="1240979" cy="168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E:\Program Files\QIP 2010\Profiles\6500023@qip.ru\RcvdFiles\Барсик_376071664\Р»РµРє 4 Рє 3.files\image015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536322"/>
            <a:ext cx="1440160" cy="182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E:\Program Files\QIP 2010\Profiles\6500023@qip.ru\RcvdFiles\Барсик_376071664\Р»РµРє 4 Рє 3.files\image02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212976"/>
            <a:ext cx="1984519" cy="10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E:\Program Files\QIP 2010\Profiles\6500023@qip.ru\RcvdFiles\Барсик_376071664\Р»РµРє 4 Рє 3.files\image02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01008"/>
            <a:ext cx="207645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E:\Program Files\QIP 2010\Profiles\6500023@qip.ru\RcvdFiles\Барсик_376071664\Р»РµРє 4 Рє 3.files\image02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8075" y="3505667"/>
            <a:ext cx="20574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27097" y="188640"/>
            <a:ext cx="71732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Ще</a:t>
            </a:r>
            <a:r>
              <a:rPr lang="ru-RU" sz="2000" dirty="0"/>
              <a:t> </a:t>
            </a:r>
            <a:r>
              <a:rPr lang="en-US" sz="2000" dirty="0"/>
              <a:t>Williams (1913) </a:t>
            </a:r>
            <a:r>
              <a:rPr lang="ru-RU" sz="2000" dirty="0" err="1"/>
              <a:t>встановив</a:t>
            </a:r>
            <a:r>
              <a:rPr lang="ru-RU" sz="2000" dirty="0"/>
              <a:t> </a:t>
            </a:r>
            <a:r>
              <a:rPr lang="ru-RU" sz="2000" dirty="0" err="1"/>
              <a:t>часте</a:t>
            </a:r>
            <a:r>
              <a:rPr lang="ru-RU" sz="2000" dirty="0"/>
              <a:t> </a:t>
            </a:r>
            <a:r>
              <a:rPr lang="ru-RU" sz="2000" dirty="0" err="1"/>
              <a:t>відповідність</a:t>
            </a:r>
            <a:r>
              <a:rPr lang="ru-RU" sz="2000" dirty="0"/>
              <a:t> </a:t>
            </a:r>
            <a:r>
              <a:rPr lang="ru-RU" sz="2000" dirty="0" err="1"/>
              <a:t>форми</a:t>
            </a:r>
            <a:r>
              <a:rPr lang="ru-RU" sz="2000" dirty="0"/>
              <a:t> </a:t>
            </a:r>
            <a:r>
              <a:rPr lang="ru-RU" sz="2000" dirty="0" err="1"/>
              <a:t>обличчя</a:t>
            </a:r>
            <a:r>
              <a:rPr lang="ru-RU" sz="2000" dirty="0"/>
              <a:t> і </a:t>
            </a:r>
            <a:r>
              <a:rPr lang="ru-RU" sz="2000" dirty="0" err="1"/>
              <a:t>центральних</a:t>
            </a:r>
            <a:r>
              <a:rPr lang="ru-RU" sz="2000" dirty="0"/>
              <a:t> </a:t>
            </a:r>
            <a:r>
              <a:rPr lang="ru-RU" sz="2000" dirty="0" err="1"/>
              <a:t>різців</a:t>
            </a:r>
            <a:r>
              <a:rPr lang="ru-RU" sz="2000" dirty="0"/>
              <a:t> </a:t>
            </a:r>
            <a:r>
              <a:rPr lang="ru-RU" sz="2000" dirty="0" err="1"/>
              <a:t>верхньої</a:t>
            </a:r>
            <a:r>
              <a:rPr lang="ru-RU" sz="2000" dirty="0"/>
              <a:t> </a:t>
            </a:r>
            <a:r>
              <a:rPr lang="ru-RU" sz="2000" dirty="0" err="1"/>
              <a:t>щелепи</a:t>
            </a:r>
            <a:r>
              <a:rPr lang="ru-RU" sz="2000" dirty="0"/>
              <a:t>. </a:t>
            </a:r>
            <a:r>
              <a:rPr lang="ru-RU" sz="2000" dirty="0" err="1"/>
              <a:t>Ці</a:t>
            </a:r>
            <a:r>
              <a:rPr lang="ru-RU" sz="2000" dirty="0"/>
              <a:t> </a:t>
            </a:r>
            <a:r>
              <a:rPr lang="ru-RU" sz="2000" dirty="0" err="1"/>
              <a:t>закономірності</a:t>
            </a:r>
            <a:r>
              <a:rPr lang="ru-RU" sz="2000" dirty="0"/>
              <a:t> до </a:t>
            </a:r>
            <a:r>
              <a:rPr lang="ru-RU" sz="2000" dirty="0" err="1"/>
              <a:t>теперішнього</a:t>
            </a:r>
            <a:r>
              <a:rPr lang="ru-RU" sz="2000" dirty="0"/>
              <a:t> часу </a:t>
            </a:r>
            <a:r>
              <a:rPr lang="ru-RU" sz="2000" dirty="0" err="1"/>
              <a:t>використовують</a:t>
            </a:r>
            <a:r>
              <a:rPr lang="ru-RU" sz="2000" dirty="0"/>
              <a:t> при </a:t>
            </a:r>
            <a:r>
              <a:rPr lang="ru-RU" sz="2000" dirty="0" err="1"/>
              <a:t>виробництві</a:t>
            </a:r>
            <a:r>
              <a:rPr lang="ru-RU" sz="2000" dirty="0"/>
              <a:t> </a:t>
            </a:r>
            <a:r>
              <a:rPr lang="ru-RU" sz="2000" dirty="0" err="1"/>
              <a:t>штучних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.</a:t>
            </a:r>
            <a:endParaRPr lang="uk-UA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237312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</a:t>
            </a:r>
            <a:r>
              <a:rPr lang="ru-RU" dirty="0"/>
              <a:t>а — </a:t>
            </a:r>
            <a:r>
              <a:rPr lang="uk-UA" dirty="0" err="1" smtClean="0"/>
              <a:t>квадратный</a:t>
            </a:r>
            <a:r>
              <a:rPr lang="ru-RU" dirty="0" smtClean="0"/>
              <a:t>;               б </a:t>
            </a:r>
            <a:r>
              <a:rPr lang="ru-RU" dirty="0"/>
              <a:t>— </a:t>
            </a:r>
            <a:r>
              <a:rPr lang="uk-UA" dirty="0" err="1" smtClean="0"/>
              <a:t>овальный</a:t>
            </a:r>
            <a:r>
              <a:rPr lang="en-US" dirty="0" smtClean="0"/>
              <a:t>                    </a:t>
            </a:r>
            <a:r>
              <a:rPr lang="ru-RU" dirty="0" smtClean="0"/>
              <a:t>в </a:t>
            </a:r>
            <a:r>
              <a:rPr lang="ru-RU" dirty="0"/>
              <a:t>— </a:t>
            </a:r>
            <a:r>
              <a:rPr lang="uk-UA" dirty="0" err="1" smtClean="0"/>
              <a:t>треугольный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8195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 </a:t>
            </a:r>
            <a:r>
              <a:rPr lang="ru-RU" dirty="0" err="1"/>
              <a:t>найбільшого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набула</a:t>
            </a:r>
            <a:r>
              <a:rPr lang="ru-RU" dirty="0"/>
              <a:t> постановка </a:t>
            </a:r>
            <a:r>
              <a:rPr lang="ru-RU" dirty="0" err="1"/>
              <a:t>штучних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«по </a:t>
            </a:r>
            <a:r>
              <a:rPr lang="ru-RU" dirty="0" err="1"/>
              <a:t>склу</a:t>
            </a:r>
            <a:r>
              <a:rPr lang="ru-RU" dirty="0"/>
              <a:t>», </a:t>
            </a:r>
            <a:r>
              <a:rPr lang="ru-RU" dirty="0" err="1"/>
              <a:t>розроблена</a:t>
            </a:r>
            <a:r>
              <a:rPr lang="ru-RU" dirty="0"/>
              <a:t> М.Є. </a:t>
            </a:r>
            <a:r>
              <a:rPr lang="ru-RU" dirty="0" err="1"/>
              <a:t>Васильєвим</a:t>
            </a:r>
            <a:r>
              <a:rPr lang="ru-RU" dirty="0"/>
              <a:t>.</a:t>
            </a:r>
          </a:p>
          <a:p>
            <a:r>
              <a:rPr lang="ru-RU" dirty="0" err="1"/>
              <a:t>Анатомічна</a:t>
            </a:r>
            <a:r>
              <a:rPr lang="ru-RU" dirty="0"/>
              <a:t> постановка </a:t>
            </a:r>
            <a:r>
              <a:rPr lang="ru-RU" dirty="0" err="1"/>
              <a:t>штучних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по </a:t>
            </a:r>
            <a:r>
              <a:rPr lang="ru-RU" dirty="0" err="1"/>
              <a:t>склу</a:t>
            </a:r>
            <a:r>
              <a:rPr lang="ru-RU" dirty="0"/>
              <a:t> (по </a:t>
            </a:r>
            <a:r>
              <a:rPr lang="ru-RU" dirty="0" err="1"/>
              <a:t>Васильєву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 err="1"/>
              <a:t>Показання</a:t>
            </a:r>
            <a:r>
              <a:rPr lang="ru-RU" dirty="0"/>
              <a:t> до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анатомічної</a:t>
            </a:r>
            <a:r>
              <a:rPr lang="ru-RU" dirty="0"/>
              <a:t> постановки </a:t>
            </a:r>
            <a:r>
              <a:rPr lang="ru-RU" dirty="0" err="1"/>
              <a:t>зубів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:</a:t>
            </a:r>
          </a:p>
          <a:p>
            <a:r>
              <a:rPr lang="ru-RU" dirty="0"/>
              <a:t>- </a:t>
            </a:r>
            <a:r>
              <a:rPr lang="ru-RU" dirty="0" err="1" smtClean="0"/>
              <a:t>Ортогнатичне</a:t>
            </a:r>
            <a:r>
              <a:rPr lang="ru-RU" dirty="0" smtClean="0"/>
              <a:t> </a:t>
            </a: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зубних</a:t>
            </a:r>
            <a:r>
              <a:rPr lang="ru-RU" dirty="0"/>
              <a:t> </a:t>
            </a:r>
            <a:r>
              <a:rPr lang="ru-RU" dirty="0" err="1"/>
              <a:t>рядів</a:t>
            </a:r>
            <a:r>
              <a:rPr lang="ru-RU" dirty="0"/>
              <a:t>;</a:t>
            </a:r>
          </a:p>
          <a:p>
            <a:r>
              <a:rPr lang="ru-RU" dirty="0"/>
              <a:t>- Мала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помірна</a:t>
            </a:r>
            <a:r>
              <a:rPr lang="ru-RU" dirty="0"/>
              <a:t> </a:t>
            </a:r>
            <a:r>
              <a:rPr lang="ru-RU" dirty="0" err="1"/>
              <a:t>атрофія</a:t>
            </a:r>
            <a:r>
              <a:rPr lang="ru-RU" dirty="0"/>
              <a:t> </a:t>
            </a:r>
            <a:r>
              <a:rPr lang="ru-RU" dirty="0" smtClean="0"/>
              <a:t>альвеолярного гребня, </a:t>
            </a:r>
            <a:r>
              <a:rPr lang="ru-RU" dirty="0"/>
              <a:t>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 smtClean="0"/>
              <a:t>сприятливе</a:t>
            </a:r>
            <a:r>
              <a:rPr lang="ru-RU" dirty="0" smtClean="0"/>
              <a:t> </a:t>
            </a:r>
            <a:r>
              <a:rPr lang="ru-RU" dirty="0" err="1" smtClean="0"/>
              <a:t>міжщелепне</a:t>
            </a:r>
            <a:r>
              <a:rPr lang="ru-RU" dirty="0" smtClean="0"/>
              <a:t> </a:t>
            </a:r>
            <a:r>
              <a:rPr lang="ru-RU" dirty="0" err="1"/>
              <a:t>співвідношення</a:t>
            </a:r>
            <a:r>
              <a:rPr lang="ru-RU" dirty="0"/>
              <a:t> (</a:t>
            </a:r>
            <a:r>
              <a:rPr lang="ru-RU" dirty="0" err="1"/>
              <a:t>відносна</a:t>
            </a:r>
            <a:r>
              <a:rPr lang="ru-RU" dirty="0"/>
              <a:t> </a:t>
            </a:r>
            <a:r>
              <a:rPr lang="ru-RU" dirty="0" err="1"/>
              <a:t>паралельність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альвеолярними</a:t>
            </a:r>
            <a:r>
              <a:rPr lang="ru-RU" dirty="0"/>
              <a:t> </a:t>
            </a:r>
            <a:r>
              <a:rPr lang="ru-RU" dirty="0" err="1"/>
              <a:t>гребенем</a:t>
            </a:r>
            <a:r>
              <a:rPr lang="ru-RU" dirty="0"/>
              <a:t> і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щелеп</a:t>
            </a:r>
            <a:r>
              <a:rPr lang="ru-RU" dirty="0"/>
              <a:t>);</a:t>
            </a:r>
          </a:p>
          <a:p>
            <a:r>
              <a:rPr lang="ru-RU" dirty="0"/>
              <a:t> -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стійкого</a:t>
            </a:r>
            <a:r>
              <a:rPr lang="ru-RU" dirty="0"/>
              <a:t>, легко </a:t>
            </a:r>
            <a:r>
              <a:rPr lang="ru-RU" dirty="0" err="1" smtClean="0"/>
              <a:t>визначаємого</a:t>
            </a:r>
            <a:r>
              <a:rPr lang="ru-RU" dirty="0" smtClean="0"/>
              <a:t> </a:t>
            </a:r>
            <a:r>
              <a:rPr lang="ru-RU" dirty="0"/>
              <a:t>центрального </a:t>
            </a: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щелеп</a:t>
            </a:r>
            <a:r>
              <a:rPr lang="ru-RU" dirty="0"/>
              <a:t>;</a:t>
            </a:r>
          </a:p>
          <a:p>
            <a:r>
              <a:rPr lang="ru-RU" dirty="0"/>
              <a:t> - </a:t>
            </a:r>
            <a:r>
              <a:rPr lang="ru-RU" dirty="0" err="1"/>
              <a:t>Переважання</a:t>
            </a:r>
            <a:r>
              <a:rPr lang="ru-RU" dirty="0"/>
              <a:t> </a:t>
            </a:r>
            <a:r>
              <a:rPr lang="ru-RU" dirty="0" err="1"/>
              <a:t>вертикальних</a:t>
            </a:r>
            <a:r>
              <a:rPr lang="ru-RU" dirty="0"/>
              <a:t> </a:t>
            </a:r>
            <a:r>
              <a:rPr lang="ru-RU" dirty="0" err="1"/>
              <a:t>рухів</a:t>
            </a:r>
            <a:r>
              <a:rPr lang="ru-RU" dirty="0"/>
              <a:t> </a:t>
            </a:r>
            <a:r>
              <a:rPr lang="ru-RU" dirty="0" err="1"/>
              <a:t>нижньої</a:t>
            </a:r>
            <a:r>
              <a:rPr lang="ru-RU" dirty="0"/>
              <a:t> </a:t>
            </a:r>
            <a:r>
              <a:rPr lang="ru-RU" dirty="0" err="1"/>
              <a:t>щелепи</a:t>
            </a:r>
            <a:r>
              <a:rPr lang="ru-RU" dirty="0"/>
              <a:t>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Picture 4" descr="E:\Program Files\QIP 2010\Profiles\6500023@qip.ru\RcvdFiles\Барсик_376071664\Р»РµРє 4 Рє 3.files\image025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365104"/>
            <a:ext cx="3117280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777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97230"/>
            <a:ext cx="74168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Анатомічну</a:t>
            </a:r>
            <a:r>
              <a:rPr lang="ru-RU" sz="2000" dirty="0"/>
              <a:t> постановку по </a:t>
            </a:r>
            <a:r>
              <a:rPr lang="ru-RU" sz="2000" dirty="0" err="1"/>
              <a:t>склу</a:t>
            </a:r>
            <a:r>
              <a:rPr lang="ru-RU" sz="2000" dirty="0"/>
              <a:t> </a:t>
            </a:r>
            <a:r>
              <a:rPr lang="ru-RU" sz="2000" dirty="0" err="1"/>
              <a:t>проводять</a:t>
            </a:r>
            <a:r>
              <a:rPr lang="ru-RU" sz="2000" dirty="0"/>
              <a:t> таким чином.</a:t>
            </a:r>
          </a:p>
          <a:p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загіпсовки</a:t>
            </a:r>
            <a:r>
              <a:rPr lang="ru-RU" sz="2000" dirty="0"/>
              <a:t> моделей з </a:t>
            </a:r>
            <a:r>
              <a:rPr lang="ru-RU" sz="2000" dirty="0" err="1"/>
              <a:t>оклюзійними</a:t>
            </a:r>
            <a:r>
              <a:rPr lang="ru-RU" sz="2000" dirty="0"/>
              <a:t> валиками в </a:t>
            </a:r>
            <a:r>
              <a:rPr lang="ru-RU" sz="2000" dirty="0" err="1"/>
              <a:t>шарнірний</a:t>
            </a:r>
            <a:r>
              <a:rPr lang="ru-RU" sz="2000" dirty="0"/>
              <a:t> </a:t>
            </a:r>
            <a:r>
              <a:rPr lang="ru-RU" sz="2000" dirty="0" err="1"/>
              <a:t>оклюдатор</a:t>
            </a:r>
            <a:r>
              <a:rPr lang="ru-RU" sz="2000" dirty="0"/>
              <a:t> </a:t>
            </a:r>
            <a:r>
              <a:rPr lang="ru-RU" sz="2000" dirty="0" err="1"/>
              <a:t>беруть</a:t>
            </a:r>
            <a:r>
              <a:rPr lang="ru-RU" sz="2000" dirty="0"/>
              <a:t> </a:t>
            </a:r>
            <a:r>
              <a:rPr lang="ru-RU" sz="2000" dirty="0" err="1"/>
              <a:t>скло</a:t>
            </a:r>
            <a:r>
              <a:rPr lang="ru-RU" sz="2000" dirty="0"/>
              <a:t>, і </a:t>
            </a:r>
            <a:r>
              <a:rPr lang="ru-RU" sz="2000" dirty="0" err="1"/>
              <a:t>злегка</a:t>
            </a:r>
            <a:r>
              <a:rPr lang="ru-RU" sz="2000" dirty="0"/>
              <a:t> </a:t>
            </a:r>
            <a:r>
              <a:rPr lang="ru-RU" sz="2000" dirty="0" err="1"/>
              <a:t>приклеюють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smtClean="0"/>
              <a:t>горячим </a:t>
            </a:r>
            <a:r>
              <a:rPr lang="ru-RU" sz="2000" dirty="0"/>
              <a:t>воском до </a:t>
            </a:r>
            <a:r>
              <a:rPr lang="ru-RU" sz="2000" dirty="0" err="1"/>
              <a:t>верхнього</a:t>
            </a:r>
            <a:r>
              <a:rPr lang="ru-RU" sz="2000" dirty="0"/>
              <a:t> </a:t>
            </a:r>
            <a:r>
              <a:rPr lang="ru-RU" sz="2000" dirty="0" err="1" smtClean="0"/>
              <a:t>оклюзійного</a:t>
            </a:r>
            <a:r>
              <a:rPr lang="ru-RU" sz="2000" dirty="0" smtClean="0"/>
              <a:t> валика. </a:t>
            </a:r>
            <a:r>
              <a:rPr lang="ru-RU" sz="2000" dirty="0" err="1"/>
              <a:t>Потім</a:t>
            </a:r>
            <a:r>
              <a:rPr lang="ru-RU" sz="2000" dirty="0"/>
              <a:t> </a:t>
            </a:r>
            <a:r>
              <a:rPr lang="ru-RU" sz="2000" dirty="0" err="1"/>
              <a:t>скло</a:t>
            </a:r>
            <a:r>
              <a:rPr lang="ru-RU" sz="2000" dirty="0"/>
              <a:t> </a:t>
            </a:r>
            <a:r>
              <a:rPr lang="ru-RU" sz="2000" dirty="0" err="1"/>
              <a:t>необхідно</a:t>
            </a:r>
            <a:r>
              <a:rPr lang="ru-RU" sz="2000" dirty="0"/>
              <a:t> перенести на </a:t>
            </a:r>
            <a:r>
              <a:rPr lang="ru-RU" sz="2000" dirty="0" err="1"/>
              <a:t>нижній</a:t>
            </a:r>
            <a:r>
              <a:rPr lang="ru-RU" sz="2000" dirty="0"/>
              <a:t> </a:t>
            </a:r>
            <a:r>
              <a:rPr lang="ru-RU" sz="2000" dirty="0" err="1"/>
              <a:t>оклюзійний</a:t>
            </a:r>
            <a:r>
              <a:rPr lang="ru-RU" sz="2000" dirty="0"/>
              <a:t> валик.</a:t>
            </a:r>
            <a:endParaRPr lang="uk-UA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2402820"/>
            <a:ext cx="46085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фіксації</a:t>
            </a:r>
            <a:r>
              <a:rPr lang="ru-RU" sz="2000" dirty="0"/>
              <a:t> </a:t>
            </a:r>
            <a:r>
              <a:rPr lang="ru-RU" sz="2000" dirty="0" err="1"/>
              <a:t>скла</a:t>
            </a:r>
            <a:r>
              <a:rPr lang="ru-RU" sz="2000" dirty="0"/>
              <a:t> </a:t>
            </a:r>
            <a:r>
              <a:rPr lang="ru-RU" sz="2000" dirty="0" err="1"/>
              <a:t>розплавленим</a:t>
            </a:r>
            <a:r>
              <a:rPr lang="ru-RU" sz="2000" dirty="0"/>
              <a:t> воском до </a:t>
            </a:r>
            <a:r>
              <a:rPr lang="ru-RU" sz="2000" dirty="0" err="1"/>
              <a:t>нижнього</a:t>
            </a:r>
            <a:r>
              <a:rPr lang="ru-RU" sz="2000" dirty="0"/>
              <a:t> </a:t>
            </a:r>
            <a:r>
              <a:rPr lang="ru-RU" sz="2000" dirty="0" err="1" smtClean="0"/>
              <a:t>оклюзійного</a:t>
            </a:r>
            <a:r>
              <a:rPr lang="ru-RU" sz="2000" dirty="0" smtClean="0"/>
              <a:t> валика </a:t>
            </a:r>
            <a:r>
              <a:rPr lang="ru-RU" sz="2000" dirty="0"/>
              <a:t>на </a:t>
            </a:r>
            <a:r>
              <a:rPr lang="ru-RU" sz="2000" dirty="0" err="1"/>
              <a:t>склі</a:t>
            </a:r>
            <a:r>
              <a:rPr lang="ru-RU" sz="2000" dirty="0"/>
              <a:t> </a:t>
            </a:r>
            <a:r>
              <a:rPr lang="ru-RU" sz="2000" dirty="0" err="1"/>
              <a:t>відзначають</a:t>
            </a:r>
            <a:r>
              <a:rPr lang="ru-RU" sz="2000" dirty="0"/>
              <a:t> периметр </a:t>
            </a:r>
            <a:r>
              <a:rPr lang="ru-RU" sz="2000" dirty="0" err="1"/>
              <a:t>верхнього</a:t>
            </a:r>
            <a:r>
              <a:rPr lang="ru-RU" sz="2000" dirty="0"/>
              <a:t> </a:t>
            </a:r>
            <a:r>
              <a:rPr lang="ru-RU" sz="2000" dirty="0" err="1"/>
              <a:t>оклюзійного</a:t>
            </a:r>
            <a:r>
              <a:rPr lang="ru-RU" sz="2000" dirty="0"/>
              <a:t> валика, </a:t>
            </a:r>
            <a:r>
              <a:rPr lang="ru-RU" sz="2000" dirty="0" err="1"/>
              <a:t>середню</a:t>
            </a:r>
            <a:r>
              <a:rPr lang="ru-RU" sz="2000" dirty="0"/>
              <a:t> </a:t>
            </a:r>
            <a:r>
              <a:rPr lang="ru-RU" sz="2000" dirty="0" err="1"/>
              <a:t>лінію</a:t>
            </a:r>
            <a:r>
              <a:rPr lang="ru-RU" sz="2000" dirty="0"/>
              <a:t> і </a:t>
            </a:r>
            <a:r>
              <a:rPr lang="ru-RU" sz="2000" dirty="0" err="1"/>
              <a:t>лінію</a:t>
            </a:r>
            <a:r>
              <a:rPr lang="ru-RU" sz="2000" dirty="0"/>
              <a:t> </a:t>
            </a:r>
            <a:r>
              <a:rPr lang="ru-RU" sz="2000" dirty="0" err="1"/>
              <a:t>іклів</a:t>
            </a:r>
            <a:r>
              <a:rPr lang="ru-RU" sz="2000" dirty="0"/>
              <a:t>. </a:t>
            </a:r>
            <a:r>
              <a:rPr lang="ru-RU" sz="2000" dirty="0" err="1"/>
              <a:t>Скло</a:t>
            </a:r>
            <a:r>
              <a:rPr lang="ru-RU" sz="2000" dirty="0"/>
              <a:t> </a:t>
            </a:r>
            <a:r>
              <a:rPr lang="ru-RU" sz="2000" dirty="0" err="1"/>
              <a:t>відклеюють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верхнього</a:t>
            </a:r>
            <a:r>
              <a:rPr lang="ru-RU" sz="2000" dirty="0"/>
              <a:t> валика і </a:t>
            </a:r>
            <a:r>
              <a:rPr lang="ru-RU" sz="2000" dirty="0" err="1"/>
              <a:t>відкладають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в сторону. На </a:t>
            </a:r>
            <a:r>
              <a:rPr lang="ru-RU" sz="2000" dirty="0" err="1"/>
              <a:t>верхню</a:t>
            </a:r>
            <a:r>
              <a:rPr lang="ru-RU" sz="2000" dirty="0"/>
              <a:t> модель </a:t>
            </a:r>
            <a:r>
              <a:rPr lang="ru-RU" sz="2000" dirty="0" err="1"/>
              <a:t>виготовляють</a:t>
            </a:r>
            <a:r>
              <a:rPr lang="ru-RU" sz="2000" dirty="0"/>
              <a:t> </a:t>
            </a:r>
            <a:r>
              <a:rPr lang="ru-RU" sz="2000" dirty="0" err="1"/>
              <a:t>новий</a:t>
            </a:r>
            <a:r>
              <a:rPr lang="ru-RU" sz="2000" dirty="0"/>
              <a:t> </a:t>
            </a:r>
            <a:r>
              <a:rPr lang="ru-RU" sz="2000" dirty="0" err="1"/>
              <a:t>воскової</a:t>
            </a:r>
            <a:r>
              <a:rPr lang="ru-RU" sz="2000" dirty="0"/>
              <a:t> базис з невеликим по </a:t>
            </a:r>
            <a:r>
              <a:rPr lang="ru-RU" sz="2000" dirty="0" err="1"/>
              <a:t>діаметру</a:t>
            </a:r>
            <a:r>
              <a:rPr lang="ru-RU" sz="2000" dirty="0"/>
              <a:t> (3-4 мм) валиком,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приклеюють</a:t>
            </a:r>
            <a:r>
              <a:rPr lang="ru-RU" sz="2000" dirty="0"/>
              <a:t> строго по </a:t>
            </a:r>
            <a:r>
              <a:rPr lang="ru-RU" sz="2000" dirty="0" err="1"/>
              <a:t>вершині</a:t>
            </a:r>
            <a:r>
              <a:rPr lang="ru-RU" sz="2000" dirty="0"/>
              <a:t> альвеолярного </a:t>
            </a:r>
            <a:r>
              <a:rPr lang="ru-RU" sz="2000" dirty="0" err="1"/>
              <a:t>відростка</a:t>
            </a:r>
            <a:r>
              <a:rPr lang="ru-RU" sz="2000" dirty="0"/>
              <a:t>.</a:t>
            </a:r>
            <a:endParaRPr lang="uk-UA" sz="2000" dirty="0"/>
          </a:p>
        </p:txBody>
      </p:sp>
      <p:pic>
        <p:nvPicPr>
          <p:cNvPr id="6" name="Picture 4" descr="E:\Program Files\QIP 2010\Profiles\6500023@qip.ru\RcvdFiles\Барсик_376071664\Р»РµРє 4 Рє 3.files\image025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20888"/>
            <a:ext cx="3117280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5044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z="140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12</a:t>
            </a:fld>
            <a:endParaRPr lang="ru-RU" sz="140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76672"/>
            <a:ext cx="777445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Постановку </a:t>
            </a:r>
            <a:r>
              <a:rPr lang="ru-RU" sz="2000" dirty="0" err="1"/>
              <a:t>починають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 </a:t>
            </a:r>
            <a:r>
              <a:rPr lang="ru-RU" sz="2000" dirty="0" err="1"/>
              <a:t>верхньої</a:t>
            </a:r>
            <a:r>
              <a:rPr lang="ru-RU" sz="2000" dirty="0"/>
              <a:t> </a:t>
            </a:r>
            <a:r>
              <a:rPr lang="ru-RU" sz="2000" dirty="0" err="1"/>
              <a:t>щелепи</a:t>
            </a:r>
            <a:r>
              <a:rPr lang="ru-RU" sz="2000" dirty="0"/>
              <a:t>. </a:t>
            </a:r>
            <a:r>
              <a:rPr lang="ru-RU" sz="2000" dirty="0" err="1"/>
              <a:t>Передні</a:t>
            </a:r>
            <a:r>
              <a:rPr lang="ru-RU" sz="2000" dirty="0"/>
              <a:t> </a:t>
            </a:r>
            <a:r>
              <a:rPr lang="ru-RU" sz="2000" dirty="0" err="1"/>
              <a:t>зуби</a:t>
            </a:r>
            <a:r>
              <a:rPr lang="ru-RU" sz="2000" dirty="0"/>
              <a:t> </a:t>
            </a:r>
            <a:r>
              <a:rPr lang="ru-RU" sz="2000" dirty="0" err="1"/>
              <a:t>відносно</a:t>
            </a:r>
            <a:r>
              <a:rPr lang="ru-RU" sz="2000" dirty="0"/>
              <a:t> </a:t>
            </a:r>
            <a:r>
              <a:rPr lang="ru-RU" sz="2000" dirty="0" err="1"/>
              <a:t>вершини</a:t>
            </a:r>
            <a:r>
              <a:rPr lang="ru-RU" sz="2000" dirty="0"/>
              <a:t> альвеолярного </a:t>
            </a:r>
            <a:r>
              <a:rPr lang="ru-RU" sz="2000" dirty="0" err="1"/>
              <a:t>відростка</a:t>
            </a:r>
            <a:r>
              <a:rPr lang="ru-RU" sz="2000" dirty="0"/>
              <a:t> </a:t>
            </a:r>
            <a:r>
              <a:rPr lang="ru-RU" sz="2000" dirty="0" err="1"/>
              <a:t>орієнтують</a:t>
            </a:r>
            <a:r>
              <a:rPr lang="ru-RU" sz="2000" dirty="0"/>
              <a:t> таким чином, </a:t>
            </a:r>
            <a:r>
              <a:rPr lang="ru-RU" sz="2000" dirty="0" err="1"/>
              <a:t>щоб</a:t>
            </a:r>
            <a:r>
              <a:rPr lang="ru-RU" sz="2000" dirty="0"/>
              <a:t> </a:t>
            </a:r>
            <a:r>
              <a:rPr lang="ru-RU" sz="2000" dirty="0" err="1"/>
              <a:t>вертикальні</a:t>
            </a:r>
            <a:r>
              <a:rPr lang="ru-RU" sz="2000" dirty="0"/>
              <a:t> </a:t>
            </a:r>
            <a:r>
              <a:rPr lang="ru-RU" sz="2000" dirty="0" err="1"/>
              <a:t>осі</a:t>
            </a:r>
            <a:r>
              <a:rPr lang="ru-RU" sz="2000" dirty="0"/>
              <a:t> </a:t>
            </a:r>
            <a:r>
              <a:rPr lang="ru-RU" sz="2000" dirty="0" err="1"/>
              <a:t>останніх</a:t>
            </a:r>
            <a:r>
              <a:rPr lang="ru-RU" sz="2000" dirty="0"/>
              <a:t> на 2/3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 smtClean="0"/>
              <a:t>пришийкової</a:t>
            </a:r>
            <a:r>
              <a:rPr lang="ru-RU" sz="2000" dirty="0" smtClean="0"/>
              <a:t> </a:t>
            </a:r>
            <a:r>
              <a:rPr lang="ru-RU" sz="2000" dirty="0" err="1"/>
              <a:t>частини</a:t>
            </a:r>
            <a:r>
              <a:rPr lang="ru-RU" sz="2000" dirty="0"/>
              <a:t>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розташовані</a:t>
            </a:r>
            <a:r>
              <a:rPr lang="ru-RU" sz="2000" dirty="0"/>
              <a:t> </a:t>
            </a:r>
            <a:r>
              <a:rPr lang="ru-RU" sz="2000" dirty="0" err="1"/>
              <a:t>попереду</a:t>
            </a:r>
            <a:r>
              <a:rPr lang="ru-RU" sz="2000" dirty="0"/>
              <a:t> </a:t>
            </a:r>
            <a:r>
              <a:rPr lang="ru-RU" sz="2000" dirty="0" err="1"/>
              <a:t>вершини</a:t>
            </a:r>
            <a:r>
              <a:rPr lang="ru-RU" sz="2000" dirty="0"/>
              <a:t> альвеолярного </a:t>
            </a:r>
            <a:r>
              <a:rPr lang="ru-RU" sz="2000" dirty="0" err="1"/>
              <a:t>відростка</a:t>
            </a:r>
            <a:r>
              <a:rPr lang="ru-RU" sz="2000" dirty="0"/>
              <a:t>, а </a:t>
            </a:r>
            <a:r>
              <a:rPr lang="ru-RU" sz="2000" dirty="0" err="1"/>
              <a:t>осі</a:t>
            </a:r>
            <a:r>
              <a:rPr lang="ru-RU" sz="2000" dirty="0"/>
              <a:t> </a:t>
            </a:r>
            <a:r>
              <a:rPr lang="ru-RU" sz="2000" dirty="0" err="1"/>
              <a:t>бічних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 проходили по </a:t>
            </a:r>
            <a:r>
              <a:rPr lang="ru-RU" sz="2000" dirty="0" err="1"/>
              <a:t>Міжальвеолярна</a:t>
            </a:r>
            <a:r>
              <a:rPr lang="ru-RU" sz="2000" dirty="0"/>
              <a:t> </a:t>
            </a:r>
            <a:r>
              <a:rPr lang="ru-RU" sz="2000" dirty="0" err="1"/>
              <a:t>лініях</a:t>
            </a:r>
            <a:r>
              <a:rPr lang="ru-RU" sz="2000" dirty="0"/>
              <a:t>. </a:t>
            </a:r>
            <a:r>
              <a:rPr lang="ru-RU" sz="2000" dirty="0" err="1"/>
              <a:t>Така</a:t>
            </a:r>
            <a:r>
              <a:rPr lang="ru-RU" sz="2000" dirty="0"/>
              <a:t> постановка </a:t>
            </a:r>
            <a:r>
              <a:rPr lang="ru-RU" sz="2000" dirty="0" err="1"/>
              <a:t>забезпечує</a:t>
            </a:r>
            <a:r>
              <a:rPr lang="ru-RU" sz="2000" dirty="0"/>
              <a:t> </a:t>
            </a:r>
            <a:r>
              <a:rPr lang="ru-RU" sz="2000" dirty="0" err="1"/>
              <a:t>стійкість</a:t>
            </a:r>
            <a:r>
              <a:rPr lang="ru-RU" sz="2000" dirty="0"/>
              <a:t> </a:t>
            </a:r>
            <a:r>
              <a:rPr lang="ru-RU" sz="2000" dirty="0" err="1"/>
              <a:t>протезів</a:t>
            </a:r>
            <a:r>
              <a:rPr lang="ru-RU" sz="2000" dirty="0"/>
              <a:t> при </a:t>
            </a:r>
            <a:r>
              <a:rPr lang="ru-RU" sz="2000" dirty="0" err="1"/>
              <a:t>жувальних</a:t>
            </a:r>
            <a:r>
              <a:rPr lang="ru-RU" sz="2000" dirty="0"/>
              <a:t> </a:t>
            </a:r>
            <a:r>
              <a:rPr lang="ru-RU" sz="2000" dirty="0" err="1"/>
              <a:t>рухах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 err="1"/>
              <a:t>Верхній</a:t>
            </a:r>
            <a:r>
              <a:rPr lang="ru-RU" sz="2000" dirty="0"/>
              <a:t> </a:t>
            </a:r>
            <a:r>
              <a:rPr lang="ru-RU" sz="2000" dirty="0" err="1"/>
              <a:t>зубний</a:t>
            </a:r>
            <a:r>
              <a:rPr lang="ru-RU" sz="2000" dirty="0"/>
              <a:t> ряд </a:t>
            </a:r>
            <a:r>
              <a:rPr lang="ru-RU" sz="2000" dirty="0" err="1"/>
              <a:t>конструюють</a:t>
            </a:r>
            <a:r>
              <a:rPr lang="ru-RU" sz="2000" dirty="0"/>
              <a:t> у </a:t>
            </a:r>
            <a:r>
              <a:rPr lang="ru-RU" sz="2000" dirty="0" err="1"/>
              <a:t>вигляді</a:t>
            </a:r>
            <a:r>
              <a:rPr lang="ru-RU" sz="2000" dirty="0"/>
              <a:t> </a:t>
            </a:r>
            <a:r>
              <a:rPr lang="ru-RU" sz="2000" dirty="0" err="1"/>
              <a:t>напівеліпса</a:t>
            </a:r>
            <a:r>
              <a:rPr lang="ru-RU" sz="2000" dirty="0"/>
              <a:t>, </a:t>
            </a:r>
            <a:r>
              <a:rPr lang="ru-RU" sz="2000" dirty="0" err="1"/>
              <a:t>нижній</a:t>
            </a:r>
            <a:r>
              <a:rPr lang="ru-RU" sz="2000" dirty="0"/>
              <a:t> - </a:t>
            </a:r>
            <a:r>
              <a:rPr lang="ru-RU" sz="2000" dirty="0" err="1"/>
              <a:t>параболи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Центральні</a:t>
            </a:r>
            <a:r>
              <a:rPr lang="ru-RU" sz="2000" dirty="0"/>
              <a:t> </a:t>
            </a:r>
            <a:r>
              <a:rPr lang="ru-RU" sz="2000" dirty="0" err="1"/>
              <a:t>різці</a:t>
            </a:r>
            <a:r>
              <a:rPr lang="ru-RU" sz="2000" dirty="0"/>
              <a:t> </a:t>
            </a:r>
            <a:r>
              <a:rPr lang="ru-RU" sz="2000" dirty="0" err="1"/>
              <a:t>розташовують</a:t>
            </a:r>
            <a:r>
              <a:rPr lang="ru-RU" sz="2000" dirty="0"/>
              <a:t> </a:t>
            </a:r>
            <a:r>
              <a:rPr lang="ru-RU" sz="2000" dirty="0" err="1"/>
              <a:t>симетрично</a:t>
            </a:r>
            <a:r>
              <a:rPr lang="ru-RU" sz="2000" dirty="0"/>
              <a:t> до </a:t>
            </a:r>
            <a:r>
              <a:rPr lang="ru-RU" sz="2000" dirty="0" err="1"/>
              <a:t>середньої</a:t>
            </a:r>
            <a:r>
              <a:rPr lang="ru-RU" sz="2000" dirty="0"/>
              <a:t> </a:t>
            </a:r>
            <a:r>
              <a:rPr lang="ru-RU" sz="2000" dirty="0" err="1"/>
              <a:t>лінії</a:t>
            </a:r>
            <a:r>
              <a:rPr lang="ru-RU" sz="2000" dirty="0"/>
              <a:t> так, </a:t>
            </a:r>
            <a:r>
              <a:rPr lang="ru-RU" sz="2000" dirty="0" err="1"/>
              <a:t>щоб</a:t>
            </a:r>
            <a:r>
              <a:rPr lang="ru-RU" sz="2000" dirty="0"/>
              <a:t> </a:t>
            </a:r>
            <a:r>
              <a:rPr lang="ru-RU" sz="2000" dirty="0" err="1"/>
              <a:t>ріжучі</a:t>
            </a:r>
            <a:r>
              <a:rPr lang="ru-RU" sz="2000" dirty="0"/>
              <a:t> </a:t>
            </a:r>
            <a:r>
              <a:rPr lang="ru-RU" sz="2000" dirty="0" err="1"/>
              <a:t>краї</a:t>
            </a:r>
            <a:r>
              <a:rPr lang="ru-RU" sz="2000" dirty="0"/>
              <a:t> </a:t>
            </a:r>
            <a:r>
              <a:rPr lang="ru-RU" sz="2000" dirty="0" err="1" smtClean="0"/>
              <a:t>доторкалися</a:t>
            </a:r>
            <a:r>
              <a:rPr lang="ru-RU" sz="2000" dirty="0" smtClean="0"/>
              <a:t> </a:t>
            </a:r>
            <a:r>
              <a:rPr lang="ru-RU" sz="2000" dirty="0" err="1"/>
              <a:t>скла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en-US" sz="20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1" y="3586348"/>
            <a:ext cx="51125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/>
              <a:t>Бічні</a:t>
            </a:r>
            <a:r>
              <a:rPr lang="ru-RU" sz="2000" dirty="0"/>
              <a:t> </a:t>
            </a:r>
            <a:r>
              <a:rPr lang="ru-RU" sz="2000" dirty="0" err="1"/>
              <a:t>різці</a:t>
            </a:r>
            <a:r>
              <a:rPr lang="ru-RU" sz="2000" dirty="0"/>
              <a:t> </a:t>
            </a:r>
            <a:r>
              <a:rPr lang="ru-RU" sz="2000" dirty="0" err="1"/>
              <a:t>декілька</a:t>
            </a:r>
            <a:r>
              <a:rPr lang="ru-RU" sz="2000" dirty="0"/>
              <a:t> </a:t>
            </a:r>
            <a:r>
              <a:rPr lang="ru-RU" sz="2000" dirty="0" err="1"/>
              <a:t>відхилені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серединної</a:t>
            </a:r>
            <a:r>
              <a:rPr lang="ru-RU" sz="2000" dirty="0"/>
              <a:t> </a:t>
            </a:r>
            <a:r>
              <a:rPr lang="ru-RU" sz="2000" dirty="0" err="1"/>
              <a:t>лінії</a:t>
            </a:r>
            <a:r>
              <a:rPr lang="ru-RU" sz="2000" dirty="0"/>
              <a:t> в </a:t>
            </a:r>
            <a:r>
              <a:rPr lang="ru-RU" sz="2000" dirty="0" err="1"/>
              <a:t>пришийковій</a:t>
            </a:r>
            <a:r>
              <a:rPr lang="ru-RU" sz="2000" dirty="0"/>
              <a:t> </a:t>
            </a:r>
            <a:r>
              <a:rPr lang="ru-RU" sz="2000" dirty="0" err="1" smtClean="0"/>
              <a:t>частині</a:t>
            </a:r>
            <a:r>
              <a:rPr lang="ru-RU" sz="2000" dirty="0" smtClean="0"/>
              <a:t> </a:t>
            </a:r>
            <a:r>
              <a:rPr lang="ru-RU" sz="2000" dirty="0"/>
              <a:t>і </a:t>
            </a:r>
            <a:r>
              <a:rPr lang="ru-RU" sz="2000" dirty="0" err="1"/>
              <a:t>ріжучим</a:t>
            </a:r>
            <a:r>
              <a:rPr lang="ru-RU" sz="2000" dirty="0"/>
              <a:t> </a:t>
            </a:r>
            <a:r>
              <a:rPr lang="ru-RU" sz="2000" dirty="0" err="1"/>
              <a:t>краєм</a:t>
            </a:r>
            <a:r>
              <a:rPr lang="ru-RU" sz="2000" dirty="0"/>
              <a:t> не </a:t>
            </a:r>
            <a:r>
              <a:rPr lang="ru-RU" sz="2000" dirty="0" err="1"/>
              <a:t>доходять</a:t>
            </a:r>
            <a:r>
              <a:rPr lang="ru-RU" sz="2000" dirty="0"/>
              <a:t> на 0,5 мм до </a:t>
            </a:r>
            <a:r>
              <a:rPr lang="ru-RU" sz="2000" dirty="0" err="1"/>
              <a:t>поверхні</a:t>
            </a:r>
            <a:r>
              <a:rPr lang="ru-RU" sz="2000" dirty="0"/>
              <a:t> </a:t>
            </a:r>
            <a:r>
              <a:rPr lang="ru-RU" sz="2000" dirty="0" err="1"/>
              <a:t>скла</a:t>
            </a:r>
            <a:r>
              <a:rPr lang="ru-RU" sz="2000" dirty="0"/>
              <a:t>.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E:\Program Files\QIP 2010\Profiles\6500023@qip.ru\RcvdFiles\Барсик_376071664\Р»РµРє 4 Рє 3.files\image025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3117280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9274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88640"/>
            <a:ext cx="768713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Ікла</a:t>
            </a:r>
            <a:r>
              <a:rPr lang="ru-RU" sz="2000" dirty="0"/>
              <a:t> </a:t>
            </a:r>
            <a:r>
              <a:rPr lang="ru-RU" sz="2000" dirty="0" err="1"/>
              <a:t>своїми</a:t>
            </a:r>
            <a:r>
              <a:rPr lang="ru-RU" sz="2000" dirty="0"/>
              <a:t> </a:t>
            </a:r>
            <a:r>
              <a:rPr lang="ru-RU" sz="2000" dirty="0" err="1" smtClean="0"/>
              <a:t>рвучими</a:t>
            </a:r>
            <a:r>
              <a:rPr lang="ru-RU" sz="2000" dirty="0" smtClean="0"/>
              <a:t> </a:t>
            </a:r>
            <a:r>
              <a:rPr lang="ru-RU" sz="2000" dirty="0"/>
              <a:t>горбиками </a:t>
            </a:r>
            <a:r>
              <a:rPr lang="ru-RU" sz="2000" dirty="0" err="1" smtClean="0"/>
              <a:t>доторкаються</a:t>
            </a:r>
            <a:r>
              <a:rPr lang="ru-RU" sz="2000" dirty="0" smtClean="0"/>
              <a:t> </a:t>
            </a:r>
            <a:r>
              <a:rPr lang="ru-RU" sz="2000" dirty="0" err="1"/>
              <a:t>скла</a:t>
            </a:r>
            <a:r>
              <a:rPr lang="ru-RU" sz="2000" dirty="0"/>
              <a:t> і </a:t>
            </a:r>
            <a:r>
              <a:rPr lang="ru-RU" sz="2000" dirty="0" err="1"/>
              <a:t>утворюють</a:t>
            </a:r>
            <a:r>
              <a:rPr lang="ru-RU" sz="2000" dirty="0"/>
              <a:t> </a:t>
            </a:r>
            <a:r>
              <a:rPr lang="ru-RU" sz="2000" dirty="0" err="1"/>
              <a:t>поворотні</a:t>
            </a:r>
            <a:r>
              <a:rPr lang="ru-RU" sz="2000" dirty="0"/>
              <a:t> </a:t>
            </a:r>
            <a:r>
              <a:rPr lang="ru-RU" sz="2000" dirty="0" err="1"/>
              <a:t>пункти</a:t>
            </a:r>
            <a:r>
              <a:rPr lang="ru-RU" sz="2000" dirty="0"/>
              <a:t> </a:t>
            </a:r>
            <a:r>
              <a:rPr lang="ru-RU" sz="2000" dirty="0" err="1"/>
              <a:t>зубної</a:t>
            </a:r>
            <a:r>
              <a:rPr lang="ru-RU" sz="2000" dirty="0"/>
              <a:t> дуги, </a:t>
            </a:r>
            <a:r>
              <a:rPr lang="ru-RU" sz="2000" dirty="0" err="1"/>
              <a:t>причому</a:t>
            </a:r>
            <a:r>
              <a:rPr lang="ru-RU" sz="2000" dirty="0"/>
              <a:t> </a:t>
            </a:r>
            <a:r>
              <a:rPr lang="ru-RU" sz="2000" dirty="0" err="1"/>
              <a:t>передня</a:t>
            </a:r>
            <a:r>
              <a:rPr lang="ru-RU" sz="2000" dirty="0"/>
              <a:t> </a:t>
            </a:r>
            <a:r>
              <a:rPr lang="ru-RU" sz="2000" dirty="0" err="1"/>
              <a:t>частина</a:t>
            </a:r>
            <a:r>
              <a:rPr lang="ru-RU" sz="2000" dirty="0"/>
              <a:t> фасетки </a:t>
            </a:r>
            <a:r>
              <a:rPr lang="ru-RU" sz="2000" dirty="0" err="1"/>
              <a:t>ікла</a:t>
            </a:r>
            <a:r>
              <a:rPr lang="ru-RU" sz="2000" dirty="0"/>
              <a:t> повинна бути </a:t>
            </a:r>
            <a:r>
              <a:rPr lang="ru-RU" sz="2000" dirty="0" err="1"/>
              <a:t>продовженням</a:t>
            </a:r>
            <a:r>
              <a:rPr lang="ru-RU" sz="2000" dirty="0"/>
              <a:t> дуги </a:t>
            </a:r>
            <a:r>
              <a:rPr lang="ru-RU" sz="2000" dirty="0" err="1"/>
              <a:t>передніх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, а </a:t>
            </a:r>
            <a:r>
              <a:rPr lang="ru-RU" sz="2000" dirty="0" err="1"/>
              <a:t>задня</a:t>
            </a:r>
            <a:r>
              <a:rPr lang="ru-RU" sz="2000" dirty="0"/>
              <a:t> - </a:t>
            </a:r>
            <a:r>
              <a:rPr lang="ru-RU" sz="2000" dirty="0" err="1"/>
              <a:t>направляти</a:t>
            </a:r>
            <a:r>
              <a:rPr lang="ru-RU" sz="2000" dirty="0"/>
              <a:t> дугу в </a:t>
            </a:r>
            <a:r>
              <a:rPr lang="ru-RU" sz="2000" dirty="0" err="1"/>
              <a:t>області</a:t>
            </a:r>
            <a:r>
              <a:rPr lang="ru-RU" sz="2000" dirty="0"/>
              <a:t> </a:t>
            </a:r>
            <a:r>
              <a:rPr lang="ru-RU" sz="2000" dirty="0" err="1"/>
              <a:t>бічних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.</a:t>
            </a:r>
          </a:p>
          <a:p>
            <a:r>
              <a:rPr lang="ru-RU" sz="2000" dirty="0"/>
              <a:t>Перший </a:t>
            </a:r>
            <a:r>
              <a:rPr lang="ru-RU" sz="2000" dirty="0" err="1"/>
              <a:t>премоляр</a:t>
            </a:r>
            <a:r>
              <a:rPr lang="ru-RU" sz="2000" dirty="0"/>
              <a:t> </a:t>
            </a:r>
            <a:r>
              <a:rPr lang="ru-RU" sz="2000" dirty="0" err="1"/>
              <a:t>встановлюють</a:t>
            </a:r>
            <a:r>
              <a:rPr lang="ru-RU" sz="2000" dirty="0"/>
              <a:t> так, </a:t>
            </a:r>
            <a:r>
              <a:rPr lang="ru-RU" sz="2000" dirty="0" err="1"/>
              <a:t>щоб</a:t>
            </a:r>
            <a:r>
              <a:rPr lang="ru-RU" sz="2000" dirty="0"/>
              <a:t>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 smtClean="0"/>
              <a:t>доторкався</a:t>
            </a:r>
            <a:r>
              <a:rPr lang="ru-RU" sz="2000" dirty="0" smtClean="0"/>
              <a:t> </a:t>
            </a:r>
            <a:r>
              <a:rPr lang="ru-RU" sz="2000" dirty="0" err="1" smtClean="0"/>
              <a:t>скла</a:t>
            </a:r>
            <a:r>
              <a:rPr lang="ru-RU" sz="2000" dirty="0" smtClean="0"/>
              <a:t> </a:t>
            </a:r>
            <a:r>
              <a:rPr lang="ru-RU" sz="2000" dirty="0" err="1"/>
              <a:t>тільки</a:t>
            </a:r>
            <a:r>
              <a:rPr lang="ru-RU" sz="2000" dirty="0"/>
              <a:t> </a:t>
            </a:r>
            <a:r>
              <a:rPr lang="ru-RU" sz="2000" dirty="0" err="1"/>
              <a:t>щічним</a:t>
            </a:r>
            <a:r>
              <a:rPr lang="ru-RU" sz="2000" dirty="0"/>
              <a:t> горбком, а </a:t>
            </a:r>
            <a:r>
              <a:rPr lang="ru-RU" sz="2000" dirty="0" err="1"/>
              <a:t>піднебінний</a:t>
            </a:r>
            <a:r>
              <a:rPr lang="ru-RU" sz="2000" dirty="0"/>
              <a:t> горбок не доходив до </a:t>
            </a:r>
            <a:r>
              <a:rPr lang="ru-RU" sz="2000" dirty="0" err="1"/>
              <a:t>скла</a:t>
            </a:r>
            <a:r>
              <a:rPr lang="ru-RU" sz="2000" dirty="0"/>
              <a:t> на 1 мм.</a:t>
            </a:r>
          </a:p>
          <a:p>
            <a:r>
              <a:rPr lang="ru-RU" sz="2000" dirty="0" err="1"/>
              <a:t>Другий</a:t>
            </a:r>
            <a:r>
              <a:rPr lang="ru-RU" sz="2000" dirty="0"/>
              <a:t> </a:t>
            </a:r>
            <a:r>
              <a:rPr lang="ru-RU" sz="2000" dirty="0" err="1"/>
              <a:t>премоляр</a:t>
            </a:r>
            <a:r>
              <a:rPr lang="ru-RU" sz="2000" dirty="0"/>
              <a:t> </a:t>
            </a:r>
            <a:r>
              <a:rPr lang="ru-RU" sz="2000" dirty="0" err="1" smtClean="0"/>
              <a:t>доторкаеться</a:t>
            </a:r>
            <a:r>
              <a:rPr lang="ru-RU" sz="2000" dirty="0" smtClean="0"/>
              <a:t> </a:t>
            </a:r>
            <a:r>
              <a:rPr lang="ru-RU" sz="2000" dirty="0" err="1"/>
              <a:t>скла</a:t>
            </a:r>
            <a:r>
              <a:rPr lang="ru-RU" sz="2000" dirty="0"/>
              <a:t> </a:t>
            </a:r>
            <a:r>
              <a:rPr lang="ru-RU" sz="2000" dirty="0" err="1"/>
              <a:t>обома</a:t>
            </a:r>
            <a:r>
              <a:rPr lang="ru-RU" sz="2000" dirty="0"/>
              <a:t> горбиками.</a:t>
            </a:r>
          </a:p>
          <a:p>
            <a:r>
              <a:rPr lang="ru-RU" sz="2000" dirty="0"/>
              <a:t>Перший моляр </a:t>
            </a:r>
            <a:r>
              <a:rPr lang="ru-RU" sz="2000" dirty="0" err="1"/>
              <a:t>доторкаеться</a:t>
            </a:r>
            <a:r>
              <a:rPr lang="ru-RU" sz="2000" dirty="0" smtClean="0"/>
              <a:t> </a:t>
            </a:r>
            <a:r>
              <a:rPr lang="ru-RU" sz="2000" dirty="0" err="1"/>
              <a:t>скла</a:t>
            </a:r>
            <a:r>
              <a:rPr lang="ru-RU" sz="2000" dirty="0"/>
              <a:t> </a:t>
            </a:r>
            <a:r>
              <a:rPr lang="ru-RU" sz="2000" dirty="0" err="1"/>
              <a:t>тільки</a:t>
            </a:r>
            <a:r>
              <a:rPr lang="ru-RU" sz="2000" dirty="0"/>
              <a:t> </a:t>
            </a:r>
            <a:r>
              <a:rPr lang="ru-RU" sz="2000" dirty="0" err="1" smtClean="0"/>
              <a:t>передньопіднебінним</a:t>
            </a:r>
            <a:r>
              <a:rPr lang="ru-RU" sz="2000" dirty="0" smtClean="0"/>
              <a:t> </a:t>
            </a:r>
            <a:r>
              <a:rPr lang="ru-RU" sz="2000" dirty="0"/>
              <a:t>горбком. </a:t>
            </a:r>
            <a:r>
              <a:rPr lang="ru-RU" sz="2000" dirty="0" err="1" smtClean="0"/>
              <a:t>Передньощічний</a:t>
            </a:r>
            <a:r>
              <a:rPr lang="ru-RU" sz="2000" dirty="0" smtClean="0"/>
              <a:t> </a:t>
            </a:r>
            <a:r>
              <a:rPr lang="ru-RU" sz="2000" dirty="0"/>
              <a:t>горбок не доходить до </a:t>
            </a:r>
            <a:r>
              <a:rPr lang="ru-RU" sz="2000" dirty="0" err="1"/>
              <a:t>скла</a:t>
            </a:r>
            <a:r>
              <a:rPr lang="ru-RU" sz="2000" dirty="0"/>
              <a:t> на 0,5 мм, </a:t>
            </a:r>
            <a:r>
              <a:rPr lang="ru-RU" sz="2000" dirty="0" err="1" smtClean="0"/>
              <a:t>задньопіднебінний</a:t>
            </a:r>
            <a:r>
              <a:rPr lang="ru-RU" sz="2000" dirty="0" smtClean="0"/>
              <a:t> </a:t>
            </a:r>
            <a:r>
              <a:rPr lang="ru-RU" sz="2000" dirty="0"/>
              <a:t>- на 1 мм, </a:t>
            </a:r>
            <a:r>
              <a:rPr lang="ru-RU" sz="2000" dirty="0" err="1" smtClean="0"/>
              <a:t>задньощічний</a:t>
            </a:r>
            <a:r>
              <a:rPr lang="ru-RU" sz="2000" dirty="0" smtClean="0"/>
              <a:t> </a:t>
            </a:r>
            <a:r>
              <a:rPr lang="ru-RU" sz="2000" dirty="0"/>
              <a:t>- на 1,5 мм.</a:t>
            </a:r>
          </a:p>
          <a:p>
            <a:r>
              <a:rPr lang="ru-RU" sz="2000" dirty="0" err="1"/>
              <a:t>Другий</a:t>
            </a:r>
            <a:r>
              <a:rPr lang="ru-RU" sz="2000" dirty="0"/>
              <a:t> моляр не </a:t>
            </a:r>
            <a:r>
              <a:rPr lang="ru-RU" sz="2000" dirty="0" err="1"/>
              <a:t>доторкаеться</a:t>
            </a:r>
            <a:r>
              <a:rPr lang="ru-RU" sz="2000" dirty="0" smtClean="0"/>
              <a:t> </a:t>
            </a:r>
            <a:r>
              <a:rPr lang="ru-RU" sz="2000" dirty="0" err="1"/>
              <a:t>своїми</a:t>
            </a:r>
            <a:r>
              <a:rPr lang="ru-RU" sz="2000" dirty="0"/>
              <a:t> горбками </a:t>
            </a:r>
            <a:r>
              <a:rPr lang="ru-RU" sz="2000" dirty="0" err="1"/>
              <a:t>скла</a:t>
            </a:r>
            <a:r>
              <a:rPr lang="ru-RU" sz="2000" dirty="0"/>
              <a:t> і </a:t>
            </a:r>
            <a:r>
              <a:rPr lang="ru-RU" sz="2000" dirty="0" err="1"/>
              <a:t>продовжує</a:t>
            </a:r>
            <a:r>
              <a:rPr lang="ru-RU" sz="2000" dirty="0"/>
              <a:t> </a:t>
            </a:r>
            <a:r>
              <a:rPr lang="ru-RU" sz="2000" dirty="0" err="1"/>
              <a:t>лінію</a:t>
            </a:r>
            <a:r>
              <a:rPr lang="ru-RU" sz="2000" dirty="0"/>
              <a:t> </a:t>
            </a:r>
            <a:r>
              <a:rPr lang="ru-RU" sz="2000" dirty="0" err="1"/>
              <a:t>першого</a:t>
            </a:r>
            <a:r>
              <a:rPr lang="ru-RU" sz="2000" dirty="0"/>
              <a:t> моляра.</a:t>
            </a:r>
            <a:endParaRPr lang="ru-RU" sz="20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9478" y="4247780"/>
            <a:ext cx="7051293" cy="20660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87101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92696"/>
            <a:ext cx="7560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постановки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зубів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верхньої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щелепи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ним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ставлять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зуби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нижньої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щелепи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Постановку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починають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других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премолярів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так як вони добре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встановлюються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першим і другим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премолярами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верхньої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щелепи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встановлюють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моляри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в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останню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передні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зуби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82728"/>
            <a:ext cx="6768752" cy="2382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5447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15</a:t>
            </a:fld>
            <a:endParaRPr lang="ru-RU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484784"/>
            <a:ext cx="73448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</a:t>
            </a:r>
            <a:r>
              <a:rPr lang="ru-RU" sz="2000" dirty="0" err="1"/>
              <a:t>постановці</a:t>
            </a:r>
            <a:r>
              <a:rPr lang="ru-RU" sz="2000" dirty="0"/>
              <a:t> </a:t>
            </a:r>
            <a:r>
              <a:rPr lang="ru-RU" sz="2000" dirty="0" err="1"/>
              <a:t>штучних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 на восковому </a:t>
            </a:r>
            <a:r>
              <a:rPr lang="ru-RU" sz="2000" dirty="0" err="1"/>
              <a:t>базисі</a:t>
            </a:r>
            <a:r>
              <a:rPr lang="ru-RU" sz="2000" dirty="0"/>
              <a:t> при будь-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співвідношеннях</a:t>
            </a:r>
            <a:r>
              <a:rPr lang="ru-RU" sz="2000" dirty="0"/>
              <a:t> </a:t>
            </a:r>
            <a:r>
              <a:rPr lang="ru-RU" sz="2000" dirty="0" err="1" smtClean="0"/>
              <a:t>беззубих</a:t>
            </a:r>
            <a:r>
              <a:rPr lang="ru-RU" sz="2000" dirty="0" smtClean="0"/>
              <a:t> </a:t>
            </a:r>
            <a:r>
              <a:rPr lang="ru-RU" sz="2000" dirty="0" err="1" smtClean="0"/>
              <a:t>щелеп</a:t>
            </a:r>
            <a:r>
              <a:rPr lang="ru-RU" sz="2000" dirty="0" smtClean="0"/>
              <a:t> </a:t>
            </a:r>
            <a:r>
              <a:rPr lang="ru-RU" sz="2000" dirty="0" err="1"/>
              <a:t>звертають</a:t>
            </a:r>
            <a:r>
              <a:rPr lang="ru-RU" sz="2000" dirty="0"/>
              <a:t> </a:t>
            </a:r>
            <a:r>
              <a:rPr lang="ru-RU" sz="2000" dirty="0" err="1"/>
              <a:t>увагу</a:t>
            </a:r>
            <a:r>
              <a:rPr lang="ru-RU" sz="2000" dirty="0"/>
              <a:t> на:</a:t>
            </a:r>
          </a:p>
          <a:p>
            <a:r>
              <a:rPr lang="ru-RU" sz="2000" dirty="0"/>
              <a:t>1) </a:t>
            </a:r>
            <a:r>
              <a:rPr lang="ru-RU" sz="2000" dirty="0" err="1"/>
              <a:t>взаємовідносини</a:t>
            </a:r>
            <a:r>
              <a:rPr lang="ru-RU" sz="2000" dirty="0"/>
              <a:t> осей </a:t>
            </a:r>
            <a:r>
              <a:rPr lang="ru-RU" sz="2000" dirty="0" err="1"/>
              <a:t>штучних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 з вершиною альвеолярного </a:t>
            </a:r>
            <a:r>
              <a:rPr lang="ru-RU" sz="2000" dirty="0" err="1"/>
              <a:t>гребеня</a:t>
            </a:r>
            <a:r>
              <a:rPr lang="ru-RU" sz="2000" dirty="0"/>
              <a:t> і </a:t>
            </a:r>
            <a:r>
              <a:rPr lang="ru-RU" sz="2000" dirty="0" err="1"/>
              <a:t>альвеолярної</a:t>
            </a:r>
            <a:r>
              <a:rPr lang="ru-RU" sz="2000" dirty="0"/>
              <a:t> </a:t>
            </a:r>
            <a:r>
              <a:rPr lang="ru-RU" sz="2000" dirty="0" err="1"/>
              <a:t>частини</a:t>
            </a:r>
            <a:r>
              <a:rPr lang="ru-RU" sz="2000" dirty="0"/>
              <a:t> </a:t>
            </a:r>
            <a:r>
              <a:rPr lang="ru-RU" sz="2000" dirty="0" err="1"/>
              <a:t>щелеп</a:t>
            </a:r>
            <a:r>
              <a:rPr lang="ru-RU" sz="2000" dirty="0"/>
              <a:t>;</a:t>
            </a:r>
          </a:p>
          <a:p>
            <a:r>
              <a:rPr lang="ru-RU" sz="2000" dirty="0"/>
              <a:t>2) </a:t>
            </a:r>
            <a:r>
              <a:rPr lang="ru-RU" sz="2000" dirty="0" err="1"/>
              <a:t>взаємовідносини</a:t>
            </a:r>
            <a:r>
              <a:rPr lang="ru-RU" sz="2000" dirty="0"/>
              <a:t> осей </a:t>
            </a:r>
            <a:r>
              <a:rPr lang="ru-RU" sz="2000" dirty="0" err="1"/>
              <a:t>штучних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собою і по </a:t>
            </a:r>
            <a:r>
              <a:rPr lang="ru-RU" sz="2000" dirty="0" err="1"/>
              <a:t>відношенню</a:t>
            </a:r>
            <a:r>
              <a:rPr lang="ru-RU" sz="2000" dirty="0"/>
              <a:t> до </a:t>
            </a:r>
            <a:r>
              <a:rPr lang="ru-RU" sz="2000" dirty="0" err="1"/>
              <a:t>горизонтальної</a:t>
            </a:r>
            <a:r>
              <a:rPr lang="ru-RU" sz="2000" dirty="0"/>
              <a:t> </a:t>
            </a:r>
            <a:r>
              <a:rPr lang="ru-RU" sz="2000" dirty="0" err="1"/>
              <a:t>площини</a:t>
            </a:r>
            <a:r>
              <a:rPr lang="ru-RU" sz="2000" dirty="0"/>
              <a:t>;</a:t>
            </a:r>
          </a:p>
          <a:p>
            <a:r>
              <a:rPr lang="ru-RU" sz="2000" dirty="0"/>
              <a:t>3) </a:t>
            </a:r>
            <a:r>
              <a:rPr lang="ru-RU" sz="2000" dirty="0" err="1"/>
              <a:t>взаємовідносини</a:t>
            </a:r>
            <a:r>
              <a:rPr lang="ru-RU" sz="2000" dirty="0"/>
              <a:t> </a:t>
            </a:r>
            <a:r>
              <a:rPr lang="ru-RU" sz="2000" dirty="0" err="1"/>
              <a:t>ріжучих</a:t>
            </a:r>
            <a:r>
              <a:rPr lang="ru-RU" sz="2000" dirty="0"/>
              <a:t> </a:t>
            </a:r>
            <a:r>
              <a:rPr lang="ru-RU" sz="2000" dirty="0" err="1"/>
              <a:t>країв</a:t>
            </a:r>
            <a:r>
              <a:rPr lang="ru-RU" sz="2000" dirty="0"/>
              <a:t> і </a:t>
            </a:r>
            <a:r>
              <a:rPr lang="ru-RU" sz="2000" dirty="0" err="1"/>
              <a:t>жувальних</a:t>
            </a:r>
            <a:r>
              <a:rPr lang="ru-RU" sz="2000" dirty="0"/>
              <a:t> </a:t>
            </a:r>
            <a:r>
              <a:rPr lang="ru-RU" sz="2000" dirty="0" err="1"/>
              <a:t>поверхонь</a:t>
            </a:r>
            <a:r>
              <a:rPr lang="ru-RU" sz="2000" dirty="0"/>
              <a:t> </a:t>
            </a:r>
            <a:r>
              <a:rPr lang="ru-RU" sz="2000" dirty="0" err="1"/>
              <a:t>штучних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 з горизонтальною </a:t>
            </a:r>
            <a:r>
              <a:rPr lang="ru-RU" sz="2000" dirty="0" err="1"/>
              <a:t>площиною</a:t>
            </a:r>
            <a:r>
              <a:rPr lang="ru-RU" sz="2000" dirty="0"/>
              <a:t>;</a:t>
            </a:r>
          </a:p>
          <a:p>
            <a:r>
              <a:rPr lang="ru-RU" sz="2000" dirty="0"/>
              <a:t>4) </a:t>
            </a:r>
            <a:r>
              <a:rPr lang="ru-RU" sz="2000" dirty="0" err="1"/>
              <a:t>співвідношення</a:t>
            </a:r>
            <a:r>
              <a:rPr lang="ru-RU" sz="2000" dirty="0"/>
              <a:t> </a:t>
            </a:r>
            <a:r>
              <a:rPr lang="ru-RU" sz="2000" dirty="0" err="1"/>
              <a:t>шийок</a:t>
            </a:r>
            <a:r>
              <a:rPr lang="ru-RU" sz="2000" dirty="0"/>
              <a:t> </a:t>
            </a:r>
            <a:r>
              <a:rPr lang="ru-RU" sz="2000" dirty="0" err="1"/>
              <a:t>штучних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собою;</a:t>
            </a:r>
          </a:p>
          <a:p>
            <a:r>
              <a:rPr lang="ru-RU" sz="2000" dirty="0"/>
              <a:t>5) </a:t>
            </a:r>
            <a:r>
              <a:rPr lang="ru-RU" sz="2000" dirty="0" err="1"/>
              <a:t>положення</a:t>
            </a:r>
            <a:r>
              <a:rPr lang="ru-RU" sz="2000" dirty="0"/>
              <a:t> </a:t>
            </a:r>
            <a:r>
              <a:rPr lang="ru-RU" sz="2000" dirty="0" err="1"/>
              <a:t>штучних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 в </a:t>
            </a:r>
            <a:r>
              <a:rPr lang="ru-RU" sz="2000" dirty="0" err="1"/>
              <a:t>зубній</a:t>
            </a:r>
            <a:r>
              <a:rPr lang="ru-RU" sz="2000" dirty="0"/>
              <a:t> </a:t>
            </a:r>
            <a:r>
              <a:rPr lang="ru-RU" sz="2000" dirty="0" err="1"/>
              <a:t>дузі</a:t>
            </a:r>
            <a:r>
              <a:rPr lang="ru-RU" sz="2000" dirty="0"/>
              <a:t>;</a:t>
            </a:r>
          </a:p>
          <a:p>
            <a:r>
              <a:rPr lang="ru-RU" sz="2000" dirty="0"/>
              <a:t>6) </a:t>
            </a:r>
            <a:r>
              <a:rPr lang="ru-RU" sz="2000" dirty="0" err="1"/>
              <a:t>співвідношення</a:t>
            </a:r>
            <a:r>
              <a:rPr lang="ru-RU" sz="2000" dirty="0"/>
              <a:t> </a:t>
            </a:r>
            <a:r>
              <a:rPr lang="ru-RU" sz="2000" dirty="0" err="1"/>
              <a:t>штучних</a:t>
            </a:r>
            <a:r>
              <a:rPr lang="ru-RU" sz="2000" dirty="0"/>
              <a:t> </a:t>
            </a:r>
            <a:r>
              <a:rPr lang="ru-RU" sz="2000" dirty="0" err="1"/>
              <a:t>зубів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зубами </a:t>
            </a:r>
            <a:r>
              <a:rPr lang="ru-RU" sz="2000" dirty="0" err="1"/>
              <a:t>антагоністами</a:t>
            </a:r>
            <a:r>
              <a:rPr lang="ru-RU" sz="2000" dirty="0"/>
              <a:t>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1383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3528" y="47526"/>
            <a:ext cx="8352928" cy="707886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1. </a:t>
            </a:r>
            <a:r>
              <a:rPr lang="ru-RU" sz="2000" b="1" dirty="0" err="1"/>
              <a:t>Взаємовідносини</a:t>
            </a:r>
            <a:r>
              <a:rPr lang="ru-RU" sz="2000" b="1" dirty="0"/>
              <a:t> осей </a:t>
            </a:r>
            <a:r>
              <a:rPr lang="ru-RU" sz="2000" b="1" dirty="0" err="1"/>
              <a:t>штучних</a:t>
            </a:r>
            <a:r>
              <a:rPr lang="ru-RU" sz="2000" b="1" dirty="0"/>
              <a:t> </a:t>
            </a:r>
            <a:r>
              <a:rPr lang="ru-RU" sz="2000" b="1" dirty="0" err="1"/>
              <a:t>зубів</a:t>
            </a:r>
            <a:r>
              <a:rPr lang="ru-RU" sz="2000" b="1" dirty="0"/>
              <a:t> з вершиною альвеолярного </a:t>
            </a:r>
            <a:r>
              <a:rPr lang="ru-RU" sz="2000" b="1" dirty="0" err="1"/>
              <a:t>гребеня</a:t>
            </a:r>
            <a:r>
              <a:rPr lang="ru-RU" sz="2000" b="1" dirty="0"/>
              <a:t> і </a:t>
            </a:r>
            <a:r>
              <a:rPr lang="ru-RU" sz="2000" b="1" dirty="0" err="1"/>
              <a:t>альвеолярної</a:t>
            </a:r>
            <a:r>
              <a:rPr lang="ru-RU" sz="2000" b="1" dirty="0"/>
              <a:t> </a:t>
            </a:r>
            <a:r>
              <a:rPr lang="ru-RU" sz="2000" b="1" dirty="0" err="1"/>
              <a:t>частини</a:t>
            </a:r>
            <a:r>
              <a:rPr lang="ru-RU" sz="2000" b="1" dirty="0"/>
              <a:t> </a:t>
            </a:r>
            <a:r>
              <a:rPr lang="ru-RU" sz="2000" b="1" dirty="0" err="1"/>
              <a:t>щелеп</a:t>
            </a:r>
            <a:r>
              <a:rPr lang="ru-RU" sz="2000" b="1" dirty="0"/>
              <a:t>.</a:t>
            </a:r>
            <a:endParaRPr lang="uk-UA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836712"/>
            <a:ext cx="364608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/>
              <a:t>Штучні</a:t>
            </a:r>
            <a:r>
              <a:rPr lang="ru-RU" sz="2000" dirty="0"/>
              <a:t> </a:t>
            </a:r>
            <a:r>
              <a:rPr lang="ru-RU" sz="2000" dirty="0" err="1"/>
              <a:t>зуби</a:t>
            </a:r>
            <a:r>
              <a:rPr lang="ru-RU" sz="2000" dirty="0"/>
              <a:t> </a:t>
            </a:r>
            <a:r>
              <a:rPr lang="ru-RU" sz="2000" dirty="0" err="1"/>
              <a:t>розташовуються</a:t>
            </a:r>
            <a:r>
              <a:rPr lang="ru-RU" sz="2000" dirty="0"/>
              <a:t> на </a:t>
            </a:r>
            <a:r>
              <a:rPr lang="ru-RU" sz="2000" dirty="0" err="1"/>
              <a:t>вершині</a:t>
            </a:r>
            <a:r>
              <a:rPr lang="ru-RU" sz="2000" dirty="0"/>
              <a:t> альвеолярного </a:t>
            </a:r>
            <a:r>
              <a:rPr lang="ru-RU" sz="2000" dirty="0" err="1"/>
              <a:t>гребеня</a:t>
            </a:r>
            <a:r>
              <a:rPr lang="ru-RU" sz="2000" dirty="0"/>
              <a:t> і </a:t>
            </a:r>
            <a:r>
              <a:rPr lang="ru-RU" sz="2000" dirty="0" err="1"/>
              <a:t>повторюють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нахил</a:t>
            </a:r>
            <a:r>
              <a:rPr lang="ru-RU" sz="2000" dirty="0"/>
              <a:t>. </a:t>
            </a:r>
            <a:r>
              <a:rPr lang="ru-RU" sz="2000" dirty="0" err="1"/>
              <a:t>Потрібно</a:t>
            </a:r>
            <a:r>
              <a:rPr lang="ru-RU" sz="2000" dirty="0"/>
              <a:t> </a:t>
            </a:r>
            <a:r>
              <a:rPr lang="ru-RU" sz="2000" dirty="0" err="1"/>
              <a:t>стежити</a:t>
            </a:r>
            <a:r>
              <a:rPr lang="ru-RU" sz="2000" dirty="0"/>
              <a:t> за </a:t>
            </a:r>
            <a:r>
              <a:rPr lang="ru-RU" sz="2000" dirty="0" err="1"/>
              <a:t>тим</a:t>
            </a:r>
            <a:r>
              <a:rPr lang="ru-RU" sz="2000" dirty="0"/>
              <a:t>, </a:t>
            </a:r>
            <a:r>
              <a:rPr lang="ru-RU" sz="2000" dirty="0" err="1"/>
              <a:t>щоб</a:t>
            </a:r>
            <a:r>
              <a:rPr lang="ru-RU" sz="2000" dirty="0"/>
              <a:t> </a:t>
            </a:r>
            <a:r>
              <a:rPr lang="ru-RU" sz="2000" dirty="0" err="1"/>
              <a:t>вісь</a:t>
            </a:r>
            <a:r>
              <a:rPr lang="ru-RU" sz="2000" dirty="0"/>
              <a:t> кожного зуба </a:t>
            </a:r>
            <a:r>
              <a:rPr lang="ru-RU" sz="2000" dirty="0" err="1"/>
              <a:t>збігалася</a:t>
            </a:r>
            <a:r>
              <a:rPr lang="ru-RU" sz="2000" dirty="0"/>
              <a:t> з </a:t>
            </a:r>
            <a:r>
              <a:rPr lang="ru-RU" sz="2000" dirty="0" err="1" smtClean="0"/>
              <a:t>міжальвеолярною</a:t>
            </a:r>
            <a:r>
              <a:rPr lang="ru-RU" sz="2000" dirty="0" smtClean="0"/>
              <a:t> </a:t>
            </a:r>
            <a:r>
              <a:rPr lang="ru-RU" sz="2000" dirty="0" err="1"/>
              <a:t>лінією</a:t>
            </a:r>
            <a:r>
              <a:rPr lang="ru-RU" sz="2000" dirty="0"/>
              <a:t>, яка </a:t>
            </a:r>
            <a:r>
              <a:rPr lang="ru-RU" sz="2000" dirty="0" err="1"/>
              <a:t>перетинає</a:t>
            </a:r>
            <a:r>
              <a:rPr lang="ru-RU" sz="2000" dirty="0"/>
              <a:t> </a:t>
            </a:r>
            <a:r>
              <a:rPr lang="ru-RU" sz="2000" dirty="0" err="1"/>
              <a:t>вершини</a:t>
            </a:r>
            <a:r>
              <a:rPr lang="ru-RU" sz="2000" dirty="0"/>
              <a:t> альвеолярного </a:t>
            </a:r>
            <a:r>
              <a:rPr lang="ru-RU" sz="2000" dirty="0" err="1"/>
              <a:t>гребеня</a:t>
            </a:r>
            <a:r>
              <a:rPr lang="ru-RU" sz="2000" dirty="0"/>
              <a:t> і </a:t>
            </a:r>
            <a:r>
              <a:rPr lang="ru-RU" sz="2000" dirty="0" err="1"/>
              <a:t>альвеолярної</a:t>
            </a:r>
            <a:r>
              <a:rPr lang="ru-RU" sz="2000" dirty="0"/>
              <a:t> </a:t>
            </a:r>
            <a:r>
              <a:rPr lang="ru-RU" sz="2000" dirty="0" err="1"/>
              <a:t>частини</a:t>
            </a:r>
            <a:r>
              <a:rPr lang="ru-RU" sz="2000" dirty="0"/>
              <a:t> </a:t>
            </a:r>
            <a:r>
              <a:rPr lang="ru-RU" sz="2000" dirty="0" err="1"/>
              <a:t>обох</a:t>
            </a:r>
            <a:r>
              <a:rPr lang="ru-RU" sz="2000" dirty="0"/>
              <a:t> </a:t>
            </a:r>
            <a:r>
              <a:rPr lang="ru-RU" sz="2000" dirty="0" err="1"/>
              <a:t>щелеп</a:t>
            </a:r>
            <a:r>
              <a:rPr lang="ru-RU" sz="2000" dirty="0"/>
              <a:t>.</a:t>
            </a:r>
            <a:endParaRPr lang="uk-UA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5677" y="915595"/>
            <a:ext cx="3970946" cy="32373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7584" y="4581128"/>
            <a:ext cx="79723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Ця</a:t>
            </a:r>
            <a:r>
              <a:rPr lang="ru-RU" sz="2000" dirty="0"/>
              <a:t> </a:t>
            </a:r>
            <a:r>
              <a:rPr lang="ru-RU" sz="2000" dirty="0" err="1"/>
              <a:t>умова</a:t>
            </a:r>
            <a:r>
              <a:rPr lang="ru-RU" sz="2000" dirty="0"/>
              <a:t> </a:t>
            </a:r>
            <a:r>
              <a:rPr lang="ru-RU" sz="2000" dirty="0" err="1"/>
              <a:t>забезпечує</a:t>
            </a:r>
            <a:r>
              <a:rPr lang="ru-RU" sz="2000" dirty="0"/>
              <a:t> </a:t>
            </a:r>
            <a:r>
              <a:rPr lang="ru-RU" sz="2000" dirty="0" err="1"/>
              <a:t>стійкість</a:t>
            </a:r>
            <a:r>
              <a:rPr lang="ru-RU" sz="2000" dirty="0"/>
              <a:t> </a:t>
            </a:r>
            <a:r>
              <a:rPr lang="ru-RU" sz="2000" dirty="0" err="1"/>
              <a:t>протезів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функції</a:t>
            </a:r>
            <a:r>
              <a:rPr lang="ru-RU" sz="2000" dirty="0"/>
              <a:t>, так як </a:t>
            </a:r>
            <a:r>
              <a:rPr lang="ru-RU" sz="2000" dirty="0" err="1"/>
              <a:t>жувальний</a:t>
            </a:r>
            <a:r>
              <a:rPr lang="ru-RU" sz="2000" dirty="0"/>
              <a:t> </a:t>
            </a:r>
            <a:r>
              <a:rPr lang="ru-RU" sz="2000" dirty="0" err="1"/>
              <a:t>тиск</a:t>
            </a:r>
            <a:r>
              <a:rPr lang="ru-RU" sz="2000" dirty="0"/>
              <a:t> по </a:t>
            </a:r>
            <a:r>
              <a:rPr lang="ru-RU" sz="2000" dirty="0" err="1"/>
              <a:t>осі</a:t>
            </a:r>
            <a:r>
              <a:rPr lang="ru-RU" sz="2000" dirty="0"/>
              <a:t> зуба </a:t>
            </a:r>
            <a:r>
              <a:rPr lang="ru-RU" sz="2000" dirty="0" err="1"/>
              <a:t>передається</a:t>
            </a:r>
            <a:r>
              <a:rPr lang="ru-RU" sz="2000" dirty="0"/>
              <a:t> на середину альвеолярного </a:t>
            </a:r>
            <a:r>
              <a:rPr lang="ru-RU" sz="2000" dirty="0" err="1"/>
              <a:t>гребеня</a:t>
            </a:r>
            <a:r>
              <a:rPr lang="ru-RU" sz="2000" dirty="0"/>
              <a:t> і </a:t>
            </a:r>
            <a:r>
              <a:rPr lang="ru-RU" sz="2000" dirty="0" err="1"/>
              <a:t>альвеолярної</a:t>
            </a:r>
            <a:r>
              <a:rPr lang="ru-RU" sz="2000" dirty="0"/>
              <a:t> </a:t>
            </a:r>
            <a:r>
              <a:rPr lang="ru-RU" sz="2000" dirty="0" err="1"/>
              <a:t>частини</a:t>
            </a:r>
            <a:r>
              <a:rPr lang="ru-RU" sz="2000" dirty="0"/>
              <a:t> </a:t>
            </a:r>
            <a:r>
              <a:rPr lang="ru-RU" sz="2000" dirty="0" err="1"/>
              <a:t>щелеп</a:t>
            </a:r>
            <a:r>
              <a:rPr lang="ru-RU" sz="2000" dirty="0"/>
              <a:t> і не </a:t>
            </a:r>
            <a:r>
              <a:rPr lang="ru-RU" sz="2000" dirty="0" err="1"/>
              <a:t>зміщує</a:t>
            </a:r>
            <a:r>
              <a:rPr lang="ru-RU" sz="2000" dirty="0"/>
              <a:t> протез.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xmlns="" val="1503561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99465" y="-15190"/>
            <a:ext cx="8352928" cy="707886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Взаємовідносини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осей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штучних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зубів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собою і по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відношенню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горизонтальної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площини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12976"/>
            <a:ext cx="2520280" cy="15799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344" y="4757012"/>
            <a:ext cx="3251552" cy="1975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809873"/>
            <a:ext cx="3482024" cy="1894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1" y="710694"/>
            <a:ext cx="81128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Центральний</a:t>
            </a:r>
            <a:r>
              <a:rPr lang="ru-RU" dirty="0"/>
              <a:t> </a:t>
            </a:r>
            <a:r>
              <a:rPr lang="ru-RU" dirty="0" err="1"/>
              <a:t>різець</a:t>
            </a:r>
            <a:r>
              <a:rPr lang="ru-RU" dirty="0"/>
              <a:t>, </a:t>
            </a:r>
            <a:r>
              <a:rPr lang="ru-RU" dirty="0" err="1"/>
              <a:t>бічний</a:t>
            </a:r>
            <a:r>
              <a:rPr lang="ru-RU" dirty="0"/>
              <a:t> </a:t>
            </a:r>
            <a:r>
              <a:rPr lang="ru-RU" dirty="0" err="1"/>
              <a:t>різець</a:t>
            </a:r>
            <a:r>
              <a:rPr lang="ru-RU" dirty="0"/>
              <a:t> і </a:t>
            </a:r>
            <a:r>
              <a:rPr lang="ru-RU" dirty="0" err="1"/>
              <a:t>ікло</a:t>
            </a:r>
            <a:r>
              <a:rPr lang="ru-RU" dirty="0"/>
              <a:t> </a:t>
            </a:r>
            <a:r>
              <a:rPr lang="ru-RU" dirty="0" err="1"/>
              <a:t>верхньої</a:t>
            </a:r>
            <a:r>
              <a:rPr lang="ru-RU" dirty="0"/>
              <a:t> </a:t>
            </a:r>
            <a:r>
              <a:rPr lang="ru-RU" dirty="0" err="1"/>
              <a:t>щелепи</a:t>
            </a:r>
            <a:r>
              <a:rPr lang="ru-RU" dirty="0"/>
              <a:t> </a:t>
            </a:r>
            <a:r>
              <a:rPr lang="ru-RU" dirty="0" err="1"/>
              <a:t>ставлять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кутом </a:t>
            </a:r>
            <a:r>
              <a:rPr lang="ru-RU" dirty="0" smtClean="0"/>
              <a:t>5-10° </a:t>
            </a:r>
            <a:r>
              <a:rPr lang="ru-RU" dirty="0"/>
              <a:t>до </a:t>
            </a:r>
            <a:r>
              <a:rPr lang="ru-RU" dirty="0" err="1"/>
              <a:t>косметичного</a:t>
            </a:r>
            <a:r>
              <a:rPr lang="ru-RU" dirty="0"/>
              <a:t> центру і </a:t>
            </a:r>
            <a:r>
              <a:rPr lang="ru-RU" dirty="0" err="1"/>
              <a:t>між</a:t>
            </a:r>
            <a:r>
              <a:rPr lang="ru-RU" dirty="0"/>
              <a:t> собою.</a:t>
            </a:r>
          </a:p>
          <a:p>
            <a:r>
              <a:rPr lang="ru-RU" dirty="0" err="1"/>
              <a:t>Перші</a:t>
            </a:r>
            <a:r>
              <a:rPr lang="ru-RU" dirty="0"/>
              <a:t> та </a:t>
            </a:r>
            <a:r>
              <a:rPr lang="ru-RU" dirty="0" err="1"/>
              <a:t>другі</a:t>
            </a:r>
            <a:r>
              <a:rPr lang="ru-RU" dirty="0"/>
              <a:t> </a:t>
            </a:r>
            <a:r>
              <a:rPr lang="ru-RU" dirty="0" err="1"/>
              <a:t>премоляри</a:t>
            </a:r>
            <a:r>
              <a:rPr lang="ru-RU" dirty="0"/>
              <a:t> стоять </a:t>
            </a:r>
            <a:r>
              <a:rPr lang="ru-RU" dirty="0" err="1"/>
              <a:t>паралельно</a:t>
            </a:r>
            <a:r>
              <a:rPr lang="ru-RU" dirty="0"/>
              <a:t> і перпендикулярно до </a:t>
            </a:r>
            <a:r>
              <a:rPr lang="ru-RU" dirty="0" err="1"/>
              <a:t>протетичної</a:t>
            </a:r>
            <a:r>
              <a:rPr lang="ru-RU" dirty="0"/>
              <a:t> </a:t>
            </a:r>
            <a:r>
              <a:rPr lang="ru-RU" dirty="0" err="1"/>
              <a:t>площини</a:t>
            </a:r>
            <a:r>
              <a:rPr lang="ru-RU" dirty="0"/>
              <a:t> (</a:t>
            </a:r>
            <a:r>
              <a:rPr lang="ru-RU" dirty="0" err="1"/>
              <a:t>склу</a:t>
            </a:r>
            <a:r>
              <a:rPr lang="ru-RU" dirty="0"/>
              <a:t>).</a:t>
            </a:r>
          </a:p>
          <a:p>
            <a:r>
              <a:rPr lang="ru-RU" dirty="0" err="1"/>
              <a:t>Перші</a:t>
            </a:r>
            <a:r>
              <a:rPr lang="ru-RU" dirty="0"/>
              <a:t> та </a:t>
            </a:r>
            <a:r>
              <a:rPr lang="ru-RU" dirty="0" err="1"/>
              <a:t>другі</a:t>
            </a:r>
            <a:r>
              <a:rPr lang="ru-RU" dirty="0"/>
              <a:t> </a:t>
            </a:r>
            <a:r>
              <a:rPr lang="ru-RU" dirty="0" err="1"/>
              <a:t>моляри</a:t>
            </a:r>
            <a:r>
              <a:rPr lang="ru-RU" dirty="0"/>
              <a:t>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віссю</a:t>
            </a:r>
            <a:r>
              <a:rPr lang="ru-RU" dirty="0"/>
              <a:t> </a:t>
            </a:r>
            <a:r>
              <a:rPr lang="ru-RU" dirty="0" err="1"/>
              <a:t>нахилені</a:t>
            </a:r>
            <a:r>
              <a:rPr lang="ru-RU" dirty="0"/>
              <a:t> до </a:t>
            </a:r>
            <a:r>
              <a:rPr lang="ru-RU" dirty="0" err="1"/>
              <a:t>косметичного</a:t>
            </a:r>
            <a:r>
              <a:rPr lang="ru-RU" dirty="0"/>
              <a:t> центру.</a:t>
            </a:r>
          </a:p>
          <a:p>
            <a:r>
              <a:rPr lang="ru-RU" dirty="0" err="1"/>
              <a:t>Перші</a:t>
            </a:r>
            <a:r>
              <a:rPr lang="ru-RU" dirty="0"/>
              <a:t> та </a:t>
            </a:r>
            <a:r>
              <a:rPr lang="ru-RU" dirty="0" err="1"/>
              <a:t>другі</a:t>
            </a:r>
            <a:r>
              <a:rPr lang="ru-RU" dirty="0"/>
              <a:t> </a:t>
            </a:r>
            <a:r>
              <a:rPr lang="ru-RU" dirty="0" err="1"/>
              <a:t>нижні</a:t>
            </a:r>
            <a:r>
              <a:rPr lang="ru-RU" dirty="0"/>
              <a:t> </a:t>
            </a:r>
            <a:r>
              <a:rPr lang="ru-RU" dirty="0" err="1"/>
              <a:t>різці</a:t>
            </a:r>
            <a:r>
              <a:rPr lang="ru-RU" dirty="0"/>
              <a:t> стоять </a:t>
            </a:r>
            <a:r>
              <a:rPr lang="ru-RU" dirty="0" err="1"/>
              <a:t>паралельно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собою. </a:t>
            </a:r>
            <a:r>
              <a:rPr lang="ru-RU" dirty="0" err="1"/>
              <a:t>Ікла</a:t>
            </a:r>
            <a:r>
              <a:rPr lang="ru-RU" dirty="0"/>
              <a:t>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віссю</a:t>
            </a:r>
            <a:r>
              <a:rPr lang="ru-RU" dirty="0"/>
              <a:t> </a:t>
            </a:r>
            <a:r>
              <a:rPr lang="ru-RU" dirty="0" err="1"/>
              <a:t>нахилені</a:t>
            </a:r>
            <a:r>
              <a:rPr lang="ru-RU" dirty="0"/>
              <a:t> до </a:t>
            </a:r>
            <a:r>
              <a:rPr lang="ru-RU" dirty="0" err="1"/>
              <a:t>косметичного</a:t>
            </a:r>
            <a:r>
              <a:rPr lang="ru-RU" dirty="0"/>
              <a:t> центру. </a:t>
            </a:r>
            <a:r>
              <a:rPr lang="ru-RU" dirty="0" err="1"/>
              <a:t>Нижні</a:t>
            </a:r>
            <a:r>
              <a:rPr lang="ru-RU" dirty="0"/>
              <a:t> </a:t>
            </a:r>
            <a:r>
              <a:rPr lang="ru-RU" dirty="0" err="1"/>
              <a:t>моляри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нахилені</a:t>
            </a:r>
            <a:r>
              <a:rPr lang="ru-RU" dirty="0"/>
              <a:t> в сторону </a:t>
            </a:r>
            <a:r>
              <a:rPr lang="ru-RU" dirty="0" err="1"/>
              <a:t>косметичного</a:t>
            </a:r>
            <a:r>
              <a:rPr lang="ru-RU" dirty="0"/>
              <a:t> центру.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917986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59" y="806515"/>
            <a:ext cx="79928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Ріжучий</a:t>
            </a:r>
            <a:r>
              <a:rPr lang="ru-RU" sz="1600" dirty="0"/>
              <a:t> край </a:t>
            </a:r>
            <a:r>
              <a:rPr lang="ru-RU" sz="1600" dirty="0" err="1"/>
              <a:t>центральних</a:t>
            </a:r>
            <a:r>
              <a:rPr lang="ru-RU" sz="1600" dirty="0"/>
              <a:t> </a:t>
            </a:r>
            <a:r>
              <a:rPr lang="ru-RU" sz="1600" dirty="0" err="1"/>
              <a:t>різців</a:t>
            </a:r>
            <a:r>
              <a:rPr lang="ru-RU" sz="1600" dirty="0"/>
              <a:t> </a:t>
            </a:r>
            <a:r>
              <a:rPr lang="ru-RU" sz="1600" dirty="0" err="1"/>
              <a:t>доторкається</a:t>
            </a:r>
            <a:r>
              <a:rPr lang="ru-RU" sz="1600" dirty="0"/>
              <a:t> </a:t>
            </a:r>
            <a:r>
              <a:rPr lang="ru-RU" sz="1600" dirty="0" err="1"/>
              <a:t>скла</a:t>
            </a:r>
            <a:r>
              <a:rPr lang="ru-RU" sz="1600" dirty="0"/>
              <a:t>. </a:t>
            </a:r>
            <a:r>
              <a:rPr lang="ru-RU" sz="1600" dirty="0" err="1"/>
              <a:t>Ріжучий</a:t>
            </a:r>
            <a:r>
              <a:rPr lang="ru-RU" sz="1600" dirty="0"/>
              <a:t> край </a:t>
            </a:r>
            <a:r>
              <a:rPr lang="ru-RU" sz="1600" dirty="0" err="1"/>
              <a:t>бічних</a:t>
            </a:r>
            <a:r>
              <a:rPr lang="ru-RU" sz="1600" dirty="0"/>
              <a:t> </a:t>
            </a:r>
            <a:r>
              <a:rPr lang="ru-RU" sz="1600" dirty="0" err="1"/>
              <a:t>різців</a:t>
            </a:r>
            <a:r>
              <a:rPr lang="ru-RU" sz="1600" dirty="0"/>
              <a:t> </a:t>
            </a:r>
            <a:r>
              <a:rPr lang="ru-RU" sz="1600" dirty="0" err="1"/>
              <a:t>піднятий</a:t>
            </a:r>
            <a:r>
              <a:rPr lang="ru-RU" sz="1600" dirty="0"/>
              <a:t> над </a:t>
            </a:r>
            <a:r>
              <a:rPr lang="ru-RU" sz="1600" dirty="0" err="1"/>
              <a:t>склом</a:t>
            </a:r>
            <a:r>
              <a:rPr lang="ru-RU" sz="1600" dirty="0"/>
              <a:t> на 0,5 мм. </a:t>
            </a:r>
            <a:r>
              <a:rPr lang="ru-RU" sz="1600" dirty="0" err="1"/>
              <a:t>Ікла</a:t>
            </a:r>
            <a:r>
              <a:rPr lang="ru-RU" sz="1600" dirty="0"/>
              <a:t> </a:t>
            </a:r>
            <a:r>
              <a:rPr lang="ru-RU" sz="1600" dirty="0" err="1"/>
              <a:t>доторкаються</a:t>
            </a:r>
            <a:r>
              <a:rPr lang="ru-RU" sz="1600" dirty="0"/>
              <a:t> </a:t>
            </a:r>
            <a:r>
              <a:rPr lang="ru-RU" sz="1600" dirty="0" err="1"/>
              <a:t>скла</a:t>
            </a:r>
            <a:r>
              <a:rPr lang="ru-RU" sz="1600" dirty="0"/>
              <a:t> </a:t>
            </a:r>
            <a:r>
              <a:rPr lang="ru-RU" sz="1600" dirty="0" err="1"/>
              <a:t>своїми</a:t>
            </a:r>
            <a:r>
              <a:rPr lang="ru-RU" sz="1600" dirty="0"/>
              <a:t> </a:t>
            </a:r>
            <a:r>
              <a:rPr lang="ru-RU" sz="1600" dirty="0" err="1"/>
              <a:t>рвучими</a:t>
            </a:r>
            <a:r>
              <a:rPr lang="ru-RU" sz="1600" dirty="0"/>
              <a:t> кутами. </a:t>
            </a:r>
            <a:r>
              <a:rPr lang="ru-RU" sz="1600" dirty="0" err="1"/>
              <a:t>Ріжучі</a:t>
            </a:r>
            <a:r>
              <a:rPr lang="ru-RU" sz="1600" dirty="0"/>
              <a:t> </a:t>
            </a:r>
            <a:r>
              <a:rPr lang="ru-RU" sz="1600" dirty="0" err="1"/>
              <a:t>краї</a:t>
            </a:r>
            <a:r>
              <a:rPr lang="ru-RU" sz="1600" dirty="0"/>
              <a:t> </a:t>
            </a:r>
            <a:r>
              <a:rPr lang="ru-RU" sz="1600" dirty="0" err="1"/>
              <a:t>нижніх</a:t>
            </a:r>
            <a:r>
              <a:rPr lang="ru-RU" sz="1600" dirty="0"/>
              <a:t> </a:t>
            </a:r>
            <a:r>
              <a:rPr lang="ru-RU" sz="1600" dirty="0" err="1"/>
              <a:t>центральних</a:t>
            </a:r>
            <a:r>
              <a:rPr lang="ru-RU" sz="1600" dirty="0"/>
              <a:t> </a:t>
            </a:r>
            <a:r>
              <a:rPr lang="ru-RU" sz="1600" dirty="0" err="1"/>
              <a:t>різців</a:t>
            </a:r>
            <a:r>
              <a:rPr lang="ru-RU" sz="1600" dirty="0"/>
              <a:t> стоять на </a:t>
            </a:r>
            <a:r>
              <a:rPr lang="ru-RU" sz="1600" dirty="0" err="1"/>
              <a:t>одній</a:t>
            </a:r>
            <a:r>
              <a:rPr lang="ru-RU" sz="1600" dirty="0"/>
              <a:t> </a:t>
            </a:r>
            <a:r>
              <a:rPr lang="ru-RU" sz="1600" dirty="0" err="1"/>
              <a:t>прямій</a:t>
            </a:r>
            <a:r>
              <a:rPr lang="ru-RU" sz="1600" dirty="0"/>
              <a:t>. </a:t>
            </a:r>
            <a:r>
              <a:rPr lang="ru-RU" sz="1600" dirty="0" err="1"/>
              <a:t>Рвучий</a:t>
            </a:r>
            <a:r>
              <a:rPr lang="ru-RU" sz="1600" dirty="0"/>
              <a:t> кут </a:t>
            </a:r>
            <a:r>
              <a:rPr lang="ru-RU" sz="1600" dirty="0" err="1"/>
              <a:t>ікла</a:t>
            </a:r>
            <a:r>
              <a:rPr lang="ru-RU" sz="1600" dirty="0"/>
              <a:t> повинен бути </a:t>
            </a:r>
            <a:r>
              <a:rPr lang="ru-RU" sz="1600" dirty="0" err="1"/>
              <a:t>піднятий</a:t>
            </a:r>
            <a:r>
              <a:rPr lang="ru-RU" sz="1600" dirty="0"/>
              <a:t> на 0,5 мм. </a:t>
            </a:r>
            <a:r>
              <a:rPr lang="ru-RU" sz="1600" dirty="0" err="1"/>
              <a:t>Перші</a:t>
            </a:r>
            <a:r>
              <a:rPr lang="ru-RU" sz="1600" dirty="0"/>
              <a:t> </a:t>
            </a:r>
            <a:r>
              <a:rPr lang="ru-RU" sz="1600" dirty="0" err="1"/>
              <a:t>премоляри</a:t>
            </a:r>
            <a:r>
              <a:rPr lang="ru-RU" sz="1600" dirty="0"/>
              <a:t> </a:t>
            </a:r>
            <a:r>
              <a:rPr lang="ru-RU" sz="1600" dirty="0" err="1"/>
              <a:t>доторкаються</a:t>
            </a:r>
            <a:r>
              <a:rPr lang="ru-RU" sz="1600" dirty="0"/>
              <a:t> </a:t>
            </a:r>
            <a:r>
              <a:rPr lang="ru-RU" sz="1600" dirty="0" err="1"/>
              <a:t>скла</a:t>
            </a:r>
            <a:r>
              <a:rPr lang="ru-RU" sz="1600" dirty="0"/>
              <a:t> </a:t>
            </a:r>
            <a:r>
              <a:rPr lang="ru-RU" sz="1600" dirty="0" err="1"/>
              <a:t>щічними</a:t>
            </a:r>
            <a:r>
              <a:rPr lang="ru-RU" sz="1600" dirty="0"/>
              <a:t> буграми. </a:t>
            </a:r>
            <a:r>
              <a:rPr lang="ru-RU" sz="1600" dirty="0" err="1"/>
              <a:t>Піднебінні</a:t>
            </a:r>
            <a:r>
              <a:rPr lang="ru-RU" sz="1600" dirty="0"/>
              <a:t> горби </a:t>
            </a:r>
            <a:r>
              <a:rPr lang="ru-RU" sz="1600" dirty="0" err="1"/>
              <a:t>підняті</a:t>
            </a:r>
            <a:r>
              <a:rPr lang="ru-RU" sz="1600" dirty="0"/>
              <a:t> на 1мм. </a:t>
            </a:r>
            <a:r>
              <a:rPr lang="ru-RU" sz="1600" dirty="0" err="1"/>
              <a:t>Другі</a:t>
            </a:r>
            <a:r>
              <a:rPr lang="ru-RU" sz="1600" dirty="0"/>
              <a:t> </a:t>
            </a:r>
            <a:r>
              <a:rPr lang="ru-RU" sz="1600" dirty="0" err="1"/>
              <a:t>премоляри</a:t>
            </a:r>
            <a:r>
              <a:rPr lang="ru-RU" sz="1600" dirty="0"/>
              <a:t> </a:t>
            </a:r>
            <a:r>
              <a:rPr lang="ru-RU" sz="1600" dirty="0" err="1"/>
              <a:t>доторкаються</a:t>
            </a:r>
            <a:r>
              <a:rPr lang="ru-RU" sz="1600" dirty="0"/>
              <a:t> </a:t>
            </a:r>
            <a:r>
              <a:rPr lang="ru-RU" sz="1600" dirty="0" err="1"/>
              <a:t>скла</a:t>
            </a:r>
            <a:r>
              <a:rPr lang="ru-RU" sz="1600" dirty="0"/>
              <a:t> </a:t>
            </a:r>
            <a:r>
              <a:rPr lang="ru-RU" sz="1600" dirty="0" err="1"/>
              <a:t>обома</a:t>
            </a:r>
            <a:r>
              <a:rPr lang="ru-RU" sz="1600" dirty="0"/>
              <a:t> буграми. </a:t>
            </a:r>
            <a:r>
              <a:rPr lang="ru-RU" sz="1600" dirty="0" err="1"/>
              <a:t>Перші</a:t>
            </a:r>
            <a:r>
              <a:rPr lang="ru-RU" sz="1600" dirty="0"/>
              <a:t> </a:t>
            </a:r>
            <a:r>
              <a:rPr lang="ru-RU" sz="1600" dirty="0" err="1"/>
              <a:t>моляри</a:t>
            </a:r>
            <a:r>
              <a:rPr lang="ru-RU" sz="1600" dirty="0"/>
              <a:t> </a:t>
            </a:r>
            <a:r>
              <a:rPr lang="ru-RU" sz="1600" dirty="0" err="1"/>
              <a:t>доторкаются</a:t>
            </a:r>
            <a:r>
              <a:rPr lang="ru-RU" sz="1600" dirty="0"/>
              <a:t> </a:t>
            </a:r>
            <a:r>
              <a:rPr lang="ru-RU" sz="1600" dirty="0" err="1"/>
              <a:t>скла</a:t>
            </a:r>
            <a:r>
              <a:rPr lang="ru-RU" sz="1600" dirty="0"/>
              <a:t> </a:t>
            </a:r>
            <a:r>
              <a:rPr lang="ru-RU" sz="1600" dirty="0" err="1"/>
              <a:t>медіально-піднебінними</a:t>
            </a:r>
            <a:r>
              <a:rPr lang="ru-RU" sz="1600" dirty="0"/>
              <a:t> буграми, </a:t>
            </a:r>
            <a:r>
              <a:rPr lang="ru-RU" sz="1600" dirty="0" err="1"/>
              <a:t>решта</a:t>
            </a:r>
            <a:r>
              <a:rPr lang="ru-RU" sz="1600" dirty="0"/>
              <a:t> </a:t>
            </a:r>
            <a:r>
              <a:rPr lang="ru-RU" sz="1600" dirty="0" err="1"/>
              <a:t>підняті</a:t>
            </a:r>
            <a:r>
              <a:rPr lang="ru-RU" sz="1600" dirty="0"/>
              <a:t> - </a:t>
            </a:r>
            <a:r>
              <a:rPr lang="ru-RU" sz="1600" dirty="0" err="1"/>
              <a:t>медіально-щічний</a:t>
            </a:r>
            <a:r>
              <a:rPr lang="ru-RU" sz="1600" dirty="0"/>
              <a:t> - на 0,5 мм; дистально-</a:t>
            </a:r>
            <a:r>
              <a:rPr lang="ru-RU" sz="1600" dirty="0" err="1"/>
              <a:t>щічний</a:t>
            </a:r>
            <a:r>
              <a:rPr lang="ru-RU" sz="1600" dirty="0"/>
              <a:t> - на 1,5 мм; дистально-</a:t>
            </a:r>
            <a:r>
              <a:rPr lang="ru-RU" sz="1600" dirty="0" err="1"/>
              <a:t>піднебінний</a:t>
            </a:r>
            <a:r>
              <a:rPr lang="ru-RU" sz="1600" dirty="0"/>
              <a:t> - на 1 мм.</a:t>
            </a:r>
            <a:endParaRPr lang="uk-UA" sz="1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3987" y="5373216"/>
            <a:ext cx="2955925" cy="9525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36592"/>
            <a:ext cx="4110250" cy="28287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0" name="Прямоугольник 9"/>
          <p:cNvSpPr/>
          <p:nvPr/>
        </p:nvSpPr>
        <p:spPr>
          <a:xfrm>
            <a:off x="326171" y="56818"/>
            <a:ext cx="8352928" cy="707886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Взаємовідносини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ріжучих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країв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жувальних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площин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штучних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зубів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з горизонтальною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площиною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59" y="3212976"/>
            <a:ext cx="34563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Завдяки</a:t>
            </a:r>
            <a:r>
              <a:rPr lang="ru-RU" sz="1600" dirty="0"/>
              <a:t> </a:t>
            </a:r>
            <a:r>
              <a:rPr lang="ru-RU" sz="1600" dirty="0" err="1"/>
              <a:t>такій</a:t>
            </a:r>
            <a:r>
              <a:rPr lang="ru-RU" sz="1600" dirty="0"/>
              <a:t> </a:t>
            </a:r>
            <a:r>
              <a:rPr lang="ru-RU" sz="1600" dirty="0" err="1"/>
              <a:t>орієнтації</a:t>
            </a:r>
            <a:r>
              <a:rPr lang="ru-RU" sz="1600" dirty="0"/>
              <a:t> </a:t>
            </a:r>
            <a:r>
              <a:rPr lang="ru-RU" sz="1600" dirty="0" err="1"/>
              <a:t>жувальних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створюються</a:t>
            </a:r>
            <a:r>
              <a:rPr lang="ru-RU" sz="1600" dirty="0"/>
              <a:t> </a:t>
            </a:r>
            <a:r>
              <a:rPr lang="ru-RU" sz="1600" dirty="0" err="1" smtClean="0"/>
              <a:t>сагітальна</a:t>
            </a:r>
            <a:r>
              <a:rPr lang="ru-RU" sz="1600" dirty="0" smtClean="0"/>
              <a:t> </a:t>
            </a:r>
            <a:r>
              <a:rPr lang="ru-RU" sz="1600" dirty="0"/>
              <a:t>і </a:t>
            </a:r>
            <a:r>
              <a:rPr lang="ru-RU" sz="1600" dirty="0" err="1" smtClean="0"/>
              <a:t>трансверзальна</a:t>
            </a:r>
            <a:r>
              <a:rPr lang="ru-RU" sz="1600" dirty="0" smtClean="0"/>
              <a:t> </a:t>
            </a:r>
            <a:r>
              <a:rPr lang="ru-RU" sz="1600" dirty="0" err="1"/>
              <a:t>криві</a:t>
            </a:r>
            <a:r>
              <a:rPr lang="ru-RU" sz="1600" dirty="0"/>
              <a:t> </a:t>
            </a:r>
            <a:r>
              <a:rPr lang="ru-RU" sz="1600" dirty="0" err="1"/>
              <a:t>опуклою</a:t>
            </a:r>
            <a:r>
              <a:rPr lang="ru-RU" sz="1600" dirty="0"/>
              <a:t> донизу </a:t>
            </a:r>
            <a:r>
              <a:rPr lang="ru-RU" sz="1600" dirty="0" err="1"/>
              <a:t>форми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забезпечують</a:t>
            </a:r>
            <a:r>
              <a:rPr lang="ru-RU" sz="1600" dirty="0"/>
              <a:t> </a:t>
            </a:r>
            <a:r>
              <a:rPr lang="ru-RU" sz="1600" dirty="0" err="1"/>
              <a:t>множинні</a:t>
            </a:r>
            <a:r>
              <a:rPr lang="ru-RU" sz="1600" dirty="0"/>
              <a:t> </a:t>
            </a:r>
            <a:r>
              <a:rPr lang="ru-RU" sz="1600" dirty="0" err="1"/>
              <a:t>контакти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при </a:t>
            </a:r>
            <a:r>
              <a:rPr lang="ru-RU" sz="1600" dirty="0" err="1"/>
              <a:t>різних</a:t>
            </a:r>
            <a:r>
              <a:rPr lang="ru-RU" sz="1600" dirty="0"/>
              <a:t> </a:t>
            </a:r>
            <a:r>
              <a:rPr lang="ru-RU" sz="1600" dirty="0" err="1"/>
              <a:t>рухах</a:t>
            </a:r>
            <a:r>
              <a:rPr lang="ru-RU" sz="1600" dirty="0"/>
              <a:t> </a:t>
            </a:r>
            <a:r>
              <a:rPr lang="ru-RU" sz="1600" dirty="0" err="1"/>
              <a:t>нижньої</a:t>
            </a:r>
            <a:r>
              <a:rPr lang="ru-RU" sz="1600" dirty="0"/>
              <a:t> </a:t>
            </a:r>
            <a:r>
              <a:rPr lang="ru-RU" sz="1600" dirty="0" err="1"/>
              <a:t>щелепи</a:t>
            </a:r>
            <a:r>
              <a:rPr lang="ru-RU" sz="1600" dirty="0"/>
              <a:t>.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9557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877656" y="6229373"/>
            <a:ext cx="850231" cy="365125"/>
          </a:xfrm>
        </p:spPr>
        <p:txBody>
          <a:bodyPr/>
          <a:lstStyle/>
          <a:p>
            <a:pPr>
              <a:defRPr/>
            </a:pPr>
            <a:fld id="{300301B3-6406-40AF-B698-D4C1DAF37E0B}" type="slidenum">
              <a:rPr lang="ru-RU" sz="2200" smtClean="0"/>
              <a:pPr>
                <a:defRPr/>
              </a:pPr>
              <a:t>19</a:t>
            </a:fld>
            <a:endParaRPr lang="ru-RU" sz="220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836712"/>
            <a:ext cx="7992888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Шийки</a:t>
            </a:r>
            <a:r>
              <a:rPr lang="ru-RU" dirty="0" smtClean="0"/>
              <a:t> </a:t>
            </a:r>
            <a:r>
              <a:rPr lang="ru-RU" dirty="0" err="1"/>
              <a:t>центральних</a:t>
            </a:r>
            <a:r>
              <a:rPr lang="ru-RU" dirty="0"/>
              <a:t> </a:t>
            </a:r>
            <a:r>
              <a:rPr lang="ru-RU" dirty="0" err="1"/>
              <a:t>різців</a:t>
            </a:r>
            <a:r>
              <a:rPr lang="ru-RU" dirty="0"/>
              <a:t> і </a:t>
            </a:r>
            <a:r>
              <a:rPr lang="ru-RU" dirty="0" err="1"/>
              <a:t>іклів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на одному </a:t>
            </a:r>
            <a:r>
              <a:rPr lang="ru-RU" dirty="0" err="1"/>
              <a:t>рівні</a:t>
            </a:r>
            <a:r>
              <a:rPr lang="ru-RU" dirty="0"/>
              <a:t>. </a:t>
            </a:r>
            <a:r>
              <a:rPr lang="ru-RU" dirty="0" err="1" smtClean="0"/>
              <a:t>Шийки</a:t>
            </a:r>
            <a:r>
              <a:rPr lang="ru-RU" dirty="0" smtClean="0"/>
              <a:t> </a:t>
            </a:r>
            <a:r>
              <a:rPr lang="ru-RU" dirty="0" err="1"/>
              <a:t>бічних</a:t>
            </a:r>
            <a:r>
              <a:rPr lang="ru-RU" dirty="0"/>
              <a:t> </a:t>
            </a:r>
            <a:r>
              <a:rPr lang="ru-RU" dirty="0" err="1"/>
              <a:t>різців</a:t>
            </a:r>
            <a:r>
              <a:rPr lang="ru-RU" dirty="0"/>
              <a:t> </a:t>
            </a:r>
            <a:r>
              <a:rPr lang="ru-RU" dirty="0" err="1"/>
              <a:t>трохи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(≈ 0,5 мм). </a:t>
            </a:r>
            <a:r>
              <a:rPr lang="ru-RU" dirty="0" err="1" smtClean="0"/>
              <a:t>Шийки</a:t>
            </a:r>
            <a:r>
              <a:rPr lang="ru-RU" dirty="0" smtClean="0"/>
              <a:t> </a:t>
            </a:r>
            <a:r>
              <a:rPr lang="ru-RU" dirty="0" err="1"/>
              <a:t>премолярів</a:t>
            </a:r>
            <a:r>
              <a:rPr lang="ru-RU" dirty="0"/>
              <a:t> </a:t>
            </a:r>
            <a:r>
              <a:rPr lang="ru-RU" dirty="0" err="1"/>
              <a:t>розташовуються</a:t>
            </a:r>
            <a:r>
              <a:rPr lang="ru-RU" dirty="0"/>
              <a:t> на одному </a:t>
            </a:r>
            <a:r>
              <a:rPr lang="ru-RU" dirty="0" err="1"/>
              <a:t>рівні</a:t>
            </a:r>
            <a:r>
              <a:rPr lang="ru-RU" dirty="0"/>
              <a:t>. </a:t>
            </a:r>
            <a:r>
              <a:rPr lang="ru-RU" dirty="0" err="1" smtClean="0"/>
              <a:t>Шийки</a:t>
            </a:r>
            <a:r>
              <a:rPr lang="ru-RU" dirty="0" smtClean="0"/>
              <a:t> </a:t>
            </a:r>
            <a:r>
              <a:rPr lang="ru-RU" dirty="0" err="1"/>
              <a:t>молярів</a:t>
            </a:r>
            <a:r>
              <a:rPr lang="ru-RU" dirty="0"/>
              <a:t> </a:t>
            </a:r>
            <a:r>
              <a:rPr lang="ru-RU" dirty="0" err="1"/>
              <a:t>підняті</a:t>
            </a:r>
            <a:r>
              <a:rPr lang="ru-RU" dirty="0"/>
              <a:t> </a:t>
            </a:r>
            <a:r>
              <a:rPr lang="ru-RU" dirty="0" err="1" smtClean="0"/>
              <a:t>відносно</a:t>
            </a:r>
            <a:r>
              <a:rPr lang="ru-RU" dirty="0" smtClean="0"/>
              <a:t> </a:t>
            </a:r>
            <a:r>
              <a:rPr lang="ru-RU" dirty="0" err="1"/>
              <a:t>протетичної</a:t>
            </a:r>
            <a:r>
              <a:rPr lang="ru-RU" dirty="0"/>
              <a:t> </a:t>
            </a:r>
            <a:r>
              <a:rPr lang="ru-RU" dirty="0" err="1"/>
              <a:t>площини</a:t>
            </a:r>
            <a:r>
              <a:rPr lang="ru-RU" dirty="0"/>
              <a:t> і </a:t>
            </a:r>
            <a:r>
              <a:rPr lang="ru-RU" dirty="0" err="1"/>
              <a:t>паралельні</a:t>
            </a:r>
            <a:r>
              <a:rPr lang="ru-RU" dirty="0"/>
              <a:t> </a:t>
            </a:r>
            <a:r>
              <a:rPr lang="ru-RU" dirty="0" err="1" smtClean="0"/>
              <a:t>кривій</a:t>
            </a:r>
            <a:r>
              <a:rPr lang="ru-RU" dirty="0" smtClean="0"/>
              <a:t> </a:t>
            </a:r>
            <a:r>
              <a:rPr lang="ru-RU" dirty="0" err="1"/>
              <a:t>Шпеє</a:t>
            </a:r>
            <a:r>
              <a:rPr lang="ru-RU" dirty="0"/>
              <a:t>. </a:t>
            </a:r>
            <a:r>
              <a:rPr lang="ru-RU" dirty="0" err="1" smtClean="0"/>
              <a:t>Шийки</a:t>
            </a:r>
            <a:r>
              <a:rPr lang="ru-RU" dirty="0" smtClean="0"/>
              <a:t> </a:t>
            </a:r>
            <a:r>
              <a:rPr lang="ru-RU" dirty="0" err="1"/>
              <a:t>бічних</a:t>
            </a:r>
            <a:r>
              <a:rPr lang="ru-RU" dirty="0"/>
              <a:t>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так само </a:t>
            </a:r>
            <a:r>
              <a:rPr lang="ru-RU" dirty="0" err="1"/>
              <a:t>розташовуються</a:t>
            </a:r>
            <a:r>
              <a:rPr lang="ru-RU" dirty="0"/>
              <a:t> </a:t>
            </a:r>
            <a:r>
              <a:rPr lang="ru-RU" dirty="0" err="1"/>
              <a:t>паралельно</a:t>
            </a:r>
            <a:r>
              <a:rPr lang="ru-RU" dirty="0"/>
              <a:t> </a:t>
            </a:r>
            <a:r>
              <a:rPr lang="ru-RU" dirty="0" err="1"/>
              <a:t>кривій</a:t>
            </a:r>
            <a:r>
              <a:rPr lang="ru-RU" dirty="0"/>
              <a:t> </a:t>
            </a:r>
            <a:r>
              <a:rPr lang="ru-RU" dirty="0" err="1"/>
              <a:t>Шпеє</a:t>
            </a:r>
            <a:r>
              <a:rPr lang="ru-RU" dirty="0"/>
              <a:t>,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відстань</a:t>
            </a:r>
            <a:r>
              <a:rPr lang="ru-RU" dirty="0"/>
              <a:t> до </a:t>
            </a:r>
            <a:r>
              <a:rPr lang="ru-RU" dirty="0" err="1"/>
              <a:t>скла</a:t>
            </a:r>
            <a:r>
              <a:rPr lang="ru-RU" dirty="0"/>
              <a:t> </a:t>
            </a:r>
            <a:r>
              <a:rPr lang="ru-RU" dirty="0" err="1"/>
              <a:t>зменшується</a:t>
            </a:r>
            <a:r>
              <a:rPr lang="ru-RU" dirty="0"/>
              <a:t>. З </a:t>
            </a:r>
            <a:r>
              <a:rPr lang="ru-RU" dirty="0" err="1"/>
              <a:t>фронтальних</a:t>
            </a:r>
            <a:r>
              <a:rPr lang="ru-RU" dirty="0"/>
              <a:t>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</a:t>
            </a:r>
            <a:r>
              <a:rPr lang="ru-RU" dirty="0" err="1"/>
              <a:t>найнижче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шийки</a:t>
            </a:r>
            <a:r>
              <a:rPr lang="ru-RU" dirty="0"/>
              <a:t> </a:t>
            </a:r>
            <a:r>
              <a:rPr lang="ru-RU" dirty="0" err="1"/>
              <a:t>ікла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нижнього</a:t>
            </a:r>
            <a:r>
              <a:rPr lang="ru-RU" dirty="0"/>
              <a:t> бокового </a:t>
            </a:r>
            <a:r>
              <a:rPr lang="ru-RU" dirty="0" err="1"/>
              <a:t>різця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шийки</a:t>
            </a:r>
            <a:r>
              <a:rPr lang="ru-RU" dirty="0"/>
              <a:t> зуба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шийки</a:t>
            </a:r>
            <a:r>
              <a:rPr lang="ru-RU" dirty="0"/>
              <a:t> </a:t>
            </a:r>
            <a:r>
              <a:rPr lang="ru-RU" dirty="0" err="1"/>
              <a:t>ікла</a:t>
            </a:r>
            <a:r>
              <a:rPr lang="ru-RU" dirty="0"/>
              <a:t> на ≈ 0,5-1 мм;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- у центрального </a:t>
            </a:r>
            <a:r>
              <a:rPr lang="ru-RU" dirty="0" err="1"/>
              <a:t>різця</a:t>
            </a:r>
            <a:r>
              <a:rPr lang="ru-RU" dirty="0"/>
              <a:t> ≈ 1-2 мм,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величини</a:t>
            </a:r>
            <a:r>
              <a:rPr lang="ru-RU" dirty="0"/>
              <a:t> </a:t>
            </a:r>
            <a:r>
              <a:rPr lang="ru-RU" dirty="0" err="1"/>
              <a:t>штучних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7879" y="4221088"/>
            <a:ext cx="4140249" cy="22529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6171" y="188640"/>
            <a:ext cx="8352928" cy="400110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Співвідношення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шийок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штучних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зубів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собою.</a:t>
            </a:r>
            <a:endParaRPr lang="ru-RU" sz="20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6935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683" y="864096"/>
            <a:ext cx="3619285" cy="27089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</a:t>
            </a:fld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692696"/>
            <a:ext cx="42484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Верхній</a:t>
            </a:r>
            <a:r>
              <a:rPr lang="ru-RU" sz="1600" dirty="0"/>
              <a:t> </a:t>
            </a:r>
            <a:r>
              <a:rPr lang="ru-RU" sz="1600" dirty="0" err="1"/>
              <a:t>зубний</a:t>
            </a:r>
            <a:r>
              <a:rPr lang="ru-RU" sz="1600" dirty="0"/>
              <a:t> ряд при </a:t>
            </a:r>
            <a:r>
              <a:rPr lang="ru-RU" sz="1600" dirty="0" err="1"/>
              <a:t>постановці</a:t>
            </a:r>
            <a:r>
              <a:rPr lang="ru-RU" sz="1600" dirty="0"/>
              <a:t> повинен </a:t>
            </a:r>
            <a:r>
              <a:rPr lang="ru-RU" sz="1600" dirty="0" err="1"/>
              <a:t>утворити</a:t>
            </a:r>
            <a:r>
              <a:rPr lang="ru-RU" sz="1600" dirty="0"/>
              <a:t> </a:t>
            </a:r>
            <a:r>
              <a:rPr lang="ru-RU" sz="1600" dirty="0" err="1" smtClean="0"/>
              <a:t>напівеліпс</a:t>
            </a:r>
            <a:r>
              <a:rPr lang="ru-RU" sz="1600" dirty="0" smtClean="0"/>
              <a:t> </a:t>
            </a:r>
            <a:r>
              <a:rPr lang="ru-RU" sz="1600" dirty="0" err="1"/>
              <a:t>нижній</a:t>
            </a:r>
            <a:r>
              <a:rPr lang="ru-RU" sz="1600" dirty="0"/>
              <a:t> - параболу. Постановку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починають</a:t>
            </a:r>
            <a:r>
              <a:rPr lang="ru-RU" sz="1600" dirty="0"/>
              <a:t> з </a:t>
            </a:r>
            <a:r>
              <a:rPr lang="ru-RU" sz="1600" dirty="0" err="1"/>
              <a:t>верхніх</a:t>
            </a:r>
            <a:r>
              <a:rPr lang="ru-RU" sz="1600" dirty="0"/>
              <a:t> </a:t>
            </a:r>
            <a:r>
              <a:rPr lang="ru-RU" sz="1600" dirty="0" err="1"/>
              <a:t>центральних</a:t>
            </a:r>
            <a:r>
              <a:rPr lang="ru-RU" sz="1600" dirty="0"/>
              <a:t> </a:t>
            </a:r>
            <a:r>
              <a:rPr lang="ru-RU" sz="1600" dirty="0" err="1"/>
              <a:t>різців</a:t>
            </a:r>
            <a:r>
              <a:rPr lang="ru-RU" sz="1600" dirty="0"/>
              <a:t>, </a:t>
            </a:r>
            <a:r>
              <a:rPr lang="ru-RU" sz="1600" dirty="0" err="1"/>
              <a:t>далі</a:t>
            </a:r>
            <a:r>
              <a:rPr lang="ru-RU" sz="1600" dirty="0"/>
              <a:t> </a:t>
            </a:r>
            <a:r>
              <a:rPr lang="ru-RU" sz="1600" dirty="0" err="1"/>
              <a:t>ставляться</a:t>
            </a:r>
            <a:r>
              <a:rPr lang="ru-RU" sz="1600" dirty="0"/>
              <a:t> </a:t>
            </a:r>
            <a:r>
              <a:rPr lang="ru-RU" sz="1600" dirty="0" err="1"/>
              <a:t>бічні</a:t>
            </a:r>
            <a:r>
              <a:rPr lang="ru-RU" sz="1600" dirty="0"/>
              <a:t> </a:t>
            </a:r>
            <a:r>
              <a:rPr lang="ru-RU" sz="1600" dirty="0" err="1"/>
              <a:t>різці</a:t>
            </a:r>
            <a:r>
              <a:rPr lang="ru-RU" sz="1600" dirty="0"/>
              <a:t>, </a:t>
            </a:r>
            <a:r>
              <a:rPr lang="ru-RU" sz="1600" dirty="0" err="1"/>
              <a:t>ікла</a:t>
            </a:r>
            <a:r>
              <a:rPr lang="ru-RU" sz="1600" dirty="0"/>
              <a:t>,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чого</a:t>
            </a:r>
            <a:r>
              <a:rPr lang="ru-RU" sz="1600" dirty="0"/>
              <a:t> </a:t>
            </a:r>
            <a:r>
              <a:rPr lang="ru-RU" sz="1600" dirty="0" err="1"/>
              <a:t>переходять</a:t>
            </a:r>
            <a:r>
              <a:rPr lang="ru-RU" sz="1600" dirty="0"/>
              <a:t> до постановки </a:t>
            </a:r>
            <a:r>
              <a:rPr lang="ru-RU" sz="1600" dirty="0" err="1"/>
              <a:t>жувальної</a:t>
            </a:r>
            <a:r>
              <a:rPr lang="ru-RU" sz="1600" dirty="0"/>
              <a:t> </a:t>
            </a:r>
            <a:r>
              <a:rPr lang="ru-RU" sz="1600" dirty="0" err="1"/>
              <a:t>групи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Групу</a:t>
            </a:r>
            <a:r>
              <a:rPr lang="ru-RU" sz="1600" dirty="0"/>
              <a:t> </a:t>
            </a:r>
            <a:r>
              <a:rPr lang="ru-RU" sz="1600" dirty="0" err="1"/>
              <a:t>бічних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краще</a:t>
            </a:r>
            <a:r>
              <a:rPr lang="ru-RU" sz="1600" dirty="0"/>
              <a:t> </a:t>
            </a:r>
            <a:r>
              <a:rPr lang="ru-RU" sz="1600" dirty="0" err="1"/>
              <a:t>поставити</a:t>
            </a:r>
            <a:r>
              <a:rPr lang="ru-RU" sz="1600" dirty="0"/>
              <a:t> з одного, а </a:t>
            </a:r>
            <a:r>
              <a:rPr lang="ru-RU" sz="1600" dirty="0" err="1"/>
              <a:t>потім</a:t>
            </a:r>
            <a:r>
              <a:rPr lang="ru-RU" sz="1600" dirty="0"/>
              <a:t> з </a:t>
            </a:r>
            <a:r>
              <a:rPr lang="ru-RU" sz="1600" dirty="0" err="1"/>
              <a:t>іншого</a:t>
            </a:r>
            <a:r>
              <a:rPr lang="ru-RU" sz="1600" dirty="0"/>
              <a:t> боку. </a:t>
            </a:r>
            <a:r>
              <a:rPr lang="ru-RU" sz="1600" dirty="0" err="1"/>
              <a:t>Симетричність</a:t>
            </a:r>
            <a:r>
              <a:rPr lang="ru-RU" sz="1600" dirty="0"/>
              <a:t> постановки </a:t>
            </a:r>
            <a:r>
              <a:rPr lang="ru-RU" sz="1600" dirty="0" err="1"/>
              <a:t>верхніх</a:t>
            </a:r>
            <a:r>
              <a:rPr lang="ru-RU" sz="1600" dirty="0"/>
              <a:t> </a:t>
            </a:r>
            <a:r>
              <a:rPr lang="ru-RU" sz="1600" dirty="0" err="1"/>
              <a:t>передніх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можна</a:t>
            </a:r>
            <a:r>
              <a:rPr lang="ru-RU" sz="1600" dirty="0"/>
              <a:t> </a:t>
            </a:r>
            <a:r>
              <a:rPr lang="ru-RU" sz="1600" dirty="0" err="1"/>
              <a:t>перевірити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циркуля. </a:t>
            </a:r>
            <a:r>
              <a:rPr lang="ru-RU" sz="1600" dirty="0" err="1"/>
              <a:t>Ніжку</a:t>
            </a:r>
            <a:r>
              <a:rPr lang="ru-RU" sz="1600" dirty="0"/>
              <a:t> циркуля </a:t>
            </a:r>
            <a:r>
              <a:rPr lang="ru-RU" sz="1600" dirty="0" err="1"/>
              <a:t>встановлюють</a:t>
            </a:r>
            <a:r>
              <a:rPr lang="ru-RU" sz="1600" dirty="0"/>
              <a:t> по </a:t>
            </a:r>
            <a:r>
              <a:rPr lang="ru-RU" sz="1600" dirty="0" err="1"/>
              <a:t>сагітальній</a:t>
            </a:r>
            <a:r>
              <a:rPr lang="ru-RU" sz="1600" dirty="0"/>
              <a:t> </a:t>
            </a:r>
            <a:r>
              <a:rPr lang="ru-RU" sz="1600" dirty="0" err="1"/>
              <a:t>лінії</a:t>
            </a:r>
            <a:r>
              <a:rPr lang="ru-RU" sz="1600" dirty="0"/>
              <a:t> </a:t>
            </a:r>
            <a:r>
              <a:rPr lang="ru-RU" sz="1600" dirty="0" err="1"/>
              <a:t>позаду</a:t>
            </a:r>
            <a:r>
              <a:rPr lang="ru-RU" sz="1600" dirty="0"/>
              <a:t> </a:t>
            </a:r>
            <a:r>
              <a:rPr lang="ru-RU" sz="1600" dirty="0" err="1"/>
              <a:t>лінії</a:t>
            </a:r>
            <a:r>
              <a:rPr lang="ru-RU" sz="1600" dirty="0"/>
              <a:t> «А» і </a:t>
            </a:r>
            <a:r>
              <a:rPr lang="ru-RU" sz="1600" dirty="0" err="1"/>
              <a:t>проводять</a:t>
            </a:r>
            <a:r>
              <a:rPr lang="ru-RU" sz="1600" dirty="0"/>
              <a:t> дугу по </a:t>
            </a:r>
            <a:r>
              <a:rPr lang="ru-RU" sz="1600" dirty="0" err="1"/>
              <a:t>ріжучим</a:t>
            </a:r>
            <a:r>
              <a:rPr lang="ru-RU" sz="1600" dirty="0"/>
              <a:t> краях </a:t>
            </a:r>
            <a:r>
              <a:rPr lang="ru-RU" sz="1600" dirty="0" err="1"/>
              <a:t>зубів</a:t>
            </a:r>
            <a:r>
              <a:rPr lang="ru-RU" sz="1600" dirty="0"/>
              <a:t>. При </a:t>
            </a:r>
            <a:r>
              <a:rPr lang="ru-RU" sz="1600" dirty="0" err="1"/>
              <a:t>правильній</a:t>
            </a:r>
            <a:r>
              <a:rPr lang="ru-RU" sz="1600" dirty="0"/>
              <a:t> </a:t>
            </a:r>
            <a:r>
              <a:rPr lang="ru-RU" sz="1600" dirty="0" err="1"/>
              <a:t>постановці</a:t>
            </a:r>
            <a:r>
              <a:rPr lang="ru-RU" sz="1600" dirty="0"/>
              <a:t> </a:t>
            </a:r>
            <a:r>
              <a:rPr lang="ru-RU" sz="1600" dirty="0" err="1"/>
              <a:t>верхніх</a:t>
            </a:r>
            <a:r>
              <a:rPr lang="ru-RU" sz="1600" dirty="0"/>
              <a:t> </a:t>
            </a:r>
            <a:r>
              <a:rPr lang="ru-RU" sz="1600" dirty="0" err="1"/>
              <a:t>передніх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ріжучі</a:t>
            </a:r>
            <a:r>
              <a:rPr lang="ru-RU" sz="1600" dirty="0"/>
              <a:t> </a:t>
            </a:r>
            <a:r>
              <a:rPr lang="ru-RU" sz="1600" dirty="0" err="1"/>
              <a:t>краї</a:t>
            </a:r>
            <a:r>
              <a:rPr lang="ru-RU" sz="1600" dirty="0"/>
              <a:t> </a:t>
            </a:r>
            <a:r>
              <a:rPr lang="ru-RU" sz="1600" dirty="0" err="1"/>
              <a:t>утворюють</a:t>
            </a:r>
            <a:r>
              <a:rPr lang="ru-RU" sz="1600" dirty="0"/>
              <a:t> </a:t>
            </a:r>
            <a:r>
              <a:rPr lang="ru-RU" sz="1600" dirty="0" err="1"/>
              <a:t>півколо</a:t>
            </a:r>
            <a:r>
              <a:rPr lang="ru-RU" sz="1600" dirty="0"/>
              <a:t>. </a:t>
            </a:r>
            <a:r>
              <a:rPr lang="ru-RU" sz="1600" dirty="0" err="1"/>
              <a:t>Жувальні</a:t>
            </a:r>
            <a:r>
              <a:rPr lang="ru-RU" sz="1600" dirty="0"/>
              <a:t> </a:t>
            </a:r>
            <a:r>
              <a:rPr lang="ru-RU" sz="1600" dirty="0" err="1"/>
              <a:t>зуби</a:t>
            </a:r>
            <a:r>
              <a:rPr lang="ru-RU" sz="1600" dirty="0"/>
              <a:t> </a:t>
            </a:r>
            <a:r>
              <a:rPr lang="ru-RU" sz="1600" dirty="0" err="1"/>
              <a:t>встановлюють</a:t>
            </a:r>
            <a:r>
              <a:rPr lang="ru-RU" sz="1600" dirty="0"/>
              <a:t> </a:t>
            </a:r>
            <a:r>
              <a:rPr lang="ru-RU" sz="1600" dirty="0" err="1"/>
              <a:t>відповідно</a:t>
            </a:r>
            <a:r>
              <a:rPr lang="ru-RU" sz="1600" dirty="0"/>
              <a:t> </a:t>
            </a:r>
            <a:r>
              <a:rPr lang="ru-RU" sz="1600" dirty="0" err="1"/>
              <a:t>розмітці</a:t>
            </a:r>
            <a:r>
              <a:rPr lang="ru-RU" sz="1600" dirty="0"/>
              <a:t> </a:t>
            </a:r>
            <a:r>
              <a:rPr lang="ru-RU" sz="1600" dirty="0" err="1"/>
              <a:t>моделі</a:t>
            </a:r>
            <a:r>
              <a:rPr lang="ru-RU" sz="1600" dirty="0"/>
              <a:t> так, </a:t>
            </a:r>
            <a:r>
              <a:rPr lang="ru-RU" sz="1600" dirty="0" err="1"/>
              <a:t>щоб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фісури</a:t>
            </a:r>
            <a:r>
              <a:rPr lang="ru-RU" sz="1600" dirty="0"/>
              <a:t> стояли на </a:t>
            </a:r>
            <a:r>
              <a:rPr lang="ru-RU" sz="1600" dirty="0" err="1"/>
              <a:t>одній</a:t>
            </a:r>
            <a:r>
              <a:rPr lang="ru-RU" sz="1600" dirty="0"/>
              <a:t> </a:t>
            </a:r>
            <a:r>
              <a:rPr lang="ru-RU" sz="1600" dirty="0" err="1"/>
              <a:t>прямій</a:t>
            </a:r>
            <a:r>
              <a:rPr lang="ru-RU" sz="1600" dirty="0"/>
              <a:t>. </a:t>
            </a:r>
            <a:r>
              <a:rPr lang="ru-RU" sz="1600" dirty="0" err="1"/>
              <a:t>Нахил</a:t>
            </a:r>
            <a:r>
              <a:rPr lang="ru-RU" sz="1600" dirty="0"/>
              <a:t> осей </a:t>
            </a:r>
            <a:r>
              <a:rPr lang="ru-RU" sz="1600" dirty="0" err="1"/>
              <a:t>жувальної</a:t>
            </a:r>
            <a:r>
              <a:rPr lang="ru-RU" sz="1600" dirty="0"/>
              <a:t> </a:t>
            </a:r>
            <a:r>
              <a:rPr lang="ru-RU" sz="1600" dirty="0" err="1"/>
              <a:t>групи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повинен </a:t>
            </a:r>
            <a:r>
              <a:rPr lang="ru-RU" sz="1600" dirty="0" err="1"/>
              <a:t>відповідати</a:t>
            </a:r>
            <a:r>
              <a:rPr lang="ru-RU" sz="1600" dirty="0"/>
              <a:t> </a:t>
            </a:r>
            <a:r>
              <a:rPr lang="ru-RU" sz="1600" dirty="0" err="1"/>
              <a:t>нахилу</a:t>
            </a:r>
            <a:r>
              <a:rPr lang="ru-RU" sz="1600" dirty="0"/>
              <a:t> </a:t>
            </a:r>
            <a:r>
              <a:rPr lang="ru-RU" sz="1600" dirty="0" err="1"/>
              <a:t>міжальвеолярних</a:t>
            </a:r>
            <a:r>
              <a:rPr lang="ru-RU" sz="1600" dirty="0"/>
              <a:t> </a:t>
            </a:r>
            <a:r>
              <a:rPr lang="ru-RU" sz="1600" dirty="0" err="1"/>
              <a:t>ліній</a:t>
            </a:r>
            <a:r>
              <a:rPr lang="ru-RU" sz="1600" dirty="0"/>
              <a:t>.</a:t>
            </a:r>
            <a:endParaRPr lang="uk-UA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4292" y="-15190"/>
            <a:ext cx="8352928" cy="707886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штучних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зубів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зубній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дузі</a:t>
            </a:r>
            <a:r>
              <a:rPr lang="ru-RU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149" y="3588948"/>
            <a:ext cx="3769723" cy="2789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Дуга 30"/>
          <p:cNvSpPr/>
          <p:nvPr/>
        </p:nvSpPr>
        <p:spPr>
          <a:xfrm rot="16200000">
            <a:off x="129477" y="1797372"/>
            <a:ext cx="4604356" cy="2840528"/>
          </a:xfrm>
          <a:prstGeom prst="arc">
            <a:avLst>
              <a:gd name="adj1" fmla="val 16159997"/>
              <a:gd name="adj2" fmla="val 5301129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755576" y="3645024"/>
            <a:ext cx="3312368" cy="2664296"/>
          </a:xfrm>
          <a:custGeom>
            <a:avLst/>
            <a:gdLst>
              <a:gd name="connsiteX0" fmla="*/ 0 w 3004457"/>
              <a:gd name="connsiteY0" fmla="*/ 0 h 2470172"/>
              <a:gd name="connsiteX1" fmla="*/ 1531917 w 3004457"/>
              <a:gd name="connsiteY1" fmla="*/ 2470067 h 2470172"/>
              <a:gd name="connsiteX2" fmla="*/ 3004457 w 3004457"/>
              <a:gd name="connsiteY2" fmla="*/ 83127 h 247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04457" h="2470172">
                <a:moveTo>
                  <a:pt x="0" y="0"/>
                </a:moveTo>
                <a:cubicBezTo>
                  <a:pt x="515587" y="1228106"/>
                  <a:pt x="1031174" y="2456213"/>
                  <a:pt x="1531917" y="2470067"/>
                </a:cubicBezTo>
                <a:cubicBezTo>
                  <a:pt x="2032660" y="2483921"/>
                  <a:pt x="2598717" y="1128155"/>
                  <a:pt x="3004457" y="83127"/>
                </a:cubicBezTo>
              </a:path>
            </a:pathLst>
          </a:cu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2273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21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4292" y="116632"/>
            <a:ext cx="8352928" cy="400110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000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Співвідношення</a:t>
            </a:r>
            <a:r>
              <a:rPr lang="ru-RU" sz="20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зубів-антагоністів</a:t>
            </a:r>
            <a:r>
              <a:rPr lang="ru-RU" sz="20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6820" y="1124744"/>
            <a:ext cx="39471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постановці</a:t>
            </a:r>
            <a:r>
              <a:rPr lang="ru-RU" dirty="0"/>
              <a:t> </a:t>
            </a:r>
            <a:r>
              <a:rPr lang="ru-RU" dirty="0" err="1"/>
              <a:t>передніх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просвіт</a:t>
            </a:r>
            <a:r>
              <a:rPr lang="ru-RU" dirty="0"/>
              <a:t> в 0,5-1 мм,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називається</a:t>
            </a:r>
            <a:r>
              <a:rPr lang="ru-RU" dirty="0"/>
              <a:t> </a:t>
            </a:r>
            <a:r>
              <a:rPr lang="ru-RU" dirty="0" err="1"/>
              <a:t>функціональним</a:t>
            </a:r>
            <a:r>
              <a:rPr lang="ru-RU" dirty="0"/>
              <a:t> </a:t>
            </a:r>
            <a:r>
              <a:rPr lang="ru-RU" dirty="0" err="1"/>
              <a:t>розбігом</a:t>
            </a:r>
            <a:r>
              <a:rPr lang="ru-RU" dirty="0"/>
              <a:t>.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самої</a:t>
            </a:r>
            <a:r>
              <a:rPr lang="ru-RU" dirty="0"/>
              <a:t> постановки </a:t>
            </a:r>
            <a:r>
              <a:rPr lang="ru-RU" dirty="0" err="1"/>
              <a:t>або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 smtClean="0"/>
              <a:t>зішліфування</a:t>
            </a:r>
            <a:r>
              <a:rPr lang="ru-RU" dirty="0" smtClean="0"/>
              <a:t> </a:t>
            </a:r>
            <a:r>
              <a:rPr lang="ru-RU" dirty="0" err="1"/>
              <a:t>ріжучих</a:t>
            </a:r>
            <a:r>
              <a:rPr lang="ru-RU" dirty="0"/>
              <a:t> </a:t>
            </a:r>
            <a:r>
              <a:rPr lang="ru-RU" dirty="0" err="1"/>
              <a:t>країв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42076"/>
            <a:ext cx="4125121" cy="3052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6584" y="503821"/>
            <a:ext cx="4100636" cy="3069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987" y="4149080"/>
            <a:ext cx="4174428" cy="254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7210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6820" y="1124744"/>
            <a:ext cx="39471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Верхні</a:t>
            </a:r>
            <a:r>
              <a:rPr lang="ru-RU" dirty="0"/>
              <a:t> </a:t>
            </a:r>
            <a:r>
              <a:rPr lang="ru-RU" dirty="0" err="1"/>
              <a:t>передні</a:t>
            </a:r>
            <a:r>
              <a:rPr lang="ru-RU" dirty="0"/>
              <a:t> </a:t>
            </a:r>
            <a:r>
              <a:rPr lang="ru-RU" dirty="0" err="1"/>
              <a:t>зуби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так,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вестибулярні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могли </a:t>
            </a:r>
            <a:r>
              <a:rPr lang="ru-RU" dirty="0" err="1"/>
              <a:t>служити</a:t>
            </a:r>
            <a:r>
              <a:rPr lang="ru-RU" dirty="0"/>
              <a:t> опорою для </a:t>
            </a:r>
            <a:r>
              <a:rPr lang="ru-RU" dirty="0" err="1"/>
              <a:t>верхньої</a:t>
            </a:r>
            <a:r>
              <a:rPr lang="ru-RU" dirty="0"/>
              <a:t> губи, а для </a:t>
            </a:r>
            <a:r>
              <a:rPr lang="ru-RU" dirty="0" err="1"/>
              <a:t>нижньої</a:t>
            </a:r>
            <a:r>
              <a:rPr lang="ru-RU" dirty="0"/>
              <a:t> губи - </a:t>
            </a:r>
            <a:r>
              <a:rPr lang="ru-RU" dirty="0" err="1"/>
              <a:t>вестибулярні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передніх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42076"/>
            <a:ext cx="4125121" cy="3052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6584" y="503821"/>
            <a:ext cx="4100636" cy="3069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987" y="4149080"/>
            <a:ext cx="4174428" cy="254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8442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8140" y="568433"/>
            <a:ext cx="39658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По </a:t>
            </a:r>
            <a:r>
              <a:rPr lang="ru-RU" sz="1600" dirty="0" err="1"/>
              <a:t>закінченні</a:t>
            </a:r>
            <a:r>
              <a:rPr lang="ru-RU" sz="1600" dirty="0"/>
              <a:t> установки </a:t>
            </a:r>
            <a:r>
              <a:rPr lang="ru-RU" sz="1600" dirty="0" err="1"/>
              <a:t>верхньої</a:t>
            </a:r>
            <a:r>
              <a:rPr lang="ru-RU" sz="1600" dirty="0"/>
              <a:t> </a:t>
            </a:r>
            <a:r>
              <a:rPr lang="ru-RU" sz="1600" dirty="0" err="1"/>
              <a:t>групи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переходять</a:t>
            </a:r>
            <a:r>
              <a:rPr lang="ru-RU" sz="1600" dirty="0"/>
              <a:t> до установки </a:t>
            </a:r>
            <a:r>
              <a:rPr lang="ru-RU" sz="1600" dirty="0" err="1"/>
              <a:t>нижніх</a:t>
            </a:r>
            <a:r>
              <a:rPr lang="ru-RU" sz="1600" dirty="0"/>
              <a:t>, </a:t>
            </a:r>
            <a:r>
              <a:rPr lang="ru-RU" sz="1600" dirty="0" err="1"/>
              <a:t>починаючи</a:t>
            </a:r>
            <a:r>
              <a:rPr lang="ru-RU" sz="1600" dirty="0"/>
              <a:t> </a:t>
            </a:r>
            <a:r>
              <a:rPr lang="ru-RU" sz="1600" dirty="0" err="1"/>
              <a:t>зі</a:t>
            </a:r>
            <a:r>
              <a:rPr lang="ru-RU" sz="1600" dirty="0"/>
              <a:t> других </a:t>
            </a:r>
            <a:r>
              <a:rPr lang="ru-RU" sz="1600" dirty="0" err="1"/>
              <a:t>премолярів</a:t>
            </a:r>
            <a:r>
              <a:rPr lang="ru-RU" sz="1600" dirty="0"/>
              <a:t>, так як вони легко </a:t>
            </a:r>
            <a:r>
              <a:rPr lang="ru-RU" sz="1600" dirty="0" err="1"/>
              <a:t>встановлюються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першим і другим </a:t>
            </a:r>
            <a:r>
              <a:rPr lang="ru-RU" sz="1600" dirty="0" err="1"/>
              <a:t>премолярами</a:t>
            </a:r>
            <a:r>
              <a:rPr lang="ru-RU" sz="1600" dirty="0"/>
              <a:t> </a:t>
            </a:r>
            <a:r>
              <a:rPr lang="ru-RU" sz="1600" dirty="0" err="1"/>
              <a:t>верхньої</a:t>
            </a:r>
            <a:r>
              <a:rPr lang="ru-RU" sz="1600" dirty="0"/>
              <a:t> </a:t>
            </a:r>
            <a:r>
              <a:rPr lang="ru-RU" sz="1600" dirty="0" err="1"/>
              <a:t>щелепи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Потім</a:t>
            </a:r>
            <a:r>
              <a:rPr lang="ru-RU" sz="1600" dirty="0"/>
              <a:t> </a:t>
            </a:r>
            <a:r>
              <a:rPr lang="ru-RU" sz="1600" dirty="0" err="1"/>
              <a:t>встановлюють</a:t>
            </a:r>
            <a:r>
              <a:rPr lang="ru-RU" sz="1600" dirty="0"/>
              <a:t> </a:t>
            </a:r>
            <a:r>
              <a:rPr lang="ru-RU" sz="1600" dirty="0" err="1"/>
              <a:t>моляри</a:t>
            </a:r>
            <a:r>
              <a:rPr lang="ru-RU" sz="1600" dirty="0"/>
              <a:t> одного боку, </a:t>
            </a:r>
            <a:r>
              <a:rPr lang="ru-RU" sz="1600" dirty="0" err="1"/>
              <a:t>потім</a:t>
            </a:r>
            <a:r>
              <a:rPr lang="ru-RU" sz="1600" dirty="0"/>
              <a:t> </a:t>
            </a:r>
            <a:r>
              <a:rPr lang="ru-RU" sz="1600" dirty="0" err="1"/>
              <a:t>інший</a:t>
            </a:r>
            <a:r>
              <a:rPr lang="ru-RU" sz="1600" dirty="0"/>
              <a:t>, і в </a:t>
            </a:r>
            <a:r>
              <a:rPr lang="ru-RU" sz="1600" dirty="0" err="1"/>
              <a:t>останню</a:t>
            </a:r>
            <a:r>
              <a:rPr lang="ru-RU" sz="1600" dirty="0"/>
              <a:t> </a:t>
            </a:r>
            <a:r>
              <a:rPr lang="ru-RU" sz="1600" dirty="0" err="1"/>
              <a:t>чергу</a:t>
            </a:r>
            <a:r>
              <a:rPr lang="ru-RU" sz="1600" dirty="0"/>
              <a:t> ставиться </a:t>
            </a:r>
            <a:r>
              <a:rPr lang="ru-RU" sz="1600" dirty="0" err="1"/>
              <a:t>передня</a:t>
            </a:r>
            <a:r>
              <a:rPr lang="ru-RU" sz="1600" dirty="0"/>
              <a:t> </a:t>
            </a:r>
            <a:r>
              <a:rPr lang="ru-RU" sz="1600" dirty="0" err="1"/>
              <a:t>група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. При </a:t>
            </a:r>
            <a:r>
              <a:rPr lang="ru-RU" sz="1600" dirty="0" err="1"/>
              <a:t>цьому</a:t>
            </a:r>
            <a:r>
              <a:rPr lang="ru-RU" sz="1600" dirty="0"/>
              <a:t>, на </a:t>
            </a:r>
            <a:r>
              <a:rPr lang="ru-RU" sz="1600" dirty="0" err="1"/>
              <a:t>бічних</a:t>
            </a:r>
            <a:r>
              <a:rPr lang="ru-RU" sz="1600" dirty="0"/>
              <a:t> </a:t>
            </a:r>
            <a:r>
              <a:rPr lang="ru-RU" sz="1600" dirty="0" err="1"/>
              <a:t>ділянках</a:t>
            </a:r>
            <a:r>
              <a:rPr lang="ru-RU" sz="1600" dirty="0"/>
              <a:t> зубного ряду </a:t>
            </a:r>
            <a:r>
              <a:rPr lang="ru-RU" sz="1600" dirty="0" err="1"/>
              <a:t>домагаються</a:t>
            </a:r>
            <a:r>
              <a:rPr lang="ru-RU" sz="1600" dirty="0"/>
              <a:t> </a:t>
            </a:r>
            <a:r>
              <a:rPr lang="ru-RU" sz="1600" dirty="0" err="1"/>
              <a:t>множинного</a:t>
            </a:r>
            <a:r>
              <a:rPr lang="ru-RU" sz="1600" dirty="0"/>
              <a:t> контакту </a:t>
            </a:r>
            <a:r>
              <a:rPr lang="ru-RU" sz="1600" dirty="0" err="1"/>
              <a:t>жувальних</a:t>
            </a:r>
            <a:r>
              <a:rPr lang="ru-RU" sz="1600" dirty="0"/>
              <a:t> </a:t>
            </a:r>
            <a:r>
              <a:rPr lang="ru-RU" sz="1600" dirty="0" err="1"/>
              <a:t>поверхонь</a:t>
            </a:r>
            <a:r>
              <a:rPr lang="ru-RU" sz="1600" dirty="0"/>
              <a:t>.</a:t>
            </a:r>
            <a:endParaRPr lang="en-US" sz="1600" dirty="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42076"/>
            <a:ext cx="4125121" cy="3052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6584" y="503821"/>
            <a:ext cx="4100636" cy="3069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987" y="4149080"/>
            <a:ext cx="4174428" cy="254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06360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8140" y="568433"/>
            <a:ext cx="39471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Закінчивши</a:t>
            </a:r>
            <a:r>
              <a:rPr lang="ru-RU" dirty="0"/>
              <a:t> постановку </a:t>
            </a:r>
            <a:r>
              <a:rPr lang="ru-RU" dirty="0" err="1"/>
              <a:t>зубів</a:t>
            </a:r>
            <a:r>
              <a:rPr lang="ru-RU" dirty="0"/>
              <a:t>,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зубними</a:t>
            </a:r>
            <a:r>
              <a:rPr lang="ru-RU" dirty="0"/>
              <a:t> рядами </a:t>
            </a:r>
            <a:r>
              <a:rPr lang="ru-RU" dirty="0" err="1"/>
              <a:t>укладають</a:t>
            </a:r>
            <a:r>
              <a:rPr lang="ru-RU" dirty="0"/>
              <a:t> </a:t>
            </a:r>
            <a:r>
              <a:rPr lang="ru-RU" dirty="0" err="1"/>
              <a:t>копіювальний</a:t>
            </a:r>
            <a:r>
              <a:rPr lang="ru-RU" dirty="0"/>
              <a:t> </a:t>
            </a:r>
            <a:r>
              <a:rPr lang="ru-RU" dirty="0" err="1"/>
              <a:t>папір</a:t>
            </a:r>
            <a:r>
              <a:rPr lang="ru-RU" dirty="0"/>
              <a:t> і легким </a:t>
            </a:r>
            <a:r>
              <a:rPr lang="ru-RU" dirty="0" err="1"/>
              <a:t>постукуванням</a:t>
            </a:r>
            <a:r>
              <a:rPr lang="ru-RU" dirty="0"/>
              <a:t> </a:t>
            </a:r>
            <a:r>
              <a:rPr lang="ru-RU" dirty="0" err="1"/>
              <a:t>верхнього</a:t>
            </a:r>
            <a:r>
              <a:rPr lang="ru-RU" dirty="0"/>
              <a:t> зубного ряду про </a:t>
            </a:r>
            <a:r>
              <a:rPr lang="ru-RU" dirty="0" err="1"/>
              <a:t>нижній</a:t>
            </a:r>
            <a:r>
              <a:rPr lang="ru-RU" dirty="0"/>
              <a:t> на зубах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/>
              <a:t>чорні</a:t>
            </a:r>
            <a:r>
              <a:rPr lang="ru-RU" dirty="0"/>
              <a:t> </a:t>
            </a:r>
            <a:r>
              <a:rPr lang="ru-RU" dirty="0" err="1"/>
              <a:t>крапки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зішліфовують</a:t>
            </a:r>
            <a:r>
              <a:rPr lang="ru-RU" dirty="0"/>
              <a:t>. Таким чином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пришліфовку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у вертикальному </a:t>
            </a:r>
            <a:r>
              <a:rPr lang="ru-RU" dirty="0" err="1"/>
              <a:t>напрямку</a:t>
            </a:r>
            <a:r>
              <a:rPr lang="ru-RU" dirty="0"/>
              <a:t>. При </a:t>
            </a:r>
            <a:r>
              <a:rPr lang="ru-RU" dirty="0" err="1"/>
              <a:t>бічних</a:t>
            </a:r>
            <a:r>
              <a:rPr lang="ru-RU" dirty="0"/>
              <a:t> </a:t>
            </a:r>
            <a:r>
              <a:rPr lang="ru-RU" dirty="0" err="1"/>
              <a:t>рухах</a:t>
            </a:r>
            <a:r>
              <a:rPr lang="ru-RU" dirty="0"/>
              <a:t> </a:t>
            </a:r>
            <a:r>
              <a:rPr lang="ru-RU" dirty="0" err="1"/>
              <a:t>пришліфовку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в </a:t>
            </a:r>
            <a:r>
              <a:rPr lang="ru-RU" dirty="0" err="1"/>
              <a:t>порожнині</a:t>
            </a:r>
            <a:r>
              <a:rPr lang="ru-RU" dirty="0"/>
              <a:t> рота хворого при </a:t>
            </a:r>
            <a:r>
              <a:rPr lang="ru-RU" dirty="0" err="1"/>
              <a:t>накладанні</a:t>
            </a:r>
            <a:r>
              <a:rPr lang="ru-RU" dirty="0"/>
              <a:t> </a:t>
            </a:r>
            <a:r>
              <a:rPr lang="ru-RU" dirty="0" err="1"/>
              <a:t>протезів</a:t>
            </a:r>
            <a:r>
              <a:rPr lang="ru-RU" dirty="0"/>
              <a:t>.</a:t>
            </a:r>
            <a:endParaRPr lang="en-US" dirty="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42076"/>
            <a:ext cx="4125121" cy="3052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6584" y="503821"/>
            <a:ext cx="4100636" cy="3069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987" y="4149080"/>
            <a:ext cx="4174428" cy="254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0877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1715" y="85732"/>
            <a:ext cx="8352928" cy="707886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Постановка </a:t>
            </a:r>
            <a:r>
              <a:rPr lang="ru-RU" sz="2000" b="1" dirty="0" err="1"/>
              <a:t>штучних</a:t>
            </a:r>
            <a:r>
              <a:rPr lang="ru-RU" sz="2000" b="1" dirty="0"/>
              <a:t> </a:t>
            </a:r>
            <a:r>
              <a:rPr lang="ru-RU" sz="2000" b="1" dirty="0" err="1"/>
              <a:t>зубів</a:t>
            </a:r>
            <a:r>
              <a:rPr lang="ru-RU" sz="2000" b="1" dirty="0"/>
              <a:t> по </a:t>
            </a:r>
            <a:r>
              <a:rPr lang="ru-RU" sz="2000" b="1" dirty="0" err="1"/>
              <a:t>сферичним</a:t>
            </a:r>
            <a:r>
              <a:rPr lang="ru-RU" sz="2000" b="1" dirty="0"/>
              <a:t> </a:t>
            </a:r>
            <a:r>
              <a:rPr lang="ru-RU" sz="2000" b="1" dirty="0" err="1"/>
              <a:t>оклюзійним</a:t>
            </a:r>
            <a:r>
              <a:rPr lang="ru-RU" sz="2000" b="1" dirty="0"/>
              <a:t> </a:t>
            </a:r>
            <a:r>
              <a:rPr lang="ru-RU" sz="2000" b="1" dirty="0" err="1" smtClean="0"/>
              <a:t>поверхням</a:t>
            </a:r>
            <a:r>
              <a:rPr lang="ru-RU" sz="2000" b="1" dirty="0" smtClean="0"/>
              <a:t>.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6968" y="594554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/>
              <a:t>Сферична </a:t>
            </a:r>
            <a:r>
              <a:rPr lang="ru-RU" b="1" dirty="0" err="1"/>
              <a:t>теорія</a:t>
            </a:r>
            <a:r>
              <a:rPr lang="ru-RU" b="1" dirty="0"/>
              <a:t> </a:t>
            </a:r>
            <a:r>
              <a:rPr lang="ru-RU" b="1" dirty="0" err="1"/>
              <a:t>артикуляції</a:t>
            </a:r>
            <a:r>
              <a:rPr lang="ru-RU" b="1" dirty="0"/>
              <a:t> </a:t>
            </a:r>
            <a:r>
              <a:rPr lang="en-US" b="1" dirty="0"/>
              <a:t>Monson (1918) </a:t>
            </a:r>
            <a:r>
              <a:rPr lang="ru-RU" b="1" dirty="0" err="1"/>
              <a:t>передбачає</a:t>
            </a:r>
            <a:r>
              <a:rPr lang="ru-RU" b="1" dirty="0"/>
              <a:t> </a:t>
            </a:r>
            <a:r>
              <a:rPr lang="ru-RU" b="1" dirty="0" err="1"/>
              <a:t>рух</a:t>
            </a:r>
            <a:r>
              <a:rPr lang="ru-RU" b="1" dirty="0"/>
              <a:t> </a:t>
            </a:r>
            <a:r>
              <a:rPr lang="ru-RU" b="1" dirty="0" err="1"/>
              <a:t>нижньої</a:t>
            </a:r>
            <a:r>
              <a:rPr lang="ru-RU" b="1" dirty="0"/>
              <a:t> </a:t>
            </a:r>
            <a:r>
              <a:rPr lang="ru-RU" b="1" dirty="0" err="1"/>
              <a:t>щелепи</a:t>
            </a:r>
            <a:r>
              <a:rPr lang="ru-RU" b="1" dirty="0"/>
              <a:t> </a:t>
            </a:r>
            <a:r>
              <a:rPr lang="ru-RU" b="1" dirty="0" err="1"/>
              <a:t>навколо</a:t>
            </a:r>
            <a:r>
              <a:rPr lang="ru-RU" b="1" dirty="0"/>
              <a:t> </a:t>
            </a:r>
            <a:r>
              <a:rPr lang="ru-RU" b="1" dirty="0" err="1"/>
              <a:t>загального</a:t>
            </a:r>
            <a:r>
              <a:rPr lang="ru-RU" b="1" dirty="0"/>
              <a:t> центру. </a:t>
            </a:r>
            <a:r>
              <a:rPr lang="ru-RU" b="1" dirty="0" err="1"/>
              <a:t>Вважають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більше</a:t>
            </a:r>
            <a:r>
              <a:rPr lang="ru-RU" b="1" dirty="0"/>
              <a:t> </a:t>
            </a:r>
            <a:r>
              <a:rPr lang="ru-RU" b="1" dirty="0" err="1"/>
              <a:t>контактів</a:t>
            </a:r>
            <a:r>
              <a:rPr lang="ru-RU" b="1" dirty="0"/>
              <a:t> </a:t>
            </a:r>
            <a:r>
              <a:rPr lang="ru-RU" b="1" dirty="0" err="1"/>
              <a:t>між</a:t>
            </a:r>
            <a:r>
              <a:rPr lang="ru-RU" b="1" dirty="0"/>
              <a:t> зубами </a:t>
            </a:r>
            <a:r>
              <a:rPr lang="ru-RU" b="1" dirty="0" err="1"/>
              <a:t>буває</a:t>
            </a:r>
            <a:r>
              <a:rPr lang="ru-RU" b="1" dirty="0"/>
              <a:t> при </a:t>
            </a:r>
            <a:r>
              <a:rPr lang="ru-RU" b="1" dirty="0" err="1"/>
              <a:t>радіусі</a:t>
            </a:r>
            <a:r>
              <a:rPr lang="ru-RU" b="1" dirty="0"/>
              <a:t> </a:t>
            </a:r>
            <a:r>
              <a:rPr lang="ru-RU" b="1" dirty="0" err="1"/>
              <a:t>сфери</a:t>
            </a:r>
            <a:r>
              <a:rPr lang="ru-RU" b="1" dirty="0"/>
              <a:t>, </a:t>
            </a:r>
            <a:r>
              <a:rPr lang="ru-RU" b="1" dirty="0" err="1"/>
              <a:t>рівному</a:t>
            </a:r>
            <a:r>
              <a:rPr lang="ru-RU" b="1" dirty="0"/>
              <a:t> 9 см. </a:t>
            </a:r>
            <a:r>
              <a:rPr lang="ru-RU" b="1" dirty="0" err="1"/>
              <a:t>Монсоном</a:t>
            </a:r>
            <a:r>
              <a:rPr lang="ru-RU" b="1" dirty="0"/>
              <a:t> </a:t>
            </a:r>
            <a:r>
              <a:rPr lang="ru-RU" b="1" dirty="0" err="1"/>
              <a:t>були</a:t>
            </a:r>
            <a:r>
              <a:rPr lang="ru-RU" b="1" dirty="0"/>
              <a:t> </a:t>
            </a:r>
            <a:r>
              <a:rPr lang="ru-RU" b="1" dirty="0" err="1"/>
              <a:t>розроблені</a:t>
            </a:r>
            <a:r>
              <a:rPr lang="ru-RU" b="1" dirty="0"/>
              <a:t> </a:t>
            </a:r>
            <a:r>
              <a:rPr lang="ru-RU" b="1" dirty="0" err="1"/>
              <a:t>артикулятори</a:t>
            </a:r>
            <a:r>
              <a:rPr lang="ru-RU" b="1" dirty="0"/>
              <a:t> з </a:t>
            </a:r>
            <a:r>
              <a:rPr lang="ru-RU" b="1" dirty="0" err="1"/>
              <a:t>середньою</a:t>
            </a:r>
            <a:r>
              <a:rPr lang="ru-RU" b="1" dirty="0"/>
              <a:t> </a:t>
            </a:r>
            <a:r>
              <a:rPr lang="ru-RU" b="1" dirty="0" err="1"/>
              <a:t>установкою</a:t>
            </a:r>
            <a:r>
              <a:rPr lang="ru-RU" b="1" dirty="0"/>
              <a:t> </a:t>
            </a:r>
            <a:r>
              <a:rPr lang="ru-RU" b="1" dirty="0" err="1"/>
              <a:t>оклюзійних</a:t>
            </a:r>
            <a:r>
              <a:rPr lang="ru-RU" b="1" dirty="0"/>
              <a:t> </a:t>
            </a:r>
            <a:r>
              <a:rPr lang="ru-RU" b="1" dirty="0" err="1"/>
              <a:t>кривих</a:t>
            </a:r>
            <a:r>
              <a:rPr lang="ru-RU" b="1" dirty="0"/>
              <a:t>.</a:t>
            </a:r>
            <a:endParaRPr lang="en-US" dirty="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monson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195736" y="2348880"/>
            <a:ext cx="5544616" cy="415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2871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0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74870"/>
            <a:ext cx="748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 метою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найкращих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</a:t>
            </a:r>
            <a:r>
              <a:rPr lang="ru-RU" dirty="0" err="1"/>
              <a:t>штучні</a:t>
            </a:r>
            <a:r>
              <a:rPr lang="ru-RU" dirty="0"/>
              <a:t> </a:t>
            </a:r>
            <a:r>
              <a:rPr lang="ru-RU" dirty="0" err="1"/>
              <a:t>зуби</a:t>
            </a:r>
            <a:r>
              <a:rPr lang="ru-RU" dirty="0"/>
              <a:t>, </a:t>
            </a:r>
            <a:r>
              <a:rPr lang="ru-RU" dirty="0" err="1"/>
              <a:t>жувальні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виконані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невеликих </a:t>
            </a:r>
            <a:r>
              <a:rPr lang="ru-RU" dirty="0" err="1"/>
              <a:t>горбів</a:t>
            </a:r>
            <a:r>
              <a:rPr lang="ru-RU" dirty="0"/>
              <a:t>, </a:t>
            </a:r>
            <a:r>
              <a:rPr lang="ru-RU" dirty="0" err="1"/>
              <a:t>облямованих</a:t>
            </a:r>
            <a:r>
              <a:rPr lang="ru-RU" dirty="0"/>
              <a:t> буртиком по </a:t>
            </a:r>
            <a:r>
              <a:rPr lang="ru-RU" dirty="0" err="1"/>
              <a:t>периферії</a:t>
            </a:r>
            <a:r>
              <a:rPr lang="ru-RU" dirty="0"/>
              <a:t>. </a:t>
            </a:r>
            <a:r>
              <a:rPr lang="ru-RU" dirty="0" err="1"/>
              <a:t>Оклюзійні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таких </a:t>
            </a:r>
            <a:r>
              <a:rPr lang="ru-RU" dirty="0" err="1"/>
              <a:t>зубів</a:t>
            </a:r>
            <a:r>
              <a:rPr lang="ru-RU" dirty="0"/>
              <a:t> </a:t>
            </a:r>
            <a:r>
              <a:rPr lang="ru-RU" dirty="0" err="1"/>
              <a:t>виконані</a:t>
            </a:r>
            <a:r>
              <a:rPr lang="ru-RU" dirty="0"/>
              <a:t> по </a:t>
            </a:r>
            <a:r>
              <a:rPr lang="ru-RU" dirty="0" err="1"/>
              <a:t>сферичній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з </a:t>
            </a:r>
            <a:r>
              <a:rPr lang="ru-RU" dirty="0" err="1"/>
              <a:t>радіусом</a:t>
            </a:r>
            <a:r>
              <a:rPr lang="ru-RU" dirty="0"/>
              <a:t> 9 см і практично не </a:t>
            </a:r>
            <a:r>
              <a:rPr lang="ru-RU" dirty="0" err="1"/>
              <a:t>вимагають</a:t>
            </a:r>
            <a:r>
              <a:rPr lang="ru-RU" dirty="0"/>
              <a:t> </a:t>
            </a:r>
            <a:r>
              <a:rPr lang="ru-RU" dirty="0" err="1" smtClean="0"/>
              <a:t>зішліфовки</a:t>
            </a:r>
            <a:r>
              <a:rPr lang="ru-RU" dirty="0"/>
              <a:t>.</a:t>
            </a:r>
          </a:p>
          <a:p>
            <a:r>
              <a:rPr lang="ru-RU" dirty="0"/>
              <a:t>Постановка </a:t>
            </a:r>
            <a:r>
              <a:rPr lang="ru-RU" dirty="0" err="1"/>
              <a:t>зубів</a:t>
            </a:r>
            <a:r>
              <a:rPr lang="ru-RU" dirty="0"/>
              <a:t> по </a:t>
            </a:r>
            <a:r>
              <a:rPr lang="ru-RU" dirty="0" err="1"/>
              <a:t>сферичних</a:t>
            </a:r>
            <a:r>
              <a:rPr lang="ru-RU" dirty="0"/>
              <a:t> </a:t>
            </a:r>
            <a:r>
              <a:rPr lang="ru-RU" dirty="0" err="1"/>
              <a:t>поверхнях</a:t>
            </a:r>
            <a:r>
              <a:rPr lang="ru-RU" dirty="0"/>
              <a:t> </a:t>
            </a:r>
            <a:r>
              <a:rPr lang="ru-RU" dirty="0" err="1"/>
              <a:t>покращує</a:t>
            </a:r>
            <a:r>
              <a:rPr lang="ru-RU" dirty="0"/>
              <a:t> </a:t>
            </a:r>
            <a:r>
              <a:rPr lang="ru-RU" dirty="0" err="1"/>
              <a:t>фіксацію</a:t>
            </a:r>
            <a:r>
              <a:rPr lang="ru-RU" dirty="0"/>
              <a:t> </a:t>
            </a:r>
            <a:r>
              <a:rPr lang="ru-RU" dirty="0" err="1"/>
              <a:t>протезів</a:t>
            </a:r>
            <a:r>
              <a:rPr lang="ru-RU" dirty="0"/>
              <a:t>, </a:t>
            </a:r>
            <a:r>
              <a:rPr lang="ru-RU" dirty="0" err="1"/>
              <a:t>забезпечує</a:t>
            </a:r>
            <a:r>
              <a:rPr lang="ru-RU" dirty="0"/>
              <a:t> свободу </a:t>
            </a:r>
            <a:r>
              <a:rPr lang="ru-RU" dirty="0" err="1"/>
              <a:t>жувальних</a:t>
            </a:r>
            <a:r>
              <a:rPr lang="ru-RU" dirty="0"/>
              <a:t> </a:t>
            </a:r>
            <a:r>
              <a:rPr lang="ru-RU" dirty="0" err="1"/>
              <a:t>рухів</a:t>
            </a:r>
            <a:r>
              <a:rPr lang="ru-RU" dirty="0"/>
              <a:t>, </a:t>
            </a:r>
            <a:r>
              <a:rPr lang="ru-RU" dirty="0" err="1"/>
              <a:t>уповільнює</a:t>
            </a:r>
            <a:r>
              <a:rPr lang="ru-RU" dirty="0"/>
              <a:t> </a:t>
            </a:r>
            <a:r>
              <a:rPr lang="ru-RU" dirty="0" err="1"/>
              <a:t>атрофічні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тканинах протезного ложа.</a:t>
            </a:r>
          </a:p>
          <a:p>
            <a:r>
              <a:rPr lang="ru-RU" dirty="0" err="1"/>
              <a:t>Однак</a:t>
            </a:r>
            <a:r>
              <a:rPr lang="ru-RU" dirty="0"/>
              <a:t>,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теорія</a:t>
            </a:r>
            <a:r>
              <a:rPr lang="ru-RU" dirty="0"/>
              <a:t> не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анатомії</a:t>
            </a:r>
            <a:r>
              <a:rPr lang="ru-RU" dirty="0"/>
              <a:t> і </a:t>
            </a:r>
            <a:r>
              <a:rPr lang="ru-RU" dirty="0" err="1"/>
              <a:t>фізіології</a:t>
            </a:r>
            <a:r>
              <a:rPr lang="ru-RU" dirty="0"/>
              <a:t> СНЩС і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нижньої</a:t>
            </a:r>
            <a:r>
              <a:rPr lang="ru-RU" dirty="0"/>
              <a:t> </a:t>
            </a:r>
            <a:r>
              <a:rPr lang="ru-RU" dirty="0" err="1"/>
              <a:t>щелепи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618471"/>
            <a:ext cx="5040560" cy="27792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0453"/>
            <a:ext cx="2448272" cy="1872955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87349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715" y="85732"/>
            <a:ext cx="8352928" cy="646331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/>
              <a:t>Постановка </a:t>
            </a:r>
            <a:r>
              <a:rPr lang="ru-RU" b="1" dirty="0" err="1"/>
              <a:t>зубів</a:t>
            </a:r>
            <a:r>
              <a:rPr lang="ru-RU" b="1" dirty="0"/>
              <a:t> по </a:t>
            </a:r>
            <a:r>
              <a:rPr lang="ru-RU" b="1" dirty="0" err="1"/>
              <a:t>індивідуальних</a:t>
            </a:r>
            <a:r>
              <a:rPr lang="ru-RU" b="1" dirty="0"/>
              <a:t> </a:t>
            </a:r>
            <a:r>
              <a:rPr lang="ru-RU" b="1" dirty="0" err="1"/>
              <a:t>оклюзійних</a:t>
            </a:r>
            <a:r>
              <a:rPr lang="ru-RU" b="1" dirty="0"/>
              <a:t> </a:t>
            </a:r>
            <a:r>
              <a:rPr lang="ru-RU" b="1" dirty="0" err="1"/>
              <a:t>сферичних</a:t>
            </a:r>
            <a:r>
              <a:rPr lang="ru-RU" b="1" dirty="0"/>
              <a:t> </a:t>
            </a:r>
            <a:r>
              <a:rPr lang="ru-RU" b="1" dirty="0" err="1"/>
              <a:t>поверхнях</a:t>
            </a:r>
            <a:r>
              <a:rPr lang="ru-RU" b="1" dirty="0"/>
              <a:t> (М.А. </a:t>
            </a:r>
            <a:r>
              <a:rPr lang="ru-RU" b="1" dirty="0" err="1"/>
              <a:t>Нападов</a:t>
            </a:r>
            <a:r>
              <a:rPr lang="ru-RU" b="1" dirty="0"/>
              <a:t> і А.Л. </a:t>
            </a:r>
            <a:r>
              <a:rPr lang="ru-RU" b="1" dirty="0" err="1"/>
              <a:t>Сапожніков</a:t>
            </a:r>
            <a:r>
              <a:rPr lang="ru-RU" b="1" dirty="0"/>
              <a:t> (1972))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797984"/>
            <a:ext cx="734481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За </a:t>
            </a:r>
            <a:r>
              <a:rPr lang="ru-RU" sz="1600" dirty="0" err="1" smtClean="0"/>
              <a:t>функціональними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відбитками</a:t>
            </a:r>
            <a:r>
              <a:rPr lang="ru-RU" sz="1600" dirty="0" smtClean="0"/>
              <a:t> </a:t>
            </a:r>
            <a:r>
              <a:rPr lang="ru-RU" sz="1600" dirty="0" err="1"/>
              <a:t>відливають</a:t>
            </a:r>
            <a:r>
              <a:rPr lang="ru-RU" sz="1600" dirty="0"/>
              <a:t> </a:t>
            </a:r>
            <a:r>
              <a:rPr lang="ru-RU" sz="1600" dirty="0" err="1"/>
              <a:t>моделі</a:t>
            </a:r>
            <a:r>
              <a:rPr lang="ru-RU" sz="1600" dirty="0"/>
              <a:t>, на </a:t>
            </a:r>
            <a:r>
              <a:rPr lang="ru-RU" sz="1600" dirty="0" err="1"/>
              <a:t>яких</a:t>
            </a:r>
            <a:r>
              <a:rPr lang="ru-RU" sz="1600" dirty="0"/>
              <a:t> з </a:t>
            </a:r>
            <a:r>
              <a:rPr lang="ru-RU" sz="1600" dirty="0" err="1" smtClean="0"/>
              <a:t>самотверднучої</a:t>
            </a:r>
            <a:r>
              <a:rPr lang="ru-RU" sz="1600" dirty="0" smtClean="0"/>
              <a:t> </a:t>
            </a:r>
            <a:r>
              <a:rPr lang="ru-RU" sz="1600" dirty="0" err="1"/>
              <a:t>пластмаси</a:t>
            </a:r>
            <a:r>
              <a:rPr lang="ru-RU" sz="1600" dirty="0"/>
              <a:t> </a:t>
            </a:r>
            <a:r>
              <a:rPr lang="ru-RU" sz="1600" dirty="0" err="1"/>
              <a:t>готують</a:t>
            </a:r>
            <a:r>
              <a:rPr lang="ru-RU" sz="1600" dirty="0"/>
              <a:t> ложки </a:t>
            </a:r>
            <a:r>
              <a:rPr lang="ru-RU" sz="1600" dirty="0" err="1"/>
              <a:t>зі</a:t>
            </a:r>
            <a:r>
              <a:rPr lang="ru-RU" sz="1600" dirty="0"/>
              <a:t> </a:t>
            </a:r>
            <a:r>
              <a:rPr lang="ru-RU" sz="1600" dirty="0" err="1"/>
              <a:t>спеціальними</a:t>
            </a:r>
            <a:r>
              <a:rPr lang="ru-RU" sz="1600" dirty="0"/>
              <a:t> </a:t>
            </a:r>
            <a:r>
              <a:rPr lang="ru-RU" sz="1600" dirty="0" err="1" smtClean="0"/>
              <a:t>віскообразивними</a:t>
            </a:r>
            <a:r>
              <a:rPr lang="ru-RU" sz="1600" dirty="0" smtClean="0"/>
              <a:t> </a:t>
            </a:r>
            <a:r>
              <a:rPr lang="ru-RU" sz="1600" dirty="0"/>
              <a:t>валиками.</a:t>
            </a:r>
          </a:p>
          <a:p>
            <a:r>
              <a:rPr lang="ru-RU" sz="1600" dirty="0" err="1" smtClean="0"/>
              <a:t>Віскообразивні</a:t>
            </a:r>
            <a:r>
              <a:rPr lang="ru-RU" sz="1600" dirty="0" smtClean="0"/>
              <a:t> </a:t>
            </a:r>
            <a:r>
              <a:rPr lang="ru-RU" sz="1600" dirty="0" err="1"/>
              <a:t>оклюзійні</a:t>
            </a:r>
            <a:r>
              <a:rPr lang="ru-RU" sz="1600" dirty="0"/>
              <a:t> валики </a:t>
            </a:r>
            <a:r>
              <a:rPr lang="ru-RU" sz="1600" dirty="0" err="1"/>
              <a:t>приклеюють</a:t>
            </a:r>
            <a:r>
              <a:rPr lang="ru-RU" sz="1600" dirty="0"/>
              <a:t> до </a:t>
            </a:r>
            <a:r>
              <a:rPr lang="ru-RU" sz="1600" dirty="0" smtClean="0"/>
              <a:t>ложок </a:t>
            </a:r>
            <a:r>
              <a:rPr lang="ru-RU" sz="1600" dirty="0"/>
              <a:t>так, </a:t>
            </a:r>
            <a:r>
              <a:rPr lang="ru-RU" sz="1600" dirty="0" err="1"/>
              <a:t>щоб</a:t>
            </a:r>
            <a:r>
              <a:rPr lang="ru-RU" sz="1600" dirty="0"/>
              <a:t> вони </a:t>
            </a:r>
            <a:r>
              <a:rPr lang="ru-RU" sz="1600" dirty="0" err="1"/>
              <a:t>відповідали</a:t>
            </a:r>
            <a:r>
              <a:rPr lang="ru-RU" sz="1600" dirty="0"/>
              <a:t> </a:t>
            </a:r>
            <a:r>
              <a:rPr lang="ru-RU" sz="1600" dirty="0" err="1"/>
              <a:t>напрямку</a:t>
            </a:r>
            <a:r>
              <a:rPr lang="ru-RU" sz="1600" dirty="0"/>
              <a:t> </a:t>
            </a:r>
            <a:r>
              <a:rPr lang="ru-RU" sz="1600" dirty="0" err="1"/>
              <a:t>міжальвеолярних</a:t>
            </a:r>
            <a:r>
              <a:rPr lang="ru-RU" sz="1600" dirty="0"/>
              <a:t> </a:t>
            </a:r>
            <a:r>
              <a:rPr lang="ru-RU" sz="1600" dirty="0" err="1"/>
              <a:t>ліній</a:t>
            </a:r>
            <a:r>
              <a:rPr lang="ru-RU" sz="1600" dirty="0"/>
              <a:t>, і </a:t>
            </a:r>
            <a:r>
              <a:rPr lang="ru-RU" sz="1600" dirty="0" err="1"/>
              <a:t>висота</a:t>
            </a:r>
            <a:r>
              <a:rPr lang="ru-RU" sz="1600" dirty="0"/>
              <a:t> прикусу </a:t>
            </a:r>
            <a:r>
              <a:rPr lang="ru-RU" sz="1600" dirty="0" err="1"/>
              <a:t>була</a:t>
            </a:r>
            <a:r>
              <a:rPr lang="ru-RU" sz="1600" dirty="0"/>
              <a:t> </a:t>
            </a:r>
            <a:r>
              <a:rPr lang="ru-RU" sz="1600" dirty="0" err="1"/>
              <a:t>більше</a:t>
            </a:r>
            <a:r>
              <a:rPr lang="ru-RU" sz="1600" dirty="0"/>
              <a:t> на 2 мм на кожному валику.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завищення</a:t>
            </a:r>
            <a:r>
              <a:rPr lang="ru-RU" sz="1600" dirty="0"/>
              <a:t> на 4 мм </a:t>
            </a:r>
            <a:r>
              <a:rPr lang="ru-RU" sz="1600" dirty="0" err="1"/>
              <a:t>потрібно</a:t>
            </a:r>
            <a:r>
              <a:rPr lang="ru-RU" sz="1600" dirty="0"/>
              <a:t> для того, </a:t>
            </a:r>
            <a:r>
              <a:rPr lang="ru-RU" sz="1600" dirty="0" err="1"/>
              <a:t>щоб</a:t>
            </a:r>
            <a:r>
              <a:rPr lang="ru-RU" sz="1600" dirty="0"/>
              <a:t> при </a:t>
            </a:r>
            <a:r>
              <a:rPr lang="ru-RU" sz="1600" dirty="0" err="1"/>
              <a:t>отриманні</a:t>
            </a:r>
            <a:r>
              <a:rPr lang="ru-RU" sz="1600" dirty="0"/>
              <a:t> </a:t>
            </a:r>
            <a:r>
              <a:rPr lang="ru-RU" sz="1600" dirty="0" err="1" smtClean="0"/>
              <a:t>внутрішньоротового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запису</a:t>
            </a:r>
            <a:r>
              <a:rPr lang="ru-RU" sz="1600" dirty="0" smtClean="0"/>
              <a:t> </a:t>
            </a:r>
            <a:r>
              <a:rPr lang="ru-RU" sz="1600" dirty="0"/>
              <a:t>не </a:t>
            </a:r>
            <a:r>
              <a:rPr lang="ru-RU" sz="1600" dirty="0" err="1"/>
              <a:t>відбулося</a:t>
            </a:r>
            <a:r>
              <a:rPr lang="ru-RU" sz="1600" dirty="0"/>
              <a:t> </a:t>
            </a:r>
            <a:r>
              <a:rPr lang="ru-RU" sz="1600" dirty="0" err="1"/>
              <a:t>заниження</a:t>
            </a:r>
            <a:r>
              <a:rPr lang="ru-RU" sz="1600" dirty="0"/>
              <a:t> </a:t>
            </a:r>
            <a:r>
              <a:rPr lang="ru-RU" sz="1600" dirty="0" err="1"/>
              <a:t>висоти</a:t>
            </a:r>
            <a:r>
              <a:rPr lang="ru-RU" sz="1600" dirty="0"/>
              <a:t> </a:t>
            </a:r>
            <a:r>
              <a:rPr lang="ru-RU" sz="1600" dirty="0" err="1"/>
              <a:t>нижнього</a:t>
            </a:r>
            <a:r>
              <a:rPr lang="ru-RU" sz="1600" dirty="0"/>
              <a:t> </a:t>
            </a:r>
            <a:r>
              <a:rPr lang="ru-RU" sz="1600" dirty="0" err="1"/>
              <a:t>відділу</a:t>
            </a:r>
            <a:r>
              <a:rPr lang="ru-RU" sz="1600" dirty="0"/>
              <a:t> </a:t>
            </a:r>
            <a:r>
              <a:rPr lang="ru-RU" sz="1600" dirty="0" err="1" smtClean="0"/>
              <a:t>обличчя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Ложки з валиками </a:t>
            </a:r>
            <a:r>
              <a:rPr lang="ru-RU" sz="1600" dirty="0" err="1"/>
              <a:t>вводять</a:t>
            </a:r>
            <a:r>
              <a:rPr lang="ru-RU" sz="1600" dirty="0"/>
              <a:t> в рот, і </a:t>
            </a:r>
            <a:r>
              <a:rPr lang="ru-RU" sz="1600" dirty="0" err="1"/>
              <a:t>хворий</a:t>
            </a:r>
            <a:r>
              <a:rPr lang="ru-RU" sz="1600" dirty="0"/>
              <a:t> </a:t>
            </a:r>
            <a:r>
              <a:rPr lang="ru-RU" sz="1600" dirty="0" err="1"/>
              <a:t>притирає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 smtClean="0"/>
              <a:t>, </a:t>
            </a:r>
            <a:r>
              <a:rPr lang="ru-RU" sz="1600" dirty="0" err="1" smtClean="0"/>
              <a:t>виконуючи</a:t>
            </a:r>
            <a:r>
              <a:rPr lang="ru-RU" sz="1600" dirty="0" smtClean="0"/>
              <a:t> </a:t>
            </a:r>
            <a:r>
              <a:rPr lang="ru-RU" sz="1600" dirty="0" err="1"/>
              <a:t>різні</a:t>
            </a:r>
            <a:r>
              <a:rPr lang="ru-RU" sz="1600" dirty="0"/>
              <a:t> </a:t>
            </a:r>
            <a:r>
              <a:rPr lang="ru-RU" sz="1600" dirty="0" err="1"/>
              <a:t>жувальні</a:t>
            </a:r>
            <a:r>
              <a:rPr lang="ru-RU" sz="1600" dirty="0"/>
              <a:t> </a:t>
            </a:r>
            <a:r>
              <a:rPr lang="ru-RU" sz="1600" dirty="0" err="1"/>
              <a:t>рухи</a:t>
            </a:r>
            <a:r>
              <a:rPr lang="ru-RU" sz="1600" dirty="0"/>
              <a:t> </a:t>
            </a:r>
            <a:r>
              <a:rPr lang="ru-RU" sz="1600" dirty="0" err="1"/>
              <a:t>нижньою</a:t>
            </a:r>
            <a:r>
              <a:rPr lang="ru-RU" sz="1600" dirty="0"/>
              <a:t> </a:t>
            </a:r>
            <a:r>
              <a:rPr lang="ru-RU" sz="1600" dirty="0" err="1"/>
              <a:t>щелепою</a:t>
            </a:r>
            <a:r>
              <a:rPr lang="ru-RU" sz="1600" dirty="0"/>
              <a:t>. В </a:t>
            </a:r>
            <a:r>
              <a:rPr lang="ru-RU" sz="1600" dirty="0" err="1"/>
              <a:t>результаті</a:t>
            </a:r>
            <a:r>
              <a:rPr lang="ru-RU" sz="1600" dirty="0"/>
              <a:t> структура </a:t>
            </a:r>
            <a:r>
              <a:rPr lang="ru-RU" sz="1600" dirty="0" err="1"/>
              <a:t>оклюзійної</a:t>
            </a:r>
            <a:r>
              <a:rPr lang="ru-RU" sz="1600" dirty="0"/>
              <a:t> </a:t>
            </a:r>
            <a:r>
              <a:rPr lang="ru-RU" sz="1600" dirty="0" err="1"/>
              <a:t>поверхні</a:t>
            </a:r>
            <a:r>
              <a:rPr lang="ru-RU" sz="1600" dirty="0"/>
              <a:t> приходить в </a:t>
            </a:r>
            <a:r>
              <a:rPr lang="ru-RU" sz="1600" dirty="0" err="1"/>
              <a:t>відповідність</a:t>
            </a:r>
            <a:r>
              <a:rPr lang="ru-RU" sz="1600" dirty="0"/>
              <a:t> з характером </a:t>
            </a:r>
            <a:r>
              <a:rPr lang="ru-RU" sz="1600" dirty="0" err="1"/>
              <a:t>рухів</a:t>
            </a:r>
            <a:r>
              <a:rPr lang="ru-RU" sz="1600" dirty="0"/>
              <a:t> </a:t>
            </a:r>
            <a:r>
              <a:rPr lang="ru-RU" sz="1600" dirty="0" err="1"/>
              <a:t>нижньої</a:t>
            </a:r>
            <a:r>
              <a:rPr lang="ru-RU" sz="1600" dirty="0"/>
              <a:t> </a:t>
            </a:r>
            <a:r>
              <a:rPr lang="ru-RU" sz="1600" dirty="0" err="1"/>
              <a:t>щелепи</a:t>
            </a:r>
            <a:r>
              <a:rPr lang="ru-RU" sz="1600" dirty="0"/>
              <a:t>. Таким чином, </a:t>
            </a:r>
            <a:r>
              <a:rPr lang="ru-RU" sz="1600" dirty="0" err="1"/>
              <a:t>створюються</a:t>
            </a:r>
            <a:r>
              <a:rPr lang="ru-RU" sz="1600" dirty="0"/>
              <a:t> </a:t>
            </a:r>
            <a:r>
              <a:rPr lang="ru-RU" sz="1600" dirty="0" err="1"/>
              <a:t>контактуючі</a:t>
            </a:r>
            <a:r>
              <a:rPr lang="ru-RU" sz="1600" dirty="0"/>
              <a:t> </a:t>
            </a:r>
            <a:r>
              <a:rPr lang="ru-RU" sz="1600" dirty="0" err="1"/>
              <a:t>поверхні</a:t>
            </a:r>
            <a:r>
              <a:rPr lang="ru-RU" sz="1600" dirty="0"/>
              <a:t>, </a:t>
            </a:r>
            <a:r>
              <a:rPr lang="ru-RU" sz="1600" dirty="0" err="1"/>
              <a:t>відповідні</a:t>
            </a:r>
            <a:r>
              <a:rPr lang="ru-RU" sz="1600" dirty="0"/>
              <a:t> </a:t>
            </a:r>
            <a:r>
              <a:rPr lang="ru-RU" sz="1600" dirty="0" err="1"/>
              <a:t>різноманітним</a:t>
            </a:r>
            <a:r>
              <a:rPr lang="ru-RU" sz="1600" dirty="0"/>
              <a:t> </a:t>
            </a:r>
            <a:r>
              <a:rPr lang="ru-RU" sz="1600" dirty="0" err="1"/>
              <a:t>рухам</a:t>
            </a:r>
            <a:r>
              <a:rPr lang="ru-RU" sz="1600" dirty="0"/>
              <a:t> </a:t>
            </a:r>
            <a:r>
              <a:rPr lang="ru-RU" sz="1600" dirty="0" err="1"/>
              <a:t>нижньої</a:t>
            </a:r>
            <a:r>
              <a:rPr lang="ru-RU" sz="1600" dirty="0"/>
              <a:t> </a:t>
            </a:r>
            <a:r>
              <a:rPr lang="ru-RU" sz="1600" dirty="0" err="1"/>
              <a:t>щелепи</a:t>
            </a:r>
            <a:endParaRPr lang="uk-UA" sz="16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129" y="4214304"/>
            <a:ext cx="5328592" cy="152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979"/>
          <a:stretch/>
        </p:blipFill>
        <p:spPr bwMode="auto">
          <a:xfrm>
            <a:off x="6444208" y="4140812"/>
            <a:ext cx="1820617" cy="2528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4655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77072"/>
            <a:ext cx="5528738" cy="2316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764704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оклюзійних</a:t>
            </a:r>
            <a:r>
              <a:rPr lang="ru-RU" dirty="0"/>
              <a:t> </a:t>
            </a:r>
            <a:r>
              <a:rPr lang="ru-RU" dirty="0" err="1"/>
              <a:t>поверхонь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легко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центральне</a:t>
            </a:r>
            <a:r>
              <a:rPr lang="ru-RU" dirty="0"/>
              <a:t> </a:t>
            </a: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щелеп</a:t>
            </a:r>
            <a:r>
              <a:rPr lang="ru-RU" dirty="0"/>
              <a:t>.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 smtClean="0"/>
              <a:t>функціонально-присмоктуючі</a:t>
            </a:r>
            <a:r>
              <a:rPr lang="ru-RU" dirty="0" smtClean="0"/>
              <a:t> </a:t>
            </a:r>
            <a:r>
              <a:rPr lang="ru-RU" dirty="0" err="1"/>
              <a:t>відбитки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, максимально </a:t>
            </a:r>
            <a:r>
              <a:rPr lang="ru-RU" dirty="0" err="1"/>
              <a:t>наближених</a:t>
            </a:r>
            <a:r>
              <a:rPr lang="ru-RU" dirty="0"/>
              <a:t> до </a:t>
            </a:r>
            <a:r>
              <a:rPr lang="ru-RU" dirty="0" err="1" smtClean="0"/>
              <a:t>створюючих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функціонуванні</a:t>
            </a:r>
            <a:r>
              <a:rPr lang="ru-RU" dirty="0"/>
              <a:t> </a:t>
            </a:r>
            <a:r>
              <a:rPr lang="ru-RU" dirty="0" err="1"/>
              <a:t>протезів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конструюванні</a:t>
            </a:r>
            <a:r>
              <a:rPr lang="ru-RU" dirty="0"/>
              <a:t> </a:t>
            </a:r>
            <a:r>
              <a:rPr lang="ru-RU" dirty="0" err="1"/>
              <a:t>штучних</a:t>
            </a:r>
            <a:r>
              <a:rPr lang="ru-RU" dirty="0"/>
              <a:t> </a:t>
            </a:r>
            <a:r>
              <a:rPr lang="ru-RU" dirty="0" err="1"/>
              <a:t>зубних</a:t>
            </a:r>
            <a:r>
              <a:rPr lang="ru-RU" dirty="0"/>
              <a:t> </a:t>
            </a:r>
            <a:r>
              <a:rPr lang="ru-RU" dirty="0" err="1"/>
              <a:t>рядів</a:t>
            </a:r>
            <a:r>
              <a:rPr lang="ru-RU" dirty="0"/>
              <a:t> за </a:t>
            </a:r>
            <a:r>
              <a:rPr lang="ru-RU" dirty="0" err="1"/>
              <a:t>індивідуальними</a:t>
            </a:r>
            <a:r>
              <a:rPr lang="ru-RU" dirty="0"/>
              <a:t> </a:t>
            </a:r>
            <a:r>
              <a:rPr lang="ru-RU" dirty="0" err="1" smtClean="0"/>
              <a:t>оклюзійними</a:t>
            </a:r>
            <a:r>
              <a:rPr lang="ru-RU" dirty="0" smtClean="0"/>
              <a:t> </a:t>
            </a:r>
            <a:r>
              <a:rPr lang="ru-RU" dirty="0" err="1" smtClean="0"/>
              <a:t>поверхнями</a:t>
            </a:r>
            <a:r>
              <a:rPr lang="ru-RU" dirty="0" smtClean="0"/>
              <a:t> </a:t>
            </a:r>
            <a:r>
              <a:rPr lang="ru-RU" dirty="0" err="1"/>
              <a:t>відпадає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у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артикуляторов</a:t>
            </a:r>
            <a:r>
              <a:rPr lang="ru-RU" dirty="0"/>
              <a:t> і постановка </a:t>
            </a:r>
            <a:r>
              <a:rPr lang="ru-RU" dirty="0" err="1"/>
              <a:t>штучних</a:t>
            </a:r>
            <a:r>
              <a:rPr lang="ru-RU" dirty="0"/>
              <a:t> </a:t>
            </a:r>
            <a:r>
              <a:rPr lang="ru-RU" dirty="0" err="1"/>
              <a:t>зубних</a:t>
            </a:r>
            <a:r>
              <a:rPr lang="ru-RU" dirty="0"/>
              <a:t> </a:t>
            </a:r>
            <a:r>
              <a:rPr lang="ru-RU" dirty="0" err="1"/>
              <a:t>рядів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проведена в </a:t>
            </a:r>
            <a:r>
              <a:rPr lang="ru-RU" dirty="0" err="1"/>
              <a:t>звичайному</a:t>
            </a:r>
            <a:r>
              <a:rPr lang="ru-RU" dirty="0"/>
              <a:t> </a:t>
            </a:r>
            <a:r>
              <a:rPr lang="ru-RU" dirty="0" err="1"/>
              <a:t>шарнірному</a:t>
            </a:r>
            <a:r>
              <a:rPr lang="ru-RU" dirty="0"/>
              <a:t> </a:t>
            </a:r>
            <a:r>
              <a:rPr lang="ru-RU" dirty="0" err="1" smtClean="0"/>
              <a:t>окклюдаторі</a:t>
            </a:r>
            <a:r>
              <a:rPr lang="ru-RU" dirty="0" smtClean="0"/>
              <a:t>.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зуби</a:t>
            </a:r>
            <a:r>
              <a:rPr lang="ru-RU" dirty="0"/>
              <a:t>, за </a:t>
            </a:r>
            <a:r>
              <a:rPr lang="ru-RU" dirty="0" err="1"/>
              <a:t>винятком</a:t>
            </a:r>
            <a:r>
              <a:rPr lang="ru-RU" dirty="0"/>
              <a:t> других </a:t>
            </a:r>
            <a:r>
              <a:rPr lang="ru-RU" dirty="0" err="1"/>
              <a:t>різців</a:t>
            </a:r>
            <a:r>
              <a:rPr lang="ru-RU" dirty="0"/>
              <a:t>, </a:t>
            </a:r>
            <a:r>
              <a:rPr lang="ru-RU" dirty="0" err="1" smtClean="0"/>
              <a:t>доторкаюються</a:t>
            </a:r>
            <a:r>
              <a:rPr lang="ru-RU" dirty="0" smtClean="0"/>
              <a:t> </a:t>
            </a:r>
            <a:r>
              <a:rPr lang="ru-RU" dirty="0" err="1"/>
              <a:t>ріжучими</a:t>
            </a:r>
            <a:r>
              <a:rPr lang="ru-RU" dirty="0"/>
              <a:t> краями й буграми </a:t>
            </a:r>
            <a:r>
              <a:rPr lang="ru-RU" dirty="0" err="1"/>
              <a:t>оклюзійної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нижнього</a:t>
            </a:r>
            <a:r>
              <a:rPr lang="ru-RU" dirty="0"/>
              <a:t> валика. </a:t>
            </a:r>
            <a:r>
              <a:rPr lang="ru-RU" dirty="0" err="1"/>
              <a:t>Нижній</a:t>
            </a:r>
            <a:r>
              <a:rPr lang="ru-RU" dirty="0"/>
              <a:t> </a:t>
            </a:r>
            <a:r>
              <a:rPr lang="ru-RU" dirty="0" err="1"/>
              <a:t>зубний</a:t>
            </a:r>
            <a:r>
              <a:rPr lang="ru-RU" dirty="0"/>
              <a:t> ряд </a:t>
            </a:r>
            <a:r>
              <a:rPr lang="ru-RU" dirty="0" err="1"/>
              <a:t>ставлять</a:t>
            </a:r>
            <a:r>
              <a:rPr lang="ru-RU" dirty="0"/>
              <a:t> по </a:t>
            </a:r>
            <a:r>
              <a:rPr lang="ru-RU" dirty="0" err="1"/>
              <a:t>верхньому</a:t>
            </a:r>
            <a:r>
              <a:rPr lang="ru-RU" dirty="0"/>
              <a:t>.</a:t>
            </a:r>
            <a:endParaRPr lang="en-US" dirty="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9810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29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1715" y="-27384"/>
            <a:ext cx="8352928" cy="400110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Постановка </a:t>
            </a:r>
            <a:r>
              <a:rPr lang="ru-RU" sz="2000" b="1" dirty="0" err="1"/>
              <a:t>штучних</a:t>
            </a:r>
            <a:r>
              <a:rPr lang="ru-RU" sz="2000" b="1" dirty="0"/>
              <a:t> </a:t>
            </a:r>
            <a:r>
              <a:rPr lang="ru-RU" sz="2000" b="1" dirty="0" err="1"/>
              <a:t>зубів</a:t>
            </a:r>
            <a:r>
              <a:rPr lang="ru-RU" sz="2000" b="1" dirty="0"/>
              <a:t> по Герберу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4960" y="1379379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DBF5F9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err="1"/>
              <a:t>Найкращий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збалансованих</a:t>
            </a:r>
            <a:r>
              <a:rPr lang="ru-RU" dirty="0"/>
              <a:t> </a:t>
            </a:r>
            <a:r>
              <a:rPr lang="ru-RU" dirty="0" err="1"/>
              <a:t>артикуляційних</a:t>
            </a:r>
            <a:r>
              <a:rPr lang="ru-RU" dirty="0"/>
              <a:t> </a:t>
            </a:r>
            <a:r>
              <a:rPr lang="ru-RU" dirty="0" err="1"/>
              <a:t>взаємовідносин</a:t>
            </a:r>
            <a:r>
              <a:rPr lang="ru-RU" dirty="0"/>
              <a:t> (при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рухах</a:t>
            </a:r>
            <a:r>
              <a:rPr lang="ru-RU" dirty="0"/>
              <a:t>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контакти</a:t>
            </a:r>
            <a:r>
              <a:rPr lang="ru-RU" dirty="0"/>
              <a:t>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відділах</a:t>
            </a:r>
            <a:r>
              <a:rPr lang="ru-RU" dirty="0"/>
              <a:t> зубного ряду)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в тому </a:t>
            </a:r>
            <a:r>
              <a:rPr lang="ru-RU" dirty="0" err="1"/>
              <a:t>випадку</a:t>
            </a:r>
            <a:r>
              <a:rPr lang="ru-RU" dirty="0"/>
              <a:t>, коли комплекс </a:t>
            </a:r>
            <a:r>
              <a:rPr lang="ru-RU" dirty="0" err="1"/>
              <a:t>суглобових</a:t>
            </a:r>
            <a:r>
              <a:rPr lang="ru-RU" dirty="0"/>
              <a:t> </a:t>
            </a:r>
            <a:r>
              <a:rPr lang="ru-RU" dirty="0" err="1"/>
              <a:t>рухів</a:t>
            </a:r>
            <a:r>
              <a:rPr lang="ru-RU" dirty="0"/>
              <a:t> </a:t>
            </a:r>
            <a:r>
              <a:rPr lang="ru-RU" dirty="0" err="1"/>
              <a:t>компенсується</a:t>
            </a:r>
            <a:r>
              <a:rPr lang="ru-RU" dirty="0"/>
              <a:t> </a:t>
            </a:r>
            <a:r>
              <a:rPr lang="ru-RU" dirty="0" err="1"/>
              <a:t>відповідним</a:t>
            </a:r>
            <a:r>
              <a:rPr lang="ru-RU" dirty="0"/>
              <a:t> </a:t>
            </a:r>
            <a:r>
              <a:rPr lang="ru-RU" dirty="0" err="1"/>
              <a:t>формуванням</a:t>
            </a:r>
            <a:r>
              <a:rPr lang="ru-RU" dirty="0"/>
              <a:t> </a:t>
            </a:r>
            <a:r>
              <a:rPr lang="ru-RU" dirty="0" err="1"/>
              <a:t>контактів</a:t>
            </a:r>
            <a:r>
              <a:rPr lang="ru-RU" dirty="0"/>
              <a:t> </a:t>
            </a:r>
            <a:r>
              <a:rPr lang="ru-RU" dirty="0" err="1"/>
              <a:t>жувальних</a:t>
            </a:r>
            <a:r>
              <a:rPr lang="ru-RU" dirty="0"/>
              <a:t> </a:t>
            </a:r>
            <a:r>
              <a:rPr lang="ru-RU" dirty="0" err="1"/>
              <a:t>поверхонь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мінісегмента</a:t>
            </a:r>
            <a:r>
              <a:rPr lang="ru-RU" dirty="0"/>
              <a:t> в </a:t>
            </a:r>
            <a:r>
              <a:rPr lang="ru-RU" dirty="0" err="1"/>
              <a:t>кожній</a:t>
            </a:r>
            <a:r>
              <a:rPr lang="ru-RU" dirty="0"/>
              <a:t> </a:t>
            </a:r>
            <a:r>
              <a:rPr lang="ru-RU" dirty="0" err="1"/>
              <a:t>окремій</a:t>
            </a:r>
            <a:r>
              <a:rPr lang="ru-RU" dirty="0"/>
              <a:t> </a:t>
            </a:r>
            <a:r>
              <a:rPr lang="ru-RU" dirty="0" err="1"/>
              <a:t>жувальній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.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метод постановки і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штучних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по Герберу, Шредеру.</a:t>
            </a:r>
          </a:p>
          <a:p>
            <a:r>
              <a:rPr lang="ru-RU" dirty="0" err="1"/>
              <a:t>Штучні</a:t>
            </a:r>
            <a:r>
              <a:rPr lang="ru-RU" dirty="0"/>
              <a:t> </a:t>
            </a:r>
            <a:r>
              <a:rPr lang="ru-RU" dirty="0" err="1"/>
              <a:t>зуби</a:t>
            </a:r>
            <a:r>
              <a:rPr lang="ru-RU" dirty="0"/>
              <a:t>, </a:t>
            </a:r>
            <a:r>
              <a:rPr lang="ru-RU" dirty="0" err="1"/>
              <a:t>запропоновані</a:t>
            </a:r>
            <a:r>
              <a:rPr lang="ru-RU" dirty="0"/>
              <a:t> </a:t>
            </a:r>
            <a:r>
              <a:rPr lang="ru-RU" dirty="0" err="1"/>
              <a:t>Гербером</a:t>
            </a:r>
            <a:r>
              <a:rPr lang="ru-RU" dirty="0"/>
              <a:t>, </a:t>
            </a:r>
            <a:r>
              <a:rPr lang="ru-RU" dirty="0" err="1"/>
              <a:t>мають</a:t>
            </a:r>
            <a:r>
              <a:rPr lang="ru-RU" dirty="0"/>
              <a:t> ряд </a:t>
            </a:r>
            <a:r>
              <a:rPr lang="ru-RU" dirty="0" err="1"/>
              <a:t>специфічних</a:t>
            </a:r>
            <a:r>
              <a:rPr lang="ru-RU" dirty="0"/>
              <a:t> </a:t>
            </a:r>
            <a:r>
              <a:rPr lang="ru-RU" dirty="0" err="1"/>
              <a:t>критеріїв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відрізняють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вносять</a:t>
            </a:r>
            <a:r>
              <a:rPr lang="ru-RU" dirty="0"/>
              <a:t> </a:t>
            </a:r>
            <a:r>
              <a:rPr lang="ru-RU" dirty="0" err="1"/>
              <a:t>істотний</a:t>
            </a:r>
            <a:r>
              <a:rPr lang="ru-RU" dirty="0"/>
              <a:t> </a:t>
            </a:r>
            <a:r>
              <a:rPr lang="ru-RU" dirty="0" err="1"/>
              <a:t>внесок</a:t>
            </a:r>
            <a:r>
              <a:rPr lang="ru-RU" dirty="0"/>
              <a:t> у </a:t>
            </a:r>
            <a:r>
              <a:rPr lang="ru-RU" dirty="0" err="1"/>
              <a:t>поліпшення</a:t>
            </a:r>
            <a:r>
              <a:rPr lang="ru-RU" dirty="0"/>
              <a:t> </a:t>
            </a:r>
            <a:r>
              <a:rPr lang="ru-RU" dirty="0" err="1"/>
              <a:t>стабілізації</a:t>
            </a:r>
            <a:r>
              <a:rPr lang="ru-RU" dirty="0"/>
              <a:t> </a:t>
            </a:r>
            <a:r>
              <a:rPr lang="ru-RU" dirty="0" err="1"/>
              <a:t>протезів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зубного ряду, </a:t>
            </a:r>
            <a:r>
              <a:rPr lang="ru-RU" dirty="0" err="1"/>
              <a:t>забезпечуючи</a:t>
            </a:r>
            <a:r>
              <a:rPr lang="ru-RU" dirty="0"/>
              <a:t> </a:t>
            </a:r>
            <a:r>
              <a:rPr lang="ru-RU" dirty="0" err="1"/>
              <a:t>певною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</a:t>
            </a:r>
            <a:r>
              <a:rPr lang="ru-RU" dirty="0" err="1"/>
              <a:t>рівномірне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і </a:t>
            </a:r>
            <a:r>
              <a:rPr lang="ru-RU" dirty="0" err="1"/>
              <a:t>кісткової</a:t>
            </a:r>
            <a:r>
              <a:rPr lang="ru-RU" dirty="0"/>
              <a:t> тканин протезного ложа. Гербер </a:t>
            </a:r>
            <a:r>
              <a:rPr lang="ru-RU" dirty="0" err="1"/>
              <a:t>переніс</a:t>
            </a:r>
            <a:r>
              <a:rPr lang="ru-RU" dirty="0"/>
              <a:t> </a:t>
            </a:r>
            <a:r>
              <a:rPr lang="ru-RU" dirty="0" err="1"/>
              <a:t>зв'язок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нижньощелепного</a:t>
            </a:r>
            <a:r>
              <a:rPr lang="ru-RU" dirty="0"/>
              <a:t> </a:t>
            </a:r>
            <a:r>
              <a:rPr lang="ru-RU" dirty="0" err="1"/>
              <a:t>суглоба</a:t>
            </a:r>
            <a:r>
              <a:rPr lang="ru-RU" dirty="0"/>
              <a:t> на </a:t>
            </a:r>
            <a:r>
              <a:rPr lang="ru-RU" dirty="0" err="1"/>
              <a:t>жувальні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штучних</a:t>
            </a:r>
            <a:r>
              <a:rPr lang="ru-RU" dirty="0"/>
              <a:t> </a:t>
            </a:r>
            <a:r>
              <a:rPr lang="ru-RU" dirty="0" err="1"/>
              <a:t>бічних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.</a:t>
            </a:r>
            <a:endParaRPr lang="en-US" dirty="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555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30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057960"/>
            <a:ext cx="7128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r>
              <a:rPr lang="ru-RU" dirty="0" err="1"/>
              <a:t>Жувальні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</a:t>
            </a:r>
            <a:r>
              <a:rPr lang="ru-RU" dirty="0" err="1"/>
              <a:t>верхньої</a:t>
            </a:r>
            <a:r>
              <a:rPr lang="ru-RU" dirty="0"/>
              <a:t> </a:t>
            </a:r>
            <a:r>
              <a:rPr lang="ru-RU" dirty="0" err="1"/>
              <a:t>щелепи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сформовані</a:t>
            </a:r>
            <a:r>
              <a:rPr lang="ru-RU" dirty="0"/>
              <a:t> </a:t>
            </a:r>
            <a:r>
              <a:rPr lang="ru-RU" dirty="0" err="1"/>
              <a:t>піднебінні</a:t>
            </a:r>
            <a:r>
              <a:rPr lang="ru-RU" dirty="0"/>
              <a:t> горби («маточка»).</a:t>
            </a:r>
          </a:p>
          <a:p>
            <a:endParaRPr lang="ru-RU" dirty="0"/>
          </a:p>
          <a:p>
            <a:r>
              <a:rPr lang="ru-RU" dirty="0"/>
              <a:t>   </a:t>
            </a:r>
            <a:r>
              <a:rPr lang="ru-RU" dirty="0" err="1"/>
              <a:t>Зуби</a:t>
            </a:r>
            <a:r>
              <a:rPr lang="ru-RU" dirty="0"/>
              <a:t> </a:t>
            </a:r>
            <a:r>
              <a:rPr lang="ru-RU" dirty="0" err="1"/>
              <a:t>нижньої</a:t>
            </a:r>
            <a:r>
              <a:rPr lang="ru-RU" dirty="0"/>
              <a:t> </a:t>
            </a:r>
            <a:r>
              <a:rPr lang="ru-RU" dirty="0" err="1"/>
              <a:t>щелепи</a:t>
            </a:r>
            <a:r>
              <a:rPr lang="ru-RU" dirty="0"/>
              <a:t> </a:t>
            </a:r>
            <a:r>
              <a:rPr lang="ru-RU" dirty="0" err="1"/>
              <a:t>характеризує</a:t>
            </a:r>
            <a:r>
              <a:rPr lang="ru-RU" dirty="0"/>
              <a:t> «</a:t>
            </a:r>
            <a:r>
              <a:rPr lang="ru-RU" dirty="0" err="1"/>
              <a:t>виражена</a:t>
            </a:r>
            <a:r>
              <a:rPr lang="ru-RU" dirty="0"/>
              <a:t> </a:t>
            </a:r>
            <a:r>
              <a:rPr lang="ru-RU" dirty="0" err="1"/>
              <a:t>жувальна</a:t>
            </a:r>
            <a:r>
              <a:rPr lang="ru-RU" dirty="0"/>
              <a:t> канавка - </a:t>
            </a:r>
            <a:r>
              <a:rPr lang="ru-RU" dirty="0" err="1"/>
              <a:t>мінісегмент</a:t>
            </a:r>
            <a:r>
              <a:rPr lang="ru-RU" dirty="0"/>
              <a:t>» («ступка»).</a:t>
            </a:r>
            <a:endParaRPr lang="uk-U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873" y="3501008"/>
            <a:ext cx="7744559" cy="2921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0411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z="1400" smtClean="0">
                <a:solidFill>
                  <a:srgbClr val="DBF5F9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31</a:t>
            </a:fld>
            <a:endParaRPr lang="ru-RU" sz="140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1715" y="-27384"/>
            <a:ext cx="8352928" cy="461665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/>
              <a:t>Постановка </a:t>
            </a:r>
            <a:r>
              <a:rPr lang="ru-RU" sz="2400" b="1" dirty="0" err="1"/>
              <a:t>зубів</a:t>
            </a:r>
            <a:r>
              <a:rPr lang="ru-RU" sz="2400" b="1" dirty="0"/>
              <a:t> на </a:t>
            </a:r>
            <a:r>
              <a:rPr lang="ru-RU" sz="2400" b="1" dirty="0" err="1"/>
              <a:t>моделі</a:t>
            </a:r>
            <a:r>
              <a:rPr lang="ru-RU" sz="2400" b="1" dirty="0"/>
              <a:t> </a:t>
            </a:r>
            <a:r>
              <a:rPr lang="ru-RU" sz="2400" b="1" dirty="0" err="1"/>
              <a:t>щелеп</a:t>
            </a:r>
            <a:r>
              <a:rPr lang="ru-RU" sz="2400" b="1" dirty="0"/>
              <a:t> в </a:t>
            </a:r>
            <a:r>
              <a:rPr lang="ru-RU" sz="2400" b="1" dirty="0" err="1"/>
              <a:t>артикуляторі</a:t>
            </a:r>
            <a:endParaRPr lang="ru-RU" sz="2400" dirty="0">
              <a:solidFill>
                <a:srgbClr val="DBF5F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29870" y="548680"/>
            <a:ext cx="77048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забезпечує</a:t>
            </a:r>
            <a:r>
              <a:rPr lang="ru-RU" sz="1600" dirty="0"/>
              <a:t> </a:t>
            </a:r>
            <a:r>
              <a:rPr lang="ru-RU" sz="1600" dirty="0" err="1"/>
              <a:t>збалансовану</a:t>
            </a:r>
            <a:r>
              <a:rPr lang="ru-RU" sz="1600" dirty="0"/>
              <a:t> </a:t>
            </a:r>
            <a:r>
              <a:rPr lang="ru-RU" sz="1600" dirty="0" err="1"/>
              <a:t>оклюзію</a:t>
            </a:r>
            <a:r>
              <a:rPr lang="ru-RU" sz="1600" dirty="0"/>
              <a:t>, при </a:t>
            </a:r>
            <a:r>
              <a:rPr lang="ru-RU" sz="1600" dirty="0" err="1"/>
              <a:t>якій</a:t>
            </a:r>
            <a:r>
              <a:rPr lang="ru-RU" sz="1600" dirty="0"/>
              <a:t> в </a:t>
            </a:r>
            <a:r>
              <a:rPr lang="ru-RU" sz="1600" dirty="0" err="1"/>
              <a:t>області</a:t>
            </a:r>
            <a:r>
              <a:rPr lang="ru-RU" sz="1600" dirty="0"/>
              <a:t> </a:t>
            </a:r>
            <a:r>
              <a:rPr lang="ru-RU" sz="1600" dirty="0" err="1"/>
              <a:t>бічних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досягаються</a:t>
            </a:r>
            <a:r>
              <a:rPr lang="ru-RU" sz="1600" dirty="0"/>
              <a:t> </a:t>
            </a:r>
            <a:r>
              <a:rPr lang="ru-RU" sz="1600" dirty="0" err="1"/>
              <a:t>їхні</a:t>
            </a:r>
            <a:r>
              <a:rPr lang="ru-RU" sz="1600" dirty="0"/>
              <a:t> </a:t>
            </a:r>
            <a:r>
              <a:rPr lang="ru-RU" sz="1600" dirty="0" err="1"/>
              <a:t>двосторонні</a:t>
            </a:r>
            <a:r>
              <a:rPr lang="ru-RU" sz="1600" dirty="0"/>
              <a:t> </a:t>
            </a:r>
            <a:r>
              <a:rPr lang="ru-RU" sz="1600" dirty="0" err="1"/>
              <a:t>контакти</a:t>
            </a:r>
            <a:r>
              <a:rPr lang="ru-RU" sz="1600" dirty="0"/>
              <a:t> як на </a:t>
            </a:r>
            <a:r>
              <a:rPr lang="ru-RU" sz="1600" dirty="0" err="1"/>
              <a:t>робочій</a:t>
            </a:r>
            <a:r>
              <a:rPr lang="ru-RU" sz="1600" dirty="0"/>
              <a:t>, так і на </a:t>
            </a:r>
            <a:r>
              <a:rPr lang="ru-RU" sz="1600" dirty="0" err="1"/>
              <a:t>балансуючій</a:t>
            </a:r>
            <a:r>
              <a:rPr lang="ru-RU" sz="1600" dirty="0"/>
              <a:t> сторонах,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забезпечує</a:t>
            </a:r>
            <a:r>
              <a:rPr lang="ru-RU" sz="1600" dirty="0"/>
              <a:t> </a:t>
            </a:r>
            <a:r>
              <a:rPr lang="ru-RU" sz="1600" dirty="0" err="1"/>
              <a:t>стабілізацію</a:t>
            </a:r>
            <a:r>
              <a:rPr lang="ru-RU" sz="1600" dirty="0"/>
              <a:t> </a:t>
            </a:r>
            <a:r>
              <a:rPr lang="ru-RU" sz="1600" dirty="0" err="1"/>
              <a:t>протезів</a:t>
            </a:r>
            <a:r>
              <a:rPr lang="ru-RU" sz="1600" dirty="0"/>
              <a:t> на </a:t>
            </a:r>
            <a:r>
              <a:rPr lang="ru-RU" sz="1600" dirty="0" err="1"/>
              <a:t>беззубих</a:t>
            </a:r>
            <a:r>
              <a:rPr lang="ru-RU" sz="1600" dirty="0"/>
              <a:t> </a:t>
            </a:r>
            <a:r>
              <a:rPr lang="ru-RU" sz="1600" dirty="0" err="1"/>
              <a:t>щелепах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жування</a:t>
            </a:r>
            <a:r>
              <a:rPr lang="ru-RU" sz="1600" dirty="0"/>
              <a:t>, </a:t>
            </a:r>
            <a:r>
              <a:rPr lang="ru-RU" sz="1600" dirty="0" err="1"/>
              <a:t>рівномірне</a:t>
            </a:r>
            <a:r>
              <a:rPr lang="ru-RU" sz="1600" dirty="0"/>
              <a:t> </a:t>
            </a:r>
            <a:r>
              <a:rPr lang="ru-RU" sz="1600" dirty="0" err="1"/>
              <a:t>навантаження</a:t>
            </a:r>
            <a:r>
              <a:rPr lang="ru-RU" sz="1600" dirty="0"/>
              <a:t> на </a:t>
            </a:r>
            <a:r>
              <a:rPr lang="ru-RU" sz="1600" dirty="0" err="1"/>
              <a:t>беззубі</a:t>
            </a:r>
            <a:r>
              <a:rPr lang="ru-RU" sz="1600" dirty="0"/>
              <a:t> </a:t>
            </a:r>
            <a:r>
              <a:rPr lang="ru-RU" sz="1600" dirty="0" err="1"/>
              <a:t>альвеолярні</a:t>
            </a:r>
            <a:r>
              <a:rPr lang="ru-RU" sz="1600" dirty="0"/>
              <a:t> </a:t>
            </a:r>
            <a:r>
              <a:rPr lang="ru-RU" sz="1600" dirty="0" err="1"/>
              <a:t>відростки</a:t>
            </a:r>
            <a:r>
              <a:rPr lang="ru-RU" sz="1600" dirty="0"/>
              <a:t>.</a:t>
            </a:r>
            <a:endParaRPr lang="uk-UA" sz="1600" dirty="0"/>
          </a:p>
        </p:txBody>
      </p:sp>
      <p:pic>
        <p:nvPicPr>
          <p:cNvPr id="6" name="hanau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259632" y="1872119"/>
            <a:ext cx="6480720" cy="4590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8793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z="1400" smtClean="0">
                <a:solidFill>
                  <a:srgbClr val="DBF5F9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32</a:t>
            </a:fld>
            <a:endParaRPr lang="ru-RU" sz="140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1715" y="-27384"/>
            <a:ext cx="8352928" cy="461665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DBF5F9"/>
                </a:solidFill>
                <a:latin typeface="Times New Roman" pitchFamily="18" charset="0"/>
                <a:cs typeface="Times New Roman" pitchFamily="18" charset="0"/>
              </a:rPr>
              <a:t>Placement of teeth on model of jaws in an articulator </a:t>
            </a:r>
            <a:endParaRPr lang="ru-RU" sz="2400" dirty="0">
              <a:solidFill>
                <a:srgbClr val="DBF5F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91394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Моделі</a:t>
            </a:r>
            <a:r>
              <a:rPr lang="ru-RU" dirty="0"/>
              <a:t> </a:t>
            </a:r>
            <a:r>
              <a:rPr lang="ru-RU" dirty="0" err="1"/>
              <a:t>беззубихщелеп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орієнтовані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рамами </a:t>
            </a:r>
            <a:r>
              <a:rPr lang="ru-RU" dirty="0" err="1"/>
              <a:t>артикулятора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лицьової</a:t>
            </a:r>
            <a:r>
              <a:rPr lang="ru-RU" dirty="0"/>
              <a:t> дуги.</a:t>
            </a:r>
            <a:endParaRPr lang="uk-U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36912"/>
            <a:ext cx="753501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958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33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81896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Перед </a:t>
            </a:r>
            <a:r>
              <a:rPr lang="ru-RU" sz="1600" dirty="0" err="1"/>
              <a:t>постановкою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на моделях </a:t>
            </a:r>
            <a:r>
              <a:rPr lang="ru-RU" sz="1600" dirty="0" err="1"/>
              <a:t>беззубих</a:t>
            </a:r>
            <a:r>
              <a:rPr lang="ru-RU" sz="1600" dirty="0"/>
              <a:t> </a:t>
            </a:r>
            <a:r>
              <a:rPr lang="ru-RU" sz="1600" dirty="0" err="1"/>
              <a:t>щелеп</a:t>
            </a:r>
            <a:r>
              <a:rPr lang="ru-RU" sz="1600" dirty="0"/>
              <a:t> </a:t>
            </a:r>
            <a:r>
              <a:rPr lang="ru-RU" sz="1600" dirty="0" err="1"/>
              <a:t>проводять</a:t>
            </a:r>
            <a:r>
              <a:rPr lang="ru-RU" sz="1600" dirty="0"/>
              <a:t> </a:t>
            </a:r>
            <a:r>
              <a:rPr lang="ru-RU" sz="1600" dirty="0" err="1"/>
              <a:t>розмітку</a:t>
            </a:r>
            <a:r>
              <a:rPr lang="ru-RU" sz="1600" dirty="0"/>
              <a:t> </a:t>
            </a:r>
            <a:r>
              <a:rPr lang="ru-RU" sz="1600" dirty="0" err="1"/>
              <a:t>анатомічних</a:t>
            </a:r>
            <a:r>
              <a:rPr lang="ru-RU" sz="1600" dirty="0"/>
              <a:t> </a:t>
            </a:r>
            <a:r>
              <a:rPr lang="ru-RU" sz="1600" dirty="0" err="1"/>
              <a:t>орієнтирів</a:t>
            </a:r>
            <a:r>
              <a:rPr lang="ru-RU" sz="1600" dirty="0"/>
              <a:t>. На </a:t>
            </a:r>
            <a:r>
              <a:rPr lang="ru-RU" sz="1600" dirty="0" err="1"/>
              <a:t>моделі</a:t>
            </a:r>
            <a:r>
              <a:rPr lang="ru-RU" sz="1600" dirty="0"/>
              <a:t> </a:t>
            </a:r>
            <a:r>
              <a:rPr lang="ru-RU" sz="1600" dirty="0" err="1"/>
              <a:t>верхньої</a:t>
            </a:r>
            <a:r>
              <a:rPr lang="ru-RU" sz="1600" dirty="0"/>
              <a:t> </a:t>
            </a:r>
            <a:r>
              <a:rPr lang="ru-RU" sz="1600" dirty="0" err="1"/>
              <a:t>щелепи</a:t>
            </a:r>
            <a:r>
              <a:rPr lang="ru-RU" sz="1600" dirty="0"/>
              <a:t> </a:t>
            </a:r>
            <a:r>
              <a:rPr lang="ru-RU" sz="1600" dirty="0" err="1"/>
              <a:t>окреслюють</a:t>
            </a:r>
            <a:r>
              <a:rPr lang="ru-RU" sz="1600" dirty="0"/>
              <a:t> </a:t>
            </a:r>
            <a:r>
              <a:rPr lang="ru-RU" sz="1600" dirty="0" err="1"/>
              <a:t>різцевий</a:t>
            </a:r>
            <a:r>
              <a:rPr lang="ru-RU" sz="1600" dirty="0"/>
              <a:t> </a:t>
            </a:r>
            <a:r>
              <a:rPr lang="ru-RU" sz="1600" dirty="0" err="1"/>
              <a:t>сосочок</a:t>
            </a:r>
            <a:r>
              <a:rPr lang="ru-RU" sz="1600" dirty="0"/>
              <a:t>, </a:t>
            </a:r>
            <a:r>
              <a:rPr lang="ru-RU" sz="1600" dirty="0" err="1"/>
              <a:t>верхньощелепні</a:t>
            </a:r>
            <a:r>
              <a:rPr lang="ru-RU" sz="1600" dirty="0"/>
              <a:t> горбки, </a:t>
            </a:r>
            <a:r>
              <a:rPr lang="ru-RU" sz="1600" dirty="0" err="1"/>
              <a:t>великі</a:t>
            </a:r>
            <a:r>
              <a:rPr lang="ru-RU" sz="1600" dirty="0"/>
              <a:t> </a:t>
            </a:r>
            <a:r>
              <a:rPr lang="ru-RU" sz="1600" dirty="0" err="1"/>
              <a:t>піднебінні</a:t>
            </a:r>
            <a:r>
              <a:rPr lang="ru-RU" sz="1600" dirty="0"/>
              <a:t> складки, </a:t>
            </a:r>
            <a:r>
              <a:rPr lang="ru-RU" sz="1600" dirty="0" err="1"/>
              <a:t>піднебінний</a:t>
            </a:r>
            <a:r>
              <a:rPr lang="ru-RU" sz="1600" dirty="0"/>
              <a:t> шов, середину альвеолярного </a:t>
            </a:r>
            <a:r>
              <a:rPr lang="ru-RU" sz="1600" dirty="0" err="1"/>
              <a:t>відростка</a:t>
            </a:r>
            <a:r>
              <a:rPr lang="ru-RU" sz="1600" dirty="0"/>
              <a:t>; на </a:t>
            </a:r>
            <a:r>
              <a:rPr lang="ru-RU" sz="1600" dirty="0" err="1"/>
              <a:t>моделі</a:t>
            </a:r>
            <a:r>
              <a:rPr lang="ru-RU" sz="1600" dirty="0"/>
              <a:t> </a:t>
            </a:r>
            <a:r>
              <a:rPr lang="ru-RU" sz="1600" dirty="0" err="1"/>
              <a:t>нижньої</a:t>
            </a:r>
            <a:r>
              <a:rPr lang="ru-RU" sz="1600" dirty="0"/>
              <a:t> </a:t>
            </a:r>
            <a:r>
              <a:rPr lang="ru-RU" sz="1600" dirty="0" err="1"/>
              <a:t>щелепи</a:t>
            </a:r>
            <a:r>
              <a:rPr lang="ru-RU" sz="1600" dirty="0"/>
              <a:t> </a:t>
            </a:r>
            <a:r>
              <a:rPr lang="ru-RU" sz="1600" dirty="0" err="1"/>
              <a:t>проводять</a:t>
            </a:r>
            <a:r>
              <a:rPr lang="ru-RU" sz="1600" dirty="0"/>
              <a:t> </a:t>
            </a:r>
            <a:r>
              <a:rPr lang="ru-RU" sz="1600" dirty="0" err="1"/>
              <a:t>серединно</a:t>
            </a:r>
            <a:r>
              <a:rPr lang="ru-RU" sz="1600" dirty="0"/>
              <a:t>-сагиттальную </a:t>
            </a:r>
            <a:r>
              <a:rPr lang="ru-RU" sz="1600" dirty="0" err="1"/>
              <a:t>лінію</a:t>
            </a:r>
            <a:r>
              <a:rPr lang="ru-RU" sz="1600" dirty="0"/>
              <a:t>, </a:t>
            </a:r>
            <a:r>
              <a:rPr lang="ru-RU" sz="1600" dirty="0" err="1"/>
              <a:t>лінію</a:t>
            </a:r>
            <a:r>
              <a:rPr lang="ru-RU" sz="1600" dirty="0"/>
              <a:t> </a:t>
            </a:r>
            <a:r>
              <a:rPr lang="ru-RU" sz="1600" dirty="0" err="1"/>
              <a:t>середини</a:t>
            </a:r>
            <a:r>
              <a:rPr lang="ru-RU" sz="1600" dirty="0"/>
              <a:t> альвеолярного </a:t>
            </a:r>
            <a:r>
              <a:rPr lang="ru-RU" sz="1600" dirty="0" err="1"/>
              <a:t>відростка</a:t>
            </a:r>
            <a:r>
              <a:rPr lang="ru-RU" sz="1600" dirty="0"/>
              <a:t> і </a:t>
            </a:r>
            <a:r>
              <a:rPr lang="ru-RU" sz="1600" dirty="0" err="1"/>
              <a:t>позначають</a:t>
            </a:r>
            <a:r>
              <a:rPr lang="ru-RU" sz="1600" dirty="0"/>
              <a:t> </a:t>
            </a:r>
            <a:r>
              <a:rPr lang="ru-RU" sz="1600" dirty="0" err="1"/>
              <a:t>ретромолярную</a:t>
            </a:r>
            <a:r>
              <a:rPr lang="ru-RU" sz="1600" dirty="0"/>
              <a:t> </a:t>
            </a:r>
            <a:r>
              <a:rPr lang="ru-RU" sz="1600" dirty="0" err="1"/>
              <a:t>трикутник</a:t>
            </a:r>
            <a:r>
              <a:rPr lang="ru-RU" sz="1600" dirty="0"/>
              <a:t>.</a:t>
            </a:r>
            <a:endParaRPr lang="uk-UA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8267" y="2426014"/>
            <a:ext cx="2825741" cy="187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2662" y="4575469"/>
            <a:ext cx="2831346" cy="1948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04864"/>
            <a:ext cx="1927849" cy="4338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3201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34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22076"/>
            <a:ext cx="302433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Далі</a:t>
            </a:r>
            <a:r>
              <a:rPr lang="ru-RU" sz="1600" dirty="0"/>
              <a:t> </a:t>
            </a:r>
            <a:r>
              <a:rPr lang="ru-RU" sz="1600" dirty="0" err="1"/>
              <a:t>фіксують</a:t>
            </a:r>
            <a:r>
              <a:rPr lang="ru-RU" sz="1600" dirty="0"/>
              <a:t> </a:t>
            </a:r>
            <a:r>
              <a:rPr lang="ru-RU" sz="1600" dirty="0" err="1"/>
              <a:t>гіпсові</a:t>
            </a:r>
            <a:r>
              <a:rPr lang="ru-RU" sz="1600" dirty="0"/>
              <a:t> </a:t>
            </a:r>
            <a:r>
              <a:rPr lang="ru-RU" sz="1600" dirty="0" err="1"/>
              <a:t>моделі</a:t>
            </a:r>
            <a:r>
              <a:rPr lang="ru-RU" sz="1600" dirty="0"/>
              <a:t> </a:t>
            </a:r>
            <a:r>
              <a:rPr lang="ru-RU" sz="1600" dirty="0" err="1"/>
              <a:t>щелеп</a:t>
            </a:r>
            <a:r>
              <a:rPr lang="ru-RU" sz="1600" dirty="0"/>
              <a:t> в </a:t>
            </a:r>
            <a:r>
              <a:rPr lang="ru-RU" sz="1600" dirty="0" err="1"/>
              <a:t>артикулятор</a:t>
            </a:r>
            <a:r>
              <a:rPr lang="ru-RU" sz="1600" dirty="0"/>
              <a:t>. На </a:t>
            </a:r>
            <a:r>
              <a:rPr lang="ru-RU" sz="1600" dirty="0" err="1"/>
              <a:t>місце</a:t>
            </a:r>
            <a:r>
              <a:rPr lang="ru-RU" sz="1600" dirty="0"/>
              <a:t> </a:t>
            </a:r>
            <a:r>
              <a:rPr lang="ru-RU" sz="1600" dirty="0" err="1"/>
              <a:t>нижньої</a:t>
            </a:r>
            <a:r>
              <a:rPr lang="ru-RU" sz="1600" dirty="0"/>
              <a:t> </a:t>
            </a:r>
            <a:r>
              <a:rPr lang="ru-RU" sz="1600" dirty="0" err="1"/>
              <a:t>моделі</a:t>
            </a:r>
            <a:r>
              <a:rPr lang="ru-RU" sz="1600" dirty="0"/>
              <a:t> </a:t>
            </a:r>
            <a:r>
              <a:rPr lang="ru-RU" sz="1600" dirty="0" err="1"/>
              <a:t>встановлюють</a:t>
            </a:r>
            <a:r>
              <a:rPr lang="ru-RU" sz="1600" dirty="0"/>
              <a:t> </a:t>
            </a:r>
            <a:r>
              <a:rPr lang="ru-RU" sz="1600" dirty="0" err="1"/>
              <a:t>сферичну</a:t>
            </a:r>
            <a:r>
              <a:rPr lang="ru-RU" sz="1600" dirty="0"/>
              <a:t> </a:t>
            </a:r>
            <a:r>
              <a:rPr lang="ru-RU" sz="1600" dirty="0" err="1"/>
              <a:t>колоту</a:t>
            </a:r>
            <a:r>
              <a:rPr lang="ru-RU" sz="1600" dirty="0"/>
              <a:t>. Постановку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починають</a:t>
            </a:r>
            <a:r>
              <a:rPr lang="ru-RU" sz="1600" dirty="0"/>
              <a:t> з </a:t>
            </a:r>
            <a:r>
              <a:rPr lang="ru-RU" sz="1600" dirty="0" err="1"/>
              <a:t>двох</a:t>
            </a:r>
            <a:r>
              <a:rPr lang="ru-RU" sz="1600" dirty="0"/>
              <a:t> </a:t>
            </a:r>
            <a:r>
              <a:rPr lang="ru-RU" sz="1600" dirty="0" err="1"/>
              <a:t>центральних</a:t>
            </a:r>
            <a:r>
              <a:rPr lang="ru-RU" sz="1600" dirty="0"/>
              <a:t> </a:t>
            </a:r>
            <a:r>
              <a:rPr lang="ru-RU" sz="1600" dirty="0" err="1"/>
              <a:t>різців</a:t>
            </a:r>
            <a:r>
              <a:rPr lang="ru-RU" sz="1600" dirty="0"/>
              <a:t> </a:t>
            </a:r>
            <a:r>
              <a:rPr lang="ru-RU" sz="1600" dirty="0" err="1"/>
              <a:t>верхньої</a:t>
            </a:r>
            <a:r>
              <a:rPr lang="ru-RU" sz="1600" dirty="0"/>
              <a:t> </a:t>
            </a:r>
            <a:r>
              <a:rPr lang="ru-RU" sz="1600" dirty="0" err="1"/>
              <a:t>щелепи</a:t>
            </a:r>
            <a:r>
              <a:rPr lang="ru-RU" sz="1600" dirty="0"/>
              <a:t>, </a:t>
            </a:r>
            <a:r>
              <a:rPr lang="ru-RU" sz="1600" dirty="0" err="1"/>
              <a:t>використовуючи</a:t>
            </a:r>
            <a:r>
              <a:rPr lang="ru-RU" sz="1600" dirty="0"/>
              <a:t> при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позначки</a:t>
            </a:r>
            <a:r>
              <a:rPr lang="ru-RU" sz="1600" dirty="0"/>
              <a:t> на </a:t>
            </a:r>
            <a:r>
              <a:rPr lang="ru-RU" sz="1600" dirty="0" err="1"/>
              <a:t>колотти</a:t>
            </a:r>
            <a:r>
              <a:rPr lang="ru-RU" sz="1600" dirty="0"/>
              <a:t> та </a:t>
            </a:r>
            <a:r>
              <a:rPr lang="ru-RU" sz="1600" dirty="0" err="1"/>
              <a:t>анатомічні</a:t>
            </a:r>
            <a:r>
              <a:rPr lang="ru-RU" sz="1600" dirty="0"/>
              <a:t> </a:t>
            </a:r>
            <a:r>
              <a:rPr lang="ru-RU" sz="1600" dirty="0" err="1"/>
              <a:t>орієнтири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А - постановка </a:t>
            </a:r>
            <a:r>
              <a:rPr lang="ru-RU" sz="1600" dirty="0" err="1"/>
              <a:t>верхніх</a:t>
            </a:r>
            <a:r>
              <a:rPr lang="ru-RU" sz="1600" dirty="0"/>
              <a:t> </a:t>
            </a:r>
            <a:r>
              <a:rPr lang="ru-RU" sz="1600" dirty="0" err="1"/>
              <a:t>центральних</a:t>
            </a:r>
            <a:r>
              <a:rPr lang="ru-RU" sz="1600" dirty="0"/>
              <a:t> </a:t>
            </a:r>
            <a:r>
              <a:rPr lang="ru-RU" sz="1600" dirty="0" err="1"/>
              <a:t>різців</a:t>
            </a:r>
            <a:r>
              <a:rPr lang="ru-RU" sz="1600" dirty="0"/>
              <a:t> (а), </a:t>
            </a:r>
            <a:r>
              <a:rPr lang="ru-RU" sz="1600" dirty="0" err="1"/>
              <a:t>ріжучі</a:t>
            </a:r>
            <a:r>
              <a:rPr lang="ru-RU" sz="1600" dirty="0"/>
              <a:t> </a:t>
            </a:r>
            <a:r>
              <a:rPr lang="ru-RU" sz="1600" dirty="0" err="1"/>
              <a:t>краї</a:t>
            </a:r>
            <a:r>
              <a:rPr lang="ru-RU" sz="1600" dirty="0"/>
              <a:t> </a:t>
            </a:r>
            <a:r>
              <a:rPr lang="ru-RU" sz="1600" dirty="0" err="1"/>
              <a:t>різців</a:t>
            </a:r>
            <a:r>
              <a:rPr lang="ru-RU" sz="1600" dirty="0"/>
              <a:t> </a:t>
            </a:r>
            <a:r>
              <a:rPr lang="ru-RU" sz="1600" dirty="0" err="1"/>
              <a:t>спрямовані</a:t>
            </a:r>
            <a:r>
              <a:rPr lang="ru-RU" sz="1600" dirty="0"/>
              <a:t> в </a:t>
            </a:r>
            <a:r>
              <a:rPr lang="ru-RU" sz="1600" dirty="0" err="1"/>
              <a:t>бік</a:t>
            </a:r>
            <a:r>
              <a:rPr lang="ru-RU" sz="1600" dirty="0"/>
              <a:t> </a:t>
            </a:r>
            <a:r>
              <a:rPr lang="ru-RU" sz="1600" dirty="0" err="1"/>
              <a:t>перехідної</a:t>
            </a:r>
            <a:r>
              <a:rPr lang="ru-RU" sz="1600" dirty="0"/>
              <a:t> складки </a:t>
            </a:r>
            <a:r>
              <a:rPr lang="ru-RU" sz="1600" dirty="0" err="1"/>
              <a:t>нижньої</a:t>
            </a:r>
            <a:r>
              <a:rPr lang="ru-RU" sz="1600" dirty="0"/>
              <a:t> </a:t>
            </a:r>
            <a:r>
              <a:rPr lang="ru-RU" sz="1600" dirty="0" err="1"/>
              <a:t>щелепи</a:t>
            </a:r>
            <a:r>
              <a:rPr lang="ru-RU" sz="1600" dirty="0"/>
              <a:t> (б</a:t>
            </a:r>
            <a:r>
              <a:rPr lang="ru-RU" sz="1600" dirty="0" smtClean="0"/>
              <a:t>);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Б - постановка </a:t>
            </a:r>
            <a:r>
              <a:rPr lang="ru-RU" sz="1600" dirty="0" err="1"/>
              <a:t>іклів</a:t>
            </a:r>
            <a:r>
              <a:rPr lang="ru-RU" sz="1600" dirty="0"/>
              <a:t> і </a:t>
            </a:r>
            <a:r>
              <a:rPr lang="ru-RU" sz="1600" dirty="0" err="1"/>
              <a:t>бічних</a:t>
            </a:r>
            <a:r>
              <a:rPr lang="ru-RU" sz="1600" dirty="0"/>
              <a:t> </a:t>
            </a:r>
            <a:r>
              <a:rPr lang="ru-RU" sz="1600" dirty="0" err="1"/>
              <a:t>різців</a:t>
            </a:r>
            <a:r>
              <a:rPr lang="ru-RU" sz="1600" dirty="0"/>
              <a:t> з </a:t>
            </a:r>
            <a:r>
              <a:rPr lang="ru-RU" sz="1600" dirty="0" err="1"/>
              <a:t>орієнтацією</a:t>
            </a:r>
            <a:r>
              <a:rPr lang="ru-RU" sz="1600" dirty="0"/>
              <a:t> на </a:t>
            </a:r>
            <a:r>
              <a:rPr lang="ru-RU" sz="1600" dirty="0" err="1"/>
              <a:t>кінці</a:t>
            </a:r>
            <a:r>
              <a:rPr lang="ru-RU" sz="1600" dirty="0"/>
              <a:t> великих </a:t>
            </a:r>
            <a:r>
              <a:rPr lang="ru-RU" sz="1600" dirty="0" err="1"/>
              <a:t>піднебінних</a:t>
            </a:r>
            <a:r>
              <a:rPr lang="ru-RU" sz="1600" dirty="0"/>
              <a:t> складок (а) і на край </a:t>
            </a:r>
            <a:r>
              <a:rPr lang="ru-RU" sz="1600" dirty="0" err="1"/>
              <a:t>калотти</a:t>
            </a:r>
            <a:r>
              <a:rPr lang="ru-RU" sz="1600" dirty="0"/>
              <a:t> (б);</a:t>
            </a:r>
            <a:endParaRPr lang="uk-UA" sz="16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827276"/>
            <a:ext cx="4824535" cy="519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6996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35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039617"/>
            <a:ext cx="53285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- </a:t>
            </a:r>
            <a:r>
              <a:rPr lang="ru-RU" sz="1600" dirty="0" err="1"/>
              <a:t>нижні</a:t>
            </a:r>
            <a:r>
              <a:rPr lang="ru-RU" sz="1600" dirty="0"/>
              <a:t> </a:t>
            </a:r>
            <a:r>
              <a:rPr lang="ru-RU" sz="1600" dirty="0" err="1"/>
              <a:t>ікла</a:t>
            </a:r>
            <a:r>
              <a:rPr lang="ru-RU" sz="1600" dirty="0"/>
              <a:t> </a:t>
            </a:r>
            <a:r>
              <a:rPr lang="ru-RU" sz="1600" dirty="0" err="1"/>
              <a:t>встановлені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</a:t>
            </a:r>
            <a:r>
              <a:rPr lang="ru-RU" sz="1600" dirty="0" err="1"/>
              <a:t>верхніми</a:t>
            </a:r>
            <a:r>
              <a:rPr lang="ru-RU" sz="1600" dirty="0"/>
              <a:t> </a:t>
            </a:r>
            <a:r>
              <a:rPr lang="ru-RU" sz="1600" dirty="0" err="1"/>
              <a:t>іклами</a:t>
            </a:r>
            <a:r>
              <a:rPr lang="ru-RU" sz="1600" dirty="0"/>
              <a:t> і </a:t>
            </a:r>
            <a:r>
              <a:rPr lang="ru-RU" sz="1600" dirty="0" err="1"/>
              <a:t>бічними</a:t>
            </a:r>
            <a:r>
              <a:rPr lang="ru-RU" sz="1600" dirty="0"/>
              <a:t> </a:t>
            </a:r>
            <a:r>
              <a:rPr lang="ru-RU" sz="1600" dirty="0" err="1"/>
              <a:t>різцями</a:t>
            </a:r>
            <a:r>
              <a:rPr lang="ru-RU" sz="1600" dirty="0"/>
              <a:t> (а).</a:t>
            </a:r>
          </a:p>
          <a:p>
            <a:r>
              <a:rPr lang="ru-RU" sz="1600" dirty="0"/>
              <a:t>Г - </a:t>
            </a:r>
            <a:r>
              <a:rPr lang="ru-RU" sz="1600" dirty="0" err="1"/>
              <a:t>нижні</a:t>
            </a:r>
            <a:r>
              <a:rPr lang="ru-RU" sz="1600" dirty="0"/>
              <a:t> </a:t>
            </a:r>
            <a:r>
              <a:rPr lang="ru-RU" sz="1600" dirty="0" err="1"/>
              <a:t>бічні</a:t>
            </a:r>
            <a:r>
              <a:rPr lang="ru-RU" sz="1600" dirty="0"/>
              <a:t> </a:t>
            </a:r>
            <a:r>
              <a:rPr lang="ru-RU" sz="1600" dirty="0" err="1"/>
              <a:t>зуби</a:t>
            </a:r>
            <a:r>
              <a:rPr lang="ru-RU" sz="1600" dirty="0"/>
              <a:t> </a:t>
            </a:r>
            <a:r>
              <a:rPr lang="ru-RU" sz="1600" dirty="0" err="1"/>
              <a:t>встановлені</a:t>
            </a:r>
            <a:r>
              <a:rPr lang="ru-RU" sz="1600" dirty="0"/>
              <a:t> </a:t>
            </a:r>
            <a:r>
              <a:rPr lang="ru-RU" sz="1600" dirty="0" err="1"/>
              <a:t>назовні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лінії</a:t>
            </a:r>
            <a:r>
              <a:rPr lang="ru-RU" sz="1600" dirty="0"/>
              <a:t> </a:t>
            </a:r>
            <a:r>
              <a:rPr lang="ru-RU" sz="1600" dirty="0" err="1"/>
              <a:t>Паунда</a:t>
            </a:r>
            <a:r>
              <a:rPr lang="ru-RU" sz="1600" dirty="0"/>
              <a:t> (а) і в </a:t>
            </a:r>
            <a:r>
              <a:rPr lang="ru-RU" sz="1600" dirty="0" err="1"/>
              <a:t>контакті</a:t>
            </a:r>
            <a:r>
              <a:rPr lang="ru-RU" sz="1600" dirty="0"/>
              <a:t> з </a:t>
            </a:r>
            <a:r>
              <a:rPr lang="ru-RU" sz="1600" dirty="0" err="1"/>
              <a:t>калотти</a:t>
            </a:r>
            <a:r>
              <a:rPr lang="ru-RU" sz="1600" dirty="0"/>
              <a:t> (б); (ЛІНІЯ </a:t>
            </a:r>
            <a:r>
              <a:rPr lang="ru-RU" sz="1600" dirty="0" err="1"/>
              <a:t>Паунд</a:t>
            </a:r>
            <a:r>
              <a:rPr lang="ru-RU" sz="1600" dirty="0"/>
              <a:t> - </a:t>
            </a:r>
            <a:r>
              <a:rPr lang="ru-RU" sz="1600" dirty="0" err="1"/>
              <a:t>уявна</a:t>
            </a:r>
            <a:r>
              <a:rPr lang="ru-RU" sz="1600" dirty="0"/>
              <a:t> </a:t>
            </a:r>
            <a:r>
              <a:rPr lang="ru-RU" sz="1600" dirty="0" err="1"/>
              <a:t>лінія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медіального</a:t>
            </a:r>
            <a:r>
              <a:rPr lang="ru-RU" sz="1600" dirty="0"/>
              <a:t> краю </a:t>
            </a:r>
            <a:r>
              <a:rPr lang="ru-RU" sz="1600" dirty="0" err="1"/>
              <a:t>нижнього</a:t>
            </a:r>
            <a:r>
              <a:rPr lang="ru-RU" sz="1600" dirty="0"/>
              <a:t> </a:t>
            </a:r>
            <a:r>
              <a:rPr lang="ru-RU" sz="1600" dirty="0" err="1"/>
              <a:t>ікла</a:t>
            </a:r>
            <a:r>
              <a:rPr lang="ru-RU" sz="1600" dirty="0"/>
              <a:t> до </a:t>
            </a:r>
            <a:r>
              <a:rPr lang="ru-RU" sz="1600" dirty="0" err="1"/>
              <a:t>внутрішнього</a:t>
            </a:r>
            <a:r>
              <a:rPr lang="ru-RU" sz="1600" dirty="0"/>
              <a:t> краю </a:t>
            </a:r>
            <a:r>
              <a:rPr lang="ru-RU" sz="1600" dirty="0" err="1"/>
              <a:t>нижньощелепного</a:t>
            </a:r>
            <a:r>
              <a:rPr lang="ru-RU" sz="1600" dirty="0"/>
              <a:t> горбка. </a:t>
            </a:r>
            <a:r>
              <a:rPr lang="ru-RU" sz="1600" dirty="0" err="1"/>
              <a:t>Штучні</a:t>
            </a:r>
            <a:r>
              <a:rPr lang="ru-RU" sz="1600" dirty="0"/>
              <a:t> </a:t>
            </a:r>
            <a:r>
              <a:rPr lang="ru-RU" sz="1600" dirty="0" err="1"/>
              <a:t>зуби</a:t>
            </a:r>
            <a:r>
              <a:rPr lang="ru-RU" sz="1600" dirty="0"/>
              <a:t> не </a:t>
            </a:r>
            <a:r>
              <a:rPr lang="ru-RU" sz="1600" dirty="0" err="1"/>
              <a:t>повинні</a:t>
            </a:r>
            <a:r>
              <a:rPr lang="ru-RU" sz="1600" dirty="0"/>
              <a:t> </a:t>
            </a:r>
            <a:r>
              <a:rPr lang="ru-RU" sz="1600" dirty="0" err="1"/>
              <a:t>виходити</a:t>
            </a:r>
            <a:r>
              <a:rPr lang="ru-RU" sz="1600" dirty="0"/>
              <a:t> за </a:t>
            </a:r>
            <a:r>
              <a:rPr lang="ru-RU" sz="1600" dirty="0" err="1"/>
              <a:t>цю</a:t>
            </a:r>
            <a:r>
              <a:rPr lang="ru-RU" sz="1600" dirty="0"/>
              <a:t> </a:t>
            </a:r>
            <a:r>
              <a:rPr lang="ru-RU" sz="1600" dirty="0" err="1"/>
              <a:t>лінію</a:t>
            </a:r>
            <a:r>
              <a:rPr lang="ru-RU" sz="1600" dirty="0"/>
              <a:t>.)</a:t>
            </a:r>
          </a:p>
          <a:p>
            <a:r>
              <a:rPr lang="ru-RU" sz="1600" dirty="0"/>
              <a:t>Д - </a:t>
            </a:r>
            <a:r>
              <a:rPr lang="ru-RU" sz="1600" dirty="0" err="1"/>
              <a:t>двостороння</a:t>
            </a:r>
            <a:r>
              <a:rPr lang="ru-RU" sz="1600" dirty="0"/>
              <a:t> </a:t>
            </a:r>
            <a:r>
              <a:rPr lang="ru-RU" sz="1600" dirty="0" err="1"/>
              <a:t>збалансована</a:t>
            </a:r>
            <a:r>
              <a:rPr lang="ru-RU" sz="1600" dirty="0"/>
              <a:t> </a:t>
            </a:r>
            <a:r>
              <a:rPr lang="ru-RU" sz="1600" dirty="0" err="1"/>
              <a:t>оклюзія</a:t>
            </a:r>
            <a:r>
              <a:rPr lang="ru-RU" sz="1600" dirty="0"/>
              <a:t> </a:t>
            </a:r>
            <a:r>
              <a:rPr lang="ru-RU" sz="1600" dirty="0" err="1"/>
              <a:t>знімних</a:t>
            </a:r>
            <a:r>
              <a:rPr lang="ru-RU" sz="1600" dirty="0"/>
              <a:t> </a:t>
            </a:r>
            <a:r>
              <a:rPr lang="ru-RU" sz="1600" dirty="0" err="1"/>
              <a:t>протезів</a:t>
            </a:r>
            <a:r>
              <a:rPr lang="ru-RU" sz="1600" dirty="0"/>
              <a:t> при </a:t>
            </a:r>
            <a:r>
              <a:rPr lang="ru-RU" sz="1600" dirty="0" err="1"/>
              <a:t>повній</a:t>
            </a:r>
            <a:r>
              <a:rPr lang="ru-RU" sz="1600" dirty="0"/>
              <a:t> </a:t>
            </a:r>
            <a:r>
              <a:rPr lang="ru-RU" sz="1600" dirty="0" err="1"/>
              <a:t>відсутності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: а - </a:t>
            </a:r>
            <a:r>
              <a:rPr lang="ru-RU" sz="1600" dirty="0" err="1"/>
              <a:t>робоча</a:t>
            </a:r>
            <a:r>
              <a:rPr lang="ru-RU" sz="1600" dirty="0"/>
              <a:t> сторона - контакт </a:t>
            </a:r>
            <a:r>
              <a:rPr lang="ru-RU" sz="1600" dirty="0" err="1"/>
              <a:t>іклів</a:t>
            </a:r>
            <a:r>
              <a:rPr lang="ru-RU" sz="1600" dirty="0"/>
              <a:t> і </a:t>
            </a:r>
            <a:r>
              <a:rPr lang="ru-RU" sz="1600" dirty="0" err="1"/>
              <a:t>щічних</a:t>
            </a:r>
            <a:r>
              <a:rPr lang="ru-RU" sz="1600" dirty="0"/>
              <a:t> </a:t>
            </a:r>
            <a:r>
              <a:rPr lang="ru-RU" sz="1600" dirty="0" err="1"/>
              <a:t>горбків</a:t>
            </a:r>
            <a:r>
              <a:rPr lang="ru-RU" sz="1600" dirty="0"/>
              <a:t> </a:t>
            </a:r>
            <a:r>
              <a:rPr lang="ru-RU" sz="1600" dirty="0" err="1"/>
              <a:t>премолярів</a:t>
            </a:r>
            <a:r>
              <a:rPr lang="ru-RU" sz="1600" dirty="0"/>
              <a:t>; б - </a:t>
            </a:r>
            <a:r>
              <a:rPr lang="ru-RU" sz="1600" dirty="0" err="1"/>
              <a:t>балансуюча</a:t>
            </a:r>
            <a:r>
              <a:rPr lang="ru-RU" sz="1600" dirty="0"/>
              <a:t> сторона - контакт </a:t>
            </a:r>
            <a:r>
              <a:rPr lang="ru-RU" sz="1600" dirty="0" err="1"/>
              <a:t>щічних</a:t>
            </a:r>
            <a:r>
              <a:rPr lang="ru-RU" sz="1600" dirty="0"/>
              <a:t> </a:t>
            </a:r>
            <a:r>
              <a:rPr lang="ru-RU" sz="1600" dirty="0" err="1"/>
              <a:t>горбків</a:t>
            </a:r>
            <a:r>
              <a:rPr lang="ru-RU" sz="1600" dirty="0"/>
              <a:t> </a:t>
            </a:r>
            <a:r>
              <a:rPr lang="ru-RU" sz="1600" dirty="0" err="1"/>
              <a:t>нижніх</a:t>
            </a:r>
            <a:r>
              <a:rPr lang="ru-RU" sz="1600" dirty="0"/>
              <a:t> </a:t>
            </a:r>
            <a:r>
              <a:rPr lang="ru-RU" sz="1600" dirty="0" err="1"/>
              <a:t>молярів</a:t>
            </a:r>
            <a:r>
              <a:rPr lang="ru-RU" sz="1600" dirty="0"/>
              <a:t> і </a:t>
            </a:r>
            <a:r>
              <a:rPr lang="ru-RU" sz="1600" dirty="0" err="1"/>
              <a:t>піднебінних</a:t>
            </a:r>
            <a:r>
              <a:rPr lang="ru-RU" sz="1600" dirty="0"/>
              <a:t> </a:t>
            </a:r>
            <a:r>
              <a:rPr lang="ru-RU" sz="1600" dirty="0" err="1"/>
              <a:t>горбків</a:t>
            </a:r>
            <a:r>
              <a:rPr lang="ru-RU" sz="1600" dirty="0"/>
              <a:t> </a:t>
            </a:r>
            <a:r>
              <a:rPr lang="ru-RU" sz="1600" dirty="0" err="1"/>
              <a:t>верхніх</a:t>
            </a:r>
            <a:r>
              <a:rPr lang="ru-RU" sz="1600" dirty="0"/>
              <a:t> </a:t>
            </a:r>
            <a:r>
              <a:rPr lang="ru-RU" sz="1600" dirty="0" err="1"/>
              <a:t>молярів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відзначити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оклюзійні</a:t>
            </a:r>
            <a:r>
              <a:rPr lang="ru-RU" sz="1600" dirty="0"/>
              <a:t> </a:t>
            </a:r>
            <a:r>
              <a:rPr lang="ru-RU" sz="1600" dirty="0" err="1"/>
              <a:t>контакти</a:t>
            </a:r>
            <a:r>
              <a:rPr lang="ru-RU" sz="1600" dirty="0"/>
              <a:t> </a:t>
            </a:r>
            <a:r>
              <a:rPr lang="ru-RU" sz="1600" dirty="0" err="1"/>
              <a:t>повних</a:t>
            </a:r>
            <a:r>
              <a:rPr lang="ru-RU" sz="1600" dirty="0"/>
              <a:t> </a:t>
            </a:r>
            <a:r>
              <a:rPr lang="ru-RU" sz="1600" dirty="0" err="1"/>
              <a:t>знімних</a:t>
            </a:r>
            <a:r>
              <a:rPr lang="ru-RU" sz="1600" dirty="0"/>
              <a:t> </a:t>
            </a:r>
            <a:r>
              <a:rPr lang="ru-RU" sz="1600" dirty="0" err="1"/>
              <a:t>протезів</a:t>
            </a:r>
            <a:r>
              <a:rPr lang="ru-RU" sz="1600" dirty="0"/>
              <a:t> в </a:t>
            </a:r>
            <a:r>
              <a:rPr lang="ru-RU" sz="1600" dirty="0" err="1"/>
              <a:t>області</a:t>
            </a:r>
            <a:r>
              <a:rPr lang="ru-RU" sz="1600" dirty="0"/>
              <a:t> </a:t>
            </a:r>
            <a:r>
              <a:rPr lang="ru-RU" sz="1600" dirty="0" err="1"/>
              <a:t>бічних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істотно</a:t>
            </a:r>
            <a:r>
              <a:rPr lang="ru-RU" sz="1600" dirty="0"/>
              <a:t> </a:t>
            </a:r>
            <a:r>
              <a:rPr lang="ru-RU" sz="1600" dirty="0" err="1"/>
              <a:t>відрізняються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таких при </a:t>
            </a:r>
            <a:r>
              <a:rPr lang="ru-RU" sz="1600" dirty="0" err="1"/>
              <a:t>інтактних</a:t>
            </a:r>
            <a:r>
              <a:rPr lang="ru-RU" sz="1600" dirty="0"/>
              <a:t> </a:t>
            </a:r>
            <a:r>
              <a:rPr lang="ru-RU" sz="1600" dirty="0" err="1"/>
              <a:t>зубних</a:t>
            </a:r>
            <a:r>
              <a:rPr lang="ru-RU" sz="1600" dirty="0"/>
              <a:t> рядах (по 9-10 </a:t>
            </a:r>
            <a:r>
              <a:rPr lang="ru-RU" sz="1600" dirty="0" err="1"/>
              <a:t>точок</a:t>
            </a:r>
            <a:r>
              <a:rPr lang="ru-RU" sz="1600" dirty="0"/>
              <a:t> на </a:t>
            </a:r>
            <a:r>
              <a:rPr lang="ru-RU" sz="1600" dirty="0" err="1"/>
              <a:t>кожній</a:t>
            </a:r>
            <a:r>
              <a:rPr lang="ru-RU" sz="1600" dirty="0"/>
              <a:t> </a:t>
            </a:r>
            <a:r>
              <a:rPr lang="ru-RU" sz="1600" dirty="0" err="1"/>
              <a:t>половині</a:t>
            </a:r>
            <a:r>
              <a:rPr lang="ru-RU" sz="1600" dirty="0"/>
              <a:t> </a:t>
            </a:r>
            <a:r>
              <a:rPr lang="ru-RU" sz="1600" dirty="0" err="1"/>
              <a:t>кожній</a:t>
            </a:r>
            <a:r>
              <a:rPr lang="ru-RU" sz="1600" dirty="0"/>
              <a:t> </a:t>
            </a:r>
            <a:r>
              <a:rPr lang="ru-RU" sz="1600" dirty="0" err="1"/>
              <a:t>щелепі</a:t>
            </a:r>
            <a:r>
              <a:rPr lang="ru-RU" sz="1600" dirty="0"/>
              <a:t>).</a:t>
            </a:r>
            <a:endParaRPr lang="uk-UA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6156176" y="256079"/>
            <a:ext cx="2229143" cy="3176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/>
        </p:blipFill>
        <p:spPr bwMode="auto">
          <a:xfrm>
            <a:off x="6156176" y="3424886"/>
            <a:ext cx="2229143" cy="3176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22463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476672"/>
            <a:ext cx="43204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/>
              <a:t>Перевірка</a:t>
            </a:r>
            <a:r>
              <a:rPr lang="ru-RU" sz="1600" b="1" dirty="0"/>
              <a:t> </a:t>
            </a:r>
            <a:r>
              <a:rPr lang="ru-RU" sz="1600" b="1" dirty="0" err="1"/>
              <a:t>конструкції</a:t>
            </a:r>
            <a:r>
              <a:rPr lang="ru-RU" sz="1600" b="1" dirty="0"/>
              <a:t> протеза.</a:t>
            </a:r>
          </a:p>
          <a:p>
            <a:r>
              <a:rPr lang="ru-RU" sz="1600" b="1" dirty="0"/>
              <a:t>1. </a:t>
            </a:r>
            <a:r>
              <a:rPr lang="ru-RU" sz="1600" b="1" dirty="0" err="1"/>
              <a:t>Оцінка</a:t>
            </a:r>
            <a:r>
              <a:rPr lang="ru-RU" sz="1600" b="1" dirty="0"/>
              <a:t> </a:t>
            </a:r>
            <a:r>
              <a:rPr lang="ru-RU" sz="1600" b="1" dirty="0" err="1"/>
              <a:t>якості</a:t>
            </a:r>
            <a:r>
              <a:rPr lang="ru-RU" sz="1600" b="1" dirty="0"/>
              <a:t> </a:t>
            </a:r>
            <a:r>
              <a:rPr lang="ru-RU" sz="1600" b="1" dirty="0" err="1"/>
              <a:t>шаблонів</a:t>
            </a:r>
            <a:r>
              <a:rPr lang="ru-RU" sz="1600" b="1" dirty="0"/>
              <a:t> з </a:t>
            </a:r>
            <a:r>
              <a:rPr lang="ru-RU" sz="1600" b="1" dirty="0" err="1"/>
              <a:t>штучними</a:t>
            </a:r>
            <a:r>
              <a:rPr lang="ru-RU" sz="1600" b="1" dirty="0"/>
              <a:t> зубами на моделях в </a:t>
            </a:r>
            <a:r>
              <a:rPr lang="ru-RU" sz="1600" b="1" dirty="0" err="1"/>
              <a:t>артикуляторі</a:t>
            </a:r>
            <a:endParaRPr lang="ru-RU" sz="1600" b="1" dirty="0"/>
          </a:p>
          <a:p>
            <a:r>
              <a:rPr lang="ru-RU" sz="1600" b="1" dirty="0"/>
              <a:t>2. </a:t>
            </a:r>
            <a:r>
              <a:rPr lang="ru-RU" sz="1600" b="1" dirty="0" err="1"/>
              <a:t>Перевірка</a:t>
            </a:r>
            <a:r>
              <a:rPr lang="ru-RU" sz="1600" b="1" dirty="0"/>
              <a:t> </a:t>
            </a:r>
            <a:r>
              <a:rPr lang="ru-RU" sz="1600" b="1" dirty="0" err="1"/>
              <a:t>кордонів</a:t>
            </a:r>
            <a:r>
              <a:rPr lang="ru-RU" sz="1600" b="1" dirty="0"/>
              <a:t> протеза</a:t>
            </a:r>
          </a:p>
          <a:p>
            <a:r>
              <a:rPr lang="ru-RU" sz="1600" b="1" dirty="0"/>
              <a:t>3. </a:t>
            </a:r>
            <a:r>
              <a:rPr lang="ru-RU" sz="1600" b="1" dirty="0" err="1"/>
              <a:t>Перевірка</a:t>
            </a:r>
            <a:r>
              <a:rPr lang="ru-RU" sz="1600" b="1" dirty="0"/>
              <a:t> </a:t>
            </a:r>
            <a:r>
              <a:rPr lang="ru-RU" sz="1600" b="1" dirty="0" err="1"/>
              <a:t>висоти</a:t>
            </a:r>
            <a:r>
              <a:rPr lang="ru-RU" sz="1600" b="1" dirty="0"/>
              <a:t> прикусу</a:t>
            </a:r>
          </a:p>
          <a:p>
            <a:r>
              <a:rPr lang="ru-RU" sz="1600" dirty="0" err="1"/>
              <a:t>Вводять</a:t>
            </a:r>
            <a:r>
              <a:rPr lang="ru-RU" sz="1600" dirty="0"/>
              <a:t> </a:t>
            </a:r>
            <a:r>
              <a:rPr lang="ru-RU" sz="1600" dirty="0" err="1"/>
              <a:t>шаблони</a:t>
            </a:r>
            <a:r>
              <a:rPr lang="ru-RU" sz="1600" dirty="0"/>
              <a:t> з </a:t>
            </a:r>
            <a:r>
              <a:rPr lang="ru-RU" sz="1600" dirty="0" err="1"/>
              <a:t>штучними</a:t>
            </a:r>
            <a:r>
              <a:rPr lang="ru-RU" sz="1600" dirty="0"/>
              <a:t> зубами в рот і </a:t>
            </a:r>
            <a:r>
              <a:rPr lang="ru-RU" sz="1600" dirty="0" err="1"/>
              <a:t>пропонують</a:t>
            </a:r>
            <a:r>
              <a:rPr lang="ru-RU" sz="1600" dirty="0"/>
              <a:t> </a:t>
            </a:r>
            <a:r>
              <a:rPr lang="ru-RU" sz="1600" dirty="0" err="1"/>
              <a:t>зімкнути</a:t>
            </a:r>
            <a:r>
              <a:rPr lang="ru-RU" sz="1600" dirty="0"/>
              <a:t> </a:t>
            </a:r>
            <a:r>
              <a:rPr lang="ru-RU" sz="1600" dirty="0" err="1"/>
              <a:t>зуби</a:t>
            </a:r>
            <a:r>
              <a:rPr lang="ru-RU" sz="1600" dirty="0"/>
              <a:t> і </a:t>
            </a:r>
            <a:r>
              <a:rPr lang="ru-RU" sz="1600" dirty="0" err="1"/>
              <a:t>судять</a:t>
            </a:r>
            <a:r>
              <a:rPr lang="ru-RU" sz="1600" dirty="0"/>
              <a:t> про </a:t>
            </a:r>
            <a:r>
              <a:rPr lang="ru-RU" sz="1600" dirty="0" err="1"/>
              <a:t>правильність</a:t>
            </a:r>
            <a:r>
              <a:rPr lang="ru-RU" sz="1600" dirty="0"/>
              <a:t> </a:t>
            </a:r>
            <a:r>
              <a:rPr lang="ru-RU" sz="1600" dirty="0" err="1"/>
              <a:t>висоти</a:t>
            </a:r>
            <a:r>
              <a:rPr lang="ru-RU" sz="1600" dirty="0"/>
              <a:t> </a:t>
            </a:r>
            <a:r>
              <a:rPr lang="ru-RU" sz="1600" dirty="0" err="1"/>
              <a:t>центральної</a:t>
            </a:r>
            <a:r>
              <a:rPr lang="ru-RU" sz="1600" dirty="0"/>
              <a:t> </a:t>
            </a:r>
            <a:r>
              <a:rPr lang="ru-RU" sz="1600" dirty="0" err="1"/>
              <a:t>оклюзії</a:t>
            </a:r>
            <a:r>
              <a:rPr lang="ru-RU" sz="1600" dirty="0"/>
              <a:t> за характером </a:t>
            </a:r>
            <a:r>
              <a:rPr lang="ru-RU" sz="1600" dirty="0" err="1"/>
              <a:t>змикання</a:t>
            </a:r>
            <a:r>
              <a:rPr lang="ru-RU" sz="1600" dirty="0"/>
              <a:t> губ, по </a:t>
            </a:r>
            <a:r>
              <a:rPr lang="ru-RU" sz="1600" dirty="0" err="1"/>
              <a:t>глибині</a:t>
            </a:r>
            <a:r>
              <a:rPr lang="ru-RU" sz="1600" dirty="0"/>
              <a:t> </a:t>
            </a:r>
            <a:r>
              <a:rPr lang="ru-RU" sz="1600" dirty="0" err="1"/>
              <a:t>зморшок</a:t>
            </a:r>
            <a:r>
              <a:rPr lang="ru-RU" sz="1600" dirty="0"/>
              <a:t> в </a:t>
            </a:r>
            <a:r>
              <a:rPr lang="ru-RU" sz="1600" dirty="0" err="1"/>
              <a:t>області</a:t>
            </a:r>
            <a:r>
              <a:rPr lang="ru-RU" sz="1600" dirty="0"/>
              <a:t> </a:t>
            </a:r>
            <a:r>
              <a:rPr lang="ru-RU" sz="1600" dirty="0" err="1"/>
              <a:t>кутів</a:t>
            </a:r>
            <a:r>
              <a:rPr lang="ru-RU" sz="1600" dirty="0"/>
              <a:t> рота, по виду </a:t>
            </a:r>
            <a:r>
              <a:rPr lang="ru-RU" sz="1600" dirty="0" err="1"/>
              <a:t>носогубних</a:t>
            </a:r>
            <a:r>
              <a:rPr lang="ru-RU" sz="1600" dirty="0"/>
              <a:t> і </a:t>
            </a:r>
            <a:r>
              <a:rPr lang="ru-RU" sz="1600" dirty="0" err="1"/>
              <a:t>підборіддя-губної</a:t>
            </a:r>
            <a:r>
              <a:rPr lang="ru-RU" sz="1600" dirty="0"/>
              <a:t> складок, а </a:t>
            </a:r>
            <a:r>
              <a:rPr lang="ru-RU" sz="1600" dirty="0" err="1"/>
              <a:t>також</a:t>
            </a:r>
            <a:r>
              <a:rPr lang="ru-RU" sz="1600" dirty="0"/>
              <a:t> по </a:t>
            </a:r>
            <a:r>
              <a:rPr lang="ru-RU" sz="1600" dirty="0" err="1"/>
              <a:t>загальній</a:t>
            </a:r>
            <a:r>
              <a:rPr lang="ru-RU" sz="1600" dirty="0"/>
              <a:t> </a:t>
            </a:r>
            <a:r>
              <a:rPr lang="ru-RU" sz="1600" dirty="0" err="1"/>
              <a:t>конфігурації</a:t>
            </a:r>
            <a:r>
              <a:rPr lang="ru-RU" sz="1600" dirty="0"/>
              <a:t> </a:t>
            </a:r>
            <a:r>
              <a:rPr lang="ru-RU" sz="1600" dirty="0" err="1"/>
              <a:t>всього</a:t>
            </a:r>
            <a:r>
              <a:rPr lang="ru-RU" sz="1600" dirty="0"/>
              <a:t> </a:t>
            </a:r>
            <a:r>
              <a:rPr lang="ru-RU" sz="1600" dirty="0" err="1"/>
              <a:t>обличчя</a:t>
            </a:r>
            <a:r>
              <a:rPr lang="ru-RU" sz="1600" dirty="0"/>
              <a:t>, особливо </a:t>
            </a:r>
            <a:r>
              <a:rPr lang="ru-RU" sz="1600" dirty="0" err="1"/>
              <a:t>нижньої</a:t>
            </a:r>
            <a:r>
              <a:rPr lang="ru-RU" sz="1600" dirty="0"/>
              <a:t> </a:t>
            </a:r>
            <a:r>
              <a:rPr lang="ru-RU" sz="1600" dirty="0" err="1"/>
              <a:t>третини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Пропонують</a:t>
            </a:r>
            <a:r>
              <a:rPr lang="ru-RU" sz="1600" dirty="0"/>
              <a:t> хворому </a:t>
            </a:r>
            <a:r>
              <a:rPr lang="ru-RU" sz="1600" dirty="0" err="1"/>
              <a:t>вимовити</a:t>
            </a:r>
            <a:r>
              <a:rPr lang="ru-RU" sz="1600" dirty="0"/>
              <a:t> </a:t>
            </a:r>
            <a:r>
              <a:rPr lang="ru-RU" sz="1600" dirty="0" err="1"/>
              <a:t>кілька</a:t>
            </a:r>
            <a:r>
              <a:rPr lang="ru-RU" sz="1600" dirty="0"/>
              <a:t> </a:t>
            </a:r>
            <a:r>
              <a:rPr lang="ru-RU" sz="1600" dirty="0" err="1"/>
              <a:t>слів</a:t>
            </a:r>
            <a:r>
              <a:rPr lang="ru-RU" sz="1600" dirty="0"/>
              <a:t>, у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міститься</a:t>
            </a:r>
            <a:r>
              <a:rPr lang="ru-RU" sz="1600" dirty="0"/>
              <a:t> </a:t>
            </a:r>
            <a:r>
              <a:rPr lang="ru-RU" sz="1600" dirty="0" err="1"/>
              <a:t>багато</a:t>
            </a:r>
            <a:r>
              <a:rPr lang="ru-RU" sz="1600" dirty="0"/>
              <a:t> </a:t>
            </a:r>
            <a:r>
              <a:rPr lang="ru-RU" sz="1600" dirty="0" err="1"/>
              <a:t>губних</a:t>
            </a:r>
            <a:r>
              <a:rPr lang="ru-RU" sz="1600" dirty="0"/>
              <a:t> </a:t>
            </a:r>
            <a:r>
              <a:rPr lang="ru-RU" sz="1600" dirty="0" err="1"/>
              <a:t>звуків</a:t>
            </a:r>
            <a:r>
              <a:rPr lang="ru-RU" sz="1600" dirty="0"/>
              <a:t>. </a:t>
            </a:r>
            <a:r>
              <a:rPr lang="ru-RU" sz="1600" dirty="0" err="1"/>
              <a:t>Одночасно</a:t>
            </a:r>
            <a:r>
              <a:rPr lang="ru-RU" sz="1600" dirty="0"/>
              <a:t> </a:t>
            </a:r>
            <a:r>
              <a:rPr lang="ru-RU" sz="1600" dirty="0" err="1"/>
              <a:t>стежать</a:t>
            </a:r>
            <a:r>
              <a:rPr lang="ru-RU" sz="1600" dirty="0"/>
              <a:t> за </a:t>
            </a:r>
            <a:r>
              <a:rPr lang="ru-RU" sz="1600" dirty="0" err="1"/>
              <a:t>проміжком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утворюються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</a:t>
            </a:r>
            <a:r>
              <a:rPr lang="ru-RU" sz="1600" dirty="0" err="1"/>
              <a:t>верхніми</a:t>
            </a:r>
            <a:r>
              <a:rPr lang="ru-RU" sz="1600" dirty="0"/>
              <a:t> і </a:t>
            </a:r>
            <a:r>
              <a:rPr lang="ru-RU" sz="1600" dirty="0" err="1"/>
              <a:t>нижніми</a:t>
            </a:r>
            <a:r>
              <a:rPr lang="ru-RU" sz="1600" dirty="0"/>
              <a:t> </a:t>
            </a:r>
            <a:r>
              <a:rPr lang="ru-RU" sz="1600" dirty="0" err="1"/>
              <a:t>різцями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розмови</a:t>
            </a:r>
            <a:r>
              <a:rPr lang="ru-RU" sz="1600" dirty="0"/>
              <a:t>. </a:t>
            </a:r>
            <a:r>
              <a:rPr lang="ru-RU" sz="1600" dirty="0" err="1"/>
              <a:t>Він</a:t>
            </a:r>
            <a:r>
              <a:rPr lang="ru-RU" sz="1600" dirty="0"/>
              <a:t> повинен бути </a:t>
            </a:r>
            <a:r>
              <a:rPr lang="ru-RU" sz="1600" dirty="0" err="1"/>
              <a:t>рівний</a:t>
            </a:r>
            <a:r>
              <a:rPr lang="ru-RU" sz="1600" dirty="0"/>
              <a:t> в </a:t>
            </a:r>
            <a:r>
              <a:rPr lang="ru-RU" sz="1600" dirty="0" err="1"/>
              <a:t>середньому</a:t>
            </a:r>
            <a:r>
              <a:rPr lang="ru-RU" sz="1600" dirty="0"/>
              <a:t> 5-6 мм.</a:t>
            </a:r>
          </a:p>
          <a:p>
            <a:r>
              <a:rPr lang="ru-RU" sz="1600" dirty="0" err="1"/>
              <a:t>Якщо</a:t>
            </a:r>
            <a:r>
              <a:rPr lang="ru-RU" sz="1600" dirty="0"/>
              <a:t> </a:t>
            </a:r>
            <a:r>
              <a:rPr lang="ru-RU" sz="1600" dirty="0" err="1"/>
              <a:t>ці</a:t>
            </a:r>
            <a:r>
              <a:rPr lang="ru-RU" sz="1600" dirty="0"/>
              <a:t> </a:t>
            </a:r>
            <a:r>
              <a:rPr lang="ru-RU" sz="1600" dirty="0" err="1"/>
              <a:t>анатомічні</a:t>
            </a:r>
            <a:r>
              <a:rPr lang="ru-RU" sz="1600" dirty="0"/>
              <a:t> </a:t>
            </a:r>
            <a:r>
              <a:rPr lang="ru-RU" sz="1600" dirty="0" err="1"/>
              <a:t>ознаки</a:t>
            </a:r>
            <a:r>
              <a:rPr lang="ru-RU" sz="1600" dirty="0"/>
              <a:t> </a:t>
            </a:r>
            <a:r>
              <a:rPr lang="ru-RU" sz="1600" dirty="0" err="1"/>
              <a:t>задовільні</a:t>
            </a:r>
            <a:r>
              <a:rPr lang="ru-RU" sz="1600" dirty="0"/>
              <a:t> - </a:t>
            </a:r>
            <a:r>
              <a:rPr lang="ru-RU" sz="1600" dirty="0" err="1"/>
              <a:t>висота</a:t>
            </a:r>
            <a:r>
              <a:rPr lang="ru-RU" sz="1600" dirty="0"/>
              <a:t> прикусу правильна.</a:t>
            </a:r>
            <a:endParaRPr lang="uk-UA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36712"/>
            <a:ext cx="288032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89040"/>
            <a:ext cx="30099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0670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8640"/>
            <a:ext cx="45365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4. </a:t>
            </a:r>
            <a:r>
              <a:rPr lang="ru-RU" sz="1400" b="1" dirty="0" err="1"/>
              <a:t>Перевірка</a:t>
            </a:r>
            <a:r>
              <a:rPr lang="ru-RU" sz="1400" b="1" dirty="0"/>
              <a:t> </a:t>
            </a:r>
            <a:r>
              <a:rPr lang="ru-RU" sz="1400" b="1" dirty="0" err="1"/>
              <a:t>Мезіо</a:t>
            </a:r>
            <a:r>
              <a:rPr lang="ru-RU" sz="1400" b="1" dirty="0"/>
              <a:t>-дистального </a:t>
            </a:r>
            <a:r>
              <a:rPr lang="ru-RU" sz="1400" b="1" dirty="0" err="1"/>
              <a:t>співвідношення</a:t>
            </a:r>
            <a:r>
              <a:rPr lang="ru-RU" sz="1400" b="1" dirty="0"/>
              <a:t> </a:t>
            </a:r>
            <a:r>
              <a:rPr lang="ru-RU" sz="1400" dirty="0" err="1"/>
              <a:t>зубних</a:t>
            </a:r>
            <a:r>
              <a:rPr lang="ru-RU" sz="1400" dirty="0"/>
              <a:t> </a:t>
            </a:r>
            <a:r>
              <a:rPr lang="ru-RU" sz="1400" dirty="0" err="1"/>
              <a:t>рядів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Зустрічаються</a:t>
            </a:r>
            <a:r>
              <a:rPr lang="ru-RU" sz="1400" dirty="0"/>
              <a:t> </a:t>
            </a:r>
            <a:r>
              <a:rPr lang="ru-RU" sz="1400" dirty="0" err="1"/>
              <a:t>помилки</a:t>
            </a:r>
            <a:r>
              <a:rPr lang="ru-RU" sz="1400" dirty="0"/>
              <a:t>, </a:t>
            </a:r>
            <a:r>
              <a:rPr lang="ru-RU" sz="1400" dirty="0" err="1"/>
              <a:t>обумовлені</a:t>
            </a:r>
            <a:r>
              <a:rPr lang="ru-RU" sz="1400" dirty="0"/>
              <a:t> </a:t>
            </a:r>
            <a:r>
              <a:rPr lang="ru-RU" sz="1400" dirty="0" err="1"/>
              <a:t>висуненням</a:t>
            </a:r>
            <a:r>
              <a:rPr lang="ru-RU" sz="1400" dirty="0"/>
              <a:t> </a:t>
            </a:r>
            <a:r>
              <a:rPr lang="ru-RU" sz="1400" dirty="0" err="1"/>
              <a:t>нижньої</a:t>
            </a:r>
            <a:r>
              <a:rPr lang="ru-RU" sz="1400" dirty="0"/>
              <a:t> </a:t>
            </a:r>
            <a:r>
              <a:rPr lang="ru-RU" sz="1400" dirty="0" err="1"/>
              <a:t>щелепи</a:t>
            </a:r>
            <a:r>
              <a:rPr lang="ru-RU" sz="1400" dirty="0"/>
              <a:t> вперед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убік</a:t>
            </a:r>
            <a:r>
              <a:rPr lang="ru-RU" sz="1400" dirty="0"/>
              <a:t>. Тому при </a:t>
            </a:r>
            <a:r>
              <a:rPr lang="ru-RU" sz="1400" dirty="0" err="1"/>
              <a:t>перевірці</a:t>
            </a:r>
            <a:r>
              <a:rPr lang="ru-RU" sz="1400" dirty="0"/>
              <a:t> горизонтального </a:t>
            </a:r>
            <a:r>
              <a:rPr lang="ru-RU" sz="1400" dirty="0" err="1"/>
              <a:t>розташування</a:t>
            </a:r>
            <a:r>
              <a:rPr lang="ru-RU" sz="1400" dirty="0"/>
              <a:t> </a:t>
            </a:r>
            <a:r>
              <a:rPr lang="ru-RU" sz="1400" dirty="0" err="1"/>
              <a:t>зубів</a:t>
            </a:r>
            <a:r>
              <a:rPr lang="ru-RU" sz="1400" dirty="0"/>
              <a:t> </a:t>
            </a:r>
            <a:r>
              <a:rPr lang="ru-RU" sz="1400" dirty="0" err="1"/>
              <a:t>вдаються</a:t>
            </a:r>
            <a:r>
              <a:rPr lang="ru-RU" sz="1400" dirty="0"/>
              <a:t> до тих самих </a:t>
            </a:r>
            <a:r>
              <a:rPr lang="ru-RU" sz="1400" dirty="0" err="1"/>
              <a:t>прийомів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й при </a:t>
            </a:r>
            <a:r>
              <a:rPr lang="ru-RU" sz="1400" dirty="0" err="1"/>
              <a:t>визначенні</a:t>
            </a:r>
            <a:r>
              <a:rPr lang="ru-RU" sz="1400" dirty="0"/>
              <a:t> </a:t>
            </a:r>
            <a:r>
              <a:rPr lang="ru-RU" sz="1400" dirty="0" err="1"/>
              <a:t>центральної</a:t>
            </a:r>
            <a:r>
              <a:rPr lang="ru-RU" sz="1400" dirty="0"/>
              <a:t> </a:t>
            </a:r>
            <a:r>
              <a:rPr lang="ru-RU" sz="1400" dirty="0" err="1"/>
              <a:t>оклюзії</a:t>
            </a:r>
            <a:r>
              <a:rPr lang="ru-RU" sz="1400" dirty="0"/>
              <a:t>, </a:t>
            </a:r>
            <a:r>
              <a:rPr lang="ru-RU" sz="1400" dirty="0" err="1"/>
              <a:t>пропонують</a:t>
            </a:r>
            <a:r>
              <a:rPr lang="ru-RU" sz="1400" dirty="0"/>
              <a:t> </a:t>
            </a:r>
            <a:r>
              <a:rPr lang="ru-RU" sz="1400" dirty="0" err="1"/>
              <a:t>підняти</a:t>
            </a:r>
            <a:r>
              <a:rPr lang="ru-RU" sz="1400" dirty="0"/>
              <a:t> </a:t>
            </a:r>
            <a:r>
              <a:rPr lang="ru-RU" sz="1400" dirty="0" err="1"/>
              <a:t>язик</a:t>
            </a:r>
            <a:r>
              <a:rPr lang="ru-RU" sz="1400" dirty="0"/>
              <a:t> догори та </a:t>
            </a:r>
            <a:r>
              <a:rPr lang="ru-RU" sz="1400" dirty="0" err="1"/>
              <a:t>дозаду</a:t>
            </a:r>
            <a:r>
              <a:rPr lang="ru-RU" sz="1400" dirty="0"/>
              <a:t>, а </a:t>
            </a:r>
            <a:r>
              <a:rPr lang="ru-RU" sz="1400" dirty="0" err="1"/>
              <a:t>потім</a:t>
            </a:r>
            <a:r>
              <a:rPr lang="ru-RU" sz="1400" dirty="0"/>
              <a:t> </a:t>
            </a:r>
            <a:r>
              <a:rPr lang="ru-RU" sz="1400" dirty="0" err="1"/>
              <a:t>стулити</a:t>
            </a:r>
            <a:r>
              <a:rPr lang="ru-RU" sz="1400" dirty="0"/>
              <a:t> </a:t>
            </a:r>
            <a:r>
              <a:rPr lang="ru-RU" sz="1400" dirty="0" err="1"/>
              <a:t>зуби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проковтнути</a:t>
            </a:r>
            <a:r>
              <a:rPr lang="ru-RU" sz="1400" dirty="0"/>
              <a:t> </a:t>
            </a:r>
            <a:r>
              <a:rPr lang="ru-RU" sz="1400" dirty="0" err="1"/>
              <a:t>слину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Якщо</a:t>
            </a:r>
            <a:r>
              <a:rPr lang="ru-RU" sz="1400" dirty="0"/>
              <a:t> </a:t>
            </a:r>
            <a:r>
              <a:rPr lang="ru-RU" sz="1400" dirty="0" err="1"/>
              <a:t>взаємовідношення</a:t>
            </a:r>
            <a:r>
              <a:rPr lang="ru-RU" sz="1400" dirty="0"/>
              <a:t> </a:t>
            </a:r>
            <a:r>
              <a:rPr lang="ru-RU" sz="1400" dirty="0" err="1"/>
              <a:t>між</a:t>
            </a:r>
            <a:r>
              <a:rPr lang="ru-RU" sz="1400" dirty="0"/>
              <a:t> </a:t>
            </a:r>
            <a:r>
              <a:rPr lang="ru-RU" sz="1400" dirty="0" err="1"/>
              <a:t>верхніми</a:t>
            </a:r>
            <a:r>
              <a:rPr lang="ru-RU" sz="1400" dirty="0"/>
              <a:t> і </a:t>
            </a:r>
            <a:r>
              <a:rPr lang="ru-RU" sz="1400" dirty="0" err="1"/>
              <a:t>нижніми</a:t>
            </a:r>
            <a:r>
              <a:rPr lang="ru-RU" sz="1400" dirty="0"/>
              <a:t> зубами при </a:t>
            </a:r>
            <a:r>
              <a:rPr lang="ru-RU" sz="1400" dirty="0" err="1"/>
              <a:t>перевірці</a:t>
            </a:r>
            <a:r>
              <a:rPr lang="ru-RU" sz="1400" dirty="0"/>
              <a:t> </a:t>
            </a:r>
            <a:r>
              <a:rPr lang="ru-RU" sz="1400" dirty="0" err="1"/>
              <a:t>залишається</a:t>
            </a:r>
            <a:r>
              <a:rPr lang="ru-RU" sz="1400" dirty="0"/>
              <a:t> таким же, як на </a:t>
            </a:r>
            <a:r>
              <a:rPr lang="ru-RU" sz="1400" dirty="0" err="1"/>
              <a:t>моделі</a:t>
            </a:r>
            <a:r>
              <a:rPr lang="ru-RU" sz="1400" dirty="0"/>
              <a:t>, значить, центральна </a:t>
            </a:r>
            <a:r>
              <a:rPr lang="ru-RU" sz="1400" dirty="0" err="1"/>
              <a:t>оклюзія</a:t>
            </a:r>
            <a:r>
              <a:rPr lang="ru-RU" sz="1400" dirty="0"/>
              <a:t> </a:t>
            </a:r>
            <a:r>
              <a:rPr lang="ru-RU" sz="1400" dirty="0" err="1"/>
              <a:t>була</a:t>
            </a:r>
            <a:r>
              <a:rPr lang="ru-RU" sz="1400" dirty="0"/>
              <a:t> </a:t>
            </a:r>
            <a:r>
              <a:rPr lang="ru-RU" sz="1400" dirty="0" err="1"/>
              <a:t>визначена</a:t>
            </a:r>
            <a:r>
              <a:rPr lang="ru-RU" sz="1400" dirty="0"/>
              <a:t> правильно.</a:t>
            </a:r>
          </a:p>
          <a:p>
            <a:r>
              <a:rPr lang="ru-RU" sz="1400" b="1" dirty="0"/>
              <a:t>5. </a:t>
            </a:r>
            <a:r>
              <a:rPr lang="ru-RU" sz="1400" b="1" dirty="0" err="1"/>
              <a:t>Перевірка</a:t>
            </a:r>
            <a:r>
              <a:rPr lang="ru-RU" sz="1400" b="1" dirty="0"/>
              <a:t> </a:t>
            </a:r>
            <a:r>
              <a:rPr lang="ru-RU" sz="1400" b="1" dirty="0" err="1"/>
              <a:t>збалансованості</a:t>
            </a:r>
            <a:r>
              <a:rPr lang="ru-RU" sz="1400" b="1" dirty="0"/>
              <a:t> </a:t>
            </a:r>
            <a:r>
              <a:rPr lang="ru-RU" sz="1400" b="1" dirty="0" err="1"/>
              <a:t>оклюзії</a:t>
            </a:r>
            <a:endParaRPr lang="ru-RU" sz="1400" b="1" dirty="0"/>
          </a:p>
          <a:p>
            <a:r>
              <a:rPr lang="ru-RU" sz="1400" dirty="0"/>
              <a:t>При </a:t>
            </a:r>
            <a:r>
              <a:rPr lang="ru-RU" sz="1400" dirty="0" err="1"/>
              <a:t>правильній</a:t>
            </a:r>
            <a:r>
              <a:rPr lang="ru-RU" sz="1400" dirty="0"/>
              <a:t> </a:t>
            </a:r>
            <a:r>
              <a:rPr lang="ru-RU" sz="1400" dirty="0" err="1"/>
              <a:t>постановці</a:t>
            </a:r>
            <a:r>
              <a:rPr lang="ru-RU" sz="1400" dirty="0"/>
              <a:t> </a:t>
            </a:r>
            <a:r>
              <a:rPr lang="ru-RU" sz="1400" dirty="0" err="1"/>
              <a:t>штучних</a:t>
            </a:r>
            <a:r>
              <a:rPr lang="ru-RU" sz="1400" dirty="0"/>
              <a:t> </a:t>
            </a:r>
            <a:r>
              <a:rPr lang="ru-RU" sz="1400" dirty="0" err="1"/>
              <a:t>зубів</a:t>
            </a:r>
            <a:r>
              <a:rPr lang="ru-RU" sz="1400" dirty="0"/>
              <a:t> повинен </a:t>
            </a:r>
            <a:r>
              <a:rPr lang="ru-RU" sz="1400" dirty="0" err="1"/>
              <a:t>спостерігатися</a:t>
            </a:r>
            <a:r>
              <a:rPr lang="ru-RU" sz="1400" dirty="0"/>
              <a:t> </a:t>
            </a:r>
            <a:r>
              <a:rPr lang="ru-RU" sz="1400" dirty="0" err="1"/>
              <a:t>трьох-пунктний</a:t>
            </a:r>
            <a:r>
              <a:rPr lang="ru-RU" sz="1400" dirty="0"/>
              <a:t> контакт </a:t>
            </a:r>
            <a:r>
              <a:rPr lang="ru-RU" sz="1400" dirty="0" err="1"/>
              <a:t>Бонвіля</a:t>
            </a:r>
            <a:r>
              <a:rPr lang="ru-RU" sz="1400" dirty="0"/>
              <a:t> в </a:t>
            </a:r>
            <a:r>
              <a:rPr lang="ru-RU" sz="1400" dirty="0" err="1"/>
              <a:t>передній</a:t>
            </a:r>
            <a:r>
              <a:rPr lang="ru-RU" sz="1400" dirty="0"/>
              <a:t> і </a:t>
            </a:r>
            <a:r>
              <a:rPr lang="ru-RU" sz="1400" dirty="0" err="1"/>
              <a:t>бічних</a:t>
            </a:r>
            <a:r>
              <a:rPr lang="ru-RU" sz="1400" dirty="0"/>
              <a:t> </a:t>
            </a:r>
            <a:r>
              <a:rPr lang="ru-RU" sz="1400" dirty="0" err="1"/>
              <a:t>оклюзіях</a:t>
            </a:r>
            <a:r>
              <a:rPr lang="ru-RU" sz="1400" dirty="0"/>
              <a:t>.</a:t>
            </a:r>
          </a:p>
          <a:p>
            <a:r>
              <a:rPr lang="ru-RU" sz="1400" b="1" dirty="0"/>
              <a:t>6. </a:t>
            </a:r>
            <a:r>
              <a:rPr lang="ru-RU" sz="1400" b="1" dirty="0" err="1"/>
              <a:t>Перевірка</a:t>
            </a:r>
            <a:r>
              <a:rPr lang="ru-RU" sz="1400" b="1" dirty="0"/>
              <a:t> </a:t>
            </a:r>
            <a:r>
              <a:rPr lang="ru-RU" sz="1400" b="1" dirty="0" err="1"/>
              <a:t>естетичності</a:t>
            </a:r>
            <a:r>
              <a:rPr lang="ru-RU" sz="1400" b="1" dirty="0"/>
              <a:t> протеза</a:t>
            </a:r>
          </a:p>
          <a:p>
            <a:r>
              <a:rPr lang="ru-RU" sz="1400" dirty="0" err="1"/>
              <a:t>Звертають</a:t>
            </a:r>
            <a:r>
              <a:rPr lang="ru-RU" sz="1400" dirty="0"/>
              <a:t> </a:t>
            </a:r>
            <a:r>
              <a:rPr lang="ru-RU" sz="1400" dirty="0" err="1"/>
              <a:t>увагу</a:t>
            </a:r>
            <a:r>
              <a:rPr lang="ru-RU" sz="1400" dirty="0"/>
              <a:t> на </a:t>
            </a:r>
            <a:r>
              <a:rPr lang="ru-RU" sz="1400" dirty="0" err="1"/>
              <a:t>зовнішню</a:t>
            </a:r>
            <a:r>
              <a:rPr lang="ru-RU" sz="1400" dirty="0"/>
              <a:t> </a:t>
            </a:r>
            <a:r>
              <a:rPr lang="ru-RU" sz="1400" dirty="0" err="1"/>
              <a:t>конфігурацію</a:t>
            </a:r>
            <a:r>
              <a:rPr lang="ru-RU" sz="1400" dirty="0"/>
              <a:t> особи, </a:t>
            </a:r>
            <a:r>
              <a:rPr lang="ru-RU" sz="1400" dirty="0" err="1"/>
              <a:t>лінію</a:t>
            </a:r>
            <a:r>
              <a:rPr lang="ru-RU" sz="1400" dirty="0"/>
              <a:t> </a:t>
            </a:r>
            <a:r>
              <a:rPr lang="ru-RU" sz="1400" dirty="0" err="1"/>
              <a:t>змикання</a:t>
            </a:r>
            <a:r>
              <a:rPr lang="ru-RU" sz="1400" dirty="0"/>
              <a:t> </a:t>
            </a:r>
            <a:r>
              <a:rPr lang="ru-RU" sz="1400" dirty="0" err="1"/>
              <a:t>зубів</a:t>
            </a:r>
            <a:r>
              <a:rPr lang="ru-RU" sz="1400" dirty="0"/>
              <a:t>, </a:t>
            </a:r>
            <a:r>
              <a:rPr lang="ru-RU" sz="1400" dirty="0" err="1"/>
              <a:t>серединну</a:t>
            </a:r>
            <a:r>
              <a:rPr lang="ru-RU" sz="1400" dirty="0"/>
              <a:t> </a:t>
            </a:r>
            <a:r>
              <a:rPr lang="ru-RU" sz="1400" dirty="0" err="1"/>
              <a:t>лінію</a:t>
            </a:r>
            <a:r>
              <a:rPr lang="ru-RU" sz="1400" dirty="0"/>
              <a:t>, </a:t>
            </a:r>
            <a:r>
              <a:rPr lang="ru-RU" sz="1400" dirty="0" err="1"/>
              <a:t>лінію</a:t>
            </a:r>
            <a:r>
              <a:rPr lang="ru-RU" sz="1400" dirty="0"/>
              <a:t> </a:t>
            </a:r>
            <a:r>
              <a:rPr lang="ru-RU" sz="1400" dirty="0" err="1"/>
              <a:t>посмішки</a:t>
            </a:r>
            <a:r>
              <a:rPr lang="ru-RU" sz="1400" dirty="0"/>
              <a:t>, </a:t>
            </a:r>
            <a:r>
              <a:rPr lang="ru-RU" sz="1400" dirty="0" err="1"/>
              <a:t>колір</a:t>
            </a:r>
            <a:r>
              <a:rPr lang="ru-RU" sz="1400" dirty="0"/>
              <a:t>, форму, </a:t>
            </a:r>
            <a:r>
              <a:rPr lang="ru-RU" sz="1400" dirty="0" err="1"/>
              <a:t>розмір</a:t>
            </a:r>
            <a:r>
              <a:rPr lang="ru-RU" sz="1400" dirty="0"/>
              <a:t> </a:t>
            </a:r>
            <a:r>
              <a:rPr lang="ru-RU" sz="1400" dirty="0" err="1"/>
              <a:t>зубів</a:t>
            </a:r>
            <a:r>
              <a:rPr lang="ru-RU" sz="1400" dirty="0"/>
              <a:t>, </a:t>
            </a:r>
            <a:r>
              <a:rPr lang="ru-RU" sz="1400" dirty="0" err="1"/>
              <a:t>враховують</a:t>
            </a:r>
            <a:r>
              <a:rPr lang="ru-RU" sz="1400" dirty="0"/>
              <a:t> </a:t>
            </a:r>
            <a:r>
              <a:rPr lang="ru-RU" sz="1400" dirty="0" err="1"/>
              <a:t>побажання</a:t>
            </a:r>
            <a:r>
              <a:rPr lang="ru-RU" sz="1400" dirty="0"/>
              <a:t> </a:t>
            </a:r>
            <a:r>
              <a:rPr lang="ru-RU" sz="1400" dirty="0" err="1"/>
              <a:t>пацієнта</a:t>
            </a:r>
            <a:r>
              <a:rPr lang="ru-RU" sz="1400" dirty="0"/>
              <a:t>.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36712"/>
            <a:ext cx="288032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89040"/>
            <a:ext cx="30099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75889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1715" y="-27384"/>
            <a:ext cx="8352928" cy="400110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 smtClean="0"/>
              <a:t>Здача</a:t>
            </a:r>
            <a:r>
              <a:rPr lang="ru-RU" sz="2000" b="1" dirty="0" smtClean="0"/>
              <a:t> </a:t>
            </a:r>
            <a:r>
              <a:rPr lang="ru-RU" sz="2000" b="1" dirty="0"/>
              <a:t>протеза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7739" y="372726"/>
            <a:ext cx="36982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Здача</a:t>
            </a:r>
            <a:r>
              <a:rPr lang="ru-RU" sz="1600" dirty="0"/>
              <a:t> протеза є </a:t>
            </a:r>
            <a:r>
              <a:rPr lang="ru-RU" sz="1600" dirty="0" err="1"/>
              <a:t>досить</a:t>
            </a:r>
            <a:r>
              <a:rPr lang="ru-RU" sz="1600" dirty="0"/>
              <a:t> </a:t>
            </a:r>
            <a:r>
              <a:rPr lang="ru-RU" sz="1600" b="1" dirty="0" err="1"/>
              <a:t>відповідальним</a:t>
            </a:r>
            <a:r>
              <a:rPr lang="ru-RU" sz="1600" b="1" dirty="0"/>
              <a:t> моментом </a:t>
            </a:r>
            <a:r>
              <a:rPr lang="ru-RU" sz="1600" dirty="0"/>
              <a:t>в </a:t>
            </a:r>
            <a:r>
              <a:rPr lang="ru-RU" sz="1600" dirty="0" err="1"/>
              <a:t>протезуванні</a:t>
            </a:r>
            <a:r>
              <a:rPr lang="ru-RU" sz="1600" dirty="0"/>
              <a:t> і </a:t>
            </a:r>
            <a:r>
              <a:rPr lang="ru-RU" sz="1600" dirty="0" err="1"/>
              <a:t>вимагає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лікаря</a:t>
            </a:r>
            <a:r>
              <a:rPr lang="ru-RU" sz="1600" dirty="0"/>
              <a:t> </a:t>
            </a:r>
            <a:r>
              <a:rPr lang="ru-RU" sz="1600" dirty="0" err="1"/>
              <a:t>великої</a:t>
            </a:r>
            <a:r>
              <a:rPr lang="ru-RU" sz="1600" dirty="0"/>
              <a:t> </a:t>
            </a:r>
            <a:r>
              <a:rPr lang="ru-RU" sz="1600" dirty="0" err="1"/>
              <a:t>уваги</a:t>
            </a:r>
            <a:r>
              <a:rPr lang="ru-RU" sz="1600" dirty="0"/>
              <a:t>.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3000" y="1700808"/>
            <a:ext cx="7701408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1. </a:t>
            </a:r>
            <a:r>
              <a:rPr lang="ru-RU" sz="1600" b="1" dirty="0" err="1"/>
              <a:t>Оцінка</a:t>
            </a:r>
            <a:r>
              <a:rPr lang="ru-RU" sz="1600" b="1" dirty="0"/>
              <a:t> </a:t>
            </a:r>
            <a:r>
              <a:rPr lang="ru-RU" sz="1600" b="1" dirty="0" err="1"/>
              <a:t>якості</a:t>
            </a:r>
            <a:r>
              <a:rPr lang="ru-RU" sz="1600" b="1" dirty="0"/>
              <a:t> протеза.</a:t>
            </a:r>
          </a:p>
          <a:p>
            <a:r>
              <a:rPr lang="ru-RU" sz="1600" dirty="0" err="1"/>
              <a:t>Звертають</a:t>
            </a:r>
            <a:r>
              <a:rPr lang="ru-RU" sz="1600" dirty="0"/>
              <a:t> </a:t>
            </a:r>
            <a:r>
              <a:rPr lang="ru-RU" sz="1600" dirty="0" err="1"/>
              <a:t>увагу</a:t>
            </a:r>
            <a:r>
              <a:rPr lang="ru-RU" sz="1600" dirty="0"/>
              <a:t> на </a:t>
            </a:r>
            <a:r>
              <a:rPr lang="ru-RU" sz="1600" dirty="0" err="1"/>
              <a:t>якість</a:t>
            </a:r>
            <a:r>
              <a:rPr lang="ru-RU" sz="1600" dirty="0"/>
              <a:t> </a:t>
            </a:r>
            <a:r>
              <a:rPr lang="ru-RU" sz="1600" dirty="0" err="1"/>
              <a:t>пластмаси</a:t>
            </a:r>
            <a:r>
              <a:rPr lang="ru-RU" sz="1600" dirty="0"/>
              <a:t> базису: </a:t>
            </a:r>
            <a:r>
              <a:rPr lang="ru-RU" sz="1600" dirty="0" err="1"/>
              <a:t>наявність</a:t>
            </a:r>
            <a:r>
              <a:rPr lang="ru-RU" sz="1600" dirty="0"/>
              <a:t> </a:t>
            </a:r>
            <a:r>
              <a:rPr lang="ru-RU" sz="1600" dirty="0" err="1"/>
              <a:t>дефектів</a:t>
            </a:r>
            <a:r>
              <a:rPr lang="ru-RU" sz="1600" dirty="0"/>
              <a:t> (пори, муар і т.п.), </a:t>
            </a:r>
            <a:r>
              <a:rPr lang="ru-RU" sz="1600" dirty="0" err="1"/>
              <a:t>якості</a:t>
            </a:r>
            <a:r>
              <a:rPr lang="ru-RU" sz="1600" dirty="0"/>
              <a:t> </a:t>
            </a:r>
            <a:r>
              <a:rPr lang="ru-RU" sz="1600" dirty="0" err="1"/>
              <a:t>полірування</a:t>
            </a:r>
            <a:r>
              <a:rPr lang="ru-RU" sz="1600" dirty="0"/>
              <a:t>. </a:t>
            </a:r>
            <a:r>
              <a:rPr lang="ru-RU" sz="1600" dirty="0" err="1"/>
              <a:t>Краї</a:t>
            </a:r>
            <a:r>
              <a:rPr lang="ru-RU" sz="1600" dirty="0"/>
              <a:t> 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округлими</a:t>
            </a:r>
            <a:r>
              <a:rPr lang="ru-RU" sz="1600" dirty="0"/>
              <a:t>, </a:t>
            </a:r>
            <a:r>
              <a:rPr lang="ru-RU" sz="1600" dirty="0" err="1"/>
              <a:t>рівними</a:t>
            </a:r>
            <a:r>
              <a:rPr lang="ru-RU" sz="1600" dirty="0"/>
              <a:t>, гладкими, не </a:t>
            </a:r>
            <a:r>
              <a:rPr lang="ru-RU" sz="1600" dirty="0" err="1"/>
              <a:t>гострими</a:t>
            </a:r>
            <a:r>
              <a:rPr lang="ru-RU" sz="1600" dirty="0"/>
              <a:t>.</a:t>
            </a:r>
          </a:p>
          <a:p>
            <a:r>
              <a:rPr lang="ru-RU" sz="1600" b="1" dirty="0"/>
              <a:t>2. </a:t>
            </a:r>
            <a:r>
              <a:rPr lang="ru-RU" sz="1600" b="1" dirty="0" err="1"/>
              <a:t>Перевірка</a:t>
            </a:r>
            <a:r>
              <a:rPr lang="ru-RU" sz="1600" b="1" dirty="0"/>
              <a:t> </a:t>
            </a:r>
            <a:r>
              <a:rPr lang="ru-RU" sz="1600" b="1" dirty="0" err="1"/>
              <a:t>кордонів</a:t>
            </a:r>
            <a:r>
              <a:rPr lang="ru-RU" sz="1600" b="1" dirty="0"/>
              <a:t> протеза</a:t>
            </a:r>
          </a:p>
          <a:p>
            <a:r>
              <a:rPr lang="ru-RU" sz="1600" dirty="0" err="1"/>
              <a:t>Вводять</a:t>
            </a:r>
            <a:r>
              <a:rPr lang="ru-RU" sz="1600" dirty="0"/>
              <a:t> </a:t>
            </a:r>
            <a:r>
              <a:rPr lang="ru-RU" sz="1600" dirty="0" err="1"/>
              <a:t>шаблони</a:t>
            </a:r>
            <a:r>
              <a:rPr lang="ru-RU" sz="1600" dirty="0"/>
              <a:t> з </a:t>
            </a:r>
            <a:r>
              <a:rPr lang="ru-RU" sz="1600" dirty="0" err="1"/>
              <a:t>штучними</a:t>
            </a:r>
            <a:r>
              <a:rPr lang="ru-RU" sz="1600" dirty="0"/>
              <a:t> зубами в рот і </a:t>
            </a:r>
            <a:r>
              <a:rPr lang="ru-RU" sz="1600" dirty="0" err="1"/>
              <a:t>перевіряють</a:t>
            </a:r>
            <a:r>
              <a:rPr lang="ru-RU" sz="1600" dirty="0"/>
              <a:t> </a:t>
            </a:r>
            <a:r>
              <a:rPr lang="ru-RU" sz="1600" dirty="0" err="1"/>
              <a:t>фіксацію</a:t>
            </a:r>
            <a:r>
              <a:rPr lang="ru-RU" sz="1600" dirty="0"/>
              <a:t> і </a:t>
            </a:r>
            <a:r>
              <a:rPr lang="ru-RU" sz="1600" dirty="0" err="1"/>
              <a:t>стабілізацію</a:t>
            </a:r>
            <a:r>
              <a:rPr lang="ru-RU" sz="1600" dirty="0"/>
              <a:t> протеза.</a:t>
            </a:r>
          </a:p>
          <a:p>
            <a:r>
              <a:rPr lang="ru-RU" sz="1600" b="1" dirty="0"/>
              <a:t>3. </a:t>
            </a:r>
            <a:r>
              <a:rPr lang="ru-RU" sz="1600" b="1" dirty="0" err="1"/>
              <a:t>Перевірка</a:t>
            </a:r>
            <a:r>
              <a:rPr lang="ru-RU" sz="1600" b="1" dirty="0"/>
              <a:t> </a:t>
            </a:r>
            <a:r>
              <a:rPr lang="ru-RU" sz="1600" b="1" dirty="0" err="1"/>
              <a:t>висоти</a:t>
            </a:r>
            <a:r>
              <a:rPr lang="ru-RU" sz="1600" b="1" dirty="0"/>
              <a:t> прикусу і </a:t>
            </a:r>
            <a:r>
              <a:rPr lang="ru-RU" sz="1600" b="1" dirty="0" err="1"/>
              <a:t>мезіо</a:t>
            </a:r>
            <a:r>
              <a:rPr lang="ru-RU" sz="1600" b="1" dirty="0"/>
              <a:t>-дистального </a:t>
            </a:r>
            <a:r>
              <a:rPr lang="ru-RU" sz="1600" b="1" dirty="0" err="1"/>
              <a:t>співвідношення</a:t>
            </a:r>
            <a:r>
              <a:rPr lang="ru-RU" sz="1600" b="1" dirty="0"/>
              <a:t> </a:t>
            </a:r>
            <a:r>
              <a:rPr lang="ru-RU" sz="1600" b="1" dirty="0" err="1"/>
              <a:t>зубних</a:t>
            </a:r>
            <a:r>
              <a:rPr lang="ru-RU" sz="1600" b="1" dirty="0"/>
              <a:t> </a:t>
            </a:r>
            <a:r>
              <a:rPr lang="ru-RU" sz="1600" b="1" dirty="0" err="1"/>
              <a:t>рядів</a:t>
            </a:r>
            <a:r>
              <a:rPr lang="ru-RU" sz="1600" b="1" dirty="0"/>
              <a:t>.</a:t>
            </a:r>
          </a:p>
          <a:p>
            <a:r>
              <a:rPr lang="ru-RU" sz="1600" b="1" dirty="0"/>
              <a:t>4. </a:t>
            </a:r>
            <a:r>
              <a:rPr lang="ru-RU" sz="1600" b="1" dirty="0" err="1"/>
              <a:t>Перевірка</a:t>
            </a:r>
            <a:r>
              <a:rPr lang="ru-RU" sz="1600" b="1" dirty="0"/>
              <a:t> </a:t>
            </a:r>
            <a:r>
              <a:rPr lang="ru-RU" sz="1600" b="1" dirty="0" err="1"/>
              <a:t>збалансованості</a:t>
            </a:r>
            <a:r>
              <a:rPr lang="ru-RU" sz="1600" b="1" dirty="0"/>
              <a:t> </a:t>
            </a:r>
            <a:r>
              <a:rPr lang="ru-RU" sz="1600" b="1" dirty="0" err="1"/>
              <a:t>оклюзії</a:t>
            </a:r>
            <a:endParaRPr lang="ru-RU" sz="1600" b="1" dirty="0"/>
          </a:p>
          <a:p>
            <a:r>
              <a:rPr lang="ru-RU" sz="1600" b="1" dirty="0"/>
              <a:t>5. </a:t>
            </a:r>
            <a:r>
              <a:rPr lang="ru-RU" sz="1600" b="1" dirty="0" err="1"/>
              <a:t>Перевірка</a:t>
            </a:r>
            <a:r>
              <a:rPr lang="ru-RU" sz="1600" b="1" dirty="0"/>
              <a:t> </a:t>
            </a:r>
            <a:r>
              <a:rPr lang="ru-RU" sz="1600" b="1" dirty="0" err="1"/>
              <a:t>естетичності</a:t>
            </a:r>
            <a:r>
              <a:rPr lang="ru-RU" sz="1600" b="1" dirty="0"/>
              <a:t> протеза</a:t>
            </a:r>
          </a:p>
          <a:p>
            <a:r>
              <a:rPr lang="ru-RU" sz="1600" b="1" dirty="0"/>
              <a:t>6. </a:t>
            </a:r>
            <a:r>
              <a:rPr lang="ru-RU" sz="1600" b="1" dirty="0" err="1"/>
              <a:t>Рекомендації</a:t>
            </a:r>
            <a:r>
              <a:rPr lang="ru-RU" sz="1600" b="1" dirty="0"/>
              <a:t> по догляду за </a:t>
            </a:r>
            <a:r>
              <a:rPr lang="ru-RU" sz="1600" b="1" dirty="0" err="1"/>
              <a:t>знімними</a:t>
            </a:r>
            <a:r>
              <a:rPr lang="ru-RU" sz="1600" b="1" dirty="0"/>
              <a:t> протезами</a:t>
            </a:r>
          </a:p>
          <a:p>
            <a:r>
              <a:rPr lang="ru-RU" sz="1600" dirty="0" err="1"/>
              <a:t>Після</a:t>
            </a:r>
            <a:r>
              <a:rPr lang="ru-RU" sz="1600" dirty="0"/>
              <a:t> кожного </a:t>
            </a:r>
            <a:r>
              <a:rPr lang="ru-RU" sz="1600" dirty="0" err="1"/>
              <a:t>прийому</a:t>
            </a:r>
            <a:r>
              <a:rPr lang="ru-RU" sz="1600" dirty="0"/>
              <a:t> </a:t>
            </a:r>
            <a:r>
              <a:rPr lang="ru-RU" sz="1600" dirty="0" err="1"/>
              <a:t>їжі</a:t>
            </a:r>
            <a:r>
              <a:rPr lang="ru-RU" sz="1600" dirty="0"/>
              <a:t> ЗП </a:t>
            </a:r>
            <a:r>
              <a:rPr lang="ru-RU" sz="1600" dirty="0" err="1"/>
              <a:t>слід</a:t>
            </a:r>
            <a:r>
              <a:rPr lang="ru-RU" sz="1600" dirty="0"/>
              <a:t> </a:t>
            </a:r>
            <a:r>
              <a:rPr lang="ru-RU" sz="1600" dirty="0" err="1"/>
              <a:t>виймати</a:t>
            </a:r>
            <a:r>
              <a:rPr lang="ru-RU" sz="1600" dirty="0"/>
              <a:t> з </a:t>
            </a:r>
            <a:r>
              <a:rPr lang="ru-RU" sz="1600" dirty="0" err="1"/>
              <a:t>порожнини</a:t>
            </a:r>
            <a:r>
              <a:rPr lang="ru-RU" sz="1600" dirty="0"/>
              <a:t> рота і </a:t>
            </a:r>
            <a:r>
              <a:rPr lang="ru-RU" sz="1600" dirty="0" err="1"/>
              <a:t>ретельно</a:t>
            </a:r>
            <a:r>
              <a:rPr lang="ru-RU" sz="1600" dirty="0"/>
              <a:t> </a:t>
            </a:r>
            <a:r>
              <a:rPr lang="ru-RU" sz="1600" dirty="0" err="1"/>
              <a:t>промити</a:t>
            </a:r>
            <a:r>
              <a:rPr lang="ru-RU" sz="1600" dirty="0"/>
              <a:t> водою. Протез повинен бути чистим.</a:t>
            </a:r>
          </a:p>
          <a:p>
            <a:r>
              <a:rPr lang="ru-RU" sz="1600" dirty="0" err="1"/>
              <a:t>Двічі</a:t>
            </a:r>
            <a:r>
              <a:rPr lang="ru-RU" sz="1600" dirty="0"/>
              <a:t> на день (</a:t>
            </a:r>
            <a:r>
              <a:rPr lang="ru-RU" sz="1600" dirty="0" err="1"/>
              <a:t>вранці</a:t>
            </a:r>
            <a:r>
              <a:rPr lang="ru-RU" sz="1600" dirty="0"/>
              <a:t> та </a:t>
            </a:r>
            <a:r>
              <a:rPr lang="ru-RU" sz="1600" dirty="0" err="1"/>
              <a:t>ввечері</a:t>
            </a:r>
            <a:r>
              <a:rPr lang="ru-RU" sz="1600" dirty="0"/>
              <a:t>) </a:t>
            </a:r>
            <a:r>
              <a:rPr lang="ru-RU" sz="1600" dirty="0" err="1"/>
              <a:t>чистити</a:t>
            </a:r>
            <a:r>
              <a:rPr lang="ru-RU" sz="1600" dirty="0"/>
              <a:t> ЗП пастою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зубним</a:t>
            </a:r>
            <a:r>
              <a:rPr lang="ru-RU" sz="1600" dirty="0"/>
              <a:t> порошком (без фтору) і </a:t>
            </a:r>
            <a:r>
              <a:rPr lang="ru-RU" sz="1600" dirty="0" err="1"/>
              <a:t>жорсткою</a:t>
            </a:r>
            <a:r>
              <a:rPr lang="ru-RU" sz="1600" dirty="0"/>
              <a:t> </a:t>
            </a:r>
            <a:r>
              <a:rPr lang="ru-RU" sz="1600" dirty="0" err="1"/>
              <a:t>щіткою</a:t>
            </a:r>
            <a:r>
              <a:rPr lang="ru-RU" sz="1600" dirty="0"/>
              <a:t> (</a:t>
            </a:r>
            <a:r>
              <a:rPr lang="en-US" sz="1600" dirty="0"/>
              <a:t>HARD). </a:t>
            </a:r>
            <a:r>
              <a:rPr lang="ru-RU" sz="1600" dirty="0" err="1"/>
              <a:t>Можна</a:t>
            </a:r>
            <a:r>
              <a:rPr lang="ru-RU" sz="1600" dirty="0"/>
              <a:t> </a:t>
            </a:r>
            <a:r>
              <a:rPr lang="ru-RU" sz="1600" dirty="0" err="1"/>
              <a:t>використовувати</a:t>
            </a:r>
            <a:r>
              <a:rPr lang="ru-RU" sz="1600" dirty="0"/>
              <a:t> </a:t>
            </a:r>
            <a:r>
              <a:rPr lang="ru-RU" sz="1600" dirty="0" err="1"/>
              <a:t>очисні</a:t>
            </a:r>
            <a:r>
              <a:rPr lang="ru-RU" sz="1600" dirty="0"/>
              <a:t> таблетки.</a:t>
            </a:r>
          </a:p>
          <a:p>
            <a:r>
              <a:rPr lang="ru-RU" sz="1600" dirty="0"/>
              <a:t>таблетки </a:t>
            </a:r>
            <a:r>
              <a:rPr lang="ru-RU" sz="1600" dirty="0" err="1"/>
              <a:t>Протефикс</a:t>
            </a:r>
            <a:r>
              <a:rPr lang="ru-RU" sz="1600" dirty="0"/>
              <a:t> (</a:t>
            </a:r>
            <a:r>
              <a:rPr lang="en-US" sz="1600" dirty="0" err="1"/>
              <a:t>Protefix</a:t>
            </a:r>
            <a:r>
              <a:rPr lang="en-US" sz="1600" dirty="0"/>
              <a:t>®)</a:t>
            </a:r>
            <a:endParaRPr lang="ru-RU" sz="1600" dirty="0" smtClean="0"/>
          </a:p>
          <a:p>
            <a:r>
              <a:rPr lang="ru-RU" sz="1600" dirty="0" smtClean="0"/>
              <a:t> </a:t>
            </a:r>
            <a:endParaRPr lang="uk-UA" sz="1600" dirty="0" smtClean="0"/>
          </a:p>
          <a:p>
            <a:endParaRPr lang="uk-UA" sz="1600" dirty="0" smtClean="0"/>
          </a:p>
          <a:p>
            <a:pPr lvl="0"/>
            <a:endParaRPr lang="en-US" b="1" dirty="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b="1" dirty="0">
              <a:solidFill>
                <a:srgbClr val="DBF5F9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082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595713" y="323364"/>
            <a:ext cx="5832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Tablets (</a:t>
            </a:r>
            <a:r>
              <a:rPr lang="en-US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Protefix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®)                                  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Corega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tabs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6236" y="764704"/>
            <a:ext cx="289371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9913" y="739120"/>
            <a:ext cx="2689557" cy="268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3846527"/>
            <a:ext cx="71287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   </a:t>
            </a:r>
            <a:r>
              <a:rPr lang="ru-RU" dirty="0"/>
              <a:t>При </a:t>
            </a:r>
            <a:r>
              <a:rPr lang="ru-RU" dirty="0" err="1"/>
              <a:t>користуванні</a:t>
            </a:r>
            <a:r>
              <a:rPr lang="ru-RU" dirty="0"/>
              <a:t> </a:t>
            </a:r>
            <a:r>
              <a:rPr lang="ru-RU" dirty="0" err="1"/>
              <a:t>знімними</a:t>
            </a:r>
            <a:r>
              <a:rPr lang="ru-RU" dirty="0"/>
              <a:t> </a:t>
            </a:r>
            <a:r>
              <a:rPr lang="ru-RU" dirty="0" err="1"/>
              <a:t>ортопедичними</a:t>
            </a:r>
            <a:r>
              <a:rPr lang="ru-RU" dirty="0"/>
              <a:t> </a:t>
            </a:r>
            <a:r>
              <a:rPr lang="ru-RU" dirty="0" err="1"/>
              <a:t>конструкціями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2 рази на </a:t>
            </a:r>
            <a:r>
              <a:rPr lang="ru-RU" dirty="0" err="1"/>
              <a:t>рік</a:t>
            </a:r>
            <a:r>
              <a:rPr lang="ru-RU" dirty="0"/>
              <a:t> </a:t>
            </a:r>
            <a:r>
              <a:rPr lang="ru-RU" dirty="0" err="1"/>
              <a:t>відвідувати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-стоматолога.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   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поломки протеза,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 рота не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і </a:t>
            </a:r>
            <a:r>
              <a:rPr lang="ru-RU" dirty="0" err="1"/>
              <a:t>пережовувати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жорстку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сухарі</a:t>
            </a:r>
            <a:r>
              <a:rPr lang="ru-RU" dirty="0"/>
              <a:t>), </a:t>
            </a:r>
            <a:r>
              <a:rPr lang="ru-RU" dirty="0" err="1"/>
              <a:t>відкушувати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великих </a:t>
            </a:r>
            <a:r>
              <a:rPr lang="ru-RU" dirty="0" err="1"/>
              <a:t>шматків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цілого</a:t>
            </a:r>
            <a:r>
              <a:rPr lang="ru-RU" dirty="0"/>
              <a:t> </a:t>
            </a:r>
            <a:r>
              <a:rPr lang="ru-RU" dirty="0" err="1"/>
              <a:t>яблука</a:t>
            </a:r>
            <a:r>
              <a:rPr lang="ru-RU" dirty="0"/>
              <a:t>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259034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z="200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40</a:t>
            </a:fld>
            <a:endParaRPr lang="ru-RU" sz="200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441240"/>
            <a:ext cx="74888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поломки </a:t>
            </a:r>
            <a:r>
              <a:rPr lang="ru-RU" dirty="0" err="1"/>
              <a:t>протезів</a:t>
            </a:r>
            <a:r>
              <a:rPr lang="ru-RU" dirty="0"/>
              <a:t> не допускайте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падіння</a:t>
            </a:r>
            <a:r>
              <a:rPr lang="ru-RU" dirty="0"/>
              <a:t> на </a:t>
            </a:r>
            <a:r>
              <a:rPr lang="ru-RU" dirty="0" err="1"/>
              <a:t>кахельну</a:t>
            </a:r>
            <a:r>
              <a:rPr lang="ru-RU" dirty="0"/>
              <a:t> </a:t>
            </a:r>
            <a:r>
              <a:rPr lang="ru-RU" dirty="0" err="1"/>
              <a:t>підлогу</a:t>
            </a:r>
            <a:r>
              <a:rPr lang="ru-RU" dirty="0"/>
              <a:t>, в раковину і на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тверді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 У </a:t>
            </a:r>
            <a:r>
              <a:rPr lang="ru-RU" dirty="0" err="1"/>
              <a:t>нічний</a:t>
            </a:r>
            <a:r>
              <a:rPr lang="ru-RU" dirty="0"/>
              <a:t> час,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знімає</a:t>
            </a:r>
            <a:r>
              <a:rPr lang="ru-RU" dirty="0"/>
              <a:t> </a:t>
            </a:r>
            <a:r>
              <a:rPr lang="ru-RU" dirty="0" err="1"/>
              <a:t>протези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тримати</a:t>
            </a:r>
            <a:r>
              <a:rPr lang="ru-RU" dirty="0"/>
              <a:t> у </a:t>
            </a:r>
            <a:r>
              <a:rPr lang="ru-RU" dirty="0" err="1"/>
              <a:t>вологому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 (</a:t>
            </a:r>
            <a:r>
              <a:rPr lang="ru-RU" dirty="0" err="1"/>
              <a:t>після</a:t>
            </a:r>
            <a:r>
              <a:rPr lang="ru-RU" dirty="0"/>
              <a:t> чистки </a:t>
            </a:r>
            <a:r>
              <a:rPr lang="ru-RU" dirty="0" err="1"/>
              <a:t>звернути</a:t>
            </a:r>
            <a:r>
              <a:rPr lang="ru-RU" dirty="0"/>
              <a:t> </a:t>
            </a:r>
            <a:r>
              <a:rPr lang="ru-RU" dirty="0" err="1"/>
              <a:t>протези</a:t>
            </a:r>
            <a:r>
              <a:rPr lang="ru-RU" dirty="0"/>
              <a:t> у </a:t>
            </a:r>
            <a:r>
              <a:rPr lang="ru-RU" dirty="0" err="1"/>
              <a:t>вологу</a:t>
            </a:r>
            <a:r>
              <a:rPr lang="ru-RU" dirty="0"/>
              <a:t> </a:t>
            </a:r>
            <a:r>
              <a:rPr lang="ru-RU" dirty="0" err="1"/>
              <a:t>серветку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в </a:t>
            </a:r>
            <a:r>
              <a:rPr lang="ru-RU" dirty="0" err="1"/>
              <a:t>посудині</a:t>
            </a:r>
            <a:r>
              <a:rPr lang="ru-RU" dirty="0"/>
              <a:t> з водою. У протезах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спати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При </a:t>
            </a:r>
            <a:r>
              <a:rPr lang="ru-RU" dirty="0" err="1"/>
              <a:t>порушенні</a:t>
            </a:r>
            <a:r>
              <a:rPr lang="ru-RU" dirty="0"/>
              <a:t> </a:t>
            </a:r>
            <a:r>
              <a:rPr lang="ru-RU" dirty="0" err="1"/>
              <a:t>фіксації</a:t>
            </a:r>
            <a:r>
              <a:rPr lang="ru-RU" dirty="0"/>
              <a:t> СП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звернутися</a:t>
            </a:r>
            <a:r>
              <a:rPr lang="ru-RU" dirty="0"/>
              <a:t> в </a:t>
            </a:r>
            <a:r>
              <a:rPr lang="ru-RU" dirty="0" err="1"/>
              <a:t>клініку</a:t>
            </a:r>
            <a:r>
              <a:rPr lang="ru-RU" dirty="0"/>
              <a:t> </a:t>
            </a:r>
            <a:r>
              <a:rPr lang="ru-RU" dirty="0" err="1"/>
              <a:t>ортопедичної</a:t>
            </a:r>
            <a:r>
              <a:rPr lang="ru-RU" dirty="0"/>
              <a:t> </a:t>
            </a:r>
            <a:r>
              <a:rPr lang="ru-RU" dirty="0" err="1"/>
              <a:t>стоматології</a:t>
            </a:r>
            <a:endParaRPr lang="ru-RU" dirty="0"/>
          </a:p>
          <a:p>
            <a:pPr lvl="0"/>
            <a:endParaRPr lang="ru-RU" dirty="0"/>
          </a:p>
          <a:p>
            <a:pPr lvl="0"/>
            <a:r>
              <a:rPr lang="ru-RU" dirty="0"/>
              <a:t> </a:t>
            </a:r>
            <a:r>
              <a:rPr lang="ru-RU" dirty="0" err="1"/>
              <a:t>Ні</a:t>
            </a:r>
            <a:r>
              <a:rPr lang="ru-RU" dirty="0"/>
              <a:t>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разі</a:t>
            </a:r>
            <a:r>
              <a:rPr lang="ru-RU" dirty="0"/>
              <a:t>, </a:t>
            </a:r>
            <a:r>
              <a:rPr lang="ru-RU" dirty="0" err="1"/>
              <a:t>ні</a:t>
            </a:r>
            <a:r>
              <a:rPr lang="ru-RU" dirty="0"/>
              <a:t> за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не </a:t>
            </a:r>
            <a:r>
              <a:rPr lang="ru-RU" dirty="0" err="1"/>
              <a:t>намагатися</a:t>
            </a:r>
            <a:r>
              <a:rPr lang="ru-RU" dirty="0"/>
              <a:t> самому провести </a:t>
            </a:r>
            <a:r>
              <a:rPr lang="ru-RU" dirty="0" err="1"/>
              <a:t>виправлення</a:t>
            </a:r>
            <a:r>
              <a:rPr lang="ru-RU" dirty="0"/>
              <a:t>, </a:t>
            </a:r>
            <a:r>
              <a:rPr lang="ru-RU" dirty="0" err="1"/>
              <a:t>лагодження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впливи</a:t>
            </a:r>
            <a:r>
              <a:rPr lang="ru-RU" dirty="0"/>
              <a:t> на протез.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 У </a:t>
            </a:r>
            <a:r>
              <a:rPr lang="ru-RU" dirty="0" err="1"/>
              <a:t>разі</a:t>
            </a:r>
            <a:r>
              <a:rPr lang="ru-RU" dirty="0"/>
              <a:t> поломки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виникненні</a:t>
            </a:r>
            <a:r>
              <a:rPr lang="ru-RU" dirty="0"/>
              <a:t> </a:t>
            </a:r>
            <a:r>
              <a:rPr lang="ru-RU" dirty="0" err="1"/>
              <a:t>тріщини</a:t>
            </a:r>
            <a:r>
              <a:rPr lang="ru-RU" dirty="0"/>
              <a:t> в </a:t>
            </a:r>
            <a:r>
              <a:rPr lang="ru-RU" dirty="0" err="1"/>
              <a:t>базисі</a:t>
            </a:r>
            <a:r>
              <a:rPr lang="ru-RU" dirty="0"/>
              <a:t> </a:t>
            </a:r>
            <a:r>
              <a:rPr lang="ru-RU" dirty="0" err="1"/>
              <a:t>знімного</a:t>
            </a:r>
            <a:r>
              <a:rPr lang="ru-RU" dirty="0"/>
              <a:t> протезу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терміново</a:t>
            </a:r>
            <a:r>
              <a:rPr lang="ru-RU" dirty="0"/>
              <a:t> </a:t>
            </a:r>
            <a:r>
              <a:rPr lang="ru-RU" dirty="0" err="1"/>
              <a:t>звернутися</a:t>
            </a:r>
            <a:r>
              <a:rPr lang="ru-RU" dirty="0"/>
              <a:t> в </a:t>
            </a:r>
            <a:r>
              <a:rPr lang="ru-RU" dirty="0" err="1"/>
              <a:t>клініку</a:t>
            </a:r>
            <a:r>
              <a:rPr lang="ru-RU" dirty="0"/>
              <a:t> </a:t>
            </a:r>
            <a:r>
              <a:rPr lang="ru-RU" dirty="0" err="1"/>
              <a:t>ортопедичної</a:t>
            </a:r>
            <a:r>
              <a:rPr lang="ru-RU" dirty="0"/>
              <a:t> </a:t>
            </a:r>
            <a:r>
              <a:rPr lang="ru-RU" dirty="0" err="1"/>
              <a:t>стоматології</a:t>
            </a:r>
            <a:r>
              <a:rPr lang="ru-RU" dirty="0"/>
              <a:t> для </a:t>
            </a:r>
            <a:r>
              <a:rPr lang="ru-RU" dirty="0" err="1"/>
              <a:t>лагодження</a:t>
            </a:r>
            <a:r>
              <a:rPr lang="ru-RU" dirty="0"/>
              <a:t> протеза.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 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ЗП 3 - 4 роки.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3023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z="2400" smtClean="0"/>
              <a:pPr>
                <a:defRPr/>
              </a:pPr>
              <a:t>41</a:t>
            </a:fld>
            <a:endParaRPr lang="ru-RU" sz="2400"/>
          </a:p>
        </p:txBody>
      </p:sp>
      <p:sp>
        <p:nvSpPr>
          <p:cNvPr id="3" name="Прямоугольник 2"/>
          <p:cNvSpPr/>
          <p:nvPr/>
        </p:nvSpPr>
        <p:spPr>
          <a:xfrm>
            <a:off x="441715" y="-27384"/>
            <a:ext cx="8352928" cy="461665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Коррекция протезов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44026"/>
            <a:ext cx="511256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Перша </a:t>
            </a:r>
            <a:r>
              <a:rPr lang="ru-RU" sz="1600" dirty="0" err="1"/>
              <a:t>корекція</a:t>
            </a:r>
            <a:r>
              <a:rPr lang="ru-RU" sz="1600" dirty="0"/>
              <a:t> </a:t>
            </a:r>
            <a:r>
              <a:rPr lang="ru-RU" sz="1600" dirty="0" err="1"/>
              <a:t>протезів</a:t>
            </a:r>
            <a:r>
              <a:rPr lang="ru-RU" sz="1600" dirty="0"/>
              <a:t> повинна бути проведена </a:t>
            </a:r>
            <a:r>
              <a:rPr lang="ru-RU" sz="1600" dirty="0" err="1"/>
              <a:t>вже</a:t>
            </a:r>
            <a:r>
              <a:rPr lang="ru-RU" sz="1600" dirty="0"/>
              <a:t> на </a:t>
            </a:r>
            <a:r>
              <a:rPr lang="ru-RU" sz="1600" dirty="0" err="1"/>
              <a:t>наступний</a:t>
            </a:r>
            <a:r>
              <a:rPr lang="ru-RU" sz="1600" dirty="0"/>
              <a:t> день.</a:t>
            </a:r>
          </a:p>
          <a:p>
            <a:r>
              <a:rPr lang="ru-RU" sz="1600" dirty="0" err="1"/>
              <a:t>Ввівши</a:t>
            </a:r>
            <a:r>
              <a:rPr lang="ru-RU" sz="1600" dirty="0"/>
              <a:t> </a:t>
            </a:r>
            <a:r>
              <a:rPr lang="ru-RU" sz="1600" dirty="0" err="1"/>
              <a:t>протези</a:t>
            </a:r>
            <a:r>
              <a:rPr lang="ru-RU" sz="1600" dirty="0"/>
              <a:t> в </a:t>
            </a:r>
            <a:r>
              <a:rPr lang="ru-RU" sz="1600" dirty="0" err="1"/>
              <a:t>порожнину</a:t>
            </a:r>
            <a:r>
              <a:rPr lang="ru-RU" sz="1600" dirty="0"/>
              <a:t> рота, </a:t>
            </a:r>
            <a:r>
              <a:rPr lang="ru-RU" sz="1600" dirty="0" err="1"/>
              <a:t>перевіряють</a:t>
            </a:r>
            <a:r>
              <a:rPr lang="ru-RU" sz="1600" dirty="0"/>
              <a:t> </a:t>
            </a:r>
            <a:r>
              <a:rPr lang="ru-RU" sz="1600" dirty="0" err="1"/>
              <a:t>щільність</a:t>
            </a:r>
            <a:r>
              <a:rPr lang="ru-RU" sz="1600" dirty="0"/>
              <a:t> </a:t>
            </a:r>
            <a:r>
              <a:rPr lang="ru-RU" sz="1600" dirty="0" err="1"/>
              <a:t>змикання</a:t>
            </a:r>
            <a:r>
              <a:rPr lang="ru-RU" sz="1600" dirty="0"/>
              <a:t> </a:t>
            </a:r>
            <a:r>
              <a:rPr lang="ru-RU" sz="1600" dirty="0" err="1"/>
              <a:t>зубних</a:t>
            </a:r>
            <a:r>
              <a:rPr lang="ru-RU" sz="1600" dirty="0"/>
              <a:t> </a:t>
            </a:r>
            <a:r>
              <a:rPr lang="ru-RU" sz="1600" dirty="0" err="1"/>
              <a:t>рядів</a:t>
            </a:r>
            <a:r>
              <a:rPr lang="ru-RU" sz="1600" dirty="0"/>
              <a:t> і </a:t>
            </a:r>
            <a:r>
              <a:rPr lang="ru-RU" sz="1600" dirty="0" err="1"/>
              <a:t>фіксацію</a:t>
            </a:r>
            <a:r>
              <a:rPr lang="ru-RU" sz="1600" dirty="0"/>
              <a:t> </a:t>
            </a:r>
            <a:r>
              <a:rPr lang="ru-RU" sz="1600" dirty="0" err="1"/>
              <a:t>базисів</a:t>
            </a:r>
            <a:r>
              <a:rPr lang="ru-RU" sz="1600" dirty="0"/>
              <a:t>.</a:t>
            </a:r>
          </a:p>
          <a:p>
            <a:r>
              <a:rPr lang="ru-RU" sz="1600" dirty="0"/>
              <a:t>З метою </a:t>
            </a:r>
            <a:r>
              <a:rPr lang="ru-RU" sz="1600" dirty="0" err="1"/>
              <a:t>перевірки</a:t>
            </a:r>
            <a:r>
              <a:rPr lang="ru-RU" sz="1600" dirty="0"/>
              <a:t> </a:t>
            </a:r>
            <a:r>
              <a:rPr lang="ru-RU" sz="1600" dirty="0" err="1"/>
              <a:t>фіксації</a:t>
            </a:r>
            <a:r>
              <a:rPr lang="ru-RU" sz="1600" dirty="0"/>
              <a:t> </a:t>
            </a:r>
            <a:r>
              <a:rPr lang="ru-RU" sz="1600" dirty="0" err="1"/>
              <a:t>верхнього</a:t>
            </a:r>
            <a:r>
              <a:rPr lang="ru-RU" sz="1600" dirty="0"/>
              <a:t> протеза </a:t>
            </a:r>
            <a:r>
              <a:rPr lang="ru-RU" sz="1600" dirty="0" err="1"/>
              <a:t>спочатку</a:t>
            </a:r>
            <a:r>
              <a:rPr lang="ru-RU" sz="1600" dirty="0"/>
              <a:t> </a:t>
            </a:r>
            <a:r>
              <a:rPr lang="ru-RU" sz="1600" dirty="0" err="1"/>
              <a:t>намагаються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зняти</a:t>
            </a:r>
            <a:r>
              <a:rPr lang="ru-RU" sz="1600" dirty="0"/>
              <a:t>, </a:t>
            </a:r>
            <a:r>
              <a:rPr lang="ru-RU" sz="1600" dirty="0" err="1"/>
              <a:t>обхопивши</a:t>
            </a:r>
            <a:r>
              <a:rPr lang="ru-RU" sz="1600" dirty="0"/>
              <a:t> великим і </a:t>
            </a:r>
            <a:r>
              <a:rPr lang="ru-RU" sz="1600" dirty="0" err="1"/>
              <a:t>вказівним</a:t>
            </a:r>
            <a:r>
              <a:rPr lang="ru-RU" sz="1600" dirty="0"/>
              <a:t> </a:t>
            </a:r>
            <a:r>
              <a:rPr lang="ru-RU" sz="1600" dirty="0" err="1"/>
              <a:t>пальцями</a:t>
            </a:r>
            <a:r>
              <a:rPr lang="ru-RU" sz="1600" dirty="0"/>
              <a:t> в </a:t>
            </a:r>
            <a:r>
              <a:rPr lang="ru-RU" sz="1600" dirty="0" err="1"/>
              <a:t>області</a:t>
            </a:r>
            <a:r>
              <a:rPr lang="ru-RU" sz="1600" dirty="0"/>
              <a:t> </a:t>
            </a:r>
            <a:r>
              <a:rPr lang="ru-RU" sz="1600" dirty="0" err="1"/>
              <a:t>премолярів</a:t>
            </a:r>
            <a:r>
              <a:rPr lang="ru-RU" sz="1600" dirty="0"/>
              <a:t>, а </a:t>
            </a:r>
            <a:r>
              <a:rPr lang="ru-RU" sz="1600" dirty="0" err="1"/>
              <a:t>наявність</a:t>
            </a:r>
            <a:r>
              <a:rPr lang="ru-RU" sz="1600" dirty="0"/>
              <a:t> </a:t>
            </a:r>
            <a:r>
              <a:rPr lang="ru-RU" sz="1600" dirty="0" err="1"/>
              <a:t>заднього</a:t>
            </a:r>
            <a:r>
              <a:rPr lang="ru-RU" sz="1600" dirty="0"/>
              <a:t> клапана </a:t>
            </a:r>
            <a:r>
              <a:rPr lang="ru-RU" sz="1600" dirty="0" err="1"/>
              <a:t>перевіряють</a:t>
            </a:r>
            <a:r>
              <a:rPr lang="ru-RU" sz="1600" dirty="0"/>
              <a:t>, </a:t>
            </a:r>
            <a:r>
              <a:rPr lang="ru-RU" sz="1600" dirty="0" err="1"/>
              <a:t>натискаючи</a:t>
            </a:r>
            <a:r>
              <a:rPr lang="ru-RU" sz="1600" dirty="0"/>
              <a:t> на </a:t>
            </a:r>
            <a:r>
              <a:rPr lang="ru-RU" sz="1600" dirty="0" err="1"/>
              <a:t>ріжучі</a:t>
            </a:r>
            <a:r>
              <a:rPr lang="ru-RU" sz="1600" dirty="0"/>
              <a:t> </a:t>
            </a:r>
            <a:r>
              <a:rPr lang="ru-RU" sz="1600" dirty="0" err="1"/>
              <a:t>краї</a:t>
            </a:r>
            <a:r>
              <a:rPr lang="ru-RU" sz="1600" dirty="0"/>
              <a:t> </a:t>
            </a:r>
            <a:r>
              <a:rPr lang="ru-RU" sz="1600" dirty="0" err="1"/>
              <a:t>передніх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у вертикальному </a:t>
            </a:r>
            <a:r>
              <a:rPr lang="ru-RU" sz="1600" dirty="0" err="1"/>
              <a:t>напрямку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Стійкість</a:t>
            </a:r>
            <a:r>
              <a:rPr lang="ru-RU" sz="1600" dirty="0"/>
              <a:t> </a:t>
            </a:r>
            <a:r>
              <a:rPr lang="ru-RU" sz="1600" dirty="0" err="1"/>
              <a:t>нижнього</a:t>
            </a:r>
            <a:r>
              <a:rPr lang="ru-RU" sz="1600" dirty="0"/>
              <a:t> протеза </a:t>
            </a:r>
            <a:r>
              <a:rPr lang="ru-RU" sz="1600" dirty="0" err="1"/>
              <a:t>визначають</a:t>
            </a:r>
            <a:r>
              <a:rPr lang="ru-RU" sz="1600" dirty="0"/>
              <a:t> шляхом </a:t>
            </a:r>
            <a:r>
              <a:rPr lang="ru-RU" sz="1600" dirty="0" err="1"/>
              <a:t>натискання</a:t>
            </a:r>
            <a:r>
              <a:rPr lang="ru-RU" sz="1600" dirty="0"/>
              <a:t> з </a:t>
            </a:r>
            <a:r>
              <a:rPr lang="ru-RU" sz="1600" dirty="0" err="1"/>
              <a:t>однієї</a:t>
            </a:r>
            <a:r>
              <a:rPr lang="ru-RU" sz="1600" dirty="0"/>
              <a:t> й </a:t>
            </a:r>
            <a:r>
              <a:rPr lang="ru-RU" sz="1600" dirty="0" err="1"/>
              <a:t>іншої</a:t>
            </a:r>
            <a:r>
              <a:rPr lang="ru-RU" sz="1600" dirty="0"/>
              <a:t> </a:t>
            </a:r>
            <a:r>
              <a:rPr lang="ru-RU" sz="1600" dirty="0" err="1"/>
              <a:t>сторін</a:t>
            </a:r>
            <a:r>
              <a:rPr lang="ru-RU" sz="1600" dirty="0"/>
              <a:t> в </a:t>
            </a:r>
            <a:r>
              <a:rPr lang="ru-RU" sz="1600" dirty="0" err="1"/>
              <a:t>області</a:t>
            </a:r>
            <a:r>
              <a:rPr lang="ru-RU" sz="1600" dirty="0"/>
              <a:t> </a:t>
            </a:r>
            <a:r>
              <a:rPr lang="ru-RU" sz="1600" dirty="0" err="1"/>
              <a:t>бічних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, а </a:t>
            </a:r>
            <a:r>
              <a:rPr lang="ru-RU" sz="1600" dirty="0" err="1"/>
              <a:t>присмоктування</a:t>
            </a:r>
            <a:r>
              <a:rPr lang="ru-RU" sz="1600" dirty="0"/>
              <a:t>, </a:t>
            </a:r>
            <a:r>
              <a:rPr lang="ru-RU" sz="1600" dirty="0" err="1"/>
              <a:t>намагаючись</a:t>
            </a:r>
            <a:r>
              <a:rPr lang="ru-RU" sz="1600" dirty="0"/>
              <a:t> </a:t>
            </a:r>
            <a:r>
              <a:rPr lang="ru-RU" sz="1600" dirty="0" err="1"/>
              <a:t>зняти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, - </a:t>
            </a:r>
            <a:r>
              <a:rPr lang="ru-RU" sz="1600" dirty="0" err="1"/>
              <a:t>утримуючи</a:t>
            </a:r>
            <a:r>
              <a:rPr lang="ru-RU" sz="1600" dirty="0"/>
              <a:t> за </a:t>
            </a:r>
            <a:r>
              <a:rPr lang="ru-RU" sz="1600" dirty="0" err="1"/>
              <a:t>ріжучі</a:t>
            </a:r>
            <a:r>
              <a:rPr lang="ru-RU" sz="1600" dirty="0"/>
              <a:t> </a:t>
            </a:r>
            <a:r>
              <a:rPr lang="ru-RU" sz="1600" dirty="0" err="1"/>
              <a:t>краї</a:t>
            </a:r>
            <a:r>
              <a:rPr lang="ru-RU" sz="1600" dirty="0"/>
              <a:t> </a:t>
            </a:r>
            <a:r>
              <a:rPr lang="ru-RU" sz="1600" dirty="0" err="1"/>
              <a:t>нижніх</a:t>
            </a:r>
            <a:r>
              <a:rPr lang="ru-RU" sz="1600" dirty="0"/>
              <a:t> </a:t>
            </a:r>
            <a:r>
              <a:rPr lang="ru-RU" sz="1600" dirty="0" err="1"/>
              <a:t>передніх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, в верхнезадней </a:t>
            </a:r>
            <a:r>
              <a:rPr lang="ru-RU" sz="1600" dirty="0" err="1"/>
              <a:t>напрямку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Ділянки</a:t>
            </a:r>
            <a:r>
              <a:rPr lang="ru-RU" sz="1600" dirty="0"/>
              <a:t> протеза,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заподіюють</a:t>
            </a:r>
            <a:r>
              <a:rPr lang="ru-RU" sz="1600" dirty="0"/>
              <a:t> болю, </a:t>
            </a:r>
            <a:r>
              <a:rPr lang="ru-RU" sz="1600" dirty="0" err="1"/>
              <a:t>відзначають</a:t>
            </a:r>
            <a:r>
              <a:rPr lang="ru-RU" sz="1600" dirty="0"/>
              <a:t> на </a:t>
            </a:r>
            <a:r>
              <a:rPr lang="ru-RU" sz="1600" dirty="0" err="1"/>
              <a:t>слизовій</a:t>
            </a:r>
            <a:r>
              <a:rPr lang="ru-RU" sz="1600" dirty="0"/>
              <a:t> </a:t>
            </a:r>
            <a:r>
              <a:rPr lang="ru-RU" sz="1600" dirty="0" err="1"/>
              <a:t>оболонці</a:t>
            </a:r>
            <a:r>
              <a:rPr lang="ru-RU" sz="1600" dirty="0"/>
              <a:t> </a:t>
            </a:r>
            <a:r>
              <a:rPr lang="ru-RU" sz="1600" dirty="0" err="1"/>
              <a:t>спеціальним</a:t>
            </a:r>
            <a:r>
              <a:rPr lang="ru-RU" sz="1600" dirty="0"/>
              <a:t> маркером, </a:t>
            </a:r>
            <a:r>
              <a:rPr lang="ru-RU" sz="1600" dirty="0" err="1"/>
              <a:t>гіпсовим</a:t>
            </a:r>
            <a:r>
              <a:rPr lang="ru-RU" sz="1600" dirty="0"/>
              <a:t> порошком </a:t>
            </a:r>
            <a:r>
              <a:rPr lang="ru-RU" sz="1600" dirty="0" err="1"/>
              <a:t>або</a:t>
            </a:r>
            <a:r>
              <a:rPr lang="ru-RU" sz="1600" dirty="0"/>
              <a:t> зубною пастою, а </a:t>
            </a:r>
            <a:r>
              <a:rPr lang="ru-RU" sz="1600" dirty="0" err="1"/>
              <a:t>потім</a:t>
            </a:r>
            <a:r>
              <a:rPr lang="ru-RU" sz="1600" dirty="0"/>
              <a:t> </a:t>
            </a:r>
            <a:r>
              <a:rPr lang="ru-RU" sz="1600" dirty="0" err="1"/>
              <a:t>переносять</a:t>
            </a:r>
            <a:r>
              <a:rPr lang="ru-RU" sz="1600" dirty="0"/>
              <a:t> на протез.</a:t>
            </a:r>
            <a:endParaRPr lang="ru-RU" sz="16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3554" y="434281"/>
            <a:ext cx="2961089" cy="222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9417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z="2400" smtClean="0"/>
              <a:pPr>
                <a:defRPr/>
              </a:pPr>
              <a:t>42</a:t>
            </a:fld>
            <a:endParaRPr lang="ru-RU" sz="240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04664"/>
            <a:ext cx="507797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ретельно</a:t>
            </a:r>
            <a:r>
              <a:rPr lang="ru-RU" sz="1600" dirty="0"/>
              <a:t> </a:t>
            </a:r>
            <a:r>
              <a:rPr lang="ru-RU" sz="1600" dirty="0" err="1"/>
              <a:t>перевіряють</a:t>
            </a:r>
            <a:r>
              <a:rPr lang="ru-RU" sz="1600" dirty="0"/>
              <a:t> </a:t>
            </a:r>
            <a:r>
              <a:rPr lang="ru-RU" sz="1600" dirty="0" err="1"/>
              <a:t>артикуляційні</a:t>
            </a:r>
            <a:r>
              <a:rPr lang="ru-RU" sz="1600" dirty="0"/>
              <a:t> </a:t>
            </a:r>
            <a:r>
              <a:rPr lang="ru-RU" sz="1600" dirty="0" err="1"/>
              <a:t>контакти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, </a:t>
            </a:r>
            <a:r>
              <a:rPr lang="ru-RU" sz="1600" dirty="0" err="1"/>
              <a:t>усувають</a:t>
            </a:r>
            <a:r>
              <a:rPr lang="ru-RU" sz="1600" dirty="0"/>
              <a:t> </a:t>
            </a:r>
            <a:r>
              <a:rPr lang="ru-RU" sz="1600" dirty="0" err="1"/>
              <a:t>скидальні</a:t>
            </a:r>
            <a:r>
              <a:rPr lang="ru-RU" sz="1600" dirty="0"/>
              <a:t> </a:t>
            </a:r>
            <a:r>
              <a:rPr lang="ru-RU" sz="1600" dirty="0" err="1"/>
              <a:t>моменти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Між</a:t>
            </a:r>
            <a:r>
              <a:rPr lang="ru-RU" sz="1600" dirty="0"/>
              <a:t> </a:t>
            </a:r>
            <a:r>
              <a:rPr lang="ru-RU" sz="1600" dirty="0" err="1"/>
              <a:t>зубними</a:t>
            </a:r>
            <a:r>
              <a:rPr lang="ru-RU" sz="1600" dirty="0"/>
              <a:t> рядами </a:t>
            </a:r>
            <a:r>
              <a:rPr lang="ru-RU" sz="1600" dirty="0" err="1"/>
              <a:t>поміщають</a:t>
            </a:r>
            <a:r>
              <a:rPr lang="ru-RU" sz="1600" dirty="0"/>
              <a:t> </a:t>
            </a:r>
            <a:r>
              <a:rPr lang="ru-RU" sz="1600" dirty="0" err="1"/>
              <a:t>копіювальний</a:t>
            </a:r>
            <a:r>
              <a:rPr lang="ru-RU" sz="1600" dirty="0"/>
              <a:t> </a:t>
            </a:r>
            <a:r>
              <a:rPr lang="ru-RU" sz="1600" dirty="0" err="1"/>
              <a:t>папір</a:t>
            </a:r>
            <a:r>
              <a:rPr lang="ru-RU" sz="1600" dirty="0"/>
              <a:t> і хворому </a:t>
            </a:r>
            <a:r>
              <a:rPr lang="ru-RU" sz="1600" dirty="0" err="1"/>
              <a:t>пропонують</a:t>
            </a:r>
            <a:r>
              <a:rPr lang="ru-RU" sz="1600" dirty="0"/>
              <a:t> </a:t>
            </a:r>
            <a:r>
              <a:rPr lang="ru-RU" sz="1600" dirty="0" err="1"/>
              <a:t>постукати</a:t>
            </a:r>
            <a:r>
              <a:rPr lang="ru-RU" sz="1600" dirty="0"/>
              <a:t> зубами, а </a:t>
            </a:r>
            <a:r>
              <a:rPr lang="ru-RU" sz="1600" dirty="0" err="1"/>
              <a:t>потім</a:t>
            </a:r>
            <a:r>
              <a:rPr lang="ru-RU" sz="1600" dirty="0"/>
              <a:t> </a:t>
            </a:r>
            <a:r>
              <a:rPr lang="ru-RU" sz="1600" dirty="0" err="1"/>
              <a:t>послідовно</a:t>
            </a:r>
            <a:r>
              <a:rPr lang="ru-RU" sz="1600" dirty="0"/>
              <a:t> провести </a:t>
            </a:r>
            <a:r>
              <a:rPr lang="ru-RU" sz="1600" dirty="0" err="1"/>
              <a:t>рухи</a:t>
            </a:r>
            <a:r>
              <a:rPr lang="ru-RU" sz="1600" dirty="0"/>
              <a:t> </a:t>
            </a:r>
            <a:r>
              <a:rPr lang="ru-RU" sz="1600" dirty="0" err="1"/>
              <a:t>нижньою</a:t>
            </a:r>
            <a:r>
              <a:rPr lang="ru-RU" sz="1600" dirty="0"/>
              <a:t> </a:t>
            </a:r>
            <a:r>
              <a:rPr lang="ru-RU" sz="1600" dirty="0" err="1"/>
              <a:t>щелепою</a:t>
            </a:r>
            <a:r>
              <a:rPr lang="ru-RU" sz="1600" dirty="0"/>
              <a:t> вперед і в </a:t>
            </a:r>
            <a:r>
              <a:rPr lang="ru-RU" sz="1600" dirty="0" err="1"/>
              <a:t>сторони</a:t>
            </a:r>
            <a:r>
              <a:rPr lang="ru-RU" sz="1600" dirty="0"/>
              <a:t>. При </a:t>
            </a:r>
            <a:r>
              <a:rPr lang="ru-RU" sz="1600" dirty="0" err="1"/>
              <a:t>цьому</a:t>
            </a:r>
            <a:r>
              <a:rPr lang="ru-RU" sz="1600" dirty="0"/>
              <a:t> на зубах </a:t>
            </a:r>
            <a:r>
              <a:rPr lang="ru-RU" sz="1600" dirty="0" err="1"/>
              <a:t>відзначаються</a:t>
            </a:r>
            <a:r>
              <a:rPr lang="ru-RU" sz="1600" dirty="0"/>
              <a:t> </a:t>
            </a:r>
            <a:r>
              <a:rPr lang="ru-RU" sz="1600" dirty="0" err="1"/>
              <a:t>чорні</a:t>
            </a:r>
            <a:r>
              <a:rPr lang="ru-RU" sz="1600" dirty="0"/>
              <a:t> </a:t>
            </a:r>
            <a:r>
              <a:rPr lang="ru-RU" sz="1600" dirty="0" err="1"/>
              <a:t>крапки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злегка</a:t>
            </a:r>
            <a:r>
              <a:rPr lang="ru-RU" sz="1600" dirty="0"/>
              <a:t> </a:t>
            </a:r>
            <a:r>
              <a:rPr lang="ru-RU" sz="1600" dirty="0" err="1"/>
              <a:t>зішліфовують</a:t>
            </a:r>
            <a:r>
              <a:rPr lang="ru-RU" sz="1600" dirty="0"/>
              <a:t>, </a:t>
            </a:r>
            <a:r>
              <a:rPr lang="ru-RU" sz="1600" dirty="0" err="1"/>
              <a:t>досягаючи</a:t>
            </a:r>
            <a:r>
              <a:rPr lang="ru-RU" sz="1600" dirty="0"/>
              <a:t> </a:t>
            </a:r>
            <a:r>
              <a:rPr lang="ru-RU" sz="1600" dirty="0" err="1"/>
              <a:t>більш</a:t>
            </a:r>
            <a:r>
              <a:rPr lang="ru-RU" sz="1600" dirty="0"/>
              <a:t> </a:t>
            </a:r>
            <a:r>
              <a:rPr lang="ru-RU" sz="1600" dirty="0" err="1"/>
              <a:t>щільного</a:t>
            </a:r>
            <a:r>
              <a:rPr lang="ru-RU" sz="1600" dirty="0"/>
              <a:t> </a:t>
            </a:r>
            <a:r>
              <a:rPr lang="ru-RU" sz="1600" dirty="0" err="1"/>
              <a:t>змикання</a:t>
            </a:r>
            <a:r>
              <a:rPr lang="ru-RU" sz="1600" dirty="0"/>
              <a:t> </a:t>
            </a:r>
            <a:r>
              <a:rPr lang="ru-RU" sz="1600" dirty="0" err="1"/>
              <a:t>зубних</a:t>
            </a:r>
            <a:r>
              <a:rPr lang="ru-RU" sz="1600" dirty="0"/>
              <a:t> </a:t>
            </a:r>
            <a:r>
              <a:rPr lang="ru-RU" sz="1600" dirty="0" err="1"/>
              <a:t>рядів</a:t>
            </a:r>
            <a:r>
              <a:rPr lang="ru-RU" sz="1600" dirty="0"/>
              <a:t>.</a:t>
            </a:r>
          </a:p>
          <a:p>
            <a:r>
              <a:rPr lang="ru-RU" sz="1600" dirty="0"/>
              <a:t>У тому </a:t>
            </a:r>
            <a:r>
              <a:rPr lang="ru-RU" sz="1600" dirty="0" err="1"/>
              <a:t>випадку</a:t>
            </a:r>
            <a:r>
              <a:rPr lang="ru-RU" sz="1600" dirty="0"/>
              <a:t>, </a:t>
            </a:r>
            <a:r>
              <a:rPr lang="ru-RU" sz="1600" dirty="0" err="1"/>
              <a:t>якщо</a:t>
            </a:r>
            <a:r>
              <a:rPr lang="ru-RU" sz="1600" dirty="0"/>
              <a:t> </a:t>
            </a:r>
            <a:r>
              <a:rPr lang="ru-RU" sz="1600" dirty="0" err="1"/>
              <a:t>хворий</a:t>
            </a:r>
            <a:r>
              <a:rPr lang="ru-RU" sz="1600" dirty="0"/>
              <a:t> </a:t>
            </a:r>
            <a:r>
              <a:rPr lang="ru-RU" sz="1600" dirty="0" err="1"/>
              <a:t>скаржиться</a:t>
            </a:r>
            <a:r>
              <a:rPr lang="ru-RU" sz="1600" dirty="0"/>
              <a:t> на </a:t>
            </a:r>
            <a:r>
              <a:rPr lang="ru-RU" sz="1600" dirty="0" err="1"/>
              <a:t>прикушення</a:t>
            </a:r>
            <a:r>
              <a:rPr lang="ru-RU" sz="1600" dirty="0"/>
              <a:t> </a:t>
            </a:r>
            <a:r>
              <a:rPr lang="ru-RU" sz="1600" dirty="0" err="1"/>
              <a:t>язика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щоки</a:t>
            </a:r>
            <a:r>
              <a:rPr lang="ru-RU" sz="1600" dirty="0"/>
              <a:t>,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злегка</a:t>
            </a:r>
            <a:r>
              <a:rPr lang="ru-RU" sz="1600" dirty="0"/>
              <a:t> </a:t>
            </a:r>
            <a:r>
              <a:rPr lang="ru-RU" sz="1600" dirty="0" err="1"/>
              <a:t>сточити</a:t>
            </a:r>
            <a:r>
              <a:rPr lang="ru-RU" sz="1600" dirty="0"/>
              <a:t> («</a:t>
            </a:r>
            <a:r>
              <a:rPr lang="ru-RU" sz="1600" dirty="0" err="1"/>
              <a:t>завалити</a:t>
            </a:r>
            <a:r>
              <a:rPr lang="ru-RU" sz="1600" dirty="0"/>
              <a:t>») </a:t>
            </a:r>
            <a:r>
              <a:rPr lang="ru-RU" sz="1600" dirty="0" err="1"/>
              <a:t>піднебінні</a:t>
            </a:r>
            <a:r>
              <a:rPr lang="ru-RU" sz="1600" dirty="0"/>
              <a:t> горби </a:t>
            </a:r>
            <a:r>
              <a:rPr lang="ru-RU" sz="1600" dirty="0" err="1"/>
              <a:t>верхніх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щічні</a:t>
            </a:r>
            <a:r>
              <a:rPr lang="ru-RU" sz="1600" dirty="0"/>
              <a:t> бугри </a:t>
            </a:r>
            <a:r>
              <a:rPr lang="ru-RU" sz="1600" dirty="0" err="1"/>
              <a:t>нижніх</a:t>
            </a:r>
            <a:r>
              <a:rPr lang="ru-RU" sz="1600" dirty="0"/>
              <a:t> </a:t>
            </a:r>
            <a:r>
              <a:rPr lang="ru-RU" sz="1600" dirty="0" err="1"/>
              <a:t>жувальних</a:t>
            </a:r>
            <a:r>
              <a:rPr lang="ru-RU" sz="1600" dirty="0"/>
              <a:t> </a:t>
            </a:r>
            <a:r>
              <a:rPr lang="ru-RU" sz="1600" dirty="0" err="1"/>
              <a:t>зубів</a:t>
            </a:r>
            <a:r>
              <a:rPr lang="ru-RU" sz="1600" dirty="0"/>
              <a:t> і добре </a:t>
            </a:r>
            <a:r>
              <a:rPr lang="ru-RU" sz="1600" dirty="0" err="1"/>
              <a:t>відполірувати</a:t>
            </a:r>
            <a:r>
              <a:rPr lang="ru-RU" sz="1600" dirty="0"/>
              <a:t>. «</a:t>
            </a:r>
            <a:r>
              <a:rPr lang="ru-RU" sz="1600" dirty="0" err="1"/>
              <a:t>завалюючи</a:t>
            </a:r>
            <a:r>
              <a:rPr lang="ru-RU" sz="1600" dirty="0"/>
              <a:t>» горби, ми </a:t>
            </a:r>
            <a:r>
              <a:rPr lang="ru-RU" sz="1600" dirty="0" err="1"/>
              <a:t>даємо</a:t>
            </a:r>
            <a:r>
              <a:rPr lang="ru-RU" sz="1600" dirty="0"/>
              <a:t> </a:t>
            </a:r>
            <a:r>
              <a:rPr lang="ru-RU" sz="1600" dirty="0" err="1"/>
              <a:t>можливість</a:t>
            </a:r>
            <a:r>
              <a:rPr lang="ru-RU" sz="1600" dirty="0"/>
              <a:t> горбам </a:t>
            </a:r>
            <a:r>
              <a:rPr lang="ru-RU" sz="1600" dirty="0" err="1"/>
              <a:t>зубів-антагоністів</a:t>
            </a:r>
            <a:r>
              <a:rPr lang="ru-RU" sz="1600" dirty="0"/>
              <a:t> </a:t>
            </a:r>
            <a:r>
              <a:rPr lang="ru-RU" sz="1600" dirty="0" err="1"/>
              <a:t>стримувати</a:t>
            </a:r>
            <a:r>
              <a:rPr lang="ru-RU" sz="1600" dirty="0"/>
              <a:t> </a:t>
            </a:r>
            <a:r>
              <a:rPr lang="ru-RU" sz="1600" dirty="0" err="1"/>
              <a:t>м'які</a:t>
            </a:r>
            <a:r>
              <a:rPr lang="ru-RU" sz="1600" dirty="0"/>
              <a:t> </a:t>
            </a:r>
            <a:r>
              <a:rPr lang="ru-RU" sz="1600" dirty="0" err="1"/>
              <a:t>тканини</a:t>
            </a:r>
            <a:r>
              <a:rPr lang="ru-RU" sz="1600" dirty="0"/>
              <a:t> </a:t>
            </a:r>
            <a:r>
              <a:rPr lang="ru-RU" sz="1600" dirty="0" err="1"/>
              <a:t>мови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щоки</a:t>
            </a:r>
            <a:r>
              <a:rPr lang="ru-RU" sz="1600" dirty="0"/>
              <a:t>,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чого</a:t>
            </a:r>
            <a:r>
              <a:rPr lang="ru-RU" sz="1600" dirty="0"/>
              <a:t> вони не </a:t>
            </a:r>
            <a:r>
              <a:rPr lang="ru-RU" sz="1600" dirty="0" err="1"/>
              <a:t>потрапляють</a:t>
            </a:r>
            <a:r>
              <a:rPr lang="ru-RU" sz="1600" dirty="0"/>
              <a:t> в </a:t>
            </a:r>
            <a:r>
              <a:rPr lang="ru-RU" sz="1600" dirty="0" err="1"/>
              <a:t>просвіт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зубами і не </a:t>
            </a:r>
            <a:r>
              <a:rPr lang="ru-RU" sz="1600" dirty="0" err="1"/>
              <a:t>прикушуються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корекції</a:t>
            </a:r>
            <a:r>
              <a:rPr lang="ru-RU" sz="1600" dirty="0"/>
              <a:t> </a:t>
            </a:r>
            <a:r>
              <a:rPr lang="ru-RU" sz="1600" dirty="0" err="1"/>
              <a:t>необхідно</a:t>
            </a:r>
            <a:r>
              <a:rPr lang="ru-RU" sz="1600" dirty="0"/>
              <a:t> провести </a:t>
            </a:r>
            <a:r>
              <a:rPr lang="ru-RU" sz="1600" dirty="0" err="1"/>
              <a:t>шліфування</a:t>
            </a:r>
            <a:r>
              <a:rPr lang="ru-RU" sz="1600" dirty="0"/>
              <a:t> і </a:t>
            </a:r>
            <a:r>
              <a:rPr lang="ru-RU" sz="1600" dirty="0" err="1"/>
              <a:t>полірування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Наступні</a:t>
            </a:r>
            <a:r>
              <a:rPr lang="ru-RU" sz="1600" dirty="0"/>
              <a:t> </a:t>
            </a:r>
            <a:r>
              <a:rPr lang="ru-RU" sz="1600" dirty="0" err="1"/>
              <a:t>корекції</a:t>
            </a:r>
            <a:r>
              <a:rPr lang="ru-RU" sz="1600" dirty="0"/>
              <a:t> </a:t>
            </a:r>
            <a:r>
              <a:rPr lang="ru-RU" sz="1600" dirty="0" err="1"/>
              <a:t>проводяться</a:t>
            </a:r>
            <a:r>
              <a:rPr lang="ru-RU" sz="1600" dirty="0"/>
              <a:t> </a:t>
            </a:r>
            <a:r>
              <a:rPr lang="ru-RU" sz="1600" dirty="0" err="1"/>
              <a:t>спочатку</a:t>
            </a:r>
            <a:r>
              <a:rPr lang="ru-RU" sz="1600" dirty="0"/>
              <a:t> один раз на 3 </a:t>
            </a:r>
            <a:r>
              <a:rPr lang="ru-RU" sz="1600" dirty="0" err="1"/>
              <a:t>дні</a:t>
            </a:r>
            <a:r>
              <a:rPr lang="ru-RU" sz="1600" dirty="0"/>
              <a:t>, </a:t>
            </a:r>
            <a:r>
              <a:rPr lang="ru-RU" sz="1600" dirty="0" err="1"/>
              <a:t>потім</a:t>
            </a:r>
            <a:r>
              <a:rPr lang="ru-RU" sz="1600" dirty="0"/>
              <a:t> на </a:t>
            </a:r>
            <a:r>
              <a:rPr lang="ru-RU" sz="1600" dirty="0" err="1"/>
              <a:t>тиждень</a:t>
            </a:r>
            <a:r>
              <a:rPr lang="ru-RU" sz="1600" dirty="0"/>
              <a:t>.</a:t>
            </a:r>
            <a:endParaRPr lang="uk-UA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3554" y="434281"/>
            <a:ext cx="2961089" cy="222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01047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z="200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43</a:t>
            </a:fld>
            <a:endParaRPr lang="ru-RU" sz="200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1715" y="4554"/>
            <a:ext cx="8352928" cy="400110"/>
          </a:xfrm>
          <a:prstGeom prst="rect">
            <a:avLst/>
          </a:prstGeom>
          <a:solidFill>
            <a:srgbClr val="66B6C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/>
              <a:t>Адаптація</a:t>
            </a:r>
            <a:r>
              <a:rPr lang="ru-RU" sz="2000" b="1" dirty="0"/>
              <a:t> до </a:t>
            </a:r>
            <a:r>
              <a:rPr lang="ru-RU" sz="2000" b="1" dirty="0" err="1"/>
              <a:t>повних</a:t>
            </a:r>
            <a:r>
              <a:rPr lang="ru-RU" sz="2000" b="1" dirty="0"/>
              <a:t> </a:t>
            </a:r>
            <a:r>
              <a:rPr lang="ru-RU" sz="2000" b="1" dirty="0" err="1"/>
              <a:t>протезів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7739" y="620688"/>
            <a:ext cx="7920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У </a:t>
            </a:r>
            <a:r>
              <a:rPr lang="ru-RU" sz="1600" dirty="0" err="1"/>
              <a:t>ортопедичної</a:t>
            </a:r>
            <a:r>
              <a:rPr lang="ru-RU" sz="1600" dirty="0"/>
              <a:t> </a:t>
            </a:r>
            <a:r>
              <a:rPr lang="ru-RU" sz="1600" dirty="0" err="1"/>
              <a:t>стоматології</a:t>
            </a:r>
            <a:r>
              <a:rPr lang="ru-RU" sz="1600" dirty="0"/>
              <a:t> </a:t>
            </a:r>
            <a:r>
              <a:rPr lang="ru-RU" sz="1600" dirty="0" err="1"/>
              <a:t>поняття</a:t>
            </a:r>
            <a:r>
              <a:rPr lang="ru-RU" sz="1600" dirty="0"/>
              <a:t> </a:t>
            </a:r>
            <a:r>
              <a:rPr lang="ru-RU" sz="1600" dirty="0" err="1"/>
              <a:t>адаптації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порівняно</a:t>
            </a:r>
            <a:r>
              <a:rPr lang="ru-RU" sz="1600" dirty="0"/>
              <a:t> </a:t>
            </a:r>
            <a:r>
              <a:rPr lang="ru-RU" sz="1600" dirty="0" err="1"/>
              <a:t>вузьке</a:t>
            </a:r>
            <a:r>
              <a:rPr lang="ru-RU" sz="1600" dirty="0"/>
              <a:t> </a:t>
            </a:r>
            <a:r>
              <a:rPr lang="ru-RU" sz="1600" dirty="0" err="1"/>
              <a:t>значення</a:t>
            </a:r>
            <a:r>
              <a:rPr lang="ru-RU" sz="1600" dirty="0"/>
              <a:t> - </a:t>
            </a:r>
            <a:r>
              <a:rPr lang="ru-RU" sz="1600" dirty="0" err="1"/>
              <a:t>звикання</a:t>
            </a:r>
            <a:r>
              <a:rPr lang="ru-RU" sz="1600" dirty="0"/>
              <a:t> хворого до зубного протезу. </a:t>
            </a:r>
            <a:r>
              <a:rPr lang="ru-RU" sz="1600" dirty="0" err="1"/>
              <a:t>Однак</a:t>
            </a:r>
            <a:r>
              <a:rPr lang="ru-RU" sz="1600" dirty="0"/>
              <a:t> </a:t>
            </a:r>
            <a:r>
              <a:rPr lang="ru-RU" sz="1600" dirty="0" err="1"/>
              <a:t>саме</a:t>
            </a:r>
            <a:r>
              <a:rPr lang="ru-RU" sz="1600" dirty="0"/>
              <a:t> </a:t>
            </a:r>
            <a:r>
              <a:rPr lang="ru-RU" sz="1600" dirty="0" err="1"/>
              <a:t>ця</a:t>
            </a:r>
            <a:r>
              <a:rPr lang="ru-RU" sz="1600" dirty="0"/>
              <a:t> проблема є </a:t>
            </a:r>
            <a:r>
              <a:rPr lang="ru-RU" sz="1600" dirty="0" err="1"/>
              <a:t>однією</a:t>
            </a:r>
            <a:r>
              <a:rPr lang="ru-RU" sz="1600" dirty="0"/>
              <a:t> з </a:t>
            </a:r>
            <a:r>
              <a:rPr lang="ru-RU" sz="1600" dirty="0" err="1"/>
              <a:t>кардинальних</a:t>
            </a:r>
            <a:r>
              <a:rPr lang="ru-RU" sz="1600" dirty="0"/>
              <a:t> в </a:t>
            </a:r>
            <a:r>
              <a:rPr lang="ru-RU" sz="1600" dirty="0" err="1"/>
              <a:t>стоматології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Зубні</a:t>
            </a:r>
            <a:r>
              <a:rPr lang="ru-RU" sz="1600" dirty="0"/>
              <a:t> </a:t>
            </a:r>
            <a:r>
              <a:rPr lang="ru-RU" sz="1600" dirty="0" err="1"/>
              <a:t>протези</a:t>
            </a:r>
            <a:r>
              <a:rPr lang="ru-RU" sz="1600" dirty="0"/>
              <a:t> </a:t>
            </a:r>
            <a:r>
              <a:rPr lang="ru-RU" sz="1600" dirty="0" err="1"/>
              <a:t>сприймаються</a:t>
            </a:r>
            <a:r>
              <a:rPr lang="ru-RU" sz="1600" dirty="0"/>
              <a:t> тканинами протезного ложа як </a:t>
            </a:r>
            <a:r>
              <a:rPr lang="ru-RU" sz="1600" dirty="0" err="1"/>
              <a:t>чужорідне</a:t>
            </a:r>
            <a:r>
              <a:rPr lang="ru-RU" sz="1600" dirty="0"/>
              <a:t> </a:t>
            </a:r>
            <a:r>
              <a:rPr lang="ru-RU" sz="1600" dirty="0" err="1"/>
              <a:t>тіло</a:t>
            </a:r>
            <a:r>
              <a:rPr lang="ru-RU" sz="1600" dirty="0"/>
              <a:t>, будучи </a:t>
            </a:r>
            <a:r>
              <a:rPr lang="ru-RU" sz="1600" dirty="0" err="1"/>
              <a:t>подразником</a:t>
            </a:r>
            <a:r>
              <a:rPr lang="ru-RU" sz="1600" dirty="0"/>
              <a:t> для </a:t>
            </a:r>
            <a:r>
              <a:rPr lang="ru-RU" sz="1600" dirty="0" err="1"/>
              <a:t>нервових</a:t>
            </a:r>
            <a:r>
              <a:rPr lang="ru-RU" sz="1600" dirty="0"/>
              <a:t> </a:t>
            </a:r>
            <a:r>
              <a:rPr lang="ru-RU" sz="1600" dirty="0" err="1"/>
              <a:t>закінчень</a:t>
            </a:r>
            <a:r>
              <a:rPr lang="ru-RU" sz="1600" dirty="0"/>
              <a:t>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 </a:t>
            </a:r>
            <a:r>
              <a:rPr lang="ru-RU" sz="1600" dirty="0" err="1"/>
              <a:t>порожнини</a:t>
            </a:r>
            <a:r>
              <a:rPr lang="ru-RU" sz="1600" dirty="0"/>
              <a:t> рота. З </a:t>
            </a:r>
            <a:r>
              <a:rPr lang="ru-RU" sz="1600" dirty="0" err="1"/>
              <a:t>чутливих</a:t>
            </a:r>
            <a:r>
              <a:rPr lang="ru-RU" sz="1600" dirty="0"/>
              <a:t> </a:t>
            </a:r>
            <a:r>
              <a:rPr lang="ru-RU" sz="1600" dirty="0" err="1"/>
              <a:t>рецепторів</a:t>
            </a:r>
            <a:r>
              <a:rPr lang="ru-RU" sz="1600" dirty="0"/>
              <a:t> </a:t>
            </a:r>
            <a:r>
              <a:rPr lang="ru-RU" sz="1600" dirty="0" err="1"/>
              <a:t>порожнини</a:t>
            </a:r>
            <a:r>
              <a:rPr lang="ru-RU" sz="1600" dirty="0"/>
              <a:t> рота </a:t>
            </a:r>
            <a:r>
              <a:rPr lang="ru-RU" sz="1600" dirty="0" err="1"/>
              <a:t>роздратування</a:t>
            </a:r>
            <a:r>
              <a:rPr lang="ru-RU" sz="1600" dirty="0"/>
              <a:t> </a:t>
            </a:r>
            <a:r>
              <a:rPr lang="ru-RU" sz="1600" dirty="0" err="1"/>
              <a:t>передається</a:t>
            </a:r>
            <a:r>
              <a:rPr lang="ru-RU" sz="1600" dirty="0"/>
              <a:t> по </a:t>
            </a:r>
            <a:r>
              <a:rPr lang="ru-RU" sz="1600" dirty="0" err="1"/>
              <a:t>рефлекторній</a:t>
            </a:r>
            <a:r>
              <a:rPr lang="ru-RU" sz="1600" dirty="0"/>
              <a:t> </a:t>
            </a:r>
            <a:r>
              <a:rPr lang="ru-RU" sz="1600" dirty="0" err="1"/>
              <a:t>дузі</a:t>
            </a:r>
            <a:r>
              <a:rPr lang="ru-RU" sz="1600" dirty="0"/>
              <a:t> до </a:t>
            </a:r>
            <a:r>
              <a:rPr lang="ru-RU" sz="1600" dirty="0" err="1"/>
              <a:t>центрів</a:t>
            </a:r>
            <a:r>
              <a:rPr lang="ru-RU" sz="1600" dirty="0"/>
              <a:t> </a:t>
            </a:r>
            <a:r>
              <a:rPr lang="ru-RU" sz="1600" dirty="0" err="1"/>
              <a:t>слиновиділення</a:t>
            </a:r>
            <a:r>
              <a:rPr lang="ru-RU" sz="1600" dirty="0"/>
              <a:t>, </a:t>
            </a:r>
            <a:r>
              <a:rPr lang="ru-RU" sz="1600" dirty="0" err="1"/>
              <a:t>мови</a:t>
            </a:r>
            <a:r>
              <a:rPr lang="ru-RU" sz="1600" dirty="0"/>
              <a:t> і т.д., в </a:t>
            </a:r>
            <a:r>
              <a:rPr lang="ru-RU" sz="1600" dirty="0" err="1"/>
              <a:t>результаті</a:t>
            </a:r>
            <a:r>
              <a:rPr lang="ru-RU" sz="1600" dirty="0"/>
              <a:t> </a:t>
            </a:r>
            <a:r>
              <a:rPr lang="ru-RU" sz="1600" dirty="0" err="1"/>
              <a:t>чого</a:t>
            </a:r>
            <a:r>
              <a:rPr lang="ru-RU" sz="1600" dirty="0"/>
              <a:t> </a:t>
            </a:r>
            <a:r>
              <a:rPr lang="ru-RU" sz="1600" dirty="0" err="1"/>
              <a:t>з'являються</a:t>
            </a:r>
            <a:r>
              <a:rPr lang="ru-RU" sz="1600" dirty="0"/>
              <a:t> </a:t>
            </a:r>
            <a:r>
              <a:rPr lang="ru-RU" sz="1600" dirty="0" err="1"/>
              <a:t>посилена</a:t>
            </a:r>
            <a:r>
              <a:rPr lang="ru-RU" sz="1600" dirty="0"/>
              <a:t> </a:t>
            </a:r>
            <a:r>
              <a:rPr lang="ru-RU" sz="1600" dirty="0" err="1"/>
              <a:t>салівація</a:t>
            </a:r>
            <a:r>
              <a:rPr lang="ru-RU" sz="1600" dirty="0"/>
              <a:t>, </a:t>
            </a:r>
            <a:r>
              <a:rPr lang="ru-RU" sz="1600" dirty="0" err="1"/>
              <a:t>позиви</a:t>
            </a:r>
            <a:r>
              <a:rPr lang="ru-RU" sz="1600" dirty="0"/>
              <a:t> до </a:t>
            </a:r>
            <a:r>
              <a:rPr lang="ru-RU" sz="1600" dirty="0" err="1"/>
              <a:t>блювоти</a:t>
            </a:r>
            <a:r>
              <a:rPr lang="ru-RU" sz="1600" dirty="0"/>
              <a:t>, </a:t>
            </a:r>
            <a:r>
              <a:rPr lang="ru-RU" sz="1600" dirty="0" err="1"/>
              <a:t>порушуються</a:t>
            </a:r>
            <a:r>
              <a:rPr lang="ru-RU" sz="1600" dirty="0"/>
              <a:t> </a:t>
            </a:r>
            <a:r>
              <a:rPr lang="ru-RU" sz="1600" dirty="0" err="1"/>
              <a:t>мова</a:t>
            </a:r>
            <a:r>
              <a:rPr lang="ru-RU" sz="1600" dirty="0"/>
              <a:t>, </a:t>
            </a:r>
            <a:r>
              <a:rPr lang="ru-RU" sz="1600" dirty="0" err="1"/>
              <a:t>ковтання</a:t>
            </a:r>
            <a:r>
              <a:rPr lang="ru-RU" sz="1600" dirty="0"/>
              <a:t> і </a:t>
            </a:r>
            <a:r>
              <a:rPr lang="ru-RU" sz="1600" dirty="0" err="1"/>
              <a:t>пережовування</a:t>
            </a:r>
            <a:r>
              <a:rPr lang="ru-RU" sz="1600" dirty="0"/>
              <a:t> </a:t>
            </a:r>
            <a:r>
              <a:rPr lang="ru-RU" sz="1600" dirty="0" err="1"/>
              <a:t>їжі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Розрізняють</a:t>
            </a:r>
            <a:r>
              <a:rPr lang="ru-RU" sz="1600" dirty="0"/>
              <a:t> три </a:t>
            </a:r>
            <a:r>
              <a:rPr lang="ru-RU" sz="1600" dirty="0" err="1"/>
              <a:t>фази</a:t>
            </a:r>
            <a:r>
              <a:rPr lang="ru-RU" sz="1600" dirty="0"/>
              <a:t> </a:t>
            </a:r>
            <a:r>
              <a:rPr lang="ru-RU" sz="1600" dirty="0" err="1"/>
              <a:t>адаптації</a:t>
            </a:r>
            <a:r>
              <a:rPr lang="ru-RU" sz="1600" dirty="0"/>
              <a:t> до </a:t>
            </a:r>
            <a:r>
              <a:rPr lang="ru-RU" sz="1600" dirty="0" err="1"/>
              <a:t>зубних</a:t>
            </a:r>
            <a:r>
              <a:rPr lang="ru-RU" sz="1600" dirty="0"/>
              <a:t> </a:t>
            </a:r>
            <a:r>
              <a:rPr lang="ru-RU" sz="1600" dirty="0" err="1"/>
              <a:t>протезів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b="1" dirty="0"/>
              <a:t>Перша</a:t>
            </a:r>
            <a:r>
              <a:rPr lang="ru-RU" sz="1600" dirty="0"/>
              <a:t> - фаза </a:t>
            </a:r>
            <a:r>
              <a:rPr lang="ru-RU" sz="1600" dirty="0" err="1"/>
              <a:t>роздратування</a:t>
            </a:r>
            <a:r>
              <a:rPr lang="ru-RU" sz="1600" dirty="0"/>
              <a:t> - </a:t>
            </a:r>
            <a:r>
              <a:rPr lang="ru-RU" sz="1600" dirty="0" err="1"/>
              <a:t>спостерігається</a:t>
            </a:r>
            <a:r>
              <a:rPr lang="ru-RU" sz="1600" dirty="0"/>
              <a:t> в день </a:t>
            </a:r>
            <a:r>
              <a:rPr lang="ru-RU" sz="1600" dirty="0" err="1"/>
              <a:t>накладення</a:t>
            </a:r>
            <a:r>
              <a:rPr lang="ru-RU" sz="1600" dirty="0"/>
              <a:t> протеза і </a:t>
            </a:r>
            <a:r>
              <a:rPr lang="ru-RU" sz="1600" dirty="0" err="1"/>
              <a:t>проявляється</a:t>
            </a:r>
            <a:r>
              <a:rPr lang="ru-RU" sz="1600" dirty="0"/>
              <a:t>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підвищеної</a:t>
            </a:r>
            <a:r>
              <a:rPr lang="ru-RU" sz="1600" dirty="0"/>
              <a:t> </a:t>
            </a:r>
            <a:r>
              <a:rPr lang="ru-RU" sz="1600" dirty="0" err="1"/>
              <a:t>салівації</a:t>
            </a:r>
            <a:r>
              <a:rPr lang="ru-RU" sz="1600" dirty="0"/>
              <a:t>, </a:t>
            </a:r>
            <a:r>
              <a:rPr lang="ru-RU" sz="1600" dirty="0" err="1"/>
              <a:t>зміненої</a:t>
            </a:r>
            <a:r>
              <a:rPr lang="ru-RU" sz="1600" dirty="0"/>
              <a:t> </a:t>
            </a:r>
            <a:r>
              <a:rPr lang="ru-RU" sz="1600" dirty="0" err="1"/>
              <a:t>дикції</a:t>
            </a:r>
            <a:r>
              <a:rPr lang="ru-RU" sz="1600" dirty="0"/>
              <a:t>, </a:t>
            </a:r>
            <a:r>
              <a:rPr lang="ru-RU" sz="1600" dirty="0" err="1"/>
              <a:t>слабкою</a:t>
            </a:r>
            <a:r>
              <a:rPr lang="ru-RU" sz="1600" dirty="0"/>
              <a:t> </a:t>
            </a:r>
            <a:r>
              <a:rPr lang="ru-RU" sz="1600" dirty="0" err="1"/>
              <a:t>жувальної</a:t>
            </a:r>
            <a:r>
              <a:rPr lang="ru-RU" sz="1600" dirty="0"/>
              <a:t> </a:t>
            </a:r>
            <a:r>
              <a:rPr lang="ru-RU" sz="1600" dirty="0" err="1"/>
              <a:t>потужності</a:t>
            </a:r>
            <a:r>
              <a:rPr lang="ru-RU" sz="1600" dirty="0"/>
              <a:t>, </a:t>
            </a:r>
            <a:r>
              <a:rPr lang="ru-RU" sz="1600" dirty="0" err="1"/>
              <a:t>блювотного</a:t>
            </a:r>
            <a:r>
              <a:rPr lang="ru-RU" sz="1600" dirty="0"/>
              <a:t> рефлексу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b="1" dirty="0"/>
              <a:t>Друга</a:t>
            </a:r>
            <a:r>
              <a:rPr lang="ru-RU" sz="1600" dirty="0"/>
              <a:t> - фаза </a:t>
            </a:r>
            <a:r>
              <a:rPr lang="ru-RU" sz="1600" dirty="0" err="1"/>
              <a:t>часткового</a:t>
            </a:r>
            <a:r>
              <a:rPr lang="ru-RU" sz="1600" dirty="0"/>
              <a:t> </a:t>
            </a:r>
            <a:r>
              <a:rPr lang="ru-RU" sz="1600" dirty="0" err="1"/>
              <a:t>гальмування</a:t>
            </a:r>
            <a:r>
              <a:rPr lang="ru-RU" sz="1600" dirty="0"/>
              <a:t> - </a:t>
            </a:r>
            <a:r>
              <a:rPr lang="ru-RU" sz="1600" dirty="0" err="1"/>
              <a:t>настає</a:t>
            </a:r>
            <a:r>
              <a:rPr lang="ru-RU" sz="1600" dirty="0"/>
              <a:t> в </a:t>
            </a:r>
            <a:r>
              <a:rPr lang="ru-RU" sz="1600" dirty="0" err="1"/>
              <a:t>період</a:t>
            </a:r>
            <a:r>
              <a:rPr lang="ru-RU" sz="1600" dirty="0"/>
              <a:t> з 1-го по 5-й день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накладення</a:t>
            </a:r>
            <a:r>
              <a:rPr lang="ru-RU" sz="1600" dirty="0"/>
              <a:t> </a:t>
            </a:r>
            <a:r>
              <a:rPr lang="ru-RU" sz="1600" dirty="0" err="1"/>
              <a:t>протезів</a:t>
            </a:r>
            <a:r>
              <a:rPr lang="ru-RU" sz="1600" dirty="0"/>
              <a:t>. У </a:t>
            </a:r>
            <a:r>
              <a:rPr lang="ru-RU" sz="1600" dirty="0" err="1"/>
              <a:t>цей</a:t>
            </a:r>
            <a:r>
              <a:rPr lang="ru-RU" sz="1600" dirty="0"/>
              <a:t> </a:t>
            </a:r>
            <a:r>
              <a:rPr lang="ru-RU" sz="1600" dirty="0" err="1"/>
              <a:t>період</a:t>
            </a:r>
            <a:r>
              <a:rPr lang="ru-RU" sz="1600" dirty="0"/>
              <a:t> </a:t>
            </a:r>
            <a:r>
              <a:rPr lang="ru-RU" sz="1600" dirty="0" err="1"/>
              <a:t>відновлюються</a:t>
            </a:r>
            <a:r>
              <a:rPr lang="ru-RU" sz="1600" dirty="0"/>
              <a:t> </a:t>
            </a:r>
            <a:r>
              <a:rPr lang="ru-RU" sz="1600" dirty="0" err="1"/>
              <a:t>мова</a:t>
            </a:r>
            <a:r>
              <a:rPr lang="ru-RU" sz="1600" dirty="0"/>
              <a:t>, </a:t>
            </a:r>
            <a:r>
              <a:rPr lang="ru-RU" sz="1600" dirty="0" err="1"/>
              <a:t>жувальна</a:t>
            </a:r>
            <a:r>
              <a:rPr lang="ru-RU" sz="1600" dirty="0"/>
              <a:t> </a:t>
            </a:r>
            <a:r>
              <a:rPr lang="ru-RU" sz="1600" dirty="0" err="1"/>
              <a:t>потужність</a:t>
            </a:r>
            <a:r>
              <a:rPr lang="ru-RU" sz="1600" dirty="0"/>
              <a:t>, </a:t>
            </a:r>
            <a:r>
              <a:rPr lang="ru-RU" sz="1600" dirty="0" err="1"/>
              <a:t>зменшується</a:t>
            </a:r>
            <a:r>
              <a:rPr lang="ru-RU" sz="1600" dirty="0"/>
              <a:t> </a:t>
            </a:r>
            <a:r>
              <a:rPr lang="ru-RU" sz="1600" dirty="0" err="1"/>
              <a:t>салівація</a:t>
            </a:r>
            <a:r>
              <a:rPr lang="ru-RU" sz="1600" dirty="0"/>
              <a:t> і </a:t>
            </a:r>
            <a:r>
              <a:rPr lang="ru-RU" sz="1600" dirty="0" err="1"/>
              <a:t>згасає</a:t>
            </a:r>
            <a:r>
              <a:rPr lang="ru-RU" sz="1600" dirty="0"/>
              <a:t> </a:t>
            </a:r>
            <a:r>
              <a:rPr lang="ru-RU" sz="1600" dirty="0" err="1"/>
              <a:t>блювотний</a:t>
            </a:r>
            <a:r>
              <a:rPr lang="ru-RU" sz="1600" dirty="0"/>
              <a:t> рефлекс.</a:t>
            </a:r>
          </a:p>
          <a:p>
            <a:endParaRPr lang="ru-RU" sz="1600" dirty="0"/>
          </a:p>
          <a:p>
            <a:r>
              <a:rPr lang="ru-RU" sz="1600" b="1" dirty="0" err="1"/>
              <a:t>Третя</a:t>
            </a:r>
            <a:r>
              <a:rPr lang="ru-RU" sz="1600" dirty="0"/>
              <a:t> - фаза </a:t>
            </a:r>
            <a:r>
              <a:rPr lang="ru-RU" sz="1600" dirty="0" err="1"/>
              <a:t>повного</a:t>
            </a:r>
            <a:r>
              <a:rPr lang="ru-RU" sz="1600" dirty="0"/>
              <a:t> </a:t>
            </a:r>
            <a:r>
              <a:rPr lang="ru-RU" sz="1600" dirty="0" err="1"/>
              <a:t>гальмування</a:t>
            </a:r>
            <a:r>
              <a:rPr lang="ru-RU" sz="1600" dirty="0"/>
              <a:t> - </a:t>
            </a:r>
            <a:r>
              <a:rPr lang="ru-RU" sz="1600" dirty="0" err="1"/>
              <a:t>настає</a:t>
            </a:r>
            <a:r>
              <a:rPr lang="ru-RU" sz="1600" dirty="0"/>
              <a:t> в </a:t>
            </a:r>
            <a:r>
              <a:rPr lang="ru-RU" sz="1600" dirty="0" err="1"/>
              <a:t>період</a:t>
            </a:r>
            <a:r>
              <a:rPr lang="ru-RU" sz="1600" dirty="0"/>
              <a:t> з 5-го по 33-й день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накладення</a:t>
            </a:r>
            <a:r>
              <a:rPr lang="ru-RU" sz="1600" dirty="0"/>
              <a:t> протеза. У </a:t>
            </a:r>
            <a:r>
              <a:rPr lang="ru-RU" sz="1600" dirty="0" err="1"/>
              <a:t>цей</a:t>
            </a:r>
            <a:r>
              <a:rPr lang="ru-RU" sz="1600" dirty="0"/>
              <a:t> </a:t>
            </a:r>
            <a:r>
              <a:rPr lang="ru-RU" sz="1600" dirty="0" err="1"/>
              <a:t>період</a:t>
            </a:r>
            <a:r>
              <a:rPr lang="ru-RU" sz="1600" dirty="0"/>
              <a:t> </a:t>
            </a:r>
            <a:r>
              <a:rPr lang="ru-RU" sz="1600" dirty="0" err="1"/>
              <a:t>пацієнт</a:t>
            </a:r>
            <a:r>
              <a:rPr lang="ru-RU" sz="1600" dirty="0"/>
              <a:t> не </a:t>
            </a:r>
            <a:r>
              <a:rPr lang="ru-RU" sz="1600" dirty="0" err="1"/>
              <a:t>відчуває</a:t>
            </a:r>
            <a:r>
              <a:rPr lang="ru-RU" sz="1600" dirty="0"/>
              <a:t> протез як </a:t>
            </a:r>
            <a:r>
              <a:rPr lang="ru-RU" sz="1600" dirty="0" err="1"/>
              <a:t>чужорідне</a:t>
            </a:r>
            <a:r>
              <a:rPr lang="ru-RU" sz="1600" dirty="0"/>
              <a:t> </a:t>
            </a:r>
            <a:r>
              <a:rPr lang="ru-RU" sz="1600" dirty="0" err="1"/>
              <a:t>тіло</a:t>
            </a:r>
            <a:r>
              <a:rPr lang="ru-RU" sz="1600" dirty="0"/>
              <a:t>, а, </a:t>
            </a:r>
            <a:r>
              <a:rPr lang="ru-RU" sz="1600" dirty="0" err="1"/>
              <a:t>навпаки</a:t>
            </a:r>
            <a:r>
              <a:rPr lang="ru-RU" sz="1600" dirty="0"/>
              <a:t>, </a:t>
            </a:r>
            <a:r>
              <a:rPr lang="ru-RU" sz="1600" dirty="0" err="1"/>
              <a:t>відчуває</a:t>
            </a:r>
            <a:r>
              <a:rPr lang="ru-RU" sz="1600" dirty="0"/>
              <a:t> дискомфорт без </a:t>
            </a:r>
            <a:r>
              <a:rPr lang="ru-RU" sz="1600" dirty="0" err="1"/>
              <a:t>нього</a:t>
            </a:r>
            <a:r>
              <a:rPr lang="ru-RU" sz="1600" dirty="0"/>
              <a:t>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xmlns="" val="2049251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692696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Хворі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протези</a:t>
            </a:r>
            <a:r>
              <a:rPr lang="ru-RU" dirty="0"/>
              <a:t> </a:t>
            </a:r>
            <a:r>
              <a:rPr lang="ru-RU" dirty="0" err="1"/>
              <a:t>виготовляють</a:t>
            </a:r>
            <a:r>
              <a:rPr lang="ru-RU" dirty="0"/>
              <a:t> повторно, </a:t>
            </a:r>
            <a:r>
              <a:rPr lang="ru-RU" dirty="0" err="1"/>
              <a:t>адаптуються</a:t>
            </a:r>
            <a:r>
              <a:rPr lang="ru-RU" dirty="0"/>
              <a:t> до них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- за 5-7 </a:t>
            </a:r>
            <a:r>
              <a:rPr lang="ru-RU" dirty="0" err="1"/>
              <a:t>днів</a:t>
            </a:r>
            <a:r>
              <a:rPr lang="ru-RU" dirty="0"/>
              <a:t>.</a:t>
            </a:r>
          </a:p>
          <a:p>
            <a:r>
              <a:rPr lang="ru-RU" dirty="0"/>
              <a:t>На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адаптації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</a:t>
            </a:r>
            <a:r>
              <a:rPr lang="ru-RU" dirty="0" err="1"/>
              <a:t>фіксація</a:t>
            </a:r>
            <a:r>
              <a:rPr lang="ru-RU" dirty="0"/>
              <a:t>, </a:t>
            </a:r>
            <a:r>
              <a:rPr lang="ru-RU" dirty="0" err="1"/>
              <a:t>стабільність</a:t>
            </a:r>
            <a:r>
              <a:rPr lang="ru-RU" dirty="0"/>
              <a:t> </a:t>
            </a:r>
            <a:r>
              <a:rPr lang="ru-RU" dirty="0" err="1"/>
              <a:t>протезів</a:t>
            </a:r>
            <a:r>
              <a:rPr lang="ru-RU" dirty="0"/>
              <a:t> і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больових</a:t>
            </a:r>
            <a:r>
              <a:rPr lang="ru-RU" dirty="0"/>
              <a:t> </a:t>
            </a:r>
            <a:r>
              <a:rPr lang="ru-RU" dirty="0" err="1"/>
              <a:t>відчуттів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Стоматологу-ортопеду </a:t>
            </a:r>
            <a:r>
              <a:rPr lang="ru-RU" dirty="0" err="1"/>
              <a:t>важливо</a:t>
            </a:r>
            <a:r>
              <a:rPr lang="ru-RU" dirty="0"/>
              <a:t> знати, </a:t>
            </a:r>
            <a:r>
              <a:rPr lang="ru-RU" dirty="0" err="1"/>
              <a:t>якою</a:t>
            </a:r>
            <a:r>
              <a:rPr lang="ru-RU" dirty="0"/>
              <a:t> </a:t>
            </a:r>
            <a:r>
              <a:rPr lang="ru-RU" dirty="0" err="1"/>
              <a:t>мотивацією</a:t>
            </a:r>
            <a:r>
              <a:rPr lang="ru-RU" dirty="0"/>
              <a:t> </a:t>
            </a:r>
            <a:r>
              <a:rPr lang="ru-RU" dirty="0" err="1"/>
              <a:t>керується</a:t>
            </a:r>
            <a:r>
              <a:rPr lang="ru-RU" dirty="0"/>
              <a:t> </a:t>
            </a:r>
            <a:r>
              <a:rPr lang="ru-RU" dirty="0" err="1"/>
              <a:t>хворий</a:t>
            </a:r>
            <a:r>
              <a:rPr lang="ru-RU" dirty="0"/>
              <a:t>, </a:t>
            </a:r>
            <a:r>
              <a:rPr lang="ru-RU" dirty="0" err="1"/>
              <a:t>приймаючи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носити</a:t>
            </a:r>
            <a:r>
              <a:rPr lang="ru-RU" dirty="0"/>
              <a:t> </a:t>
            </a:r>
            <a:r>
              <a:rPr lang="ru-RU" dirty="0" err="1"/>
              <a:t>протези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відмовитися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них.</a:t>
            </a:r>
          </a:p>
          <a:p>
            <a:endParaRPr lang="ru-RU" dirty="0"/>
          </a:p>
          <a:p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теорії</a:t>
            </a:r>
            <a:r>
              <a:rPr lang="ru-RU" dirty="0"/>
              <a:t> </a:t>
            </a:r>
            <a:r>
              <a:rPr lang="ru-RU" dirty="0" err="1"/>
              <a:t>поведінку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виробляється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потреб і </a:t>
            </a:r>
            <a:r>
              <a:rPr lang="ru-RU" dirty="0" err="1"/>
              <a:t>ситуації</a:t>
            </a:r>
            <a:r>
              <a:rPr lang="ru-RU" dirty="0"/>
              <a:t>. У людей з </a:t>
            </a:r>
            <a:r>
              <a:rPr lang="ru-RU" dirty="0" err="1"/>
              <a:t>частковою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повною</a:t>
            </a:r>
            <a:r>
              <a:rPr lang="ru-RU" dirty="0"/>
              <a:t> </a:t>
            </a:r>
            <a:r>
              <a:rPr lang="ru-RU" dirty="0" err="1"/>
              <a:t>втратою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потреба в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відшкодування</a:t>
            </a:r>
            <a:r>
              <a:rPr lang="ru-RU" dirty="0"/>
              <a:t>, яка </a:t>
            </a:r>
            <a:r>
              <a:rPr lang="ru-RU" dirty="0" err="1"/>
              <a:t>знаходиться</a:t>
            </a:r>
            <a:r>
              <a:rPr lang="ru-RU" dirty="0"/>
              <a:t> в </a:t>
            </a:r>
            <a:r>
              <a:rPr lang="ru-RU" dirty="0" err="1"/>
              <a:t>прямій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бажання</a:t>
            </a:r>
            <a:r>
              <a:rPr lang="ru-RU" dirty="0"/>
              <a:t> </a:t>
            </a:r>
            <a:r>
              <a:rPr lang="ru-RU" dirty="0" err="1"/>
              <a:t>користуватися</a:t>
            </a:r>
            <a:r>
              <a:rPr lang="ru-RU" dirty="0"/>
              <a:t> </a:t>
            </a:r>
            <a:r>
              <a:rPr lang="ru-RU" dirty="0" err="1"/>
              <a:t>зубними</a:t>
            </a:r>
            <a:r>
              <a:rPr lang="ru-RU" dirty="0"/>
              <a:t> протезами </a:t>
            </a:r>
            <a:r>
              <a:rPr lang="ru-RU" dirty="0" err="1"/>
              <a:t>впливають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: </a:t>
            </a:r>
            <a:r>
              <a:rPr lang="ru-RU" dirty="0" err="1"/>
              <a:t>психосоматичні</a:t>
            </a:r>
            <a:r>
              <a:rPr lang="ru-RU" dirty="0"/>
              <a:t>, </a:t>
            </a:r>
            <a:r>
              <a:rPr lang="ru-RU" dirty="0" err="1"/>
              <a:t>соціальні</a:t>
            </a:r>
            <a:r>
              <a:rPr lang="ru-RU" dirty="0"/>
              <a:t>, </a:t>
            </a:r>
            <a:r>
              <a:rPr lang="ru-RU" dirty="0" err="1"/>
              <a:t>вікові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. </a:t>
            </a:r>
            <a:r>
              <a:rPr lang="ru-RU" dirty="0" err="1"/>
              <a:t>Вважають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знімні</a:t>
            </a:r>
            <a:r>
              <a:rPr lang="ru-RU" dirty="0"/>
              <a:t> </a:t>
            </a:r>
            <a:r>
              <a:rPr lang="ru-RU" dirty="0" err="1"/>
              <a:t>протези</a:t>
            </a:r>
            <a:r>
              <a:rPr lang="ru-RU" dirty="0"/>
              <a:t> </a:t>
            </a:r>
            <a:r>
              <a:rPr lang="ru-RU" dirty="0" err="1"/>
              <a:t>розглядають</a:t>
            </a:r>
            <a:r>
              <a:rPr lang="ru-RU" dirty="0"/>
              <a:t> як </a:t>
            </a:r>
            <a:r>
              <a:rPr lang="ru-RU" dirty="0" err="1"/>
              <a:t>лікувальну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і </a:t>
            </a:r>
            <a:r>
              <a:rPr lang="ru-RU" dirty="0" err="1"/>
              <a:t>мається</a:t>
            </a:r>
            <a:r>
              <a:rPr lang="ru-RU" dirty="0"/>
              <a:t> </a:t>
            </a:r>
            <a:r>
              <a:rPr lang="ru-RU" dirty="0" err="1"/>
              <a:t>свідоме</a:t>
            </a:r>
            <a:r>
              <a:rPr lang="ru-RU" dirty="0"/>
              <a:t> </a:t>
            </a:r>
            <a:r>
              <a:rPr lang="ru-RU" dirty="0" err="1"/>
              <a:t>ставлення</a:t>
            </a:r>
            <a:r>
              <a:rPr lang="ru-RU" dirty="0"/>
              <a:t> до них, то </a:t>
            </a:r>
            <a:r>
              <a:rPr lang="ru-RU" dirty="0" err="1"/>
              <a:t>це</a:t>
            </a:r>
            <a:r>
              <a:rPr lang="ru-RU" dirty="0"/>
              <a:t> позитивна </a:t>
            </a:r>
            <a:r>
              <a:rPr lang="ru-RU" dirty="0" err="1"/>
              <a:t>мотивації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сприятливий</a:t>
            </a:r>
            <a:r>
              <a:rPr lang="ru-RU" dirty="0"/>
              <a:t> результат.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459737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0002" y="1772816"/>
            <a:ext cx="2106041" cy="2551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98331" y="284455"/>
            <a:ext cx="75900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класифікації</a:t>
            </a:r>
            <a:r>
              <a:rPr lang="ru-RU" dirty="0"/>
              <a:t> темпераменту </a:t>
            </a:r>
            <a:r>
              <a:rPr lang="ru-RU" dirty="0" err="1"/>
              <a:t>Гіппократа</a:t>
            </a:r>
            <a:r>
              <a:rPr lang="ru-RU" dirty="0"/>
              <a:t>-Галена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типи</a:t>
            </a:r>
            <a:r>
              <a:rPr lang="ru-RU" dirty="0"/>
              <a:t> </a:t>
            </a:r>
            <a:r>
              <a:rPr lang="ru-RU" dirty="0" err="1"/>
              <a:t>вищої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, як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, темпераменту:</a:t>
            </a:r>
            <a:endParaRPr lang="uk-U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2725" y="1300118"/>
            <a:ext cx="1737067" cy="5297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653136"/>
            <a:ext cx="2154354" cy="199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73016"/>
            <a:ext cx="2143143" cy="151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0002" y="908720"/>
            <a:ext cx="2106041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1124744"/>
            <a:ext cx="369820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1) </a:t>
            </a:r>
            <a:r>
              <a:rPr lang="ru-RU" sz="1600" dirty="0" err="1" smtClean="0"/>
              <a:t>сангвінічний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характеризується</a:t>
            </a:r>
            <a:r>
              <a:rPr lang="ru-RU" sz="1600" dirty="0"/>
              <a:t> </a:t>
            </a:r>
            <a:r>
              <a:rPr lang="ru-RU" sz="1600" dirty="0" err="1"/>
              <a:t>сильними</a:t>
            </a:r>
            <a:r>
              <a:rPr lang="ru-RU" sz="1600" dirty="0"/>
              <a:t> </a:t>
            </a:r>
            <a:r>
              <a:rPr lang="ru-RU" sz="1600" dirty="0" err="1"/>
              <a:t>врівноваженими</a:t>
            </a:r>
            <a:r>
              <a:rPr lang="ru-RU" sz="1600" dirty="0"/>
              <a:t> і </a:t>
            </a:r>
            <a:r>
              <a:rPr lang="ru-RU" sz="1600" dirty="0" err="1"/>
              <a:t>рухливими</a:t>
            </a:r>
            <a:r>
              <a:rPr lang="ru-RU" sz="1600" dirty="0"/>
              <a:t> </a:t>
            </a:r>
            <a:r>
              <a:rPr lang="ru-RU" sz="1600" dirty="0" err="1"/>
              <a:t>нервовими</a:t>
            </a:r>
            <a:r>
              <a:rPr lang="ru-RU" sz="1600" dirty="0"/>
              <a:t> </a:t>
            </a:r>
            <a:r>
              <a:rPr lang="ru-RU" sz="1600" dirty="0" err="1"/>
              <a:t>процесами</a:t>
            </a:r>
            <a:r>
              <a:rPr lang="ru-RU" sz="1600" dirty="0"/>
              <a:t> </a:t>
            </a:r>
            <a:r>
              <a:rPr lang="ru-RU" sz="1600" dirty="0" err="1"/>
              <a:t>збудження</a:t>
            </a:r>
            <a:r>
              <a:rPr lang="ru-RU" sz="1600" dirty="0"/>
              <a:t> і </a:t>
            </a:r>
            <a:r>
              <a:rPr lang="ru-RU" sz="1600" dirty="0" err="1"/>
              <a:t>гальмування</a:t>
            </a:r>
            <a:r>
              <a:rPr lang="ru-RU" sz="1600" dirty="0" smtClean="0"/>
              <a:t>;</a:t>
            </a:r>
          </a:p>
          <a:p>
            <a:endParaRPr lang="ru-RU" sz="1600" dirty="0"/>
          </a:p>
          <a:p>
            <a:r>
              <a:rPr lang="ru-RU" sz="1600" dirty="0" smtClean="0"/>
              <a:t>2</a:t>
            </a:r>
            <a:r>
              <a:rPr lang="ru-RU" sz="1600" dirty="0"/>
              <a:t>) </a:t>
            </a:r>
            <a:r>
              <a:rPr lang="ru-RU" sz="1600" dirty="0" err="1"/>
              <a:t>флегматичний</a:t>
            </a:r>
            <a:r>
              <a:rPr lang="ru-RU" sz="1600" dirty="0"/>
              <a:t>, </a:t>
            </a:r>
            <a:r>
              <a:rPr lang="ru-RU" sz="1600" dirty="0" err="1"/>
              <a:t>якому</a:t>
            </a:r>
            <a:r>
              <a:rPr lang="ru-RU" sz="1600" dirty="0"/>
              <a:t> </a:t>
            </a:r>
            <a:r>
              <a:rPr lang="ru-RU" sz="1600" dirty="0" err="1"/>
              <a:t>властиві</a:t>
            </a:r>
            <a:r>
              <a:rPr lang="ru-RU" sz="1600" dirty="0"/>
              <a:t> </a:t>
            </a:r>
            <a:r>
              <a:rPr lang="ru-RU" sz="1600" dirty="0" err="1"/>
              <a:t>сильні</a:t>
            </a:r>
            <a:r>
              <a:rPr lang="ru-RU" sz="1600" dirty="0"/>
              <a:t> </a:t>
            </a:r>
            <a:r>
              <a:rPr lang="ru-RU" sz="1600" dirty="0" err="1"/>
              <a:t>урівноважені</a:t>
            </a:r>
            <a:r>
              <a:rPr lang="ru-RU" sz="1600" dirty="0"/>
              <a:t>, але </a:t>
            </a:r>
            <a:r>
              <a:rPr lang="ru-RU" sz="1600" dirty="0" err="1"/>
              <a:t>інертні</a:t>
            </a:r>
            <a:r>
              <a:rPr lang="ru-RU" sz="1600" dirty="0"/>
              <a:t> </a:t>
            </a:r>
            <a:r>
              <a:rPr lang="ru-RU" sz="1600" dirty="0" err="1"/>
              <a:t>нервові</a:t>
            </a:r>
            <a:r>
              <a:rPr lang="ru-RU" sz="1600" dirty="0"/>
              <a:t> </a:t>
            </a:r>
            <a:r>
              <a:rPr lang="ru-RU" sz="1600" dirty="0" err="1"/>
              <a:t>процеси</a:t>
            </a:r>
            <a:r>
              <a:rPr lang="ru-RU" sz="1600" dirty="0" smtClean="0"/>
              <a:t>;</a:t>
            </a:r>
          </a:p>
          <a:p>
            <a:endParaRPr lang="ru-RU" sz="1600" dirty="0"/>
          </a:p>
          <a:p>
            <a:r>
              <a:rPr lang="ru-RU" sz="1600" dirty="0"/>
              <a:t>3) </a:t>
            </a:r>
            <a:r>
              <a:rPr lang="ru-RU" sz="1600" dirty="0" err="1"/>
              <a:t>холеричний</a:t>
            </a:r>
            <a:r>
              <a:rPr lang="ru-RU" sz="1600" dirty="0"/>
              <a:t>, </a:t>
            </a:r>
            <a:r>
              <a:rPr lang="ru-RU" sz="1600" dirty="0" err="1"/>
              <a:t>характеризується</a:t>
            </a:r>
            <a:r>
              <a:rPr lang="ru-RU" sz="1600" dirty="0"/>
              <a:t> </a:t>
            </a:r>
            <a:r>
              <a:rPr lang="ru-RU" sz="1600" dirty="0" err="1"/>
              <a:t>сильними</a:t>
            </a:r>
            <a:r>
              <a:rPr lang="ru-RU" sz="1600" dirty="0"/>
              <a:t> </a:t>
            </a:r>
            <a:r>
              <a:rPr lang="ru-RU" sz="1600" dirty="0" err="1"/>
              <a:t>неврівноваженими</a:t>
            </a:r>
            <a:r>
              <a:rPr lang="ru-RU" sz="1600" dirty="0"/>
              <a:t> </a:t>
            </a:r>
            <a:r>
              <a:rPr lang="ru-RU" sz="1600" dirty="0" err="1"/>
              <a:t>нервовими</a:t>
            </a:r>
            <a:r>
              <a:rPr lang="ru-RU" sz="1600" dirty="0"/>
              <a:t> </a:t>
            </a:r>
            <a:r>
              <a:rPr lang="ru-RU" sz="1600" dirty="0" err="1"/>
              <a:t>процесами</a:t>
            </a:r>
            <a:r>
              <a:rPr lang="ru-RU" sz="1600" dirty="0"/>
              <a:t> з </a:t>
            </a:r>
            <a:r>
              <a:rPr lang="ru-RU" sz="1600" dirty="0" err="1"/>
              <a:t>перевагою</a:t>
            </a:r>
            <a:r>
              <a:rPr lang="ru-RU" sz="1600" dirty="0"/>
              <a:t> </a:t>
            </a:r>
            <a:r>
              <a:rPr lang="ru-RU" sz="1600" dirty="0" err="1"/>
              <a:t>взбудження</a:t>
            </a:r>
            <a:r>
              <a:rPr lang="ru-RU" sz="1600" dirty="0" smtClean="0"/>
              <a:t>;</a:t>
            </a:r>
          </a:p>
          <a:p>
            <a:endParaRPr lang="ru-RU" sz="1600" dirty="0"/>
          </a:p>
          <a:p>
            <a:r>
              <a:rPr lang="ru-RU" sz="1600" dirty="0"/>
              <a:t>4) </a:t>
            </a:r>
            <a:r>
              <a:rPr lang="ru-RU" sz="1600" dirty="0" err="1"/>
              <a:t>меланхолійний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відрізняється</a:t>
            </a:r>
            <a:r>
              <a:rPr lang="ru-RU" sz="1600" dirty="0"/>
              <a:t> </a:t>
            </a:r>
            <a:r>
              <a:rPr lang="ru-RU" sz="1600" dirty="0" err="1"/>
              <a:t>слабкими</a:t>
            </a:r>
            <a:r>
              <a:rPr lang="ru-RU" sz="1600" dirty="0"/>
              <a:t> </a:t>
            </a:r>
            <a:r>
              <a:rPr lang="ru-RU" sz="1600" dirty="0" err="1"/>
              <a:t>нервовими</a:t>
            </a:r>
            <a:r>
              <a:rPr lang="ru-RU" sz="1600" dirty="0"/>
              <a:t> </a:t>
            </a:r>
            <a:r>
              <a:rPr lang="ru-RU" sz="1600" dirty="0" err="1"/>
              <a:t>процесами</a:t>
            </a:r>
            <a:r>
              <a:rPr lang="ru-RU" sz="1600" dirty="0"/>
              <a:t> з </a:t>
            </a:r>
            <a:r>
              <a:rPr lang="ru-RU" sz="1600" dirty="0" err="1"/>
              <a:t>переважанням</a:t>
            </a:r>
            <a:r>
              <a:rPr lang="ru-RU" sz="1600" dirty="0"/>
              <a:t> </a:t>
            </a:r>
            <a:r>
              <a:rPr lang="ru-RU" sz="1600" dirty="0" err="1"/>
              <a:t>гальмівних</a:t>
            </a:r>
            <a:r>
              <a:rPr lang="ru-RU" sz="1600" dirty="0"/>
              <a:t>, </a:t>
            </a:r>
            <a:r>
              <a:rPr lang="ru-RU" sz="1600" dirty="0" err="1"/>
              <a:t>виникаючих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</a:t>
            </a:r>
            <a:r>
              <a:rPr lang="ru-RU" sz="1600" dirty="0" err="1"/>
              <a:t>впливом</a:t>
            </a:r>
            <a:r>
              <a:rPr lang="ru-RU" sz="1600" dirty="0"/>
              <a:t> </a:t>
            </a:r>
            <a:r>
              <a:rPr lang="ru-RU" sz="1600" dirty="0" err="1"/>
              <a:t>подразнень</a:t>
            </a:r>
            <a:r>
              <a:rPr lang="ru-RU" sz="1600" dirty="0"/>
              <a:t> </a:t>
            </a:r>
            <a:r>
              <a:rPr lang="ru-RU" sz="1600" dirty="0" err="1"/>
              <a:t>підвищеної</a:t>
            </a:r>
            <a:r>
              <a:rPr lang="ru-RU" sz="1600" dirty="0"/>
              <a:t> </a:t>
            </a:r>
            <a:r>
              <a:rPr lang="ru-RU" sz="1600" dirty="0" err="1"/>
              <a:t>сили</a:t>
            </a:r>
            <a:r>
              <a:rPr lang="ru-RU" sz="1600" dirty="0"/>
              <a:t>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xmlns="" val="224313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916832"/>
            <a:ext cx="6912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/>
              <a:t>Сангвініки</a:t>
            </a:r>
            <a:r>
              <a:rPr lang="ru-RU" sz="1600" b="1" dirty="0"/>
              <a:t>, </a:t>
            </a:r>
            <a:r>
              <a:rPr lang="ru-RU" sz="1600" dirty="0"/>
              <a:t>будучи людьми </a:t>
            </a:r>
            <a:r>
              <a:rPr lang="ru-RU" sz="1600" dirty="0" err="1"/>
              <a:t>врівноваженими</a:t>
            </a:r>
            <a:r>
              <a:rPr lang="ru-RU" sz="1600" dirty="0"/>
              <a:t>, </a:t>
            </a:r>
            <a:r>
              <a:rPr lang="ru-RU" sz="1600" dirty="0" err="1"/>
              <a:t>повними</a:t>
            </a:r>
            <a:r>
              <a:rPr lang="ru-RU" sz="1600" dirty="0"/>
              <a:t> </a:t>
            </a:r>
            <a:r>
              <a:rPr lang="ru-RU" sz="1600" dirty="0" err="1"/>
              <a:t>оптимізму</a:t>
            </a:r>
            <a:r>
              <a:rPr lang="ru-RU" sz="1600" dirty="0"/>
              <a:t>, як правило, </a:t>
            </a:r>
            <a:r>
              <a:rPr lang="ru-RU" sz="1600" dirty="0" err="1"/>
              <a:t>співпрацюють</a:t>
            </a:r>
            <a:r>
              <a:rPr lang="ru-RU" sz="1600" dirty="0"/>
              <a:t> з </a:t>
            </a:r>
            <a:r>
              <a:rPr lang="ru-RU" sz="1600" dirty="0" err="1"/>
              <a:t>лікарем</a:t>
            </a:r>
            <a:r>
              <a:rPr lang="ru-RU" sz="1600" dirty="0"/>
              <a:t>, </a:t>
            </a:r>
            <a:r>
              <a:rPr lang="ru-RU" sz="1600" dirty="0" err="1"/>
              <a:t>виконують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вимоги</a:t>
            </a:r>
            <a:r>
              <a:rPr lang="ru-RU" sz="1600" dirty="0"/>
              <a:t>, але </a:t>
            </a:r>
            <a:r>
              <a:rPr lang="ru-RU" sz="1600" dirty="0" err="1"/>
              <a:t>іноді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легковажно</a:t>
            </a:r>
            <a:r>
              <a:rPr lang="ru-RU" sz="1600" dirty="0"/>
              <a:t> </a:t>
            </a:r>
            <a:r>
              <a:rPr lang="ru-RU" sz="1600" dirty="0" err="1"/>
              <a:t>ставитися</a:t>
            </a:r>
            <a:r>
              <a:rPr lang="ru-RU" sz="1600" dirty="0"/>
              <a:t> до </a:t>
            </a:r>
            <a:r>
              <a:rPr lang="ru-RU" sz="1600" dirty="0" err="1"/>
              <a:t>свого</a:t>
            </a:r>
            <a:r>
              <a:rPr lang="ru-RU" sz="1600" dirty="0"/>
              <a:t> </a:t>
            </a:r>
            <a:r>
              <a:rPr lang="ru-RU" sz="1600" dirty="0" err="1"/>
              <a:t>здоров'я</a:t>
            </a:r>
            <a:r>
              <a:rPr lang="ru-RU" sz="1600" dirty="0"/>
              <a:t>. </a:t>
            </a:r>
            <a:r>
              <a:rPr lang="ru-RU" sz="1600" dirty="0" err="1"/>
              <a:t>Звикання</a:t>
            </a:r>
            <a:r>
              <a:rPr lang="ru-RU" sz="1600" dirty="0"/>
              <a:t> до </a:t>
            </a:r>
            <a:r>
              <a:rPr lang="ru-RU" sz="1600" dirty="0" err="1"/>
              <a:t>зубних</a:t>
            </a:r>
            <a:r>
              <a:rPr lang="ru-RU" sz="1600" dirty="0"/>
              <a:t> </a:t>
            </a:r>
            <a:r>
              <a:rPr lang="ru-RU" sz="1600" dirty="0" err="1"/>
              <a:t>протезів</a:t>
            </a:r>
            <a:r>
              <a:rPr lang="ru-RU" sz="1600" dirty="0"/>
              <a:t> </a:t>
            </a:r>
            <a:r>
              <a:rPr lang="ru-RU" sz="1600" dirty="0" err="1"/>
              <a:t>зазвичай</a:t>
            </a:r>
            <a:r>
              <a:rPr lang="ru-RU" sz="1600" dirty="0"/>
              <a:t> </a:t>
            </a:r>
            <a:r>
              <a:rPr lang="ru-RU" sz="1600" dirty="0" err="1"/>
              <a:t>настає</a:t>
            </a:r>
            <a:r>
              <a:rPr lang="ru-RU" sz="1600" dirty="0"/>
              <a:t> </a:t>
            </a:r>
            <a:r>
              <a:rPr lang="ru-RU" sz="1600" dirty="0" err="1"/>
              <a:t>швидко</a:t>
            </a:r>
            <a:r>
              <a:rPr lang="ru-RU" sz="1600" dirty="0"/>
              <a:t>, без </a:t>
            </a:r>
            <a:r>
              <a:rPr lang="ru-RU" sz="1600" dirty="0" err="1"/>
              <a:t>ускладнень</a:t>
            </a:r>
            <a:r>
              <a:rPr lang="ru-RU" sz="1600" dirty="0"/>
              <a:t>.</a:t>
            </a:r>
            <a:endParaRPr lang="uk-UA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377" b="28533"/>
          <a:stretch/>
        </p:blipFill>
        <p:spPr bwMode="auto">
          <a:xfrm>
            <a:off x="568687" y="240977"/>
            <a:ext cx="1987089" cy="139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149080"/>
            <a:ext cx="2143143" cy="151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8858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44824"/>
            <a:ext cx="81025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Флегматики - </a:t>
            </a:r>
            <a:r>
              <a:rPr lang="ru-RU" sz="1600" dirty="0" err="1"/>
              <a:t>повільні</a:t>
            </a:r>
            <a:r>
              <a:rPr lang="ru-RU" sz="1600" dirty="0"/>
              <a:t>, </a:t>
            </a:r>
            <a:r>
              <a:rPr lang="ru-RU" sz="1600" dirty="0" err="1"/>
              <a:t>дисципліновані</a:t>
            </a:r>
            <a:r>
              <a:rPr lang="ru-RU" sz="1600" dirty="0"/>
              <a:t>, </a:t>
            </a:r>
            <a:r>
              <a:rPr lang="ru-RU" sz="1600" dirty="0" err="1"/>
              <a:t>іноді</a:t>
            </a:r>
            <a:r>
              <a:rPr lang="ru-RU" sz="1600" dirty="0"/>
              <a:t> </a:t>
            </a:r>
            <a:r>
              <a:rPr lang="ru-RU" sz="1600" dirty="0" err="1"/>
              <a:t>недовірливі</a:t>
            </a:r>
            <a:r>
              <a:rPr lang="ru-RU" sz="1600" dirty="0"/>
              <a:t>, </a:t>
            </a:r>
            <a:r>
              <a:rPr lang="ru-RU" sz="1600" dirty="0" err="1"/>
              <a:t>важко</a:t>
            </a:r>
            <a:r>
              <a:rPr lang="ru-RU" sz="1600" dirty="0"/>
              <a:t> </a:t>
            </a:r>
            <a:r>
              <a:rPr lang="ru-RU" sz="1600" dirty="0" err="1"/>
              <a:t>входять</a:t>
            </a:r>
            <a:r>
              <a:rPr lang="ru-RU" sz="1600" dirty="0"/>
              <a:t> в контакт з </a:t>
            </a:r>
            <a:r>
              <a:rPr lang="ru-RU" sz="1600" dirty="0" err="1"/>
              <a:t>лікарем</a:t>
            </a:r>
            <a:r>
              <a:rPr lang="ru-RU" sz="1600" dirty="0"/>
              <a:t>. </a:t>
            </a:r>
            <a:r>
              <a:rPr lang="ru-RU" sz="1600" dirty="0" err="1"/>
              <a:t>Звичайно</a:t>
            </a:r>
            <a:r>
              <a:rPr lang="ru-RU" sz="1600" dirty="0"/>
              <a:t> добре </a:t>
            </a:r>
            <a:r>
              <a:rPr lang="ru-RU" sz="1600" dirty="0" err="1"/>
              <a:t>переносять</a:t>
            </a:r>
            <a:r>
              <a:rPr lang="ru-RU" sz="1600" dirty="0"/>
              <a:t> </a:t>
            </a:r>
            <a:r>
              <a:rPr lang="ru-RU" sz="1600" dirty="0" err="1"/>
              <a:t>незручності</a:t>
            </a:r>
            <a:r>
              <a:rPr lang="ru-RU" sz="1600" dirty="0"/>
              <a:t>,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адаптацією</a:t>
            </a:r>
            <a:r>
              <a:rPr lang="ru-RU" sz="1600" dirty="0"/>
              <a:t> до </a:t>
            </a:r>
            <a:r>
              <a:rPr lang="ru-RU" sz="1600" dirty="0" err="1"/>
              <a:t>зубних</a:t>
            </a:r>
            <a:r>
              <a:rPr lang="ru-RU" sz="1600" dirty="0"/>
              <a:t> </a:t>
            </a:r>
            <a:r>
              <a:rPr lang="ru-RU" sz="1600" dirty="0" err="1"/>
              <a:t>протезів</a:t>
            </a:r>
            <a:r>
              <a:rPr lang="ru-RU" sz="1600" dirty="0"/>
              <a:t>. Характерна для них </a:t>
            </a:r>
            <a:r>
              <a:rPr lang="ru-RU" sz="1600" dirty="0" err="1"/>
              <a:t>стійкість</a:t>
            </a:r>
            <a:r>
              <a:rPr lang="ru-RU" sz="1600" dirty="0"/>
              <a:t> настрою </a:t>
            </a:r>
            <a:r>
              <a:rPr lang="ru-RU" sz="1600" dirty="0" err="1"/>
              <a:t>дозволяє</a:t>
            </a:r>
            <a:r>
              <a:rPr lang="ru-RU" sz="1600" dirty="0"/>
              <a:t> </a:t>
            </a:r>
            <a:r>
              <a:rPr lang="ru-RU" sz="1600" dirty="0" err="1"/>
              <a:t>досить</a:t>
            </a:r>
            <a:r>
              <a:rPr lang="ru-RU" sz="1600" dirty="0"/>
              <a:t> </a:t>
            </a:r>
            <a:r>
              <a:rPr lang="ru-RU" sz="1600" dirty="0" err="1"/>
              <a:t>повільно</a:t>
            </a:r>
            <a:r>
              <a:rPr lang="ru-RU" sz="1600" dirty="0"/>
              <a:t>, але </a:t>
            </a:r>
            <a:r>
              <a:rPr lang="ru-RU" sz="1600" dirty="0" err="1"/>
              <a:t>сприятливо</a:t>
            </a:r>
            <a:r>
              <a:rPr lang="ru-RU" sz="1600" dirty="0"/>
              <a:t> </a:t>
            </a:r>
            <a:r>
              <a:rPr lang="ru-RU" sz="1600" dirty="0" err="1"/>
              <a:t>завершити</a:t>
            </a:r>
            <a:r>
              <a:rPr lang="ru-RU" sz="1600" dirty="0"/>
              <a:t> </a:t>
            </a:r>
            <a:r>
              <a:rPr lang="ru-RU" sz="1600" dirty="0" err="1"/>
              <a:t>період</a:t>
            </a:r>
            <a:r>
              <a:rPr lang="ru-RU" sz="1600" dirty="0"/>
              <a:t> </a:t>
            </a:r>
            <a:r>
              <a:rPr lang="ru-RU" sz="1600" dirty="0" err="1"/>
              <a:t>звикання</a:t>
            </a:r>
            <a:r>
              <a:rPr lang="ru-RU" sz="1600" dirty="0"/>
              <a:t>.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суттєво</a:t>
            </a:r>
            <a:r>
              <a:rPr lang="ru-RU" sz="1600" dirty="0"/>
              <a:t> </a:t>
            </a:r>
            <a:r>
              <a:rPr lang="ru-RU" sz="1600" dirty="0" err="1"/>
              <a:t>допомагають</a:t>
            </a:r>
            <a:r>
              <a:rPr lang="ru-RU" sz="1600" dirty="0"/>
              <a:t> </a:t>
            </a:r>
            <a:r>
              <a:rPr lang="ru-RU" sz="1600" dirty="0" err="1"/>
              <a:t>наявні</a:t>
            </a:r>
            <a:r>
              <a:rPr lang="ru-RU" sz="1600" dirty="0"/>
              <a:t> у </a:t>
            </a:r>
            <a:r>
              <a:rPr lang="ru-RU" sz="1600" dirty="0" err="1"/>
              <a:t>лікаря</a:t>
            </a:r>
            <a:r>
              <a:rPr lang="ru-RU" sz="1600" dirty="0"/>
              <a:t> </a:t>
            </a:r>
            <a:r>
              <a:rPr lang="ru-RU" sz="1600" dirty="0" err="1"/>
              <a:t>терпіння</a:t>
            </a:r>
            <a:r>
              <a:rPr lang="ru-RU" sz="1600" dirty="0"/>
              <a:t> і </a:t>
            </a:r>
            <a:r>
              <a:rPr lang="ru-RU" sz="1600" dirty="0" err="1"/>
              <a:t>вміння</a:t>
            </a:r>
            <a:r>
              <a:rPr lang="ru-RU" sz="1600" dirty="0"/>
              <a:t> </a:t>
            </a:r>
            <a:r>
              <a:rPr lang="ru-RU" sz="1600" dirty="0" err="1"/>
              <a:t>переконувати</a:t>
            </a:r>
            <a:r>
              <a:rPr lang="ru-RU" sz="1600" dirty="0"/>
              <a:t>.</a:t>
            </a:r>
            <a:endParaRPr lang="uk-UA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690" b="50788"/>
          <a:stretch/>
        </p:blipFill>
        <p:spPr bwMode="auto">
          <a:xfrm>
            <a:off x="565761" y="260648"/>
            <a:ext cx="219437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01008"/>
            <a:ext cx="2106041" cy="2551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2226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276872"/>
            <a:ext cx="81025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Холерики - </a:t>
            </a:r>
            <a:r>
              <a:rPr lang="ru-RU" sz="1600" dirty="0" err="1"/>
              <a:t>активні</a:t>
            </a:r>
            <a:r>
              <a:rPr lang="ru-RU" sz="1600" dirty="0"/>
              <a:t>, </a:t>
            </a:r>
            <a:r>
              <a:rPr lang="ru-RU" sz="1600" dirty="0" err="1"/>
              <a:t>легковажні</a:t>
            </a:r>
            <a:r>
              <a:rPr lang="ru-RU" sz="1600" dirty="0"/>
              <a:t>, </a:t>
            </a:r>
            <a:r>
              <a:rPr lang="ru-RU" sz="1600" dirty="0" err="1"/>
              <a:t>недисципліновані</a:t>
            </a:r>
            <a:r>
              <a:rPr lang="ru-RU" sz="1600" dirty="0"/>
              <a:t> і </a:t>
            </a:r>
            <a:r>
              <a:rPr lang="ru-RU" sz="1600" dirty="0" err="1"/>
              <a:t>неврівноважені</a:t>
            </a:r>
            <a:r>
              <a:rPr lang="ru-RU" sz="1600" dirty="0"/>
              <a:t>, легко </a:t>
            </a:r>
            <a:r>
              <a:rPr lang="ru-RU" sz="1600" dirty="0" err="1"/>
              <a:t>входять</a:t>
            </a:r>
            <a:r>
              <a:rPr lang="ru-RU" sz="1600" dirty="0"/>
              <a:t> у контакт з </a:t>
            </a:r>
            <a:r>
              <a:rPr lang="ru-RU" sz="1600" dirty="0" err="1"/>
              <a:t>лікарем</a:t>
            </a:r>
            <a:r>
              <a:rPr lang="ru-RU" sz="1600" dirty="0"/>
              <a:t>, але при перших же </a:t>
            </a:r>
            <a:r>
              <a:rPr lang="ru-RU" sz="1600" dirty="0" err="1"/>
              <a:t>виниклих</a:t>
            </a:r>
            <a:r>
              <a:rPr lang="ru-RU" sz="1600" dirty="0"/>
              <a:t> </a:t>
            </a:r>
            <a:r>
              <a:rPr lang="ru-RU" sz="1600" dirty="0" err="1"/>
              <a:t>труднощах</a:t>
            </a:r>
            <a:r>
              <a:rPr lang="ru-RU" sz="1600" dirty="0"/>
              <a:t> з протезом, </a:t>
            </a:r>
            <a:r>
              <a:rPr lang="ru-RU" sz="1600" dirty="0" err="1"/>
              <a:t>готові</a:t>
            </a:r>
            <a:r>
              <a:rPr lang="ru-RU" sz="1600" dirty="0"/>
              <a:t> </a:t>
            </a:r>
            <a:r>
              <a:rPr lang="ru-RU" sz="1600" dirty="0" err="1"/>
              <a:t>відмовитися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нього</a:t>
            </a:r>
            <a:r>
              <a:rPr lang="ru-RU" sz="1600" dirty="0"/>
              <a:t> </a:t>
            </a:r>
            <a:r>
              <a:rPr lang="ru-RU" sz="1600" dirty="0" err="1"/>
              <a:t>зовсім</a:t>
            </a:r>
            <a:r>
              <a:rPr lang="ru-RU" sz="1600" dirty="0"/>
              <a:t>. </a:t>
            </a:r>
            <a:r>
              <a:rPr lang="ru-RU" sz="1600" dirty="0" err="1"/>
              <a:t>Якщо</a:t>
            </a:r>
            <a:r>
              <a:rPr lang="ru-RU" sz="1600" dirty="0"/>
              <a:t> </a:t>
            </a:r>
            <a:r>
              <a:rPr lang="ru-RU" sz="1600" dirty="0" err="1"/>
              <a:t>лікареві</a:t>
            </a:r>
            <a:r>
              <a:rPr lang="ru-RU" sz="1600" dirty="0"/>
              <a:t> </a:t>
            </a:r>
            <a:r>
              <a:rPr lang="ru-RU" sz="1600" dirty="0" err="1"/>
              <a:t>вдається</a:t>
            </a:r>
            <a:r>
              <a:rPr lang="ru-RU" sz="1600" dirty="0"/>
              <a:t> </a:t>
            </a:r>
            <a:r>
              <a:rPr lang="ru-RU" sz="1600" dirty="0" err="1"/>
              <a:t>заздалегідь</a:t>
            </a:r>
            <a:r>
              <a:rPr lang="ru-RU" sz="1600" dirty="0"/>
              <a:t> </a:t>
            </a:r>
            <a:r>
              <a:rPr lang="ru-RU" sz="1600" dirty="0" err="1"/>
              <a:t>пояснити</a:t>
            </a:r>
            <a:r>
              <a:rPr lang="ru-RU" sz="1600" dirty="0"/>
              <a:t> </a:t>
            </a:r>
            <a:r>
              <a:rPr lang="ru-RU" sz="1600" dirty="0" err="1"/>
              <a:t>пацієнтові</a:t>
            </a:r>
            <a:r>
              <a:rPr lang="ru-RU" sz="1600" dirty="0"/>
              <a:t> </a:t>
            </a:r>
            <a:r>
              <a:rPr lang="ru-RU" sz="1600" dirty="0" err="1"/>
              <a:t>майбутні</a:t>
            </a:r>
            <a:r>
              <a:rPr lang="ru-RU" sz="1600" dirty="0"/>
              <a:t> </a:t>
            </a:r>
            <a:r>
              <a:rPr lang="ru-RU" sz="1600" dirty="0" err="1"/>
              <a:t>труднощі</a:t>
            </a:r>
            <a:r>
              <a:rPr lang="ru-RU" sz="1600" dirty="0"/>
              <a:t> і </a:t>
            </a:r>
            <a:r>
              <a:rPr lang="ru-RU" sz="1600" dirty="0" err="1"/>
              <a:t>незручності</a:t>
            </a:r>
            <a:r>
              <a:rPr lang="ru-RU" sz="1600" dirty="0"/>
              <a:t> </a:t>
            </a:r>
            <a:r>
              <a:rPr lang="ru-RU" sz="1600" dirty="0" err="1"/>
              <a:t>періоду</a:t>
            </a:r>
            <a:r>
              <a:rPr lang="ru-RU" sz="1600" dirty="0"/>
              <a:t> </a:t>
            </a:r>
            <a:r>
              <a:rPr lang="ru-RU" sz="1600" dirty="0" err="1"/>
              <a:t>адаптації</a:t>
            </a:r>
            <a:r>
              <a:rPr lang="ru-RU" sz="1600" dirty="0"/>
              <a:t>, то </a:t>
            </a:r>
            <a:r>
              <a:rPr lang="ru-RU" sz="1600" dirty="0" err="1"/>
              <a:t>хворий</a:t>
            </a:r>
            <a:r>
              <a:rPr lang="ru-RU" sz="1600" dirty="0"/>
              <a:t> </a:t>
            </a:r>
            <a:r>
              <a:rPr lang="ru-RU" sz="1600" dirty="0" err="1"/>
              <a:t>сприймає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як само-собою </a:t>
            </a:r>
            <a:r>
              <a:rPr lang="ru-RU" sz="1600" dirty="0" err="1"/>
              <a:t>зрозуміле</a:t>
            </a:r>
            <a:r>
              <a:rPr lang="ru-RU" sz="1600" dirty="0"/>
              <a:t>, і </a:t>
            </a:r>
            <a:r>
              <a:rPr lang="ru-RU" sz="1600" dirty="0" err="1"/>
              <a:t>період</a:t>
            </a:r>
            <a:r>
              <a:rPr lang="ru-RU" sz="1600" dirty="0"/>
              <a:t> </a:t>
            </a:r>
            <a:r>
              <a:rPr lang="ru-RU" sz="1600" dirty="0" err="1"/>
              <a:t>адаптації</a:t>
            </a:r>
            <a:r>
              <a:rPr lang="ru-RU" sz="1600" dirty="0"/>
              <a:t> </a:t>
            </a:r>
            <a:r>
              <a:rPr lang="ru-RU" sz="1600" dirty="0" err="1"/>
              <a:t>відбувається</a:t>
            </a:r>
            <a:r>
              <a:rPr lang="ru-RU" sz="1600" dirty="0"/>
              <a:t>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швидко</a:t>
            </a:r>
            <a:r>
              <a:rPr lang="ru-RU" sz="1600" dirty="0"/>
              <a:t>.</a:t>
            </a:r>
            <a:endParaRPr lang="uk-UA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309"/>
          <a:stretch/>
        </p:blipFill>
        <p:spPr bwMode="auto">
          <a:xfrm>
            <a:off x="683568" y="332656"/>
            <a:ext cx="1872208" cy="158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21088"/>
            <a:ext cx="2106041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2226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060848"/>
            <a:ext cx="81025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  <a:r>
              <a:rPr lang="ru-RU" sz="1600" dirty="0" err="1"/>
              <a:t>Слід</a:t>
            </a:r>
            <a:r>
              <a:rPr lang="ru-RU" sz="1600" dirty="0"/>
              <a:t> </a:t>
            </a:r>
            <a:r>
              <a:rPr lang="ru-RU" sz="1600" dirty="0" err="1"/>
              <a:t>зазначити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несприятливий</a:t>
            </a:r>
            <a:r>
              <a:rPr lang="ru-RU" sz="1600" dirty="0"/>
              <a:t> прогноз і </a:t>
            </a:r>
            <a:r>
              <a:rPr lang="ru-RU" sz="1600" dirty="0" err="1"/>
              <a:t>складності</a:t>
            </a:r>
            <a:r>
              <a:rPr lang="ru-RU" sz="1600" dirty="0"/>
              <a:t> в </a:t>
            </a:r>
            <a:r>
              <a:rPr lang="ru-RU" sz="1600" dirty="0" err="1"/>
              <a:t>звикання</a:t>
            </a:r>
            <a:r>
              <a:rPr lang="ru-RU" sz="1600" dirty="0"/>
              <a:t> до </a:t>
            </a:r>
            <a:r>
              <a:rPr lang="ru-RU" sz="1600" dirty="0" err="1"/>
              <a:t>зубних</a:t>
            </a:r>
            <a:r>
              <a:rPr lang="ru-RU" sz="1600" dirty="0"/>
              <a:t> </a:t>
            </a:r>
            <a:r>
              <a:rPr lang="ru-RU" sz="1600" dirty="0" err="1"/>
              <a:t>протезів</a:t>
            </a:r>
            <a:r>
              <a:rPr lang="ru-RU" sz="1600" dirty="0"/>
              <a:t> </a:t>
            </a:r>
            <a:r>
              <a:rPr lang="ru-RU" sz="1600" dirty="0" err="1"/>
              <a:t>відзначені</a:t>
            </a:r>
            <a:r>
              <a:rPr lang="ru-RU" sz="1600" dirty="0"/>
              <a:t> у </a:t>
            </a:r>
            <a:r>
              <a:rPr lang="ru-RU" sz="1600" b="1" dirty="0" err="1"/>
              <a:t>меланхоліків</a:t>
            </a:r>
            <a:r>
              <a:rPr lang="ru-RU" sz="1600" dirty="0"/>
              <a:t>, </a:t>
            </a:r>
            <a:r>
              <a:rPr lang="ru-RU" sz="1600" dirty="0" err="1"/>
              <a:t>оскільки</a:t>
            </a:r>
            <a:r>
              <a:rPr lang="ru-RU" sz="1600" dirty="0"/>
              <a:t> вони </a:t>
            </a:r>
            <a:r>
              <a:rPr lang="ru-RU" sz="1600" dirty="0" err="1"/>
              <a:t>легкоранимі</a:t>
            </a:r>
            <a:r>
              <a:rPr lang="ru-RU" sz="1600" dirty="0"/>
              <a:t>, </a:t>
            </a:r>
            <a:r>
              <a:rPr lang="ru-RU" sz="1600" dirty="0" err="1"/>
              <a:t>процес</a:t>
            </a:r>
            <a:r>
              <a:rPr lang="ru-RU" sz="1600" dirty="0"/>
              <a:t> </a:t>
            </a:r>
            <a:r>
              <a:rPr lang="ru-RU" sz="1600" dirty="0" err="1"/>
              <a:t>адаптації</a:t>
            </a:r>
            <a:r>
              <a:rPr lang="ru-RU" sz="1600" dirty="0"/>
              <a:t> у них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ускладнитися</a:t>
            </a:r>
            <a:r>
              <a:rPr lang="ru-RU" sz="1600" dirty="0"/>
              <a:t> </a:t>
            </a:r>
            <a:r>
              <a:rPr lang="ru-RU" sz="1600" dirty="0" err="1"/>
              <a:t>відсутністю</a:t>
            </a:r>
            <a:r>
              <a:rPr lang="ru-RU" sz="1600" dirty="0"/>
              <a:t> </a:t>
            </a:r>
            <a:r>
              <a:rPr lang="ru-RU" sz="1600" dirty="0" err="1"/>
              <a:t>спонукальних</a:t>
            </a:r>
            <a:r>
              <a:rPr lang="ru-RU" sz="1600" dirty="0"/>
              <a:t> причин до </a:t>
            </a:r>
            <a:r>
              <a:rPr lang="ru-RU" sz="1600" dirty="0" err="1"/>
              <a:t>звикання</a:t>
            </a:r>
            <a:r>
              <a:rPr lang="ru-RU" sz="1600" dirty="0"/>
              <a:t>. </a:t>
            </a:r>
            <a:r>
              <a:rPr lang="ru-RU" sz="1600" dirty="0" err="1"/>
              <a:t>Меланхоліки</a:t>
            </a:r>
            <a:r>
              <a:rPr lang="ru-RU" sz="1600" dirty="0"/>
              <a:t> легко </a:t>
            </a:r>
            <a:r>
              <a:rPr lang="ru-RU" sz="1600" dirty="0" err="1"/>
              <a:t>піддаються</a:t>
            </a:r>
            <a:r>
              <a:rPr lang="ru-RU" sz="1600" dirty="0"/>
              <a:t> </a:t>
            </a:r>
            <a:r>
              <a:rPr lang="ru-RU" sz="1600" dirty="0" err="1"/>
              <a:t>навіюванню</a:t>
            </a:r>
            <a:r>
              <a:rPr lang="ru-RU" sz="1600" dirty="0"/>
              <a:t>, і </a:t>
            </a:r>
            <a:r>
              <a:rPr lang="ru-RU" sz="1600" dirty="0" err="1"/>
              <a:t>цим</a:t>
            </a:r>
            <a:r>
              <a:rPr lang="ru-RU" sz="1600" dirty="0"/>
              <a:t> повинен </a:t>
            </a:r>
            <a:r>
              <a:rPr lang="ru-RU" sz="1600" dirty="0" err="1"/>
              <a:t>скористатися</a:t>
            </a:r>
            <a:r>
              <a:rPr lang="ru-RU" sz="1600" dirty="0"/>
              <a:t> </a:t>
            </a:r>
            <a:r>
              <a:rPr lang="ru-RU" sz="1600" dirty="0" err="1"/>
              <a:t>лікар</a:t>
            </a:r>
            <a:r>
              <a:rPr lang="ru-RU" sz="1600" dirty="0"/>
              <a:t>. </a:t>
            </a:r>
            <a:r>
              <a:rPr lang="ru-RU" sz="1600" dirty="0" err="1"/>
              <a:t>Однак</a:t>
            </a:r>
            <a:r>
              <a:rPr lang="ru-RU" sz="1600" dirty="0"/>
              <a:t> </a:t>
            </a:r>
            <a:r>
              <a:rPr lang="ru-RU" sz="1600" dirty="0" err="1"/>
              <a:t>слід</a:t>
            </a:r>
            <a:r>
              <a:rPr lang="ru-RU" sz="1600" dirty="0"/>
              <a:t> </a:t>
            </a:r>
            <a:r>
              <a:rPr lang="ru-RU" sz="1600" dirty="0" err="1"/>
              <a:t>простежити</a:t>
            </a:r>
            <a:r>
              <a:rPr lang="ru-RU" sz="1600" dirty="0"/>
              <a:t>, </a:t>
            </a:r>
            <a:r>
              <a:rPr lang="ru-RU" sz="1600" dirty="0" err="1"/>
              <a:t>щоб</a:t>
            </a:r>
            <a:r>
              <a:rPr lang="ru-RU" sz="1600" dirty="0"/>
              <a:t> </a:t>
            </a:r>
            <a:r>
              <a:rPr lang="ru-RU" sz="1600" dirty="0" err="1"/>
              <a:t>таке</a:t>
            </a:r>
            <a:r>
              <a:rPr lang="ru-RU" sz="1600" dirty="0"/>
              <a:t> ж </a:t>
            </a:r>
            <a:r>
              <a:rPr lang="ru-RU" sz="1600" dirty="0" err="1"/>
              <a:t>позитивний</a:t>
            </a:r>
            <a:r>
              <a:rPr lang="ru-RU" sz="1600" dirty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чинив на хворого не </a:t>
            </a:r>
            <a:r>
              <a:rPr lang="ru-RU" sz="1600" dirty="0" err="1"/>
              <a:t>тільки</a:t>
            </a:r>
            <a:r>
              <a:rPr lang="ru-RU" sz="1600" dirty="0"/>
              <a:t> </a:t>
            </a:r>
            <a:r>
              <a:rPr lang="ru-RU" sz="1600" dirty="0" err="1"/>
              <a:t>лікар</a:t>
            </a:r>
            <a:r>
              <a:rPr lang="ru-RU" sz="1600" dirty="0"/>
              <a:t>, а й будь-</a:t>
            </a:r>
            <a:r>
              <a:rPr lang="ru-RU" sz="1600" dirty="0" err="1"/>
              <a:t>хто</a:t>
            </a:r>
            <a:r>
              <a:rPr lang="ru-RU" sz="1600" dirty="0"/>
              <a:t> з </a:t>
            </a:r>
            <a:r>
              <a:rPr lang="ru-RU" sz="1600" dirty="0" err="1"/>
              <a:t>близьких</a:t>
            </a:r>
            <a:r>
              <a:rPr lang="ru-RU" sz="1600" dirty="0"/>
              <a:t> хворого.</a:t>
            </a:r>
            <a:endParaRPr lang="uk-UA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9388"/>
          <a:stretch/>
        </p:blipFill>
        <p:spPr bwMode="auto">
          <a:xfrm>
            <a:off x="683568" y="332656"/>
            <a:ext cx="1737067" cy="162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399248"/>
            <a:ext cx="2154354" cy="199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2226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5671773"/>
            <a:ext cx="806489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smtClean="0"/>
              <a:t>Дякую </a:t>
            </a:r>
            <a:r>
              <a:rPr lang="ru-RU" sz="3600" b="1" dirty="0"/>
              <a:t>за </a:t>
            </a:r>
            <a:r>
              <a:rPr lang="ru-RU" sz="3600" b="1" dirty="0" err="1"/>
              <a:t>приділений</a:t>
            </a:r>
            <a:r>
              <a:rPr lang="ru-RU" sz="3600" b="1" dirty="0"/>
              <a:t> час</a:t>
            </a:r>
            <a:endParaRPr lang="en-US" sz="3600" b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  <p:pic>
        <p:nvPicPr>
          <p:cNvPr id="4" name="would you believe those beauties are dentures54654.avi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67544" y="-243408"/>
            <a:ext cx="8064896" cy="537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397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9"/>
  <p:tag name="ISPRING_ULTRA_SCORM_DURATION" val="3600"/>
  <p:tag name="GENSWF_OUTPUT_FILE_NAME" val="полипропилен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4069</TotalTime>
  <Words>3920</Words>
  <Application>Microsoft Office PowerPoint</Application>
  <PresentationFormat>Экран (4:3)</PresentationFormat>
  <Paragraphs>307</Paragraphs>
  <Slides>50</Slides>
  <Notes>50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Поток</vt:lpstr>
      <vt:lpstr>Методи конструювання повних знімних протезів. Перевірка конструкції, припасовка і здача повних протезів, їх корекція. Адаптація до повних протезів.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</dc:title>
  <dc:creator>RECEPTOR</dc:creator>
  <cp:keywords>Шаблон оформления</cp:keywords>
  <dc:description>Шаблон оформления</dc:description>
  <cp:lastModifiedBy>Vlad</cp:lastModifiedBy>
  <cp:revision>370</cp:revision>
  <dcterms:created xsi:type="dcterms:W3CDTF">2010-02-28T14:50:00Z</dcterms:created>
  <dcterms:modified xsi:type="dcterms:W3CDTF">2024-09-08T17:57:59Z</dcterms:modified>
  <cp:category>Шаблон оформления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TC300077471049</vt:lpwstr>
  </property>
</Properties>
</file>