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256" r:id="rId2"/>
    <p:sldId id="293" r:id="rId3"/>
    <p:sldId id="295" r:id="rId4"/>
    <p:sldId id="370" r:id="rId5"/>
    <p:sldId id="365" r:id="rId6"/>
    <p:sldId id="371" r:id="rId7"/>
    <p:sldId id="368" r:id="rId8"/>
    <p:sldId id="369" r:id="rId9"/>
    <p:sldId id="373" r:id="rId10"/>
    <p:sldId id="372" r:id="rId11"/>
    <p:sldId id="374" r:id="rId12"/>
    <p:sldId id="375" r:id="rId13"/>
    <p:sldId id="376" r:id="rId14"/>
    <p:sldId id="377" r:id="rId15"/>
    <p:sldId id="378" r:id="rId16"/>
    <p:sldId id="379" r:id="rId17"/>
    <p:sldId id="380" r:id="rId18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01F141DD-372B-4424-88CA-43F6E79C0ACD}">
          <p14:sldIdLst>
            <p14:sldId id="256"/>
            <p14:sldId id="293"/>
            <p14:sldId id="295"/>
            <p14:sldId id="370"/>
            <p14:sldId id="365"/>
            <p14:sldId id="371"/>
            <p14:sldId id="368"/>
            <p14:sldId id="369"/>
            <p14:sldId id="373"/>
            <p14:sldId id="372"/>
            <p14:sldId id="376"/>
            <p14:sldId id="380"/>
            <p14:sldId id="374"/>
            <p14:sldId id="377"/>
            <p14:sldId id="378"/>
            <p14:sldId id="375"/>
          </p14:sldIdLst>
        </p14:section>
        <p14:section name="Раздел без заголовка" id="{FACA372C-D8D6-4A7E-A839-4F369287B16D}">
          <p14:sldIdLst>
            <p14:sldId id="36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B6CD"/>
    <a:srgbClr val="21B2C9"/>
    <a:srgbClr val="C72929"/>
    <a:srgbClr val="FB3B3B"/>
    <a:srgbClr val="009DD9"/>
    <a:srgbClr val="28CE12"/>
    <a:srgbClr val="1EA2B8"/>
    <a:srgbClr val="E10505"/>
    <a:srgbClr val="000000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5" autoAdjust="0"/>
    <p:restoredTop sz="99823" autoAdjust="0"/>
  </p:normalViewPr>
  <p:slideViewPr>
    <p:cSldViewPr>
      <p:cViewPr varScale="1">
        <p:scale>
          <a:sx n="112" d="100"/>
          <a:sy n="112" d="100"/>
        </p:scale>
        <p:origin x="-99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62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6E95D-97AF-4ACA-9A8D-0771CBC9D2F7}" type="datetimeFigureOut">
              <a:rPr lang="ru-RU" smtClean="0"/>
              <a:pPr/>
              <a:t>08.09.2024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ED443-495C-4189-8B3D-E148C50DA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127900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540F6-8793-4CFE-9806-EB2B670E5992}" type="datetimeFigureOut">
              <a:rPr lang="ru-RU" smtClean="0"/>
              <a:pPr/>
              <a:t>08.09.2024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CF81E-8074-4464-9C00-6C3327031C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727354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8902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9844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6369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6369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63690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6369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6369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6369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6369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6369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63690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63690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63690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63690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6369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63690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CF81E-8074-4464-9C00-6C3327031C96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5398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4E9DBF-5FB6-4C84-8E74-B65F0A054A14}" type="datetime8">
              <a:rPr lang="ru-RU" smtClean="0"/>
              <a:pPr>
                <a:defRPr/>
              </a:pPr>
              <a:t>08.09.2024 21:00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91A94-BB5F-4B2D-917A-94CDF0920E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983B98-D8B5-4F10-A7E6-27640845985E}" type="datetime8">
              <a:rPr lang="ru-RU" smtClean="0"/>
              <a:pPr>
                <a:defRPr/>
              </a:pPr>
              <a:t>08.09.2024 21:00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EBFDCF-E559-44D6-B2F4-7A34E7F9B59D}" type="datetime8">
              <a:rPr lang="ru-RU" smtClean="0"/>
              <a:pPr>
                <a:defRPr/>
              </a:pPr>
              <a:t>08.09.2024 21:00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8EF6A8-A252-4F4C-9D23-D9199C89D55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5E1568-CBE8-4EE6-B97D-0F041B4091ED}" type="datetime8">
              <a:rPr lang="ru-RU" smtClean="0"/>
              <a:pPr>
                <a:defRPr/>
              </a:pPr>
              <a:t>08.09.2024 21:00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691F16-B601-4FFF-B545-E12171136B9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3CFA90-9017-4990-B9DB-F050DA5A3ECA}" type="datetime8">
              <a:rPr lang="ru-RU" smtClean="0"/>
              <a:pPr>
                <a:defRPr/>
              </a:pPr>
              <a:t>08.09.2024 21:00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160594-ED7B-4368-9D2F-19D048F1E9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813A74-9B56-4D43-8432-918077DC02A1}" type="datetime8">
              <a:rPr lang="ru-RU" smtClean="0"/>
              <a:pPr>
                <a:defRPr/>
              </a:pPr>
              <a:t>08.09.2024 21:00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641ADF-E2CE-4551-9E5A-16709DD58BA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AFF137-7F1F-4683-9AE2-333B9F3F9D48}" type="datetime8">
              <a:rPr lang="ru-RU" smtClean="0"/>
              <a:pPr>
                <a:defRPr/>
              </a:pPr>
              <a:t>08.09.2024 21:00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DFA018-E132-4C9C-9E20-FB6F922B139C}" type="datetime8">
              <a:rPr lang="ru-RU" smtClean="0"/>
              <a:pPr>
                <a:defRPr/>
              </a:pPr>
              <a:t>08.09.2024 21:00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47D5F-2279-4583-80CF-9CBC0D8644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3026C8-655E-4190-985C-ACB6262AFFB6}" type="datetime8">
              <a:rPr lang="ru-RU" smtClean="0"/>
              <a:pPr>
                <a:defRPr/>
              </a:pPr>
              <a:t>08.09.2024 21:00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DEA1AE8-A71D-4CFA-953E-00D717F3C67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4FA7C9-EB92-45F2-BB67-A0318CD9B656}" type="datetime8">
              <a:rPr lang="ru-RU" smtClean="0"/>
              <a:pPr>
                <a:defRPr/>
              </a:pPr>
              <a:t>08.09.2024 21:00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D54987-6388-4518-BDA4-B7B902081CE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11F8A4-72EE-484D-B587-CE58467850AD}" type="datetime8">
              <a:rPr lang="ru-RU" smtClean="0"/>
              <a:pPr>
                <a:defRPr/>
              </a:pPr>
              <a:t>08.09.2024 21:00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61DF2-C325-4692-93B9-6E265B021B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D4A469EE-65FB-4915-B0FF-630D5C0A6D29}" type="datetime8">
              <a:rPr lang="ru-RU" smtClean="0"/>
              <a:pPr>
                <a:defRPr/>
              </a:pPr>
              <a:t>08.09.2024 21:00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C5CC83FF-C134-43D1-8430-897501340B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4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11560" y="1412776"/>
            <a:ext cx="7886728" cy="2520280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3600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Патологічне</a:t>
            </a:r>
            <a:r>
              <a:rPr lang="ru-RU" sz="360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ru-RU" sz="3600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стирання</a:t>
            </a:r>
            <a:r>
              <a:rPr lang="ru-RU" sz="360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ru-RU" sz="3600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твердих</a:t>
            </a:r>
            <a:r>
              <a:rPr lang="ru-RU" sz="360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 тканин </a:t>
            </a:r>
            <a:r>
              <a:rPr lang="ru-RU" sz="3600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зубів</a:t>
            </a:r>
            <a:r>
              <a:rPr lang="ru-RU" sz="360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. </a:t>
            </a:r>
            <a:r>
              <a:rPr lang="ru-RU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ru-RU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ru-RU" sz="3600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Ортопедичні</a:t>
            </a:r>
            <a:r>
              <a:rPr lang="ru-RU" sz="3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ru-RU" sz="3600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методи</a:t>
            </a:r>
            <a:r>
              <a:rPr lang="ru-RU" sz="360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ru-RU" sz="3600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лікування</a:t>
            </a:r>
            <a:r>
              <a:rPr lang="ru-RU" sz="360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927038" y="2384492"/>
            <a:ext cx="4669200" cy="87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err="1">
                <a:solidFill>
                  <a:srgbClr val="002060"/>
                </a:solidFill>
              </a:rPr>
              <a:t>Зубна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емаль</a:t>
            </a:r>
            <a:r>
              <a:rPr lang="ru-RU" b="1" dirty="0">
                <a:solidFill>
                  <a:srgbClr val="002060"/>
                </a:solidFill>
              </a:rPr>
              <a:t> - </a:t>
            </a:r>
            <a:r>
              <a:rPr lang="ru-RU" dirty="0" err="1">
                <a:solidFill>
                  <a:srgbClr val="002060"/>
                </a:solidFill>
              </a:rPr>
              <a:t>найтвердіша</a:t>
            </a:r>
            <a:r>
              <a:rPr lang="ru-RU" dirty="0">
                <a:solidFill>
                  <a:srgbClr val="002060"/>
                </a:solidFill>
              </a:rPr>
              <a:t> тканина, </a:t>
            </a:r>
            <a:r>
              <a:rPr lang="ru-RU" dirty="0" err="1">
                <a:solidFill>
                  <a:srgbClr val="002060"/>
                </a:solidFill>
              </a:rPr>
              <a:t>вироблена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організмом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людини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08" y="571787"/>
            <a:ext cx="3068660" cy="306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3900621" y="794321"/>
            <a:ext cx="467042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 Зуб </a:t>
            </a:r>
            <a:r>
              <a:rPr lang="ru-RU" dirty="0" smtClean="0">
                <a:solidFill>
                  <a:srgbClr val="002060"/>
                </a:solidFill>
              </a:rPr>
              <a:t>- </a:t>
            </a:r>
            <a:r>
              <a:rPr lang="ru-RU" dirty="0" err="1" smtClean="0">
                <a:solidFill>
                  <a:srgbClr val="002060"/>
                </a:solidFill>
              </a:rPr>
              <a:t>єдина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частина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людського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організму</a:t>
            </a:r>
            <a:r>
              <a:rPr lang="ru-RU" dirty="0">
                <a:solidFill>
                  <a:srgbClr val="002060"/>
                </a:solidFill>
              </a:rPr>
              <a:t>, яка не </a:t>
            </a:r>
            <a:r>
              <a:rPr lang="ru-RU" dirty="0" err="1">
                <a:solidFill>
                  <a:srgbClr val="002060"/>
                </a:solidFill>
              </a:rPr>
              <a:t>здатна</a:t>
            </a:r>
            <a:r>
              <a:rPr lang="ru-RU" dirty="0">
                <a:solidFill>
                  <a:srgbClr val="002060"/>
                </a:solidFill>
              </a:rPr>
              <a:t> до </a:t>
            </a:r>
            <a:r>
              <a:rPr lang="ru-RU" dirty="0" err="1">
                <a:solidFill>
                  <a:srgbClr val="002060"/>
                </a:solidFill>
              </a:rPr>
              <a:t>самовідновлення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4326201"/>
            <a:ext cx="6984776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</a:rPr>
              <a:t>При </a:t>
            </a:r>
            <a:r>
              <a:rPr lang="ru-RU" dirty="0" err="1">
                <a:solidFill>
                  <a:srgbClr val="002060"/>
                </a:solidFill>
              </a:rPr>
              <a:t>подрібненні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їжі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під</a:t>
            </a:r>
            <a:r>
              <a:rPr lang="ru-RU" dirty="0">
                <a:solidFill>
                  <a:srgbClr val="002060"/>
                </a:solidFill>
              </a:rPr>
              <a:t> час </a:t>
            </a:r>
            <a:r>
              <a:rPr lang="ru-RU" dirty="0" err="1">
                <a:solidFill>
                  <a:srgbClr val="002060"/>
                </a:solidFill>
              </a:rPr>
              <a:t>жувальних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рухів</a:t>
            </a:r>
            <a:r>
              <a:rPr lang="ru-RU" dirty="0">
                <a:solidFill>
                  <a:srgbClr val="002060"/>
                </a:solidFill>
              </a:rPr>
              <a:t> і </a:t>
            </a:r>
            <a:r>
              <a:rPr lang="ru-RU" dirty="0" err="1">
                <a:solidFill>
                  <a:srgbClr val="002060"/>
                </a:solidFill>
              </a:rPr>
              <a:t>небажаних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контактів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щелеп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розвивається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фізіологічне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стирання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зубів</a:t>
            </a:r>
            <a:r>
              <a:rPr lang="ru-RU" b="1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5934020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491405"/>
            <a:ext cx="44644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     </a:t>
            </a:r>
            <a:r>
              <a:rPr lang="ru-RU" dirty="0" err="1" smtClean="0">
                <a:solidFill>
                  <a:srgbClr val="002060"/>
                </a:solidFill>
              </a:rPr>
              <a:t>Фізіологічному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стиранню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піддаються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жувальні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горби і </a:t>
            </a:r>
            <a:r>
              <a:rPr lang="ru-RU" dirty="0" err="1">
                <a:solidFill>
                  <a:srgbClr val="002060"/>
                </a:solidFill>
              </a:rPr>
              <a:t>апроксимальні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поверхні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зубів</a:t>
            </a:r>
            <a:r>
              <a:rPr lang="ru-RU" dirty="0">
                <a:solidFill>
                  <a:srgbClr val="002060"/>
                </a:solidFill>
              </a:rPr>
              <a:t>, в </a:t>
            </a:r>
            <a:r>
              <a:rPr lang="ru-RU" dirty="0" err="1">
                <a:solidFill>
                  <a:srgbClr val="002060"/>
                </a:solidFill>
              </a:rPr>
              <a:t>результаті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чого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утворюються</a:t>
            </a:r>
            <a:r>
              <a:rPr lang="ru-RU" dirty="0">
                <a:solidFill>
                  <a:srgbClr val="002060"/>
                </a:solidFill>
              </a:rPr>
              <a:t> фасетки і </a:t>
            </a:r>
            <a:r>
              <a:rPr lang="ru-RU" dirty="0" err="1">
                <a:solidFill>
                  <a:srgbClr val="002060"/>
                </a:solidFill>
              </a:rPr>
              <a:t>майданчики</a:t>
            </a:r>
            <a:r>
              <a:rPr lang="ru-RU" dirty="0">
                <a:solidFill>
                  <a:srgbClr val="002060"/>
                </a:solidFill>
              </a:rPr>
              <a:t>, а </a:t>
            </a:r>
            <a:r>
              <a:rPr lang="ru-RU" dirty="0" err="1">
                <a:solidFill>
                  <a:srgbClr val="002060"/>
                </a:solidFill>
              </a:rPr>
              <a:t>зубна</a:t>
            </a:r>
            <a:r>
              <a:rPr lang="ru-RU" dirty="0">
                <a:solidFill>
                  <a:srgbClr val="002060"/>
                </a:solidFill>
              </a:rPr>
              <a:t> дуга </a:t>
            </a:r>
            <a:r>
              <a:rPr lang="ru-RU" dirty="0" err="1">
                <a:solidFill>
                  <a:srgbClr val="002060"/>
                </a:solidFill>
              </a:rPr>
              <a:t>коротшає</a:t>
            </a:r>
            <a:r>
              <a:rPr lang="ru-RU" dirty="0">
                <a:solidFill>
                  <a:srgbClr val="002060"/>
                </a:solidFill>
              </a:rPr>
              <a:t> до одного сантиметра.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Стирання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зубів</a:t>
            </a:r>
            <a:r>
              <a:rPr lang="ru-RU" dirty="0">
                <a:solidFill>
                  <a:srgbClr val="002060"/>
                </a:solidFill>
              </a:rPr>
              <a:t> часто </a:t>
            </a:r>
            <a:r>
              <a:rPr lang="ru-RU" dirty="0" err="1">
                <a:solidFill>
                  <a:srgbClr val="002060"/>
                </a:solidFill>
              </a:rPr>
              <a:t>змінює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криву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Шпея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695" t="18815"/>
          <a:stretch/>
        </p:blipFill>
        <p:spPr>
          <a:xfrm>
            <a:off x="813509" y="476672"/>
            <a:ext cx="2588218" cy="27585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211" t="19809" r="11678"/>
          <a:stretch/>
        </p:blipFill>
        <p:spPr>
          <a:xfrm>
            <a:off x="827583" y="476672"/>
            <a:ext cx="2534047" cy="27386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260" t="18844" r="10328"/>
          <a:stretch/>
        </p:blipFill>
        <p:spPr>
          <a:xfrm>
            <a:off x="827584" y="476672"/>
            <a:ext cx="2580574" cy="273866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444" t="19430" r="10911"/>
          <a:stretch/>
        </p:blipFill>
        <p:spPr>
          <a:xfrm>
            <a:off x="827584" y="476672"/>
            <a:ext cx="2592288" cy="275853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075630" y="3726324"/>
            <a:ext cx="70967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- </a:t>
            </a:r>
            <a:r>
              <a:rPr lang="ru-RU" dirty="0" err="1">
                <a:solidFill>
                  <a:srgbClr val="002060"/>
                </a:solidFill>
              </a:rPr>
              <a:t>Сприяє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зближенню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зубів</a:t>
            </a:r>
            <a:r>
              <a:rPr lang="ru-RU" dirty="0">
                <a:solidFill>
                  <a:srgbClr val="002060"/>
                </a:solidFill>
              </a:rPr>
              <a:t> і </a:t>
            </a:r>
            <a:r>
              <a:rPr lang="ru-RU" dirty="0" err="1">
                <a:solidFill>
                  <a:srgbClr val="002060"/>
                </a:solidFill>
              </a:rPr>
              <a:t>збереженню</a:t>
            </a:r>
            <a:r>
              <a:rPr lang="ru-RU" dirty="0">
                <a:solidFill>
                  <a:srgbClr val="002060"/>
                </a:solidFill>
              </a:rPr>
              <a:t> контакту </a:t>
            </a:r>
            <a:r>
              <a:rPr lang="ru-RU" dirty="0" err="1">
                <a:solidFill>
                  <a:srgbClr val="002060"/>
                </a:solidFill>
              </a:rPr>
              <a:t>між</a:t>
            </a:r>
            <a:r>
              <a:rPr lang="ru-RU" dirty="0">
                <a:solidFill>
                  <a:srgbClr val="002060"/>
                </a:solidFill>
              </a:rPr>
              <a:t> ними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699792" y="3328751"/>
            <a:ext cx="3390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Фізіологічне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стирання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зубів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75630" y="4254874"/>
            <a:ext cx="70247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- </a:t>
            </a:r>
            <a:r>
              <a:rPr lang="ru-RU" dirty="0" err="1">
                <a:solidFill>
                  <a:srgbClr val="002060"/>
                </a:solidFill>
              </a:rPr>
              <a:t>Попереджає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попадання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їжі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міжзубні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простори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травмування</a:t>
            </a:r>
            <a:r>
              <a:rPr lang="ru-RU" dirty="0">
                <a:solidFill>
                  <a:srgbClr val="002060"/>
                </a:solidFill>
              </a:rPr>
              <a:t> і </a:t>
            </a:r>
            <a:r>
              <a:rPr lang="ru-RU" dirty="0" err="1">
                <a:solidFill>
                  <a:srgbClr val="002060"/>
                </a:solidFill>
              </a:rPr>
              <a:t>розрив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міжзубних</a:t>
            </a:r>
            <a:r>
              <a:rPr lang="ru-RU" dirty="0">
                <a:solidFill>
                  <a:srgbClr val="002060"/>
                </a:solidFill>
              </a:rPr>
              <a:t> тканин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75630" y="5018986"/>
            <a:ext cx="73127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- </a:t>
            </a:r>
            <a:r>
              <a:rPr lang="ru-RU" dirty="0" err="1">
                <a:solidFill>
                  <a:srgbClr val="002060"/>
                </a:solidFill>
              </a:rPr>
              <a:t>Сприяє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також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вільному</a:t>
            </a:r>
            <a:r>
              <a:rPr lang="ru-RU" dirty="0">
                <a:solidFill>
                  <a:srgbClr val="002060"/>
                </a:solidFill>
              </a:rPr>
              <a:t> і </a:t>
            </a:r>
            <a:r>
              <a:rPr lang="ru-RU" dirty="0" err="1">
                <a:solidFill>
                  <a:srgbClr val="002060"/>
                </a:solidFill>
              </a:rPr>
              <a:t>більш</a:t>
            </a:r>
            <a:r>
              <a:rPr lang="ru-RU" dirty="0">
                <a:solidFill>
                  <a:srgbClr val="002060"/>
                </a:solidFill>
              </a:rPr>
              <a:t> плавного </a:t>
            </a:r>
            <a:r>
              <a:rPr lang="ru-RU" dirty="0" err="1">
                <a:solidFill>
                  <a:srgbClr val="002060"/>
                </a:solidFill>
              </a:rPr>
              <a:t>ковзанню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зубних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рядів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04751" y="5549168"/>
            <a:ext cx="6966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- </a:t>
            </a:r>
            <a:r>
              <a:rPr lang="ru-RU" dirty="0" err="1">
                <a:solidFill>
                  <a:srgbClr val="002060"/>
                </a:solidFill>
              </a:rPr>
              <a:t>Усуває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перевантаження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окремих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груп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зубів</a:t>
            </a:r>
            <a:r>
              <a:rPr lang="ru-RU" dirty="0">
                <a:solidFill>
                  <a:srgbClr val="002060"/>
                </a:solidFill>
              </a:rPr>
              <a:t> і </a:t>
            </a:r>
            <a:r>
              <a:rPr lang="ru-RU" dirty="0" err="1">
                <a:solidFill>
                  <a:srgbClr val="002060"/>
                </a:solidFill>
              </a:rPr>
              <a:t>покращує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функцію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жування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 flipV="1">
            <a:off x="3094044" y="1846003"/>
            <a:ext cx="792088" cy="720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6423455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491405"/>
            <a:ext cx="44644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  </a:t>
            </a:r>
            <a:r>
              <a:rPr lang="ru-RU" dirty="0" err="1" smtClean="0">
                <a:solidFill>
                  <a:srgbClr val="002060"/>
                </a:solidFill>
              </a:rPr>
              <a:t>Фізіологічному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стиранню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піддаються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жувальні</a:t>
            </a:r>
            <a:r>
              <a:rPr lang="ru-RU" dirty="0">
                <a:solidFill>
                  <a:srgbClr val="002060"/>
                </a:solidFill>
              </a:rPr>
              <a:t> горби і </a:t>
            </a:r>
            <a:r>
              <a:rPr lang="ru-RU" dirty="0" err="1">
                <a:solidFill>
                  <a:srgbClr val="002060"/>
                </a:solidFill>
              </a:rPr>
              <a:t>апроксимальні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поверхні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зубів</a:t>
            </a:r>
            <a:r>
              <a:rPr lang="ru-RU" dirty="0">
                <a:solidFill>
                  <a:srgbClr val="002060"/>
                </a:solidFill>
              </a:rPr>
              <a:t>, в </a:t>
            </a:r>
            <a:r>
              <a:rPr lang="ru-RU" dirty="0" err="1">
                <a:solidFill>
                  <a:srgbClr val="002060"/>
                </a:solidFill>
              </a:rPr>
              <a:t>результаті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чого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утворюються</a:t>
            </a:r>
            <a:r>
              <a:rPr lang="ru-RU" dirty="0">
                <a:solidFill>
                  <a:srgbClr val="002060"/>
                </a:solidFill>
              </a:rPr>
              <a:t> фасетки і </a:t>
            </a:r>
            <a:r>
              <a:rPr lang="ru-RU" dirty="0" err="1">
                <a:solidFill>
                  <a:srgbClr val="002060"/>
                </a:solidFill>
              </a:rPr>
              <a:t>майданчики</a:t>
            </a:r>
            <a:r>
              <a:rPr lang="ru-RU" dirty="0">
                <a:solidFill>
                  <a:srgbClr val="002060"/>
                </a:solidFill>
              </a:rPr>
              <a:t>, а </a:t>
            </a:r>
            <a:r>
              <a:rPr lang="ru-RU" dirty="0" err="1">
                <a:solidFill>
                  <a:srgbClr val="002060"/>
                </a:solidFill>
              </a:rPr>
              <a:t>зубна</a:t>
            </a:r>
            <a:r>
              <a:rPr lang="ru-RU" dirty="0">
                <a:solidFill>
                  <a:srgbClr val="002060"/>
                </a:solidFill>
              </a:rPr>
              <a:t> дуга </a:t>
            </a:r>
            <a:r>
              <a:rPr lang="ru-RU" dirty="0" err="1">
                <a:solidFill>
                  <a:srgbClr val="002060"/>
                </a:solidFill>
              </a:rPr>
              <a:t>коротшає</a:t>
            </a:r>
            <a:r>
              <a:rPr lang="ru-RU" dirty="0">
                <a:solidFill>
                  <a:srgbClr val="002060"/>
                </a:solidFill>
              </a:rPr>
              <a:t> до одного сантиметра. </a:t>
            </a:r>
          </a:p>
          <a:p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  </a:t>
            </a:r>
            <a:r>
              <a:rPr lang="ru-RU" dirty="0" err="1" smtClean="0">
                <a:solidFill>
                  <a:srgbClr val="002060"/>
                </a:solidFill>
              </a:rPr>
              <a:t>Стирання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зубів</a:t>
            </a:r>
            <a:r>
              <a:rPr lang="ru-RU" dirty="0">
                <a:solidFill>
                  <a:srgbClr val="002060"/>
                </a:solidFill>
              </a:rPr>
              <a:t> часто </a:t>
            </a:r>
            <a:r>
              <a:rPr lang="ru-RU" dirty="0" err="1">
                <a:solidFill>
                  <a:srgbClr val="002060"/>
                </a:solidFill>
              </a:rPr>
              <a:t>змінює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криву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Шпея</a:t>
            </a:r>
            <a:r>
              <a:rPr lang="ru-RU" b="1" dirty="0">
                <a:solidFill>
                  <a:srgbClr val="002060"/>
                </a:solidFill>
              </a:rPr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695" t="18815"/>
          <a:stretch/>
        </p:blipFill>
        <p:spPr>
          <a:xfrm>
            <a:off x="813509" y="476672"/>
            <a:ext cx="2588218" cy="27585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211" t="19809" r="11678"/>
          <a:stretch/>
        </p:blipFill>
        <p:spPr>
          <a:xfrm>
            <a:off x="827583" y="476672"/>
            <a:ext cx="2534047" cy="27386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260" t="18844" r="10328"/>
          <a:stretch/>
        </p:blipFill>
        <p:spPr>
          <a:xfrm>
            <a:off x="827584" y="476672"/>
            <a:ext cx="2580574" cy="273866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444" t="19430" r="10911"/>
          <a:stretch/>
        </p:blipFill>
        <p:spPr>
          <a:xfrm>
            <a:off x="827584" y="476672"/>
            <a:ext cx="2592288" cy="275853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060028" y="4019019"/>
            <a:ext cx="70967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- </a:t>
            </a:r>
            <a:r>
              <a:rPr lang="ru-RU" dirty="0" smtClean="0">
                <a:solidFill>
                  <a:srgbClr val="002060"/>
                </a:solidFill>
              </a:rPr>
              <a:t>характерно </a:t>
            </a:r>
            <a:r>
              <a:rPr lang="ru-RU" dirty="0">
                <a:solidFill>
                  <a:srgbClr val="002060"/>
                </a:solidFill>
              </a:rPr>
              <a:t>для </a:t>
            </a:r>
            <a:r>
              <a:rPr lang="ru-RU" dirty="0" err="1">
                <a:solidFill>
                  <a:srgbClr val="002060"/>
                </a:solidFill>
              </a:rPr>
              <a:t>осіб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зрілого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похилого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віку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90146" y="3356992"/>
            <a:ext cx="3390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</a:rPr>
              <a:t>Фізіологічне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стирання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зубів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75630" y="4581128"/>
            <a:ext cx="70247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- </a:t>
            </a:r>
            <a:r>
              <a:rPr lang="uk-UA" dirty="0" smtClean="0">
                <a:solidFill>
                  <a:srgbClr val="002060"/>
                </a:solidFill>
              </a:rPr>
              <a:t>в межах емалі зубів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84783" y="5157192"/>
            <a:ext cx="70247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- </a:t>
            </a:r>
            <a:r>
              <a:rPr lang="ru-RU" dirty="0">
                <a:solidFill>
                  <a:srgbClr val="002060"/>
                </a:solidFill>
              </a:rPr>
              <a:t>не </a:t>
            </a:r>
            <a:r>
              <a:rPr lang="ru-RU" dirty="0" err="1">
                <a:solidFill>
                  <a:srgbClr val="002060"/>
                </a:solidFill>
              </a:rPr>
              <a:t>призводить</a:t>
            </a:r>
            <a:r>
              <a:rPr lang="ru-RU" dirty="0">
                <a:solidFill>
                  <a:srgbClr val="002060"/>
                </a:solidFill>
              </a:rPr>
              <a:t> до </a:t>
            </a:r>
            <a:r>
              <a:rPr lang="ru-RU" dirty="0" err="1">
                <a:solidFill>
                  <a:srgbClr val="002060"/>
                </a:solidFill>
              </a:rPr>
              <a:t>зниження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висоти</a:t>
            </a:r>
            <a:r>
              <a:rPr lang="ru-RU" dirty="0">
                <a:solidFill>
                  <a:srgbClr val="002060"/>
                </a:solidFill>
              </a:rPr>
              <a:t> прикусу</a:t>
            </a:r>
          </a:p>
        </p:txBody>
      </p:sp>
    </p:spTree>
    <p:extLst>
      <p:ext uri="{BB962C8B-B14F-4D97-AF65-F5344CB8AC3E}">
        <p14:creationId xmlns="" xmlns:p14="http://schemas.microsoft.com/office/powerpoint/2010/main" val="25924450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404664"/>
            <a:ext cx="5632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Патологическая стираемость зубов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84124" y="856358"/>
            <a:ext cx="4460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Ознаки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патологічного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стирання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зубів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1116104"/>
            <a:ext cx="2304255" cy="15208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212976"/>
            <a:ext cx="2016223" cy="201622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789397" y="1853506"/>
            <a:ext cx="43909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- характерно для </a:t>
            </a:r>
            <a:r>
              <a:rPr lang="ru-RU" sz="1600" dirty="0" err="1" smtClean="0">
                <a:solidFill>
                  <a:srgbClr val="002060"/>
                </a:solidFill>
              </a:rPr>
              <a:t>осіб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більш</a:t>
            </a:r>
            <a:r>
              <a:rPr lang="ru-RU" sz="1600" dirty="0" smtClean="0">
                <a:solidFill>
                  <a:srgbClr val="002060"/>
                </a:solidFill>
              </a:rPr>
              <a:t> молодого </a:t>
            </a:r>
            <a:r>
              <a:rPr lang="ru-RU" sz="1600" dirty="0" err="1" smtClean="0">
                <a:solidFill>
                  <a:srgbClr val="002060"/>
                </a:solidFill>
              </a:rPr>
              <a:t>віку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79912" y="2226350"/>
            <a:ext cx="43909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- </a:t>
            </a:r>
            <a:r>
              <a:rPr lang="ru-RU" sz="1600" dirty="0" err="1">
                <a:solidFill>
                  <a:srgbClr val="002060"/>
                </a:solidFill>
              </a:rPr>
              <a:t>о</a:t>
            </a:r>
            <a:r>
              <a:rPr lang="ru-RU" sz="1600" dirty="0" err="1" smtClean="0">
                <a:solidFill>
                  <a:srgbClr val="002060"/>
                </a:solidFill>
              </a:rPr>
              <a:t>голення</a:t>
            </a:r>
            <a:r>
              <a:rPr lang="ru-RU" sz="1600" dirty="0" smtClean="0">
                <a:solidFill>
                  <a:srgbClr val="002060"/>
                </a:solidFill>
              </a:rPr>
              <a:t>  дентину 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00712" y="3619763"/>
            <a:ext cx="43909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- </a:t>
            </a:r>
            <a:r>
              <a:rPr lang="ru-RU" sz="1600" dirty="0" err="1" smtClean="0">
                <a:solidFill>
                  <a:srgbClr val="002060"/>
                </a:solidFill>
              </a:rPr>
              <a:t>Можливо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uk-UA" sz="1600" dirty="0" smtClean="0">
                <a:solidFill>
                  <a:srgbClr val="002060"/>
                </a:solidFill>
              </a:rPr>
              <a:t>зниження висоти прикусу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79912" y="3204265"/>
            <a:ext cx="46285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- </a:t>
            </a:r>
            <a:r>
              <a:rPr lang="ru-RU" sz="1600" dirty="0" err="1" smtClean="0">
                <a:solidFill>
                  <a:srgbClr val="002060"/>
                </a:solidFill>
              </a:rPr>
              <a:t>можливо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прояв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гіперчутливості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зубів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443729"/>
            <a:ext cx="3096344" cy="162558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779912" y="2564904"/>
            <a:ext cx="43909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- </a:t>
            </a:r>
            <a:r>
              <a:rPr lang="ru-RU" sz="1600" dirty="0" err="1" smtClean="0">
                <a:solidFill>
                  <a:srgbClr val="002060"/>
                </a:solidFill>
              </a:rPr>
              <a:t>можлива</a:t>
            </a:r>
            <a:r>
              <a:rPr lang="ru-RU" sz="1600" dirty="0" smtClean="0">
                <a:solidFill>
                  <a:srgbClr val="002060"/>
                </a:solidFill>
              </a:rPr>
              <a:t> травма </a:t>
            </a:r>
            <a:r>
              <a:rPr lang="ru-RU" sz="1600" dirty="0" err="1" smtClean="0">
                <a:solidFill>
                  <a:srgbClr val="002060"/>
                </a:solidFill>
              </a:rPr>
              <a:t>слизової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оболонки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гострими</a:t>
            </a:r>
            <a:r>
              <a:rPr lang="ru-RU" sz="1600" dirty="0" smtClean="0">
                <a:solidFill>
                  <a:srgbClr val="002060"/>
                </a:solidFill>
              </a:rPr>
              <a:t> краями </a:t>
            </a:r>
            <a:r>
              <a:rPr lang="ru-RU" sz="1600" dirty="0" err="1" smtClean="0">
                <a:solidFill>
                  <a:srgbClr val="002060"/>
                </a:solidFill>
              </a:rPr>
              <a:t>емалі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39507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404664"/>
            <a:ext cx="5632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Патологическая стираемость зубов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46345" y="1221885"/>
            <a:ext cx="24724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002060"/>
                </a:solidFill>
              </a:rPr>
              <a:t>Форми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sz="2400" b="1" dirty="0" err="1" smtClean="0">
                <a:solidFill>
                  <a:srgbClr val="002060"/>
                </a:solidFill>
              </a:rPr>
              <a:t>стирання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зубів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5871755"/>
            <a:ext cx="28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err="1" smtClean="0">
                <a:solidFill>
                  <a:schemeClr val="bg2"/>
                </a:solidFill>
              </a:rPr>
              <a:t>горизонтальне</a:t>
            </a:r>
            <a:r>
              <a:rPr lang="ru-RU" dirty="0" smtClean="0">
                <a:solidFill>
                  <a:schemeClr val="bg2"/>
                </a:solidFill>
              </a:rPr>
              <a:t>;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260" t="18844" r="10328"/>
          <a:stretch/>
        </p:blipFill>
        <p:spPr>
          <a:xfrm>
            <a:off x="6109180" y="1809229"/>
            <a:ext cx="1800200" cy="191048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211" t="19809" r="11678"/>
          <a:stretch/>
        </p:blipFill>
        <p:spPr>
          <a:xfrm>
            <a:off x="1097311" y="3719711"/>
            <a:ext cx="1699072" cy="183626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695" t="18815"/>
          <a:stretch/>
        </p:blipFill>
        <p:spPr>
          <a:xfrm>
            <a:off x="948744" y="1196752"/>
            <a:ext cx="1847639" cy="196922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365355" y="5871755"/>
            <a:ext cx="26720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err="1" smtClean="0">
                <a:solidFill>
                  <a:schemeClr val="bg2"/>
                </a:solidFill>
              </a:rPr>
              <a:t>вертикальне</a:t>
            </a:r>
            <a:r>
              <a:rPr lang="ru-RU" dirty="0" smtClean="0">
                <a:solidFill>
                  <a:schemeClr val="bg2"/>
                </a:solidFill>
              </a:rPr>
              <a:t>; </a:t>
            </a: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444" t="19430" r="10911"/>
          <a:stretch/>
        </p:blipFill>
        <p:spPr>
          <a:xfrm>
            <a:off x="6111437" y="3753222"/>
            <a:ext cx="1793000" cy="190798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199863" y="5836432"/>
            <a:ext cx="1276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- </a:t>
            </a:r>
            <a:r>
              <a:rPr lang="ru-RU" dirty="0" err="1" smtClean="0">
                <a:solidFill>
                  <a:schemeClr val="bg2"/>
                </a:solidFill>
              </a:rPr>
              <a:t>змішане</a:t>
            </a:r>
            <a:r>
              <a:rPr lang="ru-RU" dirty="0" smtClean="0">
                <a:solidFill>
                  <a:schemeClr val="bg2"/>
                </a:solidFill>
              </a:rPr>
              <a:t>.</a:t>
            </a: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221" t="19636"/>
          <a:stretch/>
        </p:blipFill>
        <p:spPr>
          <a:xfrm>
            <a:off x="3647315" y="3733323"/>
            <a:ext cx="1748395" cy="18559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199796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538524" y="188640"/>
            <a:ext cx="357527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0070C0"/>
                </a:solidFill>
              </a:rPr>
              <a:t>Етиологія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ru-RU" b="1" dirty="0" err="1" smtClean="0">
                <a:solidFill>
                  <a:srgbClr val="0070C0"/>
                </a:solidFill>
              </a:rPr>
              <a:t>патологічного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стирання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зубів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76464" y="836712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/>
              <a:t>неповноцінна</a:t>
            </a:r>
            <a:r>
              <a:rPr lang="ru-RU" dirty="0"/>
              <a:t> структура </a:t>
            </a:r>
            <a:r>
              <a:rPr lang="ru-RU" dirty="0" err="1"/>
              <a:t>твердих</a:t>
            </a:r>
            <a:r>
              <a:rPr lang="ru-RU" dirty="0"/>
              <a:t> тканин зуба,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/>
              <a:t>нейродистрофические </a:t>
            </a:r>
            <a:r>
              <a:rPr lang="ru-RU" dirty="0" err="1"/>
              <a:t>процеси</a:t>
            </a:r>
            <a:r>
              <a:rPr lang="ru-RU" dirty="0"/>
              <a:t> в них,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мінералізації</a:t>
            </a:r>
            <a:r>
              <a:rPr lang="ru-RU" dirty="0"/>
              <a:t> </a:t>
            </a:r>
            <a:r>
              <a:rPr lang="ru-RU" dirty="0" err="1"/>
              <a:t>твердих</a:t>
            </a:r>
            <a:r>
              <a:rPr lang="ru-RU" dirty="0"/>
              <a:t> тканин зуба,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залоз</a:t>
            </a:r>
            <a:r>
              <a:rPr lang="ru-RU" dirty="0"/>
              <a:t> </a:t>
            </a:r>
            <a:r>
              <a:rPr lang="ru-RU" dirty="0" err="1"/>
              <a:t>внутрішньої</a:t>
            </a:r>
            <a:r>
              <a:rPr lang="ru-RU" dirty="0"/>
              <a:t> </a:t>
            </a:r>
            <a:r>
              <a:rPr lang="ru-RU" dirty="0" err="1"/>
              <a:t>секреції</a:t>
            </a:r>
            <a:r>
              <a:rPr lang="ru-RU" dirty="0"/>
              <a:t>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/>
              <a:t>дія</a:t>
            </a:r>
            <a:r>
              <a:rPr lang="ru-RU" dirty="0"/>
              <a:t> кислот.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/>
              <a:t>особливості</a:t>
            </a:r>
            <a:r>
              <a:rPr lang="ru-RU" dirty="0"/>
              <a:t> прикусу,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/>
              <a:t>особливості</a:t>
            </a:r>
            <a:r>
              <a:rPr lang="ru-RU" dirty="0"/>
              <a:t> резцового </a:t>
            </a:r>
            <a:r>
              <a:rPr lang="ru-RU" dirty="0" err="1"/>
              <a:t>перекриття</a:t>
            </a:r>
            <a:r>
              <a:rPr lang="ru-RU" dirty="0"/>
              <a:t>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/>
              <a:t>розлади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(</a:t>
            </a:r>
            <a:r>
              <a:rPr lang="ru-RU" dirty="0" err="1"/>
              <a:t>бруксизм</a:t>
            </a:r>
            <a:r>
              <a:rPr lang="ru-RU" dirty="0"/>
              <a:t>, </a:t>
            </a:r>
            <a:r>
              <a:rPr lang="ru-RU" dirty="0" err="1"/>
              <a:t>скрегіт</a:t>
            </a:r>
            <a:r>
              <a:rPr lang="ru-RU" dirty="0"/>
              <a:t> зубами),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/>
              <a:t>професійні</a:t>
            </a:r>
            <a:r>
              <a:rPr lang="ru-RU" dirty="0"/>
              <a:t> </a:t>
            </a:r>
            <a:r>
              <a:rPr lang="ru-RU" dirty="0" err="1"/>
              <a:t>шкідливості</a:t>
            </a:r>
            <a:r>
              <a:rPr lang="ru-RU" dirty="0"/>
              <a:t>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/>
              <a:t>шкідливі</a:t>
            </a:r>
            <a:r>
              <a:rPr lang="ru-RU" dirty="0"/>
              <a:t> </a:t>
            </a:r>
            <a:r>
              <a:rPr lang="ru-RU" dirty="0" err="1"/>
              <a:t>звички</a:t>
            </a:r>
            <a:r>
              <a:rPr lang="ru-RU" dirty="0"/>
              <a:t>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/>
              <a:t>захворюваня</a:t>
            </a:r>
            <a:r>
              <a:rPr lang="ru-RU" dirty="0"/>
              <a:t> </a:t>
            </a:r>
            <a:r>
              <a:rPr lang="ru-RU" dirty="0" err="1"/>
              <a:t>шлунково-кишкового</a:t>
            </a:r>
            <a:r>
              <a:rPr lang="ru-RU" dirty="0"/>
              <a:t> тракту,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/>
              <a:t>локалізація</a:t>
            </a:r>
            <a:r>
              <a:rPr lang="ru-RU" dirty="0"/>
              <a:t> </a:t>
            </a:r>
            <a:r>
              <a:rPr lang="ru-RU" dirty="0" err="1"/>
              <a:t>травматичних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 </a:t>
            </a:r>
            <a:r>
              <a:rPr lang="ru-RU" dirty="0" err="1"/>
              <a:t>оклюзії</a:t>
            </a:r>
            <a:r>
              <a:rPr lang="ru-RU" dirty="0"/>
              <a:t>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/>
              <a:t>функціональне</a:t>
            </a:r>
            <a:r>
              <a:rPr lang="ru-RU" dirty="0"/>
              <a:t> </a:t>
            </a:r>
            <a:r>
              <a:rPr lang="ru-RU" dirty="0" err="1"/>
              <a:t>перевантаження</a:t>
            </a:r>
            <a:r>
              <a:rPr lang="ru-RU" dirty="0"/>
              <a:t> </a:t>
            </a:r>
            <a:r>
              <a:rPr lang="ru-RU" dirty="0" err="1"/>
              <a:t>зубів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30" y="1916832"/>
            <a:ext cx="1345979" cy="13403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122" y="2071642"/>
            <a:ext cx="1048735" cy="16646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0449"/>
          <a:stretch/>
        </p:blipFill>
        <p:spPr>
          <a:xfrm>
            <a:off x="1385821" y="764704"/>
            <a:ext cx="1584176" cy="101322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31930" y="3430502"/>
            <a:ext cx="961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Швець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84743" y="3820422"/>
            <a:ext cx="1140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Кравець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30" y="4653136"/>
            <a:ext cx="2822028" cy="14815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639507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404664"/>
            <a:ext cx="36002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>
                <a:solidFill>
                  <a:srgbClr val="FF0000"/>
                </a:solidFill>
              </a:rPr>
              <a:t>Функціональна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rgbClr val="FF0000"/>
                </a:solidFill>
              </a:rPr>
              <a:t>перегрузка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855009"/>
            <a:ext cx="3995936" cy="5252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dirty="0" err="1"/>
              <a:t>Характеризуючи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патологічної</a:t>
            </a:r>
            <a:r>
              <a:rPr lang="ru-RU" dirty="0"/>
              <a:t> </a:t>
            </a:r>
            <a:r>
              <a:rPr lang="ru-RU" dirty="0" err="1"/>
              <a:t>оклюзії</a:t>
            </a:r>
            <a:r>
              <a:rPr lang="ru-RU" dirty="0"/>
              <a:t>, </a:t>
            </a:r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первинну</a:t>
            </a:r>
            <a:r>
              <a:rPr lang="ru-RU" dirty="0"/>
              <a:t> і </a:t>
            </a:r>
            <a:r>
              <a:rPr lang="ru-RU" dirty="0" err="1"/>
              <a:t>вторинну</a:t>
            </a:r>
            <a:r>
              <a:rPr lang="ru-RU" dirty="0"/>
              <a:t> </a:t>
            </a:r>
            <a:r>
              <a:rPr lang="ru-RU" dirty="0" err="1"/>
              <a:t>травматичну</a:t>
            </a:r>
            <a:r>
              <a:rPr lang="ru-RU" dirty="0"/>
              <a:t> </a:t>
            </a:r>
            <a:r>
              <a:rPr lang="ru-RU" dirty="0" err="1"/>
              <a:t>оклюзію</a:t>
            </a:r>
            <a:r>
              <a:rPr lang="ru-RU" dirty="0"/>
              <a:t>.</a:t>
            </a:r>
          </a:p>
          <a:p>
            <a:pPr algn="just">
              <a:lnSpc>
                <a:spcPct val="125000"/>
              </a:lnSpc>
            </a:pPr>
            <a:r>
              <a:rPr lang="ru-RU" b="1" dirty="0" err="1"/>
              <a:t>Первинна</a:t>
            </a:r>
            <a:r>
              <a:rPr lang="ru-RU" dirty="0"/>
              <a:t> - при </a:t>
            </a:r>
            <a:r>
              <a:rPr lang="ru-RU" dirty="0" err="1"/>
              <a:t>змиканні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 на здоровий пародонт в силу </a:t>
            </a:r>
            <a:r>
              <a:rPr lang="ru-RU" dirty="0" err="1"/>
              <a:t>різних</a:t>
            </a:r>
            <a:r>
              <a:rPr lang="ru-RU" dirty="0"/>
              <a:t> причин </a:t>
            </a:r>
            <a:r>
              <a:rPr lang="ru-RU" dirty="0" err="1"/>
              <a:t>падає</a:t>
            </a:r>
            <a:r>
              <a:rPr lang="ru-RU" dirty="0"/>
              <a:t> </a:t>
            </a:r>
            <a:r>
              <a:rPr lang="ru-RU" dirty="0" err="1"/>
              <a:t>велике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буває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при </a:t>
            </a:r>
            <a:r>
              <a:rPr lang="ru-RU" dirty="0" err="1"/>
              <a:t>підвищенні</a:t>
            </a:r>
            <a:r>
              <a:rPr lang="ru-RU" dirty="0"/>
              <a:t> прикусу на </a:t>
            </a:r>
            <a:r>
              <a:rPr lang="ru-RU" dirty="0" err="1"/>
              <a:t>одиночних</a:t>
            </a:r>
            <a:r>
              <a:rPr lang="ru-RU" dirty="0"/>
              <a:t> коронках і при </a:t>
            </a:r>
            <a:r>
              <a:rPr lang="ru-RU" dirty="0" err="1"/>
              <a:t>втраті</a:t>
            </a:r>
            <a:r>
              <a:rPr lang="ru-RU" dirty="0"/>
              <a:t> </a:t>
            </a:r>
            <a:r>
              <a:rPr lang="ru-RU" dirty="0" err="1"/>
              <a:t>бічних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. </a:t>
            </a:r>
            <a:endParaRPr lang="ru-RU" dirty="0" smtClean="0"/>
          </a:p>
          <a:p>
            <a:pPr algn="just">
              <a:lnSpc>
                <a:spcPct val="125000"/>
              </a:lnSpc>
            </a:pPr>
            <a:r>
              <a:rPr lang="ru-RU" dirty="0" smtClean="0"/>
              <a:t>При </a:t>
            </a:r>
            <a:r>
              <a:rPr lang="ru-RU" b="1" dirty="0" err="1" smtClean="0"/>
              <a:t>вторинній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п</a:t>
            </a:r>
            <a:r>
              <a:rPr lang="ru-RU" dirty="0" err="1" smtClean="0"/>
              <a:t>ослаблення</a:t>
            </a:r>
            <a:r>
              <a:rPr lang="ru-RU" dirty="0" smtClean="0"/>
              <a:t> </a:t>
            </a:r>
            <a:r>
              <a:rPr lang="ru-RU" dirty="0"/>
              <a:t>тканин пародонту, і </a:t>
            </a:r>
            <a:r>
              <a:rPr lang="ru-RU" dirty="0" err="1"/>
              <a:t>тоді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нормальне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 для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надмірна</a:t>
            </a:r>
            <a:r>
              <a:rPr lang="ru-RU" dirty="0"/>
              <a:t>.</a:t>
            </a:r>
          </a:p>
        </p:txBody>
      </p:sp>
      <p:pic>
        <p:nvPicPr>
          <p:cNvPr id="1026" name="Picture 2" descr="http://www.mysurgeon.ru/res/ctg/brctrg3mpncc844004cwco00w/4_i/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50" t="26152" r="10796" b="14588"/>
          <a:stretch/>
        </p:blipFill>
        <p:spPr bwMode="auto">
          <a:xfrm>
            <a:off x="755576" y="1412776"/>
            <a:ext cx="3418925" cy="1565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004.radikal.ru/i207/1009/22/5c273205678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999" t="11605" r="10838" b="8277"/>
          <a:stretch/>
        </p:blipFill>
        <p:spPr bwMode="auto">
          <a:xfrm>
            <a:off x="995508" y="3593212"/>
            <a:ext cx="3240360" cy="23698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639507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465738" y="823268"/>
            <a:ext cx="4139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err="1" smtClean="0">
                <a:solidFill>
                  <a:schemeClr val="accent2"/>
                </a:solidFill>
              </a:rPr>
              <a:t>Функціональна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  <a:r>
              <a:rPr lang="ru-RU" dirty="0">
                <a:solidFill>
                  <a:schemeClr val="accent2"/>
                </a:solidFill>
              </a:rPr>
              <a:t>перегрузка </a:t>
            </a:r>
            <a:r>
              <a:rPr lang="ru-RU" dirty="0" err="1" smtClean="0">
                <a:solidFill>
                  <a:schemeClr val="accent2"/>
                </a:solidFill>
              </a:rPr>
              <a:t>залежить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  <a:r>
              <a:rPr lang="ru-RU" dirty="0" err="1" smtClean="0">
                <a:solidFill>
                  <a:schemeClr val="accent2"/>
                </a:solidFill>
              </a:rPr>
              <a:t>від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  <a:r>
              <a:rPr lang="ru-RU" dirty="0" smtClean="0"/>
              <a:t>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/>
              <a:t>стану </a:t>
            </a:r>
            <a:r>
              <a:rPr lang="ru-RU" dirty="0" err="1" smtClean="0"/>
              <a:t>зубів</a:t>
            </a:r>
            <a:r>
              <a:rPr lang="ru-RU" dirty="0" smtClean="0"/>
              <a:t>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залишились</a:t>
            </a:r>
            <a:r>
              <a:rPr lang="ru-RU" dirty="0" smtClean="0"/>
              <a:t>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err="1"/>
              <a:t>к</a:t>
            </a:r>
            <a:r>
              <a:rPr lang="ru-RU" dirty="0" err="1" smtClean="0"/>
              <a:t>ількості</a:t>
            </a:r>
            <a:r>
              <a:rPr lang="ru-RU" dirty="0" smtClean="0"/>
              <a:t> </a:t>
            </a:r>
            <a:r>
              <a:rPr lang="ru-RU" dirty="0" err="1" smtClean="0"/>
              <a:t>антагоністів</a:t>
            </a:r>
            <a:r>
              <a:rPr lang="ru-RU" dirty="0" smtClean="0"/>
              <a:t>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/>
              <a:t>виду </a:t>
            </a:r>
            <a:r>
              <a:rPr lang="ru-RU" dirty="0"/>
              <a:t>прикуса, </a:t>
            </a:r>
            <a:endParaRPr lang="ru-RU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err="1"/>
              <a:t>з</a:t>
            </a:r>
            <a:r>
              <a:rPr lang="ru-RU" dirty="0" err="1" smtClean="0"/>
              <a:t>агального</a:t>
            </a:r>
            <a:r>
              <a:rPr lang="ru-RU" dirty="0" smtClean="0"/>
              <a:t> стану </a:t>
            </a:r>
            <a:r>
              <a:rPr lang="ru-RU" dirty="0" err="1" smtClean="0"/>
              <a:t>організму</a:t>
            </a:r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4193257" y="3284984"/>
            <a:ext cx="43559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dirty="0" err="1">
                <a:solidFill>
                  <a:schemeClr val="accent2"/>
                </a:solidFill>
              </a:rPr>
              <a:t>Морфологічним</a:t>
            </a:r>
            <a:r>
              <a:rPr lang="ru-RU" dirty="0">
                <a:solidFill>
                  <a:schemeClr val="accent2"/>
                </a:solidFill>
              </a:rPr>
              <a:t> </a:t>
            </a:r>
            <a:r>
              <a:rPr lang="ru-RU" dirty="0" err="1">
                <a:solidFill>
                  <a:schemeClr val="accent2"/>
                </a:solidFill>
              </a:rPr>
              <a:t>вираженням</a:t>
            </a:r>
            <a:r>
              <a:rPr lang="ru-RU" dirty="0">
                <a:solidFill>
                  <a:schemeClr val="accent2"/>
                </a:solidFill>
              </a:rPr>
              <a:t> </a:t>
            </a:r>
            <a:r>
              <a:rPr lang="ru-RU" dirty="0" err="1">
                <a:solidFill>
                  <a:schemeClr val="accent2"/>
                </a:solidFill>
              </a:rPr>
              <a:t>результатів</a:t>
            </a:r>
            <a:r>
              <a:rPr lang="ru-RU" dirty="0">
                <a:solidFill>
                  <a:schemeClr val="accent2"/>
                </a:solidFill>
              </a:rPr>
              <a:t> </a:t>
            </a:r>
            <a:r>
              <a:rPr lang="ru-RU" dirty="0" err="1">
                <a:solidFill>
                  <a:schemeClr val="accent2"/>
                </a:solidFill>
              </a:rPr>
              <a:t>перевантаження</a:t>
            </a:r>
            <a:r>
              <a:rPr lang="ru-RU" dirty="0">
                <a:solidFill>
                  <a:schemeClr val="accent2"/>
                </a:solidFill>
              </a:rPr>
              <a:t> є </a:t>
            </a:r>
            <a:r>
              <a:rPr lang="ru-RU" dirty="0" smtClean="0">
                <a:solidFill>
                  <a:schemeClr val="accent2"/>
                </a:solidFill>
              </a:rPr>
              <a:t>–</a:t>
            </a:r>
          </a:p>
          <a:p>
            <a:pPr algn="just"/>
            <a:endParaRPr lang="ru-RU" dirty="0" smtClean="0">
              <a:solidFill>
                <a:schemeClr val="bg2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err="1"/>
              <a:t>у</a:t>
            </a:r>
            <a:r>
              <a:rPr lang="ru-RU" dirty="0" err="1" smtClean="0"/>
              <a:t>раження</a:t>
            </a:r>
            <a:r>
              <a:rPr lang="ru-RU" dirty="0" smtClean="0"/>
              <a:t> </a:t>
            </a:r>
            <a:r>
              <a:rPr lang="ru-RU" dirty="0" err="1" smtClean="0"/>
              <a:t>пульпи</a:t>
            </a:r>
            <a:r>
              <a:rPr lang="ru-RU" dirty="0" smtClean="0"/>
              <a:t> </a:t>
            </a:r>
            <a:r>
              <a:rPr lang="ru-RU" dirty="0" err="1" smtClean="0"/>
              <a:t>зубів</a:t>
            </a:r>
            <a:r>
              <a:rPr lang="ru-RU" dirty="0" smtClean="0"/>
              <a:t>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err="1"/>
              <a:t>р</a:t>
            </a:r>
            <a:r>
              <a:rPr lang="ru-RU" dirty="0" err="1" smtClean="0"/>
              <a:t>озсмоктування</a:t>
            </a:r>
            <a:r>
              <a:rPr lang="ru-RU" dirty="0" smtClean="0"/>
              <a:t> </a:t>
            </a:r>
            <a:r>
              <a:rPr lang="ru-RU" dirty="0"/>
              <a:t>цемента и </a:t>
            </a:r>
            <a:r>
              <a:rPr lang="ru-RU" dirty="0" smtClean="0"/>
              <a:t>дентину,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/>
              <a:t>У </a:t>
            </a:r>
            <a:r>
              <a:rPr lang="ru-RU" dirty="0" err="1" smtClean="0"/>
              <a:t>ряді</a:t>
            </a:r>
            <a:r>
              <a:rPr lang="ru-RU" dirty="0" smtClean="0"/>
              <a:t> </a:t>
            </a:r>
            <a:r>
              <a:rPr lang="ru-RU" dirty="0" err="1" smtClean="0"/>
              <a:t>віпадків</a:t>
            </a:r>
            <a:r>
              <a:rPr lang="ru-RU" dirty="0" smtClean="0"/>
              <a:t> — </a:t>
            </a:r>
            <a:r>
              <a:rPr lang="ru-RU" dirty="0" err="1" smtClean="0"/>
              <a:t>гіперцементоз</a:t>
            </a:r>
            <a:r>
              <a:rPr lang="ru-RU" dirty="0"/>
              <a:t>, </a:t>
            </a:r>
            <a:endParaRPr lang="ru-RU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err="1" smtClean="0"/>
              <a:t>пошкодження</a:t>
            </a:r>
            <a:r>
              <a:rPr lang="ru-RU" dirty="0" smtClean="0"/>
              <a:t> </a:t>
            </a:r>
            <a:r>
              <a:rPr lang="ru-RU" dirty="0" err="1" smtClean="0"/>
              <a:t>нервових</a:t>
            </a:r>
            <a:r>
              <a:rPr lang="ru-RU" dirty="0" smtClean="0"/>
              <a:t> </a:t>
            </a:r>
            <a:r>
              <a:rPr lang="ru-RU" dirty="0"/>
              <a:t>волокон, </a:t>
            </a:r>
            <a:endParaRPr lang="ru-RU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err="1" smtClean="0"/>
              <a:t>пошкодження</a:t>
            </a:r>
            <a:r>
              <a:rPr lang="ru-RU" dirty="0" smtClean="0"/>
              <a:t> пародонту,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/>
              <a:t>та </a:t>
            </a:r>
            <a:r>
              <a:rPr lang="ru-RU" dirty="0" err="1" smtClean="0"/>
              <a:t>стирання</a:t>
            </a:r>
            <a:r>
              <a:rPr lang="ru-RU" dirty="0" smtClean="0"/>
              <a:t> </a:t>
            </a:r>
            <a:r>
              <a:rPr lang="ru-RU" dirty="0" err="1" smtClean="0"/>
              <a:t>твердих</a:t>
            </a:r>
            <a:r>
              <a:rPr lang="ru-RU" dirty="0" smtClean="0"/>
              <a:t> тканин </a:t>
            </a:r>
            <a:r>
              <a:rPr lang="ru-RU" dirty="0" err="1" smtClean="0"/>
              <a:t>зубів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404664"/>
            <a:ext cx="38359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Функциональная перегрузка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9643"/>
          <a:stretch/>
        </p:blipFill>
        <p:spPr>
          <a:xfrm>
            <a:off x="581763" y="883747"/>
            <a:ext cx="3858104" cy="2480210"/>
          </a:xfrm>
          <a:prstGeom prst="rect">
            <a:avLst/>
          </a:prstGeom>
        </p:spPr>
      </p:pic>
      <p:pic>
        <p:nvPicPr>
          <p:cNvPr id="16" name="Picture 38" descr="Parodotitisverlauf_1"/>
          <p:cNvPicPr>
            <a:picLocks noChangeAspect="1" noChangeArrowheads="1"/>
          </p:cNvPicPr>
          <p:nvPr/>
        </p:nvPicPr>
        <p:blipFill>
          <a:blip r:embed="rId4" cstate="print">
            <a:lum contrast="6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000" r="24248"/>
          <a:stretch>
            <a:fillRect/>
          </a:stretch>
        </p:blipFill>
        <p:spPr bwMode="auto">
          <a:xfrm flipH="1">
            <a:off x="2484572" y="3861048"/>
            <a:ext cx="1593707" cy="224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0" descr="Parodotitisverlauf_1"/>
          <p:cNvPicPr>
            <a:picLocks noChangeAspect="1" noChangeArrowheads="1"/>
          </p:cNvPicPr>
          <p:nvPr/>
        </p:nvPicPr>
        <p:blipFill>
          <a:blip r:embed="rId4" cstate="print">
            <a:lum contrast="6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5752"/>
          <a:stretch>
            <a:fillRect/>
          </a:stretch>
        </p:blipFill>
        <p:spPr bwMode="auto">
          <a:xfrm>
            <a:off x="755576" y="3861048"/>
            <a:ext cx="1500689" cy="224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455834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332656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r>
              <a:rPr lang="ru-RU" dirty="0" err="1"/>
              <a:t>Патологічне</a:t>
            </a:r>
            <a:r>
              <a:rPr lang="ru-RU" dirty="0"/>
              <a:t> </a:t>
            </a:r>
            <a:r>
              <a:rPr lang="ru-RU" dirty="0" err="1"/>
              <a:t>стирання</a:t>
            </a:r>
            <a:r>
              <a:rPr lang="ru-RU" dirty="0"/>
              <a:t>, </a:t>
            </a:r>
            <a:r>
              <a:rPr lang="ru-RU" dirty="0" err="1"/>
              <a:t>втрата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висоти</a:t>
            </a:r>
            <a:r>
              <a:rPr lang="ru-RU" dirty="0"/>
              <a:t> прикусу </a:t>
            </a:r>
            <a:r>
              <a:rPr lang="ru-RU" dirty="0" err="1"/>
              <a:t>помітно</a:t>
            </a:r>
            <a:r>
              <a:rPr lang="ru-RU" dirty="0"/>
              <a:t> </a:t>
            </a:r>
            <a:r>
              <a:rPr lang="ru-RU" dirty="0" err="1"/>
              <a:t>позначаються</a:t>
            </a:r>
            <a:r>
              <a:rPr lang="ru-RU" dirty="0"/>
              <a:t> і на </a:t>
            </a:r>
            <a:r>
              <a:rPr lang="ru-RU" dirty="0" err="1"/>
              <a:t>стані</a:t>
            </a:r>
            <a:r>
              <a:rPr lang="ru-RU" dirty="0"/>
              <a:t> </a:t>
            </a:r>
            <a:r>
              <a:rPr lang="ru-RU" dirty="0" err="1">
                <a:solidFill>
                  <a:schemeClr val="accent2"/>
                </a:solidFill>
              </a:rPr>
              <a:t>скронево-щелепних</a:t>
            </a:r>
            <a:r>
              <a:rPr lang="ru-RU" dirty="0"/>
              <a:t> </a:t>
            </a:r>
            <a:r>
              <a:rPr lang="ru-RU" dirty="0" err="1"/>
              <a:t>суглобів</a:t>
            </a:r>
            <a:r>
              <a:rPr lang="ru-RU" dirty="0"/>
              <a:t>.</a:t>
            </a:r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7" name="Picture 5" descr="Рисунок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071"/>
          <a:stretch>
            <a:fillRect/>
          </a:stretch>
        </p:blipFill>
        <p:spPr bwMode="auto">
          <a:xfrm>
            <a:off x="1619672" y="1286222"/>
            <a:ext cx="5763551" cy="3385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Рисунок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391"/>
          <a:stretch>
            <a:fillRect/>
          </a:stretch>
        </p:blipFill>
        <p:spPr bwMode="auto">
          <a:xfrm>
            <a:off x="1635548" y="1268760"/>
            <a:ext cx="5744294" cy="3385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475656" y="4694898"/>
            <a:ext cx="64807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Стирається</a:t>
            </a:r>
            <a:r>
              <a:rPr lang="ru-RU" dirty="0" smtClean="0"/>
              <a:t> </a:t>
            </a:r>
            <a:r>
              <a:rPr lang="ru-RU" dirty="0" err="1" smtClean="0"/>
              <a:t>суглобовий</a:t>
            </a:r>
            <a:r>
              <a:rPr lang="ru-RU" dirty="0" smtClean="0"/>
              <a:t> горбок</a:t>
            </a:r>
            <a:r>
              <a:rPr lang="ru-RU" dirty="0"/>
              <a:t>. </a:t>
            </a:r>
          </a:p>
          <a:p>
            <a:r>
              <a:rPr lang="ru-RU" dirty="0" err="1" smtClean="0"/>
              <a:t>Суглобовий</a:t>
            </a:r>
            <a:r>
              <a:rPr lang="ru-RU" dirty="0" smtClean="0"/>
              <a:t> </a:t>
            </a:r>
            <a:r>
              <a:rPr lang="ru-RU" dirty="0" err="1" smtClean="0"/>
              <a:t>схил</a:t>
            </a:r>
            <a:r>
              <a:rPr lang="ru-RU" dirty="0" smtClean="0"/>
              <a:t>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крутим і </a:t>
            </a:r>
            <a:r>
              <a:rPr lang="ru-RU" dirty="0" err="1"/>
              <a:t>обривистим</a:t>
            </a:r>
            <a:r>
              <a:rPr lang="ru-RU" dirty="0"/>
              <a:t>.. </a:t>
            </a:r>
          </a:p>
          <a:p>
            <a:r>
              <a:rPr lang="ru-RU" dirty="0" err="1" smtClean="0"/>
              <a:t>Суглобовий</a:t>
            </a:r>
            <a:r>
              <a:rPr lang="ru-RU" dirty="0" smtClean="0"/>
              <a:t> </a:t>
            </a:r>
            <a:r>
              <a:rPr lang="ru-RU" dirty="0"/>
              <a:t>диск </a:t>
            </a:r>
            <a:r>
              <a:rPr lang="ru-RU" dirty="0" err="1" smtClean="0"/>
              <a:t>дефор­мується</a:t>
            </a:r>
            <a:r>
              <a:rPr lang="ru-RU" dirty="0"/>
              <a:t>, </a:t>
            </a:r>
            <a:r>
              <a:rPr lang="ru-RU" dirty="0" err="1" smtClean="0"/>
              <a:t>зміщується</a:t>
            </a:r>
            <a:r>
              <a:rPr lang="ru-RU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5714984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артикуляції</a:t>
            </a:r>
            <a:r>
              <a:rPr lang="ru-RU" dirty="0"/>
              <a:t> і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артрозів</a:t>
            </a:r>
            <a:r>
              <a:rPr lang="ru-RU" dirty="0"/>
              <a:t> </a:t>
            </a:r>
            <a:r>
              <a:rPr lang="ru-RU" dirty="0" err="1"/>
              <a:t>скронево-щелепного</a:t>
            </a:r>
            <a:r>
              <a:rPr lang="ru-RU" dirty="0"/>
              <a:t> </a:t>
            </a:r>
            <a:r>
              <a:rPr lang="ru-RU" dirty="0" err="1"/>
              <a:t>суглоба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0455834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71934" y="357166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</a:rPr>
              <a:t>Стадії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розвитку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стертості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зубів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48472" y="692630"/>
            <a:ext cx="45720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ru-RU" sz="1600" dirty="0">
                <a:solidFill>
                  <a:schemeClr val="accent1"/>
                </a:solidFill>
              </a:rPr>
              <a:t>I. </a:t>
            </a:r>
            <a:r>
              <a:rPr lang="ru-RU" sz="1600" dirty="0" err="1" smtClean="0">
                <a:solidFill>
                  <a:schemeClr val="accent1"/>
                </a:solidFill>
              </a:rPr>
              <a:t>Фізіологічна</a:t>
            </a:r>
            <a:r>
              <a:rPr lang="ru-RU" sz="1600" dirty="0" smtClean="0">
                <a:solidFill>
                  <a:schemeClr val="accent1"/>
                </a:solidFill>
              </a:rPr>
              <a:t> </a:t>
            </a:r>
            <a:r>
              <a:rPr lang="ru-RU" sz="1600" dirty="0"/>
              <a:t>— </a:t>
            </a:r>
            <a:r>
              <a:rPr lang="ru-RU" sz="1600" dirty="0" smtClean="0"/>
              <a:t>в межах </a:t>
            </a:r>
            <a:r>
              <a:rPr lang="ru-RU" sz="1600" dirty="0" err="1" smtClean="0"/>
              <a:t>емалі</a:t>
            </a:r>
            <a:r>
              <a:rPr lang="ru-RU" sz="1600" dirty="0" smtClean="0"/>
              <a:t>.</a:t>
            </a:r>
            <a:endParaRPr lang="ru-RU" sz="1600" dirty="0"/>
          </a:p>
          <a:p>
            <a:pPr>
              <a:lnSpc>
                <a:spcPct val="125000"/>
              </a:lnSpc>
            </a:pPr>
            <a:r>
              <a:rPr lang="ru-RU" sz="1600" dirty="0">
                <a:solidFill>
                  <a:schemeClr val="accent1"/>
                </a:solidFill>
              </a:rPr>
              <a:t>II. </a:t>
            </a:r>
            <a:r>
              <a:rPr lang="ru-RU" sz="1600" dirty="0" err="1" smtClean="0">
                <a:solidFill>
                  <a:schemeClr val="accent1"/>
                </a:solidFill>
              </a:rPr>
              <a:t>Перехідна</a:t>
            </a:r>
            <a:r>
              <a:rPr lang="ru-RU" sz="1600" dirty="0" smtClean="0">
                <a:solidFill>
                  <a:schemeClr val="accent1"/>
                </a:solidFill>
              </a:rPr>
              <a:t> </a:t>
            </a:r>
            <a:r>
              <a:rPr lang="ru-RU" sz="1600" dirty="0"/>
              <a:t>— </a:t>
            </a:r>
            <a:r>
              <a:rPr lang="ru-RU" sz="1600" dirty="0" smtClean="0"/>
              <a:t>в межах </a:t>
            </a:r>
            <a:r>
              <a:rPr lang="ru-RU" sz="1600" dirty="0" err="1" smtClean="0"/>
              <a:t>емалі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частково</a:t>
            </a:r>
            <a:r>
              <a:rPr lang="ru-RU" sz="1600" dirty="0" smtClean="0"/>
              <a:t> дентину.</a:t>
            </a:r>
            <a:endParaRPr lang="ru-RU" sz="1600" dirty="0"/>
          </a:p>
          <a:p>
            <a:pPr>
              <a:lnSpc>
                <a:spcPct val="125000"/>
              </a:lnSpc>
            </a:pPr>
            <a:r>
              <a:rPr lang="ru-RU" sz="1600" dirty="0">
                <a:solidFill>
                  <a:schemeClr val="accent1"/>
                </a:solidFill>
              </a:rPr>
              <a:t>III. </a:t>
            </a:r>
            <a:r>
              <a:rPr lang="ru-RU" sz="1600" dirty="0" err="1" smtClean="0">
                <a:solidFill>
                  <a:schemeClr val="accent1"/>
                </a:solidFill>
              </a:rPr>
              <a:t>Патологічна</a:t>
            </a:r>
            <a:r>
              <a:rPr lang="ru-RU" sz="1600" dirty="0" smtClean="0">
                <a:solidFill>
                  <a:schemeClr val="accent1"/>
                </a:solidFill>
              </a:rPr>
              <a:t> </a:t>
            </a:r>
            <a:r>
              <a:rPr lang="ru-RU" sz="1600" dirty="0"/>
              <a:t>— </a:t>
            </a:r>
            <a:r>
              <a:rPr lang="ru-RU" sz="1600" dirty="0" smtClean="0"/>
              <a:t>в межах дентину.</a:t>
            </a:r>
            <a:endParaRPr lang="ru-RU" sz="1600" dirty="0"/>
          </a:p>
          <a:p>
            <a:pPr>
              <a:lnSpc>
                <a:spcPct val="125000"/>
              </a:lnSpc>
            </a:pPr>
            <a:r>
              <a:rPr lang="ru-RU" sz="1600" dirty="0" smtClean="0"/>
              <a:t>   </a:t>
            </a:r>
          </a:p>
          <a:p>
            <a:pPr>
              <a:lnSpc>
                <a:spcPct val="125000"/>
              </a:lnSpc>
            </a:pPr>
            <a:r>
              <a:rPr lang="ru-RU" sz="1600" dirty="0" smtClean="0">
                <a:solidFill>
                  <a:schemeClr val="accent1"/>
                </a:solidFill>
              </a:rPr>
              <a:t>1) </a:t>
            </a:r>
            <a:r>
              <a:rPr lang="ru-RU" sz="1600" dirty="0" err="1" smtClean="0">
                <a:solidFill>
                  <a:schemeClr val="accent1"/>
                </a:solidFill>
              </a:rPr>
              <a:t>Глибина</a:t>
            </a:r>
            <a:r>
              <a:rPr lang="ru-RU" sz="1600" dirty="0" smtClean="0">
                <a:solidFill>
                  <a:schemeClr val="accent1"/>
                </a:solidFill>
              </a:rPr>
              <a:t> </a:t>
            </a:r>
            <a:r>
              <a:rPr lang="ru-RU" sz="1600" dirty="0" err="1" smtClean="0">
                <a:solidFill>
                  <a:schemeClr val="accent1"/>
                </a:solidFill>
              </a:rPr>
              <a:t>ураження</a:t>
            </a:r>
            <a:r>
              <a:rPr lang="ru-RU" sz="1600" dirty="0" smtClean="0">
                <a:solidFill>
                  <a:schemeClr val="accent1"/>
                </a:solidFill>
              </a:rPr>
              <a:t>:</a:t>
            </a:r>
            <a:endParaRPr lang="ru-RU" sz="1600" dirty="0">
              <a:solidFill>
                <a:schemeClr val="accent1"/>
              </a:solidFill>
            </a:endParaRPr>
          </a:p>
          <a:p>
            <a:pPr>
              <a:lnSpc>
                <a:spcPct val="125000"/>
              </a:lnSpc>
            </a:pPr>
            <a:r>
              <a:rPr lang="ru-RU" sz="1600" dirty="0" smtClean="0"/>
              <a:t>    а) до 1/3 </a:t>
            </a:r>
            <a:r>
              <a:rPr lang="ru-RU" sz="1600" dirty="0" err="1" smtClean="0"/>
              <a:t>довжини</a:t>
            </a:r>
            <a:r>
              <a:rPr lang="ru-RU" sz="1600" dirty="0" smtClean="0"/>
              <a:t> коронки;</a:t>
            </a:r>
          </a:p>
          <a:p>
            <a:pPr>
              <a:lnSpc>
                <a:spcPct val="125000"/>
              </a:lnSpc>
            </a:pPr>
            <a:r>
              <a:rPr lang="ru-RU" sz="1600" dirty="0" smtClean="0"/>
              <a:t>    б) </a:t>
            </a:r>
            <a:r>
              <a:rPr lang="ru-RU" sz="1600" dirty="0" err="1" smtClean="0"/>
              <a:t>від</a:t>
            </a:r>
            <a:r>
              <a:rPr lang="ru-RU" sz="1600" dirty="0" smtClean="0"/>
              <a:t> 1.3 до 2/3 </a:t>
            </a:r>
            <a:r>
              <a:rPr lang="ru-RU" sz="1600" dirty="0" err="1" smtClean="0"/>
              <a:t>довжини</a:t>
            </a:r>
            <a:r>
              <a:rPr lang="ru-RU" sz="1600" dirty="0" smtClean="0"/>
              <a:t> коронки; </a:t>
            </a:r>
          </a:p>
          <a:p>
            <a:pPr>
              <a:lnSpc>
                <a:spcPct val="125000"/>
              </a:lnSpc>
            </a:pPr>
            <a:r>
              <a:rPr lang="ru-RU" sz="1600" dirty="0" smtClean="0"/>
              <a:t>    в) </a:t>
            </a:r>
            <a:r>
              <a:rPr lang="ru-RU" sz="1600" dirty="0" err="1" smtClean="0"/>
              <a:t>від</a:t>
            </a:r>
            <a:r>
              <a:rPr lang="ru-RU" sz="1600" dirty="0" smtClean="0"/>
              <a:t> 2/3 до ясна.  </a:t>
            </a:r>
          </a:p>
          <a:p>
            <a:pPr>
              <a:lnSpc>
                <a:spcPct val="125000"/>
              </a:lnSpc>
            </a:pPr>
            <a:r>
              <a:rPr lang="ru-RU" sz="1600" dirty="0" smtClean="0"/>
              <a:t> </a:t>
            </a:r>
            <a:r>
              <a:rPr lang="ru-RU" sz="1600" dirty="0" smtClean="0">
                <a:solidFill>
                  <a:schemeClr val="accent1"/>
                </a:solidFill>
              </a:rPr>
              <a:t>2</a:t>
            </a:r>
            <a:r>
              <a:rPr lang="ru-RU" sz="1600" dirty="0">
                <a:solidFill>
                  <a:schemeClr val="accent1"/>
                </a:solidFill>
              </a:rPr>
              <a:t>) </a:t>
            </a:r>
            <a:r>
              <a:rPr lang="ru-RU" sz="1600" dirty="0" err="1" smtClean="0">
                <a:solidFill>
                  <a:schemeClr val="accent1"/>
                </a:solidFill>
              </a:rPr>
              <a:t>Площина</a:t>
            </a:r>
            <a:r>
              <a:rPr lang="ru-RU" sz="1600" dirty="0" smtClean="0">
                <a:solidFill>
                  <a:schemeClr val="accent1"/>
                </a:solidFill>
              </a:rPr>
              <a:t> </a:t>
            </a:r>
            <a:r>
              <a:rPr lang="ru-RU" sz="1600" dirty="0" err="1" smtClean="0">
                <a:solidFill>
                  <a:schemeClr val="accent1"/>
                </a:solidFill>
              </a:rPr>
              <a:t>поразки</a:t>
            </a:r>
            <a:r>
              <a:rPr lang="ru-RU" sz="1600" dirty="0" smtClean="0">
                <a:solidFill>
                  <a:schemeClr val="accent1"/>
                </a:solidFill>
              </a:rPr>
              <a:t>:</a:t>
            </a:r>
            <a:endParaRPr lang="ru-RU" sz="1600" dirty="0">
              <a:solidFill>
                <a:schemeClr val="accent1"/>
              </a:solidFill>
            </a:endParaRPr>
          </a:p>
          <a:p>
            <a:pPr>
              <a:lnSpc>
                <a:spcPct val="125000"/>
              </a:lnSpc>
            </a:pPr>
            <a:r>
              <a:rPr lang="ru-RU" sz="1600" dirty="0" smtClean="0"/>
              <a:t>    а) горизонтальна;</a:t>
            </a:r>
          </a:p>
          <a:p>
            <a:pPr>
              <a:lnSpc>
                <a:spcPct val="125000"/>
              </a:lnSpc>
            </a:pPr>
            <a:r>
              <a:rPr lang="ru-RU" sz="1600" dirty="0" smtClean="0"/>
              <a:t>    б) вертикальна;</a:t>
            </a:r>
          </a:p>
          <a:p>
            <a:pPr>
              <a:lnSpc>
                <a:spcPct val="125000"/>
              </a:lnSpc>
            </a:pPr>
            <a:r>
              <a:rPr lang="ru-RU" sz="1600" dirty="0" smtClean="0"/>
              <a:t>    в) </a:t>
            </a:r>
            <a:r>
              <a:rPr lang="ru-RU" sz="1600" dirty="0" err="1" smtClean="0"/>
              <a:t>змішана</a:t>
            </a:r>
            <a:r>
              <a:rPr lang="ru-RU" sz="1600" dirty="0" smtClean="0"/>
              <a:t>;</a:t>
            </a:r>
          </a:p>
          <a:p>
            <a:pPr>
              <a:lnSpc>
                <a:spcPct val="125000"/>
              </a:lnSpc>
            </a:pPr>
            <a:r>
              <a:rPr lang="ru-RU" sz="1600" dirty="0" smtClean="0"/>
              <a:t> </a:t>
            </a:r>
            <a:r>
              <a:rPr lang="ru-RU" sz="1600" dirty="0" smtClean="0">
                <a:solidFill>
                  <a:schemeClr val="accent1"/>
                </a:solidFill>
              </a:rPr>
              <a:t>3</a:t>
            </a:r>
            <a:r>
              <a:rPr lang="ru-RU" sz="1600" dirty="0">
                <a:solidFill>
                  <a:schemeClr val="accent1"/>
                </a:solidFill>
              </a:rPr>
              <a:t>) </a:t>
            </a:r>
            <a:r>
              <a:rPr lang="ru-RU" sz="1600" dirty="0" err="1" smtClean="0">
                <a:solidFill>
                  <a:schemeClr val="accent1"/>
                </a:solidFill>
              </a:rPr>
              <a:t>Протяжність</a:t>
            </a:r>
            <a:r>
              <a:rPr lang="ru-RU" sz="1600" dirty="0" smtClean="0">
                <a:solidFill>
                  <a:schemeClr val="accent1"/>
                </a:solidFill>
              </a:rPr>
              <a:t> </a:t>
            </a:r>
            <a:r>
              <a:rPr lang="ru-RU" sz="1600" dirty="0" err="1" smtClean="0">
                <a:solidFill>
                  <a:schemeClr val="accent1"/>
                </a:solidFill>
              </a:rPr>
              <a:t>ураження</a:t>
            </a:r>
            <a:r>
              <a:rPr lang="ru-RU" sz="1600" dirty="0" smtClean="0">
                <a:solidFill>
                  <a:schemeClr val="accent1"/>
                </a:solidFill>
              </a:rPr>
              <a:t>:    </a:t>
            </a:r>
            <a:endParaRPr lang="ru-RU" sz="1600" dirty="0">
              <a:solidFill>
                <a:schemeClr val="accent1"/>
              </a:solidFill>
            </a:endParaRPr>
          </a:p>
          <a:p>
            <a:pPr>
              <a:lnSpc>
                <a:spcPct val="125000"/>
              </a:lnSpc>
            </a:pPr>
            <a:r>
              <a:rPr lang="ru-RU" sz="1600" dirty="0" smtClean="0"/>
              <a:t>    а) </a:t>
            </a:r>
            <a:r>
              <a:rPr lang="ru-RU" sz="1600" dirty="0" err="1" smtClean="0"/>
              <a:t>обмежена</a:t>
            </a:r>
            <a:r>
              <a:rPr lang="ru-RU" sz="1600" dirty="0" smtClean="0"/>
              <a:t>;</a:t>
            </a:r>
          </a:p>
          <a:p>
            <a:pPr>
              <a:lnSpc>
                <a:spcPct val="125000"/>
              </a:lnSpc>
            </a:pPr>
            <a:r>
              <a:rPr lang="ru-RU" sz="1600" dirty="0" smtClean="0"/>
              <a:t>    б) </a:t>
            </a:r>
            <a:r>
              <a:rPr lang="ru-RU" sz="1600" dirty="0" err="1" smtClean="0"/>
              <a:t>генералізована</a:t>
            </a:r>
            <a:r>
              <a:rPr lang="ru-RU" sz="1600" dirty="0" smtClean="0"/>
              <a:t>.</a:t>
            </a:r>
          </a:p>
          <a:p>
            <a:pPr>
              <a:lnSpc>
                <a:spcPct val="125000"/>
              </a:lnSpc>
            </a:pPr>
            <a:r>
              <a:rPr lang="ru-RU" sz="1600" dirty="0" smtClean="0"/>
              <a:t> </a:t>
            </a:r>
            <a:r>
              <a:rPr lang="ru-RU" sz="1600" dirty="0" smtClean="0">
                <a:solidFill>
                  <a:schemeClr val="accent1"/>
                </a:solidFill>
              </a:rPr>
              <a:t>4</a:t>
            </a:r>
            <a:r>
              <a:rPr lang="ru-RU" sz="1600" dirty="0">
                <a:solidFill>
                  <a:schemeClr val="accent1"/>
                </a:solidFill>
              </a:rPr>
              <a:t>) </a:t>
            </a:r>
            <a:r>
              <a:rPr lang="ru-RU" sz="1600" dirty="0" err="1" smtClean="0">
                <a:solidFill>
                  <a:schemeClr val="accent1"/>
                </a:solidFill>
              </a:rPr>
              <a:t>Чутливість</a:t>
            </a:r>
            <a:r>
              <a:rPr lang="ru-RU" sz="1600" dirty="0" smtClean="0">
                <a:solidFill>
                  <a:schemeClr val="accent1"/>
                </a:solidFill>
              </a:rPr>
              <a:t> дентину:</a:t>
            </a:r>
            <a:endParaRPr lang="ru-RU" sz="1600" dirty="0"/>
          </a:p>
          <a:p>
            <a:pPr>
              <a:lnSpc>
                <a:spcPct val="125000"/>
              </a:lnSpc>
            </a:pPr>
            <a:r>
              <a:rPr lang="ru-RU" sz="1600" dirty="0" smtClean="0"/>
              <a:t>    а) в межах </a:t>
            </a:r>
            <a:r>
              <a:rPr lang="ru-RU" sz="1600" dirty="0" err="1" smtClean="0"/>
              <a:t>норми</a:t>
            </a:r>
            <a:r>
              <a:rPr lang="ru-RU" sz="1600" dirty="0" smtClean="0"/>
              <a:t>;</a:t>
            </a:r>
          </a:p>
          <a:p>
            <a:pPr>
              <a:lnSpc>
                <a:spcPct val="125000"/>
              </a:lnSpc>
            </a:pPr>
            <a:r>
              <a:rPr lang="ru-RU" sz="1600" dirty="0" smtClean="0"/>
              <a:t>    б) </a:t>
            </a:r>
            <a:r>
              <a:rPr lang="ru-RU" sz="1600" dirty="0" err="1" smtClean="0"/>
              <a:t>з</a:t>
            </a:r>
            <a:r>
              <a:rPr lang="ru-RU" sz="1600" dirty="0" smtClean="0"/>
              <a:t> </a:t>
            </a:r>
            <a:r>
              <a:rPr lang="ru-RU" sz="1600" dirty="0" err="1" smtClean="0"/>
              <a:t>гіперестезії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0449"/>
          <a:stretch/>
        </p:blipFill>
        <p:spPr>
          <a:xfrm>
            <a:off x="1187624" y="764705"/>
            <a:ext cx="1872208" cy="11974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121" t="18185"/>
          <a:stretch/>
        </p:blipFill>
        <p:spPr>
          <a:xfrm>
            <a:off x="1233115" y="2143309"/>
            <a:ext cx="1826717" cy="13346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747"/>
          <a:stretch/>
        </p:blipFill>
        <p:spPr>
          <a:xfrm>
            <a:off x="1181175" y="3645024"/>
            <a:ext cx="1976620" cy="953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631" t="10558" r="14300" b="31195"/>
          <a:stretch/>
        </p:blipFill>
        <p:spPr>
          <a:xfrm>
            <a:off x="1142811" y="4847034"/>
            <a:ext cx="2014984" cy="13510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136554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260648"/>
            <a:ext cx="33023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</a:rPr>
              <a:t>Понижуючий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прикус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620688"/>
            <a:ext cx="756084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1600" dirty="0" smtClean="0"/>
              <a:t> </a:t>
            </a:r>
            <a:r>
              <a:rPr lang="ru-RU" sz="1600" dirty="0" err="1" smtClean="0"/>
              <a:t>Клінічним</a:t>
            </a:r>
            <a:r>
              <a:rPr lang="ru-RU" sz="1600" dirty="0" smtClean="0"/>
              <a:t> </a:t>
            </a:r>
            <a:r>
              <a:rPr lang="ru-RU" sz="1600" dirty="0" err="1" smtClean="0"/>
              <a:t>проявом</a:t>
            </a:r>
            <a:r>
              <a:rPr lang="ru-RU" sz="1600" dirty="0" smtClean="0"/>
              <a:t> </a:t>
            </a:r>
            <a:r>
              <a:rPr lang="ru-RU" sz="1600" dirty="0" err="1" smtClean="0"/>
              <a:t>ускладнень</a:t>
            </a:r>
            <a:r>
              <a:rPr lang="ru-RU" sz="1600" dirty="0" smtClean="0"/>
              <a:t> </a:t>
            </a:r>
            <a:r>
              <a:rPr lang="ru-RU" sz="1600" dirty="0" err="1" smtClean="0"/>
              <a:t>патологічної</a:t>
            </a:r>
            <a:r>
              <a:rPr lang="ru-RU" sz="1600" dirty="0" smtClean="0"/>
              <a:t> </a:t>
            </a:r>
            <a:r>
              <a:rPr lang="ru-RU" sz="1600" dirty="0" err="1" smtClean="0"/>
              <a:t>стертості</a:t>
            </a:r>
            <a:r>
              <a:rPr lang="ru-RU" sz="1600" dirty="0" smtClean="0"/>
              <a:t> </a:t>
            </a:r>
            <a:r>
              <a:rPr lang="ru-RU" sz="1600" dirty="0" err="1" smtClean="0"/>
              <a:t>зубів</a:t>
            </a:r>
            <a:r>
              <a:rPr lang="ru-RU" sz="1600" dirty="0" smtClean="0"/>
              <a:t> </a:t>
            </a:r>
            <a:r>
              <a:rPr lang="ru-RU" sz="1600" dirty="0" err="1" smtClean="0"/>
              <a:t>є</a:t>
            </a:r>
            <a:r>
              <a:rPr lang="ru-RU" sz="1600" dirty="0" smtClean="0"/>
              <a:t> </a:t>
            </a:r>
            <a:r>
              <a:rPr lang="ru-RU" sz="1600" dirty="0" err="1" smtClean="0"/>
              <a:t>понижуючий</a:t>
            </a:r>
            <a:r>
              <a:rPr lang="ru-RU" sz="1600" dirty="0" smtClean="0"/>
              <a:t> прикус.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96752"/>
            <a:ext cx="2321932" cy="154795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437" t="19232" r="27396" b="18119"/>
          <a:stretch/>
        </p:blipFill>
        <p:spPr>
          <a:xfrm>
            <a:off x="5509289" y="1196753"/>
            <a:ext cx="2130561" cy="15256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333" t="13485" r="26251" b="27574"/>
          <a:stretch/>
        </p:blipFill>
        <p:spPr>
          <a:xfrm>
            <a:off x="5473285" y="2924944"/>
            <a:ext cx="2195059" cy="1442209"/>
          </a:xfrm>
          <a:prstGeom prst="rect">
            <a:avLst/>
          </a:prstGeom>
        </p:spPr>
      </p:pic>
      <p:pic>
        <p:nvPicPr>
          <p:cNvPr id="2050" name="Picture 2" descr="http://www.stomport.ru/res/data/fckeditor/user_197/4%282%2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1660"/>
          <a:stretch/>
        </p:blipFill>
        <p:spPr bwMode="auto">
          <a:xfrm>
            <a:off x="1547664" y="2996953"/>
            <a:ext cx="2450929" cy="14039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763688" y="4361036"/>
            <a:ext cx="60486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accent2"/>
                </a:solidFill>
              </a:rPr>
              <a:t>Клінічні</a:t>
            </a:r>
            <a:r>
              <a:rPr lang="ru-RU" b="1" dirty="0" smtClean="0">
                <a:solidFill>
                  <a:schemeClr val="accent2"/>
                </a:solidFill>
              </a:rPr>
              <a:t> </a:t>
            </a:r>
            <a:r>
              <a:rPr lang="ru-RU" b="1" dirty="0" err="1" smtClean="0">
                <a:solidFill>
                  <a:schemeClr val="accent2"/>
                </a:solidFill>
              </a:rPr>
              <a:t>ознаки</a:t>
            </a:r>
            <a:r>
              <a:rPr lang="ru-RU" b="1" dirty="0" smtClean="0">
                <a:solidFill>
                  <a:schemeClr val="accent2"/>
                </a:solidFill>
              </a:rPr>
              <a:t>:</a:t>
            </a:r>
          </a:p>
          <a:p>
            <a:r>
              <a:rPr lang="ru-RU" sz="1400" dirty="0" err="1" smtClean="0"/>
              <a:t>Біль</a:t>
            </a:r>
            <a:r>
              <a:rPr lang="ru-RU" sz="1400" dirty="0" smtClean="0"/>
              <a:t> </a:t>
            </a:r>
            <a:r>
              <a:rPr lang="ru-RU" sz="1400" dirty="0" err="1" smtClean="0"/>
              <a:t>і</a:t>
            </a:r>
            <a:r>
              <a:rPr lang="ru-RU" sz="1400" dirty="0" smtClean="0"/>
              <a:t> </a:t>
            </a:r>
            <a:r>
              <a:rPr lang="ru-RU" sz="1400" dirty="0" err="1" smtClean="0"/>
              <a:t>хрускіт</a:t>
            </a:r>
            <a:r>
              <a:rPr lang="ru-RU" sz="1400" dirty="0" smtClean="0"/>
              <a:t> в </a:t>
            </a:r>
            <a:r>
              <a:rPr lang="ru-RU" sz="1400" dirty="0" err="1" smtClean="0"/>
              <a:t>області</a:t>
            </a:r>
            <a:r>
              <a:rPr lang="ru-RU" sz="1400" dirty="0" smtClean="0"/>
              <a:t> </a:t>
            </a:r>
            <a:r>
              <a:rPr lang="ru-RU" sz="1400" dirty="0" err="1" smtClean="0"/>
              <a:t>скронево-нижньощелепного</a:t>
            </a:r>
            <a:r>
              <a:rPr lang="ru-RU" sz="1400" dirty="0" smtClean="0"/>
              <a:t> </a:t>
            </a:r>
            <a:r>
              <a:rPr lang="ru-RU" sz="1400" dirty="0" err="1" smtClean="0"/>
              <a:t>суглоба</a:t>
            </a:r>
            <a:endParaRPr lang="ru-RU" sz="1400" dirty="0" smtClean="0"/>
          </a:p>
          <a:p>
            <a:r>
              <a:rPr lang="ru-RU" sz="1400" dirty="0" err="1" smtClean="0"/>
              <a:t>лицьові</a:t>
            </a:r>
            <a:r>
              <a:rPr lang="ru-RU" sz="1400" dirty="0" smtClean="0"/>
              <a:t> </a:t>
            </a:r>
            <a:r>
              <a:rPr lang="ru-RU" sz="1400" dirty="0" err="1" smtClean="0"/>
              <a:t>болі</a:t>
            </a:r>
            <a:endParaRPr lang="ru-RU" sz="1400" dirty="0" smtClean="0"/>
          </a:p>
          <a:p>
            <a:r>
              <a:rPr lang="ru-RU" sz="1400" dirty="0" err="1" smtClean="0"/>
              <a:t>Стомлюваність</a:t>
            </a:r>
            <a:r>
              <a:rPr lang="ru-RU" sz="1400" dirty="0" smtClean="0"/>
              <a:t> </a:t>
            </a:r>
            <a:r>
              <a:rPr lang="ru-RU" sz="1400" dirty="0" err="1" smtClean="0"/>
              <a:t>жувальної</a:t>
            </a:r>
            <a:r>
              <a:rPr lang="ru-RU" sz="1400" dirty="0" smtClean="0"/>
              <a:t> </a:t>
            </a:r>
            <a:r>
              <a:rPr lang="ru-RU" sz="1400" dirty="0" err="1" smtClean="0"/>
              <a:t>мускулатури</a:t>
            </a:r>
            <a:endParaRPr lang="ru-RU" sz="1400" dirty="0" smtClean="0"/>
          </a:p>
          <a:p>
            <a:r>
              <a:rPr lang="ru-RU" sz="1400" dirty="0" err="1" smtClean="0"/>
              <a:t>Біль</a:t>
            </a:r>
            <a:r>
              <a:rPr lang="ru-RU" sz="1400" dirty="0" smtClean="0"/>
              <a:t> у </a:t>
            </a:r>
            <a:r>
              <a:rPr lang="ru-RU" sz="1400" dirty="0" err="1" smtClean="0"/>
              <a:t>жувальних</a:t>
            </a:r>
            <a:r>
              <a:rPr lang="ru-RU" sz="1400" dirty="0" smtClean="0"/>
              <a:t> </a:t>
            </a:r>
            <a:r>
              <a:rPr lang="ru-RU" sz="1400" dirty="0" err="1" smtClean="0"/>
              <a:t>м'язах</a:t>
            </a:r>
            <a:endParaRPr lang="ru-RU" sz="1400" dirty="0" smtClean="0"/>
          </a:p>
          <a:p>
            <a:r>
              <a:rPr lang="ru-RU" sz="1400" dirty="0" err="1" smtClean="0"/>
              <a:t>Відчуття</a:t>
            </a:r>
            <a:r>
              <a:rPr lang="ru-RU" sz="1400" dirty="0" smtClean="0"/>
              <a:t> </a:t>
            </a:r>
            <a:r>
              <a:rPr lang="ru-RU" sz="1400" dirty="0" err="1" smtClean="0"/>
              <a:t>закладеності</a:t>
            </a:r>
            <a:r>
              <a:rPr lang="ru-RU" sz="1400" dirty="0" smtClean="0"/>
              <a:t> у </a:t>
            </a:r>
            <a:r>
              <a:rPr lang="ru-RU" sz="1400" dirty="0" err="1" smtClean="0"/>
              <a:t>вусі</a:t>
            </a:r>
            <a:endParaRPr lang="ru-RU" sz="1400" dirty="0" smtClean="0"/>
          </a:p>
          <a:p>
            <a:r>
              <a:rPr lang="ru-RU" sz="1400" dirty="0" err="1" smtClean="0"/>
              <a:t>зниження</a:t>
            </a:r>
            <a:r>
              <a:rPr lang="ru-RU" sz="1400" dirty="0" smtClean="0"/>
              <a:t> слуху</a:t>
            </a:r>
          </a:p>
          <a:p>
            <a:r>
              <a:rPr lang="ru-RU" sz="1400" dirty="0" err="1" smtClean="0"/>
              <a:t>Головні</a:t>
            </a:r>
            <a:r>
              <a:rPr lang="ru-RU" sz="1400" dirty="0" smtClean="0"/>
              <a:t> </a:t>
            </a:r>
            <a:r>
              <a:rPr lang="ru-RU" sz="1400" dirty="0" err="1" smtClean="0"/>
              <a:t>болі</a:t>
            </a:r>
            <a:endParaRPr lang="ru-RU" sz="1400" dirty="0" smtClean="0"/>
          </a:p>
          <a:p>
            <a:r>
              <a:rPr lang="ru-RU" sz="1400" dirty="0" err="1" smtClean="0"/>
              <a:t>Сухість</a:t>
            </a:r>
            <a:r>
              <a:rPr lang="ru-RU" sz="1400" dirty="0" smtClean="0"/>
              <a:t> в </a:t>
            </a:r>
            <a:r>
              <a:rPr lang="ru-RU" sz="1400" dirty="0" err="1" smtClean="0"/>
              <a:t>роті</a:t>
            </a:r>
            <a:endParaRPr lang="ru-RU" sz="1400" dirty="0" smtClean="0"/>
          </a:p>
          <a:p>
            <a:r>
              <a:rPr lang="ru-RU" sz="1400" dirty="0" err="1" smtClean="0"/>
              <a:t>Глоссодініі</a:t>
            </a:r>
            <a:r>
              <a:rPr lang="ru-RU" sz="1400" dirty="0" smtClean="0"/>
              <a:t>, </a:t>
            </a:r>
            <a:r>
              <a:rPr lang="ru-RU" sz="1400" dirty="0" err="1" smtClean="0"/>
              <a:t>глосалгія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9654328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260648"/>
            <a:ext cx="33023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</a:rPr>
              <a:t>Понижуючий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прикус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620688"/>
            <a:ext cx="756084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1600" dirty="0" smtClean="0"/>
              <a:t> </a:t>
            </a:r>
            <a:r>
              <a:rPr lang="ru-RU" sz="1600" dirty="0" err="1" smtClean="0"/>
              <a:t>Клінічним</a:t>
            </a:r>
            <a:r>
              <a:rPr lang="ru-RU" sz="1600" dirty="0" smtClean="0"/>
              <a:t> </a:t>
            </a:r>
            <a:r>
              <a:rPr lang="ru-RU" sz="1600" dirty="0" err="1" smtClean="0"/>
              <a:t>проявом</a:t>
            </a:r>
            <a:r>
              <a:rPr lang="ru-RU" sz="1600" dirty="0" smtClean="0"/>
              <a:t> </a:t>
            </a:r>
            <a:r>
              <a:rPr lang="ru-RU" sz="1600" dirty="0" err="1" smtClean="0"/>
              <a:t>ускладнень</a:t>
            </a:r>
            <a:r>
              <a:rPr lang="ru-RU" sz="1600" dirty="0" smtClean="0"/>
              <a:t> </a:t>
            </a:r>
            <a:r>
              <a:rPr lang="ru-RU" sz="1600" dirty="0" err="1" smtClean="0"/>
              <a:t>патологічної</a:t>
            </a:r>
            <a:r>
              <a:rPr lang="ru-RU" sz="1600" dirty="0" smtClean="0"/>
              <a:t> </a:t>
            </a:r>
            <a:r>
              <a:rPr lang="ru-RU" sz="1600" dirty="0" err="1" smtClean="0"/>
              <a:t>стертості</a:t>
            </a:r>
            <a:r>
              <a:rPr lang="ru-RU" sz="1600" dirty="0" smtClean="0"/>
              <a:t> </a:t>
            </a:r>
            <a:r>
              <a:rPr lang="ru-RU" sz="1600" dirty="0" err="1" smtClean="0"/>
              <a:t>зубів</a:t>
            </a:r>
            <a:r>
              <a:rPr lang="ru-RU" sz="1600" dirty="0" smtClean="0"/>
              <a:t> </a:t>
            </a:r>
            <a:r>
              <a:rPr lang="ru-RU" sz="1600" dirty="0" err="1" smtClean="0"/>
              <a:t>є</a:t>
            </a:r>
            <a:r>
              <a:rPr lang="ru-RU" sz="1600" dirty="0" smtClean="0"/>
              <a:t> </a:t>
            </a:r>
            <a:r>
              <a:rPr lang="ru-RU" sz="1600" dirty="0" err="1" smtClean="0"/>
              <a:t>понижуючий</a:t>
            </a:r>
            <a:r>
              <a:rPr lang="ru-RU" sz="1600" dirty="0" smtClean="0"/>
              <a:t> прикус.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0165" y="4781470"/>
            <a:ext cx="77048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	 </a:t>
            </a:r>
            <a:r>
              <a:rPr lang="ru-RU" sz="1600" dirty="0" err="1" smtClean="0"/>
              <a:t>Крім</a:t>
            </a:r>
            <a:r>
              <a:rPr lang="ru-RU" sz="1600" dirty="0" smtClean="0"/>
              <a:t> </a:t>
            </a:r>
            <a:r>
              <a:rPr lang="ru-RU" sz="1600" dirty="0" err="1" smtClean="0"/>
              <a:t>патологічної</a:t>
            </a:r>
            <a:r>
              <a:rPr lang="ru-RU" sz="1600" dirty="0" smtClean="0"/>
              <a:t> </a:t>
            </a:r>
            <a:r>
              <a:rPr lang="ru-RU" sz="1600" dirty="0" err="1" smtClean="0"/>
              <a:t>стертості</a:t>
            </a:r>
            <a:r>
              <a:rPr lang="ru-RU" sz="1600" dirty="0" smtClean="0"/>
              <a:t> </a:t>
            </a:r>
            <a:r>
              <a:rPr lang="ru-RU" sz="1600" dirty="0" err="1" smtClean="0"/>
              <a:t>твердих</a:t>
            </a:r>
            <a:r>
              <a:rPr lang="ru-RU" sz="1600" dirty="0" smtClean="0"/>
              <a:t> тканин </a:t>
            </a:r>
            <a:r>
              <a:rPr lang="ru-RU" sz="1600" dirty="0" err="1" smtClean="0"/>
              <a:t>зубів</a:t>
            </a:r>
            <a:r>
              <a:rPr lang="ru-RU" sz="1600" dirty="0" smtClean="0"/>
              <a:t> причини </a:t>
            </a:r>
            <a:r>
              <a:rPr lang="ru-RU" sz="1600" dirty="0" err="1" smtClean="0"/>
              <a:t>розвитку</a:t>
            </a:r>
            <a:r>
              <a:rPr lang="ru-RU" sz="1600" dirty="0" smtClean="0"/>
              <a:t> </a:t>
            </a:r>
            <a:r>
              <a:rPr lang="ru-RU" sz="1600" dirty="0" err="1" smtClean="0"/>
              <a:t>понижуючого</a:t>
            </a:r>
            <a:r>
              <a:rPr lang="ru-RU" sz="1600" dirty="0" smtClean="0"/>
              <a:t> прикусу </a:t>
            </a:r>
            <a:r>
              <a:rPr lang="ru-RU" sz="1600" dirty="0" err="1" smtClean="0"/>
              <a:t>різноманітні</a:t>
            </a:r>
            <a:r>
              <a:rPr lang="ru-RU" sz="1600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/>
              <a:t>рання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втрата</a:t>
            </a:r>
            <a:r>
              <a:rPr lang="ru-RU" sz="1600" dirty="0" smtClean="0"/>
              <a:t> </a:t>
            </a:r>
            <a:r>
              <a:rPr lang="ru-RU" sz="1600" dirty="0" err="1" smtClean="0"/>
              <a:t>бічних</a:t>
            </a:r>
            <a:r>
              <a:rPr lang="ru-RU" sz="1600" dirty="0" smtClean="0"/>
              <a:t> </a:t>
            </a:r>
            <a:r>
              <a:rPr lang="ru-RU" sz="1600" dirty="0" err="1" smtClean="0"/>
              <a:t>зубів</a:t>
            </a:r>
            <a:r>
              <a:rPr lang="ru-RU" sz="1600" dirty="0" smtClean="0"/>
              <a:t>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/>
              <a:t>функціональне</a:t>
            </a:r>
            <a:r>
              <a:rPr lang="ru-RU" sz="1600" dirty="0" smtClean="0"/>
              <a:t> </a:t>
            </a:r>
            <a:r>
              <a:rPr lang="ru-RU" sz="1600" dirty="0" err="1" smtClean="0"/>
              <a:t>перевантаження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окремих</a:t>
            </a:r>
            <a:r>
              <a:rPr lang="ru-RU" sz="1600" dirty="0" smtClean="0"/>
              <a:t> </a:t>
            </a:r>
            <a:r>
              <a:rPr lang="ru-RU" sz="1600" dirty="0" err="1" smtClean="0"/>
              <a:t>або</a:t>
            </a:r>
            <a:r>
              <a:rPr lang="ru-RU" sz="1600" dirty="0" smtClean="0"/>
              <a:t> </a:t>
            </a:r>
            <a:r>
              <a:rPr lang="ru-RU" sz="1600" dirty="0" err="1" smtClean="0"/>
              <a:t>груп</a:t>
            </a:r>
            <a:r>
              <a:rPr lang="ru-RU" sz="1600" dirty="0" smtClean="0"/>
              <a:t> </a:t>
            </a:r>
            <a:r>
              <a:rPr lang="ru-RU" sz="1600" dirty="0" err="1" smtClean="0"/>
              <a:t>зубів</a:t>
            </a:r>
            <a:r>
              <a:rPr lang="ru-RU" sz="1600" dirty="0" smtClean="0"/>
              <a:t>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/>
              <a:t>зміни</a:t>
            </a:r>
            <a:r>
              <a:rPr lang="ru-RU" sz="1600" dirty="0" smtClean="0"/>
              <a:t> в тканинах пародонта,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/>
              <a:t>патологічний</a:t>
            </a:r>
            <a:r>
              <a:rPr lang="ru-RU" sz="1600" dirty="0" smtClean="0"/>
              <a:t> стан </a:t>
            </a:r>
            <a:r>
              <a:rPr lang="ru-RU" sz="1600" dirty="0" err="1" smtClean="0"/>
              <a:t>нейром'язового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апарату</a:t>
            </a:r>
            <a:r>
              <a:rPr lang="ru-RU" sz="1600" dirty="0" smtClean="0"/>
              <a:t>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/>
              <a:t>нераціональне</a:t>
            </a:r>
            <a:r>
              <a:rPr lang="ru-RU" sz="1600" dirty="0" smtClean="0"/>
              <a:t> </a:t>
            </a:r>
            <a:r>
              <a:rPr lang="ru-RU" sz="1600" dirty="0" err="1" smtClean="0"/>
              <a:t>протезування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96752"/>
            <a:ext cx="2321932" cy="154795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437" t="19232" r="27396" b="18119"/>
          <a:stretch/>
        </p:blipFill>
        <p:spPr>
          <a:xfrm>
            <a:off x="5509289" y="1196753"/>
            <a:ext cx="2130561" cy="15256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333" t="13485" r="26251" b="27574"/>
          <a:stretch/>
        </p:blipFill>
        <p:spPr>
          <a:xfrm>
            <a:off x="5473285" y="2924944"/>
            <a:ext cx="2195059" cy="1442209"/>
          </a:xfrm>
          <a:prstGeom prst="rect">
            <a:avLst/>
          </a:prstGeom>
        </p:spPr>
      </p:pic>
      <p:pic>
        <p:nvPicPr>
          <p:cNvPr id="2050" name="Picture 2" descr="http://www.stomport.ru/res/data/fckeditor/user_197/4%282%2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1660"/>
          <a:stretch/>
        </p:blipFill>
        <p:spPr bwMode="auto">
          <a:xfrm>
            <a:off x="1547664" y="2996953"/>
            <a:ext cx="2450929" cy="14039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455834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260648"/>
            <a:ext cx="3387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Понижуючий</a:t>
            </a:r>
            <a:r>
              <a:rPr lang="ru-RU" sz="2400" b="1" dirty="0" smtClean="0">
                <a:solidFill>
                  <a:srgbClr val="FF0000"/>
                </a:solidFill>
              </a:rPr>
              <a:t> прикус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37868300"/>
              </p:ext>
            </p:extLst>
          </p:nvPr>
        </p:nvGraphicFramePr>
        <p:xfrm>
          <a:off x="755576" y="1628800"/>
          <a:ext cx="7560839" cy="302365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23910"/>
                <a:gridCol w="1652353"/>
                <a:gridCol w="1656184"/>
                <a:gridCol w="1800200"/>
                <a:gridCol w="1728192"/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Перша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стадія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Друга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стадія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Третя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стадія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7411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Початкова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розвинулася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з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переважною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локалізацією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патологічного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процесу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в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зубній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системі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з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локалізацією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патологічного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процесу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в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зубній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системі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і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скронево-щелепних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суглобах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61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а) 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Без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помітної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деформації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зубних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і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альвеолярних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дуг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б)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з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деформацією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зубних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і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альвеолярних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дуг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а) 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без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помітної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деформації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зубних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і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альвеолярних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дуг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б</a:t>
                      </a: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)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з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деформацією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зубних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і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альвеолярних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 дуг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03" marR="28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242070" y="1242491"/>
            <a:ext cx="64807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/>
            <a:r>
              <a:rPr lang="ru-RU" sz="1400" b="1" i="1" dirty="0" err="1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1400" b="1" i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1400" b="1" i="1" dirty="0" err="1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понижуючого</a:t>
            </a:r>
            <a:r>
              <a:rPr lang="ru-RU" sz="1400" b="1" i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прикусу (за М. Г. </a:t>
            </a:r>
            <a:r>
              <a:rPr lang="ru-RU" sz="1400" b="1" i="1" dirty="0" err="1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Бушану</a:t>
            </a:r>
            <a:r>
              <a:rPr lang="ru-RU" sz="1400" b="1" i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620688"/>
            <a:ext cx="756084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1600" dirty="0" smtClean="0"/>
              <a:t> </a:t>
            </a:r>
            <a:r>
              <a:rPr lang="ru-RU" sz="1600" dirty="0" err="1" smtClean="0"/>
              <a:t>Клінічним</a:t>
            </a:r>
            <a:r>
              <a:rPr lang="ru-RU" sz="1600" dirty="0" smtClean="0"/>
              <a:t> </a:t>
            </a:r>
            <a:r>
              <a:rPr lang="ru-RU" sz="1600" dirty="0" err="1" smtClean="0"/>
              <a:t>проявом</a:t>
            </a:r>
            <a:r>
              <a:rPr lang="ru-RU" sz="1600" dirty="0" smtClean="0"/>
              <a:t> </a:t>
            </a:r>
            <a:r>
              <a:rPr lang="ru-RU" sz="1600" dirty="0" err="1" smtClean="0"/>
              <a:t>ускладнень</a:t>
            </a:r>
            <a:r>
              <a:rPr lang="ru-RU" sz="1600" dirty="0" smtClean="0"/>
              <a:t> </a:t>
            </a:r>
            <a:r>
              <a:rPr lang="ru-RU" sz="1600" dirty="0" err="1" smtClean="0"/>
              <a:t>патологічної</a:t>
            </a:r>
            <a:r>
              <a:rPr lang="ru-RU" sz="1600" dirty="0" smtClean="0"/>
              <a:t> </a:t>
            </a:r>
            <a:r>
              <a:rPr lang="ru-RU" sz="1600" dirty="0" err="1" smtClean="0"/>
              <a:t>стертості</a:t>
            </a:r>
            <a:r>
              <a:rPr lang="ru-RU" sz="1600" dirty="0" smtClean="0"/>
              <a:t> </a:t>
            </a:r>
            <a:r>
              <a:rPr lang="ru-RU" sz="1600" dirty="0" err="1" smtClean="0"/>
              <a:t>зубів</a:t>
            </a:r>
            <a:r>
              <a:rPr lang="ru-RU" sz="1600" dirty="0" smtClean="0"/>
              <a:t> </a:t>
            </a:r>
            <a:r>
              <a:rPr lang="ru-RU" sz="1600" dirty="0" err="1" smtClean="0"/>
              <a:t>є</a:t>
            </a:r>
            <a:r>
              <a:rPr lang="ru-RU" sz="1600" dirty="0" smtClean="0"/>
              <a:t>  </a:t>
            </a:r>
            <a:r>
              <a:rPr lang="ru-RU" sz="1600" dirty="0" err="1" smtClean="0"/>
              <a:t>понижуючий</a:t>
            </a:r>
            <a:r>
              <a:rPr lang="ru-RU" sz="1600" dirty="0" smtClean="0"/>
              <a:t> прикус.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4781470"/>
            <a:ext cx="77048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	 </a:t>
            </a:r>
            <a:r>
              <a:rPr lang="ru-RU" sz="1600" dirty="0" err="1" smtClean="0"/>
              <a:t>Крім</a:t>
            </a:r>
            <a:r>
              <a:rPr lang="ru-RU" sz="1600" dirty="0" smtClean="0"/>
              <a:t> </a:t>
            </a:r>
            <a:r>
              <a:rPr lang="ru-RU" sz="1600" dirty="0" err="1" smtClean="0"/>
              <a:t>патологічної</a:t>
            </a:r>
            <a:r>
              <a:rPr lang="ru-RU" sz="1600" dirty="0" smtClean="0"/>
              <a:t> </a:t>
            </a:r>
            <a:r>
              <a:rPr lang="ru-RU" sz="1600" dirty="0" err="1" smtClean="0"/>
              <a:t>стертості</a:t>
            </a:r>
            <a:r>
              <a:rPr lang="ru-RU" sz="1600" dirty="0" smtClean="0"/>
              <a:t> </a:t>
            </a:r>
            <a:r>
              <a:rPr lang="ru-RU" sz="1600" dirty="0" err="1" smtClean="0"/>
              <a:t>твердих</a:t>
            </a:r>
            <a:r>
              <a:rPr lang="ru-RU" sz="1600" dirty="0" smtClean="0"/>
              <a:t> тканин </a:t>
            </a:r>
            <a:r>
              <a:rPr lang="ru-RU" sz="1600" dirty="0" err="1" smtClean="0"/>
              <a:t>зубів</a:t>
            </a:r>
            <a:r>
              <a:rPr lang="ru-RU" sz="1600" dirty="0" smtClean="0"/>
              <a:t> причини </a:t>
            </a:r>
            <a:r>
              <a:rPr lang="ru-RU" sz="1600" dirty="0" err="1" smtClean="0"/>
              <a:t>розвитку</a:t>
            </a:r>
            <a:r>
              <a:rPr lang="ru-RU" sz="1600" dirty="0" smtClean="0"/>
              <a:t> </a:t>
            </a:r>
            <a:r>
              <a:rPr lang="ru-RU" sz="1600" dirty="0" err="1" smtClean="0"/>
              <a:t>понижуючого</a:t>
            </a:r>
            <a:r>
              <a:rPr lang="ru-RU" sz="1600" dirty="0" smtClean="0"/>
              <a:t> прикусу </a:t>
            </a:r>
            <a:r>
              <a:rPr lang="ru-RU" sz="1600" dirty="0" err="1" smtClean="0"/>
              <a:t>різноманітні</a:t>
            </a:r>
            <a:r>
              <a:rPr lang="ru-RU" sz="1600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/>
              <a:t>рання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втрата</a:t>
            </a:r>
            <a:r>
              <a:rPr lang="ru-RU" sz="1600" dirty="0" smtClean="0"/>
              <a:t> </a:t>
            </a:r>
            <a:r>
              <a:rPr lang="ru-RU" sz="1600" dirty="0" err="1" smtClean="0"/>
              <a:t>бічних</a:t>
            </a:r>
            <a:r>
              <a:rPr lang="ru-RU" sz="1600" dirty="0" smtClean="0"/>
              <a:t> </a:t>
            </a:r>
            <a:r>
              <a:rPr lang="ru-RU" sz="1600" dirty="0" err="1" smtClean="0"/>
              <a:t>зубів</a:t>
            </a:r>
            <a:r>
              <a:rPr lang="ru-RU" sz="1600" dirty="0" smtClean="0"/>
              <a:t>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/>
              <a:t>функціональне</a:t>
            </a:r>
            <a:r>
              <a:rPr lang="ru-RU" sz="1600" dirty="0" smtClean="0"/>
              <a:t> </a:t>
            </a:r>
            <a:r>
              <a:rPr lang="ru-RU" sz="1600" dirty="0" err="1" smtClean="0"/>
              <a:t>перевантаження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окремих</a:t>
            </a:r>
            <a:r>
              <a:rPr lang="ru-RU" sz="1600" dirty="0" smtClean="0"/>
              <a:t> </a:t>
            </a:r>
            <a:r>
              <a:rPr lang="ru-RU" sz="1600" dirty="0" err="1" smtClean="0"/>
              <a:t>або</a:t>
            </a:r>
            <a:r>
              <a:rPr lang="ru-RU" sz="1600" dirty="0" smtClean="0"/>
              <a:t> </a:t>
            </a:r>
            <a:r>
              <a:rPr lang="ru-RU" sz="1600" dirty="0" err="1" smtClean="0"/>
              <a:t>груп</a:t>
            </a:r>
            <a:r>
              <a:rPr lang="ru-RU" sz="1600" dirty="0" smtClean="0"/>
              <a:t> </a:t>
            </a:r>
            <a:r>
              <a:rPr lang="ru-RU" sz="1600" dirty="0" err="1" smtClean="0"/>
              <a:t>зубів</a:t>
            </a:r>
            <a:r>
              <a:rPr lang="ru-RU" sz="1600" dirty="0" smtClean="0"/>
              <a:t>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/>
              <a:t>зміни</a:t>
            </a:r>
            <a:r>
              <a:rPr lang="ru-RU" sz="1600" dirty="0" smtClean="0"/>
              <a:t> в тканинах пародонта,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/>
              <a:t>патологічний</a:t>
            </a:r>
            <a:r>
              <a:rPr lang="ru-RU" sz="1600" dirty="0" smtClean="0"/>
              <a:t> стан </a:t>
            </a:r>
            <a:r>
              <a:rPr lang="ru-RU" sz="1600" dirty="0" err="1" smtClean="0"/>
              <a:t>нейром'язового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апарату</a:t>
            </a:r>
            <a:r>
              <a:rPr lang="ru-RU" sz="1600" dirty="0" smtClean="0"/>
              <a:t>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/>
              <a:t>нераціональне</a:t>
            </a:r>
            <a:r>
              <a:rPr lang="ru-RU" sz="1600" dirty="0" smtClean="0"/>
              <a:t> </a:t>
            </a:r>
            <a:r>
              <a:rPr lang="ru-RU" sz="1600" dirty="0" err="1" smtClean="0"/>
              <a:t>протезування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26573624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48110" y="935599"/>
            <a:ext cx="3263849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err="1" smtClean="0">
                <a:solidFill>
                  <a:schemeClr val="accent1"/>
                </a:solidFill>
              </a:rPr>
              <a:t>Медикаментозні</a:t>
            </a:r>
            <a:r>
              <a:rPr lang="ru-RU" sz="1400" b="1" i="1" dirty="0" smtClean="0">
                <a:solidFill>
                  <a:schemeClr val="accent1"/>
                </a:solidFill>
              </a:rPr>
              <a:t> </a:t>
            </a:r>
            <a:r>
              <a:rPr lang="ru-RU" sz="1400" b="1" i="1" dirty="0" err="1" smtClean="0">
                <a:solidFill>
                  <a:schemeClr val="accent1"/>
                </a:solidFill>
              </a:rPr>
              <a:t>методи</a:t>
            </a:r>
            <a:endParaRPr lang="ru-RU" sz="1400" b="1" i="1" dirty="0" smtClean="0">
              <a:solidFill>
                <a:schemeClr val="accent1"/>
              </a:solidFill>
            </a:endParaRPr>
          </a:p>
          <a:p>
            <a:r>
              <a:rPr lang="ru-RU" sz="1400" dirty="0" err="1" smtClean="0"/>
              <a:t>застосовують</a:t>
            </a:r>
            <a:r>
              <a:rPr lang="ru-RU" sz="1400" dirty="0" smtClean="0"/>
              <a:t> </a:t>
            </a:r>
            <a:r>
              <a:rPr lang="ru-RU" sz="1400" dirty="0"/>
              <a:t>в  </a:t>
            </a:r>
            <a:r>
              <a:rPr lang="ru-RU" sz="1400" dirty="0" err="1" smtClean="0"/>
              <a:t>початкових</a:t>
            </a:r>
            <a:r>
              <a:rPr lang="ru-RU" sz="1400" dirty="0" smtClean="0"/>
              <a:t>  </a:t>
            </a:r>
            <a:r>
              <a:rPr lang="ru-RU" sz="1400" dirty="0" err="1" smtClean="0"/>
              <a:t>стадіях</a:t>
            </a:r>
            <a:endParaRPr lang="ru-RU" sz="1400" dirty="0" smtClean="0"/>
          </a:p>
          <a:p>
            <a:pPr algn="ctr"/>
            <a:endParaRPr lang="ru-RU" sz="1400" i="1" dirty="0" smtClean="0">
              <a:solidFill>
                <a:schemeClr val="accent1"/>
              </a:solidFill>
            </a:endParaRPr>
          </a:p>
          <a:p>
            <a:pPr algn="ctr"/>
            <a:r>
              <a:rPr lang="ru-RU" sz="1400" i="1" dirty="0" err="1" smtClean="0">
                <a:solidFill>
                  <a:schemeClr val="accent1"/>
                </a:solidFill>
              </a:rPr>
              <a:t>місцеве</a:t>
            </a:r>
            <a:r>
              <a:rPr lang="ru-RU" sz="1400" i="1" dirty="0" smtClean="0">
                <a:solidFill>
                  <a:schemeClr val="accent1"/>
                </a:solidFill>
              </a:rPr>
              <a:t> </a:t>
            </a:r>
            <a:r>
              <a:rPr lang="ru-RU" sz="1400" i="1" dirty="0" err="1" smtClean="0">
                <a:solidFill>
                  <a:schemeClr val="accent1"/>
                </a:solidFill>
              </a:rPr>
              <a:t>лікування</a:t>
            </a:r>
            <a:r>
              <a:rPr lang="ru-RU" sz="1400" i="1" dirty="0" smtClean="0">
                <a:solidFill>
                  <a:schemeClr val="accent1"/>
                </a:solidFill>
              </a:rPr>
              <a:t> :</a:t>
            </a:r>
            <a:endParaRPr lang="ru-RU" sz="1400" i="1" dirty="0">
              <a:solidFill>
                <a:schemeClr val="accent1"/>
              </a:solidFill>
            </a:endParaRPr>
          </a:p>
          <a:p>
            <a:pPr marL="285750" lvl="0" indent="-285750">
              <a:buFontTx/>
              <a:buChar char="-"/>
            </a:pPr>
            <a:r>
              <a:rPr lang="ru-RU" sz="1400" dirty="0" err="1" smtClean="0"/>
              <a:t>ремініралізація</a:t>
            </a:r>
            <a:r>
              <a:rPr lang="ru-RU" sz="1400" dirty="0" smtClean="0"/>
              <a:t> </a:t>
            </a:r>
            <a:r>
              <a:rPr lang="ru-RU" sz="1400" dirty="0" err="1" smtClean="0"/>
              <a:t>поверхневих</a:t>
            </a:r>
            <a:r>
              <a:rPr lang="ru-RU" sz="1400" dirty="0" smtClean="0"/>
              <a:t> </a:t>
            </a:r>
            <a:r>
              <a:rPr lang="ru-RU" sz="1400" dirty="0" err="1" smtClean="0"/>
              <a:t>шарів</a:t>
            </a:r>
            <a:r>
              <a:rPr lang="ru-RU" sz="1400" dirty="0" smtClean="0"/>
              <a:t> </a:t>
            </a:r>
            <a:r>
              <a:rPr lang="ru-RU" sz="1400" dirty="0" err="1" smtClean="0"/>
              <a:t>емалі</a:t>
            </a:r>
            <a:r>
              <a:rPr lang="ru-RU" sz="1400" dirty="0" smtClean="0"/>
              <a:t> та дентину </a:t>
            </a:r>
          </a:p>
          <a:p>
            <a:pPr marL="285750" lvl="0" indent="-285750">
              <a:buFontTx/>
              <a:buChar char="-"/>
            </a:pPr>
            <a:r>
              <a:rPr lang="ru-RU" sz="1400" dirty="0" err="1" smtClean="0"/>
              <a:t>кальцифікація</a:t>
            </a:r>
            <a:r>
              <a:rPr lang="ru-RU" sz="1400" dirty="0" smtClean="0"/>
              <a:t> </a:t>
            </a:r>
            <a:r>
              <a:rPr lang="ru-RU" sz="1400" dirty="0" err="1" smtClean="0"/>
              <a:t>утворюючого</a:t>
            </a:r>
            <a:r>
              <a:rPr lang="ru-RU" sz="1400" dirty="0" smtClean="0"/>
              <a:t> </a:t>
            </a:r>
            <a:r>
              <a:rPr lang="ru-RU" sz="1400" dirty="0" err="1" smtClean="0"/>
              <a:t>замісного</a:t>
            </a:r>
            <a:r>
              <a:rPr lang="ru-RU" sz="1400" dirty="0" smtClean="0"/>
              <a:t> дентину зуб</a:t>
            </a:r>
            <a:r>
              <a:rPr lang="uk-UA" sz="1400" dirty="0" smtClean="0"/>
              <a:t>і</a:t>
            </a:r>
            <a:r>
              <a:rPr lang="ru-RU" sz="1400" dirty="0" smtClean="0"/>
              <a:t>в</a:t>
            </a:r>
            <a:r>
              <a:rPr lang="ru-RU" sz="1400" dirty="0"/>
              <a:t>.</a:t>
            </a:r>
          </a:p>
          <a:p>
            <a:pPr lvl="0" algn="ctr"/>
            <a:r>
              <a:rPr lang="ru-RU" sz="1400" dirty="0"/>
              <a:t> </a:t>
            </a:r>
            <a:endParaRPr lang="ru-RU" sz="1400" dirty="0" smtClean="0"/>
          </a:p>
          <a:p>
            <a:pPr lvl="0" algn="ctr"/>
            <a:r>
              <a:rPr lang="ru-RU" sz="1400" i="1" dirty="0" smtClean="0">
                <a:solidFill>
                  <a:schemeClr val="accent1"/>
                </a:solidFill>
              </a:rPr>
              <a:t>Комплекс </a:t>
            </a:r>
            <a:r>
              <a:rPr lang="ru-RU" sz="1400" i="1" dirty="0" err="1" smtClean="0">
                <a:solidFill>
                  <a:schemeClr val="accent1"/>
                </a:solidFill>
              </a:rPr>
              <a:t>загального</a:t>
            </a:r>
            <a:r>
              <a:rPr lang="ru-RU" sz="1400" i="1" dirty="0" smtClean="0">
                <a:solidFill>
                  <a:schemeClr val="accent1"/>
                </a:solidFill>
              </a:rPr>
              <a:t> </a:t>
            </a:r>
            <a:r>
              <a:rPr lang="ru-RU" sz="1400" i="1" dirty="0" err="1" smtClean="0">
                <a:solidFill>
                  <a:schemeClr val="accent1"/>
                </a:solidFill>
              </a:rPr>
              <a:t>лікування</a:t>
            </a:r>
            <a:r>
              <a:rPr lang="ru-RU" sz="1400" i="1" dirty="0" smtClean="0">
                <a:solidFill>
                  <a:schemeClr val="accent1"/>
                </a:solidFill>
              </a:rPr>
              <a:t>:</a:t>
            </a:r>
            <a:endParaRPr lang="ru-RU" sz="1400" i="1" dirty="0">
              <a:solidFill>
                <a:schemeClr val="accent1"/>
              </a:solidFill>
            </a:endParaRPr>
          </a:p>
          <a:p>
            <a:r>
              <a:rPr lang="ru-RU" sz="1400" dirty="0"/>
              <a:t>I. </a:t>
            </a:r>
            <a:r>
              <a:rPr lang="ru-RU" sz="1400" dirty="0" err="1" smtClean="0"/>
              <a:t>Препарати</a:t>
            </a:r>
            <a:r>
              <a:rPr lang="ru-RU" sz="1400" dirty="0" smtClean="0"/>
              <a:t> </a:t>
            </a:r>
            <a:r>
              <a:rPr lang="ru-RU" sz="1400" dirty="0" err="1" smtClean="0"/>
              <a:t>кальція</a:t>
            </a:r>
            <a:r>
              <a:rPr lang="ru-RU" sz="1400" dirty="0"/>
              <a:t>:</a:t>
            </a:r>
          </a:p>
          <a:p>
            <a:r>
              <a:rPr lang="ru-RU" sz="1400" dirty="0"/>
              <a:t>II. Комплекс </a:t>
            </a:r>
            <a:r>
              <a:rPr lang="ru-RU" sz="1400" dirty="0" err="1" smtClean="0"/>
              <a:t>полівітамінів</a:t>
            </a:r>
            <a:r>
              <a:rPr lang="ru-RU" sz="1400" dirty="0" smtClean="0"/>
              <a:t> </a:t>
            </a:r>
            <a:r>
              <a:rPr lang="ru-RU" sz="1400" dirty="0" err="1"/>
              <a:t>і</a:t>
            </a:r>
            <a:r>
              <a:rPr lang="ru-RU" sz="1400" dirty="0" smtClean="0"/>
              <a:t> </a:t>
            </a:r>
            <a:r>
              <a:rPr lang="ru-RU" sz="1400" dirty="0" err="1" smtClean="0"/>
              <a:t>полімінералів</a:t>
            </a:r>
            <a:r>
              <a:rPr lang="ru-RU" sz="1400" dirty="0" smtClean="0"/>
              <a:t>:</a:t>
            </a:r>
            <a:endParaRPr lang="ru-RU" sz="1400" dirty="0"/>
          </a:p>
          <a:p>
            <a:r>
              <a:rPr lang="ru-RU" sz="1400" dirty="0"/>
              <a:t>III. При </a:t>
            </a:r>
            <a:r>
              <a:rPr lang="ru-RU" sz="1400" dirty="0" err="1" smtClean="0"/>
              <a:t>п</a:t>
            </a:r>
            <a:r>
              <a:rPr lang="uk-UA" sz="1400" dirty="0" err="1" smtClean="0"/>
              <a:t>ідвищенному</a:t>
            </a:r>
            <a:r>
              <a:rPr lang="uk-UA" sz="1400" dirty="0" smtClean="0"/>
              <a:t> </a:t>
            </a:r>
            <a:r>
              <a:rPr lang="ru-RU" sz="1400" dirty="0" err="1" smtClean="0"/>
              <a:t>тонусі</a:t>
            </a:r>
            <a:r>
              <a:rPr lang="ru-RU" sz="1400" dirty="0" smtClean="0"/>
              <a:t> </a:t>
            </a:r>
            <a:r>
              <a:rPr lang="ru-RU" sz="1400" dirty="0" err="1" smtClean="0"/>
              <a:t>жувальних</a:t>
            </a:r>
            <a:r>
              <a:rPr lang="ru-RU" sz="1400" dirty="0" smtClean="0"/>
              <a:t> </a:t>
            </a:r>
            <a:r>
              <a:rPr lang="ru-RU" sz="1400" dirty="0" err="1" smtClean="0"/>
              <a:t>м'язів</a:t>
            </a:r>
            <a:r>
              <a:rPr lang="ru-RU" sz="1400" dirty="0" smtClean="0"/>
              <a:t>, </a:t>
            </a:r>
            <a:r>
              <a:rPr lang="ru-RU" sz="1400" dirty="0" err="1" smtClean="0"/>
              <a:t>бруксизм</a:t>
            </a:r>
            <a:r>
              <a:rPr lang="uk-UA" sz="1400" dirty="0" smtClean="0"/>
              <a:t>і</a:t>
            </a:r>
            <a:r>
              <a:rPr lang="ru-RU" sz="1400" dirty="0" smtClean="0"/>
              <a:t> – </a:t>
            </a:r>
            <a:r>
              <a:rPr lang="ru-RU" sz="1400" dirty="0" err="1" smtClean="0"/>
              <a:t>седативні</a:t>
            </a:r>
            <a:r>
              <a:rPr lang="ru-RU" sz="1400" dirty="0" smtClean="0"/>
              <a:t> </a:t>
            </a:r>
            <a:r>
              <a:rPr lang="ru-RU" sz="1400" dirty="0" err="1" smtClean="0"/>
              <a:t>препарати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IV. </a:t>
            </a:r>
            <a:r>
              <a:rPr lang="ru-RU" sz="1400" dirty="0" err="1" smtClean="0"/>
              <a:t>Дієтотерапія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835696" y="347112"/>
            <a:ext cx="54507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</a:rPr>
              <a:t>Лікування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патологічного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стирання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99992" y="901111"/>
            <a:ext cx="381642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err="1" smtClean="0">
                <a:solidFill>
                  <a:schemeClr val="accent1"/>
                </a:solidFill>
              </a:rPr>
              <a:t>Ортопедичне</a:t>
            </a:r>
            <a:r>
              <a:rPr lang="ru-RU" sz="1400" b="1" i="1" dirty="0" smtClean="0">
                <a:solidFill>
                  <a:schemeClr val="accent1"/>
                </a:solidFill>
              </a:rPr>
              <a:t>  </a:t>
            </a:r>
            <a:r>
              <a:rPr lang="ru-RU" sz="1400" b="1" i="1" dirty="0" err="1" smtClean="0">
                <a:solidFill>
                  <a:schemeClr val="accent1"/>
                </a:solidFill>
              </a:rPr>
              <a:t>лікування</a:t>
            </a:r>
            <a:endParaRPr lang="ru-RU" sz="1400" b="1" dirty="0">
              <a:solidFill>
                <a:schemeClr val="accent1"/>
              </a:solidFill>
            </a:endParaRPr>
          </a:p>
          <a:p>
            <a:pPr lvl="0"/>
            <a:r>
              <a:rPr lang="ru-RU" sz="1400" dirty="0" smtClean="0"/>
              <a:t>1. </a:t>
            </a:r>
            <a:r>
              <a:rPr lang="ru-RU" sz="1400" dirty="0" err="1" smtClean="0"/>
              <a:t>Невеликі</a:t>
            </a:r>
            <a:r>
              <a:rPr lang="ru-RU" sz="1400" dirty="0" smtClean="0"/>
              <a:t> </a:t>
            </a:r>
            <a:r>
              <a:rPr lang="ru-RU" sz="1400" dirty="0" err="1" smtClean="0"/>
              <a:t>порушення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оклюзії</a:t>
            </a:r>
            <a:r>
              <a:rPr lang="ru-RU" sz="1400" dirty="0" smtClean="0"/>
              <a:t> </a:t>
            </a:r>
            <a:r>
              <a:rPr lang="ru-RU" sz="1400" dirty="0" err="1" smtClean="0"/>
              <a:t>і</a:t>
            </a:r>
            <a:r>
              <a:rPr lang="ru-RU" sz="1400" dirty="0" smtClean="0"/>
              <a:t> </a:t>
            </a:r>
            <a:r>
              <a:rPr lang="ru-RU" sz="1400" dirty="0" err="1" smtClean="0"/>
              <a:t>дуже</a:t>
            </a:r>
            <a:r>
              <a:rPr lang="ru-RU" sz="1400" dirty="0" smtClean="0"/>
              <a:t> </a:t>
            </a:r>
            <a:r>
              <a:rPr lang="ru-RU" sz="1400" dirty="0" err="1" smtClean="0"/>
              <a:t>стоншені</a:t>
            </a:r>
            <a:r>
              <a:rPr lang="ru-RU" sz="1400" dirty="0" smtClean="0"/>
              <a:t> </a:t>
            </a:r>
            <a:r>
              <a:rPr lang="ru-RU" sz="1400" dirty="0" err="1" smtClean="0"/>
              <a:t>краї</a:t>
            </a:r>
            <a:r>
              <a:rPr lang="ru-RU" sz="1400" dirty="0" smtClean="0"/>
              <a:t> </a:t>
            </a:r>
            <a:r>
              <a:rPr lang="ru-RU" sz="1400" dirty="0" err="1" smtClean="0"/>
              <a:t>зубів</a:t>
            </a:r>
            <a:r>
              <a:rPr lang="ru-RU" sz="1400" dirty="0" smtClean="0"/>
              <a:t> в </a:t>
            </a:r>
            <a:r>
              <a:rPr lang="ru-RU" sz="1400" dirty="0" err="1" smtClean="0"/>
              <a:t>результаті</a:t>
            </a:r>
            <a:r>
              <a:rPr lang="ru-RU" sz="1400" dirty="0" smtClean="0"/>
              <a:t> </a:t>
            </a:r>
            <a:r>
              <a:rPr lang="ru-RU" sz="1400" dirty="0" err="1" smtClean="0"/>
              <a:t>патологічної</a:t>
            </a:r>
            <a:r>
              <a:rPr lang="ru-RU" sz="1400" dirty="0" smtClean="0"/>
              <a:t> </a:t>
            </a:r>
            <a:r>
              <a:rPr lang="ru-RU" sz="1400" dirty="0" err="1" smtClean="0"/>
              <a:t>стертості</a:t>
            </a:r>
            <a:r>
              <a:rPr lang="ru-RU" sz="1400" dirty="0" smtClean="0"/>
              <a:t> </a:t>
            </a:r>
            <a:r>
              <a:rPr lang="ru-RU" sz="1400" dirty="0" err="1" smtClean="0"/>
              <a:t>усувають</a:t>
            </a:r>
            <a:r>
              <a:rPr lang="ru-RU" sz="1400" dirty="0" smtClean="0"/>
              <a:t> за </a:t>
            </a:r>
            <a:r>
              <a:rPr lang="ru-RU" sz="1400" dirty="0" err="1" smtClean="0"/>
              <a:t>допомогою</a:t>
            </a:r>
            <a:r>
              <a:rPr lang="ru-RU" sz="1400" dirty="0" smtClean="0"/>
              <a:t> </a:t>
            </a:r>
            <a:r>
              <a:rPr lang="ru-RU" sz="1400" dirty="0" err="1" smtClean="0"/>
              <a:t>пришліфовки</a:t>
            </a:r>
            <a:r>
              <a:rPr lang="ru-RU" sz="1400" dirty="0" smtClean="0"/>
              <a:t> </a:t>
            </a:r>
            <a:r>
              <a:rPr lang="ru-RU" sz="1400" dirty="0" err="1" smtClean="0"/>
              <a:t>зубів</a:t>
            </a:r>
            <a:r>
              <a:rPr lang="ru-RU" sz="1400" dirty="0" smtClean="0"/>
              <a:t>.</a:t>
            </a:r>
            <a:endParaRPr lang="ru-RU" sz="1400" dirty="0"/>
          </a:p>
          <a:p>
            <a:pPr lvl="0"/>
            <a:endParaRPr lang="ru-RU" sz="1400" dirty="0" smtClean="0"/>
          </a:p>
          <a:p>
            <a:pPr lvl="0"/>
            <a:r>
              <a:rPr lang="ru-RU" sz="1400" dirty="0" smtClean="0"/>
              <a:t>2. </a:t>
            </a:r>
            <a:r>
              <a:rPr lang="ru-RU" sz="1400" dirty="0" err="1" smtClean="0"/>
              <a:t>Пломбування</a:t>
            </a:r>
            <a:r>
              <a:rPr lang="ru-RU" sz="1400" dirty="0" smtClean="0"/>
              <a:t> </a:t>
            </a:r>
            <a:r>
              <a:rPr lang="ru-RU" sz="1400" dirty="0" err="1" smtClean="0"/>
              <a:t>фісур</a:t>
            </a:r>
            <a:r>
              <a:rPr lang="ru-RU" sz="1400" dirty="0" smtClean="0"/>
              <a:t> при </a:t>
            </a:r>
            <a:r>
              <a:rPr lang="ru-RU" sz="1400" dirty="0" err="1" smtClean="0"/>
              <a:t>стиранні</a:t>
            </a:r>
            <a:r>
              <a:rPr lang="ru-RU" sz="1400" dirty="0" smtClean="0"/>
              <a:t> </a:t>
            </a:r>
            <a:r>
              <a:rPr lang="ru-RU" sz="1400" dirty="0" err="1" smtClean="0"/>
              <a:t>зубів</a:t>
            </a:r>
            <a:r>
              <a:rPr lang="ru-RU" sz="1400" dirty="0" smtClean="0"/>
              <a:t> </a:t>
            </a:r>
            <a:r>
              <a:rPr lang="ru-RU" sz="1400" dirty="0" err="1" smtClean="0"/>
              <a:t>представляється</a:t>
            </a:r>
            <a:r>
              <a:rPr lang="ru-RU" sz="1400" dirty="0" smtClean="0"/>
              <a:t> </a:t>
            </a:r>
            <a:r>
              <a:rPr lang="ru-RU" sz="1400" dirty="0" err="1" smtClean="0"/>
              <a:t>можливим</a:t>
            </a:r>
            <a:r>
              <a:rPr lang="ru-RU" sz="1400" dirty="0" smtClean="0"/>
              <a:t> </a:t>
            </a:r>
            <a:r>
              <a:rPr lang="ru-RU" sz="1400" dirty="0" err="1" smtClean="0"/>
              <a:t>тільки</a:t>
            </a:r>
            <a:r>
              <a:rPr lang="ru-RU" sz="1400" dirty="0" smtClean="0"/>
              <a:t> </a:t>
            </a:r>
            <a:r>
              <a:rPr lang="ru-RU" sz="1400" dirty="0" err="1" smtClean="0"/>
              <a:t>тоді</a:t>
            </a:r>
            <a:r>
              <a:rPr lang="ru-RU" sz="1400" dirty="0" smtClean="0"/>
              <a:t>, коли вони в </a:t>
            </a:r>
            <a:r>
              <a:rPr lang="ru-RU" sz="1400" dirty="0" err="1" smtClean="0"/>
              <a:t>невеликій</a:t>
            </a:r>
            <a:r>
              <a:rPr lang="ru-RU" sz="1400" dirty="0" smtClean="0"/>
              <a:t> </a:t>
            </a:r>
            <a:r>
              <a:rPr lang="ru-RU" sz="1400" dirty="0" err="1" smtClean="0"/>
              <a:t>кількості</a:t>
            </a:r>
            <a:r>
              <a:rPr lang="ru-RU" sz="1400" dirty="0" smtClean="0"/>
              <a:t>.</a:t>
            </a:r>
            <a:endParaRPr lang="ru-RU" sz="1400" dirty="0"/>
          </a:p>
          <a:p>
            <a:pPr lvl="0"/>
            <a:endParaRPr lang="ru-RU" sz="1400" dirty="0" smtClean="0"/>
          </a:p>
          <a:p>
            <a:pPr lvl="0"/>
            <a:r>
              <a:rPr lang="ru-RU" sz="1400" dirty="0" smtClean="0"/>
              <a:t>3. </a:t>
            </a:r>
            <a:r>
              <a:rPr lang="ru-RU" sz="1400" dirty="0" err="1" smtClean="0"/>
              <a:t>Хворим</a:t>
            </a:r>
            <a:r>
              <a:rPr lang="ru-RU" sz="1400" dirty="0" smtClean="0"/>
              <a:t> </a:t>
            </a:r>
            <a:r>
              <a:rPr lang="ru-RU" sz="1400" dirty="0" err="1" smtClean="0"/>
              <a:t>з</a:t>
            </a:r>
            <a:r>
              <a:rPr lang="ru-RU" sz="1400" dirty="0" smtClean="0"/>
              <a:t> першим </a:t>
            </a:r>
            <a:r>
              <a:rPr lang="ru-RU" sz="1400" dirty="0" err="1" smtClean="0"/>
              <a:t>ступенем</a:t>
            </a:r>
            <a:r>
              <a:rPr lang="ru-RU" sz="1400" dirty="0" smtClean="0"/>
              <a:t> </a:t>
            </a:r>
            <a:r>
              <a:rPr lang="ru-RU" sz="1400" dirty="0" err="1" smtClean="0"/>
              <a:t>патологічної</a:t>
            </a:r>
            <a:r>
              <a:rPr lang="ru-RU" sz="1400" dirty="0" smtClean="0"/>
              <a:t> </a:t>
            </a:r>
            <a:r>
              <a:rPr lang="ru-RU" sz="1400" dirty="0" err="1" smtClean="0"/>
              <a:t>стертості</a:t>
            </a:r>
            <a:r>
              <a:rPr lang="ru-RU" sz="1400" dirty="0" smtClean="0"/>
              <a:t> </a:t>
            </a:r>
            <a:r>
              <a:rPr lang="ru-RU" sz="1400" dirty="0" err="1" smtClean="0"/>
              <a:t>створюють</a:t>
            </a:r>
            <a:r>
              <a:rPr lang="ru-RU" sz="1400" dirty="0" smtClean="0"/>
              <a:t> по 2-3, а </a:t>
            </a:r>
            <a:r>
              <a:rPr lang="ru-RU" sz="1400" dirty="0" err="1" smtClean="0"/>
              <a:t>з</a:t>
            </a:r>
            <a:r>
              <a:rPr lang="ru-RU" sz="1400" dirty="0" smtClean="0"/>
              <a:t> другим </a:t>
            </a:r>
            <a:r>
              <a:rPr lang="ru-RU" sz="1400" dirty="0" err="1" smtClean="0"/>
              <a:t>ступенем</a:t>
            </a:r>
            <a:r>
              <a:rPr lang="ru-RU" sz="1400" dirty="0" smtClean="0"/>
              <a:t> по 4-6 </a:t>
            </a:r>
            <a:r>
              <a:rPr lang="ru-RU" sz="1400" dirty="0" err="1" smtClean="0"/>
              <a:t>контактних</a:t>
            </a:r>
            <a:r>
              <a:rPr lang="ru-RU" sz="1400" dirty="0" smtClean="0"/>
              <a:t> </a:t>
            </a:r>
            <a:r>
              <a:rPr lang="ru-RU" sz="1400" dirty="0" err="1" smtClean="0"/>
              <a:t>точок</a:t>
            </a:r>
            <a:r>
              <a:rPr lang="ru-RU" sz="1400" dirty="0" smtClean="0"/>
              <a:t> </a:t>
            </a:r>
            <a:r>
              <a:rPr lang="ru-RU" sz="1400" dirty="0" err="1" smtClean="0"/>
              <a:t>даної</a:t>
            </a:r>
            <a:r>
              <a:rPr lang="ru-RU" sz="1400" dirty="0" smtClean="0"/>
              <a:t> </a:t>
            </a:r>
            <a:r>
              <a:rPr lang="ru-RU" sz="1400" dirty="0" err="1" smtClean="0"/>
              <a:t>групи</a:t>
            </a:r>
            <a:r>
              <a:rPr lang="ru-RU" sz="1400" dirty="0" smtClean="0"/>
              <a:t> </a:t>
            </a:r>
            <a:r>
              <a:rPr lang="ru-RU" sz="1400" dirty="0" err="1" smtClean="0"/>
              <a:t>зубів</a:t>
            </a:r>
            <a:r>
              <a:rPr lang="ru-RU" sz="1400" dirty="0" smtClean="0"/>
              <a:t>.</a:t>
            </a:r>
            <a:endParaRPr lang="ru-RU" sz="1400" dirty="0"/>
          </a:p>
          <a:p>
            <a:pPr lvl="0"/>
            <a:endParaRPr lang="ru-RU" sz="1400" dirty="0" smtClean="0"/>
          </a:p>
          <a:p>
            <a:pPr lvl="0"/>
            <a:r>
              <a:rPr lang="ru-RU" sz="1400" dirty="0" smtClean="0"/>
              <a:t>4. </a:t>
            </a:r>
            <a:r>
              <a:rPr lang="ru-RU" sz="1400" dirty="0" err="1" smtClean="0"/>
              <a:t>Лікування</a:t>
            </a:r>
            <a:r>
              <a:rPr lang="ru-RU" sz="1400" dirty="0" smtClean="0"/>
              <a:t> </a:t>
            </a:r>
            <a:r>
              <a:rPr lang="ru-RU" sz="1400" dirty="0" err="1" smtClean="0"/>
              <a:t>хворих</a:t>
            </a:r>
            <a:r>
              <a:rPr lang="ru-RU" sz="1400" dirty="0" smtClean="0"/>
              <a:t> </a:t>
            </a:r>
            <a:r>
              <a:rPr lang="ru-RU" sz="1400" dirty="0" err="1" smtClean="0"/>
              <a:t>з</a:t>
            </a:r>
            <a:r>
              <a:rPr lang="ru-RU" sz="1400" dirty="0" smtClean="0"/>
              <a:t> </a:t>
            </a:r>
            <a:r>
              <a:rPr lang="ru-RU" sz="1400" dirty="0" err="1" smtClean="0"/>
              <a:t>розвиненою</a:t>
            </a:r>
            <a:r>
              <a:rPr lang="ru-RU" sz="1400" dirty="0" smtClean="0"/>
              <a:t> </a:t>
            </a:r>
            <a:r>
              <a:rPr lang="ru-RU" sz="1400" dirty="0" err="1" smtClean="0"/>
              <a:t>стадією</a:t>
            </a:r>
            <a:r>
              <a:rPr lang="ru-RU" sz="1400" dirty="0" smtClean="0"/>
              <a:t> </a:t>
            </a:r>
            <a:r>
              <a:rPr lang="ru-RU" sz="1400" dirty="0" err="1" smtClean="0"/>
              <a:t>зниженого</a:t>
            </a:r>
            <a:r>
              <a:rPr lang="ru-RU" sz="1400" dirty="0" smtClean="0"/>
              <a:t> прикусу  та </a:t>
            </a:r>
            <a:r>
              <a:rPr lang="ru-RU" sz="1400" dirty="0" err="1" smtClean="0"/>
              <a:t>локалізацією</a:t>
            </a:r>
            <a:r>
              <a:rPr lang="ru-RU" sz="1400" dirty="0" smtClean="0"/>
              <a:t> </a:t>
            </a:r>
            <a:r>
              <a:rPr lang="ru-RU" sz="1400" dirty="0" err="1" smtClean="0"/>
              <a:t>патологічного</a:t>
            </a:r>
            <a:r>
              <a:rPr lang="ru-RU" sz="1400" dirty="0" smtClean="0"/>
              <a:t> </a:t>
            </a:r>
            <a:r>
              <a:rPr lang="ru-RU" sz="1400" dirty="0" err="1" smtClean="0"/>
              <a:t>процесу</a:t>
            </a:r>
            <a:r>
              <a:rPr lang="ru-RU" sz="1400" dirty="0" smtClean="0"/>
              <a:t> в </a:t>
            </a:r>
            <a:r>
              <a:rPr lang="ru-RU" sz="1400" dirty="0" err="1" smtClean="0"/>
              <a:t>зубній</a:t>
            </a:r>
            <a:r>
              <a:rPr lang="ru-RU" sz="1400" dirty="0" smtClean="0"/>
              <a:t> </a:t>
            </a:r>
            <a:r>
              <a:rPr lang="ru-RU" sz="1400" dirty="0" err="1" smtClean="0"/>
              <a:t>системі</a:t>
            </a:r>
            <a:r>
              <a:rPr lang="ru-RU" sz="1400" dirty="0" smtClean="0"/>
              <a:t> </a:t>
            </a:r>
            <a:r>
              <a:rPr lang="ru-RU" sz="1400" dirty="0" err="1" smtClean="0"/>
              <a:t>і</a:t>
            </a:r>
            <a:r>
              <a:rPr lang="ru-RU" sz="1400" dirty="0" smtClean="0"/>
              <a:t> </a:t>
            </a:r>
            <a:r>
              <a:rPr lang="ru-RU" sz="1400" dirty="0" err="1" smtClean="0"/>
              <a:t>скронево-щелепних</a:t>
            </a:r>
            <a:r>
              <a:rPr lang="ru-RU" sz="1400" dirty="0" smtClean="0"/>
              <a:t> </a:t>
            </a:r>
            <a:r>
              <a:rPr lang="ru-RU" sz="1400" dirty="0" err="1" smtClean="0"/>
              <a:t>суглобах</a:t>
            </a:r>
            <a:r>
              <a:rPr lang="ru-RU" sz="1400" dirty="0" smtClean="0"/>
              <a:t> </a:t>
            </a:r>
            <a:r>
              <a:rPr lang="ru-RU" sz="1400" dirty="0" err="1" smtClean="0"/>
              <a:t>двоетапне</a:t>
            </a:r>
            <a:r>
              <a:rPr lang="ru-RU" sz="1400" dirty="0" smtClean="0"/>
              <a:t> :</a:t>
            </a:r>
            <a:endParaRPr lang="ru-RU" sz="1400" dirty="0"/>
          </a:p>
          <a:p>
            <a:r>
              <a:rPr lang="ru-RU" sz="1400" dirty="0" smtClean="0"/>
              <a:t>     </a:t>
            </a:r>
            <a:r>
              <a:rPr lang="en-US" sz="1400" dirty="0" smtClean="0"/>
              <a:t>I</a:t>
            </a:r>
            <a:r>
              <a:rPr lang="ru-RU" sz="1400" dirty="0" smtClean="0"/>
              <a:t> </a:t>
            </a:r>
            <a:r>
              <a:rPr lang="ru-RU" sz="1400" dirty="0"/>
              <a:t>- </a:t>
            </a:r>
            <a:r>
              <a:rPr lang="ru-RU" sz="1400" dirty="0" err="1" smtClean="0"/>
              <a:t>визначити</a:t>
            </a:r>
            <a:r>
              <a:rPr lang="ru-RU" sz="1400" dirty="0" smtClean="0"/>
              <a:t> </a:t>
            </a:r>
            <a:r>
              <a:rPr lang="ru-RU" sz="1400" dirty="0" err="1" smtClean="0"/>
              <a:t>і</a:t>
            </a:r>
            <a:r>
              <a:rPr lang="ru-RU" sz="1400" dirty="0" smtClean="0"/>
              <a:t> </a:t>
            </a:r>
            <a:r>
              <a:rPr lang="ru-RU" sz="1400" dirty="0" err="1" smtClean="0"/>
              <a:t>відновити</a:t>
            </a:r>
            <a:r>
              <a:rPr lang="ru-RU" sz="1400" dirty="0" smtClean="0"/>
              <a:t> </a:t>
            </a:r>
            <a:r>
              <a:rPr lang="ru-RU" sz="1400" dirty="0" err="1" smtClean="0"/>
              <a:t>висоту</a:t>
            </a:r>
            <a:r>
              <a:rPr lang="ru-RU" sz="1400" dirty="0" smtClean="0"/>
              <a:t> прикусу </a:t>
            </a:r>
            <a:r>
              <a:rPr lang="ru-RU" sz="1400" dirty="0" err="1" smtClean="0"/>
              <a:t>зубо-ясневою</a:t>
            </a:r>
            <a:r>
              <a:rPr lang="ru-RU" sz="1400" dirty="0" smtClean="0"/>
              <a:t> </a:t>
            </a:r>
            <a:r>
              <a:rPr lang="ru-RU" sz="1400" dirty="0" err="1" smtClean="0"/>
              <a:t>капою</a:t>
            </a:r>
            <a:r>
              <a:rPr lang="ru-RU" sz="1400" dirty="0" smtClean="0"/>
              <a:t>;</a:t>
            </a:r>
            <a:endParaRPr lang="ru-RU" sz="1400" dirty="0"/>
          </a:p>
          <a:p>
            <a:r>
              <a:rPr lang="ru-RU" sz="1400" dirty="0" smtClean="0"/>
              <a:t>     </a:t>
            </a:r>
            <a:r>
              <a:rPr lang="en-US" sz="1400" dirty="0" smtClean="0"/>
              <a:t>II</a:t>
            </a:r>
            <a:r>
              <a:rPr lang="ru-RU" sz="1400" dirty="0" smtClean="0"/>
              <a:t> </a:t>
            </a:r>
            <a:r>
              <a:rPr lang="ru-RU" sz="1400" dirty="0"/>
              <a:t>– </a:t>
            </a:r>
            <a:r>
              <a:rPr lang="ru-RU" sz="1400" dirty="0" err="1" smtClean="0"/>
              <a:t>фіксація</a:t>
            </a:r>
            <a:r>
              <a:rPr lang="ru-RU" sz="1400" dirty="0" smtClean="0"/>
              <a:t> </a:t>
            </a:r>
            <a:r>
              <a:rPr lang="ru-RU" sz="1400" dirty="0" err="1" smtClean="0"/>
              <a:t>цієї</a:t>
            </a:r>
            <a:r>
              <a:rPr lang="ru-RU" sz="1400" dirty="0" smtClean="0"/>
              <a:t> </a:t>
            </a:r>
            <a:r>
              <a:rPr lang="ru-RU" sz="1400" dirty="0" err="1" smtClean="0"/>
              <a:t>висоти</a:t>
            </a:r>
            <a:r>
              <a:rPr lang="ru-RU" sz="1400" dirty="0" smtClean="0"/>
              <a:t> протезами.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921891"/>
            <a:ext cx="2381250" cy="14287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449875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FDFC-4FCC-4544-ABF8-488ED1E33398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332656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Про</a:t>
            </a:r>
            <a:r>
              <a:rPr lang="uk-UA" sz="2000" b="1" dirty="0" err="1" smtClean="0">
                <a:solidFill>
                  <a:srgbClr val="FF0000"/>
                </a:solidFill>
              </a:rPr>
              <a:t>філактика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патологічного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стирання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та </a:t>
            </a:r>
            <a:r>
              <a:rPr lang="ru-RU" sz="2000" b="1" dirty="0" err="1" smtClean="0">
                <a:solidFill>
                  <a:srgbClr val="FF0000"/>
                </a:solidFill>
              </a:rPr>
              <a:t>його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ускладнень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64543" y="1268760"/>
            <a:ext cx="720080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err="1" smtClean="0"/>
              <a:t>Своєчасне</a:t>
            </a:r>
            <a:r>
              <a:rPr lang="ru-RU" dirty="0" smtClean="0"/>
              <a:t> </a:t>
            </a:r>
            <a:r>
              <a:rPr lang="ru-RU" dirty="0" err="1" smtClean="0"/>
              <a:t>відновлення</a:t>
            </a:r>
            <a:r>
              <a:rPr lang="ru-RU" dirty="0" smtClean="0"/>
              <a:t>  </a:t>
            </a:r>
            <a:r>
              <a:rPr lang="ru-RU" dirty="0" err="1" smtClean="0"/>
              <a:t>дефектів</a:t>
            </a:r>
            <a:r>
              <a:rPr lang="ru-RU" dirty="0" smtClean="0"/>
              <a:t> </a:t>
            </a:r>
            <a:r>
              <a:rPr lang="ru-RU" dirty="0" err="1" smtClean="0"/>
              <a:t>зубних</a:t>
            </a:r>
            <a:r>
              <a:rPr lang="ru-RU" dirty="0" smtClean="0"/>
              <a:t> </a:t>
            </a:r>
            <a:r>
              <a:rPr lang="ru-RU" dirty="0" err="1" smtClean="0"/>
              <a:t>рядів</a:t>
            </a:r>
            <a:r>
              <a:rPr lang="ru-RU" dirty="0" smtClean="0"/>
              <a:t>. </a:t>
            </a:r>
            <a:endParaRPr lang="ru-RU" dirty="0"/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зубо</a:t>
            </a:r>
            <a:r>
              <a:rPr lang="ru-RU" dirty="0" smtClean="0"/>
              <a:t>–</a:t>
            </a:r>
            <a:r>
              <a:rPr lang="ru-RU" dirty="0" err="1" smtClean="0"/>
              <a:t>щелепних</a:t>
            </a:r>
            <a:r>
              <a:rPr lang="ru-RU" dirty="0" smtClean="0"/>
              <a:t> </a:t>
            </a:r>
            <a:r>
              <a:rPr lang="ru-RU" dirty="0" err="1" smtClean="0"/>
              <a:t>аномалій</a:t>
            </a:r>
            <a:r>
              <a:rPr lang="ru-RU" dirty="0" smtClean="0"/>
              <a:t>.</a:t>
            </a:r>
            <a:endParaRPr lang="ru-RU" dirty="0"/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err="1" smtClean="0"/>
              <a:t>Боротьба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шкідливими</a:t>
            </a:r>
            <a:r>
              <a:rPr lang="ru-RU" dirty="0" smtClean="0"/>
              <a:t> </a:t>
            </a:r>
            <a:r>
              <a:rPr lang="ru-RU" dirty="0" err="1" smtClean="0"/>
              <a:t>професійними</a:t>
            </a:r>
            <a:r>
              <a:rPr lang="ru-RU" dirty="0" smtClean="0"/>
              <a:t>  </a:t>
            </a:r>
            <a:r>
              <a:rPr lang="ru-RU" dirty="0" err="1" smtClean="0"/>
              <a:t>звичками</a:t>
            </a:r>
            <a:r>
              <a:rPr lang="ru-RU" dirty="0" smtClean="0"/>
              <a:t>.</a:t>
            </a:r>
            <a:endParaRPr lang="ru-RU" dirty="0"/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та систем,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патогенетичний</a:t>
            </a:r>
            <a:r>
              <a:rPr lang="ru-RU" dirty="0" smtClean="0"/>
              <a:t> </a:t>
            </a:r>
            <a:r>
              <a:rPr lang="ru-RU" dirty="0" err="1" smtClean="0"/>
              <a:t>звязок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підвищенною</a:t>
            </a:r>
            <a:r>
              <a:rPr lang="ru-RU" dirty="0" smtClean="0"/>
              <a:t>  </a:t>
            </a:r>
            <a:r>
              <a:rPr lang="ru-RU" dirty="0" err="1" smtClean="0"/>
              <a:t>стертістю</a:t>
            </a:r>
            <a:r>
              <a:rPr lang="ru-RU" dirty="0" smtClean="0"/>
              <a:t> </a:t>
            </a:r>
            <a:r>
              <a:rPr lang="ru-RU" dirty="0" err="1" smtClean="0"/>
              <a:t>зубів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бруксизм</a:t>
            </a:r>
            <a:r>
              <a:rPr lang="ru-RU" dirty="0"/>
              <a:t> </a:t>
            </a:r>
            <a:r>
              <a:rPr lang="ru-RU" dirty="0" smtClean="0"/>
              <a:t>при </a:t>
            </a:r>
            <a:r>
              <a:rPr lang="ru-RU" dirty="0" err="1" smtClean="0"/>
              <a:t>порушенні</a:t>
            </a:r>
            <a:r>
              <a:rPr lang="ru-RU" dirty="0" smtClean="0"/>
              <a:t> </a:t>
            </a:r>
            <a:r>
              <a:rPr lang="ru-RU" dirty="0" err="1" smtClean="0"/>
              <a:t>функцїї</a:t>
            </a:r>
            <a:r>
              <a:rPr lang="ru-RU" dirty="0" smtClean="0"/>
              <a:t> </a:t>
            </a:r>
            <a:r>
              <a:rPr lang="ru-RU" dirty="0" err="1" smtClean="0"/>
              <a:t>центральної</a:t>
            </a:r>
            <a:r>
              <a:rPr lang="ru-RU" dirty="0" smtClean="0"/>
              <a:t> </a:t>
            </a:r>
            <a:r>
              <a:rPr lang="ru-RU" dirty="0" err="1" smtClean="0"/>
              <a:t>нервової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, </a:t>
            </a:r>
            <a:r>
              <a:rPr lang="ru-RU" dirty="0" err="1" smtClean="0"/>
              <a:t>патологія</a:t>
            </a:r>
            <a:r>
              <a:rPr lang="ru-RU" dirty="0" smtClean="0"/>
              <a:t>  </a:t>
            </a:r>
            <a:r>
              <a:rPr lang="ru-RU" dirty="0" err="1" smtClean="0"/>
              <a:t>залоз</a:t>
            </a:r>
            <a:r>
              <a:rPr lang="ru-RU" dirty="0" smtClean="0"/>
              <a:t> </a:t>
            </a:r>
            <a:r>
              <a:rPr lang="ru-RU" dirty="0" err="1" smtClean="0"/>
              <a:t>внутрішньої</a:t>
            </a:r>
            <a:r>
              <a:rPr lang="ru-RU" dirty="0" smtClean="0"/>
              <a:t>  </a:t>
            </a:r>
            <a:r>
              <a:rPr lang="ru-RU" dirty="0" err="1" smtClean="0"/>
              <a:t>секреції</a:t>
            </a:r>
            <a:r>
              <a:rPr lang="ru-RU" dirty="0" smtClean="0"/>
              <a:t>, </a:t>
            </a:r>
            <a:r>
              <a:rPr lang="ru-RU" dirty="0" err="1" smtClean="0"/>
              <a:t>порущення</a:t>
            </a:r>
            <a:r>
              <a:rPr lang="ru-RU" dirty="0" smtClean="0"/>
              <a:t>  </a:t>
            </a:r>
            <a:r>
              <a:rPr lang="ru-RU" dirty="0" err="1" smtClean="0"/>
              <a:t>фосфорно-кальцієвого</a:t>
            </a:r>
            <a:r>
              <a:rPr lang="ru-RU" dirty="0" smtClean="0"/>
              <a:t>  </a:t>
            </a:r>
            <a:r>
              <a:rPr lang="ru-RU" dirty="0" err="1" smtClean="0"/>
              <a:t>обміну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 smtClean="0"/>
              <a:t>організмі</a:t>
            </a:r>
            <a:r>
              <a:rPr lang="ru-RU" dirty="0" smtClean="0"/>
              <a:t> та </a:t>
            </a:r>
            <a:r>
              <a:rPr lang="ru-RU" dirty="0" err="1" smtClean="0"/>
              <a:t>інше</a:t>
            </a:r>
            <a:r>
              <a:rPr lang="ru-RU" dirty="0" smtClean="0"/>
              <a:t>.).</a:t>
            </a:r>
            <a:endParaRPr lang="ru-RU" dirty="0"/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err="1" smtClean="0"/>
              <a:t>Профілактика</a:t>
            </a:r>
            <a:r>
              <a:rPr lang="ru-RU" dirty="0" smtClean="0"/>
              <a:t> кислотного </a:t>
            </a:r>
            <a:r>
              <a:rPr lang="ru-RU" dirty="0"/>
              <a:t>некроза.</a:t>
            </a:r>
          </a:p>
        </p:txBody>
      </p:sp>
    </p:spTree>
    <p:extLst>
      <p:ext uri="{BB962C8B-B14F-4D97-AF65-F5344CB8AC3E}">
        <p14:creationId xmlns="" xmlns:p14="http://schemas.microsoft.com/office/powerpoint/2010/main" val="30455834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4797152"/>
            <a:ext cx="8064896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en-US" sz="3600" b="1" dirty="0" smtClean="0"/>
          </a:p>
          <a:p>
            <a:pPr algn="ctr"/>
            <a:r>
              <a:rPr lang="en-US" sz="3600" b="1" dirty="0" smtClean="0"/>
              <a:t>Thank </a:t>
            </a:r>
            <a:r>
              <a:rPr lang="en-US" sz="3600" b="1" dirty="0"/>
              <a:t>you for your </a:t>
            </a:r>
            <a:r>
              <a:rPr lang="en-US" sz="3600" b="1" dirty="0" smtClean="0"/>
              <a:t>time</a:t>
            </a:r>
            <a:endParaRPr lang="en-US" b="1" dirty="0"/>
          </a:p>
          <a:p>
            <a:pPr algn="ctr"/>
            <a:endParaRPr lang="en-US" sz="3600" b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301B3-6406-40AF-B698-D4C1DAF37E0B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416" y="476672"/>
            <a:ext cx="4687168" cy="41903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039767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SLIDE_COUNT" val="9"/>
  <p:tag name="ISPRING_ULTRA_SCORM_DURATION" val="3600"/>
  <p:tag name="GENSWF_OUTPUT_FILE_NAME" val="полипропилен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4497</TotalTime>
  <Words>921</Words>
  <Application>Microsoft Office PowerPoint</Application>
  <PresentationFormat>Экран (4:3)</PresentationFormat>
  <Paragraphs>198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Патологічне стирання твердих тканин зубів.  Ортопедичні методи лікування.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</dc:title>
  <dc:creator>RECEPTOR</dc:creator>
  <cp:keywords>Шаблон оформления</cp:keywords>
  <dc:description>Шаблон оформления</dc:description>
  <cp:lastModifiedBy>Vlad</cp:lastModifiedBy>
  <cp:revision>394</cp:revision>
  <dcterms:created xsi:type="dcterms:W3CDTF">2010-02-28T14:50:00Z</dcterms:created>
  <dcterms:modified xsi:type="dcterms:W3CDTF">2024-09-08T18:00:16Z</dcterms:modified>
  <cp:category>Шаблон оформления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TC300077471049</vt:lpwstr>
  </property>
</Properties>
</file>