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84" r:id="rId6"/>
    <p:sldId id="285" r:id="rId7"/>
    <p:sldId id="286" r:id="rId8"/>
    <p:sldId id="262" r:id="rId9"/>
    <p:sldId id="260" r:id="rId10"/>
    <p:sldId id="271" r:id="rId11"/>
    <p:sldId id="268" r:id="rId12"/>
    <p:sldId id="273" r:id="rId13"/>
    <p:sldId id="272" r:id="rId14"/>
    <p:sldId id="279" r:id="rId15"/>
    <p:sldId id="274" r:id="rId16"/>
    <p:sldId id="275" r:id="rId17"/>
    <p:sldId id="277" r:id="rId18"/>
    <p:sldId id="276" r:id="rId19"/>
    <p:sldId id="261" r:id="rId20"/>
    <p:sldId id="278" r:id="rId21"/>
    <p:sldId id="263" r:id="rId22"/>
    <p:sldId id="264" r:id="rId23"/>
    <p:sldId id="265" r:id="rId24"/>
    <p:sldId id="267" r:id="rId25"/>
    <p:sldId id="283" r:id="rId26"/>
    <p:sldId id="280" r:id="rId27"/>
    <p:sldId id="281" r:id="rId28"/>
    <p:sldId id="269" r:id="rId29"/>
    <p:sldId id="282" r:id="rId30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7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398" y="-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7751FD-46CC-4EF7-82DC-B0759FFAFEFC}" type="datetimeFigureOut">
              <a:rPr lang="ru-UA" smtClean="0"/>
              <a:t>16.10.2023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6AE32E-26A8-447C-B9FB-F459D145DC0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48021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DB0F53-1F04-4EFD-9C46-0B98021910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6193D9A-8FDE-44F6-91D5-277F6B63E5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01867D-E92C-4D50-BCFA-F1798DFD9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16.10.2023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D6416A-37DF-4367-ACBB-D7B70ADAE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B3D153-6CD8-4B15-BF65-797718A97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68620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F34CFE-2174-4C48-8946-66875F78A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492694-7FA1-4C5E-9579-39AF09BB1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6C51F9-7445-44CB-8429-D52431590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16.10.2023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4D3729-51F1-47D3-B035-C40180EEE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1524A9-0B4D-4DBE-89B6-AD90FC119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25744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E0A96D-5859-4A2A-9B42-DDEB5323C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1D476C-A9AB-403A-94CA-3D578422F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F378BB-336E-44A2-BA72-14CDBAD35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16.10.2023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EE84BD-3076-4CA3-A27E-0495E2250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2999F5-3AFC-47BB-8531-4AB5E6228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00728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C1FB87-28EC-4469-B8DD-DDBEEAD51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00FCAF-8D9A-4FF6-9A20-5DD89B795D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63DBD6C-C160-4D75-A205-580F4DF45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435CA51-391B-45B2-BD2A-6EEB527C0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16.10.2023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2DB6ED-0374-4A69-9141-37BDB1DEE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DC1019-F272-48BD-81A2-95F39AB5D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30331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22D92E-B95C-426E-97B2-A4626E551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709C28-9346-4117-8E81-B2BB24A33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6684525-097F-4F20-B8AB-BDB9431B6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7DF79D4-9805-4972-86BC-8AF223BE21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F136831-A00E-49F6-BFB1-4E934784CD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592E4FF-FDCB-445D-9194-97762A47B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16.10.2023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3BB5C6A-8708-4B25-A65F-45ADA2DA0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4CE5262-0831-45D5-A9FE-A9313F974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40075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EF6A4D-6C3D-4DF3-A1BF-7C778B24F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96F6B5C-03E1-4BF2-B834-CC35F40A2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16.10.2023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5BFF9B3-B8A2-49E0-B659-74D212526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3A542F8-AEFD-42E0-A94C-7FD86E71F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21643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2EAF68B-94DE-4B2E-8E19-A0A83A493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16.10.2023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2352E53-C0B4-48FB-BF36-96CCE75A1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1320BF1-041F-466E-97F5-2BEEBAFFB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75020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D2E46E-9C73-4B01-ACC4-7F98D4E72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E1905D-A4A1-4F67-8DC0-2579F3A9D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1B74788-8EFD-4FEC-832C-BC4493AFE1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E378CC-E3B4-4FF0-9E38-CFC3CE6BE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16.10.2023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8E8D941-60B5-428B-80E4-9ACE6ED5F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224162-D661-4540-A853-137F8B35B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05467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4EEABE-B83D-4604-B814-8D8560945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5FE0F0E-48FF-4ECD-805A-7DE9041B2F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AD425BB-3C09-4656-9E27-7A9F2B75B8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F1B1E3-886D-49B7-B511-BF88162ED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16.10.2023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312A2A-ABA2-422A-9DF3-7CAE480B2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793B7DF-6469-4669-93D7-0949C985E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64738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F64110-0C9A-49C0-A6BD-080CC04E7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A33D3B6-4005-4F10-B4D6-C1A4E50091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9A2357-5C8A-4DB5-9424-7BF5750F6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16.10.2023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CDC1D0-C048-49BF-AC9A-D90C10EF3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2DA124-32C9-429F-A901-B3651E840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41795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9B590DB-D525-4754-A578-11A70662B0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F8C86DF-9A0A-40B2-B561-CE206D1BA8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198808-A2F2-462E-B6FA-B46903F25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16.10.2023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A00253-7233-46A2-9409-14816A537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D7EBA8-9B4A-4552-BF19-DFAA2C39B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576976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AF4DC2-AD6F-4FA9-B754-B887BC653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832C18-CB6C-4E98-A40C-F30D1F1A70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82DAC-0EB0-4AC0-87D6-688D3CCBD6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32568-0031-45FF-884C-8B22586D4A81}" type="datetimeFigureOut">
              <a:rPr lang="ru-UA" smtClean="0"/>
              <a:t>16.10.2023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0FB102-9105-4EE4-9121-5DBA6DCF66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81ED2C-DFB7-4A58-9B6B-DA4ED34B32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64217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z0892-02#Text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rlz.com.ua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0B272DC-BF2A-4785-9117-77E8823E8D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922" y="2420465"/>
            <a:ext cx="11381172" cy="165576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uk-UA" sz="25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Лекційне заняття 1</a:t>
            </a:r>
          </a:p>
          <a:p>
            <a:r>
              <a:rPr lang="uk-UA" sz="25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 Вступ. Системи охорони здоров’я України та світу. </a:t>
            </a:r>
          </a:p>
          <a:p>
            <a:r>
              <a:rPr lang="uk-UA" sz="25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Основні категорії та поняття.</a:t>
            </a:r>
            <a:endParaRPr lang="ru-UA" sz="2500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  <a:p>
            <a:endParaRPr lang="ru-U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FF4316-08CE-420F-B7BE-B02CB927FE0D}"/>
              </a:ext>
            </a:extLst>
          </p:cNvPr>
          <p:cNvSpPr txBox="1"/>
          <p:nvPr/>
        </p:nvSpPr>
        <p:spPr>
          <a:xfrm>
            <a:off x="2566020" y="764704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</a:rPr>
              <a:t>Одеський національний медичний університет</a:t>
            </a:r>
          </a:p>
          <a:p>
            <a:pPr algn="ctr"/>
            <a:r>
              <a:rPr lang="uk-UA" b="1" dirty="0">
                <a:solidFill>
                  <a:schemeClr val="bg1"/>
                </a:solidFill>
              </a:rPr>
              <a:t>Кафедра Організації та економіки фармації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1445874-C233-4B59-9F2E-3057D7093004}"/>
              </a:ext>
            </a:extLst>
          </p:cNvPr>
          <p:cNvSpPr txBox="1">
            <a:spLocks/>
          </p:cNvSpPr>
          <p:nvPr/>
        </p:nvSpPr>
        <p:spPr>
          <a:xfrm>
            <a:off x="0" y="377270"/>
            <a:ext cx="12192000" cy="16557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Одеський національний медичний університет </a:t>
            </a:r>
            <a:b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Фармацевтичний факультет </a:t>
            </a:r>
            <a:b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Кафедра організації та економіки фармації </a:t>
            </a:r>
          </a:p>
          <a:p>
            <a:pPr>
              <a:lnSpc>
                <a:spcPct val="100000"/>
              </a:lnSpc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з післядипломною підготовкою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373DF0-CBDB-4F8D-8CA6-1762255D8B4C}"/>
              </a:ext>
            </a:extLst>
          </p:cNvPr>
          <p:cNvSpPr txBox="1"/>
          <p:nvPr/>
        </p:nvSpPr>
        <p:spPr>
          <a:xfrm>
            <a:off x="837842" y="5114408"/>
            <a:ext cx="10188223" cy="91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altLang="ru-UA" sz="25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Лектор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altLang="ru-UA" sz="25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доцент, </a:t>
            </a:r>
            <a:r>
              <a:rPr lang="ru-RU" altLang="ru-UA" sz="2500" dirty="0" err="1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к.фарм.н</a:t>
            </a:r>
            <a:r>
              <a:rPr lang="ru-RU" altLang="ru-UA" sz="25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. Бєляєва Оксана Іванівна</a:t>
            </a:r>
            <a:r>
              <a:rPr lang="ru-RU" altLang="ru-UA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UA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938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1716A1-9890-46B0-8980-E66EE8D51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6"/>
            <a:ext cx="12192000" cy="130572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>
              <a:lnSpc>
                <a:spcPct val="100000"/>
              </a:lnSpc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Зміст лекції</a:t>
            </a:r>
            <a:endParaRPr lang="ru-UA" sz="24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8AF0A6-BF53-408E-BA8A-73E1412B9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Загальні принципи організації охорони здоров’я в Україні</a:t>
            </a:r>
          </a:p>
          <a:p>
            <a:pPr marL="457200" indent="-457200" algn="just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Принципи розвитку національних систем охорони здоров’я згідно з рекомендаціями ВООЗ</a:t>
            </a:r>
          </a:p>
          <a:p>
            <a:pPr marL="457200" indent="-457200" algn="just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Національна служба здоров’я України</a:t>
            </a:r>
          </a:p>
          <a:p>
            <a:pPr marL="457200" indent="-457200" algn="just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Місце системи громадського здоров'я в системі охорони здоров'я</a:t>
            </a:r>
          </a:p>
          <a:p>
            <a:pPr marL="457200" indent="-457200" algn="just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Заклади охорони здоров’я за сферами діяльності</a:t>
            </a:r>
          </a:p>
          <a:p>
            <a:pPr marL="457200" indent="-457200" algn="just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Мережа закладів громадського здоров'я</a:t>
            </a:r>
          </a:p>
          <a:p>
            <a:pPr marL="457200" indent="-457200" algn="just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Кадрове забезпечення системи охорони здоров’я.</a:t>
            </a:r>
          </a:p>
        </p:txBody>
      </p:sp>
    </p:spTree>
    <p:extLst>
      <p:ext uri="{BB962C8B-B14F-4D97-AF65-F5344CB8AC3E}">
        <p14:creationId xmlns:p14="http://schemas.microsoft.com/office/powerpoint/2010/main" val="615515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C91062-464E-4D2F-8CA7-6F323C8B4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>
              <a:lnSpc>
                <a:spcPct val="100000"/>
              </a:lnSpc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Система охорони здоров’я</a:t>
            </a:r>
            <a:endParaRPr lang="ru-UA" sz="24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A872CB-936F-4CF2-A953-B413CDA2C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37" y="1464600"/>
            <a:ext cx="11630025" cy="1231900"/>
          </a:xfrm>
          <a:ln>
            <a:solidFill>
              <a:srgbClr val="002060"/>
            </a:solidFill>
          </a:ln>
        </p:spPr>
        <p:txBody>
          <a:bodyPr/>
          <a:lstStyle/>
          <a:p>
            <a:pPr marL="0" indent="0" algn="just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Система охорони здоров’я — це взаємодія усіх організацій, інституцій і ресурсів, головною метою яких є зміцнення, підтримка чи відновлення здоров’я </a:t>
            </a:r>
            <a:endParaRPr lang="ru-UA" sz="2400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E29946DF-E165-4FB4-AE15-A71734303641}"/>
              </a:ext>
            </a:extLst>
          </p:cNvPr>
          <p:cNvSpPr txBox="1">
            <a:spLocks/>
          </p:cNvSpPr>
          <p:nvPr/>
        </p:nvSpPr>
        <p:spPr>
          <a:xfrm>
            <a:off x="346604" y="4341749"/>
            <a:ext cx="11630024" cy="2050584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спрямовуюче керівництво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 формування ресурсів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фінансування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надання послуг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AE4BAA65-F7B9-416E-9664-B120035F0561}"/>
              </a:ext>
            </a:extLst>
          </p:cNvPr>
          <p:cNvSpPr txBox="1">
            <a:spLocks/>
          </p:cNvSpPr>
          <p:nvPr/>
        </p:nvSpPr>
        <p:spPr>
          <a:xfrm>
            <a:off x="280987" y="2980267"/>
            <a:ext cx="11649075" cy="9455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Функції системи охорони здоров’я:</a:t>
            </a:r>
            <a:b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</a:br>
            <a:endParaRPr lang="uk-UA" sz="24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913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547090C-FBD4-4C53-A090-5F36521DB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667" y="2150534"/>
            <a:ext cx="10820400" cy="4024842"/>
          </a:xfrm>
          <a:ln>
            <a:solidFill>
              <a:schemeClr val="accent1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Ефективність системи забезпечують:</a:t>
            </a:r>
          </a:p>
          <a:p>
            <a:pPr marL="0" indent="0" algn="just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1. Організація (управління та лідерство)</a:t>
            </a:r>
          </a:p>
          <a:p>
            <a:pPr marL="0" indent="0" algn="just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2. Інформація (збір, зберігання та використання)</a:t>
            </a:r>
          </a:p>
          <a:p>
            <a:pPr marL="0" indent="0" algn="just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3. Кадри (система має заохочувати кращих)</a:t>
            </a:r>
          </a:p>
          <a:p>
            <a:pPr marL="0" indent="0" algn="just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4. Фінансування (джерела та методи розподілення коштів)</a:t>
            </a:r>
          </a:p>
          <a:p>
            <a:pPr marL="0" indent="0" algn="just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5. Модель надання послуг (мережа надавачів послуг; інфраструктура, маршрут пацієнта)</a:t>
            </a:r>
          </a:p>
          <a:p>
            <a:pPr marL="0" indent="0" algn="just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6. Медичні технології (лікарські засоби, обладнання тощо)</a:t>
            </a:r>
            <a:endParaRPr lang="ru-UA" sz="2400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EB8474-F0E0-4613-BB32-B606F05D520F}"/>
              </a:ext>
            </a:extLst>
          </p:cNvPr>
          <p:cNvSpPr txBox="1"/>
          <p:nvPr/>
        </p:nvSpPr>
        <p:spPr>
          <a:xfrm>
            <a:off x="338666" y="503588"/>
            <a:ext cx="10820399" cy="120032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Головна мета будь-якої країни – як за </a:t>
            </a:r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мінімальні ресурси </a:t>
            </a: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побудувати </a:t>
            </a:r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ефективну модель </a:t>
            </a: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системи охорони здоров’я та досягти </a:t>
            </a:r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найвищого рівня здоров’я </a:t>
            </a: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населення</a:t>
            </a:r>
          </a:p>
        </p:txBody>
      </p:sp>
    </p:spTree>
    <p:extLst>
      <p:ext uri="{BB962C8B-B14F-4D97-AF65-F5344CB8AC3E}">
        <p14:creationId xmlns:p14="http://schemas.microsoft.com/office/powerpoint/2010/main" val="986943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6EB0F54-31EB-42C3-A0A7-5A9B759A0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067" y="826558"/>
            <a:ext cx="10515600" cy="1798109"/>
          </a:xfr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pPr marL="0" indent="0" algn="just">
              <a:buNone/>
            </a:pPr>
            <a:r>
              <a:rPr lang="uk-UA" sz="2400" b="1" dirty="0">
                <a:solidFill>
                  <a:srgbClr val="227050"/>
                </a:solidFill>
                <a:latin typeface="Bookman Old Style" pitchFamily="18" charset="0"/>
                <a:ea typeface="+mj-ea"/>
                <a:cs typeface="+mj-cs"/>
              </a:rPr>
              <a:t>Економіка охорони здоров’я </a:t>
            </a:r>
            <a:r>
              <a:rPr lang="uk-UA" sz="2400" dirty="0">
                <a:solidFill>
                  <a:srgbClr val="227050"/>
                </a:solidFill>
                <a:latin typeface="Bookman Old Style" pitchFamily="18" charset="0"/>
                <a:ea typeface="+mj-ea"/>
                <a:cs typeface="+mj-cs"/>
              </a:rPr>
              <a:t>– галузь науки, що вивчає місце охорони здоров’я в народному господарстві, розробляє методи раціонального використання ресурсів для забезпечення охорони здоров’я населення.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C1D088-9BBF-48C0-B04E-5E1DCA5E4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217" y="2565400"/>
            <a:ext cx="8130116" cy="3886464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93980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077B06A1-6CB1-472C-890F-21F9FDA930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23533" y="508000"/>
            <a:ext cx="8432800" cy="6070600"/>
          </a:xfr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04750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9F9B74E-1C1B-46F3-8DA8-52FE13BDB3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2067" y="660400"/>
            <a:ext cx="10109199" cy="6028267"/>
          </a:xfrm>
        </p:spPr>
      </p:pic>
    </p:spTree>
    <p:extLst>
      <p:ext uri="{BB962C8B-B14F-4D97-AF65-F5344CB8AC3E}">
        <p14:creationId xmlns:p14="http://schemas.microsoft.com/office/powerpoint/2010/main" val="3468065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28892E8-5AFE-4958-845F-1731E584FD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5300" y="542925"/>
            <a:ext cx="10372725" cy="5934075"/>
          </a:xfrm>
        </p:spPr>
      </p:pic>
    </p:spTree>
    <p:extLst>
      <p:ext uri="{BB962C8B-B14F-4D97-AF65-F5344CB8AC3E}">
        <p14:creationId xmlns:p14="http://schemas.microsoft.com/office/powerpoint/2010/main" val="1473301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>
            <a:extLst>
              <a:ext uri="{FF2B5EF4-FFF2-40B4-BE49-F238E27FC236}">
                <a16:creationId xmlns:a16="http://schemas.microsoft.com/office/drawing/2014/main" id="{2522FD29-3A11-44B4-A363-CD1B1118795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53533" y="2215092"/>
            <a:ext cx="10515600" cy="2727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За визначенням ВООЗ система ОЗ повинна забезпечити:</a:t>
            </a:r>
          </a:p>
          <a:p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		- доступність (фізична, фінансова, географічна)</a:t>
            </a:r>
          </a:p>
          <a:p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		- якість (клінічна, сервісна)</a:t>
            </a:r>
          </a:p>
          <a:p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		- безпеку (фізичну, епідеміологічну)</a:t>
            </a:r>
          </a:p>
          <a:p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		- ефективність</a:t>
            </a:r>
          </a:p>
          <a:p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		- результативність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5E31E40-3AEC-482B-8020-32A199A33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69570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529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3535D74-DA7B-4FCC-8276-C93D5943D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892"/>
            <a:ext cx="10515600" cy="4351338"/>
          </a:xfrm>
        </p:spPr>
        <p:txBody>
          <a:bodyPr/>
          <a:lstStyle/>
          <a:p>
            <a:pPr algn="just"/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Доступ до медичної допомоги </a:t>
            </a: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– це можливість отримання необхідної медичної допомоги своєчасно, повсюдно, в достатньому обсязі і на прийнятних умовах. Це наявність або відсутність фізичних, економічних чи культурних перешкод, з якими люди можуть зіткнутися при отриманні медичних послуг. </a:t>
            </a:r>
          </a:p>
          <a:p>
            <a:pPr algn="just"/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Доступ до медичного обслуговування </a:t>
            </a: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відображає ступінь, при якому кожна людина чи група людей має право на користування і фактично може скористуватися необхідними послугами у сфері охорони здоров’я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C3266B-4073-4240-A122-39DB4B89CC3E}"/>
              </a:ext>
            </a:extLst>
          </p:cNvPr>
          <p:cNvSpPr txBox="1"/>
          <p:nvPr/>
        </p:nvSpPr>
        <p:spPr>
          <a:xfrm>
            <a:off x="5020734" y="615719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ДОСТУПНІСТЬ</a:t>
            </a:r>
            <a:endParaRPr lang="uk-UA" sz="3200" b="1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AB93159-432B-4664-BECD-45CD97516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0963" y="-1530"/>
            <a:ext cx="3971925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34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9AA021-774D-4F0A-986A-4DCBD0DD3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80122"/>
            <a:ext cx="10515600" cy="851116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400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ПЕРЕЛІК ЗАКЛАДІВ ОХОРОНИ ЗДОРОВ’Я*</a:t>
            </a:r>
            <a:endParaRPr lang="uk-UA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D5C089-EF30-4B05-8CC2-6AE7164D8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367812"/>
          </a:xfrm>
          <a:ln>
            <a:solidFill>
              <a:srgbClr val="00206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uk-UA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1. Лікувально-профілактичні заклади</a:t>
            </a:r>
          </a:p>
          <a:p>
            <a:pPr marL="0" indent="0">
              <a:buNone/>
            </a:pPr>
            <a:r>
              <a:rPr lang="uk-UA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2. Санітарно-профілактичні заклади</a:t>
            </a:r>
            <a:endParaRPr lang="uk-UA" dirty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3. Фармацевтичні (аптечні) заклади</a:t>
            </a:r>
          </a:p>
          <a:p>
            <a:pPr marL="0" indent="0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4. </a:t>
            </a:r>
            <a:r>
              <a:rPr lang="ru-RU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Інші</a:t>
            </a:r>
            <a:r>
              <a:rPr lang="ru-RU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заклади</a:t>
            </a:r>
            <a:r>
              <a:rPr lang="ru-RU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у </a:t>
            </a:r>
            <a:r>
              <a:rPr lang="ru-RU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сфері</a:t>
            </a:r>
            <a:r>
              <a:rPr lang="ru-RU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охорони</a:t>
            </a:r>
            <a:r>
              <a:rPr lang="ru-RU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здоров’я</a:t>
            </a:r>
            <a:endParaRPr lang="ru-RU" dirty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5. Заклади медико-соціального захисту</a:t>
            </a:r>
            <a:endParaRPr lang="ru-RU" dirty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6. Установи/</a:t>
            </a:r>
            <a:r>
              <a:rPr lang="ru-RU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заклади</a:t>
            </a:r>
            <a:r>
              <a:rPr lang="ru-RU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системи</a:t>
            </a:r>
            <a:r>
              <a:rPr lang="ru-RU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соціального</a:t>
            </a:r>
            <a:r>
              <a:rPr lang="ru-RU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захисту</a:t>
            </a:r>
            <a:r>
              <a:rPr lang="ru-RU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населення.</a:t>
            </a: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7F33CA-08A6-4CE3-B163-BE5D60D72E6E}"/>
              </a:ext>
            </a:extLst>
          </p:cNvPr>
          <p:cNvSpPr txBox="1"/>
          <p:nvPr/>
        </p:nvSpPr>
        <p:spPr>
          <a:xfrm>
            <a:off x="710214" y="5387824"/>
            <a:ext cx="106435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*</a:t>
            </a:r>
            <a:r>
              <a:rPr lang="ru-RU" b="1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Затверджено</a:t>
            </a:r>
            <a:r>
              <a:rPr lang="ru-RU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</a:rPr>
              <a:t>н</a:t>
            </a:r>
            <a:r>
              <a:rPr lang="ru-RU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аказом </a:t>
            </a:r>
            <a:r>
              <a:rPr lang="ru-RU" b="1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Міністерства</a:t>
            </a:r>
            <a:r>
              <a:rPr lang="ru-RU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1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охорони</a:t>
            </a:r>
            <a:r>
              <a:rPr lang="ru-RU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1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здоров'я</a:t>
            </a:r>
            <a:r>
              <a:rPr lang="ru-RU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1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України</a:t>
            </a:r>
            <a:r>
              <a:rPr lang="ru-RU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1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від</a:t>
            </a:r>
            <a:r>
              <a:rPr lang="ru-RU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28.10.2002  № 385</a:t>
            </a:r>
          </a:p>
          <a:p>
            <a:pPr algn="ctr"/>
            <a:r>
              <a:rPr lang="uk-UA" i="1" dirty="0"/>
              <a:t>Джерело: </a:t>
            </a:r>
            <a:r>
              <a:rPr lang="en-GB" i="1" dirty="0">
                <a:hlinkClick r:id="rId2"/>
              </a:rPr>
              <a:t>https://zakon.rada.gov.ua/laws/show/z0892-02#Text</a:t>
            </a:r>
            <a:endParaRPr lang="uk-UA" i="1" dirty="0"/>
          </a:p>
          <a:p>
            <a:endParaRPr lang="uk-UA" i="1" dirty="0"/>
          </a:p>
        </p:txBody>
      </p:sp>
    </p:spTree>
    <p:extLst>
      <p:ext uri="{BB962C8B-B14F-4D97-AF65-F5344CB8AC3E}">
        <p14:creationId xmlns:p14="http://schemas.microsoft.com/office/powerpoint/2010/main" val="1632624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8A5849-BC80-45ED-A74E-3D01E3133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3093"/>
          </a:xfrm>
        </p:spPr>
        <p:txBody>
          <a:bodyPr/>
          <a:lstStyle/>
          <a:p>
            <a:pPr algn="ctr"/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</a:rPr>
              <a:t>Доступність лікарських засобів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95B24E1-D66B-476D-A724-E151AA101C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128218"/>
            <a:ext cx="7128933" cy="3876675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391059-F668-4F1A-83D3-0558D96668D0}"/>
              </a:ext>
            </a:extLst>
          </p:cNvPr>
          <p:cNvSpPr txBox="1"/>
          <p:nvPr/>
        </p:nvSpPr>
        <p:spPr>
          <a:xfrm>
            <a:off x="194734" y="5268117"/>
            <a:ext cx="6807200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uk-UA" dirty="0"/>
              <a:t>Показник ЦСР 3.</a:t>
            </a:r>
            <a:r>
              <a:rPr lang="en-GB" dirty="0"/>
              <a:t>b.3 </a:t>
            </a:r>
            <a:r>
              <a:rPr lang="uk-UA" dirty="0"/>
              <a:t>вимірюється як «Відсоток закладів охорони здоров’я, які на постійній основі мають у наявності базовий набір відповідних основних лікарських засобів за доступною ціною»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74E974-8721-4C5A-8EB1-4443FF0F55E5}"/>
              </a:ext>
            </a:extLst>
          </p:cNvPr>
          <p:cNvSpPr txBox="1"/>
          <p:nvPr/>
        </p:nvSpPr>
        <p:spPr>
          <a:xfrm>
            <a:off x="7501466" y="4295676"/>
            <a:ext cx="4495800" cy="230832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uk-UA" dirty="0"/>
              <a:t>Відповідно до цього показника, основні лікарські засоби вважають доступними, якщо заклад має в наявності щонайменше 80% лікарських засобів із Національного переліку, і такі препарати не лише є в наявності у закладі, а і є «доступними за ціною» (тобто відпускаються за помірною вартістю).</a:t>
            </a:r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3513A098-FC8E-426B-8136-EC0C0169F237}"/>
              </a:ext>
            </a:extLst>
          </p:cNvPr>
          <p:cNvSpPr/>
          <p:nvPr/>
        </p:nvSpPr>
        <p:spPr>
          <a:xfrm>
            <a:off x="7001934" y="5604933"/>
            <a:ext cx="499532" cy="3640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2362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12DE30D-CFC7-484F-94B5-F84AF8EC4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448" y="1287263"/>
            <a:ext cx="8886547" cy="4287914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AF7839B-E328-4AC7-846A-F0FDCAEDF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3074"/>
            <a:ext cx="10515600" cy="851116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400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ПЕРЕЛІК ЛІКАРСЬКИХ ЗАСОБІВ*</a:t>
            </a:r>
            <a:endParaRPr lang="uk-UA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7EDCA1-7BCC-431C-9ED3-1B6104CE8F15}"/>
              </a:ext>
            </a:extLst>
          </p:cNvPr>
          <p:cNvSpPr txBox="1"/>
          <p:nvPr/>
        </p:nvSpPr>
        <p:spPr>
          <a:xfrm>
            <a:off x="710215" y="5657671"/>
            <a:ext cx="106435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* </a:t>
            </a:r>
          </a:p>
          <a:p>
            <a:pPr algn="ctr"/>
            <a:r>
              <a:rPr lang="uk-UA" i="1" dirty="0"/>
              <a:t>Джерело: </a:t>
            </a:r>
            <a:r>
              <a:rPr lang="en-GB" i="1" dirty="0">
                <a:hlinkClick r:id="rId3"/>
              </a:rPr>
              <a:t>http://www.drlz.com.ua/</a:t>
            </a:r>
            <a:endParaRPr lang="uk-UA" i="1" dirty="0"/>
          </a:p>
          <a:p>
            <a:pPr algn="ctr"/>
            <a:endParaRPr lang="uk-UA" i="1" dirty="0"/>
          </a:p>
          <a:p>
            <a:endParaRPr lang="uk-UA" i="1" dirty="0"/>
          </a:p>
        </p:txBody>
      </p:sp>
    </p:spTree>
    <p:extLst>
      <p:ext uri="{BB962C8B-B14F-4D97-AF65-F5344CB8AC3E}">
        <p14:creationId xmlns:p14="http://schemas.microsoft.com/office/powerpoint/2010/main" val="2079604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1EBDAC71-9025-4905-BB1C-55F4F76273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088" y="1557833"/>
            <a:ext cx="11553824" cy="1126357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3319D2B-814C-405F-BE3B-3E12D9485F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087" y="1005638"/>
            <a:ext cx="11553825" cy="50482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14DC1A6A-3610-476D-8425-E0D7494FF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8" y="0"/>
            <a:ext cx="11553824" cy="851116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400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Приклад фасування із</a:t>
            </a:r>
            <a:r>
              <a:rPr lang="en-US" sz="2400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in bulk</a:t>
            </a:r>
            <a:r>
              <a:rPr lang="uk-UA" sz="2400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endParaRPr lang="uk-UA" sz="2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7E6936A-162C-4AA2-BE7D-160E9548E7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087" y="2731560"/>
            <a:ext cx="11553825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052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50717-F259-4C88-9CF2-FE87194C4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133" y="187326"/>
            <a:ext cx="10515600" cy="744008"/>
          </a:xfrm>
        </p:spPr>
        <p:txBody>
          <a:bodyPr/>
          <a:lstStyle/>
          <a:p>
            <a:pPr algn="ctr"/>
            <a:r>
              <a:rPr lang="uk-UA" sz="3200" b="1" dirty="0">
                <a:solidFill>
                  <a:srgbClr val="002060"/>
                </a:solidFill>
                <a:latin typeface="Bookman Old Style" pitchFamily="18" charset="0"/>
              </a:rPr>
              <a:t>Якість в системі охорони </a:t>
            </a:r>
            <a:r>
              <a:rPr lang="uk-UA" sz="3200" b="1" dirty="0" err="1">
                <a:solidFill>
                  <a:srgbClr val="002060"/>
                </a:solidFill>
                <a:latin typeface="Bookman Old Style" pitchFamily="18" charset="0"/>
              </a:rPr>
              <a:t>здоров</a:t>
            </a:r>
            <a:r>
              <a:rPr lang="en-US" sz="3200" b="1" dirty="0">
                <a:solidFill>
                  <a:srgbClr val="002060"/>
                </a:solidFill>
                <a:latin typeface="Bookman Old Style" pitchFamily="18" charset="0"/>
              </a:rPr>
              <a:t>’</a:t>
            </a:r>
            <a:r>
              <a:rPr lang="uk-UA" sz="3200" b="1" dirty="0">
                <a:solidFill>
                  <a:srgbClr val="002060"/>
                </a:solidFill>
                <a:latin typeface="Bookman Old Style" pitchFamily="18" charset="0"/>
              </a:rPr>
              <a:t>я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AA99915-1119-462F-B876-4F99972592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7333" y="1032933"/>
            <a:ext cx="8432800" cy="4969934"/>
          </a:xfr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360369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A9D6F07-2227-48D7-B50D-BAC33424C5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4534" y="381000"/>
            <a:ext cx="9550400" cy="5892800"/>
          </a:xfr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213554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7F1567-D04C-46B1-BC8A-BAE066092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926"/>
            <a:ext cx="10515600" cy="1023408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rgbClr val="002060"/>
                </a:solidFill>
                <a:latin typeface="Bookman Old Style" pitchFamily="18" charset="0"/>
              </a:rPr>
              <a:t>                    Якість лікарського засобу</a:t>
            </a:r>
            <a:endParaRPr lang="uk-UA" sz="32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96065D8-8AF5-4FE4-8997-5258DB42AD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90999" y="956733"/>
            <a:ext cx="7941733" cy="5620808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849708F-65BA-41D9-A178-5B3933448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3305"/>
            <a:ext cx="4019550" cy="562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297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8444F6-3FD4-44CE-BE43-F1018745D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365125"/>
            <a:ext cx="10515600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</a:rPr>
              <a:t>Класифікація видів безпеки </a:t>
            </a:r>
            <a:br>
              <a:rPr lang="uk-UA" sz="2400" b="1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</a:rPr>
              <a:t>за суспільними сферами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C48EF26-AF50-4839-BA62-C791BF643E7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7267" y="1998134"/>
            <a:ext cx="9110134" cy="4580466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472934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D0F6A7-A5D2-4249-8FBD-5E31B18CD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458575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	Сучасні виклики: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9C0621-BD17-414C-96D1-66BC54F07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475" y="1325563"/>
            <a:ext cx="10515600" cy="4765675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uk-UA" sz="18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- </a:t>
            </a: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постаріння населення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- епідемія хронічних неінфекційних захворювань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- швидка поширеність хвороб через високу мобільність населення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- збільшення поширеності чинників ризику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- Підвищення агресивності чинників навколишнього середовища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- розвиток резистентності мікроорганізмів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- проблеми фінансування в умовах обмежених ресурсів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- підвищення вимог до доступності та якості медичної допомоги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- зростання вартості послуг, що формують здоров’я</a:t>
            </a:r>
          </a:p>
        </p:txBody>
      </p:sp>
    </p:spTree>
    <p:extLst>
      <p:ext uri="{BB962C8B-B14F-4D97-AF65-F5344CB8AC3E}">
        <p14:creationId xmlns:p14="http://schemas.microsoft.com/office/powerpoint/2010/main" val="17574765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136C6772-8743-4CB7-91BF-8FD2B7FF5C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7868" y="337351"/>
            <a:ext cx="10449017" cy="5839612"/>
          </a:xfrm>
          <a:ln>
            <a:solidFill>
              <a:srgbClr val="002060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1CBED5F-40CB-4ED6-8A0C-8C0489C6AB94}"/>
              </a:ext>
            </a:extLst>
          </p:cNvPr>
          <p:cNvSpPr txBox="1"/>
          <p:nvPr/>
        </p:nvSpPr>
        <p:spPr>
          <a:xfrm>
            <a:off x="3171548" y="6335983"/>
            <a:ext cx="519121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Джерело: http://www.dy.nayka.com.ua/pdf/2_2020/42.pdf</a:t>
            </a:r>
          </a:p>
        </p:txBody>
      </p:sp>
    </p:spTree>
    <p:extLst>
      <p:ext uri="{BB962C8B-B14F-4D97-AF65-F5344CB8AC3E}">
        <p14:creationId xmlns:p14="http://schemas.microsoft.com/office/powerpoint/2010/main" val="31959849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EB79320-F045-4157-838D-C5B58CC0E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1200"/>
            <a:ext cx="10515600" cy="3752850"/>
          </a:xfrm>
          <a:ln>
            <a:solidFill>
              <a:srgbClr val="002060"/>
            </a:solidFill>
          </a:ln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b="0" i="0" dirty="0">
              <a:solidFill>
                <a:srgbClr val="5A5858"/>
              </a:solidFill>
              <a:effectLst/>
              <a:latin typeface="HelveticaNeueCyr-Roman"/>
            </a:endParaRPr>
          </a:p>
          <a:p>
            <a:pPr marL="0" indent="0" algn="just">
              <a:lnSpc>
                <a:spcPct val="110000"/>
              </a:lnSpc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До структури Міністерства охорони здоров'я входять: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 1 директорат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6 департаментів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7 управлінь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2 відділи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3 сектори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3 окремі спеціаліста 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патронатна служба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970461-0C14-4BFD-BDC5-C31E1CEB7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6" y="87312"/>
            <a:ext cx="3790950" cy="17668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360ADB4-7850-4CD8-A0B0-AC38D5989994}"/>
              </a:ext>
            </a:extLst>
          </p:cNvPr>
          <p:cNvSpPr txBox="1"/>
          <p:nvPr/>
        </p:nvSpPr>
        <p:spPr>
          <a:xfrm>
            <a:off x="4086225" y="5972214"/>
            <a:ext cx="4362450" cy="36933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uk-UA" b="1" i="1" dirty="0"/>
              <a:t>Джерело: https://moz.gov.ua/struktura</a:t>
            </a:r>
          </a:p>
        </p:txBody>
      </p:sp>
    </p:spTree>
    <p:extLst>
      <p:ext uri="{BB962C8B-B14F-4D97-AF65-F5344CB8AC3E}">
        <p14:creationId xmlns:p14="http://schemas.microsoft.com/office/powerpoint/2010/main" val="5131084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CB7FBD0-73BA-4B34-AFE7-A0A6A216A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790" y="1758156"/>
            <a:ext cx="10515600" cy="2287418"/>
          </a:xfrm>
        </p:spPr>
        <p:txBody>
          <a:bodyPr/>
          <a:lstStyle/>
          <a:p>
            <a:r>
              <a:rPr lang="uk-UA" b="0" i="0" dirty="0">
                <a:solidFill>
                  <a:srgbClr val="444444"/>
                </a:solidFill>
                <a:effectLst/>
                <a:latin typeface="Roboto Condensed" panose="020B0604020202020204" pitchFamily="2" charset="0"/>
              </a:rPr>
              <a:t>Національна служба здоров'я України (НСЗУ) є центральним органом виконавчої влади, який реалізує державну політику у сфері державних фінансових гарантій медичного обслуговування населення. Діяльність НСЗУ спрямовується і координується Кабінетом Міністрів України через Міністра охорони здоров'я.</a:t>
            </a:r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9168171-5563-4F68-8CA5-D469016B0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131"/>
            <a:ext cx="5219700" cy="17240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CE3C70C-C1C9-4A62-B59A-7848753EC944}"/>
              </a:ext>
            </a:extLst>
          </p:cNvPr>
          <p:cNvSpPr txBox="1"/>
          <p:nvPr/>
        </p:nvSpPr>
        <p:spPr>
          <a:xfrm>
            <a:off x="2503041" y="386090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i="1" dirty="0"/>
              <a:t>Джерело: https://nszu.gov.ua/pro-nszu/struktura-65</a:t>
            </a:r>
          </a:p>
        </p:txBody>
      </p:sp>
      <p:sp>
        <p:nvSpPr>
          <p:cNvPr id="6" name="Объект 3">
            <a:extLst>
              <a:ext uri="{FF2B5EF4-FFF2-40B4-BE49-F238E27FC236}">
                <a16:creationId xmlns:a16="http://schemas.microsoft.com/office/drawing/2014/main" id="{A244CED3-203E-4989-B2BE-3EBCDF696D7C}"/>
              </a:ext>
            </a:extLst>
          </p:cNvPr>
          <p:cNvSpPr txBox="1">
            <a:spLocks/>
          </p:cNvSpPr>
          <p:nvPr/>
        </p:nvSpPr>
        <p:spPr>
          <a:xfrm>
            <a:off x="722790" y="4430107"/>
            <a:ext cx="10515600" cy="202824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uk-UA"/>
              <a:t>НСЗУ дає відповіді на три основних запитання: </a:t>
            </a:r>
          </a:p>
          <a:p>
            <a:r>
              <a:rPr lang="uk-UA"/>
              <a:t>за що платити (потреби населення)</a:t>
            </a:r>
          </a:p>
          <a:p>
            <a:r>
              <a:rPr lang="uk-UA"/>
              <a:t>кому (вибір закладу) </a:t>
            </a:r>
          </a:p>
          <a:p>
            <a:r>
              <a:rPr lang="uk-UA"/>
              <a:t> як (система оплати)?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027786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26525853-F98F-4EE1-ABBC-76209858D2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84898"/>
            <a:ext cx="10515600" cy="4214019"/>
          </a:xfrm>
          <a:ln>
            <a:solidFill>
              <a:srgbClr val="002060"/>
            </a:solidFill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20C5F20-AAA7-458F-8853-FD371398EB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7957"/>
            <a:ext cx="4895850" cy="16002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653F5A1-D27C-4F2A-8E74-7A2442DD9465}"/>
              </a:ext>
            </a:extLst>
          </p:cNvPr>
          <p:cNvSpPr txBox="1"/>
          <p:nvPr/>
        </p:nvSpPr>
        <p:spPr>
          <a:xfrm>
            <a:off x="3600450" y="622565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i="1" dirty="0"/>
              <a:t>Джерело: https://nszu.gov.ua/pro-nszu/struktura-65</a:t>
            </a:r>
          </a:p>
        </p:txBody>
      </p:sp>
    </p:spTree>
    <p:extLst>
      <p:ext uri="{BB962C8B-B14F-4D97-AF65-F5344CB8AC3E}">
        <p14:creationId xmlns:p14="http://schemas.microsoft.com/office/powerpoint/2010/main" val="32559904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4079392C-3538-4D24-88AF-2BCAB9DF3B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38550" y="138113"/>
            <a:ext cx="7972425" cy="5906572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6063E75-DB18-4CA8-8CA9-0F1167C69B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131"/>
            <a:ext cx="3800475" cy="17240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2490C0B-DEB3-4527-BFC7-45BC3E1A3AE7}"/>
              </a:ext>
            </a:extLst>
          </p:cNvPr>
          <p:cNvSpPr txBox="1"/>
          <p:nvPr/>
        </p:nvSpPr>
        <p:spPr>
          <a:xfrm>
            <a:off x="2867025" y="604468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i="1" dirty="0"/>
              <a:t>Джерело: https://nszu.gov.ua/pro-nszu/struktura-65</a:t>
            </a:r>
          </a:p>
        </p:txBody>
      </p:sp>
    </p:spTree>
    <p:extLst>
      <p:ext uri="{BB962C8B-B14F-4D97-AF65-F5344CB8AC3E}">
        <p14:creationId xmlns:p14="http://schemas.microsoft.com/office/powerpoint/2010/main" val="3506205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128FA500-6847-443A-8981-BDD9D93E44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1055" y="648758"/>
            <a:ext cx="8142022" cy="4351338"/>
          </a:xfrm>
        </p:spPr>
      </p:pic>
    </p:spTree>
    <p:extLst>
      <p:ext uri="{BB962C8B-B14F-4D97-AF65-F5344CB8AC3E}">
        <p14:creationId xmlns:p14="http://schemas.microsoft.com/office/powerpoint/2010/main" val="40162817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BEA92D-AF22-45C5-B0D1-622B1EE0C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411"/>
            <a:ext cx="10515600" cy="86113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800" b="1" dirty="0" err="1">
                <a:solidFill>
                  <a:srgbClr val="333333"/>
                </a:solidFill>
                <a:latin typeface="Times New Roman" panose="02020603050405020304" pitchFamily="18" charset="0"/>
              </a:rPr>
              <a:t>Перелік</a:t>
            </a:r>
            <a:r>
              <a:rPr lang="ru-RU" sz="2800" b="1" dirty="0">
                <a:solidFill>
                  <a:srgbClr val="333333"/>
                </a:solidFill>
                <a:latin typeface="Times New Roman" panose="02020603050405020304" pitchFamily="18" charset="0"/>
              </a:rPr>
              <a:t> лікарських посад у закладах охорони здоров'я</a:t>
            </a:r>
            <a:br>
              <a:rPr lang="uk-UA" sz="2800" dirty="0"/>
            </a:br>
            <a:endParaRPr lang="uk-UA" sz="28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8BDD2B4-5C5A-4F6E-BC7C-CACB922997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2886" y="1065320"/>
            <a:ext cx="7324078" cy="5344358"/>
          </a:xfr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3289825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50B29E3-0325-4778-9E50-60B94C8FDC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2800" y="0"/>
            <a:ext cx="8544560" cy="6176963"/>
          </a:xfrm>
        </p:spPr>
      </p:pic>
    </p:spTree>
    <p:extLst>
      <p:ext uri="{BB962C8B-B14F-4D97-AF65-F5344CB8AC3E}">
        <p14:creationId xmlns:p14="http://schemas.microsoft.com/office/powerpoint/2010/main" val="42309303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CA991823-6A46-42C5-836A-6268D4BE49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344751"/>
              </p:ext>
            </p:extLst>
          </p:nvPr>
        </p:nvGraphicFramePr>
        <p:xfrm>
          <a:off x="714376" y="1866900"/>
          <a:ext cx="10515599" cy="3124200"/>
        </p:xfrm>
        <a:graphic>
          <a:graphicData uri="http://schemas.openxmlformats.org/drawingml/2006/table">
            <a:tbl>
              <a:tblPr/>
              <a:tblGrid>
                <a:gridCol w="533995">
                  <a:extLst>
                    <a:ext uri="{9D8B030D-6E8A-4147-A177-3AD203B41FA5}">
                      <a16:colId xmlns:a16="http://schemas.microsoft.com/office/drawing/2014/main" val="40983237"/>
                    </a:ext>
                  </a:extLst>
                </a:gridCol>
                <a:gridCol w="4990802">
                  <a:extLst>
                    <a:ext uri="{9D8B030D-6E8A-4147-A177-3AD203B41FA5}">
                      <a16:colId xmlns:a16="http://schemas.microsoft.com/office/drawing/2014/main" val="4071071010"/>
                    </a:ext>
                  </a:extLst>
                </a:gridCol>
                <a:gridCol w="4990802">
                  <a:extLst>
                    <a:ext uri="{9D8B030D-6E8A-4147-A177-3AD203B41FA5}">
                      <a16:colId xmlns:a16="http://schemas.microsoft.com/office/drawing/2014/main" val="20486562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uk-UA" dirty="0">
                          <a:effectLst/>
                        </a:rPr>
                        <a:t>№ з/п</a:t>
                      </a:r>
                    </a:p>
                  </a:txBody>
                  <a:tcPr marL="7620" marR="7620" marT="7620" marB="762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noProof="0" dirty="0">
                          <a:effectLst/>
                        </a:rPr>
                        <a:t>Посади професіоналів у галузі охорони здоров’я</a:t>
                      </a:r>
                    </a:p>
                  </a:txBody>
                  <a:tcPr marL="7620" marR="7620" marT="7620" marB="762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noProof="0" dirty="0">
                          <a:effectLst/>
                        </a:rPr>
                        <a:t>Спеціальність у закладі вищої освіти/спеціалізація*</a:t>
                      </a:r>
                    </a:p>
                  </a:txBody>
                  <a:tcPr marL="7620" marR="7620" marT="7620" marB="762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57226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UA" dirty="0">
                          <a:effectLst/>
                        </a:rPr>
                        <a:t>1</a:t>
                      </a:r>
                    </a:p>
                  </a:txBody>
                  <a:tcPr marL="7620" marR="7620" marT="7620" marB="762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uk-UA" noProof="0" dirty="0">
                          <a:effectLst/>
                        </a:rPr>
                        <a:t>Експерт з оцінки медичних технологій</a:t>
                      </a:r>
                    </a:p>
                  </a:txBody>
                  <a:tcPr marL="7620" marR="7620" marT="7620" marB="762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uk-UA" noProof="0" dirty="0">
                          <a:effectLst/>
                        </a:rPr>
                        <a:t>Медицина, Фармація, промислова фармація</a:t>
                      </a:r>
                    </a:p>
                  </a:txBody>
                  <a:tcPr marL="7620" marR="7620" marT="7620" marB="762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74351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UA" dirty="0">
                          <a:effectLst/>
                        </a:rPr>
                        <a:t>2</a:t>
                      </a:r>
                    </a:p>
                  </a:txBody>
                  <a:tcPr marL="7620" marR="7620" marT="7620" marB="762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uk-UA" noProof="0" dirty="0">
                          <a:effectLst/>
                        </a:rPr>
                        <a:t>Ерготерапевт**</a:t>
                      </a:r>
                    </a:p>
                  </a:txBody>
                  <a:tcPr marL="7620" marR="7620" marT="7620" marB="762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uk-UA" noProof="0" dirty="0">
                          <a:effectLst/>
                        </a:rPr>
                        <a:t>Спеціалізація «Ерготерапія»</a:t>
                      </a:r>
                    </a:p>
                  </a:txBody>
                  <a:tcPr marL="7620" marR="7620" marT="7620" marB="762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77082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UA" dirty="0">
                          <a:effectLst/>
                        </a:rPr>
                        <a:t>3</a:t>
                      </a:r>
                    </a:p>
                  </a:txBody>
                  <a:tcPr marL="7620" marR="7620" marT="7620" marB="762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uk-UA" noProof="0" dirty="0">
                          <a:effectLst/>
                        </a:rPr>
                        <a:t>Терапевт мови і мовлення</a:t>
                      </a:r>
                    </a:p>
                  </a:txBody>
                  <a:tcPr marL="7620" marR="7620" marT="7620" marB="762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uk-UA" noProof="0" dirty="0">
                          <a:effectLst/>
                        </a:rPr>
                        <a:t>Спеціалізація «Терапія мови і мовлення»</a:t>
                      </a:r>
                    </a:p>
                  </a:txBody>
                  <a:tcPr marL="7620" marR="7620" marT="7620" marB="762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1095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UA" dirty="0">
                          <a:effectLst/>
                        </a:rPr>
                        <a:t>4</a:t>
                      </a:r>
                    </a:p>
                  </a:txBody>
                  <a:tcPr marL="7620" marR="7620" marT="7620" marB="762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uk-UA" noProof="0" dirty="0">
                          <a:effectLst/>
                        </a:rPr>
                        <a:t>Трансплант-координатор</a:t>
                      </a:r>
                    </a:p>
                  </a:txBody>
                  <a:tcPr marL="7620" marR="7620" marT="7620" marB="762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uk-UA" noProof="0" dirty="0">
                          <a:effectLst/>
                        </a:rPr>
                        <a:t>Усі спеціальності галузі знань 22 «Охорона здоров’я»</a:t>
                      </a:r>
                    </a:p>
                  </a:txBody>
                  <a:tcPr marL="7620" marR="7620" marT="7620" marB="762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73927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UA" dirty="0">
                          <a:effectLst/>
                        </a:rPr>
                        <a:t>5</a:t>
                      </a:r>
                    </a:p>
                  </a:txBody>
                  <a:tcPr marL="7620" marR="7620" marT="7620" marB="762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uk-UA" noProof="0" dirty="0">
                          <a:effectLst/>
                        </a:rPr>
                        <a:t>Трансплант-координатор патолого-анатомічного бюро (бюро судово-медичної експертизи)</a:t>
                      </a:r>
                    </a:p>
                  </a:txBody>
                  <a:tcPr marL="7620" marR="7620" marT="7620" marB="762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uk-UA" noProof="0" dirty="0">
                          <a:effectLst/>
                        </a:rPr>
                        <a:t>Усі спеціальності галузі знань 22 «Охорона здоров’я» або 05 «Соціальні та поведінкові науки» або 23 «Соціальна робота»</a:t>
                      </a:r>
                    </a:p>
                  </a:txBody>
                  <a:tcPr marL="7620" marR="7620" marT="7620" marB="762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70546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UA" dirty="0">
                          <a:effectLst/>
                        </a:rPr>
                        <a:t>6</a:t>
                      </a:r>
                    </a:p>
                  </a:txBody>
                  <a:tcPr marL="7620" marR="7620" marT="7620" marB="762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uk-UA" noProof="0" dirty="0">
                          <a:effectLst/>
                        </a:rPr>
                        <a:t>Фізичний терапевт***</a:t>
                      </a:r>
                    </a:p>
                  </a:txBody>
                  <a:tcPr marL="7620" marR="7620" marT="7620" marB="762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uk-UA" noProof="0" dirty="0">
                          <a:effectLst/>
                        </a:rPr>
                        <a:t>Спеціалізація «Фізична терапія»</a:t>
                      </a:r>
                    </a:p>
                  </a:txBody>
                  <a:tcPr marL="7620" marR="7620" marT="7620" marB="762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4205523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3DCF06D5-4618-43AE-A999-210CA17C6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588" y="229190"/>
            <a:ext cx="10925174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UA" altLang="ru-UA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ПЕРЕЛІК</a:t>
            </a:r>
            <a:br>
              <a:rPr kumimoji="0" lang="ru-UA" altLang="ru-UA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UA" altLang="ru-UA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посад професіоналів у галузі охорони здоров’я у закладах охорони </a:t>
            </a:r>
            <a:r>
              <a:rPr kumimoji="0" lang="ru-UA" altLang="ru-UA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здоров’я</a:t>
            </a:r>
            <a:endParaRPr kumimoji="0" lang="uk-UA" altLang="ru-UA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UA" altLang="ru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UA" altLang="ru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2214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4E7E7033-AF68-4D62-BACA-89E6E60808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7441" y="177800"/>
            <a:ext cx="7452360" cy="5999163"/>
          </a:xfrm>
        </p:spPr>
      </p:pic>
    </p:spTree>
    <p:extLst>
      <p:ext uri="{BB962C8B-B14F-4D97-AF65-F5344CB8AC3E}">
        <p14:creationId xmlns:p14="http://schemas.microsoft.com/office/powerpoint/2010/main" val="6039420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911</Words>
  <Application>Microsoft Office PowerPoint</Application>
  <PresentationFormat>Широкоэкранный</PresentationFormat>
  <Paragraphs>113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8" baseType="lpstr">
      <vt:lpstr>Arial</vt:lpstr>
      <vt:lpstr>Bookman Old Style</vt:lpstr>
      <vt:lpstr>Calibri</vt:lpstr>
      <vt:lpstr>Calibri Light</vt:lpstr>
      <vt:lpstr>HelveticaNeueCyr-Roman</vt:lpstr>
      <vt:lpstr>Roboto Condensed</vt:lpstr>
      <vt:lpstr>Times New Roman</vt:lpstr>
      <vt:lpstr>Wingdings</vt:lpstr>
      <vt:lpstr>Тема Office</vt:lpstr>
      <vt:lpstr>Презентация PowerPoint</vt:lpstr>
      <vt:lpstr>Зміст лекції</vt:lpstr>
      <vt:lpstr>Система охорони здоров’я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ПЕРЕЛІК ЗАКЛАДІВ ОХОРОНИ ЗДОРОВ’Я*</vt:lpstr>
      <vt:lpstr>Доступність лікарських засобів</vt:lpstr>
      <vt:lpstr>ПЕРЕЛІК ЛІКАРСЬКИХ ЗАСОБІВ*</vt:lpstr>
      <vt:lpstr>Приклад фасування із in bulk </vt:lpstr>
      <vt:lpstr>Якість в системі охорони здоров’я</vt:lpstr>
      <vt:lpstr>Презентация PowerPoint</vt:lpstr>
      <vt:lpstr>                    Якість лікарського засобу</vt:lpstr>
      <vt:lpstr>Класифікація видів безпеки  за суспільними сферами</vt:lpstr>
      <vt:lpstr> Сучасні виклики: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Перелік лікарських посад у закладах охорони здоров'я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Бєляєва Оксана Іванівна</dc:creator>
  <cp:lastModifiedBy>Бєляєва Оксана Іванівна</cp:lastModifiedBy>
  <cp:revision>68</cp:revision>
  <dcterms:created xsi:type="dcterms:W3CDTF">2023-09-03T17:47:39Z</dcterms:created>
  <dcterms:modified xsi:type="dcterms:W3CDTF">2023-10-16T11:21:35Z</dcterms:modified>
</cp:coreProperties>
</file>