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4"/>
  </p:notesMasterIdLst>
  <p:sldIdLst>
    <p:sldId id="256" r:id="rId2"/>
    <p:sldId id="290" r:id="rId3"/>
    <p:sldId id="291" r:id="rId4"/>
    <p:sldId id="292" r:id="rId5"/>
    <p:sldId id="296" r:id="rId6"/>
    <p:sldId id="293" r:id="rId7"/>
    <p:sldId id="294" r:id="rId8"/>
    <p:sldId id="295" r:id="rId9"/>
    <p:sldId id="258" r:id="rId10"/>
    <p:sldId id="283" r:id="rId11"/>
    <p:sldId id="285" r:id="rId12"/>
    <p:sldId id="286" r:id="rId13"/>
    <p:sldId id="287" r:id="rId14"/>
    <p:sldId id="284" r:id="rId15"/>
    <p:sldId id="288" r:id="rId16"/>
    <p:sldId id="289" r:id="rId17"/>
    <p:sldId id="272" r:id="rId18"/>
    <p:sldId id="279" r:id="rId19"/>
    <p:sldId id="280" r:id="rId20"/>
    <p:sldId id="281" r:id="rId21"/>
    <p:sldId id="282" r:id="rId22"/>
    <p:sldId id="297" r:id="rId23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47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7751FD-46CC-4EF7-82DC-B0759FFAFEFC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6AE32E-26A8-447C-B9FB-F459D145DC0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48021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DB0F53-1F04-4EFD-9C46-0B98021910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6193D9A-8FDE-44F6-91D5-277F6B63E5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01867D-E92C-4D50-BCFA-F1798DFD9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D6416A-37DF-4367-ACBB-D7B70ADAE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B3D153-6CD8-4B15-BF65-797718A97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68620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F34CFE-2174-4C48-8946-66875F78A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492694-7FA1-4C5E-9579-39AF09BB1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6C51F9-7445-44CB-8429-D52431590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4D3729-51F1-47D3-B035-C40180EEE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1524A9-0B4D-4DBE-89B6-AD90FC119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25744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E0A96D-5859-4A2A-9B42-DDEB5323C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1D476C-A9AB-403A-94CA-3D578422F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F378BB-336E-44A2-BA72-14CDBAD35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EE84BD-3076-4CA3-A27E-0495E2250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2999F5-3AFC-47BB-8531-4AB5E6228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00728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C1FB87-28EC-4469-B8DD-DDBEEAD51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00FCAF-8D9A-4FF6-9A20-5DD89B795D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63DBD6C-C160-4D75-A205-580F4DF45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435CA51-391B-45B2-BD2A-6EEB527C0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2DB6ED-0374-4A69-9141-37BDB1DEE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DC1019-F272-48BD-81A2-95F39AB5D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30331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22D92E-B95C-426E-97B2-A4626E551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709C28-9346-4117-8E81-B2BB24A33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6684525-097F-4F20-B8AB-BDB9431B6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7DF79D4-9805-4972-86BC-8AF223BE21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F136831-A00E-49F6-BFB1-4E934784CD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592E4FF-FDCB-445D-9194-97762A47B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3BB5C6A-8708-4B25-A65F-45ADA2DA0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4CE5262-0831-45D5-A9FE-A9313F974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40075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EF6A4D-6C3D-4DF3-A1BF-7C778B24F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96F6B5C-03E1-4BF2-B834-CC35F40A2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5BFF9B3-B8A2-49E0-B659-74D212526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3A542F8-AEFD-42E0-A94C-7FD86E71F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21643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2EAF68B-94DE-4B2E-8E19-A0A83A493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2352E53-C0B4-48FB-BF36-96CCE75A1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1320BF1-041F-466E-97F5-2BEEBAFFB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75020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D2E46E-9C73-4B01-ACC4-7F98D4E72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E1905D-A4A1-4F67-8DC0-2579F3A9D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B74788-8EFD-4FEC-832C-BC4493AFE1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E378CC-E3B4-4FF0-9E38-CFC3CE6BE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8E8D941-60B5-428B-80E4-9ACE6ED5F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224162-D661-4540-A853-137F8B35B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05467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4EEABE-B83D-4604-B814-8D8560945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5FE0F0E-48FF-4ECD-805A-7DE9041B2F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AD425BB-3C09-4656-9E27-7A9F2B75B8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F1B1E3-886D-49B7-B511-BF88162ED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312A2A-ABA2-422A-9DF3-7CAE480B2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793B7DF-6469-4669-93D7-0949C985E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64738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F64110-0C9A-49C0-A6BD-080CC04E7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A33D3B6-4005-4F10-B4D6-C1A4E50091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9A2357-5C8A-4DB5-9424-7BF5750F6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CDC1D0-C048-49BF-AC9A-D90C10EF3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2DA124-32C9-429F-A901-B3651E840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41795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9B590DB-D525-4754-A578-11A70662B0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F8C86DF-9A0A-40B2-B561-CE206D1BA8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198808-A2F2-462E-B6FA-B46903F25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A00253-7233-46A2-9409-14816A537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D7EBA8-9B4A-4552-BF19-DFAA2C39B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576976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AF4DC2-AD6F-4FA9-B754-B887BC653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832C18-CB6C-4E98-A40C-F30D1F1A70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82DAC-0EB0-4AC0-87D6-688D3CCBD6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32568-0031-45FF-884C-8B22586D4A81}" type="datetimeFigureOut">
              <a:rPr lang="ru-UA" smtClean="0"/>
              <a:t>23.09.2024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0FB102-9105-4EE4-9121-5DBA6DCF66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81ED2C-DFB7-4A58-9B6B-DA4ED34B32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64217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333-2009-%D0%BF#n15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zakon.rada.gov.ua/laws/show/333-2009-%D0%BF#Text" TargetMode="External"/><Relationship Id="rId4" Type="http://schemas.openxmlformats.org/officeDocument/2006/relationships/hyperlink" Target="https://zakon.rada.gov.ua/laws/show/1081-2017-&#1087;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333-2009-%D0%BF#n15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0B272DC-BF2A-4785-9117-77E8823E8D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922" y="2420465"/>
            <a:ext cx="11381172" cy="165576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Державна стратегія реалізації державної політики у сфері охорони здоров'я. </a:t>
            </a: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uk-UA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та місце фармацевтичної служби </a:t>
            </a: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uk-UA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системі охорони здоров'я</a:t>
            </a:r>
            <a:r>
              <a:rPr lang="uk-UA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b="1" kern="10" dirty="0"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FF4316-08CE-420F-B7BE-B02CB927FE0D}"/>
              </a:ext>
            </a:extLst>
          </p:cNvPr>
          <p:cNvSpPr txBox="1"/>
          <p:nvPr/>
        </p:nvSpPr>
        <p:spPr>
          <a:xfrm>
            <a:off x="2566020" y="764704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</a:rPr>
              <a:t>Одеський національний медичний університет</a:t>
            </a:r>
          </a:p>
          <a:p>
            <a:pPr algn="ctr"/>
            <a:r>
              <a:rPr lang="uk-UA" b="1" dirty="0">
                <a:solidFill>
                  <a:schemeClr val="bg1"/>
                </a:solidFill>
              </a:rPr>
              <a:t>Кафедра Організації та економіки фармації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1445874-C233-4B59-9F2E-3057D7093004}"/>
              </a:ext>
            </a:extLst>
          </p:cNvPr>
          <p:cNvSpPr txBox="1">
            <a:spLocks/>
          </p:cNvSpPr>
          <p:nvPr/>
        </p:nvSpPr>
        <p:spPr>
          <a:xfrm>
            <a:off x="0" y="377270"/>
            <a:ext cx="12192000" cy="16557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Одеський національний медичний університет </a:t>
            </a:r>
            <a:b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Фармацевтичний факультет </a:t>
            </a:r>
            <a:b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Кафедра організації та економіки фармації </a:t>
            </a:r>
          </a:p>
          <a:p>
            <a:pPr>
              <a:lnSpc>
                <a:spcPct val="100000"/>
              </a:lnSpc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з післядипломною підготовкою</a:t>
            </a:r>
          </a:p>
        </p:txBody>
      </p:sp>
    </p:spTree>
    <p:extLst>
      <p:ext uri="{BB962C8B-B14F-4D97-AF65-F5344CB8AC3E}">
        <p14:creationId xmlns:p14="http://schemas.microsoft.com/office/powerpoint/2010/main" val="2710938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BC4AFB-99D6-481E-99C6-AFD484717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184"/>
            <a:ext cx="10515600" cy="1325563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1800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ДЕРЖАВНА СТРАТЕГІЯ</a:t>
            </a:r>
            <a:br>
              <a:rPr lang="uk-UA" dirty="0"/>
            </a:br>
            <a:r>
              <a:rPr lang="uk-UA" sz="1800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реалізації державної політики забезпечення населення лікарськими засобами </a:t>
            </a:r>
            <a:br>
              <a:rPr lang="uk-UA" sz="1800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</a:br>
            <a:r>
              <a:rPr lang="uk-UA" sz="1800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на період до 2025 року (затверджена 05/12/2018 р.)</a:t>
            </a: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ED3D84-DC49-4FD5-8200-AAB68E97D6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uk-UA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Державна стратегія </a:t>
            </a: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є системою дій, заходів, нормативно-правових актів, пріоритетів, визначених в системі охорони здоров’я, які спрямовані на розв’язання сукупності взаємно пов’язаних проблем у сфері забезпечення населення якісними, ефективними та безпечними лікарськими засобами.</a:t>
            </a:r>
            <a:r>
              <a:rPr lang="ru-RU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endParaRPr lang="uk-UA" b="1" i="0" dirty="0">
              <a:solidFill>
                <a:srgbClr val="333333"/>
              </a:solidFill>
              <a:effectLst/>
              <a:latin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Метою</a:t>
            </a: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є досягнення високих показників здоров’я населення, забезпечення населення України якісними, ефективними та безпечними лікарськими засобами та їх раціональне використання.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99517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8B085-0EFB-4DF9-A727-B66A8488C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30" y="240838"/>
            <a:ext cx="11040122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ДЕРЖАВНА СТРАТЕГІЯ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реалізації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державної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політики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забезпечення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населення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лікарськими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засобами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 на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період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 до 2025 року </a:t>
            </a:r>
            <a:b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</a:b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(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затверджена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 05/12/2018 р.)</a:t>
            </a: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7CCE7B-97E5-4BF2-8F45-B163729FF932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rgbClr val="002060"/>
            </a:solidFill>
          </a:ln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Основними завданнями Державної стратегії є:</a:t>
            </a:r>
          </a:p>
          <a:p>
            <a:pPr algn="just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забезпечення належного відбору основних </a:t>
            </a:r>
            <a:r>
              <a:rPr lang="uk-UA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життєво</a:t>
            </a: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необхідних лікарських засобів до 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Національного переліку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 </a:t>
            </a: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основних </a:t>
            </a:r>
            <a:r>
              <a:rPr lang="uk-UA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лікарськіх</a:t>
            </a: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засобів;</a:t>
            </a:r>
          </a:p>
          <a:p>
            <a:pPr algn="just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забезпечення доступності лікарських засобів;</a:t>
            </a:r>
          </a:p>
          <a:p>
            <a:pPr algn="just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належне фінансування системи забезпечення населення лікарськими засобами;</a:t>
            </a:r>
          </a:p>
          <a:p>
            <a:pPr algn="just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удосконалення системи постачання лікарських засобів;</a:t>
            </a:r>
          </a:p>
          <a:p>
            <a:pPr algn="just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удосконалення державного регулювання та забезпечення якості лікарських засобів;</a:t>
            </a:r>
          </a:p>
          <a:p>
            <a:pPr algn="just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підвищення рівня раціонального використання лікарських засобів;</a:t>
            </a:r>
          </a:p>
          <a:p>
            <a:pPr algn="just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підвищення інвестиційної привабливості фармацевтичного ринку України у сфері розробки та дослідження лікарських засобів.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83410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3D2AA6-2196-4522-A200-BD6627007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3340" y="0"/>
            <a:ext cx="12245340" cy="77121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4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Забезпечення належного відбору основних лікарських засобів</a:t>
            </a:r>
            <a:endParaRPr lang="uk-UA" sz="24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0A1D285-4212-4623-A6E6-B80346B2A5B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225" y="943727"/>
            <a:ext cx="4999996" cy="247099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953BB0C-F7FB-4E0A-8240-3C1C40CCF2EF}"/>
              </a:ext>
            </a:extLst>
          </p:cNvPr>
          <p:cNvSpPr/>
          <p:nvPr/>
        </p:nvSpPr>
        <p:spPr>
          <a:xfrm>
            <a:off x="6370712" y="886562"/>
            <a:ext cx="4401366" cy="2585323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uk-UA" b="1" dirty="0"/>
              <a:t>У НАЦПЕРЕЛІК ОСНОВНИХ ЛЗ ВКЛЮЧЕНІ ЛІКИ ВІД:</a:t>
            </a:r>
            <a:endParaRPr lang="uk-UA" dirty="0"/>
          </a:p>
          <a:p>
            <a:r>
              <a:rPr lang="uk-UA" dirty="0"/>
              <a:t>пріоритетних для України захворювань та станів захворювань, щодо яких держава встановила соціальні гарантії</a:t>
            </a:r>
          </a:p>
          <a:p>
            <a:r>
              <a:rPr lang="uk-UA" b="1" dirty="0"/>
              <a:t>У НАЦПЕРЕЛІК ВКЛЮЧАЮТЬСЯ ЛІКИ: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b="1" dirty="0"/>
              <a:t> ефективні</a:t>
            </a:r>
            <a:r>
              <a:rPr lang="uk-UA" dirty="0"/>
              <a:t> (з високим рівнем доказовості)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b="1" dirty="0"/>
              <a:t>безпечні</a:t>
            </a:r>
            <a:endParaRPr lang="uk-UA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0FF7629-E289-4831-831E-D7EB8FFB2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261" y="3879542"/>
            <a:ext cx="4287925" cy="274695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9AEAE78-E376-49F7-8D4F-F93242957524}"/>
              </a:ext>
            </a:extLst>
          </p:cNvPr>
          <p:cNvSpPr/>
          <p:nvPr/>
        </p:nvSpPr>
        <p:spPr>
          <a:xfrm>
            <a:off x="5474845" y="4329687"/>
            <a:ext cx="6193100" cy="923330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dirty="0">
                <a:hlinkClick r:id="rId4"/>
              </a:rPr>
              <a:t>Джерело доступу:</a:t>
            </a:r>
            <a:endParaRPr lang="uk-UA" dirty="0"/>
          </a:p>
          <a:p>
            <a:pPr algn="ctr"/>
            <a:r>
              <a:rPr lang="en-GB" dirty="0">
                <a:hlinkClick r:id="rId5"/>
              </a:rPr>
              <a:t>https://zakon.rada.gov.ua/laws/show/333-2009-%D0%BF#Text</a:t>
            </a:r>
            <a:endParaRPr lang="uk-UA" dirty="0"/>
          </a:p>
          <a:p>
            <a:pPr algn="ctr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37749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F07215-8C2B-497D-803D-E413DD2FC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691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uk-UA" sz="2400" dirty="0">
                <a:solidFill>
                  <a:srgbClr val="333333"/>
                </a:solidFill>
                <a:latin typeface="Times New Roman" panose="02020603050405020304" pitchFamily="18" charset="0"/>
              </a:rPr>
              <a:t>Критерії включення ліків до Національного переліку основних ЛЗ</a:t>
            </a:r>
            <a:br>
              <a:rPr lang="uk-UA" sz="2400" dirty="0">
                <a:solidFill>
                  <a:srgbClr val="333333"/>
                </a:solidFill>
                <a:latin typeface="Times New Roman" panose="02020603050405020304" pitchFamily="18" charset="0"/>
              </a:rPr>
            </a:br>
            <a:endParaRPr lang="uk-UA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B4CDA3-E649-4975-B3B9-F9F193C0CA7D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algn="just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результати порівняльної клінічної ефективності (результативності);</a:t>
            </a:r>
          </a:p>
          <a:p>
            <a:pPr algn="just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безпека;</a:t>
            </a:r>
          </a:p>
          <a:p>
            <a:pPr algn="just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ефективність витрат на лікарський засіб і аналіз впливу на показники бюджету  ;</a:t>
            </a:r>
          </a:p>
          <a:p>
            <a:pPr algn="just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якість доказових даних;</a:t>
            </a:r>
          </a:p>
          <a:p>
            <a:pPr algn="just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епідеміологічні показники щодо окремого захворювання: поширеності, захворюваності та смертності в Україні.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79926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168859-801C-4966-B78F-F6A3F06C1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4205"/>
            <a:ext cx="10515600" cy="61141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4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Забезпечення доступності лікарських засобів</a:t>
            </a:r>
            <a:endParaRPr lang="uk-UA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FD793A-9F1B-42DD-BDD5-D06C04FE1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4491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uk-UA" b="0" i="1" u="sng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Вартість лікарського засобу </a:t>
            </a: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є важливим чинником для забезпечення фінансової доступності лікарських засобів для населення як у госпітальному, так і в приватному секторі системи охорони здоров’я.</a:t>
            </a:r>
          </a:p>
          <a:p>
            <a:pPr marL="0" indent="0">
              <a:buNone/>
            </a:pPr>
            <a:endParaRPr lang="uk-UA" b="0" i="0" dirty="0">
              <a:solidFill>
                <a:srgbClr val="333333"/>
              </a:solidFill>
              <a:effectLst/>
              <a:latin typeface="Times New Roman" panose="02020603050405020304" pitchFamily="18" charset="0"/>
            </a:endParaRPr>
          </a:p>
          <a:p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В Україні значний обсяг витрат на лікарські засоби здійснюється безпосередньо за рахунок населення. Як свідчать статистичні дані, щороку в Україні приблизно </a:t>
            </a:r>
            <a:r>
              <a:rPr lang="uk-UA" b="1" i="0" u="sng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600 тис. домогосподарств </a:t>
            </a: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зазнають катастрофічних фінансових витрат на охорону здоров’я. При цьому значна кількість домогосподарств не можуть отримати медичну допомогу або лікарські засоби переважно внаслідок їх фінансової недоступності.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26867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9DE870-F522-4ED2-A193-6B94A8FDE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1419"/>
          </a:xfrm>
        </p:spPr>
        <p:txBody>
          <a:bodyPr>
            <a:normAutofit/>
          </a:bodyPr>
          <a:lstStyle/>
          <a:p>
            <a:pPr algn="ctr"/>
            <a:r>
              <a:rPr lang="uk-UA" sz="24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Забезпечення доступності лікарських засобів</a:t>
            </a:r>
            <a:endParaRPr lang="uk-UA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F71169-8751-4E80-8550-0BC122644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0730"/>
            <a:ext cx="10515600" cy="4996233"/>
          </a:xfrm>
          <a:ln>
            <a:solidFill>
              <a:srgbClr val="002060"/>
            </a:solidFill>
          </a:ln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Проблему забезпечення доступності лікарських засобів передбачається розв’язати шляхом:</a:t>
            </a:r>
          </a:p>
          <a:p>
            <a:pPr algn="just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удосконалення системи </a:t>
            </a:r>
            <a:r>
              <a:rPr lang="uk-UA" b="0" i="0" u="sng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державного регулювання цін </a:t>
            </a: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на лікарські засоби, закупівля яких повністю або частково фінансується з державного та місцевих бюджетів;</a:t>
            </a:r>
          </a:p>
          <a:p>
            <a:pPr algn="just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удосконалення </a:t>
            </a:r>
            <a:r>
              <a:rPr lang="uk-UA" b="0" i="0" u="sng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системи відшкодування вартості </a:t>
            </a: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лікарських засобів “Доступні ліки”</a:t>
            </a:r>
          </a:p>
          <a:p>
            <a:pPr algn="just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забезпечення доступності для населення </a:t>
            </a:r>
            <a:r>
              <a:rPr lang="uk-UA" b="0" i="0" u="sng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оригінальних (інноваційних) лікарських засобів</a:t>
            </a:r>
          </a:p>
          <a:p>
            <a:pPr algn="just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імплементації в законодавство України так званого </a:t>
            </a:r>
            <a:r>
              <a:rPr lang="uk-UA" b="0" i="0" u="sng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“положення </a:t>
            </a:r>
            <a:r>
              <a:rPr lang="uk-UA" b="0" i="0" u="sng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Болар</a:t>
            </a:r>
            <a:r>
              <a:rPr lang="uk-UA" b="0" i="0" u="sng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”, </a:t>
            </a: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відповідно до якого компаніям дозволено подавати заявку на державну реєстрацію </a:t>
            </a:r>
            <a:r>
              <a:rPr lang="uk-UA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генеричного</a:t>
            </a: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лікарського засоби до закінчення строку дії патенту на оригінальний лікарський засіб. Після закінчення строку дії патенту компанія може одразу розпочинати введення в обіг </a:t>
            </a:r>
            <a:r>
              <a:rPr lang="uk-UA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генеричного</a:t>
            </a: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лікарського засоби, що дає змогу скоротити час</a:t>
            </a:r>
            <a:endParaRPr lang="uk-UA" b="0" i="0" u="sng" dirty="0">
              <a:solidFill>
                <a:srgbClr val="333333"/>
              </a:solidFill>
              <a:effectLst/>
              <a:latin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76561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F3BC7F-96D9-43AD-AAF6-CC12B445C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918"/>
            <a:ext cx="10515600" cy="753461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uk-UA" sz="2400" b="1" dirty="0">
                <a:solidFill>
                  <a:srgbClr val="333333"/>
                </a:solidFill>
                <a:latin typeface="Times New Roman" panose="02020603050405020304" pitchFamily="18" charset="0"/>
              </a:rPr>
              <a:t>Підвищення рівня раціонального використання лікарських засобів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AE6958-BFC6-4835-AB30-305F94FF5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5798"/>
            <a:ext cx="10515600" cy="5140171"/>
          </a:xfrm>
          <a:ln>
            <a:solidFill>
              <a:srgbClr val="002060"/>
            </a:solidFill>
          </a:ln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uk-UA" sz="4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В Україні мають місце ознаки нераціонального використання лікарських засобів (поліпрагмазія, самолікування, стала практика </a:t>
            </a:r>
            <a:r>
              <a:rPr lang="uk-UA" sz="42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безрецептурного</a:t>
            </a:r>
            <a:r>
              <a:rPr lang="uk-UA" sz="4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відпуску рецептурних лікарських засобів, недостатнє споживання основних лікарських засобів на тлі надмірного споживання інших лікарських засобів тощо).</a:t>
            </a:r>
          </a:p>
          <a:p>
            <a:pPr marL="0" indent="0">
              <a:buNone/>
            </a:pPr>
            <a:r>
              <a:rPr lang="uk-UA" sz="4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Шляхи подолання:</a:t>
            </a:r>
            <a:endParaRPr lang="en-US" sz="4200" b="0" i="0" dirty="0">
              <a:solidFill>
                <a:srgbClr val="333333"/>
              </a:solidFill>
              <a:effectLst/>
              <a:latin typeface="Times New Roman" panose="02020603050405020304" pitchFamily="18" charset="0"/>
            </a:endParaRPr>
          </a:p>
          <a:p>
            <a:pPr algn="just"/>
            <a:r>
              <a:rPr lang="uk-UA" sz="4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забезпечення наявності та систематичного </a:t>
            </a:r>
            <a:r>
              <a:rPr lang="uk-UA" sz="4200" b="0" i="0" u="sng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оновлення галузевих стандартів у сфері охорони здоров’я </a:t>
            </a:r>
            <a:r>
              <a:rPr lang="uk-UA" sz="4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та </a:t>
            </a:r>
            <a:r>
              <a:rPr lang="uk-UA" sz="4200" b="0" i="0" u="sng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hlinkClick r:id="rId2"/>
              </a:rPr>
              <a:t>Національного переліку</a:t>
            </a:r>
            <a:r>
              <a:rPr lang="uk-UA" sz="4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, який повинен бути доступним та містити інформацію для практикуючих лікарів про призначення основних лікарських засобів;</a:t>
            </a:r>
          </a:p>
          <a:p>
            <a:pPr algn="just"/>
            <a:r>
              <a:rPr lang="uk-UA" sz="4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забезпечення </a:t>
            </a:r>
            <a:r>
              <a:rPr lang="uk-UA" sz="4200" b="0" i="0" u="sng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формування </a:t>
            </a:r>
            <a:r>
              <a:rPr lang="uk-UA" sz="4200" b="0" i="0" u="sng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фармакотерапевтичних</a:t>
            </a:r>
            <a:r>
              <a:rPr lang="uk-UA" sz="4200" b="0" i="0" u="sng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комісій у закладах охорони здоров’я</a:t>
            </a:r>
            <a:r>
              <a:rPr lang="uk-UA" sz="4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, перегляду порядку їх діяльності та функцій стосовно проведення оцінки потреби закладу охорони здоров’я у лікарських засобах;</a:t>
            </a:r>
          </a:p>
          <a:p>
            <a:pPr algn="just"/>
            <a:r>
              <a:rPr lang="uk-UA" sz="4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забезпечення раціонального </a:t>
            </a:r>
            <a:r>
              <a:rPr lang="uk-UA" sz="4200" b="0" i="0" u="sng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призначення</a:t>
            </a:r>
            <a:r>
              <a:rPr lang="uk-UA" sz="4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лікарських засобів, що повинно здійснюватися </a:t>
            </a:r>
            <a:r>
              <a:rPr lang="uk-UA" sz="4200" b="0" i="0" u="sng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 міжнародною непатентованою назвою;</a:t>
            </a:r>
          </a:p>
          <a:p>
            <a:pPr algn="just"/>
            <a:r>
              <a:rPr lang="uk-UA" sz="4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забезпечення </a:t>
            </a:r>
            <a:r>
              <a:rPr lang="uk-UA" sz="4200" b="0" i="0" u="sng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створення умов для відповідального самолікування населення</a:t>
            </a:r>
            <a:r>
              <a:rPr lang="uk-UA" sz="4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, у тому числі шляхом надання фармацевтами інформації споживачам про медичне застосування лікарських засобів згідно з інструкцією для медичного застосування;</a:t>
            </a:r>
          </a:p>
          <a:p>
            <a:pPr algn="just"/>
            <a:r>
              <a:rPr lang="uk-UA" sz="4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впровадження електронного документообігу, забезпечення функціонування відкритих реєстрів, спільних міжвідомчих баз даних;</a:t>
            </a:r>
          </a:p>
          <a:p>
            <a:pPr algn="just"/>
            <a:r>
              <a:rPr lang="uk-UA" sz="4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забезпечення інформування фармацевтичними працівниками споживачів у місцях продажу про </a:t>
            </a:r>
            <a:r>
              <a:rPr lang="uk-UA" sz="4200" b="0" i="0" u="sng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наявні </a:t>
            </a:r>
            <a:r>
              <a:rPr lang="uk-UA" sz="4200" b="0" i="0" u="sng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генеричні</a:t>
            </a:r>
            <a:r>
              <a:rPr lang="uk-UA" sz="4200" b="0" i="0" u="sng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лікарські засоби, взаємозамінні з оригінальними лікарськими засобами</a:t>
            </a:r>
            <a:r>
              <a:rPr lang="uk-UA" sz="4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09604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CE491D1-5038-4E2A-8051-C372895B6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267" y="1"/>
            <a:ext cx="12251267" cy="649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913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A634BC-270C-416B-86A4-2FA15A263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867"/>
            <a:ext cx="10515600" cy="1360826"/>
          </a:xfrm>
        </p:spPr>
        <p:txBody>
          <a:bodyPr>
            <a:noAutofit/>
          </a:bodyPr>
          <a:lstStyle/>
          <a:p>
            <a:pPr algn="ctr"/>
            <a:br>
              <a:rPr lang="ru-RU" sz="2800" dirty="0">
                <a:latin typeface="Bookman Old Style" pitchFamily="18" charset="0"/>
              </a:rPr>
            </a:br>
            <a:r>
              <a:rPr lang="ru-RU" sz="2800" dirty="0">
                <a:latin typeface="Bookman Old Style" pitchFamily="18" charset="0"/>
              </a:rPr>
              <a:t>«АПТЕЧНИЙ КОШИК»</a:t>
            </a:r>
            <a:br>
              <a:rPr lang="ru-RU" sz="2800" dirty="0">
                <a:latin typeface="Bookman Old Style" pitchFamily="18" charset="0"/>
              </a:rPr>
            </a:br>
            <a:r>
              <a:rPr lang="ru-RU" sz="1800" i="1" dirty="0">
                <a:latin typeface="Bookman Old Style" pitchFamily="18" charset="0"/>
              </a:rPr>
              <a:t>(станом на липень 2023 р. </a:t>
            </a:r>
            <a:r>
              <a:rPr lang="ru-RU" sz="1800" i="1" dirty="0" err="1">
                <a:latin typeface="Bookman Old Style" pitchFamily="18" charset="0"/>
              </a:rPr>
              <a:t>порівняно</a:t>
            </a:r>
            <a:r>
              <a:rPr lang="ru-RU" sz="1800" i="1" dirty="0">
                <a:latin typeface="Bookman Old Style" pitchFamily="18" charset="0"/>
              </a:rPr>
              <a:t> з </a:t>
            </a:r>
            <a:r>
              <a:rPr lang="ru-RU" sz="1800" i="1" dirty="0" err="1">
                <a:latin typeface="Bookman Old Style" pitchFamily="18" charset="0"/>
              </a:rPr>
              <a:t>аналогічним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періодом</a:t>
            </a:r>
            <a:r>
              <a:rPr lang="ru-RU" sz="1800" i="1" dirty="0">
                <a:latin typeface="Bookman Old Style" pitchFamily="18" charset="0"/>
              </a:rPr>
              <a:t> </a:t>
            </a:r>
            <a:r>
              <a:rPr lang="ru-RU" sz="1800" i="1" dirty="0" err="1">
                <a:latin typeface="Bookman Old Style" pitchFamily="18" charset="0"/>
              </a:rPr>
              <a:t>попереднього</a:t>
            </a:r>
            <a:r>
              <a:rPr lang="ru-RU" sz="1800" i="1" dirty="0">
                <a:latin typeface="Bookman Old Style" pitchFamily="18" charset="0"/>
              </a:rPr>
              <a:t> року)</a:t>
            </a:r>
            <a:br>
              <a:rPr lang="ru-RU" sz="1800" i="1" dirty="0">
                <a:latin typeface="Bookman Old Style" pitchFamily="18" charset="0"/>
              </a:rPr>
            </a:br>
            <a:endParaRPr lang="uk-UA" sz="1800" i="1" dirty="0"/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C373408-82B8-4267-BA41-B3E7CAA37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610" y="1772359"/>
            <a:ext cx="10515600" cy="435133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ru-RU" dirty="0" err="1">
                <a:latin typeface="Bookman Old Style" pitchFamily="18" charset="0"/>
              </a:rPr>
              <a:t>сукупний</a:t>
            </a:r>
            <a:r>
              <a:rPr lang="ru-RU" dirty="0">
                <a:latin typeface="Bookman Old Style" pitchFamily="18" charset="0"/>
              </a:rPr>
              <a:t> обсяг </a:t>
            </a:r>
            <a:r>
              <a:rPr lang="ru-RU" dirty="0" err="1">
                <a:latin typeface="Bookman Old Style" pitchFamily="18" charset="0"/>
              </a:rPr>
              <a:t>продажів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всіх</a:t>
            </a:r>
            <a:r>
              <a:rPr lang="ru-RU" dirty="0">
                <a:latin typeface="Bookman Old Style" pitchFamily="18" charset="0"/>
              </a:rPr>
              <a:t> категорій товарів </a:t>
            </a:r>
          </a:p>
          <a:p>
            <a:pPr marL="0" indent="0" algn="ctr" rtl="0">
              <a:spcBef>
                <a:spcPts val="0"/>
              </a:spcBef>
              <a:buNone/>
            </a:pPr>
            <a:r>
              <a:rPr lang="ru-RU" dirty="0">
                <a:latin typeface="Bookman Old Style" pitchFamily="18" charset="0"/>
              </a:rPr>
              <a:t>    «Аптечного кошика»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b="1" u="sng" dirty="0">
                <a:latin typeface="Bookman Old Style" pitchFamily="18" charset="0"/>
              </a:rPr>
              <a:t> </a:t>
            </a:r>
            <a:r>
              <a:rPr lang="uk-UA" b="1" u="sng" dirty="0">
                <a:latin typeface="Bookman Old Style" pitchFamily="18" charset="0"/>
              </a:rPr>
              <a:t>78,4 млрд грн /631,9 млн упаковок </a:t>
            </a:r>
            <a:endParaRPr lang="ru-RU" b="1" u="sng" dirty="0">
              <a:latin typeface="Bookman Old Style" pitchFamily="18" charset="0"/>
            </a:endParaRPr>
          </a:p>
          <a:p>
            <a:pPr marL="0" indent="0" algn="ctr" rtl="0">
              <a:spcBef>
                <a:spcPts val="0"/>
              </a:spcBef>
              <a:buNone/>
            </a:pPr>
            <a:r>
              <a:rPr lang="ru-RU" sz="2800" u="sng" dirty="0">
                <a:latin typeface="Bookman Old Style" pitchFamily="18" charset="0"/>
              </a:rPr>
              <a:t>(</a:t>
            </a:r>
            <a:r>
              <a:rPr lang="ru-RU" u="sng" dirty="0">
                <a:latin typeface="Bookman Old Style" pitchFamily="18" charset="0"/>
              </a:rPr>
              <a:t>8,5</a:t>
            </a:r>
            <a:r>
              <a:rPr lang="ru-RU" sz="2800" u="sng" dirty="0">
                <a:latin typeface="Bookman Old Style" pitchFamily="18" charset="0"/>
              </a:rPr>
              <a:t> млрд </a:t>
            </a:r>
            <a:r>
              <a:rPr lang="ru-RU" sz="2800" u="sng" dirty="0" err="1">
                <a:latin typeface="Bookman Old Style" pitchFamily="18" charset="0"/>
              </a:rPr>
              <a:t>грн</a:t>
            </a:r>
            <a:r>
              <a:rPr lang="ru-RU" sz="2800" u="sng" dirty="0">
                <a:latin typeface="Bookman Old Style" pitchFamily="18" charset="0"/>
              </a:rPr>
              <a:t> / </a:t>
            </a:r>
            <a:r>
              <a:rPr lang="ru-RU" u="sng" dirty="0">
                <a:latin typeface="Bookman Old Style" pitchFamily="18" charset="0"/>
              </a:rPr>
              <a:t>84,9</a:t>
            </a:r>
            <a:r>
              <a:rPr lang="ru-RU" sz="2800" u="sng" dirty="0">
                <a:latin typeface="Bookman Old Style" pitchFamily="18" charset="0"/>
              </a:rPr>
              <a:t> млн упаковок 2022 р.)</a:t>
            </a:r>
          </a:p>
          <a:p>
            <a:pPr marL="0" indent="0" algn="ctr" rtl="0">
              <a:spcBef>
                <a:spcPts val="0"/>
              </a:spcBef>
              <a:buNone/>
            </a:pPr>
            <a:endParaRPr lang="ru-RU" sz="2800" u="sng" dirty="0">
              <a:latin typeface="Bookman Old Style" pitchFamily="18" charset="0"/>
            </a:endParaRPr>
          </a:p>
          <a:p>
            <a:pPr marL="0" indent="0" algn="ctr">
              <a:spcBef>
                <a:spcPts val="0"/>
              </a:spcBef>
              <a:buFont typeface="Wingdings" pitchFamily="2" charset="2"/>
              <a:buChar char="Ø"/>
              <a:tabLst>
                <a:tab pos="0" algn="l"/>
              </a:tabLst>
            </a:pPr>
            <a:r>
              <a:rPr lang="ru-RU" dirty="0" err="1">
                <a:latin typeface="Bookman Old Style" pitchFamily="18" charset="0"/>
              </a:rPr>
              <a:t>середньозважена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вартість</a:t>
            </a:r>
            <a:r>
              <a:rPr lang="ru-RU" dirty="0">
                <a:latin typeface="Bookman Old Style" pitchFamily="18" charset="0"/>
              </a:rPr>
              <a:t> 1 упаковки </a:t>
            </a:r>
            <a:r>
              <a:rPr lang="ru-RU" dirty="0" err="1">
                <a:latin typeface="Bookman Old Style" pitchFamily="18" charset="0"/>
              </a:rPr>
              <a:t>товарів</a:t>
            </a:r>
            <a:r>
              <a:rPr lang="ru-RU" dirty="0">
                <a:latin typeface="Bookman Old Style" pitchFamily="18" charset="0"/>
              </a:rPr>
              <a:t> «аптечного </a:t>
            </a:r>
            <a:r>
              <a:rPr lang="ru-RU" dirty="0" err="1">
                <a:latin typeface="Bookman Old Style" pitchFamily="18" charset="0"/>
              </a:rPr>
              <a:t>кошика</a:t>
            </a:r>
            <a:r>
              <a:rPr lang="ru-RU" dirty="0">
                <a:latin typeface="Bookman Old Style" pitchFamily="18" charset="0"/>
              </a:rPr>
              <a:t>» </a:t>
            </a:r>
            <a:r>
              <a:rPr lang="ru-RU" b="1" dirty="0">
                <a:latin typeface="Bookman Old Style" pitchFamily="18" charset="0"/>
              </a:rPr>
              <a:t>124,10 </a:t>
            </a:r>
            <a:r>
              <a:rPr lang="ru-RU" b="1" dirty="0" err="1">
                <a:latin typeface="Bookman Old Style" pitchFamily="18" charset="0"/>
              </a:rPr>
              <a:t>грн</a:t>
            </a:r>
            <a:endParaRPr lang="ru-RU" b="1" u="sng" dirty="0">
              <a:latin typeface="Bookman Old Style" pitchFamily="18" charset="0"/>
            </a:endParaRPr>
          </a:p>
          <a:p>
            <a:pPr algn="ctr">
              <a:buNone/>
            </a:pPr>
            <a:r>
              <a:rPr lang="uk-UA" sz="2000" i="1" u="sng" dirty="0">
                <a:latin typeface="Bookman Old Style" pitchFamily="18" charset="0"/>
              </a:rPr>
              <a:t> </a:t>
            </a:r>
            <a:endParaRPr lang="ru-RU" sz="2000" i="1" u="sng" dirty="0">
              <a:latin typeface="Bookman Old Style" pitchFamily="18" charset="0"/>
            </a:endParaRPr>
          </a:p>
          <a:p>
            <a:pPr algn="l" rtl="0">
              <a:buNone/>
            </a:pPr>
            <a:endParaRPr lang="ru-RU" dirty="0"/>
          </a:p>
          <a:p>
            <a:pPr algn="l" rtl="0">
              <a:buNone/>
            </a:pPr>
            <a:endParaRPr lang="ru-RU" dirty="0"/>
          </a:p>
          <a:p>
            <a:pPr algn="l" rtl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82596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5B21F-7314-4CD5-B6EE-72BB773F4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i="0" dirty="0">
                <a:effectLst/>
                <a:latin typeface="Book Antiqua" panose="02040602050305030304" pitchFamily="18" charset="0"/>
              </a:rPr>
              <a:t>Структура аптечного продажу лікарських засобів у розрізі топ-10 груп АТС-класифікації 2-го рівня в грошовому вираженні за підсумками І півріччя 2022–2023 рр. </a:t>
            </a:r>
            <a:endParaRPr lang="uk-UA" sz="2800" dirty="0">
              <a:latin typeface="Book Antiqua" panose="0204060205030503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898B47F-1382-4CEA-933F-B9E09AAF15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4732" y="1825624"/>
            <a:ext cx="8863680" cy="4832627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415294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46DE59-A923-49A0-9FE3-AAADFB9A1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174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dirty="0">
                <a:latin typeface="Book Antiqua" panose="02040602050305030304" pitchFamily="18" charset="0"/>
              </a:rPr>
              <a:t>Топ-20 </a:t>
            </a:r>
            <a:r>
              <a:rPr lang="ru-RU" sz="2000" dirty="0" err="1">
                <a:latin typeface="Book Antiqua" panose="02040602050305030304" pitchFamily="18" charset="0"/>
              </a:rPr>
              <a:t>маркетуючих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організацій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br>
              <a:rPr lang="ru-RU" sz="2000" dirty="0">
                <a:latin typeface="Book Antiqua" panose="02040602050305030304" pitchFamily="18" charset="0"/>
              </a:rPr>
            </a:br>
            <a:r>
              <a:rPr lang="ru-RU" sz="2000" dirty="0">
                <a:latin typeface="Book Antiqua" panose="02040602050305030304" pitchFamily="18" charset="0"/>
              </a:rPr>
              <a:t>за </a:t>
            </a:r>
            <a:r>
              <a:rPr lang="ru-RU" sz="2000" dirty="0" err="1">
                <a:latin typeface="Book Antiqua" panose="02040602050305030304" pitchFamily="18" charset="0"/>
              </a:rPr>
              <a:t>обсягами</a:t>
            </a:r>
            <a:r>
              <a:rPr lang="ru-RU" sz="2000" dirty="0">
                <a:latin typeface="Book Antiqua" panose="02040602050305030304" pitchFamily="18" charset="0"/>
              </a:rPr>
              <a:t> аптечного продажу </a:t>
            </a:r>
            <a:endParaRPr lang="uk-UA" sz="2000" dirty="0">
              <a:latin typeface="Book Antiqua" panose="0204060205030503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0A93246-7B35-42FA-BF3A-45B83922D0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2130" y="1392725"/>
            <a:ext cx="9667783" cy="5193437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914491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4BC785-5512-462D-81C0-32C6F3547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794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400" dirty="0">
                <a:latin typeface="Book Antiqua" panose="02040602050305030304" pitchFamily="18" charset="0"/>
              </a:rPr>
              <a:t>Топ-20 брендів лікарських засобів за обсягами аптечного продажу у грошовому вираженні 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BD2FEA9-4D28-4901-BE69-CB62909678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4283" y="1697443"/>
            <a:ext cx="7443433" cy="4474757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744865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E998D9-40BE-4B57-BB95-4BC9F32DF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6525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lang="uk-UA" altLang="ru-RU" sz="2400" dirty="0">
                <a:latin typeface="Book Antiqua" panose="02040602050305030304" pitchFamily="18" charset="0"/>
              </a:rPr>
              <a:t>Фармацевтичний ринок України </a:t>
            </a:r>
            <a:br>
              <a:rPr lang="uk-UA" altLang="ru-RU" sz="2400" dirty="0">
                <a:latin typeface="Book Antiqua" panose="02040602050305030304" pitchFamily="18" charset="0"/>
              </a:rPr>
            </a:br>
            <a:r>
              <a:rPr lang="uk-UA" altLang="ru-RU" sz="2400" dirty="0">
                <a:latin typeface="Book Antiqua" panose="02040602050305030304" pitchFamily="18" charset="0"/>
              </a:rPr>
              <a:t>(І півріччя 2023)</a:t>
            </a:r>
            <a:endParaRPr lang="uk-UA" sz="2400" dirty="0">
              <a:latin typeface="Book Antiqua" panose="02040602050305030304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5CA480F-B324-49E0-8EB4-CAABEDC04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3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 rtl="0"/>
            <a:endParaRPr lang="uk-UA" sz="3600" dirty="0">
              <a:latin typeface="Bookman Old Style" pitchFamily="18" charset="0"/>
            </a:endParaRPr>
          </a:p>
          <a:p>
            <a:pPr marL="0" indent="0" algn="ctr" rtl="0">
              <a:buNone/>
            </a:pPr>
            <a:r>
              <a:rPr lang="uk-UA" sz="2800" dirty="0">
                <a:latin typeface="Bookman Old Style" pitchFamily="18" charset="0"/>
              </a:rPr>
              <a:t>Найдорожчою категорією сталі </a:t>
            </a:r>
            <a:r>
              <a:rPr lang="uk-UA" sz="2800" b="1" dirty="0">
                <a:latin typeface="Bookman Old Style" pitchFamily="18" charset="0"/>
              </a:rPr>
              <a:t>дієтичні добавки </a:t>
            </a:r>
            <a:r>
              <a:rPr lang="uk-UA" sz="2800" b="1" dirty="0">
                <a:solidFill>
                  <a:srgbClr val="FF0000"/>
                </a:solidFill>
                <a:latin typeface="Bookman Old Style" pitchFamily="18" charset="0"/>
              </a:rPr>
              <a:t>!</a:t>
            </a:r>
            <a:endParaRPr lang="uk-UA" sz="2800" dirty="0">
              <a:latin typeface="Bookman Old Style" pitchFamily="18" charset="0"/>
            </a:endParaRPr>
          </a:p>
          <a:p>
            <a:pPr marL="0" indent="0" algn="ctr" rtl="0">
              <a:buNone/>
            </a:pPr>
            <a:r>
              <a:rPr lang="uk-UA" sz="2800" dirty="0">
                <a:latin typeface="Bookman Old Style" pitchFamily="18" charset="0"/>
              </a:rPr>
              <a:t>середньозважена вартість одиниці товару </a:t>
            </a:r>
          </a:p>
          <a:p>
            <a:pPr marL="0" indent="0" algn="ctr" rtl="0">
              <a:buNone/>
            </a:pPr>
            <a:r>
              <a:rPr lang="uk-UA" sz="2800" dirty="0">
                <a:latin typeface="Bookman Old Style" pitchFamily="18" charset="0"/>
              </a:rPr>
              <a:t>«аптечного кошика» </a:t>
            </a:r>
          </a:p>
          <a:p>
            <a:pPr marL="0" indent="0" algn="l" rtl="0">
              <a:buNone/>
            </a:pPr>
            <a:r>
              <a:rPr lang="uk-UA" sz="2800" dirty="0">
                <a:latin typeface="Bookman Old Style" pitchFamily="18" charset="0"/>
              </a:rPr>
              <a:t>1 упаковка дієтичної добавки – 164,5 грн.</a:t>
            </a:r>
          </a:p>
          <a:p>
            <a:pPr marL="0" indent="0" algn="l" rtl="0">
              <a:buNone/>
            </a:pPr>
            <a:r>
              <a:rPr lang="uk-UA" sz="2800" dirty="0">
                <a:latin typeface="Bookman Old Style" pitchFamily="18" charset="0"/>
              </a:rPr>
              <a:t>1 упаковка ЛЗ – 148,5 грн.</a:t>
            </a:r>
          </a:p>
          <a:p>
            <a:pPr marL="0" indent="0" algn="l" rtl="0">
              <a:buNone/>
            </a:pPr>
            <a:r>
              <a:rPr lang="uk-UA" sz="2800" dirty="0">
                <a:latin typeface="Bookman Old Style" pitchFamily="18" charset="0"/>
              </a:rPr>
              <a:t>1 упаковка косметики – 136,2 грн. </a:t>
            </a:r>
          </a:p>
          <a:p>
            <a:pPr marL="0" indent="0" algn="l" rtl="0">
              <a:buNone/>
            </a:pPr>
            <a:r>
              <a:rPr lang="uk-UA" sz="2800" dirty="0">
                <a:latin typeface="Bookman Old Style" pitchFamily="18" charset="0"/>
              </a:rPr>
              <a:t>1-го медичного виробу – 35,4 грн.</a:t>
            </a:r>
          </a:p>
          <a:p>
            <a:pPr algn="l" rtl="0"/>
            <a:endParaRPr lang="uk-UA" sz="36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526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ACD467-646D-4581-90C0-5CF95F30A2F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uk-UA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Інфраструктура аптечного </a:t>
            </a:r>
            <a:r>
              <a:rPr lang="uk-UA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ритейлу</a:t>
            </a:r>
            <a:br>
              <a:rPr lang="uk-UA" b="0" i="0" dirty="0">
                <a:solidFill>
                  <a:srgbClr val="F08316"/>
                </a:solidFill>
                <a:effectLst/>
                <a:latin typeface="Arial" panose="020B0604020202020204" pitchFamily="34" charset="0"/>
              </a:rPr>
            </a:b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DC71F5-7A10-4965-99E2-F5A4B28D9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26112"/>
            <a:ext cx="10515600" cy="48827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ru-UA" sz="1800" b="1" dirty="0">
                <a:latin typeface="Bookman Old Style" pitchFamily="18" charset="0"/>
              </a:rPr>
              <a:t>станом на 01.06.2023 р. в </a:t>
            </a:r>
            <a:r>
              <a:rPr lang="ru-UA" sz="1800" b="1" dirty="0" err="1">
                <a:latin typeface="Bookman Old Style" pitchFamily="18" charset="0"/>
              </a:rPr>
              <a:t>Україні</a:t>
            </a:r>
            <a:r>
              <a:rPr lang="ru-UA" sz="1800" b="1" dirty="0">
                <a:latin typeface="Bookman Old Style" pitchFamily="18" charset="0"/>
              </a:rPr>
              <a:t> </a:t>
            </a:r>
            <a:r>
              <a:rPr lang="ru-UA" sz="1800" b="1" dirty="0" err="1">
                <a:latin typeface="Bookman Old Style" pitchFamily="18" charset="0"/>
              </a:rPr>
              <a:t>налічується</a:t>
            </a:r>
            <a:r>
              <a:rPr lang="ru-UA" sz="1800" b="1" dirty="0">
                <a:latin typeface="Bookman Old Style" pitchFamily="18" charset="0"/>
              </a:rPr>
              <a:t> 17,3 тис. </a:t>
            </a:r>
            <a:r>
              <a:rPr lang="ru-UA" sz="1800" b="1" dirty="0" err="1">
                <a:latin typeface="Bookman Old Style" pitchFamily="18" charset="0"/>
              </a:rPr>
              <a:t>працюючих</a:t>
            </a:r>
            <a:r>
              <a:rPr lang="ru-UA" sz="1800" b="1" dirty="0">
                <a:latin typeface="Bookman Old Style" pitchFamily="18" charset="0"/>
              </a:rPr>
              <a:t> аптек</a:t>
            </a:r>
            <a:endParaRPr lang="uk-UA" sz="1800" b="1" dirty="0">
              <a:latin typeface="Bookman Old Style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1CA984-F1C5-4BC4-8CE5-EF12B53EFC89}"/>
              </a:ext>
            </a:extLst>
          </p:cNvPr>
          <p:cNvSpPr txBox="1"/>
          <p:nvPr/>
        </p:nvSpPr>
        <p:spPr>
          <a:xfrm>
            <a:off x="425552" y="1978555"/>
            <a:ext cx="11558727" cy="3063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rtl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i="1" dirty="0">
                <a:latin typeface="Bookman Old Style" pitchFamily="18" charset="0"/>
              </a:rPr>
              <a:t>Роздрібний ринок практично повністю фінансується за рахунок коштів споживачів, тому його розвиток безпосередньо залежить від добробуту населення.</a:t>
            </a:r>
            <a:r>
              <a:rPr lang="uk-UA" dirty="0">
                <a:latin typeface="Bookman Old Style" pitchFamily="18" charset="0"/>
              </a:rPr>
              <a:t> </a:t>
            </a:r>
          </a:p>
          <a:p>
            <a:pPr marL="0" indent="0" algn="ctr" rtl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>
                <a:latin typeface="Bookman Old Style" pitchFamily="18" charset="0"/>
              </a:rPr>
              <a:t> станом на </a:t>
            </a:r>
            <a:r>
              <a:rPr lang="uk-UA" b="1" dirty="0">
                <a:latin typeface="Bookman Old Style" pitchFamily="18" charset="0"/>
              </a:rPr>
              <a:t>02.2022 р</a:t>
            </a:r>
            <a:r>
              <a:rPr lang="uk-UA" dirty="0">
                <a:latin typeface="Bookman Old Style" pitchFamily="18" charset="0"/>
              </a:rPr>
              <a:t> в Україні </a:t>
            </a:r>
          </a:p>
          <a:p>
            <a:pPr marL="0" indent="0" algn="ctr" rtl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>
                <a:latin typeface="Bookman Old Style" pitchFamily="18" charset="0"/>
              </a:rPr>
              <a:t>всього функціонувало </a:t>
            </a:r>
            <a:r>
              <a:rPr lang="uk-UA" b="1" dirty="0">
                <a:latin typeface="Bookman Old Style" pitchFamily="18" charset="0"/>
              </a:rPr>
              <a:t>20,8 тис. торгових точок</a:t>
            </a:r>
            <a:r>
              <a:rPr lang="uk-UA" dirty="0">
                <a:latin typeface="Bookman Old Style" pitchFamily="18" charset="0"/>
              </a:rPr>
              <a:t> </a:t>
            </a:r>
          </a:p>
          <a:p>
            <a:pPr marL="0" indent="0" algn="l" rtl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b="1" dirty="0">
                <a:latin typeface="Bookman Old Style" pitchFamily="18" charset="0"/>
              </a:rPr>
              <a:t>в </a:t>
            </a:r>
            <a:r>
              <a:rPr lang="uk-UA" b="1" dirty="0" err="1">
                <a:latin typeface="Bookman Old Style" pitchFamily="18" charset="0"/>
              </a:rPr>
              <a:t>т.ч</a:t>
            </a:r>
            <a:r>
              <a:rPr lang="uk-UA" b="1" dirty="0">
                <a:latin typeface="Bookman Old Style" pitchFamily="18" charset="0"/>
              </a:rPr>
              <a:t>. 16,2 тис. аптек</a:t>
            </a:r>
            <a:r>
              <a:rPr lang="uk-UA" dirty="0">
                <a:latin typeface="Bookman Old Style" pitchFamily="18" charset="0"/>
              </a:rPr>
              <a:t> </a:t>
            </a:r>
          </a:p>
          <a:p>
            <a:pPr marL="0" indent="0" algn="l" rtl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>
                <a:latin typeface="Bookman Old Style" pitchFamily="18" charset="0"/>
              </a:rPr>
              <a:t>           </a:t>
            </a:r>
            <a:r>
              <a:rPr lang="uk-UA" b="1" dirty="0">
                <a:latin typeface="Bookman Old Style" pitchFamily="18" charset="0"/>
              </a:rPr>
              <a:t>4,6 тис. аптечних пунктів </a:t>
            </a:r>
          </a:p>
          <a:p>
            <a:pPr marL="0" indent="0" algn="ctr" rtl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>
                <a:latin typeface="Bookman Old Style" pitchFamily="18" charset="0"/>
              </a:rPr>
              <a:t>(співвідношення аптек та аптечних пунктів становить близько </a:t>
            </a:r>
            <a:r>
              <a:rPr lang="uk-UA" b="1" dirty="0">
                <a:latin typeface="Bookman Old Style" pitchFamily="18" charset="0"/>
              </a:rPr>
              <a:t>78: 22%</a:t>
            </a:r>
            <a:r>
              <a:rPr lang="uk-UA" dirty="0">
                <a:latin typeface="Bookman Old Style" pitchFamily="18" charset="0"/>
              </a:rPr>
              <a:t> відповідно)</a:t>
            </a:r>
          </a:p>
          <a:p>
            <a:pPr marL="0" indent="0" algn="ctr" rtl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b="1" dirty="0">
                <a:latin typeface="Bookman Old Style" pitchFamily="18" charset="0"/>
              </a:rPr>
              <a:t>Щільність аптек становила 53 торгові точки на 100 тис. жителів (до 24.02.22р.)</a:t>
            </a:r>
          </a:p>
          <a:p>
            <a:pPr marL="0" indent="0" algn="ctr" rtl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/>
              <a:t>*</a:t>
            </a:r>
            <a:r>
              <a:rPr lang="uk-UA" dirty="0">
                <a:latin typeface="Book Antiqua" pitchFamily="18" charset="0"/>
              </a:rPr>
              <a:t>середній показник по ЄС - 31 аптека на 100 тис. жителів</a:t>
            </a:r>
          </a:p>
        </p:txBody>
      </p:sp>
    </p:spTree>
    <p:extLst>
      <p:ext uri="{BB962C8B-B14F-4D97-AF65-F5344CB8AC3E}">
        <p14:creationId xmlns:p14="http://schemas.microsoft.com/office/powerpoint/2010/main" val="1826018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D6901A-F063-4E79-B73D-43973E1C9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4" y="338666"/>
            <a:ext cx="10515600" cy="829733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algn="ctr"/>
            <a:r>
              <a:rPr lang="uk-UA" sz="2400" dirty="0">
                <a:latin typeface="Book Antiqua" panose="02040602050305030304" pitchFamily="18" charset="0"/>
              </a:rPr>
              <a:t>Географія та структура торгових точок</a:t>
            </a:r>
            <a:br>
              <a:rPr lang="uk-UA" sz="2400" dirty="0">
                <a:latin typeface="Book Antiqua" panose="02040602050305030304" pitchFamily="18" charset="0"/>
              </a:rPr>
            </a:br>
            <a:endParaRPr lang="uk-UA" sz="2400" dirty="0">
              <a:latin typeface="Book Antiqua" panose="0204060205030503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AE72CEE-E9B0-43BD-A603-A303456512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8068" y="1901031"/>
            <a:ext cx="10820400" cy="4863836"/>
          </a:xfrm>
        </p:spPr>
      </p:pic>
    </p:spTree>
    <p:extLst>
      <p:ext uri="{BB962C8B-B14F-4D97-AF65-F5344CB8AC3E}">
        <p14:creationId xmlns:p14="http://schemas.microsoft.com/office/powerpoint/2010/main" val="28413302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3B8A8E3-3FA1-4C0C-BEE4-900E4C9F7F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1933" y="550333"/>
            <a:ext cx="10414000" cy="5390981"/>
          </a:xfr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79604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0605B3-4FA2-4EFF-A157-4DA4137E2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268" y="146483"/>
            <a:ext cx="11497732" cy="108627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br>
              <a:rPr lang="ru-RU" sz="28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</a:br>
            <a:br>
              <a:rPr lang="ru-RU" sz="28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</a:br>
            <a:r>
              <a:rPr lang="uk-UA" sz="2700" dirty="0">
                <a:latin typeface="Book Antiqua" panose="02040602050305030304" pitchFamily="18" charset="0"/>
              </a:rPr>
              <a:t>Перелік лончів* у травні–липні 2023 р</a:t>
            </a:r>
            <a:br>
              <a:rPr lang="uk-UA" sz="27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</a:br>
            <a:r>
              <a:rPr lang="uk-UA" sz="1800" i="1" dirty="0">
                <a:solidFill>
                  <a:srgbClr val="33333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(*п</a:t>
            </a:r>
            <a:r>
              <a:rPr lang="uk-UA" sz="1800" i="1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ід лончами розуміються бренди лікарських засобів, для яких вперше зафіксовано продаж на аптечному ринку України)</a:t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28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</a:br>
            <a:endParaRPr lang="uk-UA" sz="28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1039F01-9C0D-4064-9ACC-7B19D25EB6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2976" y="1625600"/>
            <a:ext cx="9499106" cy="5085917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5985092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CDCD9BA4-3C9C-49F1-91FD-AA604E8688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5220" y="1447060"/>
            <a:ext cx="9410330" cy="5335479"/>
          </a:xfrm>
          <a:ln>
            <a:solidFill>
              <a:srgbClr val="002060"/>
            </a:solidFill>
          </a:ln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7D88FE4-E16B-44ED-92C9-590B22479CE9}"/>
              </a:ext>
            </a:extLst>
          </p:cNvPr>
          <p:cNvSpPr txBox="1">
            <a:spLocks/>
          </p:cNvSpPr>
          <p:nvPr/>
        </p:nvSpPr>
        <p:spPr>
          <a:xfrm>
            <a:off x="313268" y="146483"/>
            <a:ext cx="11497732" cy="7425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ru-RU" sz="2800" b="1" dirty="0">
                <a:solidFill>
                  <a:srgbClr val="333333"/>
                </a:solidFill>
                <a:latin typeface="Arial" panose="020B0604020202020204" pitchFamily="34" charset="0"/>
              </a:rPr>
            </a:br>
            <a:br>
              <a:rPr lang="ru-RU" sz="2800" b="1" dirty="0">
                <a:solidFill>
                  <a:srgbClr val="333333"/>
                </a:solidFill>
                <a:latin typeface="Arial" panose="020B0604020202020204" pitchFamily="34" charset="0"/>
              </a:rPr>
            </a:br>
            <a:r>
              <a:rPr lang="uk-UA" sz="6400" dirty="0">
                <a:latin typeface="Book Antiqua" panose="02040602050305030304" pitchFamily="18" charset="0"/>
              </a:rPr>
              <a:t>Перелік лончів* у травні–липні 2023 р</a:t>
            </a:r>
            <a:br>
              <a:rPr lang="uk-UA" sz="6400" b="1" dirty="0">
                <a:solidFill>
                  <a:srgbClr val="333333"/>
                </a:solidFill>
                <a:latin typeface="Arial" panose="020B0604020202020204" pitchFamily="34" charset="0"/>
              </a:rPr>
            </a:br>
            <a:endParaRPr lang="uk-UA" sz="6400" dirty="0"/>
          </a:p>
        </p:txBody>
      </p:sp>
    </p:spTree>
    <p:extLst>
      <p:ext uri="{BB962C8B-B14F-4D97-AF65-F5344CB8AC3E}">
        <p14:creationId xmlns:p14="http://schemas.microsoft.com/office/powerpoint/2010/main" val="31194138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FA466179-32DF-4400-8057-D84063BCC4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0633" y="1114146"/>
            <a:ext cx="9090733" cy="5597371"/>
          </a:xfrm>
          <a:ln>
            <a:solidFill>
              <a:srgbClr val="002060"/>
            </a:solidFill>
          </a:ln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2F62B88-554B-462C-9EF7-7BF51502394E}"/>
              </a:ext>
            </a:extLst>
          </p:cNvPr>
          <p:cNvSpPr txBox="1">
            <a:spLocks/>
          </p:cNvSpPr>
          <p:nvPr/>
        </p:nvSpPr>
        <p:spPr>
          <a:xfrm>
            <a:off x="313268" y="146483"/>
            <a:ext cx="11497732" cy="7425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ru-RU" sz="2800" b="1" dirty="0">
                <a:solidFill>
                  <a:srgbClr val="333333"/>
                </a:solidFill>
                <a:latin typeface="Arial" panose="020B0604020202020204" pitchFamily="34" charset="0"/>
              </a:rPr>
            </a:br>
            <a:br>
              <a:rPr lang="ru-RU" sz="2800" b="1" dirty="0">
                <a:solidFill>
                  <a:srgbClr val="333333"/>
                </a:solidFill>
                <a:latin typeface="Arial" panose="020B0604020202020204" pitchFamily="34" charset="0"/>
              </a:rPr>
            </a:br>
            <a:r>
              <a:rPr lang="uk-UA" sz="6400" dirty="0">
                <a:latin typeface="Book Antiqua" panose="02040602050305030304" pitchFamily="18" charset="0"/>
              </a:rPr>
              <a:t>Перелік лончів* у травні–липні 2023 р</a:t>
            </a:r>
            <a:br>
              <a:rPr lang="uk-UA" sz="6400" b="1" dirty="0">
                <a:solidFill>
                  <a:srgbClr val="333333"/>
                </a:solidFill>
                <a:latin typeface="Arial" panose="020B0604020202020204" pitchFamily="34" charset="0"/>
              </a:rPr>
            </a:br>
            <a:endParaRPr lang="uk-UA" sz="6400" dirty="0"/>
          </a:p>
        </p:txBody>
      </p:sp>
    </p:spTree>
    <p:extLst>
      <p:ext uri="{BB962C8B-B14F-4D97-AF65-F5344CB8AC3E}">
        <p14:creationId xmlns:p14="http://schemas.microsoft.com/office/powerpoint/2010/main" val="14821279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B73B8886-871A-417A-90C6-8E0F10AB23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8267" y="1451404"/>
            <a:ext cx="10515600" cy="5169529"/>
          </a:xfrm>
          <a:ln>
            <a:solidFill>
              <a:srgbClr val="002060"/>
            </a:solidFill>
          </a:ln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68DB1AC-D631-437C-B271-13683616A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Перелік</a:t>
            </a:r>
            <a:r>
              <a:rPr lang="ru-RU" sz="28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8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лончів</a:t>
            </a:r>
            <a:r>
              <a:rPr lang="ru-RU" sz="28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у </a:t>
            </a:r>
            <a:r>
              <a:rPr lang="ru-RU" sz="28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травні</a:t>
            </a:r>
            <a:r>
              <a:rPr lang="ru-RU" sz="28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–</a:t>
            </a:r>
            <a:r>
              <a:rPr lang="ru-RU" sz="28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липні</a:t>
            </a:r>
            <a:r>
              <a:rPr lang="ru-RU" sz="28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2023 р.</a:t>
            </a:r>
            <a:endParaRPr lang="uk-UA" sz="28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2E40AF0-84BF-4E04-BBE7-3E9FDB902011}"/>
              </a:ext>
            </a:extLst>
          </p:cNvPr>
          <p:cNvSpPr txBox="1">
            <a:spLocks/>
          </p:cNvSpPr>
          <p:nvPr/>
        </p:nvSpPr>
        <p:spPr>
          <a:xfrm>
            <a:off x="313268" y="146483"/>
            <a:ext cx="11497732" cy="10862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ru-RU" sz="2800" b="1" dirty="0">
                <a:solidFill>
                  <a:srgbClr val="333333"/>
                </a:solidFill>
                <a:latin typeface="Arial" panose="020B0604020202020204" pitchFamily="34" charset="0"/>
              </a:rPr>
            </a:br>
            <a:br>
              <a:rPr lang="ru-RU" sz="2800" b="1" dirty="0">
                <a:solidFill>
                  <a:srgbClr val="333333"/>
                </a:solidFill>
                <a:latin typeface="Arial" panose="020B0604020202020204" pitchFamily="34" charset="0"/>
              </a:rPr>
            </a:br>
            <a:r>
              <a:rPr lang="uk-UA" sz="4600" dirty="0">
                <a:latin typeface="Book Antiqua" panose="02040602050305030304" pitchFamily="18" charset="0"/>
              </a:rPr>
              <a:t>Перелік лончів* у травні–липні 2023 р</a:t>
            </a:r>
            <a:br>
              <a:rPr lang="uk-UA" sz="4600" b="1" dirty="0">
                <a:solidFill>
                  <a:srgbClr val="333333"/>
                </a:solidFill>
                <a:latin typeface="Arial" panose="020B0604020202020204" pitchFamily="34" charset="0"/>
              </a:rPr>
            </a:br>
            <a:endParaRPr lang="uk-UA" sz="4600" dirty="0"/>
          </a:p>
        </p:txBody>
      </p:sp>
    </p:spTree>
    <p:extLst>
      <p:ext uri="{BB962C8B-B14F-4D97-AF65-F5344CB8AC3E}">
        <p14:creationId xmlns:p14="http://schemas.microsoft.com/office/powerpoint/2010/main" val="30569465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0FDEC1-B4CF-4166-8CD5-C63E59063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400" y="413337"/>
            <a:ext cx="8788400" cy="583264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550779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</TotalTime>
  <Words>1049</Words>
  <Application>Microsoft Office PowerPoint</Application>
  <PresentationFormat>Широкоэкранный</PresentationFormat>
  <Paragraphs>90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Arial</vt:lpstr>
      <vt:lpstr>Book Antiqua</vt:lpstr>
      <vt:lpstr>Bookman Old Style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ДЕРЖАВНА СТРАТЕГІЯ реалізації державної політики забезпечення населення лікарськими засобами  на період до 2025 року (затверджена 05/12/2018 р.)</vt:lpstr>
      <vt:lpstr>ДЕРЖАВНА СТРАТЕГІЯ реалізації державної політики забезпечення населення лікарськими засобами на період до 2025 року  (затверджена 05/12/2018 р.)</vt:lpstr>
      <vt:lpstr>Забезпечення належного відбору основних лікарських засобів</vt:lpstr>
      <vt:lpstr>Критерії включення ліків до Національного переліку основних ЛЗ </vt:lpstr>
      <vt:lpstr>Забезпечення доступності лікарських засобів</vt:lpstr>
      <vt:lpstr>Забезпечення доступності лікарських засобів</vt:lpstr>
      <vt:lpstr>Підвищення рівня раціонального використання лікарських засобів</vt:lpstr>
      <vt:lpstr>Презентация PowerPoint</vt:lpstr>
      <vt:lpstr> «АПТЕЧНИЙ КОШИК» (станом на липень 2023 р. порівняно з аналогічним періодом попереднього року) </vt:lpstr>
      <vt:lpstr>Структура аптечного продажу лікарських засобів у розрізі топ-10 груп АТС-класифікації 2-го рівня в грошовому вираженні за підсумками І півріччя 2022–2023 рр. </vt:lpstr>
      <vt:lpstr>Топ-20 маркетуючих організацій  за обсягами аптечного продажу </vt:lpstr>
      <vt:lpstr>Топ-20 брендів лікарських засобів за обсягами аптечного продажу у грошовому вираженні </vt:lpstr>
      <vt:lpstr>Фармацевтичний ринок України  (І півріччя 2023)</vt:lpstr>
      <vt:lpstr>Інфраструктура аптечного ритейлу </vt:lpstr>
      <vt:lpstr>Географія та структура торгових точок </vt:lpstr>
      <vt:lpstr>Презентация PowerPoint</vt:lpstr>
      <vt:lpstr>  Перелік лончів* у травні–липні 2023 р (*під лончами розуміються бренди лікарських засобів, для яких вперше зафіксовано продаж на аптечному ринку України)  </vt:lpstr>
      <vt:lpstr>Презентация PowerPoint</vt:lpstr>
      <vt:lpstr>Презентация PowerPoint</vt:lpstr>
      <vt:lpstr>Перелік лончів у травні–липні 2023 р.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Бєляєва Оксана Іванівна</dc:creator>
  <cp:lastModifiedBy>Бєляєва Оксана Іванівна</cp:lastModifiedBy>
  <cp:revision>96</cp:revision>
  <dcterms:created xsi:type="dcterms:W3CDTF">2023-09-03T17:47:39Z</dcterms:created>
  <dcterms:modified xsi:type="dcterms:W3CDTF">2024-09-23T05:46:53Z</dcterms:modified>
</cp:coreProperties>
</file>