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5"/>
  </p:notesMasterIdLst>
  <p:sldIdLst>
    <p:sldId id="256" r:id="rId2"/>
    <p:sldId id="299" r:id="rId3"/>
    <p:sldId id="300" r:id="rId4"/>
    <p:sldId id="301" r:id="rId5"/>
    <p:sldId id="315" r:id="rId6"/>
    <p:sldId id="316" r:id="rId7"/>
    <p:sldId id="298" r:id="rId8"/>
    <p:sldId id="309" r:id="rId9"/>
    <p:sldId id="302" r:id="rId10"/>
    <p:sldId id="317" r:id="rId11"/>
    <p:sldId id="303" r:id="rId12"/>
    <p:sldId id="304" r:id="rId13"/>
    <p:sldId id="305" r:id="rId14"/>
    <p:sldId id="306" r:id="rId15"/>
    <p:sldId id="307" r:id="rId16"/>
    <p:sldId id="308" r:id="rId17"/>
    <p:sldId id="310" r:id="rId18"/>
    <p:sldId id="311" r:id="rId19"/>
    <p:sldId id="312" r:id="rId20"/>
    <p:sldId id="318" r:id="rId21"/>
    <p:sldId id="313" r:id="rId22"/>
    <p:sldId id="320" r:id="rId23"/>
    <p:sldId id="314" r:id="rId24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7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51FD-46CC-4EF7-82DC-B0759FFAFEFC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AE32E-26A8-447C-B9FB-F459D145DC0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802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0F53-1F04-4EFD-9C46-0B9802191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93D9A-8FDE-44F6-91D5-277F6B63E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01867D-E92C-4D50-BCFA-F1798DFD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D6416A-37DF-4367-ACBB-D7B70ADA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3D153-6CD8-4B15-BF65-797718A9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862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34CFE-2174-4C48-8946-66875F78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92694-7FA1-4C5E-9579-39AF09BB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6C51F9-7445-44CB-8429-D5243159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3729-51F1-47D3-B035-C40180EE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524A9-0B4D-4DBE-89B6-AD90FC11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574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0A96D-5859-4A2A-9B42-DDEB5323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D476C-A9AB-403A-94CA-3D578422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378BB-336E-44A2-BA72-14CDBAD3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EE84BD-3076-4CA3-A27E-0495E225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2999F5-3AFC-47BB-8531-4AB5E622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072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1FB87-28EC-4469-B8DD-DDBEEAD5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0FCAF-8D9A-4FF6-9A20-5DD89B795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BD6C-C160-4D75-A205-580F4DF45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35CA51-391B-45B2-BD2A-6EEB527C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DB6ED-0374-4A69-9141-37BDB1D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C1019-F272-48BD-81A2-95F39AB5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033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2D92E-B95C-426E-97B2-A4626E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09C28-9346-4117-8E81-B2BB24A3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684525-097F-4F20-B8AB-BDB9431B6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DF79D4-9805-4972-86BC-8AF223BE2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136831-A00E-49F6-BFB1-4E934784C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92E4FF-FDCB-445D-9194-97762A4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BB5C6A-8708-4B25-A65F-45ADA2DA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CE5262-0831-45D5-A9FE-A9313F97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007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F6A4D-6C3D-4DF3-A1BF-7C778B24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6F6B5C-03E1-4BF2-B834-CC35F40A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BFF9B3-B8A2-49E0-B659-74D21252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A542F8-AEFD-42E0-A94C-7FD86E71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164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EAF68B-94DE-4B2E-8E19-A0A83A49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352E53-C0B4-48FB-BF36-96CCE75A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320BF1-041F-466E-97F5-2BEEBAFF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75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E46E-9C73-4B01-ACC4-7F98D4E7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1905D-A4A1-4F67-8DC0-2579F3A9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B74788-8EFD-4FEC-832C-BC4493AFE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E378CC-E3B4-4FF0-9E38-CFC3CE6B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E8D941-60B5-428B-80E4-9ACE6ED5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24162-D661-4540-A853-137F8B35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546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EEABE-B83D-4604-B814-8D85609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FE0F0E-48FF-4ECD-805A-7DE9041B2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D425BB-3C09-4656-9E27-7A9F2B75B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1B1E3-886D-49B7-B511-BF88162E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312A2A-ABA2-422A-9DF3-7CAE480B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93B7DF-6469-4669-93D7-0949C985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473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64110-0C9A-49C0-A6BD-080CC04E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33D3B6-4005-4F10-B4D6-C1A4E5009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A2357-5C8A-4DB5-9424-7BF5750F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CDC1D0-C048-49BF-AC9A-D90C10EF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2DA124-32C9-429F-A901-B3651E84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4179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B590DB-D525-4754-A578-11A70662B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C86DF-9A0A-40B2-B561-CE206D1BA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98808-A2F2-462E-B6FA-B46903F2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00253-7233-46A2-9409-14816A53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7EBA8-9B4A-4552-BF19-DFAA2C39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769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4DC2-AD6F-4FA9-B754-B887BC65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832C18-CB6C-4E98-A40C-F30D1F1A7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82DAC-0EB0-4AC0-87D6-688D3CCBD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FB102-9105-4EE4-9121-5DBA6DCF6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1ED2C-DFB7-4A58-9B6B-DA4ED34B3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421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B272DC-BF2A-4785-9117-77E8823E8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922" y="2420465"/>
            <a:ext cx="11381172" cy="16557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Цінова політика як соціально-економічна категорія. Основи ціноутворення ліків. Структура ціни, механізми державного регулювання цін. Референтне ціноутворення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F4316-08CE-420F-B7BE-B02CB927FE0D}"/>
              </a:ext>
            </a:extLst>
          </p:cNvPr>
          <p:cNvSpPr txBox="1"/>
          <p:nvPr/>
        </p:nvSpPr>
        <p:spPr>
          <a:xfrm>
            <a:off x="2566020" y="76470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1445874-C233-4B59-9F2E-3057D7093004}"/>
              </a:ext>
            </a:extLst>
          </p:cNvPr>
          <p:cNvSpPr txBox="1">
            <a:spLocks/>
          </p:cNvSpPr>
          <p:nvPr/>
        </p:nvSpPr>
        <p:spPr>
          <a:xfrm>
            <a:off x="0" y="377270"/>
            <a:ext cx="12192000" cy="16557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</a:t>
            </a:r>
          </a:p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 післядипломною підготовкою</a:t>
            </a:r>
          </a:p>
        </p:txBody>
      </p:sp>
    </p:spTree>
    <p:extLst>
      <p:ext uri="{BB962C8B-B14F-4D97-AF65-F5344CB8AC3E}">
        <p14:creationId xmlns:p14="http://schemas.microsoft.com/office/powerpoint/2010/main" val="271093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8AF7E442-CBC3-4050-95AD-04CB5B6CD8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4211" y="2032987"/>
            <a:ext cx="8558072" cy="4385568"/>
          </a:xfrm>
          <a:ln>
            <a:solidFill>
              <a:srgbClr val="002060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EBF198-A3CA-42D6-AA44-EFF1265A3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56" y="249869"/>
            <a:ext cx="4498252" cy="13335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3ACBB9-77E9-48DF-9C51-9E5EDD62B2C4}"/>
              </a:ext>
            </a:extLst>
          </p:cNvPr>
          <p:cNvSpPr txBox="1"/>
          <p:nvPr/>
        </p:nvSpPr>
        <p:spPr>
          <a:xfrm>
            <a:off x="5444231" y="249869"/>
            <a:ext cx="6094520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uk-UA" dirty="0"/>
              <a:t>Ціноутворення – це встановлення ціни, процес вибору</a:t>
            </a:r>
          </a:p>
          <a:p>
            <a:r>
              <a:rPr lang="uk-UA" dirty="0"/>
              <a:t>остаточної ціни залежно від собівартості продукції, цін конкурентів, співвідношення попиту та пропозиції й інших факторів.</a:t>
            </a:r>
          </a:p>
        </p:txBody>
      </p:sp>
    </p:spTree>
    <p:extLst>
      <p:ext uri="{BB962C8B-B14F-4D97-AF65-F5344CB8AC3E}">
        <p14:creationId xmlns:p14="http://schemas.microsoft.com/office/powerpoint/2010/main" val="2031313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342F1-5AB0-44A5-B15C-90B97AB5B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Визначення та характеристика ціни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94F579-03AB-49B7-B06E-CF9198C30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449" y="1491449"/>
            <a:ext cx="8806648" cy="5001426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7120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7757AF1-9A07-42D0-8276-E738E6FF4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0540" y="630315"/>
            <a:ext cx="7501631" cy="5546648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594269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34FE3-F691-470B-A3C1-CE8340D30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5807"/>
          </a:xfrm>
        </p:spPr>
        <p:txBody>
          <a:bodyPr>
            <a:normAutofit/>
          </a:bodyPr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етапів процесу ціноутворення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AB16FA-E68F-49BF-995B-89270D540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1953"/>
            <a:ext cx="10515600" cy="5085010"/>
          </a:xfrm>
          <a:solidFill>
            <a:schemeClr val="bg2"/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uk-UA" sz="2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підготовчий етап </a:t>
            </a: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– визначення цілей і завдань організації;</a:t>
            </a:r>
          </a:p>
          <a:p>
            <a:pPr marL="571500" indent="-571500">
              <a:buFont typeface="+mj-lt"/>
              <a:buAutoNum type="romanUcPeriod"/>
            </a:pPr>
            <a:r>
              <a:rPr lang="uk-UA" sz="2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етап збору первинної інформації та маркетингового аналізу </a:t>
            </a: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– визначення кількісних та якісних характеристик обслуговування хворих;</a:t>
            </a:r>
          </a:p>
          <a:p>
            <a:pPr marL="571500" indent="-571500">
              <a:buFont typeface="+mj-lt"/>
              <a:buAutoNum type="romanUcPeriod"/>
            </a:pPr>
            <a:r>
              <a:rPr lang="uk-UA" sz="2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етап вибору методу ціноутворення</a:t>
            </a: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buFont typeface="+mj-lt"/>
              <a:buAutoNum type="romanUcPeriod"/>
            </a:pPr>
            <a:r>
              <a:rPr lang="uk-UA" sz="2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етап визначення собівартості</a:t>
            </a: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медичних послуг</a:t>
            </a:r>
          </a:p>
          <a:p>
            <a:pPr marL="571500" indent="-571500">
              <a:buFont typeface="+mj-lt"/>
              <a:buAutoNum type="romanUcPeriod"/>
            </a:pPr>
            <a:r>
              <a:rPr lang="uk-UA" sz="2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розрахунок прямих і непрямих витрат</a:t>
            </a: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buFont typeface="+mj-lt"/>
              <a:buAutoNum type="romanUcPeriod"/>
            </a:pPr>
            <a:r>
              <a:rPr lang="uk-UA" sz="2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етап формування ціни </a:t>
            </a: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– визначення рівня рентабельності, введення поправочних коефіцієнтів, експертна оцінка, калькуляція ціни та оформлення прейскуранту;</a:t>
            </a:r>
          </a:p>
          <a:p>
            <a:pPr marL="571500" indent="-571500">
              <a:buFont typeface="+mj-lt"/>
              <a:buAutoNum type="romanUcPeriod"/>
            </a:pPr>
            <a:r>
              <a:rPr lang="uk-UA" sz="2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етап корекції ціни </a:t>
            </a: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– врахування рівня інфляції, розрахунок цін на нові послуги, використання нових методик ціноутворення;</a:t>
            </a:r>
          </a:p>
          <a:p>
            <a:pPr marL="571500" indent="-571500">
              <a:buFont typeface="+mj-lt"/>
              <a:buAutoNum type="romanUcPeriod"/>
            </a:pPr>
            <a:r>
              <a:rPr lang="uk-UA" sz="2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етап аналізу результатів </a:t>
            </a: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розрахунку і прийняття відповідних управлінських рішень.</a:t>
            </a:r>
          </a:p>
        </p:txBody>
      </p:sp>
    </p:spTree>
    <p:extLst>
      <p:ext uri="{BB962C8B-B14F-4D97-AF65-F5344CB8AC3E}">
        <p14:creationId xmlns:p14="http://schemas.microsoft.com/office/powerpoint/2010/main" val="417693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EA3BF-E56F-4AB0-A930-6EDADD396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82" y="320737"/>
            <a:ext cx="10515600" cy="638052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 впливу на ціну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CB6B04-4A03-41E5-98DD-59CFC748C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13" y="1463860"/>
            <a:ext cx="10515600" cy="1965140"/>
          </a:xfrm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собівартість послуг чи продукції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наявність унікальних властивостей послуг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ціни на послуги конкурентів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податкове навантаження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8C6FA1-0B0D-4B34-A9B9-4DC588CC2533}"/>
              </a:ext>
            </a:extLst>
          </p:cNvPr>
          <p:cNvSpPr txBox="1"/>
          <p:nvPr/>
        </p:nvSpPr>
        <p:spPr>
          <a:xfrm>
            <a:off x="634013" y="3934071"/>
            <a:ext cx="1097317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latin typeface="Bookman Old Style" panose="02050604050505020204" pitchFamily="18" charset="0"/>
              </a:rPr>
              <a:t>Ціна = </a:t>
            </a:r>
            <a:r>
              <a:rPr lang="uk-UA" sz="2800" i="1" dirty="0">
                <a:latin typeface="Bookman Old Style" panose="02050604050505020204" pitchFamily="18" charset="0"/>
              </a:rPr>
              <a:t>собівартість + податки + прибуток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B34137-89B2-43E1-BCD7-425AE32C8F33}"/>
              </a:ext>
            </a:extLst>
          </p:cNvPr>
          <p:cNvSpPr txBox="1"/>
          <p:nvPr/>
        </p:nvSpPr>
        <p:spPr>
          <a:xfrm>
            <a:off x="527482" y="4782937"/>
            <a:ext cx="11341963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latin typeface="Bookman Old Style" panose="02050604050505020204" pitchFamily="18" charset="0"/>
              </a:rPr>
              <a:t>Собівартість</a:t>
            </a:r>
            <a:r>
              <a:rPr lang="uk-UA" sz="2800" i="1" dirty="0">
                <a:latin typeface="Bookman Old Style" panose="02050604050505020204" pitchFamily="18" charset="0"/>
              </a:rPr>
              <a:t> = Постійні витрати + змінні витрати/одиницю продукції</a:t>
            </a:r>
          </a:p>
        </p:txBody>
      </p:sp>
    </p:spTree>
    <p:extLst>
      <p:ext uri="{BB962C8B-B14F-4D97-AF65-F5344CB8AC3E}">
        <p14:creationId xmlns:p14="http://schemas.microsoft.com/office/powerpoint/2010/main" val="2452081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173775-77DC-4455-83E3-1F462F7F5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3895" y="408373"/>
            <a:ext cx="9321554" cy="6010182"/>
          </a:xfrm>
        </p:spPr>
      </p:pic>
    </p:spTree>
    <p:extLst>
      <p:ext uri="{BB962C8B-B14F-4D97-AF65-F5344CB8AC3E}">
        <p14:creationId xmlns:p14="http://schemas.microsoft.com/office/powerpoint/2010/main" val="2587864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EC94E61-E5D7-4993-AA40-9FA403D98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7262" y="248575"/>
            <a:ext cx="9268288" cy="5937266"/>
          </a:xfrm>
        </p:spPr>
      </p:pic>
    </p:spTree>
    <p:extLst>
      <p:ext uri="{BB962C8B-B14F-4D97-AF65-F5344CB8AC3E}">
        <p14:creationId xmlns:p14="http://schemas.microsoft.com/office/powerpoint/2010/main" val="3222784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5435E2E-1034-447F-A1E3-B73B157EE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1705" y="815474"/>
            <a:ext cx="9028590" cy="5227052"/>
          </a:xfr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D777E9-5BE3-4600-9C0B-2308E657D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108" y="5057266"/>
            <a:ext cx="1457325" cy="159067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15F7BC-D03E-4AFB-BD69-4645C541C8F3}"/>
              </a:ext>
            </a:extLst>
          </p:cNvPr>
          <p:cNvSpPr txBox="1"/>
          <p:nvPr/>
        </p:nvSpPr>
        <p:spPr>
          <a:xfrm>
            <a:off x="216763" y="203725"/>
            <a:ext cx="1097317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Bookman Old Style" panose="02050604050505020204" pitchFamily="18" charset="0"/>
              </a:rPr>
              <a:t>Склад і структура ціни лікарські засоби</a:t>
            </a:r>
          </a:p>
        </p:txBody>
      </p:sp>
    </p:spTree>
    <p:extLst>
      <p:ext uri="{BB962C8B-B14F-4D97-AF65-F5344CB8AC3E}">
        <p14:creationId xmlns:p14="http://schemas.microsoft.com/office/powerpoint/2010/main" val="3858341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55CFB0-457B-40CC-81F6-7FDF2DD1C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1762" y="1207363"/>
            <a:ext cx="8291743" cy="5347656"/>
          </a:xfrm>
          <a:ln>
            <a:solidFill>
              <a:srgbClr val="002060"/>
            </a:solidFill>
          </a:ln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2270AED-B6E3-4B30-BCCB-A9D840DA49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668" y="549209"/>
            <a:ext cx="10285520" cy="4247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Bookman Old Style" panose="02050604050505020204" pitchFamily="18" charset="0"/>
              </a:rPr>
              <a:t>Склад і структура ціни лікарські засоби</a:t>
            </a:r>
          </a:p>
        </p:txBody>
      </p:sp>
    </p:spTree>
    <p:extLst>
      <p:ext uri="{BB962C8B-B14F-4D97-AF65-F5344CB8AC3E}">
        <p14:creationId xmlns:p14="http://schemas.microsoft.com/office/powerpoint/2010/main" val="544290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DE87733-902A-45A4-9847-58D3220BA1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427" y="523783"/>
            <a:ext cx="8957569" cy="5653180"/>
          </a:xfrm>
        </p:spPr>
      </p:pic>
    </p:spTree>
    <p:extLst>
      <p:ext uri="{BB962C8B-B14F-4D97-AF65-F5344CB8AC3E}">
        <p14:creationId xmlns:p14="http://schemas.microsoft.com/office/powerpoint/2010/main" val="1565964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39DFDB-9A11-44D4-835E-77A1B7E15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339" y="1825625"/>
            <a:ext cx="7471322" cy="435133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31264E-2602-466B-86FE-D75E2F953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4814" y="681037"/>
            <a:ext cx="6962775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57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7CB7B0-E0CE-4CEF-A4CF-14D22734A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4971" y="704503"/>
            <a:ext cx="8922058" cy="5448994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15592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C348FB3-2D73-416F-8995-31E3B3F1C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9003" y="541538"/>
            <a:ext cx="9241654" cy="5635425"/>
          </a:xfrm>
        </p:spPr>
      </p:pic>
    </p:spTree>
    <p:extLst>
      <p:ext uri="{BB962C8B-B14F-4D97-AF65-F5344CB8AC3E}">
        <p14:creationId xmlns:p14="http://schemas.microsoft.com/office/powerpoint/2010/main" val="3431205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0997E14-B491-4BD0-A270-18ED00E95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758" y="692458"/>
            <a:ext cx="9188388" cy="5484505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118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DD5BF33-8D01-46FA-B339-37F79F5E92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709" y="1367161"/>
            <a:ext cx="9667783" cy="576859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5ED334-A652-4C87-8079-D01B46EB2DFD}"/>
              </a:ext>
            </a:extLst>
          </p:cNvPr>
          <p:cNvSpPr txBox="1"/>
          <p:nvPr/>
        </p:nvSpPr>
        <p:spPr>
          <a:xfrm>
            <a:off x="1313896" y="166832"/>
            <a:ext cx="946359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b="1" i="0" dirty="0">
                <a:solidFill>
                  <a:srgbClr val="6D6E71"/>
                </a:solidFill>
                <a:effectLst/>
                <a:latin typeface="Book Antiqua" panose="02040602050305030304" pitchFamily="18" charset="0"/>
              </a:rPr>
              <a:t>Державне регулювання фармацевтичного сектору є одним з основних інструментів, який дозволяє вирішити питання економічної доступності медикаментозного забезпечення населення</a:t>
            </a:r>
            <a:endParaRPr lang="uk-UA" sz="20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57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D0D7404-B9FC-4309-AA2F-68888E9F7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831" y="426128"/>
            <a:ext cx="9960746" cy="5750835"/>
          </a:xfrm>
        </p:spPr>
      </p:pic>
    </p:spTree>
    <p:extLst>
      <p:ext uri="{BB962C8B-B14F-4D97-AF65-F5344CB8AC3E}">
        <p14:creationId xmlns:p14="http://schemas.microsoft.com/office/powerpoint/2010/main" val="2823286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5060036-1089-4D20-807A-C851FE1DB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326" y="408373"/>
            <a:ext cx="9250532" cy="5768590"/>
          </a:xfrm>
        </p:spPr>
      </p:pic>
    </p:spTree>
    <p:extLst>
      <p:ext uri="{BB962C8B-B14F-4D97-AF65-F5344CB8AC3E}">
        <p14:creationId xmlns:p14="http://schemas.microsoft.com/office/powerpoint/2010/main" val="2558932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E66849-DB9B-49B6-BF06-B25E771C8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550" y="390617"/>
            <a:ext cx="9605638" cy="5786346"/>
          </a:xfrm>
        </p:spPr>
      </p:pic>
    </p:spTree>
    <p:extLst>
      <p:ext uri="{BB962C8B-B14F-4D97-AF65-F5344CB8AC3E}">
        <p14:creationId xmlns:p14="http://schemas.microsoft.com/office/powerpoint/2010/main" val="2230028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4A6AB6-B2EF-4236-8135-C27263096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5644" y="319596"/>
            <a:ext cx="9160711" cy="5857367"/>
          </a:xfrm>
        </p:spPr>
      </p:pic>
    </p:spTree>
    <p:extLst>
      <p:ext uri="{BB962C8B-B14F-4D97-AF65-F5344CB8AC3E}">
        <p14:creationId xmlns:p14="http://schemas.microsoft.com/office/powerpoint/2010/main" val="2537318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EE90502-5A68-42D7-A0F7-D03683C07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3491" y="275208"/>
            <a:ext cx="9037468" cy="5901755"/>
          </a:xfrm>
        </p:spPr>
      </p:pic>
    </p:spTree>
    <p:extLst>
      <p:ext uri="{BB962C8B-B14F-4D97-AF65-F5344CB8AC3E}">
        <p14:creationId xmlns:p14="http://schemas.microsoft.com/office/powerpoint/2010/main" val="2914717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D6E97-A5FF-46C5-AE29-7218E381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3065"/>
            <a:ext cx="10515600" cy="1477624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Порядок розрахунку граничних оптово-відпускних цін на деякі лікарські засоби, що закуповуються за бюджетні кошти та підлягають референтному ціноутворенню</a:t>
            </a:r>
            <a:br>
              <a:rPr lang="uk-UA" sz="2400" dirty="0"/>
            </a:br>
            <a:endParaRPr lang="uk-UA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074836-3105-4810-912A-AD00522E6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7677"/>
            <a:ext cx="10515600" cy="433928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uk-UA" i="1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i="1" dirty="0">
                <a:solidFill>
                  <a:srgbClr val="333333"/>
                </a:solidFill>
                <a:latin typeface="Times New Roman" panose="02020603050405020304" pitchFamily="18" charset="0"/>
              </a:rPr>
              <a:t>Механізм розрахунку граничних оптово-відпускних цін на лікарські засоби, які зареєстровані в Україні:</a:t>
            </a:r>
          </a:p>
          <a:p>
            <a:pPr algn="just"/>
            <a:r>
              <a:rPr lang="uk-UA" b="1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зовнішнє реферування -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на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основі цін на лікарські засоби в Республіці Польща, Словацькій Республіці, Чеській Республіці, Латвійській Республіці, Угорщині (далі - референтні країни), отриманих з офіційних джерел уповноважених державних органів цих країн</a:t>
            </a:r>
          </a:p>
          <a:p>
            <a:pPr algn="just"/>
            <a:r>
              <a:rPr lang="uk-UA" b="1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внутрішнє реферування -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на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основі цін на лікарські засоби в Україні, отриманих за даними системи дослідження ринку в Україні, що використовується на договірних засадах МОЗ та/або державним підприємством, яке належать до сфери управління МОЗ та залучається для здійснення розрахунків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9297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DADEF4C-D8A8-4D71-9E62-E7C61563A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5118" y="506027"/>
            <a:ext cx="9951868" cy="6027937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9739213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1591</TotalTime>
  <Words>353</Words>
  <Application>Microsoft Office PowerPoint</Application>
  <PresentationFormat>Широкоэкранный</PresentationFormat>
  <Paragraphs>32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Book Antiqua</vt:lpstr>
      <vt:lpstr>Bookman Old Style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Визначення та характеристика ціни</vt:lpstr>
      <vt:lpstr>Презентация PowerPoint</vt:lpstr>
      <vt:lpstr>7 етапів процесу ціноутворення</vt:lpstr>
      <vt:lpstr>Фактори впливу на ціну</vt:lpstr>
      <vt:lpstr>Презентация PowerPoint</vt:lpstr>
      <vt:lpstr>Презентация PowerPoint</vt:lpstr>
      <vt:lpstr>Презентация PowerPoint</vt:lpstr>
      <vt:lpstr>Склад і структура ціни лікарські засоби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розрахунку граничних оптово-відпускних цін на деякі лікарські засоби, що закуповуються за бюджетні кошти та підлягають референтному ціноутворенню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Бєляєва Оксана Іванівна</dc:creator>
  <cp:lastModifiedBy>Бєляєва Оксана Іванівна</cp:lastModifiedBy>
  <cp:revision>135</cp:revision>
  <dcterms:created xsi:type="dcterms:W3CDTF">2023-09-03T17:47:39Z</dcterms:created>
  <dcterms:modified xsi:type="dcterms:W3CDTF">2024-09-23T05:47:49Z</dcterms:modified>
</cp:coreProperties>
</file>