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8"/>
  </p:notesMasterIdLst>
  <p:sldIdLst>
    <p:sldId id="256" r:id="rId2"/>
    <p:sldId id="299" r:id="rId3"/>
    <p:sldId id="300" r:id="rId4"/>
    <p:sldId id="301" r:id="rId5"/>
    <p:sldId id="319" r:id="rId6"/>
    <p:sldId id="320" r:id="rId7"/>
    <p:sldId id="321" r:id="rId8"/>
    <p:sldId id="322" r:id="rId9"/>
    <p:sldId id="323" r:id="rId10"/>
    <p:sldId id="325" r:id="rId11"/>
    <p:sldId id="326" r:id="rId12"/>
    <p:sldId id="327" r:id="rId13"/>
    <p:sldId id="328" r:id="rId14"/>
    <p:sldId id="329" r:id="rId15"/>
    <p:sldId id="330" r:id="rId16"/>
    <p:sldId id="339" r:id="rId17"/>
    <p:sldId id="331" r:id="rId18"/>
    <p:sldId id="332" r:id="rId19"/>
    <p:sldId id="333" r:id="rId20"/>
    <p:sldId id="340" r:id="rId21"/>
    <p:sldId id="334" r:id="rId22"/>
    <p:sldId id="335" r:id="rId23"/>
    <p:sldId id="336" r:id="rId24"/>
    <p:sldId id="337" r:id="rId25"/>
    <p:sldId id="338" r:id="rId26"/>
    <p:sldId id="341" r:id="rId27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4660"/>
  </p:normalViewPr>
  <p:slideViewPr>
    <p:cSldViewPr snapToGrid="0">
      <p:cViewPr varScale="1">
        <p:scale>
          <a:sx n="71" d="100"/>
          <a:sy n="71" d="100"/>
        </p:scale>
        <p:origin x="4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751FD-46CC-4EF7-82DC-B0759FFAFEFC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AE32E-26A8-447C-B9FB-F459D145DC0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4802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B0F53-1F04-4EFD-9C46-0B9802191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193D9A-8FDE-44F6-91D5-277F6B63E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01867D-E92C-4D50-BCFA-F1798DFD9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D6416A-37DF-4367-ACBB-D7B70ADAE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B3D153-6CD8-4B15-BF65-797718A97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6862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F34CFE-2174-4C48-8946-66875F78A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492694-7FA1-4C5E-9579-39AF09BB1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6C51F9-7445-44CB-8429-D52431590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4D3729-51F1-47D3-B035-C40180EEE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1524A9-0B4D-4DBE-89B6-AD90FC119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25744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0A96D-5859-4A2A-9B42-DDEB5323C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1D476C-A9AB-403A-94CA-3D578422F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F378BB-336E-44A2-BA72-14CDBAD35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EE84BD-3076-4CA3-A27E-0495E2250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2999F5-3AFC-47BB-8531-4AB5E6228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00728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C1FB87-28EC-4469-B8DD-DDBEEAD51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00FCAF-8D9A-4FF6-9A20-5DD89B795D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3DBD6C-C160-4D75-A205-580F4DF45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35CA51-391B-45B2-BD2A-6EEB527C0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2DB6ED-0374-4A69-9141-37BDB1DE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DC1019-F272-48BD-81A2-95F39AB5D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30331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2D92E-B95C-426E-97B2-A4626E551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709C28-9346-4117-8E81-B2BB24A33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684525-097F-4F20-B8AB-BDB9431B6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7DF79D4-9805-4972-86BC-8AF223BE21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136831-A00E-49F6-BFB1-4E934784CD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592E4FF-FDCB-445D-9194-97762A47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3BB5C6A-8708-4B25-A65F-45ADA2DA0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4CE5262-0831-45D5-A9FE-A9313F974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4007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EF6A4D-6C3D-4DF3-A1BF-7C778B24F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6F6B5C-03E1-4BF2-B834-CC35F40A2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BFF9B3-B8A2-49E0-B659-74D212526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A542F8-AEFD-42E0-A94C-7FD86E71F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2164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EAF68B-94DE-4B2E-8E19-A0A83A493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2352E53-C0B4-48FB-BF36-96CCE75A1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320BF1-041F-466E-97F5-2BEEBAFFB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75020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D2E46E-9C73-4B01-ACC4-7F98D4E72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E1905D-A4A1-4F67-8DC0-2579F3A9D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B74788-8EFD-4FEC-832C-BC4493AFE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E378CC-E3B4-4FF0-9E38-CFC3CE6BE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E8D941-60B5-428B-80E4-9ACE6ED5F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224162-D661-4540-A853-137F8B35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0546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EEABE-B83D-4604-B814-8D856094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5FE0F0E-48FF-4ECD-805A-7DE9041B2F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D425BB-3C09-4656-9E27-7A9F2B75B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F1B1E3-886D-49B7-B511-BF88162ED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312A2A-ABA2-422A-9DF3-7CAE480B2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93B7DF-6469-4669-93D7-0949C985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6473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64110-0C9A-49C0-A6BD-080CC04E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33D3B6-4005-4F10-B4D6-C1A4E5009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9A2357-5C8A-4DB5-9424-7BF5750F6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CDC1D0-C048-49BF-AC9A-D90C10EF3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2DA124-32C9-429F-A901-B3651E840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4179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9B590DB-D525-4754-A578-11A70662B0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8C86DF-9A0A-40B2-B561-CE206D1BA8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198808-A2F2-462E-B6FA-B46903F25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A00253-7233-46A2-9409-14816A537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D7EBA8-9B4A-4552-BF19-DFAA2C39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7697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AF4DC2-AD6F-4FA9-B754-B887BC653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832C18-CB6C-4E98-A40C-F30D1F1A7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82DAC-0EB0-4AC0-87D6-688D3CCBD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0FB102-9105-4EE4-9121-5DBA6DCF66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81ED2C-DFB7-4A58-9B6B-DA4ED34B3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6421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922-19#Tex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moz.gov.ua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zorro.org/" TargetMode="External"/><Relationship Id="rId2" Type="http://schemas.openxmlformats.org/officeDocument/2006/relationships/hyperlink" Target="https://prozorro.gov.ua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kmu.gov.ua/ua/npas/248902169?=print" TargetMode="External"/><Relationship Id="rId4" Type="http://schemas.openxmlformats.org/officeDocument/2006/relationships/hyperlink" Target="http://ted.europa.eu/TED/main/HomePage.do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zplatforma.com.ua/article/1142-viznachennya-predmetu-zakupvl-lkarskih-zasobv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B272DC-BF2A-4785-9117-77E8823E8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922" y="2420465"/>
            <a:ext cx="11381172" cy="16557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uk-UA" sz="25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Системи медичного постачання в Україні. Роль публічних закупівель у забезпеченні доступності медичної та фармацевтичної допомоги 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UA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F4316-08CE-420F-B7BE-B02CB927FE0D}"/>
              </a:ext>
            </a:extLst>
          </p:cNvPr>
          <p:cNvSpPr txBox="1"/>
          <p:nvPr/>
        </p:nvSpPr>
        <p:spPr>
          <a:xfrm>
            <a:off x="2566020" y="764704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Одеський національний медичний університет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Кафедра Організації та економіки фармації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1445874-C233-4B59-9F2E-3057D7093004}"/>
              </a:ext>
            </a:extLst>
          </p:cNvPr>
          <p:cNvSpPr txBox="1">
            <a:spLocks/>
          </p:cNvSpPr>
          <p:nvPr/>
        </p:nvSpPr>
        <p:spPr>
          <a:xfrm>
            <a:off x="0" y="377270"/>
            <a:ext cx="12192000" cy="16557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Одеський національний медичний університет </a:t>
            </a:r>
            <a:b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Фармацевтичний факультет </a:t>
            </a:r>
            <a:b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 </a:t>
            </a:r>
          </a:p>
          <a:p>
            <a:pPr>
              <a:lnSpc>
                <a:spcPct val="100000"/>
              </a:lnSpc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з післядипломною підготовкою</a:t>
            </a:r>
          </a:p>
        </p:txBody>
      </p:sp>
    </p:spTree>
    <p:extLst>
      <p:ext uri="{BB962C8B-B14F-4D97-AF65-F5344CB8AC3E}">
        <p14:creationId xmlns:p14="http://schemas.microsoft.com/office/powerpoint/2010/main" val="2710938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48954FA-F47B-4B68-ADC3-C34084FA0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159" y="2532354"/>
            <a:ext cx="10515600" cy="896646"/>
          </a:xfrm>
          <a:ln>
            <a:solidFill>
              <a:srgbClr val="00206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Публічна закупівля - придбання замовником товарів, робіт і послуг у порядку, встановленому законодавством</a:t>
            </a:r>
            <a:endParaRPr lang="uk-UA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2FBE01D-ADD4-4070-961F-CF7DBEB6A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251" y="832465"/>
            <a:ext cx="6041995" cy="72682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latin typeface="Book Antiqua" panose="02040602050305030304" pitchFamily="18" charset="0"/>
              </a:rPr>
              <a:t>Визначення терміну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41077C-A958-4AD1-B393-79E644656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78"/>
            <a:ext cx="4678532" cy="21927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01D2CDE-04EC-45CF-8FA9-622CA07593B2}"/>
              </a:ext>
            </a:extLst>
          </p:cNvPr>
          <p:cNvSpPr txBox="1"/>
          <p:nvPr/>
        </p:nvSpPr>
        <p:spPr>
          <a:xfrm>
            <a:off x="1782193" y="3606370"/>
            <a:ext cx="810753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Закон України «Про публічні закупівлі»  </a:t>
            </a:r>
          </a:p>
          <a:p>
            <a:r>
              <a:rPr lang="uk-UA" sz="2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Джерело: </a:t>
            </a:r>
            <a:r>
              <a:rPr lang="en-GB" sz="24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hlinkClick r:id="rId3"/>
              </a:rPr>
              <a:t>https://zakon.rada.gov.ua/laws/show/922-19#Text</a:t>
            </a:r>
            <a:endParaRPr lang="uk-UA" sz="2400" b="1" i="1" dirty="0">
              <a:solidFill>
                <a:srgbClr val="333333"/>
              </a:solidFill>
              <a:effectLst/>
              <a:latin typeface="Times New Roman" panose="02020603050405020304" pitchFamily="18" charset="0"/>
            </a:endParaRPr>
          </a:p>
          <a:p>
            <a:endParaRPr lang="uk-UA" i="1" dirty="0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60AEB31B-E881-4C2F-8501-525FD4421D7F}"/>
              </a:ext>
            </a:extLst>
          </p:cNvPr>
          <p:cNvSpPr txBox="1">
            <a:spLocks/>
          </p:cNvSpPr>
          <p:nvPr/>
        </p:nvSpPr>
        <p:spPr>
          <a:xfrm>
            <a:off x="2547909" y="5117975"/>
            <a:ext cx="9644091" cy="1731145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Закупівля, як публічний процес свідчить, що її проводить публічний орган за рахунок платників податків на користь громадян, які мають можливість контролювати процес витрачання своїх грошей для досягнення максимальної ефективності  </a:t>
            </a:r>
            <a:endParaRPr lang="uk-UA" dirty="0"/>
          </a:p>
        </p:txBody>
      </p:sp>
      <p:pic>
        <p:nvPicPr>
          <p:cNvPr id="20" name="Рисунок 19" descr="Увеличительное стекло на пустом фоне">
            <a:extLst>
              <a:ext uri="{FF2B5EF4-FFF2-40B4-BE49-F238E27FC236}">
                <a16:creationId xmlns:a16="http://schemas.microsoft.com/office/drawing/2014/main" id="{7B71D553-3C82-4CC2-8519-E5E15E01D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17976"/>
            <a:ext cx="2547909" cy="1731146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031313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>
            <a:extLst>
              <a:ext uri="{FF2B5EF4-FFF2-40B4-BE49-F238E27FC236}">
                <a16:creationId xmlns:a16="http://schemas.microsoft.com/office/drawing/2014/main" id="{C6DADD3D-6858-4C1A-92A8-5746D0952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092" y="3768389"/>
            <a:ext cx="10515600" cy="1370906"/>
          </a:xfrm>
          <a:ln>
            <a:solidFill>
              <a:srgbClr val="002060"/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sz="2400" dirty="0">
                <a:ln>
                  <a:solidFill>
                    <a:srgbClr val="002060"/>
                  </a:solidFill>
                </a:ln>
                <a:solidFill>
                  <a:srgbClr val="333333"/>
                </a:solidFill>
                <a:latin typeface="Times New Roman" panose="02020603050405020304" pitchFamily="18" charset="0"/>
              </a:rPr>
              <a:t>товари, роботи чи послуги, що закуповуються замовником у межах єдиної процедури закупівлі або в межах проведення спрощеної закупівлі, щодо яких учасникам дозволяється подавати тендерні пропозиції/пропозиції або пропозиції на переговорах 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8F160E-5F14-4C9E-90FD-3966419D3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78"/>
            <a:ext cx="4678532" cy="2192784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599F215-1190-43FA-B46D-CED405CEE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1704" y="191440"/>
            <a:ext cx="6041995" cy="72682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latin typeface="Book Antiqua" panose="02040602050305030304" pitchFamily="18" charset="0"/>
              </a:rPr>
              <a:t>Хто закуповує?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19933479-B067-47D1-8CF7-DA7110A6DAD3}"/>
              </a:ext>
            </a:extLst>
          </p:cNvPr>
          <p:cNvSpPr txBox="1">
            <a:spLocks/>
          </p:cNvSpPr>
          <p:nvPr/>
        </p:nvSpPr>
        <p:spPr>
          <a:xfrm>
            <a:off x="0" y="2484995"/>
            <a:ext cx="6041995" cy="685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b="1" dirty="0">
                <a:latin typeface="Book Antiqua" panose="02040602050305030304" pitchFamily="18" charset="0"/>
              </a:rPr>
              <a:t>Що закуповується?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5CEDAF-4862-4154-9156-8E2D59FC7432}"/>
              </a:ext>
            </a:extLst>
          </p:cNvPr>
          <p:cNvSpPr txBox="1"/>
          <p:nvPr/>
        </p:nvSpPr>
        <p:spPr>
          <a:xfrm>
            <a:off x="6798630" y="1519471"/>
            <a:ext cx="2936290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b="0" i="0" dirty="0">
                <a:ln>
                  <a:solidFill>
                    <a:srgbClr val="002060"/>
                  </a:solidFill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Замовники</a:t>
            </a:r>
            <a:endParaRPr lang="uk-UA" sz="2400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C34A7790-B7AB-4C69-8E8D-77ECB67643CC}"/>
              </a:ext>
            </a:extLst>
          </p:cNvPr>
          <p:cNvSpPr/>
          <p:nvPr/>
        </p:nvSpPr>
        <p:spPr>
          <a:xfrm>
            <a:off x="7932568" y="895150"/>
            <a:ext cx="532660" cy="53767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6534C4-2FA5-40CE-B876-FC476012A39B}"/>
              </a:ext>
            </a:extLst>
          </p:cNvPr>
          <p:cNvSpPr txBox="1"/>
          <p:nvPr/>
        </p:nvSpPr>
        <p:spPr>
          <a:xfrm>
            <a:off x="7693611" y="2529453"/>
            <a:ext cx="2936290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b="0" i="0" dirty="0">
                <a:ln>
                  <a:solidFill>
                    <a:srgbClr val="002060"/>
                  </a:solidFill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Предмет закупівлі</a:t>
            </a:r>
            <a:endParaRPr lang="uk-UA" sz="2400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DC34C66F-A62E-48F8-91C6-56B64AD09588}"/>
              </a:ext>
            </a:extLst>
          </p:cNvPr>
          <p:cNvSpPr/>
          <p:nvPr/>
        </p:nvSpPr>
        <p:spPr>
          <a:xfrm>
            <a:off x="6353082" y="2593632"/>
            <a:ext cx="891097" cy="461665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id="{C007FBA0-DD8F-4C5D-A181-A4FBBAE42FD1}"/>
              </a:ext>
            </a:extLst>
          </p:cNvPr>
          <p:cNvSpPr/>
          <p:nvPr/>
        </p:nvSpPr>
        <p:spPr>
          <a:xfrm>
            <a:off x="8717873" y="3063276"/>
            <a:ext cx="532660" cy="584264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DA4118-CEB6-4C54-A678-9BE7C72DAEFE}"/>
              </a:ext>
            </a:extLst>
          </p:cNvPr>
          <p:cNvSpPr txBox="1"/>
          <p:nvPr/>
        </p:nvSpPr>
        <p:spPr>
          <a:xfrm>
            <a:off x="2883393" y="5621554"/>
            <a:ext cx="6367139" cy="83099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b="0" i="0" dirty="0">
                <a:ln>
                  <a:solidFill>
                    <a:srgbClr val="002060"/>
                  </a:solidFill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29% державних видатків/15%ВВП виділяють на публічні закупівлі (мирова статистика)</a:t>
            </a:r>
            <a:endParaRPr lang="uk-UA" sz="2400" dirty="0">
              <a:ln>
                <a:solidFill>
                  <a:srgbClr val="00206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71205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8C2B63-DAAB-4529-B5C2-923FD5BE9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78"/>
            <a:ext cx="4678532" cy="2192784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F6F035A-83B1-425F-A9E8-E15DA1B53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9941" y="2544023"/>
            <a:ext cx="6041995" cy="72682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latin typeface="Book Antiqua" panose="02040602050305030304" pitchFamily="18" charset="0"/>
              </a:rPr>
              <a:t>Медичні закупівлі України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990CF6D-A4B8-49CF-BDFB-D4E73628342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96157" y="3786328"/>
            <a:ext cx="10515600" cy="21927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b="1" dirty="0">
                <a:latin typeface="Book Antiqua" panose="02040602050305030304" pitchFamily="18" charset="0"/>
              </a:rPr>
              <a:t>За 5 років – 615,7 тис. процедур закупівель (в </a:t>
            </a:r>
            <a:r>
              <a:rPr lang="uk-UA" sz="2800" b="1" dirty="0" err="1">
                <a:latin typeface="Book Antiqua" panose="02040602050305030304" pitchFamily="18" charset="0"/>
              </a:rPr>
              <a:t>т.ч</a:t>
            </a:r>
            <a:r>
              <a:rPr lang="uk-UA" sz="2800" b="1" dirty="0">
                <a:latin typeface="Book Antiqua" panose="02040602050305030304" pitchFamily="18" charset="0"/>
              </a:rPr>
              <a:t>. 343 тис. лотів на ЛЗ) на суму 50,3 млрд. грн</a:t>
            </a:r>
          </a:p>
        </p:txBody>
      </p:sp>
    </p:spTree>
    <p:extLst>
      <p:ext uri="{BB962C8B-B14F-4D97-AF65-F5344CB8AC3E}">
        <p14:creationId xmlns:p14="http://schemas.microsoft.com/office/powerpoint/2010/main" val="3594269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8E5E1E5-C621-4AC6-8E58-D95E2BEB0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uk-UA" b="1" i="0" dirty="0">
                <a:solidFill>
                  <a:srgbClr val="000000"/>
                </a:solidFill>
                <a:effectLst/>
                <a:latin typeface="MyriadPro"/>
              </a:rPr>
              <a:t>Державне підприємство «Медичні закупівлі України» (ДП МЗУ, ДП «</a:t>
            </a:r>
            <a:r>
              <a:rPr lang="uk-UA" b="1" i="0" dirty="0" err="1">
                <a:solidFill>
                  <a:srgbClr val="000000"/>
                </a:solidFill>
                <a:effectLst/>
                <a:latin typeface="MyriadPro"/>
              </a:rPr>
              <a:t>Медзакупівлі</a:t>
            </a:r>
            <a:r>
              <a:rPr lang="uk-UA" b="1" i="0" dirty="0">
                <a:solidFill>
                  <a:srgbClr val="000000"/>
                </a:solidFill>
                <a:effectLst/>
                <a:latin typeface="MyriadPro"/>
              </a:rPr>
              <a:t> України»)</a:t>
            </a:r>
            <a:r>
              <a:rPr lang="uk-UA" b="0" i="0" dirty="0">
                <a:solidFill>
                  <a:srgbClr val="000000"/>
                </a:solidFill>
                <a:effectLst/>
                <a:latin typeface="MyriadPro"/>
              </a:rPr>
              <a:t> - єдина національна агенція, що забезпечує централізовану закупівлю якісних ліків та медичних виробів за кошти державного бюджету. </a:t>
            </a:r>
          </a:p>
          <a:p>
            <a:pPr algn="just"/>
            <a:r>
              <a:rPr lang="uk-UA" b="0" i="0" dirty="0">
                <a:solidFill>
                  <a:srgbClr val="000000"/>
                </a:solidFill>
                <a:effectLst/>
                <a:latin typeface="MyriadPro"/>
              </a:rPr>
              <a:t>ДП МЗУ створене 25 жовтня 2018 року, перебуває у державній власності та належить до сфери управління </a:t>
            </a:r>
            <a:r>
              <a:rPr lang="uk-UA" dirty="0">
                <a:solidFill>
                  <a:srgbClr val="000000"/>
                </a:solidFill>
                <a:latin typeface="MyriadPro"/>
                <a:hlinkClick r:id="rId2" tooltip="Міністерство охорони здоров'я Україн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Міністерства охорони здоров’я України</a:t>
            </a:r>
            <a:r>
              <a:rPr lang="uk-UA" b="0" i="0" dirty="0">
                <a:solidFill>
                  <a:srgbClr val="000000"/>
                </a:solidFill>
                <a:effectLst/>
                <a:latin typeface="MyriadPro"/>
              </a:rPr>
              <a:t>. Є особливо важливим підприємством для економіки, адже, відповідно до фінансової звітності, вартість активів на кінець 2020 року становила понад 2 млрд грн. </a:t>
            </a:r>
          </a:p>
          <a:p>
            <a:pPr algn="l"/>
            <a:r>
              <a:rPr lang="uk-UA" b="1" i="0" dirty="0">
                <a:solidFill>
                  <a:srgbClr val="000000"/>
                </a:solidFill>
                <a:effectLst/>
                <a:latin typeface="MyriadPro"/>
              </a:rPr>
              <a:t>Ключове завдання</a:t>
            </a:r>
            <a:r>
              <a:rPr lang="uk-UA" b="0" i="0" dirty="0">
                <a:solidFill>
                  <a:srgbClr val="000000"/>
                </a:solidFill>
                <a:effectLst/>
                <a:latin typeface="MyriadPro"/>
              </a:rPr>
              <a:t> - сформувати прозору, ефективну, конкурентну та ощадливу до коштів платників податків систему публічних закупівель товарів медичного призначення.</a:t>
            </a:r>
          </a:p>
          <a:p>
            <a:endParaRPr lang="uk-UA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B0E70A6-40F2-4D8F-BC9C-F105BE758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220" y="18255"/>
            <a:ext cx="6471823" cy="13255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latin typeface="Book Antiqua" panose="02040602050305030304" pitchFamily="18" charset="0"/>
              </a:rPr>
              <a:t>ДП «Медичні закупівлі України»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A49A64-3365-46AF-AF73-8AB36D0F0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971800" cy="15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8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8492E60-3E65-477D-8059-D61E2444C4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51030"/>
            <a:ext cx="10515600" cy="3700527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DF34AF-1F90-4F40-9997-01F0CD070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971800" cy="1325563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DBDB725-E45D-4072-90F2-FD702795F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0"/>
            <a:ext cx="9220200" cy="13255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latin typeface="Book Antiqua" panose="02040602050305030304" pitchFamily="18" charset="0"/>
              </a:rPr>
              <a:t>ДП «Медичні закупівлі України»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BD5C8F-1E34-4930-AA83-2A125317CEDB}"/>
              </a:ext>
            </a:extLst>
          </p:cNvPr>
          <p:cNvSpPr txBox="1"/>
          <p:nvPr/>
        </p:nvSpPr>
        <p:spPr>
          <a:xfrm>
            <a:off x="3539971" y="5936487"/>
            <a:ext cx="61033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Джерело: </a:t>
            </a:r>
            <a:r>
              <a:rPr lang="en-GB" sz="180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https://medzakupivli.com/uk/</a:t>
            </a:r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1702498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49B94185-13FB-4DEB-BFE9-AA5FF41EC6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9541760"/>
              </p:ext>
            </p:extLst>
          </p:nvPr>
        </p:nvGraphicFramePr>
        <p:xfrm>
          <a:off x="967666" y="1825625"/>
          <a:ext cx="10644326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44326">
                  <a:extLst>
                    <a:ext uri="{9D8B030D-6E8A-4147-A177-3AD203B41FA5}">
                      <a16:colId xmlns:a16="http://schemas.microsoft.com/office/drawing/2014/main" val="8955427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uk-UA" b="1" dirty="0">
                          <a:solidFill>
                            <a:sysClr val="windowText" lastClr="000000"/>
                          </a:solidFill>
                          <a:latin typeface="Book Antiqua" panose="02040602050305030304" pitchFamily="18" charset="0"/>
                        </a:rPr>
                        <a:t>                                   Забезпечення доступності якісних генериків </a:t>
                      </a:r>
                    </a:p>
                    <a:p>
                      <a:pPr algn="l"/>
                      <a:r>
                        <a:rPr lang="uk-UA" b="1" dirty="0">
                          <a:solidFill>
                            <a:sysClr val="windowText" lastClr="000000"/>
                          </a:solidFill>
                          <a:latin typeface="Book Antiqua" panose="02040602050305030304" pitchFamily="18" charset="0"/>
                        </a:rPr>
                        <a:t>                                                      та інноваційних ЛЗ</a:t>
                      </a:r>
                    </a:p>
                    <a:p>
                      <a:pPr algn="ctr"/>
                      <a:endParaRPr lang="uk-UA" b="1" dirty="0">
                        <a:solidFill>
                          <a:sysClr val="windowText" lastClr="0000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60780"/>
                  </a:ext>
                </a:extLst>
              </a:tr>
              <a:tr h="1351693">
                <a:tc>
                  <a:txBody>
                    <a:bodyPr/>
                    <a:lstStyle/>
                    <a:p>
                      <a:pPr algn="ctr"/>
                      <a:endParaRPr lang="uk-UA" b="1" dirty="0">
                        <a:solidFill>
                          <a:sysClr val="windowText" lastClr="000000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>
                          <a:solidFill>
                            <a:sysClr val="windowText" lastClr="000000"/>
                          </a:solidFill>
                          <a:latin typeface="Book Antiqua" panose="02040602050305030304" pitchFamily="18" charset="0"/>
                        </a:rPr>
                        <a:t>Збереження витрат на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>
                          <a:solidFill>
                            <a:sysClr val="windowText" lastClr="000000"/>
                          </a:solidFill>
                          <a:latin typeface="Book Antiqua" panose="02040602050305030304" pitchFamily="18" charset="0"/>
                        </a:rPr>
                        <a:t>доступному рівні                                                                      Заохочення належного використання                  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b="1" dirty="0">
                        <a:solidFill>
                          <a:sysClr val="windowText" lastClr="000000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algn="ctr"/>
                      <a:endParaRPr lang="uk-UA" b="1" dirty="0">
                        <a:solidFill>
                          <a:sysClr val="windowText" lastClr="0000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109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b="1" dirty="0">
                          <a:solidFill>
                            <a:sysClr val="windowText" lastClr="000000"/>
                          </a:solidFill>
                          <a:latin typeface="Book Antiqua" panose="02040602050305030304" pitchFamily="18" charset="0"/>
                        </a:rPr>
                        <a:t>                                     </a:t>
                      </a:r>
                    </a:p>
                    <a:p>
                      <a:pPr algn="l"/>
                      <a:r>
                        <a:rPr lang="uk-UA" b="1" dirty="0">
                          <a:solidFill>
                            <a:sysClr val="windowText" lastClr="000000"/>
                          </a:solidFill>
                          <a:latin typeface="Book Antiqua" panose="02040602050305030304" pitchFamily="18" charset="0"/>
                        </a:rPr>
                        <a:t>                                  </a:t>
                      </a:r>
                    </a:p>
                    <a:p>
                      <a:pPr algn="l"/>
                      <a:r>
                        <a:rPr lang="uk-UA" b="1" dirty="0">
                          <a:solidFill>
                            <a:sysClr val="windowText" lastClr="000000"/>
                          </a:solidFill>
                          <a:latin typeface="Book Antiqua" panose="02040602050305030304" pitchFamily="18" charset="0"/>
                        </a:rPr>
                        <a:t>                                             Поліпшення справедливого доступу</a:t>
                      </a:r>
                    </a:p>
                    <a:p>
                      <a:pPr algn="ctr"/>
                      <a:endParaRPr lang="uk-UA" b="1" dirty="0">
                        <a:solidFill>
                          <a:sysClr val="windowText" lastClr="0000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0053311"/>
                  </a:ext>
                </a:extLst>
              </a:tr>
            </a:tbl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1B4BECB-FD39-46D6-A979-A9892D576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5594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latin typeface="Book Antiqua" panose="02040602050305030304" pitchFamily="18" charset="0"/>
              </a:rPr>
              <a:t>Баланс пріоритетів у закупівлях</a:t>
            </a:r>
          </a:p>
        </p:txBody>
      </p:sp>
      <p:sp>
        <p:nvSpPr>
          <p:cNvPr id="6" name="Стрелка: счетверенная 5">
            <a:extLst>
              <a:ext uri="{FF2B5EF4-FFF2-40B4-BE49-F238E27FC236}">
                <a16:creationId xmlns:a16="http://schemas.microsoft.com/office/drawing/2014/main" id="{D2DB8BD7-5577-4F8A-81D5-611341D58881}"/>
              </a:ext>
            </a:extLst>
          </p:cNvPr>
          <p:cNvSpPr/>
          <p:nvPr/>
        </p:nvSpPr>
        <p:spPr>
          <a:xfrm>
            <a:off x="3675356" y="2588916"/>
            <a:ext cx="3169328" cy="2222781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Баланс пріоритетів </a:t>
            </a:r>
          </a:p>
        </p:txBody>
      </p:sp>
    </p:spTree>
    <p:extLst>
      <p:ext uri="{BB962C8B-B14F-4D97-AF65-F5344CB8AC3E}">
        <p14:creationId xmlns:p14="http://schemas.microsoft.com/office/powerpoint/2010/main" val="2847976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F27BB6D-B19F-48F6-9CE5-06205382E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056" y="1253331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 algn="l">
              <a:buNone/>
            </a:pPr>
            <a:r>
              <a:rPr lang="uk-UA" b="1" i="0" dirty="0">
                <a:solidFill>
                  <a:srgbClr val="333333"/>
                </a:solidFill>
                <a:effectLst/>
                <a:latin typeface="MuseoSans"/>
              </a:rPr>
              <a:t>Стан адаптації законодавства України та співпраці з ЄС</a:t>
            </a:r>
            <a:endParaRPr lang="uk-UA" b="0" i="0" dirty="0">
              <a:solidFill>
                <a:srgbClr val="333333"/>
              </a:solidFill>
              <a:effectLst/>
              <a:latin typeface="Museo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333333"/>
                </a:solidFill>
                <a:effectLst/>
                <a:latin typeface="MuseoSans"/>
              </a:rPr>
              <a:t>Верховною Радою України ухвалено Закон України </a:t>
            </a:r>
            <a:r>
              <a:rPr lang="uk-UA" b="1" i="0" u="sng" dirty="0">
                <a:solidFill>
                  <a:srgbClr val="333333"/>
                </a:solidFill>
                <a:effectLst/>
                <a:latin typeface="MuseoSans"/>
              </a:rPr>
              <a:t>«Про публічні закупівлі»</a:t>
            </a:r>
            <a:r>
              <a:rPr lang="uk-UA" b="0" i="0" dirty="0">
                <a:solidFill>
                  <a:srgbClr val="333333"/>
                </a:solidFill>
                <a:effectLst/>
                <a:latin typeface="MuseoSans"/>
              </a:rPr>
              <a:t> (від 25 грудня 2015 р. №922-</a:t>
            </a:r>
            <a:r>
              <a:rPr lang="en-GB" b="0" i="0" dirty="0">
                <a:solidFill>
                  <a:srgbClr val="333333"/>
                </a:solidFill>
                <a:effectLst/>
                <a:latin typeface="MuseoSans"/>
              </a:rPr>
              <a:t>VIII);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333333"/>
                </a:solidFill>
                <a:effectLst/>
                <a:latin typeface="MuseoSans"/>
              </a:rPr>
              <a:t>Відкриті процедури та конкурентний відбір проводяться виключно за допомогою електронних засобів (</a:t>
            </a:r>
            <a:r>
              <a:rPr lang="en-GB" b="1" i="0" u="sng" dirty="0" err="1">
                <a:solidFill>
                  <a:srgbClr val="282560"/>
                </a:solidFill>
                <a:effectLst/>
                <a:latin typeface="MuseoSans"/>
                <a:hlinkClick r:id="rId2"/>
              </a:rPr>
              <a:t>ProZorro</a:t>
            </a:r>
            <a:r>
              <a:rPr lang="en-GB" b="0" i="0" dirty="0">
                <a:solidFill>
                  <a:srgbClr val="333333"/>
                </a:solidFill>
                <a:effectLst/>
                <a:latin typeface="MuseoSans"/>
              </a:rPr>
              <a:t>);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333333"/>
                </a:solidFill>
                <a:effectLst/>
                <a:latin typeface="MuseoSans"/>
              </a:rPr>
              <a:t>Стартував портал </a:t>
            </a:r>
            <a:r>
              <a:rPr lang="en-GB" b="1" i="0" u="sng" dirty="0" err="1">
                <a:solidFill>
                  <a:srgbClr val="282560"/>
                </a:solidFill>
                <a:effectLst/>
                <a:latin typeface="MuseoSans"/>
                <a:hlinkClick r:id="rId3"/>
              </a:rPr>
              <a:t>Dozorro</a:t>
            </a:r>
            <a:r>
              <a:rPr lang="en-GB" b="0" i="0" dirty="0">
                <a:solidFill>
                  <a:srgbClr val="333333"/>
                </a:solidFill>
                <a:effectLst/>
                <a:latin typeface="MuseoSans"/>
              </a:rPr>
              <a:t> </a:t>
            </a:r>
            <a:r>
              <a:rPr lang="uk-UA" b="0" i="0" dirty="0">
                <a:solidFill>
                  <a:srgbClr val="333333"/>
                </a:solidFill>
                <a:effectLst/>
                <a:latin typeface="MuseoSans"/>
              </a:rPr>
              <a:t>для моніторингу закупівель шляхом створення унікальної бази даних реальних оцінок </a:t>
            </a:r>
            <a:r>
              <a:rPr lang="uk-UA" b="0" i="0" dirty="0" err="1">
                <a:solidFill>
                  <a:srgbClr val="333333"/>
                </a:solidFill>
                <a:effectLst/>
                <a:latin typeface="MuseoSans"/>
              </a:rPr>
              <a:t>закупівельників</a:t>
            </a:r>
            <a:r>
              <a:rPr lang="uk-UA" b="0" i="0" dirty="0">
                <a:solidFill>
                  <a:srgbClr val="333333"/>
                </a:solidFill>
                <a:effectLst/>
                <a:latin typeface="MuseoSans"/>
              </a:rPr>
              <a:t>, постачальників та окремих тендерів;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333333"/>
                </a:solidFill>
                <a:effectLst/>
                <a:latin typeface="MuseoSans"/>
              </a:rPr>
              <a:t>Україною та ЄС обговорено питання щодо інтеграції сайтів державних закупівель з метою забезпечення розширеного доступу до інформації про закупівлі як в Україні, так і в інших країнах, можливості проведення системного аналізу інформаційною системою державних закупівель ЄС </a:t>
            </a:r>
            <a:r>
              <a:rPr lang="en-GB" b="1" i="0" u="sng" dirty="0">
                <a:solidFill>
                  <a:srgbClr val="282560"/>
                </a:solidFill>
                <a:effectLst/>
                <a:latin typeface="MuseoSans"/>
                <a:hlinkClick r:id="rId4"/>
              </a:rPr>
              <a:t>TED</a:t>
            </a:r>
            <a:r>
              <a:rPr lang="en-GB" b="0" i="0" dirty="0">
                <a:solidFill>
                  <a:srgbClr val="333333"/>
                </a:solidFill>
                <a:effectLst/>
                <a:latin typeface="MuseoSans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333333"/>
                </a:solidFill>
                <a:effectLst/>
                <a:latin typeface="MuseoSans"/>
              </a:rPr>
              <a:t>Україна приєдналася до Угоди СОТ про державні закупівлі (18 травня 2016 року Україна набула статусу повноправної сторони Угоди);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333333"/>
                </a:solidFill>
                <a:effectLst/>
                <a:latin typeface="MuseoSans"/>
              </a:rPr>
              <a:t>У рамках виконання положень Угоди про асоціацію між Україною та Європейським Союзом Уряд ухвалив </a:t>
            </a:r>
            <a:r>
              <a:rPr lang="uk-UA" b="1" i="0" u="sng" dirty="0">
                <a:solidFill>
                  <a:srgbClr val="282560"/>
                </a:solidFill>
                <a:effectLst/>
                <a:latin typeface="MuseoSans"/>
                <a:hlinkClick r:id="rId5"/>
              </a:rPr>
              <a:t>Розпорядження КМУ від 24 лютого 2016 р. №175</a:t>
            </a:r>
            <a:r>
              <a:rPr lang="uk-UA" b="0" i="0" dirty="0">
                <a:solidFill>
                  <a:srgbClr val="333333"/>
                </a:solidFill>
                <a:effectLst/>
                <a:latin typeface="MuseoSans"/>
              </a:rPr>
              <a:t> «Про Стратегію реформування системи публічних закупівель («дорожню карту»)».</a:t>
            </a:r>
          </a:p>
          <a:p>
            <a:endParaRPr lang="uk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83D5E5D-D2F0-452E-A459-339415EE5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78073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latin typeface="Book Antiqua" panose="02040602050305030304" pitchFamily="18" charset="0"/>
              </a:rPr>
              <a:t>Нормативно-правове регулювання закупівель</a:t>
            </a:r>
          </a:p>
        </p:txBody>
      </p:sp>
    </p:spTree>
    <p:extLst>
      <p:ext uri="{BB962C8B-B14F-4D97-AF65-F5344CB8AC3E}">
        <p14:creationId xmlns:p14="http://schemas.microsoft.com/office/powerpoint/2010/main" val="1170466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EAFD3AE-5A85-4401-AF79-118F7DCA4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963" y="1825625"/>
            <a:ext cx="11585359" cy="4351338"/>
          </a:xfrm>
          <a:ln>
            <a:solidFill>
              <a:srgbClr val="002060"/>
            </a:solidFill>
          </a:ln>
        </p:spPr>
        <p:txBody>
          <a:bodyPr/>
          <a:lstStyle/>
          <a:p>
            <a:pPr marL="0" indent="0" algn="just">
              <a:buNone/>
            </a:pPr>
            <a:r>
              <a:rPr lang="uk-UA" b="0" i="0" dirty="0">
                <a:solidFill>
                  <a:srgbClr val="333333"/>
                </a:solidFill>
                <a:effectLst/>
                <a:latin typeface="Book Antiqua" panose="02040602050305030304" pitchFamily="18" charset="0"/>
              </a:rPr>
              <a:t>За законом про публічні закупівлі, редакція якого почала діяти </a:t>
            </a:r>
          </a:p>
          <a:p>
            <a:pPr marL="0" indent="0" algn="just">
              <a:buNone/>
            </a:pPr>
            <a:r>
              <a:rPr lang="uk-UA" b="0" i="0" dirty="0">
                <a:solidFill>
                  <a:srgbClr val="333333"/>
                </a:solidFill>
                <a:effectLst/>
                <a:latin typeface="Book Antiqua" panose="02040602050305030304" pitchFamily="18" charset="0"/>
              </a:rPr>
              <a:t>з 19 квітня, є такі типи закупівель: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uk-UA" b="0" i="0" dirty="0">
                <a:solidFill>
                  <a:srgbClr val="333333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uk-UA" sz="2800" dirty="0">
                <a:solidFill>
                  <a:srgbClr val="333333"/>
                </a:solidFill>
                <a:latin typeface="Book Antiqua" panose="02040602050305030304" pitchFamily="18" charset="0"/>
              </a:rPr>
              <a:t>спрощені закупівлі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rgbClr val="333333"/>
                </a:solidFill>
                <a:latin typeface="Book Antiqua" panose="02040602050305030304" pitchFamily="18" charset="0"/>
              </a:rPr>
              <a:t> звіт про укладений договір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rgbClr val="333333"/>
                </a:solidFill>
                <a:latin typeface="Book Antiqua" panose="02040602050305030304" pitchFamily="18" charset="0"/>
              </a:rPr>
              <a:t> відкриті торги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rgbClr val="333333"/>
                </a:solidFill>
                <a:latin typeface="Book Antiqua" panose="02040602050305030304" pitchFamily="18" charset="0"/>
              </a:rPr>
              <a:t> переговорна процедура закупівлі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rgbClr val="333333"/>
                </a:solidFill>
                <a:latin typeface="Book Antiqua" panose="02040602050305030304" pitchFamily="18" charset="0"/>
              </a:rPr>
              <a:t> конкурентний діалог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rgbClr val="333333"/>
                </a:solidFill>
                <a:latin typeface="Book Antiqua" panose="02040602050305030304" pitchFamily="18" charset="0"/>
              </a:rPr>
              <a:t> торги з обмеженою участю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EB930F1-F242-4D0E-8CFE-6C6602ADB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450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latin typeface="Book Antiqua" panose="02040602050305030304" pitchFamily="18" charset="0"/>
              </a:rPr>
              <a:t>Типи та характеристика закупівель</a:t>
            </a:r>
          </a:p>
        </p:txBody>
      </p:sp>
    </p:spTree>
    <p:extLst>
      <p:ext uri="{BB962C8B-B14F-4D97-AF65-F5344CB8AC3E}">
        <p14:creationId xmlns:p14="http://schemas.microsoft.com/office/powerpoint/2010/main" val="1425580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CEE802F-6C76-40EC-BF38-CB7AB076DE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0731" y="497150"/>
            <a:ext cx="10014012" cy="5679813"/>
          </a:xfr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358275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BEBC99F-4D53-4DEC-A844-9A80A814B7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4210" y="1154097"/>
            <a:ext cx="7865616" cy="3719744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726861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D5EDDCC-EABF-444A-B139-87C6AB0B2A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7363" y="417250"/>
            <a:ext cx="9605639" cy="5759713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503593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59D1CF28-4F62-48C8-B1E8-429FCD026A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9158" y="719091"/>
            <a:ext cx="8833684" cy="5457872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351507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0209751-090A-497C-A3CC-EEB4E9FA5C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0023" y="497150"/>
            <a:ext cx="9161756" cy="5679813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382998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0B8B820-D58B-41FB-B1E7-936FDC964E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858" y="532660"/>
            <a:ext cx="5945080" cy="5343525"/>
          </a:xfrm>
          <a:ln>
            <a:solidFill>
              <a:srgbClr val="002060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E07191-59E5-4E5A-BEA2-E7AADD296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268" y="532660"/>
            <a:ext cx="5743851" cy="5343525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504590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374EBAB-591E-4DD2-9B38-AA42EF5918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6212" y="577049"/>
            <a:ext cx="8099576" cy="5599914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4289802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1600BD5-28A4-4C3D-AD20-AA6C6619A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72792"/>
            <a:ext cx="10515600" cy="3696286"/>
          </a:xfrm>
          <a:ln>
            <a:solidFill>
              <a:srgbClr val="002060"/>
            </a:solidFill>
          </a:ln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uk-UA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   У 2023 р. на централізовані закупівлі, які здебільшого здійснюватиме ДП «Медичні закупівлі України», виділено 10 млрд грн.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   Лише закупівлі за напрямом «громадське здоров’я» фінансуватимуть за кошти міжнародних партнерів, зокрема, йдеться про антиретровірусну терапію, замісну підтримувальну терапію, препарати для лікування туберкульозу, тест-системи для діагностики ВІЛ та туберкульозу.</a:t>
            </a:r>
            <a:endParaRPr lang="uk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54B44CF-5BD6-4B96-8937-2E5B1E96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8922"/>
            <a:ext cx="12192000" cy="13255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latin typeface="Book Antiqua" panose="02040602050305030304" pitchFamily="18" charset="0"/>
              </a:rPr>
              <a:t>Закупівлі лікарських засобів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312F32-9D64-41A1-8BE6-A24573C8A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0035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106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5F8C62-4D70-470E-AEE7-68E8552E0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76298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latin typeface="Book Antiqua" panose="02040602050305030304" pitchFamily="18" charset="0"/>
              </a:rPr>
              <a:t>Акцептовані тендери*</a:t>
            </a:r>
            <a:br>
              <a:rPr lang="uk-UA" sz="2800" b="1" dirty="0">
                <a:latin typeface="Book Antiqua" panose="02040602050305030304" pitchFamily="18" charset="0"/>
              </a:rPr>
            </a:br>
            <a:endParaRPr lang="uk-UA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932EBC-A118-42D1-A7CA-B222F409D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66322"/>
            <a:ext cx="12192000" cy="41254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 7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міс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2023 р. акцептовано 14,4 тис. 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тендерів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із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закупівлі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лікарських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засобів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на 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загальну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суму 7,3 млрд 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грн</a:t>
            </a:r>
            <a:endParaRPr lang="ru-RU" sz="20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(без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урахування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тендерів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закупівель за 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централізованими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програмами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МОЗ)</a:t>
            </a:r>
            <a:endParaRPr lang="uk-UA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EA6625-575D-40E6-A56A-C71A447315C0}"/>
              </a:ext>
            </a:extLst>
          </p:cNvPr>
          <p:cNvSpPr txBox="1"/>
          <p:nvPr/>
        </p:nvSpPr>
        <p:spPr>
          <a:xfrm>
            <a:off x="0" y="5382527"/>
            <a:ext cx="12109882" cy="15696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uk-UA" sz="2400" b="1" dirty="0">
                <a:latin typeface="Book Antiqua" panose="02040602050305030304" pitchFamily="18" charset="0"/>
              </a:rPr>
              <a:t>*</a:t>
            </a:r>
            <a:r>
              <a:rPr lang="uk-UA" sz="1800" b="0" i="0" dirty="0">
                <a:solidFill>
                  <a:srgbClr val="293A55"/>
                </a:solidFill>
                <a:effectLst/>
                <a:latin typeface="IBM Plex Serif" panose="02060503050406000203" pitchFamily="18" charset="-52"/>
              </a:rPr>
              <a:t>прийняття замовником тендерної пропозиції та надання згоди на її оплату. Тендерна пропозиція вважається акцептованою, якщо замовником в установлений у тендерних документах строк подано письмове підтвердження учаснику у акцепті тендерної пропозиції після визначення його переможцем процедури закупівлі</a:t>
            </a:r>
            <a:br>
              <a:rPr lang="uk-UA" sz="1800" b="0" i="0" dirty="0">
                <a:solidFill>
                  <a:srgbClr val="F08316"/>
                </a:solidFill>
                <a:effectLst/>
                <a:latin typeface="Arial" panose="020B0604020202020204" pitchFamily="34" charset="0"/>
              </a:rPr>
            </a:br>
            <a:endParaRPr lang="uk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43B857-82F6-449F-A521-A62574BDF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162" y="2450236"/>
            <a:ext cx="7305675" cy="301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704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E418243-F866-4217-A859-2D17318D5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2862"/>
            <a:ext cx="10515600" cy="5804101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just"/>
            <a:r>
              <a:rPr lang="uk-UA" sz="2400" b="0" i="0" dirty="0">
                <a:solidFill>
                  <a:srgbClr val="333333"/>
                </a:solidFill>
                <a:effectLst/>
                <a:latin typeface="Book Antiqua" panose="02040602050305030304" pitchFamily="18" charset="0"/>
              </a:rPr>
              <a:t>з 2022 р. МЗУ розпочало закуповувати ліки за механізмом договорів керованого доступу (ДКД). ДКД довели ефективність укладання трирічних угод, завдяки чому 100% товарів, що мали бути поставлені в цьому році, вже розміщено на складах. </a:t>
            </a:r>
          </a:p>
          <a:p>
            <a:pPr algn="just"/>
            <a:r>
              <a:rPr lang="uk-UA" sz="2400" b="0" i="0" dirty="0">
                <a:solidFill>
                  <a:srgbClr val="333333"/>
                </a:solidFill>
                <a:effectLst/>
                <a:latin typeface="Book Antiqua" panose="02040602050305030304" pitchFamily="18" charset="0"/>
              </a:rPr>
              <a:t> це дозволило здійснити розрахунки на майбутній період, щоб наступні поставки </a:t>
            </a:r>
            <a:r>
              <a:rPr lang="uk-UA" sz="2400" b="0" i="0" dirty="0" err="1">
                <a:solidFill>
                  <a:srgbClr val="333333"/>
                </a:solidFill>
                <a:effectLst/>
                <a:latin typeface="Book Antiqua" panose="02040602050305030304" pitchFamily="18" charset="0"/>
              </a:rPr>
              <a:t>фарм­продукції</a:t>
            </a:r>
            <a:r>
              <a:rPr lang="uk-UA" sz="2400" b="0" i="0" dirty="0">
                <a:solidFill>
                  <a:srgbClr val="333333"/>
                </a:solidFill>
                <a:effectLst/>
                <a:latin typeface="Book Antiqua" panose="02040602050305030304" pitchFamily="18" charset="0"/>
              </a:rPr>
              <a:t> відбулися вчасно. Наразі розглядають варіанти розширення переліку позицій, що закуповуватимуть через механізм ДКД.</a:t>
            </a:r>
          </a:p>
          <a:p>
            <a:pPr algn="just"/>
            <a:r>
              <a:rPr lang="uk-UA" sz="2400" b="0" i="0" dirty="0">
                <a:solidFill>
                  <a:srgbClr val="333333"/>
                </a:solidFill>
                <a:effectLst/>
                <a:latin typeface="Book Antiqua" panose="02040602050305030304" pitchFamily="18" charset="0"/>
              </a:rPr>
              <a:t> на 2024 р. МОЗУ планує укладати трирічні договори закупівель за централізованими програмами, розвивати логістичні спроможності через залучення власного складу та в подальшому розвивати і розширювати е-каталог </a:t>
            </a:r>
            <a:r>
              <a:rPr lang="en-GB" sz="2400" b="0" i="0" dirty="0">
                <a:solidFill>
                  <a:srgbClr val="333333"/>
                </a:solidFill>
                <a:effectLst/>
                <a:latin typeface="Book Antiqua" panose="02040602050305030304" pitchFamily="18" charset="0"/>
              </a:rPr>
              <a:t>Prozorro Market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33374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164DB1C-C2B5-451C-92B6-24D987C15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891" y="1198485"/>
            <a:ext cx="10515600" cy="5324707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uk-UA" sz="2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Договір керованого доступу -</a:t>
            </a:r>
            <a:r>
              <a:rPr lang="uk-UA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це механізм закупівлі за бюджетні кошти інноваційних лікарських засобів в умовах відсутності в країні таких препаратів. Це </a:t>
            </a:r>
            <a:r>
              <a:rPr lang="uk-UA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дороговартісні</a:t>
            </a:r>
            <a:r>
              <a:rPr lang="uk-UA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ліки, які тільки вийшли на світовий ринок і використовуються у лікуванні важких захворювань.</a:t>
            </a:r>
          </a:p>
          <a:p>
            <a:pPr algn="l"/>
            <a:r>
              <a:rPr lang="uk-UA" sz="2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</a:t>
            </a:r>
            <a:r>
              <a:rPr lang="uk-UA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укладення договорів керованого доступу багаторівневий. Спочатку проводитиметься обов’язкова процедура </a:t>
            </a:r>
            <a:r>
              <a:rPr lang="uk-UA" sz="2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 оцінки медичних технологій</a:t>
            </a:r>
            <a:r>
              <a:rPr lang="uk-UA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Після цього пройдуть </a:t>
            </a:r>
            <a:r>
              <a:rPr lang="uk-UA" sz="2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конфіденційні переговори </a:t>
            </a:r>
            <a:r>
              <a:rPr lang="uk-UA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 укладення договору. За результатами цих переговорів укладається </a:t>
            </a:r>
            <a:r>
              <a:rPr lang="uk-UA" sz="2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договір</a:t>
            </a:r>
            <a:r>
              <a:rPr lang="uk-UA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керованого доступу. </a:t>
            </a:r>
            <a:endParaRPr lang="en-US" sz="2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 може бути </a:t>
            </a:r>
            <a:r>
              <a:rPr lang="uk-UA" sz="2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фінансовим</a:t>
            </a:r>
            <a:r>
              <a:rPr lang="uk-UA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(тобто передбачати знижку до ціни, безкоштовну поставку на початку лікування тощо) або </a:t>
            </a:r>
            <a:r>
              <a:rPr lang="uk-UA" sz="2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заснованим на результаті </a:t>
            </a:r>
            <a:r>
              <a:rPr lang="uk-UA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(коли оплата відбувається лише за результатами або за умови накопичення інформації про ефективність лікарського засобу). Також буває </a:t>
            </a:r>
            <a:r>
              <a:rPr lang="uk-UA" sz="2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комбінований </a:t>
            </a:r>
            <a:r>
              <a:rPr lang="uk-UA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 договорів.</a:t>
            </a:r>
          </a:p>
          <a:p>
            <a:pPr algn="l"/>
            <a:r>
              <a:rPr lang="uk-UA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Такий механізм використовується у багатьох країнах світу: в Італії, Франції, Нідерландах, Бельгії, Швеції, Данії, Фінляндії, Австралії, Литві та інших.</a:t>
            </a:r>
          </a:p>
          <a:p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DC2508-CDDD-4A1E-A41F-0CE09F32D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21"/>
            <a:ext cx="1895475" cy="105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61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CFE1C0-1B89-45FF-AA66-96E5BBAE3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301" y="259597"/>
            <a:ext cx="10515600" cy="84287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uk-UA" sz="2800" b="1" dirty="0">
                <a:latin typeface="Book Antiqua" panose="02040602050305030304" pitchFamily="18" charset="0"/>
              </a:rPr>
            </a:br>
            <a:r>
              <a:rPr lang="uk-UA" sz="2800" b="1" dirty="0">
                <a:latin typeface="Book Antiqua" panose="02040602050305030304" pitchFamily="18" charset="0"/>
              </a:rPr>
              <a:t>Госпітальні поставки</a:t>
            </a:r>
            <a:br>
              <a:rPr lang="uk-UA" b="0" i="0" dirty="0">
                <a:solidFill>
                  <a:srgbClr val="F08316"/>
                </a:solidFill>
                <a:effectLst/>
                <a:latin typeface="Arial" panose="020B0604020202020204" pitchFamily="34" charset="0"/>
              </a:rPr>
            </a:b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CF1FE6-6CEF-4DA5-8F88-5E9229DFA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1742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uk-UA" sz="2400" b="0" i="0" dirty="0">
                <a:solidFill>
                  <a:srgbClr val="333333"/>
                </a:solidFill>
                <a:effectLst/>
                <a:latin typeface="Book Antiqua" panose="02040602050305030304" pitchFamily="18" charset="0"/>
              </a:rPr>
              <a:t>за підсумками 7 міс 2023 р. обсяги поставок лікарських засобів у лікувально-профілактичні заклади становлять 7,15 млрд грн та 52,7 млн упаковок</a:t>
            </a:r>
          </a:p>
          <a:p>
            <a:pPr algn="just"/>
            <a:endParaRPr lang="uk-UA" sz="2400" dirty="0">
              <a:latin typeface="Book Antiqua" panose="0204060205030503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B5E092-6E3B-49D2-856E-1DB401849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8" y="2674398"/>
            <a:ext cx="6411388" cy="41836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B119BB-C070-44BF-BAC1-E88ED1C9B757}"/>
              </a:ext>
            </a:extLst>
          </p:cNvPr>
          <p:cNvSpPr txBox="1"/>
          <p:nvPr/>
        </p:nvSpPr>
        <p:spPr>
          <a:xfrm>
            <a:off x="6465163" y="3834142"/>
            <a:ext cx="5083946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частка госпітального сегмента у загальних обсягах споживання лікарських засобів становить близько 9% у грошовому та 10% у натуральному вираженні </a:t>
            </a:r>
            <a:endParaRPr lang="uk-UA" dirty="0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3986EBDA-D2A5-431B-BA01-5A0F62C65B5D}"/>
              </a:ext>
            </a:extLst>
          </p:cNvPr>
          <p:cNvSpPr/>
          <p:nvPr/>
        </p:nvSpPr>
        <p:spPr>
          <a:xfrm>
            <a:off x="5681709" y="4145872"/>
            <a:ext cx="588145" cy="611868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A64DBC-A080-4E99-8449-4D2EF532019F}"/>
              </a:ext>
            </a:extLst>
          </p:cNvPr>
          <p:cNvSpPr txBox="1"/>
          <p:nvPr/>
        </p:nvSpPr>
        <p:spPr>
          <a:xfrm>
            <a:off x="5845264" y="5681064"/>
            <a:ext cx="61033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Джерело: </a:t>
            </a:r>
            <a:r>
              <a:rPr lang="en-GB" sz="180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https://www.apteka.ua/article/674725</a:t>
            </a:r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41855191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723B23-FF7D-4E56-8B5B-ECB71FAE542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i="0" dirty="0">
                <a:effectLst/>
                <a:latin typeface="arial" panose="020B0604020202020204" pitchFamily="34" charset="0"/>
              </a:rPr>
              <a:t>Обсяги госпітальних поставок лікарських засобів у грошовому та натуральному вираженні в розрізі джерел фінансування за підсумками 7 міс 2019–2023 рр.</a:t>
            </a:r>
            <a:endParaRPr lang="uk-UA" sz="24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28263FF-E93F-47EC-A0C8-C1559F67CE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0025" y="1825625"/>
            <a:ext cx="6011950" cy="43513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9D8990-F341-4073-901C-AD05C14D752E}"/>
              </a:ext>
            </a:extLst>
          </p:cNvPr>
          <p:cNvSpPr txBox="1"/>
          <p:nvPr/>
        </p:nvSpPr>
        <p:spPr>
          <a:xfrm>
            <a:off x="725605" y="6176963"/>
            <a:ext cx="10930775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uk-UA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54% поставок у грошовому вираженні здійснено за кошти місцевих та 39% — державного бюджету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48021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5EBF55-983A-4B2C-AF6C-FE4C148A3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500" b="1" dirty="0">
                <a:latin typeface="Book Antiqua" panose="02040602050305030304" pitchFamily="18" charset="0"/>
              </a:rPr>
              <a:t>Топ-10 брендів лікарських засобів за обсягами поставок лікарських засобів у лікувально-профілактичні заклади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EC494D4-044A-47B9-9FB2-727EBBB762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9350" y="1819922"/>
            <a:ext cx="7353300" cy="4305447"/>
          </a:xfr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9686401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B1F663-CDD9-4F6C-A9F1-BC8333BFC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500" b="1" dirty="0">
                <a:latin typeface="Book Antiqua" panose="02040602050305030304" pitchFamily="18" charset="0"/>
              </a:rPr>
              <a:t>Топ-10 маркетуючих організацій за обсягами поставок лікарських засобів у лікувально-профілактичні заклади 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8F0A354-61F9-4648-8B6A-98DD0D674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9317" y="1482570"/>
            <a:ext cx="7723572" cy="5078027"/>
          </a:xfrm>
        </p:spPr>
      </p:pic>
    </p:spTree>
    <p:extLst>
      <p:ext uri="{BB962C8B-B14F-4D97-AF65-F5344CB8AC3E}">
        <p14:creationId xmlns:p14="http://schemas.microsoft.com/office/powerpoint/2010/main" val="2989003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10B512-5612-4BB1-BA25-8A8734CD3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9" y="0"/>
            <a:ext cx="12112101" cy="79011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uk-UA" sz="2500" b="1" dirty="0">
                <a:latin typeface="Book Antiqua" panose="02040602050305030304" pitchFamily="18" charset="0"/>
              </a:rPr>
              <a:t>Умови пропозиції щодо закупівлі ЛЗ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CCD369-6AF3-4671-B0E4-AE7DF308AECE}"/>
              </a:ext>
            </a:extLst>
          </p:cNvPr>
          <p:cNvSpPr txBox="1"/>
          <p:nvPr/>
        </p:nvSpPr>
        <p:spPr>
          <a:xfrm>
            <a:off x="2024108" y="1002217"/>
            <a:ext cx="8797771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uk-UA" b="0" i="0" dirty="0">
                <a:solidFill>
                  <a:srgbClr val="4A4A4A"/>
                </a:solidFill>
                <a:effectLst/>
                <a:latin typeface="GothamPro Regular"/>
              </a:rPr>
              <a:t>Фармацевтичний засіб, який постачальник пропонує придбати державному замовнику, </a:t>
            </a:r>
            <a:r>
              <a:rPr lang="uk-UA" b="1" i="0" dirty="0">
                <a:solidFill>
                  <a:srgbClr val="4A4A4A"/>
                </a:solidFill>
                <a:effectLst/>
                <a:latin typeface="GothamPro Regular"/>
              </a:rPr>
              <a:t>має відповідати таким критеріям:</a:t>
            </a:r>
            <a:endParaRPr lang="uk-UA" b="0" i="0" dirty="0">
              <a:solidFill>
                <a:srgbClr val="4A4A4A"/>
              </a:solidFill>
              <a:effectLst/>
              <a:latin typeface="Gotham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4A4A4A"/>
                </a:solidFill>
                <a:effectLst/>
                <a:latin typeface="GothamPro Regular"/>
              </a:rPr>
              <a:t>бути зареєстрованим в Україні;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4A4A4A"/>
                </a:solidFill>
                <a:effectLst/>
                <a:latin typeface="GothamPro Regular"/>
              </a:rPr>
              <a:t>бути зареєстрованим в країні-виробнику;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4A4A4A"/>
                </a:solidFill>
                <a:effectLst/>
                <a:latin typeface="GothamPro Regular"/>
              </a:rPr>
              <a:t>мати підтверджену якість і відповідний сертифікат;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4A4A4A"/>
                </a:solidFill>
                <a:effectLst/>
                <a:latin typeface="GothamPro Regular"/>
              </a:rPr>
              <a:t>мати інструкцію українською мовою;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4A4A4A"/>
                </a:solidFill>
                <a:effectLst/>
                <a:latin typeface="GothamPro Regular"/>
              </a:rPr>
              <a:t>мати строк придатності, що складає не менше 75% від зазначеного на упаковці терміну зберігання.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318ED0-733A-455B-A381-6E5741108093}"/>
              </a:ext>
            </a:extLst>
          </p:cNvPr>
          <p:cNvSpPr txBox="1"/>
          <p:nvPr/>
        </p:nvSpPr>
        <p:spPr>
          <a:xfrm>
            <a:off x="2024108" y="3709905"/>
            <a:ext cx="8797771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b="1" i="0" dirty="0">
                <a:solidFill>
                  <a:srgbClr val="4A4A4A"/>
                </a:solidFill>
                <a:effectLst/>
                <a:latin typeface="GothamPro Regular"/>
              </a:rPr>
              <a:t>Як визначається предмет закупівлі лікарських засобів</a:t>
            </a:r>
          </a:p>
          <a:p>
            <a:pPr algn="just"/>
            <a:r>
              <a:rPr lang="uk-UA" b="0" i="0" dirty="0">
                <a:solidFill>
                  <a:srgbClr val="4A4A4A"/>
                </a:solidFill>
                <a:effectLst/>
                <a:latin typeface="GothamPro Regular"/>
              </a:rPr>
              <a:t>Предмет закупівлі медикаментів </a:t>
            </a:r>
            <a:r>
              <a:rPr lang="uk-UA" b="1" i="0" dirty="0">
                <a:solidFill>
                  <a:srgbClr val="4A4A4A"/>
                </a:solidFill>
                <a:effectLst/>
                <a:latin typeface="GothamPro Regular"/>
              </a:rPr>
              <a:t>визначається за показником третьої цифри державного класифікатора ДК 021:2015</a:t>
            </a:r>
            <a:r>
              <a:rPr lang="uk-UA" b="0" i="0" dirty="0">
                <a:solidFill>
                  <a:srgbClr val="4A4A4A"/>
                </a:solidFill>
                <a:effectLst/>
                <a:latin typeface="GothamPro Regular"/>
              </a:rPr>
              <a:t> із зазначенням в дужках МНН (міжнародної непатентованої назви) даного засобу. Якщо мова йде про два і більше препарати, то назва прописується для кожного. Зазвичай МНН вказується українською мовою, але в тендерах з публікацією англійською мовою необхідно додатково вказати англійську назву.</a:t>
            </a:r>
          </a:p>
        </p:txBody>
      </p:sp>
    </p:spTree>
    <p:extLst>
      <p:ext uri="{BB962C8B-B14F-4D97-AF65-F5344CB8AC3E}">
        <p14:creationId xmlns:p14="http://schemas.microsoft.com/office/powerpoint/2010/main" val="38765798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7F6D9A9-BE88-40E6-9BE8-967072DE59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67509" y="1029170"/>
            <a:ext cx="6479490" cy="4351338"/>
          </a:xfrm>
          <a:ln>
            <a:solidFill>
              <a:schemeClr val="tx2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7157BC-28EE-4465-B91B-1E3592BF8CE5}"/>
              </a:ext>
            </a:extLst>
          </p:cNvPr>
          <p:cNvSpPr txBox="1"/>
          <p:nvPr/>
        </p:nvSpPr>
        <p:spPr>
          <a:xfrm>
            <a:off x="994298" y="5549413"/>
            <a:ext cx="97476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i="1" dirty="0"/>
              <a:t>Джерело: </a:t>
            </a:r>
            <a:r>
              <a:rPr lang="uk-UA" i="1" dirty="0">
                <a:hlinkClick r:id="rId3"/>
              </a:rPr>
              <a:t>https://dzplatforma.com.ua/article/1142-viznachennya-predmetu-zakupvl-lkarskih-zasobv</a:t>
            </a:r>
            <a:endParaRPr lang="en-US" i="1" dirty="0"/>
          </a:p>
          <a:p>
            <a:endParaRPr lang="uk-UA" i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4EE91AA-EB2A-41C3-A2DB-99902FF93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91443" cy="320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790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2287</TotalTime>
  <Words>1218</Words>
  <Application>Microsoft Office PowerPoint</Application>
  <PresentationFormat>Широкоэкранный</PresentationFormat>
  <Paragraphs>84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9" baseType="lpstr">
      <vt:lpstr>Arial</vt:lpstr>
      <vt:lpstr>Arial</vt:lpstr>
      <vt:lpstr>Book Antiqua</vt:lpstr>
      <vt:lpstr>Bookman Old Style</vt:lpstr>
      <vt:lpstr>Calibri</vt:lpstr>
      <vt:lpstr>Calibri Light</vt:lpstr>
      <vt:lpstr>GothamPro Regular</vt:lpstr>
      <vt:lpstr>IBM Plex Serif</vt:lpstr>
      <vt:lpstr>MuseoSans</vt:lpstr>
      <vt:lpstr>MyriadPro</vt:lpstr>
      <vt:lpstr>Times New Roman</vt:lpstr>
      <vt:lpstr>Wingdings</vt:lpstr>
      <vt:lpstr>Тема Office</vt:lpstr>
      <vt:lpstr>Презентация PowerPoint</vt:lpstr>
      <vt:lpstr>Визначення терміну</vt:lpstr>
      <vt:lpstr>Хто закуповує? </vt:lpstr>
      <vt:lpstr>Медичні закупівлі України</vt:lpstr>
      <vt:lpstr>ДП «Медичні закупівлі України»</vt:lpstr>
      <vt:lpstr>ДП «Медичні закупівлі України»</vt:lpstr>
      <vt:lpstr>Баланс пріоритетів у закупівлях</vt:lpstr>
      <vt:lpstr>Нормативно-правове регулювання закупівель</vt:lpstr>
      <vt:lpstr>Типи та характеристика закупівель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Закупівлі лікарських засобів</vt:lpstr>
      <vt:lpstr>Акцептовані тендери* </vt:lpstr>
      <vt:lpstr>Презентация PowerPoint</vt:lpstr>
      <vt:lpstr>Презентация PowerPoint</vt:lpstr>
      <vt:lpstr> Госпітальні поставки </vt:lpstr>
      <vt:lpstr>Обсяги госпітальних поставок лікарських засобів у грошовому та натуральному вираженні в розрізі джерел фінансування за підсумками 7 міс 2019–2023 рр.</vt:lpstr>
      <vt:lpstr>Топ-10 брендів лікарських засобів за обсягами поставок лікарських засобів у лікувально-профілактичні заклади</vt:lpstr>
      <vt:lpstr>Топ-10 маркетуючих організацій за обсягами поставок лікарських засобів у лікувально-профілактичні заклади </vt:lpstr>
      <vt:lpstr>Умови пропозиції щодо закупівлі ЛЗ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Бєляєва Оксана Іванівна</dc:creator>
  <cp:lastModifiedBy>Бєляєва Оксана Іванівна</cp:lastModifiedBy>
  <cp:revision>183</cp:revision>
  <dcterms:created xsi:type="dcterms:W3CDTF">2023-09-03T17:47:39Z</dcterms:created>
  <dcterms:modified xsi:type="dcterms:W3CDTF">2024-09-23T05:49:21Z</dcterms:modified>
</cp:coreProperties>
</file>