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2"/>
  </p:notesMasterIdLst>
  <p:sldIdLst>
    <p:sldId id="256" r:id="rId2"/>
    <p:sldId id="288" r:id="rId3"/>
    <p:sldId id="287" r:id="rId4"/>
    <p:sldId id="257" r:id="rId5"/>
    <p:sldId id="258" r:id="rId6"/>
    <p:sldId id="260" r:id="rId7"/>
    <p:sldId id="259" r:id="rId8"/>
    <p:sldId id="313" r:id="rId9"/>
    <p:sldId id="275" r:id="rId10"/>
    <p:sldId id="262" r:id="rId11"/>
    <p:sldId id="284" r:id="rId12"/>
    <p:sldId id="285" r:id="rId13"/>
    <p:sldId id="286" r:id="rId14"/>
    <p:sldId id="271" r:id="rId15"/>
    <p:sldId id="289" r:id="rId16"/>
    <p:sldId id="272" r:id="rId17"/>
    <p:sldId id="279" r:id="rId18"/>
    <p:sldId id="293" r:id="rId19"/>
    <p:sldId id="292" r:id="rId20"/>
    <p:sldId id="296" r:id="rId21"/>
    <p:sldId id="297" r:id="rId22"/>
    <p:sldId id="280" r:id="rId23"/>
    <p:sldId id="309" r:id="rId24"/>
    <p:sldId id="281" r:id="rId25"/>
    <p:sldId id="310" r:id="rId26"/>
    <p:sldId id="273" r:id="rId27"/>
    <p:sldId id="308" r:id="rId28"/>
    <p:sldId id="311" r:id="rId29"/>
    <p:sldId id="282" r:id="rId30"/>
    <p:sldId id="312" r:id="rId3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66FFFF"/>
    <a:srgbClr val="00FFFF"/>
    <a:srgbClr val="227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>
        <p:scale>
          <a:sx n="70" d="100"/>
          <a:sy n="70" d="100"/>
        </p:scale>
        <p:origin x="1085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51FD-46CC-4EF7-82DC-B0759FFAFEFC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AE32E-26A8-447C-B9FB-F459D145DC0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4802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0F53-1F04-4EFD-9C46-0B9802191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193D9A-8FDE-44F6-91D5-277F6B63E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01867D-E92C-4D50-BCFA-F1798DFD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D6416A-37DF-4367-ACBB-D7B70ADAE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3D153-6CD8-4B15-BF65-797718A9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862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34CFE-2174-4C48-8946-66875F78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492694-7FA1-4C5E-9579-39AF09BB1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6C51F9-7445-44CB-8429-D5243159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D3729-51F1-47D3-B035-C40180EE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1524A9-0B4D-4DBE-89B6-AD90FC11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574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0A96D-5859-4A2A-9B42-DDEB5323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1D476C-A9AB-403A-94CA-3D578422F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378BB-336E-44A2-BA72-14CDBAD3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EE84BD-3076-4CA3-A27E-0495E225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2999F5-3AFC-47BB-8531-4AB5E622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072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1FB87-28EC-4469-B8DD-DDBEEAD5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00FCAF-8D9A-4FF6-9A20-5DD89B795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3DBD6C-C160-4D75-A205-580F4DF45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35CA51-391B-45B2-BD2A-6EEB527C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2DB6ED-0374-4A69-9141-37BDB1DE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C1019-F272-48BD-81A2-95F39AB5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033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2D92E-B95C-426E-97B2-A4626E5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09C28-9346-4117-8E81-B2BB24A33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684525-097F-4F20-B8AB-BDB9431B6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DF79D4-9805-4972-86BC-8AF223BE2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136831-A00E-49F6-BFB1-4E934784C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92E4FF-FDCB-445D-9194-97762A47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BB5C6A-8708-4B25-A65F-45ADA2DA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CE5262-0831-45D5-A9FE-A9313F97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4007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F6A4D-6C3D-4DF3-A1BF-7C778B24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6F6B5C-03E1-4BF2-B834-CC35F40A2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BFF9B3-B8A2-49E0-B659-74D21252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A542F8-AEFD-42E0-A94C-7FD86E71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2164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EAF68B-94DE-4B2E-8E19-A0A83A49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352E53-C0B4-48FB-BF36-96CCE75A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320BF1-041F-466E-97F5-2BEEBAFF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750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2E46E-9C73-4B01-ACC4-7F98D4E7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E1905D-A4A1-4F67-8DC0-2579F3A9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B74788-8EFD-4FEC-832C-BC4493AFE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E378CC-E3B4-4FF0-9E38-CFC3CE6B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E8D941-60B5-428B-80E4-9ACE6ED5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224162-D661-4540-A853-137F8B35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546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EEABE-B83D-4604-B814-8D856094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FE0F0E-48FF-4ECD-805A-7DE9041B2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D425BB-3C09-4656-9E27-7A9F2B75B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F1B1E3-886D-49B7-B511-BF88162E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312A2A-ABA2-422A-9DF3-7CAE480B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93B7DF-6469-4669-93D7-0949C985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473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64110-0C9A-49C0-A6BD-080CC04E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33D3B6-4005-4F10-B4D6-C1A4E5009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A2357-5C8A-4DB5-9424-7BF5750F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CDC1D0-C048-49BF-AC9A-D90C10EF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2DA124-32C9-429F-A901-B3651E84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4179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B590DB-D525-4754-A578-11A70662B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8C86DF-9A0A-40B2-B561-CE206D1BA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98808-A2F2-462E-B6FA-B46903F2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00253-7233-46A2-9409-14816A53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7EBA8-9B4A-4552-BF19-DFAA2C39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769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F4DC2-AD6F-4FA9-B754-B887BC65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832C18-CB6C-4E98-A40C-F30D1F1A7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82DAC-0EB0-4AC0-87D6-688D3CCBD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2568-0031-45FF-884C-8B22586D4A81}" type="datetimeFigureOut">
              <a:rPr lang="ru-UA" smtClean="0"/>
              <a:t>16.09.2024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FB102-9105-4EE4-9121-5DBA6DCF6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1ED2C-DFB7-4A58-9B6B-DA4ED34B3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4B1C-F649-48FA-A4F3-C9C2846E5C9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6421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fo.odmu.edu.ua/chair/economy_pharmacy/files/803/u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drlz.com.u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zakon.rada.gov.ua/laws/show/333-2009-%D0%BF#Text" TargetMode="External"/><Relationship Id="rId4" Type="http://schemas.openxmlformats.org/officeDocument/2006/relationships/hyperlink" Target="https://zakon.rada.gov.ua/laws/show/1081-2017-&#1087;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B272DC-BF2A-4785-9117-77E8823E8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1874989"/>
            <a:ext cx="11381172" cy="277584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uk-UA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r>
              <a:rPr lang="uk-UA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Соціальні аспекти створення, державної реєстрації та впровадження лікарських засобів. </a:t>
            </a:r>
          </a:p>
          <a:p>
            <a:r>
              <a:rPr lang="uk-UA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Основи безпеки лікарських засобів. Система фармакологічного нагляду в Україні.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F4316-08CE-420F-B7BE-B02CB927FE0D}"/>
              </a:ext>
            </a:extLst>
          </p:cNvPr>
          <p:cNvSpPr txBox="1"/>
          <p:nvPr/>
        </p:nvSpPr>
        <p:spPr>
          <a:xfrm>
            <a:off x="2566020" y="76470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1445874-C233-4B59-9F2E-3057D7093004}"/>
              </a:ext>
            </a:extLst>
          </p:cNvPr>
          <p:cNvSpPr txBox="1">
            <a:spLocks/>
          </p:cNvSpPr>
          <p:nvPr/>
        </p:nvSpPr>
        <p:spPr>
          <a:xfrm>
            <a:off x="0" y="21678"/>
            <a:ext cx="12192000" cy="16557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 </a:t>
            </a:r>
            <a:b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</a:t>
            </a:r>
          </a:p>
          <a:p>
            <a:pPr>
              <a:lnSpc>
                <a:spcPct val="100000"/>
              </a:lnSpc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 післядипломною підготовкою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373DF0-CBDB-4F8D-8CA6-1762255D8B4C}"/>
              </a:ext>
            </a:extLst>
          </p:cNvPr>
          <p:cNvSpPr txBox="1"/>
          <p:nvPr/>
        </p:nvSpPr>
        <p:spPr>
          <a:xfrm>
            <a:off x="747754" y="4875228"/>
            <a:ext cx="10188223" cy="1268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altLang="ru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Лектор</a:t>
            </a:r>
          </a:p>
          <a:p>
            <a:pPr algn="ctr">
              <a:lnSpc>
                <a:spcPct val="100000"/>
              </a:lnSpc>
              <a:defRPr/>
            </a:pPr>
            <a:r>
              <a:rPr lang="ru-RU" altLang="ru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зав. кафедри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ОЕФ з післядипломною підготовкою</a:t>
            </a:r>
            <a:endParaRPr lang="ru-RU" altLang="ru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altLang="ru-UA" sz="25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доцент, к.фарм.н. Бєляєва Оксана Іванівна</a:t>
            </a:r>
            <a:r>
              <a:rPr lang="ru-RU" altLang="ru-UA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UA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3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4D455BE-2D1A-4746-BABE-9DDE912BD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537926"/>
            <a:ext cx="10515600" cy="3470987"/>
          </a:xfrm>
          <a:ln>
            <a:solidFill>
              <a:srgbClr val="002060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uk-UA" sz="20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uk-UA" sz="23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ОК 5 </a:t>
            </a:r>
            <a:r>
              <a:rPr lang="uk-UA" sz="2300" b="1" i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Економіка та організація охорони здоров'я та фармацевтичного бізнесу</a:t>
            </a:r>
          </a:p>
          <a:p>
            <a:pPr marL="0" indent="0">
              <a:buNone/>
            </a:pPr>
            <a:r>
              <a:rPr lang="uk-UA" sz="23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Лекційні заняття – 6 год</a:t>
            </a:r>
          </a:p>
          <a:p>
            <a:pPr marL="0" indent="0">
              <a:buNone/>
            </a:pPr>
            <a:r>
              <a:rPr lang="uk-UA" sz="23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Практичні заняття – 10 год</a:t>
            </a:r>
          </a:p>
          <a:p>
            <a:pPr marL="0" indent="0">
              <a:buNone/>
            </a:pPr>
            <a:r>
              <a:rPr lang="uk-UA" sz="23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Підсумковий контроль - </a:t>
            </a:r>
            <a:r>
              <a:rPr lang="uk-UA" sz="2300" u="sng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залік</a:t>
            </a:r>
          </a:p>
          <a:p>
            <a:pPr marL="0" indent="0">
              <a:buNone/>
            </a:pPr>
            <a:endParaRPr lang="uk-UA" sz="23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uk-UA" sz="23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ОК 7 </a:t>
            </a:r>
            <a:r>
              <a:rPr lang="uk-UA" sz="2300" b="1" i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Медичний та фармацевтичний менеджмент</a:t>
            </a:r>
          </a:p>
          <a:p>
            <a:pPr marL="0" indent="0">
              <a:buNone/>
            </a:pPr>
            <a:r>
              <a:rPr lang="uk-UA" sz="23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Лекційні заняття – 6 год</a:t>
            </a:r>
          </a:p>
          <a:p>
            <a:pPr marL="0" indent="0">
              <a:buNone/>
            </a:pPr>
            <a:r>
              <a:rPr lang="uk-UA" sz="23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Практичні заняття – 10 год </a:t>
            </a:r>
          </a:p>
          <a:p>
            <a:pPr marL="0" indent="0">
              <a:buNone/>
            </a:pPr>
            <a:r>
              <a:rPr lang="uk-UA" sz="23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Підсумковий контроль - </a:t>
            </a:r>
            <a:r>
              <a:rPr lang="uk-UA" sz="2300" u="sng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іспит</a:t>
            </a:r>
          </a:p>
          <a:p>
            <a:pPr marL="0" indent="0">
              <a:buNone/>
            </a:pPr>
            <a:endParaRPr lang="uk-UA" sz="20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marL="0" indent="0">
              <a:buNone/>
            </a:pPr>
            <a:endParaRPr lang="uk-UA" sz="20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2534A6C-007B-4CA9-8A1B-F0C5E0DE2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882" y="18255"/>
            <a:ext cx="10643118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br>
              <a:rPr lang="uk-UA" sz="3600" dirty="0">
                <a:solidFill>
                  <a:srgbClr val="002060"/>
                </a:solidFill>
                <a:latin typeface="Bookman Old Style" pitchFamily="18" charset="0"/>
              </a:rPr>
            </a:br>
            <a:br>
              <a:rPr lang="uk-UA" sz="36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31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з післядипломною підготовкою</a:t>
            </a:r>
            <a:br>
              <a:rPr lang="uk-UA" sz="3100" dirty="0">
                <a:solidFill>
                  <a:srgbClr val="002060"/>
                </a:solidFill>
                <a:latin typeface="Bookman Old Style" pitchFamily="18" charset="0"/>
              </a:rPr>
            </a:br>
            <a:br>
              <a:rPr lang="uk-UA" sz="31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3100" dirty="0">
                <a:solidFill>
                  <a:srgbClr val="002060"/>
                </a:solidFill>
                <a:latin typeface="Bookman Old Style" pitchFamily="18" charset="0"/>
              </a:rPr>
              <a:t>Освітні компоненти для спеціальності 073. Менеджмент</a:t>
            </a:r>
            <a:endParaRPr lang="uk-UA" sz="31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5BB35F-9618-4D0F-AA5B-DBE595440EC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5900" cy="14107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416075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94113-5AFC-42E9-9B7B-74E4AEDCB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10706100" cy="141076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br>
              <a:rPr lang="uk-UA" sz="36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36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з післядипломною підготовкою</a:t>
            </a:r>
            <a:br>
              <a:rPr lang="uk-UA" sz="4400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0ECC4-DBDD-41FF-A69C-4A101D797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51" y="1732319"/>
            <a:ext cx="11933853" cy="1290799"/>
          </a:xfrm>
        </p:spPr>
        <p:txBody>
          <a:bodyPr/>
          <a:lstStyle/>
          <a:p>
            <a:pPr marL="0" indent="0">
              <a:buNone/>
            </a:pPr>
            <a:r>
              <a:rPr lang="ru-UA" altLang="ru-UA" sz="32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Інформаційна система ОНМедУ</a:t>
            </a:r>
            <a:endParaRPr lang="uk-UA" dirty="0">
              <a:hlinkClick r:id="rId2"/>
            </a:endParaRP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https://info.odmu.edu.ua/chair/economy_pharmacy/files/803/ua</a:t>
            </a:r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47C6F7-C07D-46ED-B012-3793CCEBA74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5900" cy="14107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C5A030-680F-41BA-9358-8DD68E06F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23597"/>
            <a:ext cx="12192000" cy="2786738"/>
          </a:xfrm>
          <a:prstGeom prst="rect">
            <a:avLst/>
          </a:prstGeom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id="{C130AB1B-D63E-4658-9E09-B5B8DE6614DD}"/>
              </a:ext>
            </a:extLst>
          </p:cNvPr>
          <p:cNvSpPr txBox="1">
            <a:spLocks/>
          </p:cNvSpPr>
          <p:nvPr/>
        </p:nvSpPr>
        <p:spPr>
          <a:xfrm>
            <a:off x="258147" y="5700940"/>
            <a:ext cx="11933853" cy="8678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uk-UA" altLang="ru-UA" sz="16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uk-UA" altLang="ru-UA" sz="16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Адреса кафедри: м. Одеса, вул. М. Малиновського, 37, 2-й поверх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600" dirty="0" err="1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Електронна</a:t>
            </a:r>
            <a:r>
              <a:rPr lang="ru-RU" sz="16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адреса: oef@onmedu.edu.ua</a:t>
            </a:r>
            <a:endParaRPr lang="uk-UA" sz="16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7096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716A1-9890-46B0-8980-E66EE8D51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130572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uk-UA" sz="2400" b="1" i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Економіка та організація охорони здоров'я та фармацевтичного бізнесу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endParaRPr lang="ru-UA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8AF0A6-BF53-408E-BA8A-73E1412B9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Зміст лекції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Система охорони здоров’я в Україні: визначення, функції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Ефективність національної системи охорони здоров’я. Концепція ВООЗ 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Економіка охорони здоров’я, як наука. Передумови виникнення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Доступність в системі охорони здоров’я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Державний реєстр ЛЗ. Національний перелік основних ЛЗ</a:t>
            </a:r>
          </a:p>
          <a:p>
            <a:pPr marL="457200" indent="-457200" algn="just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Стан фармацевтичного ринку України та його вплив на доступність ЛЗ.</a:t>
            </a:r>
          </a:p>
        </p:txBody>
      </p:sp>
    </p:spTree>
    <p:extLst>
      <p:ext uri="{BB962C8B-B14F-4D97-AF65-F5344CB8AC3E}">
        <p14:creationId xmlns:p14="http://schemas.microsoft.com/office/powerpoint/2010/main" val="615515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1A872CB-936F-4CF2-A953-B413CDA2C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988" y="2375963"/>
            <a:ext cx="11630025" cy="1231900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Система охорони здоров’я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— це взаємодія усіх організацій, інституцій і ресурсів, головною метою яких є зміцнення, підтримка чи відновлення здоров’я </a:t>
            </a:r>
            <a:endParaRPr lang="ru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29946DF-E165-4FB4-AE15-A71734303641}"/>
              </a:ext>
            </a:extLst>
          </p:cNvPr>
          <p:cNvSpPr txBox="1">
            <a:spLocks/>
          </p:cNvSpPr>
          <p:nvPr/>
        </p:nvSpPr>
        <p:spPr>
          <a:xfrm>
            <a:off x="280988" y="4044962"/>
            <a:ext cx="11630024" cy="22690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Функції системи охорони здоров’я:</a:t>
            </a:r>
            <a:br>
              <a:rPr lang="uk-UA" sz="3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</a:b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3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спрямовуюче керівництво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3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формування ресурсів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3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фінансування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3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надання послуг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68114E-9C37-4696-8C7A-D1C068E34E0D}"/>
              </a:ext>
            </a:extLst>
          </p:cNvPr>
          <p:cNvSpPr txBox="1"/>
          <p:nvPr/>
        </p:nvSpPr>
        <p:spPr>
          <a:xfrm>
            <a:off x="867360" y="738535"/>
            <a:ext cx="11043652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Головна мета будь-якої країни – як за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мінімальні ресурси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побудувати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ефективну модель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системи охорони здоров’я та досягти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найвищого рівня здоров’я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населення</a:t>
            </a:r>
          </a:p>
        </p:txBody>
      </p:sp>
      <p:pic>
        <p:nvPicPr>
          <p:cNvPr id="5" name="Рисунок 4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B0BCA07F-95D8-4E45-918E-8C20AD656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068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1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2522FD29-3A11-44B4-A363-CD1B1118795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45419" y="2652866"/>
            <a:ext cx="10515600" cy="27279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За визначенням ВООЗ система ОЗ повинна забезпечити: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доступність (фізична, фінансова, географічна)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якість (клінічна, сервісна)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безпеку (фізичну, епідеміологічну)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ефективність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		- результативність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E31E40-3AEC-482B-8020-32A199A33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14"/>
            <a:ext cx="4180114" cy="20993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8B7042-FF9D-4474-B681-7539A0957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411" y="65314"/>
            <a:ext cx="3525320" cy="22830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7AD429F-EEA5-4502-9DD6-BB8D192E1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888" y="0"/>
            <a:ext cx="4074366" cy="209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29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547090C-FBD4-4C53-A090-5F36521DB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0360" y="578498"/>
            <a:ext cx="8385282" cy="502920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Ефективність системи забезпечують</a:t>
            </a:r>
          </a:p>
          <a:p>
            <a:pPr marL="0" indent="0" algn="ctr">
              <a:buNone/>
            </a:pPr>
            <a:endParaRPr lang="uk-UA" sz="2400" b="1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Організація (управління та лідерство)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Інформація (збір, зберігання та використання)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Кадри (система має заохочувати кращих)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Фінансування (джерела та методи розподілення коштів)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Модель надання послуг (мережа надавачів послуг; інфраструктура, 	маршрут пацієнта)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Медичні технології (лікарські засоби, обладнання тощо)</a:t>
            </a:r>
            <a:endParaRPr lang="ru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45183E-7AEE-4F2C-8E38-5B7DD1147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4" y="130629"/>
            <a:ext cx="3219450" cy="26125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59F784-2A99-49A6-93DE-08ED3D187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4" y="2889671"/>
            <a:ext cx="3219450" cy="18036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8510DC-3F05-4FBC-9CF9-7A33B272D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4" y="4705350"/>
            <a:ext cx="3219450" cy="202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43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5A0D5-C6B7-4E9D-8886-39363B98E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18" y="133361"/>
            <a:ext cx="10515600" cy="87584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>
              <a:spcBef>
                <a:spcPts val="1000"/>
              </a:spcBef>
            </a:pP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Проблеми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які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існують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в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системи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охорони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здоров’я</a:t>
            </a:r>
            <a:endParaRPr lang="uk-UA" sz="24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AE4C06-3BB2-4725-8D13-FEC66864F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024" y="1901857"/>
            <a:ext cx="3901752" cy="3054285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Економічні проблеми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Екологічні загрози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Кадрові проблеми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Проблеми доступності медичних послуг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Нерівність</a:t>
            </a:r>
          </a:p>
          <a:p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Проблема якості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817733-ED76-4A91-BFF8-2580801AAD44}"/>
              </a:ext>
            </a:extLst>
          </p:cNvPr>
          <p:cNvSpPr txBox="1"/>
          <p:nvPr/>
        </p:nvSpPr>
        <p:spPr>
          <a:xfrm>
            <a:off x="4655976" y="1487573"/>
            <a:ext cx="6979297" cy="46952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uk-UA" dirty="0"/>
              <a:t>- </a:t>
            </a: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постаріння населення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- епідемія хронічних неінфекційних захворювань</a:t>
            </a:r>
          </a:p>
          <a:p>
            <a:pPr algn="just">
              <a:lnSpc>
                <a:spcPct val="80000"/>
              </a:lnSpc>
              <a:spcBef>
                <a:spcPts val="1000"/>
              </a:spcBef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- швидка поширеність хвороб через високу мобільність населення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- збільшення поширеності чинників ризику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- підвищення агресивності чинників навколишнього середовища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- розвиток резистентності мікроорганізмів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- проблеми фінансування в умовах обмежених ресурсів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- підвищення вимог до доступності та якості медичної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допомоги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- зростання вартості послуг, що формують здоров’я</a:t>
            </a:r>
          </a:p>
        </p:txBody>
      </p:sp>
      <p:sp>
        <p:nvSpPr>
          <p:cNvPr id="6" name="Правая фигурная скобка 5">
            <a:extLst>
              <a:ext uri="{FF2B5EF4-FFF2-40B4-BE49-F238E27FC236}">
                <a16:creationId xmlns:a16="http://schemas.microsoft.com/office/drawing/2014/main" id="{565192D1-DB25-41AB-AB0F-B683A060460E}"/>
              </a:ext>
            </a:extLst>
          </p:cNvPr>
          <p:cNvSpPr/>
          <p:nvPr/>
        </p:nvSpPr>
        <p:spPr>
          <a:xfrm>
            <a:off x="4198776" y="1670179"/>
            <a:ext cx="382556" cy="370024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>
              <a:ln w="28575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740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A9D6F07-2227-48D7-B50D-BAC33424C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4534" y="381000"/>
            <a:ext cx="9550400" cy="5892800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213554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8892E8-5AFE-4958-845F-1731E584F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04" y="0"/>
            <a:ext cx="11392678" cy="6335486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473301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6EB0F54-31EB-42C3-A0A7-5A9B759A0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282" y="285383"/>
            <a:ext cx="11625942" cy="1263500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uk-UA" sz="2400" b="1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Економіка охорони здоров’я </a:t>
            </a:r>
            <a:r>
              <a:rPr lang="uk-UA" sz="2400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–</a:t>
            </a:r>
            <a:r>
              <a:rPr lang="ru-RU" sz="2400" dirty="0" err="1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являє</a:t>
            </a:r>
            <a:r>
              <a:rPr lang="ru-RU" sz="2400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 собою науку, яка </a:t>
            </a:r>
            <a:r>
              <a:rPr lang="ru-RU" sz="2400" dirty="0" err="1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вивчає</a:t>
            </a:r>
            <a:r>
              <a:rPr lang="ru-RU" sz="2400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ru-RU" sz="2400" dirty="0" err="1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дію</a:t>
            </a:r>
            <a:r>
              <a:rPr lang="ru-RU" sz="2400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ru-RU" sz="2400" dirty="0" err="1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економічних</a:t>
            </a:r>
            <a:r>
              <a:rPr lang="ru-RU" sz="2400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ru-RU" sz="2400" dirty="0" err="1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законів</a:t>
            </a:r>
            <a:r>
              <a:rPr lang="ru-RU" sz="2400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 у </a:t>
            </a:r>
            <a:r>
              <a:rPr lang="ru-RU" sz="2400" dirty="0" err="1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системі</a:t>
            </a:r>
            <a:r>
              <a:rPr lang="ru-RU" sz="2400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ru-RU" sz="2400" dirty="0" err="1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охорони</a:t>
            </a:r>
            <a:r>
              <a:rPr lang="ru-RU" sz="2400" dirty="0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ru-RU" sz="2400" dirty="0" err="1">
                <a:solidFill>
                  <a:srgbClr val="227050"/>
                </a:solidFill>
                <a:latin typeface="Bookman Old Style" pitchFamily="18" charset="0"/>
                <a:ea typeface="+mj-ea"/>
                <a:cs typeface="+mj-cs"/>
              </a:rPr>
              <a:t>здоров’я</a:t>
            </a:r>
            <a:endParaRPr lang="uk-UA" sz="2400" dirty="0">
              <a:solidFill>
                <a:srgbClr val="22705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C1D088-9BBF-48C0-B04E-5E1DCA5E4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66" y="1735494"/>
            <a:ext cx="10618236" cy="47163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93980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77B06A1-6CB1-472C-890F-21F9FDA93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515" y="312057"/>
            <a:ext cx="11383346" cy="6070600"/>
          </a:xfr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04750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9F9B74E-1C1B-46F3-8DA8-52FE13BDB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3184" y="158620"/>
            <a:ext cx="11355355" cy="6530047"/>
          </a:xfrm>
        </p:spPr>
      </p:pic>
    </p:spTree>
    <p:extLst>
      <p:ext uri="{BB962C8B-B14F-4D97-AF65-F5344CB8AC3E}">
        <p14:creationId xmlns:p14="http://schemas.microsoft.com/office/powerpoint/2010/main" val="3468065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3535D74-DA7B-4FCC-8276-C93D5943D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892"/>
            <a:ext cx="10515600" cy="4351338"/>
          </a:xfrm>
        </p:spPr>
        <p:txBody>
          <a:bodyPr/>
          <a:lstStyle/>
          <a:p>
            <a:pPr algn="just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Доступність медичної допомоги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– це можливість отримання необхідної медичної допомоги своєчасно, повсюдно, в достатньому обсязі і на прийнятних умовах. Це наявність або відсутність фізичних, економічних чи культурних перешкод, з якими люди можуть зіткнутися при отриманні медичних послуг. </a:t>
            </a:r>
          </a:p>
          <a:p>
            <a:pPr algn="just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Доступність фармацевтичної допомоги </a:t>
            </a:r>
            <a:r>
              <a:rPr lang="uk-UA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—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один із найважливіших соціально-економічних показників розвитку системи охорони здоров’я, який характеризує стан урегулювання нормативного та організаційного забезпечення можливості отримання кваліфікаційної фармацевтичної допомоги.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C3266B-4073-4240-A122-39DB4B89CC3E}"/>
              </a:ext>
            </a:extLst>
          </p:cNvPr>
          <p:cNvSpPr txBox="1"/>
          <p:nvPr/>
        </p:nvSpPr>
        <p:spPr>
          <a:xfrm>
            <a:off x="3890962" y="369498"/>
            <a:ext cx="783771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ДОСТУПНІСТЬ: </a:t>
            </a:r>
          </a:p>
          <a:p>
            <a:pPr algn="ctr"/>
            <a:r>
              <a:rPr lang="uk-UA" sz="32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фізична, соціально-економічна</a:t>
            </a:r>
            <a:endParaRPr lang="uk-UA" sz="32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B93159-432B-4664-BECD-45CD97516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963" y="-1530"/>
            <a:ext cx="397192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34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67772E7-0D6A-4134-93A3-9B1659931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729" y="920556"/>
            <a:ext cx="11681927" cy="95489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sz="20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Фізична складова визначає пропозицію населенню якісних ліків у потрібній кількості й асортименті, що реалізується за допомогою власного виробництва ЛП, їх імпорту та системи реалізації насамперед через аптечну мережу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92C88-E3AB-4619-B2B4-BBA30A0646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4893" y="80033"/>
            <a:ext cx="10515600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ДОСТУПНІСТЬ: </a:t>
            </a:r>
          </a:p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ф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ізична та соціально-економічна складова</a:t>
            </a:r>
            <a:endParaRPr lang="uk-UA" sz="24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29A4614-E162-4069-A36A-7B49DFF2A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29" y="1958846"/>
            <a:ext cx="6674843" cy="32476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9BD498-A205-4099-B670-10B904DD5914}"/>
              </a:ext>
            </a:extLst>
          </p:cNvPr>
          <p:cNvSpPr txBox="1"/>
          <p:nvPr/>
        </p:nvSpPr>
        <p:spPr>
          <a:xfrm>
            <a:off x="114819" y="5398046"/>
            <a:ext cx="6903615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Показник ЦСР 3.</a:t>
            </a:r>
            <a:r>
              <a:rPr lang="en-GB" sz="20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b.3 </a:t>
            </a:r>
            <a:r>
              <a:rPr lang="uk-UA" sz="20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вимірюється як «Відсоток закладів охорони здоров’я, які на постійній основі мають у наявності базовий набір відповідних </a:t>
            </a:r>
            <a:r>
              <a:rPr lang="uk-UA" sz="2000" u="sng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основних лікарських засобів за доступною ціною</a:t>
            </a:r>
            <a:r>
              <a:rPr lang="uk-UA" sz="20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9278E5-0703-4503-B01B-C32C6ABFF766}"/>
              </a:ext>
            </a:extLst>
          </p:cNvPr>
          <p:cNvSpPr txBox="1"/>
          <p:nvPr/>
        </p:nvSpPr>
        <p:spPr>
          <a:xfrm>
            <a:off x="7696200" y="3103651"/>
            <a:ext cx="4334071" cy="3477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Відповідно до цього показника, основні лікарські засоби вважають </a:t>
            </a:r>
            <a:r>
              <a:rPr lang="uk-UA" sz="20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доступними,</a:t>
            </a:r>
            <a:r>
              <a:rPr lang="uk-UA" sz="20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якщо заклад має в наявності щонайменше </a:t>
            </a:r>
            <a:r>
              <a:rPr lang="uk-UA" sz="20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80%</a:t>
            </a:r>
            <a:r>
              <a:rPr lang="uk-UA" sz="20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 лікарських засобів із </a:t>
            </a:r>
            <a:r>
              <a:rPr lang="uk-UA" sz="20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Національного переліку</a:t>
            </a:r>
            <a:r>
              <a:rPr lang="uk-UA" sz="20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, і такі препарати не лише є в наявності у закладі, а і є «доступними за ціною» (тобто відпускаються за помірною вартістю)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31E4CE13-3347-4A21-9D6D-BD31EFD703C5}"/>
              </a:ext>
            </a:extLst>
          </p:cNvPr>
          <p:cNvSpPr/>
          <p:nvPr/>
        </p:nvSpPr>
        <p:spPr>
          <a:xfrm>
            <a:off x="7018434" y="5575559"/>
            <a:ext cx="499532" cy="364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0745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37EDCA1-7BCC-431C-9ED3-1B6104CE8F15}"/>
              </a:ext>
            </a:extLst>
          </p:cNvPr>
          <p:cNvSpPr txBox="1"/>
          <p:nvPr/>
        </p:nvSpPr>
        <p:spPr>
          <a:xfrm>
            <a:off x="626240" y="5312819"/>
            <a:ext cx="10643585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Джерело: </a:t>
            </a:r>
            <a:r>
              <a:rPr lang="en-GB" sz="1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http://www.drlz.com.ua/</a:t>
            </a:r>
            <a:endParaRPr lang="uk-UA" sz="1400" b="1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ctr"/>
            <a:endParaRPr lang="uk-UA" sz="2400" b="1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endParaRPr lang="uk-UA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70CA2B-FCAD-4934-A563-58DF050C222D}"/>
              </a:ext>
            </a:extLst>
          </p:cNvPr>
          <p:cNvSpPr txBox="1"/>
          <p:nvPr/>
        </p:nvSpPr>
        <p:spPr>
          <a:xfrm>
            <a:off x="849087" y="74645"/>
            <a:ext cx="1120606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ДОСТУПНІСТЬ ЛЗ: фізична складова (станом на вересень 2024 р.)</a:t>
            </a:r>
            <a:endParaRPr lang="uk-UA" sz="2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F4EFCE-830C-457F-8051-27FAD37C7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7" y="1096341"/>
            <a:ext cx="11668125" cy="142875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D82DA3-65B5-4466-A0D7-52DC7D37E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36" y="2791214"/>
            <a:ext cx="11668126" cy="2276475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079604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EBDAC71-9025-4905-BB1C-55F4F7627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57833"/>
            <a:ext cx="10562252" cy="1126357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319D2B-814C-405F-BE3B-3E12D9485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07311"/>
            <a:ext cx="10562253" cy="50482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4DC1A6A-3610-476D-8425-E0D7494FF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62253" cy="85111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Витяг з Державного реєстру ЛЗ (приклад фасування із</a:t>
            </a:r>
            <a:r>
              <a:rPr lang="en-US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uk-UA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lang="en-US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in bulk</a:t>
            </a:r>
            <a:r>
              <a:rPr lang="uk-UA" sz="24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») </a:t>
            </a:r>
            <a:endParaRPr lang="uk-UA" sz="2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7E6936A-162C-4AA2-BE7D-160E9548E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43" y="2731560"/>
            <a:ext cx="10486686" cy="25686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6F7E4A-6A9C-4129-80F1-1A3B62F07AA8}"/>
              </a:ext>
            </a:extLst>
          </p:cNvPr>
          <p:cNvSpPr txBox="1"/>
          <p:nvPr/>
        </p:nvSpPr>
        <p:spPr>
          <a:xfrm>
            <a:off x="159543" y="5850689"/>
            <a:ext cx="12032457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solidFill>
                  <a:srgbClr val="1F1F1F"/>
                </a:solidFill>
                <a:effectLst/>
                <a:latin typeface="Bookman Old Style" panose="02050604050505020204" pitchFamily="18" charset="0"/>
              </a:rPr>
              <a:t>Суть процесу полягає в тому, що одна компанія-виробник може виготовити певну продукцію, передати її в нерозфасованому вигляді іншої компанії, яка в свою чергу, самостійно або користуючись послугами третьої особи, займається фасуванням та маркуванням.</a:t>
            </a:r>
            <a:endParaRPr lang="uk-UA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E1B7B0-3F4B-4A6C-A510-F6D7FDF790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9355" y="3644026"/>
            <a:ext cx="2805404" cy="195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52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F35142-CD29-4CD6-A103-43CBE8F9C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950" y="1408922"/>
            <a:ext cx="9582150" cy="4889241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4D7B7E5-EF2C-4D1A-B856-3C46D3B9CDFF}"/>
              </a:ext>
            </a:extLst>
          </p:cNvPr>
          <p:cNvSpPr txBox="1">
            <a:spLocks/>
          </p:cNvSpPr>
          <p:nvPr/>
        </p:nvSpPr>
        <p:spPr>
          <a:xfrm>
            <a:off x="2491273" y="438539"/>
            <a:ext cx="8832980" cy="8511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Витяг з Державного реєстру ЛЗ (приклад фасування із</a:t>
            </a:r>
            <a:r>
              <a:rPr lang="en-US" sz="24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«</a:t>
            </a:r>
            <a:r>
              <a:rPr lang="en-US" sz="24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in bulk</a:t>
            </a:r>
            <a:r>
              <a:rPr lang="uk-UA" sz="24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») </a:t>
            </a:r>
            <a:endParaRPr lang="uk-UA" sz="2400" dirty="0"/>
          </a:p>
        </p:txBody>
      </p:sp>
      <p:pic>
        <p:nvPicPr>
          <p:cNvPr id="5" name="Рисунок 4" descr="ÐÐ°ÑÑÐ¸Ð½ÐºÐ¸ Ð¿Ð¾ Ð·Ð°Ð¿ÑÐ¾ÑÑ Ð°Ð¿ÑÐµÑÐ½Ð°Ñ ÐºÐ¾ÑÐ·Ð¸Ð½Ð°">
            <a:extLst>
              <a:ext uri="{FF2B5EF4-FFF2-40B4-BE49-F238E27FC236}">
                <a16:creationId xmlns:a16="http://schemas.microsoft.com/office/drawing/2014/main" id="{0A596AC6-2542-4689-8F72-D8962F2304B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47461" cy="1492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9150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D2AA6-2196-4522-A200-BD6627007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3340" y="0"/>
            <a:ext cx="12245340" cy="77121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Забезпечення наявності основних лікарських засобів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0A1D285-4212-4623-A6E6-B80346B2A5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515" y="886562"/>
            <a:ext cx="5717386" cy="288300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53BB0C-F7FB-4E0A-8240-3C1C40CCF2EF}"/>
              </a:ext>
            </a:extLst>
          </p:cNvPr>
          <p:cNvSpPr/>
          <p:nvPr/>
        </p:nvSpPr>
        <p:spPr>
          <a:xfrm>
            <a:off x="6894767" y="1376943"/>
            <a:ext cx="4401366" cy="378565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man Old Style" panose="02050604050505020204" pitchFamily="18" charset="0"/>
              </a:rPr>
              <a:t>У НАЦПЕРЕЛІК ОСНОВНИХ ЛЗ ВКЛЮЧЕНІ ЛІКИ ВІД:</a:t>
            </a:r>
            <a:endParaRPr lang="uk-UA" sz="2000" dirty="0">
              <a:latin typeface="Bookman Old Style" panose="02050604050505020204" pitchFamily="18" charset="0"/>
            </a:endParaRPr>
          </a:p>
          <a:p>
            <a:pPr algn="ctr"/>
            <a:r>
              <a:rPr lang="uk-UA" sz="2000" dirty="0">
                <a:latin typeface="Bookman Old Style" panose="02050604050505020204" pitchFamily="18" charset="0"/>
              </a:rPr>
              <a:t>пріоритетних для України захворювань та станів захворювань, щодо яких держава встановила соціальні гарантії</a:t>
            </a:r>
          </a:p>
          <a:p>
            <a:pPr algn="ctr"/>
            <a:r>
              <a:rPr lang="uk-UA" sz="2000" b="1" dirty="0">
                <a:latin typeface="Bookman Old Style" panose="02050604050505020204" pitchFamily="18" charset="0"/>
              </a:rPr>
              <a:t>У НАЦПЕРЕЛІК ВКЛЮЧАЮТЬСЯ ЛІКИ: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uk-UA" sz="2000" b="1" dirty="0">
                <a:latin typeface="Bookman Old Style" panose="02050604050505020204" pitchFamily="18" charset="0"/>
              </a:rPr>
              <a:t> ефективні</a:t>
            </a:r>
            <a:r>
              <a:rPr lang="uk-UA" sz="2000" dirty="0">
                <a:latin typeface="Bookman Old Style" panose="02050604050505020204" pitchFamily="18" charset="0"/>
              </a:rPr>
              <a:t> (з високим рівнем доказовості)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uk-UA" sz="2000" b="1" dirty="0">
                <a:latin typeface="Bookman Old Style" panose="02050604050505020204" pitchFamily="18" charset="0"/>
              </a:rPr>
              <a:t>безпечні</a:t>
            </a:r>
            <a:endParaRPr lang="uk-UA" sz="2000" dirty="0">
              <a:latin typeface="Bookman Old Style" panose="020506040505050202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0FF7629-E289-4831-831E-D7EB8FFB2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515" y="3879542"/>
            <a:ext cx="5717385" cy="27469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AEAE78-E376-49F7-8D4F-F93242957524}"/>
              </a:ext>
            </a:extLst>
          </p:cNvPr>
          <p:cNvSpPr/>
          <p:nvPr/>
        </p:nvSpPr>
        <p:spPr>
          <a:xfrm>
            <a:off x="5998900" y="5768322"/>
            <a:ext cx="6193100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>
                <a:hlinkClick r:id="rId4"/>
              </a:rPr>
              <a:t>Джерело доступу:</a:t>
            </a:r>
            <a:endParaRPr lang="uk-UA" dirty="0"/>
          </a:p>
          <a:p>
            <a:pPr algn="ctr"/>
            <a:r>
              <a:rPr lang="en-GB" dirty="0">
                <a:hlinkClick r:id="rId5"/>
              </a:rPr>
              <a:t>https://zakon.rada.gov.ua/laws/show/333-2009-%D0%BF#Text</a:t>
            </a:r>
            <a:endParaRPr lang="uk-UA" dirty="0"/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37749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07215-8C2B-497D-803D-E413DD2F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59" y="85206"/>
            <a:ext cx="11793893" cy="71691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Критерії включення ліків до Національного переліку основних ЛЗ</a:t>
            </a:r>
            <a:b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sz="24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B4CDA3-E649-4975-B3B9-F9F193C0C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9" y="1253331"/>
            <a:ext cx="10515600" cy="4351338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541338" indent="-541338" algn="just">
              <a:buFont typeface="Wingdings" panose="05000000000000000000" pitchFamily="2" charset="2"/>
              <a:buChar char="Ø"/>
            </a:pP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результати порівняльної клінічної ефективності (результативності)</a:t>
            </a:r>
          </a:p>
          <a:p>
            <a:pPr marL="541338" indent="-541338" algn="just">
              <a:buFont typeface="Wingdings" panose="05000000000000000000" pitchFamily="2" charset="2"/>
              <a:buChar char="Ø"/>
            </a:pP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безпека</a:t>
            </a:r>
          </a:p>
          <a:p>
            <a:pPr marL="541338" indent="-541338" algn="just">
              <a:buFont typeface="Wingdings" panose="05000000000000000000" pitchFamily="2" charset="2"/>
              <a:buChar char="Ø"/>
            </a:pP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ефективність витрат на лікарський засіб і аналіз впливу на показники бюджету  </a:t>
            </a:r>
          </a:p>
          <a:p>
            <a:pPr marL="541338" indent="-541338" algn="just">
              <a:buFont typeface="Wingdings" panose="05000000000000000000" pitchFamily="2" charset="2"/>
              <a:buChar char="Ø"/>
            </a:pP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якість доказових даних</a:t>
            </a:r>
          </a:p>
          <a:p>
            <a:pPr marL="541338" indent="-541338" algn="just">
              <a:buFont typeface="Wingdings" panose="05000000000000000000" pitchFamily="2" charset="2"/>
              <a:buChar char="Ø"/>
            </a:pP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епідеміологічні показники щодо окремого захворювання: поширеності, захворюваності та смертності в Україні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79926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2F52F4E-EC6A-4665-9B9E-8C88B28717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926" y="256305"/>
            <a:ext cx="11719249" cy="424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ДОСТУПНІСТЬ: соціально-економічна складова</a:t>
            </a:r>
            <a:endParaRPr lang="uk-UA" sz="2400" b="1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B4B35E6-7F66-4037-A97C-585B1635C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476" y="830424"/>
            <a:ext cx="10515600" cy="4310743"/>
          </a:xfrm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Вартість лікарського засобу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є важливим чинником для забезпечення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фінансової доступності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лікарських засобів для населення як у госпітальному, так і в приватному секторі системи охорони здоров’я</a:t>
            </a:r>
          </a:p>
          <a:p>
            <a:pPr marL="0" indent="0">
              <a:buNone/>
            </a:pPr>
            <a:endParaRPr lang="uk-UA" sz="240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just"/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в Україні значний обсяг витрат на лікарські засоби здійснюється безпосередньо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за рахунок населення</a:t>
            </a:r>
          </a:p>
          <a:p>
            <a:pPr algn="just"/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щороку в Україні приблизно 600 тис. домогосподарств зазнають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катастрофічних фінансових витрат 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на охорону здоров’я </a:t>
            </a:r>
          </a:p>
          <a:p>
            <a:pPr algn="just"/>
            <a:r>
              <a:rPr lang="uk-UA" sz="240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значна кількість домогосподарств не можуть отримати медичну допомогу або лікарські засоби переважно внаслідок їх </a:t>
            </a: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фінансової недоступності</a:t>
            </a:r>
          </a:p>
        </p:txBody>
      </p:sp>
    </p:spTree>
    <p:extLst>
      <p:ext uri="{BB962C8B-B14F-4D97-AF65-F5344CB8AC3E}">
        <p14:creationId xmlns:p14="http://schemas.microsoft.com/office/powerpoint/2010/main" val="2598262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0057" y="382555"/>
            <a:ext cx="9299510" cy="112474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br>
              <a:rPr lang="ru-RU" sz="3600" b="1" dirty="0">
                <a:latin typeface="Bookman Old Style" pitchFamily="18" charset="0"/>
              </a:rPr>
            </a:br>
            <a:r>
              <a:rPr lang="uk-UA" sz="36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«Аптечний кошик»</a:t>
            </a:r>
            <a:br>
              <a:rPr lang="uk-UA" alt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b="1" dirty="0">
                <a:solidFill>
                  <a:srgbClr val="002060"/>
                </a:solidFill>
                <a:latin typeface="Bookman Old Style" pitchFamily="18" charset="0"/>
              </a:rPr>
              <a:t> (підсумки за перше півріччя 2024 р.) </a:t>
            </a:r>
            <a:br>
              <a:rPr lang="uk-UA" alt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altLang="ru-RU" sz="24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7714" y="2211356"/>
            <a:ext cx="11756571" cy="386287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сукупний обсяг продажів всіх категорій товарів 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«аптечного кошика»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b="1" u="sng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92,4 млрд грн /642,1 млн упаковок 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u="sng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  <a:tabLst>
                <a:tab pos="0" algn="l"/>
              </a:tabLst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середньозважена вартість 1 упаковки товарів</a:t>
            </a:r>
          </a:p>
          <a:p>
            <a:pPr marL="0" indent="0" algn="ctr">
              <a:spcBef>
                <a:spcPts val="0"/>
              </a:spcBef>
              <a:buNone/>
              <a:tabLst>
                <a:tab pos="0" algn="l"/>
              </a:tabLst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"аптечного кошика»                         </a:t>
            </a:r>
            <a:endParaRPr lang="uk-UA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 algn="ctr">
              <a:spcBef>
                <a:spcPts val="0"/>
              </a:spcBef>
              <a:buNone/>
              <a:tabLst>
                <a:tab pos="0" algn="l"/>
              </a:tabLst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143,9 грн</a:t>
            </a:r>
            <a:endParaRPr lang="uk-UA" b="1" u="sng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uk-UA" sz="2000" i="1" u="sng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(за аналогічний період 2023 р. зросла на 16%)</a:t>
            </a:r>
          </a:p>
          <a:p>
            <a:pPr algn="l" rtl="0">
              <a:buNone/>
            </a:pPr>
            <a:endParaRPr lang="ru-RU" dirty="0"/>
          </a:p>
          <a:p>
            <a:pPr algn="l" rtl="0">
              <a:buNone/>
            </a:pPr>
            <a:endParaRPr lang="ru-RU" dirty="0"/>
          </a:p>
          <a:p>
            <a:pPr algn="l" rtl="0">
              <a:buNone/>
            </a:pPr>
            <a:endParaRPr lang="uk-UA" dirty="0"/>
          </a:p>
        </p:txBody>
      </p:sp>
      <p:pic>
        <p:nvPicPr>
          <p:cNvPr id="10" name="Рисунок 9" descr="Тележка для покупок со сплошной заливкой">
            <a:extLst>
              <a:ext uri="{FF2B5EF4-FFF2-40B4-BE49-F238E27FC236}">
                <a16:creationId xmlns:a16="http://schemas.microsoft.com/office/drawing/2014/main" id="{643A684D-DB2B-4DF6-9678-C21BB835F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5722" y="487727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399" y="282759"/>
            <a:ext cx="11887201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Частка різних категорій товарів в загальному товарообігу </a:t>
            </a:r>
            <a:b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аптечних установ</a:t>
            </a:r>
          </a:p>
          <a:p>
            <a:pPr algn="l" rtl="0"/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78,7% -  лікарські засоби</a:t>
            </a:r>
          </a:p>
          <a:p>
            <a:pPr algn="l" rtl="0"/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8,2% -   медичні вироби</a:t>
            </a:r>
          </a:p>
          <a:p>
            <a:pPr algn="l" rtl="0"/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11,1% -  дієтичні добавки</a:t>
            </a:r>
          </a:p>
          <a:p>
            <a:pPr algn="l" rtl="0"/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4,5% -   інші категорії товарів (косметика, дитяче харчування, </a:t>
            </a:r>
            <a:r>
              <a:rPr lang="uk-UA" sz="2000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дез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. засоби)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5DE51F-7155-49FF-8929-0DB7530C93B4}"/>
              </a:ext>
            </a:extLst>
          </p:cNvPr>
          <p:cNvSpPr txBox="1"/>
          <p:nvPr/>
        </p:nvSpPr>
        <p:spPr>
          <a:xfrm>
            <a:off x="152399" y="2512590"/>
            <a:ext cx="11887201" cy="4062651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 rtl="0"/>
            <a:endParaRPr lang="uk-UA" sz="1800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algn="ctr" rtl="0"/>
            <a:endParaRPr lang="uk-UA" sz="2400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algn="ctr" rtl="0"/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Середньозважена вартість одиниці товару «аптечного кошика»: </a:t>
            </a:r>
          </a:p>
          <a:p>
            <a:pPr algn="ctr" rtl="0"/>
            <a:endParaRPr lang="uk-UA" sz="2400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algn="ctr" rtl="0"/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1 упаковка дієт. добавки – 180,50 грн</a:t>
            </a:r>
          </a:p>
          <a:p>
            <a:pPr algn="ctr" rtl="0"/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1 упаковка ЛЗ – 174,10 грн</a:t>
            </a:r>
          </a:p>
          <a:p>
            <a:pPr algn="ctr" rtl="0"/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1 упаковка косметики – 152,80 грн </a:t>
            </a:r>
          </a:p>
          <a:p>
            <a:pPr algn="ctr"/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1-го медичного виробу – 40 грн</a:t>
            </a:r>
          </a:p>
          <a:p>
            <a:pPr algn="ctr"/>
            <a:endParaRPr lang="uk-UA" sz="2400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Найдорожчою категорією сталі </a:t>
            </a: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дієтичні добавки !</a:t>
            </a:r>
          </a:p>
          <a:p>
            <a:pPr algn="ctr" rtl="0"/>
            <a:endParaRPr lang="uk-UA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Деньги со сплошной заливкой">
            <a:extLst>
              <a:ext uri="{FF2B5EF4-FFF2-40B4-BE49-F238E27FC236}">
                <a16:creationId xmlns:a16="http://schemas.microsoft.com/office/drawing/2014/main" id="{433D603F-8B9E-44F5-8F11-57AF73153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9518" y="3830216"/>
            <a:ext cx="1359160" cy="159087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298"/>
            <a:ext cx="12192000" cy="76470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 rtl="0"/>
            <a:b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700" b="1" dirty="0">
                <a:solidFill>
                  <a:srgbClr val="002060"/>
                </a:solidFill>
                <a:latin typeface="Bookman Old Style" pitchFamily="18" charset="0"/>
              </a:rPr>
              <a:t>Фармацевтичний ринок України</a:t>
            </a:r>
            <a:b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9641" y="1287625"/>
            <a:ext cx="11252718" cy="4786604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 </a:t>
            </a:r>
            <a:r>
              <a:rPr lang="uk-UA" i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Роздрібний ринок практично повністю фінансується за рахунок коштів споживачів, тому його розвиток безпосередньо залежить від добробуту населення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станом на </a:t>
            </a:r>
            <a:r>
              <a:rPr lang="uk-UA" b="1" dirty="0">
                <a:latin typeface="Bookman Old Style" pitchFamily="18" charset="0"/>
              </a:rPr>
              <a:t>02.2022 р</a:t>
            </a:r>
            <a:r>
              <a:rPr lang="uk-UA" dirty="0">
                <a:latin typeface="Bookman Old Style" pitchFamily="18" charset="0"/>
              </a:rPr>
              <a:t> в Україні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Bookman Old Style" pitchFamily="18" charset="0"/>
              </a:rPr>
              <a:t>всього функціонувало </a:t>
            </a:r>
            <a:r>
              <a:rPr lang="uk-UA" b="1" dirty="0">
                <a:latin typeface="Bookman Old Style" pitchFamily="18" charset="0"/>
              </a:rPr>
              <a:t>20,8 тис. торгових точок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сьогодні функціонує близько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17,8 тис. торгових точок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(85% від довоєнного рівня)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Щільність аптек становила 53 торгові точки на 100 тис. жителів (до 24.02.22р.)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*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середній показник по ЄС - 31 аптека на 100 тис. жителів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BC785-5512-462D-81C0-32C6F3547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895" y="365126"/>
            <a:ext cx="11234056" cy="88794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Топ-10 брендів лікарських засобів за обсягами аптечного продажу в грошовому вираженні за підсумками серпня 2024 р.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CF60F4-F317-4BC3-9334-696A89EDB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1754478"/>
            <a:ext cx="10125075" cy="403860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57FB69-0B5D-497E-88AD-E8CFC0D2E3B9}"/>
              </a:ext>
            </a:extLst>
          </p:cNvPr>
          <p:cNvSpPr txBox="1"/>
          <p:nvPr/>
        </p:nvSpPr>
        <p:spPr>
          <a:xfrm>
            <a:off x="3561962" y="6202138"/>
            <a:ext cx="60975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i="1" dirty="0">
                <a:solidFill>
                  <a:schemeClr val="accent1">
                    <a:lumMod val="50000"/>
                  </a:schemeClr>
                </a:solidFill>
              </a:rPr>
              <a:t>Джерело: https://www.apteka.ua/article/702516</a:t>
            </a:r>
          </a:p>
        </p:txBody>
      </p:sp>
    </p:spTree>
    <p:extLst>
      <p:ext uri="{BB962C8B-B14F-4D97-AF65-F5344CB8AC3E}">
        <p14:creationId xmlns:p14="http://schemas.microsoft.com/office/powerpoint/2010/main" val="1744865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>
            <a:extLst>
              <a:ext uri="{FF2B5EF4-FFF2-40B4-BE49-F238E27FC236}">
                <a16:creationId xmlns:a16="http://schemas.microsoft.com/office/drawing/2014/main" id="{CB4E0544-230D-42D4-ADF0-EAAB3BE652BA}"/>
              </a:ext>
            </a:extLst>
          </p:cNvPr>
          <p:cNvSpPr txBox="1">
            <a:spLocks/>
          </p:cNvSpPr>
          <p:nvPr/>
        </p:nvSpPr>
        <p:spPr>
          <a:xfrm>
            <a:off x="838200" y="1147665"/>
            <a:ext cx="10515600" cy="502929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удосконалення системи </a:t>
            </a:r>
            <a:r>
              <a:rPr lang="uk-UA" b="1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державного регулювання цін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на лікарські засоби, закупівля яких повністю або частково фінансується з державного та місцевих бюджетів;</a:t>
            </a:r>
          </a:p>
          <a:p>
            <a:pPr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удосконалення </a:t>
            </a:r>
            <a:r>
              <a:rPr lang="uk-UA" b="1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системи відшкодування вартості (</a:t>
            </a:r>
            <a:r>
              <a:rPr lang="uk-UA" b="1" u="sng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реімбурсація</a:t>
            </a:r>
            <a:r>
              <a:rPr lang="uk-UA" b="1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)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лікарських засобів “Доступні ліки”</a:t>
            </a:r>
          </a:p>
          <a:p>
            <a:pPr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забезпечення доступності для населення </a:t>
            </a:r>
            <a:r>
              <a:rPr lang="uk-UA" b="1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оригінальних (інноваційних) лікарських засобів</a:t>
            </a:r>
          </a:p>
          <a:p>
            <a:pPr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імплементації в законодавство України так званого </a:t>
            </a:r>
            <a:r>
              <a:rPr lang="uk-UA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«положення </a:t>
            </a:r>
            <a:r>
              <a:rPr lang="uk-UA" u="sng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Болар</a:t>
            </a:r>
            <a:r>
              <a:rPr lang="uk-UA" u="sng" dirty="0">
                <a:solidFill>
                  <a:srgbClr val="333333"/>
                </a:solidFill>
                <a:latin typeface="Times New Roman" panose="02020603050405020304" pitchFamily="18" charset="0"/>
              </a:rPr>
              <a:t>»,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відповідно до якого компаніям дозволено подавати заявку на державну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реєстрацію </a:t>
            </a:r>
            <a:r>
              <a:rPr lang="uk-UA" b="1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генеричного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 лікарського засобу до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 закінчення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строку дії патенту на оригінальний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лікарський засіб. </a:t>
            </a:r>
          </a:p>
          <a:p>
            <a:pPr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після закінчення строку дії патенту компанія може одразу розпочинати введення в обіг 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генеричного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 лікарського засобу, що дає змогу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скоротити час його появи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на фармацевтичному ринку</a:t>
            </a:r>
            <a:endParaRPr lang="uk-UA" u="sng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50784B4F-22A0-482E-B531-ED61391F8536}"/>
              </a:ext>
            </a:extLst>
          </p:cNvPr>
          <p:cNvSpPr txBox="1">
            <a:spLocks/>
          </p:cNvSpPr>
          <p:nvPr/>
        </p:nvSpPr>
        <p:spPr>
          <a:xfrm>
            <a:off x="236375" y="5835"/>
            <a:ext cx="11719249" cy="7571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Шляхи підвищення</a:t>
            </a:r>
            <a:endParaRPr lang="uk-UA" sz="2400" b="1" dirty="0"/>
          </a:p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соціально-економічної доступності ЛЗ</a:t>
            </a:r>
          </a:p>
        </p:txBody>
      </p:sp>
    </p:spTree>
    <p:extLst>
      <p:ext uri="{BB962C8B-B14F-4D97-AF65-F5344CB8AC3E}">
        <p14:creationId xmlns:p14="http://schemas.microsoft.com/office/powerpoint/2010/main" val="2732362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DD5BF33-8D01-46FA-B339-37F79F5E92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108" y="1240970"/>
            <a:ext cx="9667783" cy="536510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5ED334-A652-4C87-8079-D01B46EB2DFD}"/>
              </a:ext>
            </a:extLst>
          </p:cNvPr>
          <p:cNvSpPr txBox="1"/>
          <p:nvPr/>
        </p:nvSpPr>
        <p:spPr>
          <a:xfrm>
            <a:off x="354561" y="73747"/>
            <a:ext cx="11448661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Державне регулювання фармацевтичного сектору є одним з основних інструментів, який дозволяє вирішити питання економічної доступності медикаментозного забезпечення населення</a:t>
            </a:r>
            <a:endParaRPr lang="uk-UA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57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D0D7404-B9FC-4309-AA2F-68888E9F7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831" y="426128"/>
            <a:ext cx="9960746" cy="5750835"/>
          </a:xfr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823286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3" y="704463"/>
            <a:ext cx="10039738" cy="544441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A35962-13D0-46BC-9535-F714556CE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237" y="1240972"/>
            <a:ext cx="9965094" cy="5397758"/>
          </a:xfr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A76A16-2A0B-49F4-9E03-4E892485D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" y="18255"/>
            <a:ext cx="12145347" cy="9474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br>
              <a:rPr lang="uk-UA" sz="3600" dirty="0">
                <a:solidFill>
                  <a:srgbClr val="002060"/>
                </a:solidFill>
                <a:latin typeface="Bookman Old Style" pitchFamily="18" charset="0"/>
              </a:rPr>
            </a:br>
            <a:br>
              <a:rPr lang="uk-UA" sz="36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3100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</a:t>
            </a:r>
            <a:br>
              <a:rPr lang="en-US" sz="31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3100" dirty="0">
                <a:solidFill>
                  <a:srgbClr val="002060"/>
                </a:solidFill>
                <a:latin typeface="Bookman Old Style" pitchFamily="18" charset="0"/>
              </a:rPr>
              <a:t>з післядипломною підготовкою</a:t>
            </a:r>
            <a:br>
              <a:rPr lang="uk-UA" sz="3100" dirty="0">
                <a:solidFill>
                  <a:srgbClr val="002060"/>
                </a:solidFill>
                <a:latin typeface="Bookman Old Style" pitchFamily="18" charset="0"/>
              </a:rPr>
            </a:br>
            <a:br>
              <a:rPr lang="uk-UA" sz="3100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sz="3100" dirty="0"/>
          </a:p>
        </p:txBody>
      </p:sp>
    </p:spTree>
    <p:extLst>
      <p:ext uri="{BB962C8B-B14F-4D97-AF65-F5344CB8AC3E}">
        <p14:creationId xmlns:p14="http://schemas.microsoft.com/office/powerpoint/2010/main" val="42472500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</TotalTime>
  <Words>1372</Words>
  <Application>Microsoft Office PowerPoint</Application>
  <PresentationFormat>Широкоэкранный</PresentationFormat>
  <Paragraphs>153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Book Antiqua</vt:lpstr>
      <vt:lpstr>Bookman Old Style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  Кафедра організації та економіки фармації з післядипломною підготовкою  Освітні компоненти для спеціальності 073. Менеджмент</vt:lpstr>
      <vt:lpstr> Кафедра організації та економіки фармації з післядипломною підготовкою </vt:lpstr>
      <vt:lpstr>Економіка та організація охорони здоров'я та фармацевтичного бізнесу </vt:lpstr>
      <vt:lpstr>Презентация PowerPoint</vt:lpstr>
      <vt:lpstr>Презентация PowerPoint</vt:lpstr>
      <vt:lpstr>Презентация PowerPoint</vt:lpstr>
      <vt:lpstr>Проблеми, які існують в системи охорони здоров’я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ДОСТУПНІСТЬ:  фізична та соціально-економічна складова</vt:lpstr>
      <vt:lpstr>Презентация PowerPoint</vt:lpstr>
      <vt:lpstr>Витяг з Державного реєстру ЛЗ (приклад фасування із «in bulk») </vt:lpstr>
      <vt:lpstr>Презентация PowerPoint</vt:lpstr>
      <vt:lpstr>Забезпечення наявності основних лікарських засобів</vt:lpstr>
      <vt:lpstr>Критерії включення ліків до Національного переліку основних ЛЗ </vt:lpstr>
      <vt:lpstr>ДОСТУПНІСТЬ: соціально-економічна складова</vt:lpstr>
      <vt:lpstr> «Аптечний кошик»  (підсумки за перше півріччя 2024 р.)  </vt:lpstr>
      <vt:lpstr>Презентация PowerPoint</vt:lpstr>
      <vt:lpstr> Фармацевтичний ринок України </vt:lpstr>
      <vt:lpstr>Топ-10 брендів лікарських засобів за обсягами аптечного продажу в грошовому вираженні за підсумками серпня 2024 р.</vt:lpstr>
      <vt:lpstr>Презентация PowerPoint</vt:lpstr>
      <vt:lpstr>Презентация PowerPoint</vt:lpstr>
      <vt:lpstr>Презентация PowerPoint</vt:lpstr>
      <vt:lpstr>Презентация PowerPoint</vt:lpstr>
      <vt:lpstr>  Кафедра організації та економіки фармації  з післядипломною підготовкою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Бєляєва Оксана Іванівна</dc:creator>
  <cp:lastModifiedBy>Бєляєва Оксана Іванівна</cp:lastModifiedBy>
  <cp:revision>139</cp:revision>
  <dcterms:created xsi:type="dcterms:W3CDTF">2023-09-03T17:47:39Z</dcterms:created>
  <dcterms:modified xsi:type="dcterms:W3CDTF">2024-09-16T14:20:13Z</dcterms:modified>
</cp:coreProperties>
</file>