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66" r:id="rId4"/>
  </p:sldMasterIdLst>
  <p:notesMasterIdLst>
    <p:notesMasterId r:id="rId48"/>
  </p:notesMasterIdLst>
  <p:sldIdLst>
    <p:sldId id="357" r:id="rId5"/>
    <p:sldId id="356" r:id="rId6"/>
    <p:sldId id="355" r:id="rId7"/>
    <p:sldId id="354" r:id="rId8"/>
    <p:sldId id="331" r:id="rId9"/>
    <p:sldId id="257" r:id="rId10"/>
    <p:sldId id="334" r:id="rId11"/>
    <p:sldId id="332" r:id="rId12"/>
    <p:sldId id="333" r:id="rId13"/>
    <p:sldId id="339" r:id="rId14"/>
    <p:sldId id="335" r:id="rId15"/>
    <p:sldId id="340" r:id="rId16"/>
    <p:sldId id="336" r:id="rId17"/>
    <p:sldId id="337" r:id="rId18"/>
    <p:sldId id="338" r:id="rId19"/>
    <p:sldId id="341" r:id="rId20"/>
    <p:sldId id="346" r:id="rId21"/>
    <p:sldId id="342" r:id="rId22"/>
    <p:sldId id="343" r:id="rId23"/>
    <p:sldId id="345" r:id="rId24"/>
    <p:sldId id="348" r:id="rId25"/>
    <p:sldId id="347" r:id="rId26"/>
    <p:sldId id="349" r:id="rId27"/>
    <p:sldId id="350" r:id="rId28"/>
    <p:sldId id="261" r:id="rId29"/>
    <p:sldId id="263" r:id="rId30"/>
    <p:sldId id="266" r:id="rId31"/>
    <p:sldId id="267" r:id="rId32"/>
    <p:sldId id="304" r:id="rId33"/>
    <p:sldId id="305" r:id="rId34"/>
    <p:sldId id="308" r:id="rId35"/>
    <p:sldId id="307" r:id="rId36"/>
    <p:sldId id="329" r:id="rId37"/>
    <p:sldId id="271" r:id="rId38"/>
    <p:sldId id="273" r:id="rId39"/>
    <p:sldId id="309" r:id="rId40"/>
    <p:sldId id="289" r:id="rId41"/>
    <p:sldId id="290" r:id="rId42"/>
    <p:sldId id="291" r:id="rId43"/>
    <p:sldId id="292" r:id="rId44"/>
    <p:sldId id="360" r:id="rId45"/>
    <p:sldId id="358" r:id="rId46"/>
    <p:sldId id="359" r:id="rId47"/>
  </p:sldIdLst>
  <p:sldSz cx="9144000" cy="6858000" type="screen4x3"/>
  <p:notesSz cx="6797675" cy="9926638"/>
  <p:embeddedFontLst>
    <p:embeddedFont>
      <p:font typeface="Comic Sans MS" panose="030F0702030302020204" pitchFamily="66" charset="0"/>
      <p:regular r:id="rId49"/>
      <p:bold r:id="rId50"/>
      <p:italic r:id="rId51"/>
      <p:boldItalic r:id="rId52"/>
    </p:embeddedFont>
    <p:embeddedFont>
      <p:font typeface="Georgia" panose="02040502050405020303" pitchFamily="18" charset="0"/>
      <p:regular r:id="rId53"/>
      <p:bold r:id="rId54"/>
      <p:italic r:id="rId55"/>
      <p:boldItalic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47" autoAdjust="0"/>
  </p:normalViewPr>
  <p:slideViewPr>
    <p:cSldViewPr>
      <p:cViewPr varScale="1">
        <p:scale>
          <a:sx n="79" d="100"/>
          <a:sy n="79" d="100"/>
        </p:scale>
        <p:origin x="157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3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6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0939AE-AF3F-42B8-B579-32A47C255554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5CAFBC-965A-4C54-8FE7-2934E07E3892}">
      <dgm:prSet/>
      <dgm:spPr/>
      <dgm:t>
        <a:bodyPr/>
        <a:lstStyle/>
        <a:p>
          <a:pPr rtl="0"/>
          <a:r>
            <a:rPr lang="uk-UA" b="1" i="0" dirty="0" smtClean="0"/>
            <a:t>Загальнодержавні податки</a:t>
          </a:r>
          <a:endParaRPr lang="ru-RU" dirty="0"/>
        </a:p>
      </dgm:t>
    </dgm:pt>
    <dgm:pt modelId="{CAE1797F-9863-4DD7-916D-7CB928EF40DD}" type="parTrans" cxnId="{7B25F739-3E92-4737-B764-ABC12F250650}">
      <dgm:prSet/>
      <dgm:spPr/>
      <dgm:t>
        <a:bodyPr/>
        <a:lstStyle/>
        <a:p>
          <a:endParaRPr lang="ru-RU"/>
        </a:p>
      </dgm:t>
    </dgm:pt>
    <dgm:pt modelId="{5C56F108-2301-4932-ABBB-E8E050960059}" type="sibTrans" cxnId="{7B25F739-3E92-4737-B764-ABC12F250650}">
      <dgm:prSet/>
      <dgm:spPr/>
      <dgm:t>
        <a:bodyPr/>
        <a:lstStyle/>
        <a:p>
          <a:endParaRPr lang="ru-RU"/>
        </a:p>
      </dgm:t>
    </dgm:pt>
    <dgm:pt modelId="{EC6735D4-ACA9-464F-A717-4B82D72F21C5}" type="pres">
      <dgm:prSet presAssocID="{870939AE-AF3F-42B8-B579-32A47C25555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2DBDA7-5624-4898-9AAC-23E3104015FF}" type="pres">
      <dgm:prSet presAssocID="{325CAFBC-965A-4C54-8FE7-2934E07E3892}" presName="composite" presStyleCnt="0"/>
      <dgm:spPr/>
    </dgm:pt>
    <dgm:pt modelId="{871051EA-059A-44B1-8119-6F80BB5A5570}" type="pres">
      <dgm:prSet presAssocID="{325CAFBC-965A-4C54-8FE7-2934E07E3892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AC4EBBB7-926A-409C-B830-75F42F643B18}" type="pres">
      <dgm:prSet presAssocID="{325CAFBC-965A-4C54-8FE7-2934E07E3892}" presName="txShp" presStyleLbl="node1" presStyleIdx="0" presStyleCnt="1" custLinFactY="70076" custLinFactNeighborX="-11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BD94C9-6A2A-4200-9E91-6E3F25556D02}" type="presOf" srcId="{870939AE-AF3F-42B8-B579-32A47C255554}" destId="{EC6735D4-ACA9-464F-A717-4B82D72F21C5}" srcOrd="0" destOrd="0" presId="urn:microsoft.com/office/officeart/2005/8/layout/vList3#1"/>
    <dgm:cxn modelId="{7B25F739-3E92-4737-B764-ABC12F250650}" srcId="{870939AE-AF3F-42B8-B579-32A47C255554}" destId="{325CAFBC-965A-4C54-8FE7-2934E07E3892}" srcOrd="0" destOrd="0" parTransId="{CAE1797F-9863-4DD7-916D-7CB928EF40DD}" sibTransId="{5C56F108-2301-4932-ABBB-E8E050960059}"/>
    <dgm:cxn modelId="{AE13A108-81AF-4A10-90FA-0DBA46072868}" type="presOf" srcId="{325CAFBC-965A-4C54-8FE7-2934E07E3892}" destId="{AC4EBBB7-926A-409C-B830-75F42F643B18}" srcOrd="0" destOrd="0" presId="urn:microsoft.com/office/officeart/2005/8/layout/vList3#1"/>
    <dgm:cxn modelId="{B95CFEA1-4F7D-443F-A7C5-BA03AE05651C}" type="presParOf" srcId="{EC6735D4-ACA9-464F-A717-4B82D72F21C5}" destId="{F92DBDA7-5624-4898-9AAC-23E3104015FF}" srcOrd="0" destOrd="0" presId="urn:microsoft.com/office/officeart/2005/8/layout/vList3#1"/>
    <dgm:cxn modelId="{B5AFD56A-F412-4AF0-9E39-964691F28C83}" type="presParOf" srcId="{F92DBDA7-5624-4898-9AAC-23E3104015FF}" destId="{871051EA-059A-44B1-8119-6F80BB5A5570}" srcOrd="0" destOrd="0" presId="urn:microsoft.com/office/officeart/2005/8/layout/vList3#1"/>
    <dgm:cxn modelId="{C3ADC2A7-EEEA-41EB-B0EA-876AE25ECB2B}" type="presParOf" srcId="{F92DBDA7-5624-4898-9AAC-23E3104015FF}" destId="{AC4EBBB7-926A-409C-B830-75F42F643B18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0C2563-C4E2-4D3E-AD79-1DE4F480989D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67F806F-5B76-4880-8893-AD17AE293111}">
      <dgm:prSet/>
      <dgm:spPr/>
      <dgm:t>
        <a:bodyPr/>
        <a:lstStyle/>
        <a:p>
          <a:pPr rtl="0"/>
          <a:r>
            <a:rPr lang="uk-UA" b="1" i="0" dirty="0" smtClean="0"/>
            <a:t>Місцеві податки і збори</a:t>
          </a:r>
          <a:endParaRPr lang="ru-RU" dirty="0"/>
        </a:p>
      </dgm:t>
    </dgm:pt>
    <dgm:pt modelId="{EDBEA937-2F9D-4B06-B587-261E3C531D7C}" type="parTrans" cxnId="{5BB0CAF0-F17D-4FC4-8E67-9184CD61961B}">
      <dgm:prSet/>
      <dgm:spPr/>
      <dgm:t>
        <a:bodyPr/>
        <a:lstStyle/>
        <a:p>
          <a:endParaRPr lang="ru-RU"/>
        </a:p>
      </dgm:t>
    </dgm:pt>
    <dgm:pt modelId="{32A5C209-B177-4AF6-AB76-BAE6B3551FE9}" type="sibTrans" cxnId="{5BB0CAF0-F17D-4FC4-8E67-9184CD61961B}">
      <dgm:prSet/>
      <dgm:spPr/>
      <dgm:t>
        <a:bodyPr/>
        <a:lstStyle/>
        <a:p>
          <a:endParaRPr lang="ru-RU"/>
        </a:p>
      </dgm:t>
    </dgm:pt>
    <dgm:pt modelId="{FE73FF91-A881-4E1B-8977-67A46F8259D0}" type="pres">
      <dgm:prSet presAssocID="{B90C2563-C4E2-4D3E-AD79-1DE4F480989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50A8F5-79BC-4818-9EE2-EF014959045E}" type="pres">
      <dgm:prSet presAssocID="{E67F806F-5B76-4880-8893-AD17AE293111}" presName="composite" presStyleCnt="0"/>
      <dgm:spPr/>
    </dgm:pt>
    <dgm:pt modelId="{9B8BEE01-7B29-4E4B-9BBE-735CF183F8D3}" type="pres">
      <dgm:prSet presAssocID="{E67F806F-5B76-4880-8893-AD17AE293111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957C867C-89EC-42C6-91A0-81F4D31E0B19}" type="pres">
      <dgm:prSet presAssocID="{E67F806F-5B76-4880-8893-AD17AE293111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B0CAF0-F17D-4FC4-8E67-9184CD61961B}" srcId="{B90C2563-C4E2-4D3E-AD79-1DE4F480989D}" destId="{E67F806F-5B76-4880-8893-AD17AE293111}" srcOrd="0" destOrd="0" parTransId="{EDBEA937-2F9D-4B06-B587-261E3C531D7C}" sibTransId="{32A5C209-B177-4AF6-AB76-BAE6B3551FE9}"/>
    <dgm:cxn modelId="{F335BFA5-D68C-4262-BA25-578F3419AAED}" type="presOf" srcId="{E67F806F-5B76-4880-8893-AD17AE293111}" destId="{957C867C-89EC-42C6-91A0-81F4D31E0B19}" srcOrd="0" destOrd="0" presId="urn:microsoft.com/office/officeart/2005/8/layout/vList3#2"/>
    <dgm:cxn modelId="{AA93EB17-C98B-4DFC-89DF-7A0D8DF2DC04}" type="presOf" srcId="{B90C2563-C4E2-4D3E-AD79-1DE4F480989D}" destId="{FE73FF91-A881-4E1B-8977-67A46F8259D0}" srcOrd="0" destOrd="0" presId="urn:microsoft.com/office/officeart/2005/8/layout/vList3#2"/>
    <dgm:cxn modelId="{89796F6F-BFAE-4304-AD1C-7A72275E60F4}" type="presParOf" srcId="{FE73FF91-A881-4E1B-8977-67A46F8259D0}" destId="{E750A8F5-79BC-4818-9EE2-EF014959045E}" srcOrd="0" destOrd="0" presId="urn:microsoft.com/office/officeart/2005/8/layout/vList3#2"/>
    <dgm:cxn modelId="{8EED6D9D-5B8D-46E6-99A5-9915AB794280}" type="presParOf" srcId="{E750A8F5-79BC-4818-9EE2-EF014959045E}" destId="{9B8BEE01-7B29-4E4B-9BBE-735CF183F8D3}" srcOrd="0" destOrd="0" presId="urn:microsoft.com/office/officeart/2005/8/layout/vList3#2"/>
    <dgm:cxn modelId="{823E8CD8-8D55-4624-8210-6B01458035CD}" type="presParOf" srcId="{E750A8F5-79BC-4818-9EE2-EF014959045E}" destId="{957C867C-89EC-42C6-91A0-81F4D31E0B19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EBBB7-926A-409C-B830-75F42F643B18}">
      <dsp:nvSpPr>
        <dsp:cNvPr id="0" name=""/>
        <dsp:cNvSpPr/>
      </dsp:nvSpPr>
      <dsp:spPr>
        <a:xfrm rot="10800000">
          <a:off x="864085" y="0"/>
          <a:ext cx="2686725" cy="7620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064" tIns="72390" rIns="135128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i="0" kern="1200" dirty="0" smtClean="0"/>
            <a:t>Загальнодержавні податки</a:t>
          </a:r>
          <a:endParaRPr lang="ru-RU" sz="1900" kern="1200" dirty="0"/>
        </a:p>
      </dsp:txBody>
      <dsp:txXfrm rot="10800000">
        <a:off x="1054609" y="0"/>
        <a:ext cx="2496201" cy="762098"/>
      </dsp:txXfrm>
    </dsp:sp>
    <dsp:sp modelId="{871051EA-059A-44B1-8119-6F80BB5A5570}">
      <dsp:nvSpPr>
        <dsp:cNvPr id="0" name=""/>
        <dsp:cNvSpPr/>
      </dsp:nvSpPr>
      <dsp:spPr>
        <a:xfrm>
          <a:off x="486206" y="0"/>
          <a:ext cx="762098" cy="76209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7C867C-89EC-42C6-91A0-81F4D31E0B19}">
      <dsp:nvSpPr>
        <dsp:cNvPr id="0" name=""/>
        <dsp:cNvSpPr/>
      </dsp:nvSpPr>
      <dsp:spPr>
        <a:xfrm rot="10800000">
          <a:off x="885523" y="0"/>
          <a:ext cx="2687780" cy="8341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7818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i="0" kern="1200" dirty="0" smtClean="0"/>
            <a:t>Місцеві податки і збори</a:t>
          </a:r>
          <a:endParaRPr lang="ru-RU" sz="2200" kern="1200" dirty="0"/>
        </a:p>
      </dsp:txBody>
      <dsp:txXfrm rot="10800000">
        <a:off x="1094049" y="0"/>
        <a:ext cx="2479254" cy="834105"/>
      </dsp:txXfrm>
    </dsp:sp>
    <dsp:sp modelId="{9B8BEE01-7B29-4E4B-9BBE-735CF183F8D3}">
      <dsp:nvSpPr>
        <dsp:cNvPr id="0" name=""/>
        <dsp:cNvSpPr/>
      </dsp:nvSpPr>
      <dsp:spPr>
        <a:xfrm>
          <a:off x="468470" y="0"/>
          <a:ext cx="834105" cy="83410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24292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Google Shape;88;g55af419566_3_84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8434" name="Google Shape;89;g55af419566_3_8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2446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7ec75ed3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7ec75ed35_0_32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4655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7ec75ed3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7ec75ed35_0_39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3759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7ec75ed35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7ec75ed35_1_10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1823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7ec75ed35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7ec75ed35_1_17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9259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7ec75ed35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7ec75ed35_1_5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0507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7ec75ed35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7ec75ed35_1_7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5821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7446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0">
              <a:srgbClr val="FFFF00"/>
            </a:gs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</p:sldLayoutIdLst>
  <p:transition spd="slow">
    <p:push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758057"/>
          </a:xfrm>
        </p:spPr>
        <p:txBody>
          <a:bodyPr/>
          <a:lstStyle/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Оподаткування </a:t>
            </a:r>
            <a:b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в сфері охорони здоров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’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я 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528392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2492896"/>
            <a:ext cx="7272807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288032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Comic Sans MS" pitchFamily="66" charset="0"/>
              </a:rPr>
              <a:t>Якщо ви порушуєте правила, вас штрафують;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 якщо ви дотримуєтеся правил, вас обкладають податком.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Податки – ціна, яку ми платимо за цівілізоване суспільство.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Податки – нерви держави.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Смерть і податки немінучі.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Що обкладається, то убуває.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Хороших податків не буває.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1026" name="Picture 2" descr="В Україні зростуть податки для частини ФОПів. Коли і на скільки - То є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3068960"/>
            <a:ext cx="6767055" cy="3370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Google Shape;92;p1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2420888"/>
            <a:ext cx="2314575" cy="3839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Google Shape;94;p14"/>
          <p:cNvSpPr txBox="1">
            <a:spLocks noGrp="1"/>
          </p:cNvSpPr>
          <p:nvPr>
            <p:ph type="body" idx="4294967295"/>
          </p:nvPr>
        </p:nvSpPr>
        <p:spPr>
          <a:xfrm>
            <a:off x="3131841" y="2420888"/>
            <a:ext cx="5760640" cy="2003475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115000"/>
              </a:lnSpc>
              <a:spcBef>
                <a:spcPts val="0"/>
              </a:spcBef>
              <a:buClr>
                <a:srgbClr val="3F3F3F"/>
              </a:buClr>
              <a:buSzPts val="3200"/>
              <a:buNone/>
            </a:pPr>
            <a:r>
              <a:rPr lang="en-US" sz="1800" b="1" dirty="0" err="1" smtClean="0">
                <a:solidFill>
                  <a:srgbClr val="741B47"/>
                </a:solidFill>
                <a:latin typeface="Arial" charset="0"/>
                <a:cs typeface="Arial" charset="0"/>
              </a:rPr>
              <a:t>Поняття</a:t>
            </a:r>
            <a:r>
              <a:rPr lang="en-US" sz="1800" b="1" dirty="0" smtClean="0">
                <a:solidFill>
                  <a:srgbClr val="741B47"/>
                </a:solidFill>
                <a:latin typeface="Arial" charset="0"/>
                <a:cs typeface="Arial" charset="0"/>
              </a:rPr>
              <a:t> «</a:t>
            </a:r>
            <a:r>
              <a:rPr lang="en-US" sz="1800" b="1" dirty="0" err="1" smtClean="0">
                <a:solidFill>
                  <a:srgbClr val="741B47"/>
                </a:solidFill>
                <a:latin typeface="Arial" charset="0"/>
                <a:cs typeface="Arial" charset="0"/>
              </a:rPr>
              <a:t>податок</a:t>
            </a:r>
            <a:r>
              <a:rPr lang="en-US" sz="1800" b="1" dirty="0" smtClean="0">
                <a:solidFill>
                  <a:srgbClr val="741B47"/>
                </a:solidFill>
                <a:latin typeface="Arial" charset="0"/>
                <a:cs typeface="Arial" charset="0"/>
              </a:rPr>
              <a:t>» </a:t>
            </a:r>
            <a:r>
              <a:rPr lang="en-US" sz="1800" b="1" dirty="0" err="1" smtClean="0">
                <a:solidFill>
                  <a:srgbClr val="741B47"/>
                </a:solidFill>
                <a:latin typeface="Arial" charset="0"/>
                <a:cs typeface="Arial" charset="0"/>
              </a:rPr>
              <a:t>першим</a:t>
            </a:r>
            <a:r>
              <a:rPr lang="en-US" sz="1800" b="1" dirty="0" smtClean="0">
                <a:solidFill>
                  <a:srgbClr val="741B47"/>
                </a:solidFill>
                <a:latin typeface="Arial" charset="0"/>
                <a:cs typeface="Arial" charset="0"/>
              </a:rPr>
              <a:t> </a:t>
            </a:r>
            <a:r>
              <a:rPr lang="en-US" sz="1800" b="1" dirty="0" err="1" smtClean="0">
                <a:solidFill>
                  <a:srgbClr val="741B47"/>
                </a:solidFill>
                <a:latin typeface="Arial" charset="0"/>
                <a:cs typeface="Arial" charset="0"/>
              </a:rPr>
              <a:t>розкрив</a:t>
            </a:r>
            <a:r>
              <a:rPr lang="en-US" sz="1800" b="1" dirty="0" smtClean="0">
                <a:latin typeface="Arial" charset="0"/>
                <a:cs typeface="Arial" charset="0"/>
              </a:rPr>
              <a:t> А. Сміт у роботі «Про багатство народів» (1770 p.) За його словами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«податок — це тягар, що накладається державою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у форм</a:t>
            </a:r>
            <a:r>
              <a:rPr lang="uk-UA" sz="18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і закону,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який передбачає і його розмір, і порядок сплати»</a:t>
            </a:r>
            <a:endParaRPr lang="ru-RU" sz="1800" b="1" dirty="0" smtClean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457200" indent="0" algn="ctr" eaLnBrk="1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3F3F3F"/>
              </a:buClr>
              <a:buSzPts val="3200"/>
            </a:pPr>
            <a:endParaRPr lang="ru-RU" sz="1800" b="1" dirty="0" smtClean="0">
              <a:latin typeface="Arial" charset="0"/>
              <a:cs typeface="Arial" charset="0"/>
            </a:endParaRPr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4294967295"/>
          </p:nvPr>
        </p:nvSpPr>
        <p:spPr>
          <a:xfrm>
            <a:off x="3131840" y="4509120"/>
            <a:ext cx="5688633" cy="1830300"/>
          </a:xfrm>
          <a:solidFill>
            <a:schemeClr val="bg1"/>
          </a:solidFill>
        </p:spPr>
        <p:txBody>
          <a:bodyPr spcFirstLastPara="1" anchor="ctr">
            <a:noAutofit/>
          </a:bodyPr>
          <a:lstStyle/>
          <a:p>
            <a:pPr marL="0" indent="0" algn="ctr" eaLnBrk="1" fontAlgn="auto" hangingPunct="1"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/>
            </a:pPr>
            <a:r>
              <a:rPr lang="en-US" sz="2000" dirty="0">
                <a:solidFill>
                  <a:srgbClr val="99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Податком є обов'язковий, безумовний платіж до відповідного бюджету, що справляється з платників податку відповідно до Податкового </a:t>
            </a:r>
            <a:r>
              <a:rPr lang="uk-UA" sz="2000" dirty="0" smtClean="0">
                <a:solidFill>
                  <a:srgbClr val="99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к</a:t>
            </a:r>
            <a:r>
              <a:rPr lang="en-US" sz="2000" dirty="0" smtClean="0">
                <a:solidFill>
                  <a:srgbClr val="99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одексу </a:t>
            </a:r>
            <a:r>
              <a:rPr lang="en-US" sz="2000" dirty="0">
                <a:solidFill>
                  <a:srgbClr val="99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України.</a:t>
            </a:r>
            <a:endParaRPr sz="2000" dirty="0">
              <a:solidFill>
                <a:srgbClr val="99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95536" y="548680"/>
            <a:ext cx="8568952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eaLnBrk="1" hangingPunct="1">
              <a:buClr>
                <a:srgbClr val="3F3F3F"/>
              </a:buClr>
              <a:buSzPts val="3200"/>
              <a:buNone/>
            </a:pPr>
            <a:r>
              <a:rPr lang="uk-UA" sz="2800" b="1" dirty="0" smtClean="0">
                <a:solidFill>
                  <a:srgbClr val="FF0000"/>
                </a:solidFill>
              </a:rPr>
              <a:t>У житті неминучі дві речі – </a:t>
            </a:r>
          </a:p>
          <a:p>
            <a:pPr indent="0" algn="ctr" eaLnBrk="1" hangingPunct="1">
              <a:buClr>
                <a:srgbClr val="3F3F3F"/>
              </a:buClr>
              <a:buSzPts val="3200"/>
              <a:buNone/>
            </a:pPr>
            <a:r>
              <a:rPr lang="uk-UA" sz="2800" b="1" dirty="0" smtClean="0">
                <a:solidFill>
                  <a:srgbClr val="FF0000"/>
                </a:solidFill>
              </a:rPr>
              <a:t>смерть та податки </a:t>
            </a:r>
          </a:p>
          <a:p>
            <a:pPr indent="0" algn="ctr" eaLnBrk="1" hangingPunct="1">
              <a:lnSpc>
                <a:spcPct val="115000"/>
              </a:lnSpc>
              <a:buClr>
                <a:srgbClr val="3F3F3F"/>
              </a:buClr>
              <a:buSzPts val="3200"/>
              <a:buNone/>
            </a:pPr>
            <a:r>
              <a:rPr lang="uk-UA" sz="1600" b="1" dirty="0" smtClean="0"/>
              <a:t>Слова американського політика Бенджаміна Франкліна </a:t>
            </a:r>
          </a:p>
          <a:p>
            <a:pPr indent="0" algn="ctr" eaLnBrk="1" hangingPunct="1">
              <a:lnSpc>
                <a:spcPct val="115000"/>
              </a:lnSpc>
              <a:buClr>
                <a:srgbClr val="3F3F3F"/>
              </a:buClr>
              <a:buSzPts val="3200"/>
              <a:buNone/>
            </a:pPr>
            <a:r>
              <a:rPr lang="uk-UA" sz="1600" b="1" dirty="0" smtClean="0"/>
              <a:t>(</a:t>
            </a:r>
            <a:r>
              <a:rPr lang="en-US" sz="1600" b="1" dirty="0" smtClean="0"/>
              <a:t>Benjamin Franklin, 1706 - 1790)</a:t>
            </a:r>
            <a:endParaRPr lang="ru-RU" sz="1600" b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60848"/>
            <a:ext cx="8115328" cy="432048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Склад податкової системи</a:t>
            </a:r>
            <a:endParaRPr lang="ru-RU" sz="2800" b="1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91725517"/>
              </p:ext>
            </p:extLst>
          </p:nvPr>
        </p:nvGraphicFramePr>
        <p:xfrm>
          <a:off x="539552" y="2708920"/>
          <a:ext cx="4040188" cy="76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755576" y="3645024"/>
            <a:ext cx="3960440" cy="2481139"/>
          </a:xfrm>
        </p:spPr>
        <p:txBody>
          <a:bodyPr>
            <a:normAutofit lnSpcReduction="10000"/>
          </a:bodyPr>
          <a:lstStyle/>
          <a:p>
            <a:pPr lvl="0" eaLnBrk="0" fontAlgn="base" hangingPunct="0"/>
            <a:r>
              <a:rPr lang="ru-RU" sz="1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на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прибуток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підприємств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на доходи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фізичних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осіб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на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додану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вартість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акцизний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екологічний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рентна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плата</a:t>
            </a: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мито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94826684"/>
              </p:ext>
            </p:extLst>
          </p:nvPr>
        </p:nvGraphicFramePr>
        <p:xfrm>
          <a:off x="4716016" y="2708920"/>
          <a:ext cx="4041775" cy="834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idx="4"/>
          </p:nvPr>
        </p:nvSpPr>
        <p:spPr>
          <a:xfrm>
            <a:off x="5148063" y="3645024"/>
            <a:ext cx="3538737" cy="2481139"/>
          </a:xfrm>
        </p:spPr>
        <p:txBody>
          <a:bodyPr>
            <a:normAutofit lnSpcReduction="10000"/>
          </a:bodyPr>
          <a:lstStyle/>
          <a:p>
            <a:pPr marL="0" lvl="0" eaLnBrk="0" fontAlgn="base" hangingPunct="0">
              <a:lnSpc>
                <a:spcPct val="150000"/>
              </a:lnSpc>
              <a:spcBef>
                <a:spcPts val="0"/>
              </a:spcBef>
            </a:pPr>
            <a:r>
              <a:rPr lang="ru-RU" sz="1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на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майно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marL="0" lvl="0" eaLnBrk="0" fontAlgn="base" hangingPunct="0">
              <a:lnSpc>
                <a:spcPct val="150000"/>
              </a:lnSpc>
              <a:spcBef>
                <a:spcPts val="0"/>
              </a:spcBef>
            </a:pP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єдиний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marL="0" lvl="0" eaLnBrk="0" fontAlgn="base" hangingPunct="0">
              <a:lnSpc>
                <a:spcPct val="150000"/>
              </a:lnSpc>
              <a:spcBef>
                <a:spcPts val="0"/>
              </a:spcBef>
            </a:pP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збір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за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місця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для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паркування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транспортних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засобів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marL="0" lvl="0" eaLnBrk="0" fontAlgn="base" hangingPunct="0">
              <a:lnSpc>
                <a:spcPct val="150000"/>
              </a:lnSpc>
              <a:spcBef>
                <a:spcPts val="0"/>
              </a:spcBef>
            </a:pP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туристичний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збір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692696"/>
            <a:ext cx="7446162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Сукупність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загальнодержавних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місцевих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податків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зборів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справляються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установленому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порядку, становить </a:t>
            </a:r>
            <a:r>
              <a:rPr lang="ru-RU" sz="2000" b="1" kern="0" dirty="0" err="1">
                <a:solidFill>
                  <a:srgbClr val="CC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податкову</a:t>
            </a:r>
            <a:r>
              <a:rPr lang="ru-RU" sz="2000" b="1" kern="0" dirty="0">
                <a:solidFill>
                  <a:srgbClr val="CC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систему </a:t>
            </a:r>
            <a:r>
              <a:rPr lang="ru-RU" sz="2000" b="1" kern="0" dirty="0" err="1">
                <a:solidFill>
                  <a:srgbClr val="CC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2000" b="1" kern="0" dirty="0">
                <a:solidFill>
                  <a:srgbClr val="CC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lang="ru-RU" sz="2000" b="1" kern="0" dirty="0">
              <a:solidFill>
                <a:srgbClr val="CC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464533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0">
              <a:srgbClr val="FFFF00"/>
            </a:gs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53" y="2444410"/>
            <a:ext cx="7913294" cy="1969179"/>
          </a:xfrm>
          <a:prstGeom prst="rect">
            <a:avLst/>
          </a:prstGeom>
        </p:spPr>
      </p:pic>
      <p:sp>
        <p:nvSpPr>
          <p:cNvPr id="4" name="Google Shape;78;p12"/>
          <p:cNvSpPr txBox="1">
            <a:spLocks/>
          </p:cNvSpPr>
          <p:nvPr/>
        </p:nvSpPr>
        <p:spPr>
          <a:xfrm>
            <a:off x="587768" y="229101"/>
            <a:ext cx="7913100" cy="19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100"/>
            </a:pPr>
            <a:endParaRPr lang="ru-RU" b="1" dirty="0" smtClean="0">
              <a:solidFill>
                <a:srgbClr val="F2F2F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>
              <a:buSzPts val="1100"/>
            </a:pPr>
            <a:r>
              <a:rPr lang="ru-RU" sz="4800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ОПОДАТКУВАННЯ МЕДИЧНИХ УСТАНОВ</a:t>
            </a:r>
          </a:p>
          <a:p>
            <a:pPr>
              <a:buClr>
                <a:srgbClr val="F2F2F2"/>
              </a:buClr>
              <a:buSzPts val="3600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72" y="2132856"/>
            <a:ext cx="7846565" cy="43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6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Картинки медицина (46 фото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040" y="3573016"/>
            <a:ext cx="3938786" cy="2952328"/>
          </a:xfrm>
          <a:prstGeom prst="rect">
            <a:avLst/>
          </a:prstGeom>
          <a:noFill/>
        </p:spPr>
      </p:pic>
      <p:pic>
        <p:nvPicPr>
          <p:cNvPr id="54276" name="Picture 4" descr="Медицина катастроф фото » Скачать лучшие картинки бесплатно на рабочий стол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545" y="3573016"/>
            <a:ext cx="4248472" cy="2952329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332656"/>
            <a:ext cx="4283968" cy="3168351"/>
          </a:xfrm>
        </p:spPr>
        <p:txBody>
          <a:bodyPr>
            <a:normAutofit fontScale="55000" lnSpcReduction="20000"/>
          </a:bodyPr>
          <a:lstStyle/>
          <a:p>
            <a:r>
              <a:rPr lang="uk-UA" dirty="0" smtClean="0"/>
              <a:t>Останні законодавчі зміни торкнулися майже всіх галузей української економіки: реформа освіти, реформа правоохоронних органів, реформа надання адміністративних послуг. Осторонь не залишилася і медична галузь економіки. Медична реформа створила нову індустрію, яка лише зароджується та стрімко розвивається. Медичні клініки, приватні медичні кабінети, салони краси, </a:t>
            </a:r>
            <a:r>
              <a:rPr lang="uk-UA" dirty="0" err="1" smtClean="0"/>
              <a:t>СПА-салони</a:t>
            </a:r>
            <a:r>
              <a:rPr lang="uk-UA" dirty="0" smtClean="0"/>
              <a:t>, які також надають медичні послуги ростуть мов «гриби».</a:t>
            </a:r>
          </a:p>
          <a:p>
            <a:endParaRPr lang="uk-UA" dirty="0"/>
          </a:p>
        </p:txBody>
      </p:sp>
      <p:sp>
        <p:nvSpPr>
          <p:cNvPr id="10" name="Содержимое 8"/>
          <p:cNvSpPr txBox="1">
            <a:spLocks/>
          </p:cNvSpPr>
          <p:nvPr/>
        </p:nvSpPr>
        <p:spPr>
          <a:xfrm>
            <a:off x="4211960" y="332656"/>
            <a:ext cx="4932040" cy="316835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 фоні зниження об’ємів продажів товарів в Україні та зменшення купівельної спроможності населення, приріст кількості приватних закладів охорони здоров’я збільшує зацікавленість у податкових органів щодо перевірки їх діяльності та виявлення несумлінних платників податків. Тому постають логічні запитання щодо того, яку систему оподаткування обрати при наданні медичних послуга та, як краще сплачувати податки з медичної практики, щоб уникати зайвого втручання податкових органів у приватну медичну практику.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sz="4000" dirty="0">
              <a:solidFill>
                <a:srgbClr val="FF0000"/>
              </a:solidFill>
            </a:endParaRPr>
          </a:p>
        </p:txBody>
      </p:sp>
      <p:pic>
        <p:nvPicPr>
          <p:cNvPr id="70658" name="Picture 2" descr="Медицина и здоровье картинки » Прикольные картинки: скачать бесплатно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476672"/>
            <a:ext cx="8244915" cy="56166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1484784"/>
            <a:ext cx="43204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4000" b="1" dirty="0" smtClean="0">
                <a:solidFill>
                  <a:srgbClr val="FF0000"/>
                </a:solidFill>
                <a:latin typeface="Comic Sans MS" pitchFamily="66" charset="0"/>
              </a:rPr>
              <a:t>Системи оподаткування для медичного бізнесу</a:t>
            </a:r>
            <a:endParaRPr lang="uk-UA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Системи оподаткування для </a:t>
            </a:r>
            <a:r>
              <a:rPr lang="uk-UA" b="1" dirty="0" err="1" smtClean="0">
                <a:solidFill>
                  <a:srgbClr val="C00000"/>
                </a:solidFill>
              </a:rPr>
              <a:t>лікарів-ФОП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9592" y="1844824"/>
            <a:ext cx="2232248" cy="122413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b="1" dirty="0" smtClean="0"/>
              <a:t>загальна </a:t>
            </a:r>
          </a:p>
          <a:p>
            <a:pPr>
              <a:buNone/>
            </a:pPr>
            <a:r>
              <a:rPr lang="uk-UA" b="1" dirty="0" smtClean="0"/>
              <a:t>система</a:t>
            </a:r>
          </a:p>
          <a:p>
            <a:pPr>
              <a:buNone/>
            </a:pPr>
            <a:r>
              <a:rPr lang="uk-UA" b="1" dirty="0" smtClean="0"/>
              <a:t>оподаткування</a:t>
            </a:r>
            <a:endParaRPr lang="uk-UA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131840" y="1844824"/>
            <a:ext cx="2592288" cy="1296143"/>
          </a:xfrm>
        </p:spPr>
        <p:txBody>
          <a:bodyPr>
            <a:normAutofit fontScale="85000" lnSpcReduction="20000"/>
          </a:bodyPr>
          <a:lstStyle/>
          <a:p>
            <a:pPr marL="0">
              <a:spcBef>
                <a:spcPts val="0"/>
              </a:spcBef>
              <a:buNone/>
            </a:pPr>
            <a:r>
              <a:rPr lang="uk-UA" b="1" dirty="0" smtClean="0"/>
              <a:t>спрощена</a:t>
            </a:r>
          </a:p>
          <a:p>
            <a:pPr marL="0">
              <a:spcBef>
                <a:spcPts val="0"/>
              </a:spcBef>
              <a:buNone/>
            </a:pPr>
            <a:r>
              <a:rPr lang="uk-UA" b="1" dirty="0" smtClean="0"/>
              <a:t>система             оподаткування</a:t>
            </a:r>
            <a:endParaRPr lang="uk-UA" b="1" i="1" dirty="0" smtClean="0"/>
          </a:p>
          <a:p>
            <a:endParaRPr lang="uk-UA" dirty="0"/>
          </a:p>
        </p:txBody>
      </p:sp>
      <p:pic>
        <p:nvPicPr>
          <p:cNvPr id="1026" name="Picture 2" descr="Картинки медицина (46 фото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752" y="3284984"/>
            <a:ext cx="4514850" cy="30099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56176" y="1772816"/>
            <a:ext cx="2160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+mn-lt"/>
              </a:rPr>
              <a:t>незалежна         професійна діяльність</a:t>
            </a:r>
            <a:endParaRPr lang="uk-UA" sz="2400" b="1" dirty="0"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Загальна система оподаткування</a:t>
            </a:r>
            <a:br>
              <a:rPr lang="uk-UA" b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uk-UA" dirty="0" smtClean="0"/>
              <a:t>обсяг виручки від надання медичних послуг не обмежений;</a:t>
            </a:r>
          </a:p>
          <a:p>
            <a:pPr lvl="0"/>
            <a:r>
              <a:rPr lang="uk-UA" dirty="0" smtClean="0"/>
              <a:t>можуть мати будь-яку кількість найманих працівників;</a:t>
            </a:r>
          </a:p>
          <a:p>
            <a:pPr lvl="0"/>
            <a:r>
              <a:rPr lang="uk-UA" dirty="0" smtClean="0"/>
              <a:t>ставка </a:t>
            </a:r>
            <a:r>
              <a:rPr lang="uk-UA" b="1" dirty="0" smtClean="0"/>
              <a:t>податку з чистого доходу </a:t>
            </a:r>
            <a:r>
              <a:rPr lang="uk-UA" dirty="0" err="1" smtClean="0"/>
              <a:t>ФОП</a:t>
            </a:r>
            <a:r>
              <a:rPr lang="uk-UA" dirty="0" smtClean="0"/>
              <a:t> - 18%;</a:t>
            </a:r>
          </a:p>
          <a:p>
            <a:pPr lvl="0"/>
            <a:r>
              <a:rPr lang="uk-UA" dirty="0" smtClean="0"/>
              <a:t>суму податку можна зменшити, вказавши витрати на здійснення підприємницької діяльності;</a:t>
            </a:r>
          </a:p>
          <a:p>
            <a:pPr lvl="0"/>
            <a:r>
              <a:rPr lang="uk-UA" b="1" dirty="0" smtClean="0"/>
              <a:t>військовий збір </a:t>
            </a:r>
            <a:r>
              <a:rPr lang="uk-UA" dirty="0" smtClean="0"/>
              <a:t>- 1,5% від чистого доходу;</a:t>
            </a:r>
          </a:p>
          <a:p>
            <a:pPr lvl="0"/>
            <a:r>
              <a:rPr lang="uk-UA" b="1" dirty="0" smtClean="0"/>
              <a:t>ЄСВ</a:t>
            </a:r>
            <a:r>
              <a:rPr lang="uk-UA" dirty="0" smtClean="0"/>
              <a:t> - 22%;</a:t>
            </a:r>
          </a:p>
          <a:p>
            <a:pPr lvl="0"/>
            <a:r>
              <a:rPr lang="uk-UA" b="1" dirty="0" smtClean="0"/>
              <a:t>ПДВ</a:t>
            </a:r>
            <a:r>
              <a:rPr lang="uk-UA" dirty="0" smtClean="0"/>
              <a:t> стягується в разі, якщо суб’єкт за останній рік провів операцій з постачання товарів більш, ніж на 1 млн. грн. та залежить від виду цих послуг.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Autofit/>
          </a:bodyPr>
          <a:lstStyle/>
          <a:p>
            <a:pPr lvl="0"/>
            <a:r>
              <a:rPr lang="uk-UA" sz="2000" b="1" dirty="0" smtClean="0">
                <a:latin typeface="Comic Sans MS" pitchFamily="66" charset="0"/>
              </a:rPr>
              <a:t>Податок  на нерухомість 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у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що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не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перевищує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1,5</a:t>
            </a:r>
            <a:r>
              <a:rPr lang="uk-UA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%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розміру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мінімальної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заробітної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,</a:t>
            </a:r>
            <a:r>
              <a:rPr lang="en-US" sz="2000" b="1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встановленої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законом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1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(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)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за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1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квадратний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метр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бази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uk-UA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(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в Одесі у 202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4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році – 1%, або 71 грн за 1 кв. м.</a:t>
            </a:r>
            <a:r>
              <a:rPr lang="uk-UA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)</a:t>
            </a:r>
            <a:r>
              <a:rPr lang="uk-UA" sz="2000" dirty="0" smtClean="0">
                <a:latin typeface="Comic Sans MS" pitchFamily="66" charset="0"/>
              </a:rPr>
              <a:t>;</a:t>
            </a:r>
          </a:p>
          <a:p>
            <a:pPr lvl="0"/>
            <a:r>
              <a:rPr lang="uk-UA" sz="2000" b="1" dirty="0" smtClean="0">
                <a:latin typeface="Comic Sans MS" pitchFamily="66" charset="0"/>
              </a:rPr>
              <a:t>Плата за землю </a:t>
            </a:r>
            <a:r>
              <a:rPr lang="uk-UA" sz="2000" dirty="0" smtClean="0">
                <a:latin typeface="Comic Sans MS" pitchFamily="66" charset="0"/>
              </a:rPr>
              <a:t>за ставкою </a:t>
            </a:r>
            <a:r>
              <a:rPr lang="ru-RU" sz="2000" dirty="0" smtClean="0">
                <a:latin typeface="Comic Sans MS" pitchFamily="66" charset="0"/>
              </a:rPr>
              <a:t>не </a:t>
            </a:r>
            <a:r>
              <a:rPr lang="ru-RU" sz="2000" dirty="0" err="1" smtClean="0">
                <a:latin typeface="Comic Sans MS" pitchFamily="66" charset="0"/>
              </a:rPr>
              <a:t>більше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3 </a:t>
            </a:r>
            <a:r>
              <a:rPr lang="ru-RU" sz="2000" b="1" dirty="0" err="1" smtClean="0">
                <a:solidFill>
                  <a:srgbClr val="FF0000"/>
                </a:solidFill>
                <a:latin typeface="Comic Sans MS" pitchFamily="66" charset="0"/>
              </a:rPr>
              <a:t>відсотків</a:t>
            </a:r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від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їх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нормативної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грошової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оцінки</a:t>
            </a:r>
            <a:r>
              <a:rPr lang="ru-RU" sz="2000" dirty="0" smtClean="0">
                <a:latin typeface="Comic Sans MS" pitchFamily="66" charset="0"/>
              </a:rPr>
              <a:t> (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в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Одесі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в 2024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році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smtClean="0">
                <a:latin typeface="Comic Sans MS" pitchFamily="66" charset="0"/>
              </a:rPr>
              <a:t>для </a:t>
            </a:r>
            <a:r>
              <a:rPr lang="ru-RU" sz="2000" dirty="0" err="1" smtClean="0">
                <a:latin typeface="Comic Sans MS" pitchFamily="66" charset="0"/>
              </a:rPr>
              <a:t>будівництва</a:t>
            </a:r>
            <a:r>
              <a:rPr lang="ru-RU" sz="2000" dirty="0" smtClean="0">
                <a:latin typeface="Comic Sans MS" pitchFamily="66" charset="0"/>
              </a:rPr>
              <a:t> та </a:t>
            </a:r>
            <a:r>
              <a:rPr lang="ru-RU" sz="2000" dirty="0" err="1" smtClean="0">
                <a:latin typeface="Comic Sans MS" pitchFamily="66" charset="0"/>
              </a:rPr>
              <a:t>обслуговування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будівель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закладів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охорони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здоров’я</a:t>
            </a:r>
            <a:r>
              <a:rPr lang="ru-RU" sz="2000" dirty="0" smtClean="0">
                <a:latin typeface="Comic Sans MS" pitchFamily="66" charset="0"/>
              </a:rPr>
              <a:t> та </a:t>
            </a:r>
            <a:r>
              <a:rPr lang="ru-RU" sz="2000" dirty="0" err="1" smtClean="0">
                <a:latin typeface="Comic Sans MS" pitchFamily="66" charset="0"/>
              </a:rPr>
              <a:t>соціальної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допомоги</a:t>
            </a:r>
            <a:r>
              <a:rPr lang="uk-UA" sz="2000" dirty="0" smtClean="0">
                <a:latin typeface="Comic Sans MS" pitchFamily="66" charset="0"/>
              </a:rPr>
              <a:t>; - 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</a:rPr>
              <a:t>1 відсоток</a:t>
            </a:r>
            <a:r>
              <a:rPr lang="uk-UA" sz="2000" dirty="0" smtClean="0">
                <a:latin typeface="Comic Sans MS" pitchFamily="66" charset="0"/>
              </a:rPr>
              <a:t>);</a:t>
            </a:r>
          </a:p>
          <a:p>
            <a:pPr lvl="0"/>
            <a:r>
              <a:rPr lang="uk-UA" sz="2000" b="1" dirty="0" smtClean="0">
                <a:latin typeface="Comic Sans MS" pitchFamily="66" charset="0"/>
              </a:rPr>
              <a:t>Транспортний податок </a:t>
            </a:r>
            <a:r>
              <a:rPr lang="uk-UA" sz="2000" dirty="0" smtClean="0">
                <a:latin typeface="Comic Sans MS" pitchFamily="66" charset="0"/>
              </a:rPr>
              <a:t>– 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</a:rPr>
              <a:t>25 000 грн за рік </a:t>
            </a:r>
            <a:r>
              <a:rPr lang="uk-UA" sz="2000" dirty="0" smtClean="0">
                <a:latin typeface="Comic Sans MS" pitchFamily="66" charset="0"/>
              </a:rPr>
              <a:t>(за авто, з року випуску яких не пройшло 5 років та </a:t>
            </a:r>
            <a:r>
              <a:rPr lang="uk-UA" sz="2000" dirty="0" err="1" smtClean="0">
                <a:latin typeface="Comic Sans MS" pitchFamily="66" charset="0"/>
              </a:rPr>
              <a:t>середньоринкова</a:t>
            </a:r>
            <a:r>
              <a:rPr lang="uk-UA" sz="2000" dirty="0" smtClean="0">
                <a:latin typeface="Comic Sans MS" pitchFamily="66" charset="0"/>
              </a:rPr>
              <a:t> вартість яких не менше </a:t>
            </a:r>
            <a:r>
              <a:rPr lang="uk-UA" sz="2000" b="1" dirty="0" smtClean="0">
                <a:latin typeface="Comic Sans MS" pitchFamily="66" charset="0"/>
              </a:rPr>
              <a:t> 375</a:t>
            </a:r>
            <a:r>
              <a:rPr lang="uk-UA" sz="2000" b="1" dirty="0" smtClean="0">
                <a:latin typeface="Comic Sans MS" pitchFamily="66" charset="0"/>
                <a:sym typeface="Comic Sans MS"/>
              </a:rPr>
              <a:t> розмірів </a:t>
            </a:r>
            <a:r>
              <a:rPr lang="en-US" sz="2000" b="1" dirty="0" err="1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мінімальної</a:t>
            </a:r>
            <a:r>
              <a:rPr lang="en-US" sz="2000" b="1" dirty="0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заробітної</a:t>
            </a:r>
            <a:r>
              <a:rPr lang="en-US" sz="2000" b="1" dirty="0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2000" b="1" dirty="0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встановленої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законом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1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(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)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року</a:t>
            </a:r>
            <a:r>
              <a:rPr lang="uk-UA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(у 2024 році – не менше 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</a:rPr>
              <a:t>2 662 500 </a:t>
            </a:r>
            <a:r>
              <a:rPr lang="uk-UA" sz="2000" dirty="0" smtClean="0">
                <a:latin typeface="Comic Sans MS" pitchFamily="66" charset="0"/>
              </a:rPr>
              <a:t>грн)</a:t>
            </a:r>
            <a:endParaRPr lang="uk-UA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fontAlgn="base"/>
            <a:r>
              <a:rPr lang="uk-UA" sz="2000" b="1" dirty="0" smtClean="0">
                <a:latin typeface="Comic Sans MS" pitchFamily="66" charset="0"/>
              </a:rPr>
              <a:t>Екологічний податок</a:t>
            </a:r>
            <a:r>
              <a:rPr lang="uk-UA" sz="2000" dirty="0" smtClean="0">
                <a:latin typeface="Comic Sans MS" pitchFamily="66" charset="0"/>
              </a:rPr>
              <a:t> за розміщення окремих видів надзвичайно небезпечних відходів: обладнання та приладів, що містять ртуть, елементи з іонізуючим випромінюванням - 952,02 гривні за одиницю;</a:t>
            </a:r>
          </a:p>
          <a:p>
            <a:pPr fontAlgn="base">
              <a:buNone/>
            </a:pPr>
            <a:r>
              <a:rPr lang="uk-UA" sz="2000" dirty="0" smtClean="0">
                <a:latin typeface="Comic Sans MS" pitchFamily="66" charset="0"/>
              </a:rPr>
              <a:t>      люмінесцентних ламп - 16,57 гривні за одиницю.</a:t>
            </a:r>
          </a:p>
          <a:p>
            <a:pPr lvl="0"/>
            <a:endParaRPr lang="uk-UA" sz="2000" dirty="0" smtClean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Спрощена система оподаткування</a:t>
            </a:r>
            <a:br>
              <a:rPr lang="uk-UA" b="1" dirty="0" smtClean="0"/>
            </a:br>
            <a:r>
              <a:rPr lang="uk-UA" b="1" dirty="0" smtClean="0">
                <a:solidFill>
                  <a:srgbClr val="00B050"/>
                </a:solidFill>
              </a:rPr>
              <a:t>(ІІ або ІІІ група)</a:t>
            </a:r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endParaRPr lang="uk-UA" b="1" dirty="0" smtClean="0"/>
          </a:p>
          <a:p>
            <a:pPr fontAlgn="ctr"/>
            <a:endParaRPr lang="uk-UA" b="1" dirty="0" smtClean="0"/>
          </a:p>
          <a:p>
            <a:pPr fontAlgn="ctr"/>
            <a:endParaRPr lang="uk-UA" b="1" dirty="0" smtClean="0"/>
          </a:p>
          <a:p>
            <a:pPr fontAlgn="ctr"/>
            <a:endParaRPr lang="uk-UA" b="1" dirty="0" smtClean="0"/>
          </a:p>
          <a:p>
            <a:pPr fontAlgn="t"/>
            <a:endParaRPr lang="uk-UA" b="1" u="sng" dirty="0" smtClean="0"/>
          </a:p>
          <a:p>
            <a:pPr fontAlgn="t"/>
            <a:endParaRPr lang="uk-UA" b="1" u="sng" dirty="0" smtClean="0"/>
          </a:p>
          <a:p>
            <a:pPr fontAlgn="t"/>
            <a:endParaRPr lang="uk-UA" b="1" u="sng" dirty="0" smtClean="0"/>
          </a:p>
          <a:p>
            <a:pPr fontAlgn="t"/>
            <a:endParaRPr lang="uk-UA" b="1" u="sng" dirty="0" smtClean="0"/>
          </a:p>
          <a:p>
            <a:pPr fontAlgn="t"/>
            <a:endParaRPr lang="uk-UA" dirty="0" smtClean="0"/>
          </a:p>
          <a:p>
            <a:pPr fontAlgn="t"/>
            <a:endParaRPr lang="uk-UA" b="1" u="sng" dirty="0" smtClean="0"/>
          </a:p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441278"/>
              </p:ext>
            </p:extLst>
          </p:nvPr>
        </p:nvGraphicFramePr>
        <p:xfrm>
          <a:off x="611560" y="1641389"/>
          <a:ext cx="7920880" cy="469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7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2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5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Групи платників</a:t>
                      </a:r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/>
                        <a:t>Річний обсяг доходу</a:t>
                      </a:r>
                      <a:endParaRPr lang="uk-UA" sz="1800" b="1" dirty="0" smtClean="0"/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/>
                        <a:t>Дозволена кількість найманих осіб</a:t>
                      </a:r>
                      <a:endParaRPr lang="uk-UA" sz="1800" b="1" dirty="0" smtClean="0"/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/>
                        <a:t>Ставка</a:t>
                      </a:r>
                      <a:endParaRPr lang="uk-UA" sz="1800" b="1" dirty="0" smtClean="0"/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16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>
                          <a:solidFill>
                            <a:srgbClr val="C00000"/>
                          </a:solidFill>
                        </a:rPr>
                        <a:t>2 група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ФІЗИЧНІ ОСОБИ</a:t>
                      </a:r>
                    </a:p>
                    <a:p>
                      <a:pPr algn="l"/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/>
                        <a:t>до </a:t>
                      </a:r>
                      <a:r>
                        <a:rPr lang="ru-RU" sz="1800" b="1" dirty="0" smtClean="0"/>
                        <a:t>834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розмірів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мінімальної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заробітної</a:t>
                      </a:r>
                      <a:r>
                        <a:rPr lang="ru-RU" sz="1800" dirty="0" smtClean="0"/>
                        <a:t> плати станом на 01.01 </a:t>
                      </a:r>
                      <a:r>
                        <a:rPr lang="ru-RU" sz="1800" dirty="0" err="1" smtClean="0"/>
                        <a:t>звітного</a:t>
                      </a:r>
                      <a:r>
                        <a:rPr lang="ru-RU" sz="1800" dirty="0" smtClean="0"/>
                        <a:t> року</a:t>
                      </a:r>
                      <a:endParaRPr lang="uk-UA" sz="1800" dirty="0" smtClean="0"/>
                    </a:p>
                    <a:p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5 921</a:t>
                      </a:r>
                      <a:r>
                        <a:rPr lang="uk-UA" sz="1800" b="1" baseline="0" dirty="0" smtClean="0">
                          <a:solidFill>
                            <a:srgbClr val="C00000"/>
                          </a:solidFill>
                        </a:rPr>
                        <a:t> 4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00 </a:t>
                      </a:r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грн)</a:t>
                      </a:r>
                      <a:endParaRPr lang="uk-UA" sz="18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10</a:t>
                      </a:r>
                    </a:p>
                    <a:p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dirty="0" smtClean="0"/>
                        <a:t>до </a:t>
                      </a:r>
                      <a:r>
                        <a:rPr lang="uk-UA" sz="1800" b="1" dirty="0" smtClean="0"/>
                        <a:t>20%  </a:t>
                      </a:r>
                      <a:r>
                        <a:rPr lang="uk-UA" sz="1800" b="0" dirty="0" smtClean="0"/>
                        <a:t>мінімальної заробітної плати станом на 01.01.2024 р.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1420,00 </a:t>
                      </a:r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грн.)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16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>
                          <a:solidFill>
                            <a:srgbClr val="C00000"/>
                          </a:solidFill>
                        </a:rPr>
                        <a:t>3 група: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ФІЗИЧНІ ОСОБИ і ЮРИДИЧНІ ОСОБИ</a:t>
                      </a:r>
                    </a:p>
                    <a:p>
                      <a:pPr algn="l"/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до </a:t>
                      </a:r>
                      <a:r>
                        <a:rPr lang="ru-RU" sz="1800" b="1" dirty="0" smtClean="0"/>
                        <a:t>1167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розмірів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мінімальної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заробітної</a:t>
                      </a:r>
                      <a:r>
                        <a:rPr lang="ru-RU" sz="1800" dirty="0" smtClean="0"/>
                        <a:t> плати станом на 01.01 </a:t>
                      </a:r>
                      <a:r>
                        <a:rPr lang="ru-RU" sz="1800" dirty="0" err="1" smtClean="0"/>
                        <a:t>звітного</a:t>
                      </a:r>
                      <a:r>
                        <a:rPr lang="ru-RU" sz="1800" dirty="0" smtClean="0"/>
                        <a:t> року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7 285</a:t>
                      </a:r>
                      <a:r>
                        <a:rPr lang="ru-RU" sz="1800" b="1" baseline="0" dirty="0" smtClean="0">
                          <a:solidFill>
                            <a:srgbClr val="C00000"/>
                          </a:solidFill>
                        </a:rPr>
                        <a:t> 7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00 </a:t>
                      </a:r>
                      <a:r>
                        <a:rPr lang="ru-RU" sz="1800" dirty="0" err="1" smtClean="0">
                          <a:solidFill>
                            <a:srgbClr val="C00000"/>
                          </a:solidFill>
                        </a:rPr>
                        <a:t>грн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  <a:endParaRPr lang="uk-UA" sz="1800" dirty="0" smtClean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не обмежено</a:t>
                      </a:r>
                    </a:p>
                    <a:p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sz="1800" b="1" dirty="0" smtClean="0"/>
                        <a:t>3% доходу </a:t>
                      </a:r>
                      <a:r>
                        <a:rPr lang="uk-UA" sz="1800" dirty="0" smtClean="0"/>
                        <a:t>– у разі сплати ПДВ у загальному порядку;</a:t>
                      </a:r>
                    </a:p>
                    <a:p>
                      <a:pPr fontAlgn="t"/>
                      <a:r>
                        <a:rPr lang="uk-UA" sz="1800" b="1" dirty="0" smtClean="0"/>
                        <a:t>5% доходу</a:t>
                      </a:r>
                      <a:r>
                        <a:rPr lang="uk-UA" sz="1800" dirty="0" smtClean="0"/>
                        <a:t> – без сплати ПДВ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772816"/>
            <a:ext cx="453650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1800" dirty="0" smtClean="0">
              <a:latin typeface="ProbaPro-Regular"/>
            </a:endParaRPr>
          </a:p>
          <a:p>
            <a:pPr algn="ctr"/>
            <a:endParaRPr lang="ru-RU" sz="1800" dirty="0" smtClean="0">
              <a:latin typeface="ProbaPro-Regular"/>
            </a:endParaRPr>
          </a:p>
          <a:p>
            <a:pPr marL="342900" indent="-342900" algn="just">
              <a:buFont typeface="Arial"/>
              <a:buAutoNum type="arabicParenR"/>
            </a:pPr>
            <a:r>
              <a:rPr lang="ru-RU" sz="1800" b="1" dirty="0" err="1" smtClean="0">
                <a:latin typeface="ProbaPro-Regular"/>
              </a:rPr>
              <a:t>податку</a:t>
            </a:r>
            <a:r>
              <a:rPr lang="ru-RU" sz="1800" b="1" dirty="0" smtClean="0">
                <a:latin typeface="ProbaPro-Regular"/>
              </a:rPr>
              <a:t> на </a:t>
            </a:r>
            <a:r>
              <a:rPr lang="ru-RU" sz="1800" b="1" dirty="0" err="1" smtClean="0">
                <a:latin typeface="ProbaPro-Regular"/>
              </a:rPr>
              <a:t>прибуток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підприємств</a:t>
            </a:r>
            <a:endParaRPr lang="ru-RU" sz="1800" b="1" dirty="0" smtClean="0">
              <a:latin typeface="ProbaPro-Regular"/>
            </a:endParaRPr>
          </a:p>
          <a:p>
            <a:pPr marL="342900" indent="-342900" algn="just">
              <a:buFont typeface="Arial"/>
              <a:buAutoNum type="arabicParenR"/>
            </a:pPr>
            <a:endParaRPr lang="ru-RU" sz="1800" b="1" dirty="0" smtClean="0">
              <a:latin typeface="ProbaPro-Regular"/>
            </a:endParaRPr>
          </a:p>
          <a:p>
            <a:pPr marL="342900" indent="-342900" algn="just">
              <a:buFont typeface="Arial"/>
              <a:buAutoNum type="arabicParenR"/>
            </a:pPr>
            <a:r>
              <a:rPr lang="ru-RU" sz="1800" b="1" dirty="0" err="1" smtClean="0">
                <a:latin typeface="ProbaPro-Regular"/>
              </a:rPr>
              <a:t>податку</a:t>
            </a:r>
            <a:r>
              <a:rPr lang="ru-RU" sz="1800" b="1" dirty="0" smtClean="0">
                <a:latin typeface="ProbaPro-Regular"/>
              </a:rPr>
              <a:t> на доходи </a:t>
            </a:r>
            <a:r>
              <a:rPr lang="ru-RU" sz="1800" b="1" dirty="0" err="1" smtClean="0">
                <a:latin typeface="ProbaPro-Regular"/>
              </a:rPr>
              <a:t>фізичних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осіб</a:t>
            </a:r>
            <a:endParaRPr lang="ru-RU" sz="1800" b="1" dirty="0" smtClean="0">
              <a:latin typeface="ProbaPro-Regular"/>
            </a:endParaRPr>
          </a:p>
          <a:p>
            <a:pPr marL="342900" indent="-342900" algn="just">
              <a:buFont typeface="Arial"/>
              <a:buAutoNum type="arabicParenR"/>
            </a:pPr>
            <a:endParaRPr lang="ru-RU" sz="1800" b="1" dirty="0" smtClean="0">
              <a:latin typeface="ProbaPro-Regular"/>
            </a:endParaRPr>
          </a:p>
          <a:p>
            <a:pPr marL="342900" indent="-342900" algn="just">
              <a:buFont typeface="Arial"/>
              <a:buAutoNum type="arabicParenR"/>
            </a:pPr>
            <a:r>
              <a:rPr lang="ru-RU" sz="1800" b="1" dirty="0" err="1" smtClean="0">
                <a:latin typeface="ProbaPro-Regular"/>
              </a:rPr>
              <a:t>податку</a:t>
            </a:r>
            <a:r>
              <a:rPr lang="ru-RU" sz="1800" b="1" dirty="0" smtClean="0">
                <a:latin typeface="ProbaPro-Regular"/>
              </a:rPr>
              <a:t> на </a:t>
            </a:r>
            <a:r>
              <a:rPr lang="ru-RU" sz="1800" b="1" dirty="0" err="1" smtClean="0">
                <a:latin typeface="ProbaPro-Regular"/>
              </a:rPr>
              <a:t>додану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вартість</a:t>
            </a:r>
            <a:r>
              <a:rPr lang="ru-RU" sz="1800" b="1" dirty="0" smtClean="0">
                <a:latin typeface="ProbaPro-Regular"/>
              </a:rPr>
              <a:t>, </a:t>
            </a:r>
            <a:r>
              <a:rPr lang="ru-RU" sz="1800" b="1" dirty="0" err="1" smtClean="0">
                <a:latin typeface="ProbaPro-Regular"/>
              </a:rPr>
              <a:t>крім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платників</a:t>
            </a:r>
            <a:r>
              <a:rPr lang="ru-RU" sz="1800" b="1" dirty="0" smtClean="0">
                <a:latin typeface="ProbaPro-Regular"/>
              </a:rPr>
              <a:t> ІІІ </a:t>
            </a:r>
            <a:r>
              <a:rPr lang="ru-RU" sz="1800" b="1" dirty="0" err="1" smtClean="0">
                <a:latin typeface="ProbaPro-Regular"/>
              </a:rPr>
              <a:t>групи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зі</a:t>
            </a:r>
            <a:r>
              <a:rPr lang="ru-RU" sz="1800" b="1" dirty="0" smtClean="0">
                <a:latin typeface="ProbaPro-Regular"/>
              </a:rPr>
              <a:t> ставкою 3%</a:t>
            </a:r>
            <a:endParaRPr lang="uk-UA" sz="1800" b="1" dirty="0" smtClean="0">
              <a:latin typeface="ProbaPro-Regular"/>
            </a:endParaRPr>
          </a:p>
          <a:p>
            <a:pPr marL="342900" indent="-342900" algn="just">
              <a:buFont typeface="Arial"/>
              <a:buAutoNum type="arabicParenR"/>
            </a:pPr>
            <a:endParaRPr lang="uk-UA" sz="1800" b="1" dirty="0" smtClean="0">
              <a:latin typeface="ProbaPro-Regular"/>
            </a:endParaRPr>
          </a:p>
          <a:p>
            <a:pPr marL="342900" indent="-342900" algn="just">
              <a:buFont typeface="Arial"/>
              <a:buAutoNum type="arabicParenR"/>
            </a:pPr>
            <a:r>
              <a:rPr lang="ru-RU" sz="1800" b="1" dirty="0" err="1" smtClean="0">
                <a:latin typeface="ProbaPro-Regular"/>
              </a:rPr>
              <a:t>податку</a:t>
            </a:r>
            <a:r>
              <a:rPr lang="ru-RU" sz="1800" b="1" dirty="0" smtClean="0">
                <a:latin typeface="ProbaPro-Regular"/>
              </a:rPr>
              <a:t> на </a:t>
            </a:r>
            <a:r>
              <a:rPr lang="ru-RU" sz="1800" b="1" dirty="0" err="1" smtClean="0">
                <a:latin typeface="ProbaPro-Regular"/>
              </a:rPr>
              <a:t>майно</a:t>
            </a:r>
            <a:r>
              <a:rPr lang="ru-RU" sz="1800" b="1" dirty="0" smtClean="0">
                <a:latin typeface="ProbaPro-Regular"/>
              </a:rPr>
              <a:t> в </a:t>
            </a:r>
            <a:r>
              <a:rPr lang="ru-RU" sz="1800" b="1" dirty="0" err="1" smtClean="0">
                <a:latin typeface="ProbaPro-Regular"/>
              </a:rPr>
              <a:t>частині</a:t>
            </a:r>
            <a:r>
              <a:rPr lang="ru-RU" sz="1800" b="1" dirty="0" smtClean="0">
                <a:latin typeface="ProbaPro-Regular"/>
              </a:rPr>
              <a:t> земельного </a:t>
            </a:r>
            <a:r>
              <a:rPr lang="ru-RU" sz="1800" b="1" dirty="0" err="1" smtClean="0">
                <a:latin typeface="ProbaPro-Regular"/>
              </a:rPr>
              <a:t>податку</a:t>
            </a:r>
            <a:r>
              <a:rPr lang="ru-RU" sz="1800" b="1" dirty="0" smtClean="0">
                <a:latin typeface="ProbaPro-Regular"/>
              </a:rPr>
              <a:t> за </a:t>
            </a:r>
            <a:r>
              <a:rPr lang="ru-RU" sz="1800" b="1" dirty="0" err="1" smtClean="0">
                <a:latin typeface="ProbaPro-Regular"/>
              </a:rPr>
              <a:t>земельні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ділянки</a:t>
            </a:r>
            <a:r>
              <a:rPr lang="ru-RU" sz="1800" b="1" dirty="0" smtClean="0">
                <a:latin typeface="ProbaPro-Regular"/>
              </a:rPr>
              <a:t>, </a:t>
            </a:r>
            <a:r>
              <a:rPr lang="ru-RU" sz="1800" b="1" dirty="0" err="1" smtClean="0">
                <a:latin typeface="ProbaPro-Regular"/>
              </a:rPr>
              <a:t>що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використовуються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платниками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єдиного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податку</a:t>
            </a:r>
            <a:r>
              <a:rPr lang="ru-RU" sz="1800" b="1" dirty="0" smtClean="0">
                <a:latin typeface="ProbaPro-Regular"/>
              </a:rPr>
              <a:t> для </a:t>
            </a:r>
            <a:r>
              <a:rPr lang="ru-RU" sz="1800" b="1" dirty="0" err="1" smtClean="0">
                <a:latin typeface="ProbaPro-Regular"/>
              </a:rPr>
              <a:t>провадження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господарської</a:t>
            </a:r>
            <a:r>
              <a:rPr lang="ru-RU" sz="1800" b="1" dirty="0" smtClean="0">
                <a:latin typeface="ProbaPro-Regular"/>
              </a:rPr>
              <a:t> </a:t>
            </a:r>
            <a:r>
              <a:rPr lang="ru-RU" sz="1800" b="1" dirty="0" err="1" smtClean="0">
                <a:latin typeface="ProbaPro-Regular"/>
              </a:rPr>
              <a:t>діяльності</a:t>
            </a:r>
            <a:endParaRPr lang="ru-RU" sz="1800" b="1" dirty="0" smtClean="0">
              <a:latin typeface="ProbaPro-Regular"/>
            </a:endParaRPr>
          </a:p>
          <a:p>
            <a:pPr marL="342900" indent="-342900" algn="just">
              <a:buFont typeface="Arial"/>
              <a:buAutoNum type="arabicParenR"/>
            </a:pPr>
            <a:endParaRPr lang="uk-UA" b="1" dirty="0" smtClean="0">
              <a:latin typeface="ProbaPro-Regular"/>
            </a:endParaRPr>
          </a:p>
        </p:txBody>
      </p:sp>
      <p:pic>
        <p:nvPicPr>
          <p:cNvPr id="1026" name="Picture 2" descr="Фінансовий звіт - Роялті-фрі Інвестиція Стоков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088" y="3284984"/>
            <a:ext cx="3449942" cy="25649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476672"/>
            <a:ext cx="7344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err="1" smtClean="0">
                <a:latin typeface="ProbaPro-Regular"/>
              </a:rPr>
              <a:t>Лікарі</a:t>
            </a:r>
            <a:r>
              <a:rPr lang="ru-RU" sz="2000" b="1" dirty="0" smtClean="0">
                <a:latin typeface="ProbaPro-Regular"/>
              </a:rPr>
              <a:t> - </a:t>
            </a:r>
            <a:r>
              <a:rPr lang="ru-RU" sz="2000" b="1" dirty="0" err="1" smtClean="0">
                <a:latin typeface="ProbaPro-Regular"/>
              </a:rPr>
              <a:t>ФОПи</a:t>
            </a:r>
            <a:r>
              <a:rPr lang="ru-RU" sz="2000" b="1" dirty="0" smtClean="0">
                <a:latin typeface="ProbaPro-Regular"/>
              </a:rPr>
              <a:t> - </a:t>
            </a:r>
            <a:r>
              <a:rPr lang="ru-RU" sz="2000" b="1" dirty="0" err="1" smtClean="0">
                <a:latin typeface="ProbaPro-Regular"/>
              </a:rPr>
              <a:t>платники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єдиного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податку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ProbaPro-Regular"/>
              </a:rPr>
              <a:t>звільняються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від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обов'язку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нарахування</a:t>
            </a:r>
            <a:r>
              <a:rPr lang="ru-RU" sz="2000" b="1" dirty="0" smtClean="0">
                <a:latin typeface="ProbaPro-Regular"/>
              </a:rPr>
              <a:t>, </a:t>
            </a:r>
            <a:r>
              <a:rPr lang="ru-RU" sz="2000" b="1" dirty="0" err="1" smtClean="0">
                <a:latin typeface="ProbaPro-Regular"/>
              </a:rPr>
              <a:t>сплати</a:t>
            </a:r>
            <a:r>
              <a:rPr lang="ru-RU" sz="2000" b="1" dirty="0" smtClean="0">
                <a:latin typeface="ProbaPro-Regular"/>
              </a:rPr>
              <a:t> та </a:t>
            </a:r>
            <a:r>
              <a:rPr lang="ru-RU" sz="2000" b="1" dirty="0" err="1" smtClean="0">
                <a:latin typeface="ProbaPro-Regular"/>
              </a:rPr>
              <a:t>подання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податкової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звітності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з</a:t>
            </a:r>
            <a:r>
              <a:rPr lang="ru-RU" sz="2000" b="1" dirty="0" smtClean="0">
                <a:latin typeface="ProbaPro-Regular"/>
              </a:rPr>
              <a:t> таких </a:t>
            </a:r>
            <a:r>
              <a:rPr lang="ru-RU" sz="2000" b="1" dirty="0" err="1" smtClean="0">
                <a:latin typeface="ProbaPro-Regular"/>
              </a:rPr>
              <a:t>податків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і</a:t>
            </a:r>
            <a:r>
              <a:rPr lang="ru-RU" sz="2000" b="1" dirty="0" smtClean="0">
                <a:latin typeface="ProbaPro-Regular"/>
              </a:rPr>
              <a:t> </a:t>
            </a:r>
            <a:r>
              <a:rPr lang="ru-RU" sz="2000" b="1" dirty="0" err="1" smtClean="0">
                <a:latin typeface="ProbaPro-Regular"/>
              </a:rPr>
              <a:t>зборів</a:t>
            </a:r>
            <a:r>
              <a:rPr lang="ru-RU" sz="2000" b="1" dirty="0" smtClean="0">
                <a:latin typeface="ProbaPro-Regular"/>
              </a:rPr>
              <a:t>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Незалежна професійна діяльність (</a:t>
            </a:r>
            <a:r>
              <a:rPr lang="uk-UA" b="1" dirty="0" err="1" smtClean="0"/>
              <a:t>самозайнятість</a:t>
            </a:r>
            <a:r>
              <a:rPr lang="uk-UA" b="1" dirty="0" smtClean="0"/>
              <a:t>)</a:t>
            </a:r>
            <a:br>
              <a:rPr lang="uk-UA" b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uk-UA" dirty="0" smtClean="0"/>
          </a:p>
          <a:p>
            <a:r>
              <a:rPr lang="uk-UA" sz="3800" dirty="0" smtClean="0"/>
              <a:t>Лікар не реєструється, як </a:t>
            </a:r>
            <a:r>
              <a:rPr lang="uk-UA" sz="3800" dirty="0" err="1" smtClean="0"/>
              <a:t>ФОП</a:t>
            </a:r>
            <a:r>
              <a:rPr lang="uk-UA" sz="3800" dirty="0" smtClean="0"/>
              <a:t>, але зобов’язаний отримати дозвіл в контролюючому органі (МОЗ) - </a:t>
            </a:r>
            <a:r>
              <a:rPr lang="uk-UA" sz="3800" b="1" dirty="0" smtClean="0"/>
              <a:t>свідоцтво, сертифікат, ліцензію, дозвіл </a:t>
            </a:r>
            <a:r>
              <a:rPr lang="uk-UA" sz="3800" dirty="0" smtClean="0"/>
              <a:t>або інший допуск до роботи, що підтверджує кваліфікацію. Заява про здійснення такої діяльності подається до контролюючого органу (податкової інспекції) за місцем реєстрації. </a:t>
            </a:r>
          </a:p>
          <a:p>
            <a:r>
              <a:rPr lang="uk-UA" sz="3800" b="1" dirty="0" smtClean="0"/>
              <a:t>Податок з чистого доходу </a:t>
            </a:r>
            <a:r>
              <a:rPr lang="uk-UA" sz="3800" dirty="0" smtClean="0"/>
              <a:t>- 18% + </a:t>
            </a:r>
            <a:r>
              <a:rPr lang="uk-UA" sz="3800" b="1" dirty="0" smtClean="0"/>
              <a:t>військовий збір </a:t>
            </a:r>
            <a:r>
              <a:rPr lang="uk-UA" sz="3800" dirty="0" smtClean="0"/>
              <a:t>1,5% + </a:t>
            </a:r>
            <a:r>
              <a:rPr lang="uk-UA" sz="3800" b="1" dirty="0" smtClean="0"/>
              <a:t>ЄСВ</a:t>
            </a:r>
            <a:r>
              <a:rPr lang="uk-UA" sz="3800" dirty="0" smtClean="0"/>
              <a:t>, суму податку з чистого доходу можна зменшити, вказавши витрати на здійснення незалежної професійної діяльності.</a:t>
            </a:r>
          </a:p>
          <a:p>
            <a:r>
              <a:rPr lang="uk-UA" sz="3800" dirty="0" smtClean="0"/>
              <a:t>Та </a:t>
            </a:r>
            <a:r>
              <a:rPr lang="uk-UA" sz="3800" b="1" dirty="0" smtClean="0"/>
              <a:t>всі інші податки</a:t>
            </a:r>
            <a:r>
              <a:rPr lang="uk-UA" sz="3800" dirty="0" smtClean="0"/>
              <a:t>, що стягуються на загальній системі оподаткування</a:t>
            </a:r>
          </a:p>
          <a:p>
            <a:r>
              <a:rPr lang="uk-UA" sz="3800" dirty="0" smtClean="0"/>
              <a:t>Якщо ліцензія в процесі реєстрації, </a:t>
            </a:r>
            <a:r>
              <a:rPr lang="uk-UA" sz="3800" b="1" i="1" dirty="0" smtClean="0"/>
              <a:t>вигідніше вибрати загальну систему оподаткування або спрощену на III групі</a:t>
            </a:r>
            <a:r>
              <a:rPr lang="uk-UA" sz="3800" dirty="0" smtClean="0"/>
              <a:t>. Для працюючого лікаря з малими обсягами без найманих працівників або з малою кількістю, досить зареєструватися </a:t>
            </a:r>
            <a:r>
              <a:rPr lang="uk-UA" sz="3800" dirty="0" err="1" smtClean="0"/>
              <a:t>єдинником</a:t>
            </a:r>
            <a:r>
              <a:rPr lang="uk-UA" sz="3800" dirty="0" smtClean="0"/>
              <a:t> на </a:t>
            </a:r>
            <a:r>
              <a:rPr lang="uk-UA" sz="3800" b="1" i="1" dirty="0" smtClean="0"/>
              <a:t>II групі</a:t>
            </a:r>
            <a:r>
              <a:rPr lang="uk-UA" sz="38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8" name="Picture 6" descr="Covid-19 : un test à faire chez soi autorisé aux Etats-Unis - Capital.f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11560" y="1196752"/>
            <a:ext cx="69261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</a:rPr>
              <a:t>Системи </a:t>
            </a:r>
          </a:p>
          <a:p>
            <a:r>
              <a:rPr lang="uk-UA" sz="4000" b="1" dirty="0" smtClean="0">
                <a:solidFill>
                  <a:srgbClr val="C00000"/>
                </a:solidFill>
              </a:rPr>
              <a:t>оподаткування </a:t>
            </a:r>
          </a:p>
          <a:p>
            <a:r>
              <a:rPr lang="uk-UA" sz="4000" b="1" dirty="0" smtClean="0">
                <a:solidFill>
                  <a:srgbClr val="C00000"/>
                </a:solidFill>
              </a:rPr>
              <a:t>для медичної компанії</a:t>
            </a:r>
            <a:endParaRPr lang="uk-UA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r>
              <a:rPr lang="uk-UA" sz="3600" dirty="0" smtClean="0"/>
              <a:t>Найбільш поширена і зручна форма для медичного бізнесу - </a:t>
            </a:r>
            <a:br>
              <a:rPr lang="uk-UA" sz="3600" dirty="0" smtClean="0"/>
            </a:br>
            <a:r>
              <a:rPr lang="uk-UA" sz="3600" b="1" dirty="0" smtClean="0">
                <a:solidFill>
                  <a:srgbClr val="002060"/>
                </a:solidFill>
              </a:rPr>
              <a:t>товариство з обмеженою відповідальністю </a:t>
            </a:r>
            <a:r>
              <a:rPr lang="uk-UA" sz="3600" dirty="0" smtClean="0"/>
              <a:t>(ТОВ)</a:t>
            </a:r>
            <a:r>
              <a:rPr lang="uk-UA" dirty="0" smtClean="0"/>
              <a:t>. 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2132856"/>
            <a:ext cx="4040188" cy="63976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Фактори вибору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852935"/>
            <a:ext cx="4040188" cy="327322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dirty="0" smtClean="0"/>
              <a:t>види медичних послуг;</a:t>
            </a:r>
          </a:p>
          <a:p>
            <a:pPr lvl="0"/>
            <a:r>
              <a:rPr lang="uk-UA" dirty="0" smtClean="0"/>
              <a:t>плановані обсяги;</a:t>
            </a:r>
          </a:p>
          <a:p>
            <a:pPr lvl="0"/>
            <a:r>
              <a:rPr lang="uk-UA" dirty="0" smtClean="0"/>
              <a:t>основні їх одержувачі, інші контрагенти;</a:t>
            </a:r>
          </a:p>
          <a:p>
            <a:pPr lvl="0"/>
            <a:r>
              <a:rPr lang="uk-UA" dirty="0" smtClean="0"/>
              <a:t>кількість лікарських засобів, препаратів, інших витратних матеріалів, використовуваних в процесі роботи.</a:t>
            </a: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2132856"/>
            <a:ext cx="4041775" cy="639762"/>
          </a:xfrm>
        </p:spPr>
        <p:txBody>
          <a:bodyPr/>
          <a:lstStyle/>
          <a:p>
            <a:pPr algn="ctr"/>
            <a:r>
              <a:rPr lang="uk-UA" dirty="0" smtClean="0"/>
              <a:t>   </a:t>
            </a:r>
            <a:r>
              <a:rPr lang="uk-UA" dirty="0" smtClean="0">
                <a:solidFill>
                  <a:srgbClr val="C00000"/>
                </a:solidFill>
              </a:rPr>
              <a:t>Системи оподаткування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76056" y="2852935"/>
            <a:ext cx="3610744" cy="3273227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endParaRPr lang="uk-UA" b="1" dirty="0" smtClean="0"/>
          </a:p>
          <a:p>
            <a:pPr marL="0">
              <a:spcBef>
                <a:spcPts val="0"/>
              </a:spcBef>
              <a:buNone/>
            </a:pPr>
            <a:r>
              <a:rPr lang="uk-UA" b="1" dirty="0" smtClean="0"/>
              <a:t>Загальна система</a:t>
            </a:r>
          </a:p>
          <a:p>
            <a:pPr marL="0">
              <a:spcBef>
                <a:spcPts val="0"/>
              </a:spcBef>
              <a:buNone/>
            </a:pPr>
            <a:r>
              <a:rPr lang="uk-UA" b="1" dirty="0" smtClean="0"/>
              <a:t>оподаткування</a:t>
            </a:r>
          </a:p>
          <a:p>
            <a:pPr marL="0">
              <a:spcBef>
                <a:spcPts val="0"/>
              </a:spcBef>
              <a:buNone/>
            </a:pPr>
            <a:endParaRPr lang="uk-UA" b="1" dirty="0" smtClean="0"/>
          </a:p>
          <a:p>
            <a:pPr marL="0">
              <a:spcBef>
                <a:spcPts val="0"/>
              </a:spcBef>
              <a:buNone/>
            </a:pPr>
            <a:r>
              <a:rPr lang="uk-UA" b="1" dirty="0" smtClean="0"/>
              <a:t>Спрощена </a:t>
            </a:r>
          </a:p>
          <a:p>
            <a:pPr marL="0">
              <a:spcBef>
                <a:spcPts val="0"/>
              </a:spcBef>
              <a:buNone/>
            </a:pPr>
            <a:r>
              <a:rPr lang="uk-UA" b="1" dirty="0" smtClean="0"/>
              <a:t>система</a:t>
            </a:r>
          </a:p>
          <a:p>
            <a:pPr marL="0">
              <a:spcBef>
                <a:spcPts val="0"/>
              </a:spcBef>
              <a:buNone/>
            </a:pPr>
            <a:r>
              <a:rPr lang="uk-UA" b="1" dirty="0" smtClean="0"/>
              <a:t>оподаткування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611560" y="135030"/>
            <a:ext cx="7848872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Заклади охорони здоров’я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звільняються від сплати ПДВ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 разі дотримання наступних критеріїв:</a:t>
            </a:r>
          </a:p>
          <a:p>
            <a:pPr marL="0" marR="0" lvl="0" indent="45085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Платник податку повинен мати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статус закладу охорони здоров’я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відповідно до положень чинного законодавства. 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Заклад охорони здоров’я зобов’язаний мати відповідну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ліцензію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 надання медичних послуг. 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Заклад охорони здоров’я зобов’язаний надавати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медичні послуги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які відповідають їх визначенню. 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Платник податку має право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надавати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послуги, перелік яких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відсутній у абзацах «а» - «о»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п. 197.1.5 ПКУ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(наприклад масаж, косметологічні послуги,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проведення огляду осіб з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метою видачі медичного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висновку на  отримання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права носіння зброї,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водійського посвідчення,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тощо - будуть оподатковуватися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30238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ПДВ). 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Медична глобальна мережа та глобальне підключення до мережі охорони здоров'я на планшетах, медичних технологіях. - Роялті-фрі Охорона здоров'я та медицина Стоков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152" y="3140968"/>
            <a:ext cx="2880320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uk-UA" sz="3600" b="1" u="sng" dirty="0" smtClean="0"/>
              <a:t/>
            </a:r>
            <a:br>
              <a:rPr lang="uk-UA" sz="3600" b="1" u="sng" dirty="0" smtClean="0"/>
            </a:br>
            <a:r>
              <a:rPr lang="uk-UA" sz="3600" b="1" u="sng" dirty="0" smtClean="0"/>
              <a:t>Послуги з охорони здоров’я, що </a:t>
            </a:r>
            <a:br>
              <a:rPr lang="uk-UA" sz="3600" b="1" u="sng" dirty="0" smtClean="0"/>
            </a:br>
            <a:r>
              <a:rPr lang="uk-UA" sz="3600" b="1" u="sng" dirty="0" smtClean="0">
                <a:solidFill>
                  <a:srgbClr val="C00000"/>
                </a:solidFill>
              </a:rPr>
              <a:t>не звільняються</a:t>
            </a:r>
            <a:r>
              <a:rPr lang="uk-UA" sz="3600" b="1" u="sng" dirty="0" smtClean="0"/>
              <a:t> від оподаткування ПДВ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8147248" cy="4785395"/>
          </a:xfrm>
        </p:spPr>
        <p:txBody>
          <a:bodyPr>
            <a:normAutofit fontScale="25000" lnSpcReduction="20000"/>
          </a:bodyPr>
          <a:lstStyle/>
          <a:p>
            <a:r>
              <a:rPr lang="uk-UA" sz="4000" dirty="0" smtClean="0"/>
              <a:t>а) надання косметологічної допомоги, крім тієї, що надається за медичними показаннями;</a:t>
            </a:r>
          </a:p>
          <a:p>
            <a:r>
              <a:rPr lang="uk-UA" sz="4000" dirty="0" smtClean="0"/>
              <a:t>б) масаж для зміцнення здоров’я дорослого населення, корекції осанки тощо;</a:t>
            </a:r>
          </a:p>
          <a:p>
            <a:r>
              <a:rPr lang="uk-UA" sz="4000" dirty="0" smtClean="0"/>
              <a:t>в) проведення профілактичних медичних оглядів із підготовкою висновку про стан здоров’я на прохання громадян;</a:t>
            </a:r>
          </a:p>
          <a:p>
            <a:r>
              <a:rPr lang="uk-UA" sz="4000" dirty="0" smtClean="0"/>
              <a:t>г) проведення гігієнічної експертизи проектних матеріалів та попередніх проектних пропозицій, у тому числі щодо розміщення об’єкта, а також нормативної документації на нові технології виробництва продукції та нові види продукції за заявкою замовника, гігієнічна оцінка зразків нових видів продукції;</a:t>
            </a:r>
          </a:p>
          <a:p>
            <a:r>
              <a:rPr lang="uk-UA" sz="4000" dirty="0" smtClean="0"/>
              <a:t>ґ) надання консультаційної допомоги з питань проведення державної санітарно-гігієнічної експертизи;</a:t>
            </a:r>
          </a:p>
          <a:p>
            <a:r>
              <a:rPr lang="uk-UA" sz="4000" dirty="0" smtClean="0"/>
              <a:t>д) обстеження за заявкою замовника об’єктів, що будуються, реконструюються або функціонують, з метою їх відповідності санітарному законодавству;</a:t>
            </a:r>
          </a:p>
          <a:p>
            <a:r>
              <a:rPr lang="uk-UA" sz="4000" dirty="0" smtClean="0"/>
              <a:t>е) проведення за заявкою замовника </a:t>
            </a:r>
            <a:r>
              <a:rPr lang="uk-UA" sz="4000" dirty="0" err="1" smtClean="0"/>
              <a:t>токсиколого-гігієнічних</a:t>
            </a:r>
            <a:r>
              <a:rPr lang="uk-UA" sz="4000" dirty="0" smtClean="0"/>
              <a:t>, </a:t>
            </a:r>
            <a:r>
              <a:rPr lang="uk-UA" sz="4000" dirty="0" err="1" smtClean="0"/>
              <a:t>медико-біологічних</a:t>
            </a:r>
            <a:r>
              <a:rPr lang="uk-UA" sz="4000" dirty="0" smtClean="0"/>
              <a:t>, санітарно-гігієнічних, фізіологічних та інших обстежень з метою визначення безпеки продукції для здоров’я людини;</a:t>
            </a:r>
          </a:p>
          <a:p>
            <a:r>
              <a:rPr lang="uk-UA" sz="4000" dirty="0" smtClean="0"/>
              <a:t>є) видача суб’єктам господарювання дозволів на виробництво, використання, транспортування, зберігання, реалізацію, захоронення, знищення, утилізацію продукції і речовин вітчизняного та імпортного виробництва, що потенційно небезпечні для здоров’я людини;</a:t>
            </a:r>
          </a:p>
          <a:p>
            <a:r>
              <a:rPr lang="uk-UA" sz="4000" dirty="0" smtClean="0"/>
              <a:t>ж) надання юридичним і фізичним особам консультаційної допомоги з питань застосування законодавства про охорону здоров’я, в тому числі щодо забезпечення санітарного та епідемічного благополуччя населення;</a:t>
            </a:r>
          </a:p>
          <a:p>
            <a:r>
              <a:rPr lang="uk-UA" sz="4000" dirty="0" smtClean="0"/>
              <a:t>з) проведення медичного огляду осіб для видачі:</a:t>
            </a:r>
          </a:p>
          <a:p>
            <a:pPr lvl="0"/>
            <a:r>
              <a:rPr lang="uk-UA" sz="4000" dirty="0" smtClean="0"/>
              <a:t>дозволу на право отримання та носіння зброї громадянам, крім військовослужбовців і посадових осіб, носіння зброї якими передбачено законодавством;</a:t>
            </a:r>
          </a:p>
          <a:p>
            <a:pPr lvl="0"/>
            <a:r>
              <a:rPr lang="uk-UA" sz="4000" dirty="0" smtClean="0"/>
              <a:t>відповідних документів на виїзд громадян за кордон за викликом родичів, що проживають у зарубіжних країнах, оздоровлення в зарубіжних лікувальних або санаторних закладах за власним бажанням, а також у службові відрядження (крім державних службовців, робота яких пов’язана з такими виїздами і які мають відповідні медичні документи); посвідчення водія транспортного засобу;</a:t>
            </a:r>
          </a:p>
          <a:p>
            <a:r>
              <a:rPr lang="uk-UA" sz="4000" dirty="0" smtClean="0"/>
              <a:t>и) медичне обслуговування з’їздів, конференцій, симпозіумів, фестивалів, нарад, змагань тощо;</a:t>
            </a:r>
          </a:p>
          <a:p>
            <a:r>
              <a:rPr lang="uk-UA" sz="4000" dirty="0" smtClean="0"/>
              <a:t>і) медичне обслуговування громадян за їх бажанням у медичних закладах із поліпшеним сервісним обслуговуванням;</a:t>
            </a:r>
          </a:p>
          <a:p>
            <a:r>
              <a:rPr lang="uk-UA" sz="4000" dirty="0" smtClean="0"/>
              <a:t>ї) організація медичного контролю осіб, які займаються фізичною культурою і спортом в оздоровчих закладах;</a:t>
            </a:r>
          </a:p>
          <a:p>
            <a:r>
              <a:rPr lang="uk-UA" sz="4000" dirty="0" smtClean="0"/>
              <a:t>й) проведення профілактичних щеплень громадянам, які від’їжджають за кордон за викликом, для оздоровлення в зарубіжних лікувальних або санаторних закладах за власним бажанням, а також у туристичні подорожі (крім тих, що від’їжджають на лікування та в службові відрядження);</a:t>
            </a:r>
          </a:p>
          <a:p>
            <a:r>
              <a:rPr lang="uk-UA" sz="4000" dirty="0" smtClean="0"/>
              <a:t>к) складення за заявками замовників санітарних паспортів радіотехнічних об’єктів та проведення досліджень для їх підтвердження;</a:t>
            </a:r>
          </a:p>
          <a:p>
            <a:r>
              <a:rPr lang="uk-UA" sz="4000" dirty="0" smtClean="0"/>
              <a:t>л) проведення за заявками замовників державної санітарно-гігієнічної експертизи з акредитації та атестації підприємств, установ, організацій на право проведення </a:t>
            </a:r>
            <a:r>
              <a:rPr lang="uk-UA" sz="4000" dirty="0" err="1" smtClean="0"/>
              <a:t>токсиколого-гігієнічних</a:t>
            </a:r>
            <a:r>
              <a:rPr lang="uk-UA" sz="4000" dirty="0" smtClean="0"/>
              <a:t>, </a:t>
            </a:r>
            <a:r>
              <a:rPr lang="uk-UA" sz="4000" dirty="0" err="1" smtClean="0"/>
              <a:t>медико-біологічних</a:t>
            </a:r>
            <a:r>
              <a:rPr lang="uk-UA" sz="4000" dirty="0" smtClean="0"/>
              <a:t>, санітарно-гігієнічних та інших досліджень;</a:t>
            </a:r>
          </a:p>
          <a:p>
            <a:r>
              <a:rPr lang="uk-UA" sz="4000" dirty="0" smtClean="0"/>
              <a:t>м) визначення за заявками замовника шкідливих і небезпечних факторів виробничого середовища, технологічного та трудового процесів, проведення досліджень для розробки засобів і заходів щодо усунення або зменшення їх небезпечної дії;</a:t>
            </a:r>
          </a:p>
          <a:p>
            <a:r>
              <a:rPr lang="uk-UA" sz="4000" dirty="0" smtClean="0"/>
              <a:t>н) навчання за заявками замовників на робочих місцях фахівців підприємств, установ, організацій в установах санітарно-епідеміологічної служби, державних науково-дослідних інститутах гігієнічного та епідеміологічного профілю, а також фахівців підприємств, установ, організацій, проведення санітарно-гігієнічних та бактеріологічних досліджень;</a:t>
            </a:r>
          </a:p>
          <a:p>
            <a:r>
              <a:rPr lang="uk-UA" sz="4000" dirty="0" smtClean="0"/>
              <a:t>о) надання за заявками замовників послуг з організації роботи відомчих санітарних лабораторій, оснащення їх медичною технікою (обладнанням, апаратурою, приладами); навчання на місці фахівців таких лабораторій методики проведення санітарно-гігієнічних досліджень.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бесплатная Термометр на медицинских таблетках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652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88024" y="476672"/>
            <a:ext cx="39604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u="sng" dirty="0" smtClean="0">
                <a:solidFill>
                  <a:schemeClr val="tx1"/>
                </a:solidFill>
                <a:latin typeface="Comic Sans MS" pitchFamily="66" charset="0"/>
              </a:rPr>
              <a:t>Оподаткування </a:t>
            </a:r>
          </a:p>
          <a:p>
            <a:r>
              <a:rPr lang="uk-UA" sz="4000" b="1" u="sng" dirty="0" smtClean="0">
                <a:solidFill>
                  <a:schemeClr val="tx1"/>
                </a:solidFill>
                <a:latin typeface="Comic Sans MS" pitchFamily="66" charset="0"/>
              </a:rPr>
              <a:t>комунальних </a:t>
            </a:r>
          </a:p>
          <a:p>
            <a:r>
              <a:rPr lang="uk-UA" sz="4000" b="1" u="sng" dirty="0" smtClean="0">
                <a:solidFill>
                  <a:schemeClr val="tx1"/>
                </a:solidFill>
                <a:latin typeface="Comic Sans MS" pitchFamily="66" charset="0"/>
              </a:rPr>
              <a:t>некомерційних </a:t>
            </a:r>
          </a:p>
          <a:p>
            <a:r>
              <a:rPr lang="uk-UA" sz="4000" b="1" u="sng" dirty="0" smtClean="0">
                <a:solidFill>
                  <a:schemeClr val="tx1"/>
                </a:solidFill>
                <a:latin typeface="Comic Sans MS" pitchFamily="66" charset="0"/>
              </a:rPr>
              <a:t>підприємств </a:t>
            </a:r>
            <a:endParaRPr lang="uk-UA" sz="40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Податок на прибуток</a:t>
            </a:r>
            <a:br>
              <a:rPr lang="uk-UA" b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340768"/>
            <a:ext cx="4427984" cy="1800199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uk-UA" dirty="0" smtClean="0"/>
              <a:t>      КНП </a:t>
            </a:r>
            <a:r>
              <a:rPr lang="uk-UA" b="1" dirty="0" smtClean="0"/>
              <a:t>не сплачує </a:t>
            </a:r>
            <a:r>
              <a:rPr lang="uk-UA" dirty="0" smtClean="0"/>
              <a:t>податку на прибуток, допоки має </a:t>
            </a:r>
            <a:r>
              <a:rPr lang="uk-UA" dirty="0" smtClean="0">
                <a:solidFill>
                  <a:srgbClr val="0070C0"/>
                </a:solidFill>
              </a:rPr>
              <a:t>неприбутковий статус </a:t>
            </a:r>
            <a:r>
              <a:rPr lang="uk-UA" dirty="0" smtClean="0"/>
              <a:t>та використовує дохід </a:t>
            </a:r>
            <a:r>
              <a:rPr lang="uk-UA" dirty="0" smtClean="0">
                <a:solidFill>
                  <a:srgbClr val="0070C0"/>
                </a:solidFill>
              </a:rPr>
              <a:t>за цільовим призначенням.</a:t>
            </a:r>
          </a:p>
          <a:p>
            <a:pPr>
              <a:buNone/>
            </a:pPr>
            <a:endParaRPr lang="uk-UA" dirty="0" smtClean="0">
              <a:solidFill>
                <a:srgbClr val="0070C0"/>
              </a:solidFill>
            </a:endParaRPr>
          </a:p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196752"/>
            <a:ext cx="4536504" cy="4929411"/>
          </a:xfrm>
        </p:spPr>
        <p:txBody>
          <a:bodyPr>
            <a:normAutofit fontScale="70000" lnSpcReduction="20000"/>
          </a:bodyPr>
          <a:lstStyle/>
          <a:p>
            <a:pPr lvl="0" algn="ctr">
              <a:buNone/>
            </a:pPr>
            <a:r>
              <a:rPr lang="uk-UA" b="1" dirty="0" smtClean="0"/>
              <a:t>ВИМОГИ:</a:t>
            </a:r>
          </a:p>
          <a:p>
            <a:pPr lvl="0"/>
            <a:r>
              <a:rPr lang="uk-UA" dirty="0" smtClean="0"/>
              <a:t>утворене й зареєстроване згідно із законом, що регулює діяльність відповідних неприбуткових підприємств;</a:t>
            </a:r>
          </a:p>
          <a:p>
            <a:pPr lvl="0"/>
            <a:r>
              <a:rPr lang="uk-UA" dirty="0" smtClean="0"/>
              <a:t>входить до </a:t>
            </a:r>
            <a:r>
              <a:rPr lang="uk-UA" b="1" dirty="0" smtClean="0"/>
              <a:t>Реєстру неприбуткових установ та організацій</a:t>
            </a:r>
            <a:r>
              <a:rPr lang="uk-UA" dirty="0" smtClean="0"/>
              <a:t>;</a:t>
            </a:r>
          </a:p>
          <a:p>
            <a:pPr lvl="0"/>
            <a:r>
              <a:rPr lang="uk-UA" dirty="0" smtClean="0"/>
              <a:t>має статут, що</a:t>
            </a:r>
            <a:r>
              <a:rPr lang="ru-RU" dirty="0" smtClean="0"/>
              <a:t>: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      – </a:t>
            </a:r>
            <a:r>
              <a:rPr lang="uk-UA" b="1" dirty="0" smtClean="0"/>
              <a:t>забороняє розподіляти доходи </a:t>
            </a:r>
            <a:r>
              <a:rPr lang="uk-UA" dirty="0" smtClean="0"/>
              <a:t>між засновниками, членами органів управління, працівниками — крім оплати праці та нарахування єдиного соціального внеску (ЄСВ);</a:t>
            </a:r>
          </a:p>
          <a:p>
            <a:pPr>
              <a:buNone/>
            </a:pPr>
            <a:r>
              <a:rPr lang="uk-UA" dirty="0" smtClean="0"/>
              <a:t>      – передбачає передачу активів неприбутковим організаціям або зарахування до доходу бюджету </a:t>
            </a:r>
            <a:r>
              <a:rPr lang="uk-UA" b="1" dirty="0" smtClean="0"/>
              <a:t>в разі припинення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3140968"/>
            <a:ext cx="3816424" cy="2738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04664"/>
            <a:ext cx="4392488" cy="2540322"/>
          </a:xfrm>
          <a:prstGeom prst="rect">
            <a:avLst/>
          </a:prstGeom>
        </p:spPr>
      </p:pic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4932040" y="388885"/>
            <a:ext cx="3888432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КНП </a:t>
            </a:r>
            <a:r>
              <a:rPr kumimoji="0" lang="uk-UA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зобов’язане </a:t>
            </a:r>
            <a:r>
              <a:rPr kumimoji="0" lang="uk-UA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зареєструватися як платник ПДВ і сплачувати цей податок за </a:t>
            </a:r>
            <a:r>
              <a:rPr kumimoji="0" lang="uk-UA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двох одночасних умов</a:t>
            </a:r>
            <a:r>
              <a:rPr kumimoji="0" lang="uk-UA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uk-UA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1) заклад здійснює операції, що є об’єктом оподаткування ПДВ</a:t>
            </a:r>
            <a:r>
              <a:rPr kumimoji="0" lang="uk-UA" sz="17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uk-UA" sz="17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2) обсяг цих операцій протягом останніх 12 місяців перевищив </a:t>
            </a:r>
            <a:r>
              <a:rPr kumimoji="0" lang="uk-UA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1 </a:t>
            </a:r>
            <a:r>
              <a:rPr kumimoji="0" lang="uk-UA" sz="17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млн</a:t>
            </a:r>
            <a:r>
              <a:rPr kumimoji="0" lang="uk-UA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uk-UA" sz="17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грн</a:t>
            </a:r>
            <a:r>
              <a:rPr kumimoji="0" lang="uk-UA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(без ПДВ).</a:t>
            </a:r>
            <a:endParaRPr kumimoji="0" lang="uk-UA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284984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/>
              <a:t>При визначенні обсягу слід враховувати операції, що оподатковуються за ставками 20%, 7% та 0%, </a:t>
            </a:r>
            <a:r>
              <a:rPr lang="uk-UA" sz="1600" dirty="0" err="1" smtClean="0"/>
              <a:t>та</a:t>
            </a:r>
            <a:r>
              <a:rPr lang="uk-UA" sz="1600" dirty="0" smtClean="0"/>
              <a:t> не брати до уваги операції, звільнені від ПДВ</a:t>
            </a:r>
            <a:r>
              <a:rPr lang="uk-UA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9212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754308" y="620688"/>
            <a:ext cx="4850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C00000"/>
                </a:solidFill>
              </a:rPr>
              <a:t>Єдиний податок</a:t>
            </a:r>
            <a:endParaRPr lang="uk-UA" sz="28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1628800"/>
            <a:ext cx="45720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800" dirty="0" smtClean="0"/>
              <a:t>КНП </a:t>
            </a:r>
            <a:r>
              <a:rPr lang="uk-UA" sz="2800" b="1" dirty="0" smtClean="0"/>
              <a:t>не може </a:t>
            </a:r>
            <a:r>
              <a:rPr lang="uk-UA" sz="2800" dirty="0" smtClean="0"/>
              <a:t>бути платником єдиного податку.</a:t>
            </a:r>
          </a:p>
          <a:p>
            <a:pPr>
              <a:buNone/>
            </a:pPr>
            <a:endParaRPr lang="uk-UA" sz="2800" dirty="0" smtClean="0"/>
          </a:p>
          <a:p>
            <a:pPr>
              <a:buNone/>
            </a:pPr>
            <a:r>
              <a:rPr lang="uk-UA" sz="1800" dirty="0" smtClean="0"/>
              <a:t>Єдиний податок не сплачують </a:t>
            </a:r>
            <a:r>
              <a:rPr lang="uk-UA" sz="1800" dirty="0" err="1" smtClean="0"/>
              <a:t>юрособи</a:t>
            </a:r>
            <a:r>
              <a:rPr lang="uk-UA" sz="1800" dirty="0" smtClean="0"/>
              <a:t>, у статутному капіталі яких частка, що належить іншим </a:t>
            </a:r>
            <a:r>
              <a:rPr lang="uk-UA" sz="1800" dirty="0" err="1" smtClean="0"/>
              <a:t>юрособам</a:t>
            </a:r>
            <a:r>
              <a:rPr lang="uk-UA" sz="1800" dirty="0" smtClean="0"/>
              <a:t> — неплатникам єдиного податку, перевищує 25% (пп. 291.5.5 ПК).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>
                <a:solidFill>
                  <a:srgbClr val="C00000"/>
                </a:solidFill>
              </a:rPr>
              <a:t>Податок на нерухоме майно, відмінне від земельної ділянки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3"/>
            <a:ext cx="8435280" cy="259228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sz="2800" dirty="0" smtClean="0"/>
              <a:t>КНП </a:t>
            </a:r>
            <a:r>
              <a:rPr lang="uk-UA" sz="2800" b="1" dirty="0" smtClean="0">
                <a:solidFill>
                  <a:srgbClr val="C00000"/>
                </a:solidFill>
              </a:rPr>
              <a:t>не сплачує </a:t>
            </a:r>
            <a:r>
              <a:rPr lang="uk-UA" sz="2800" dirty="0" smtClean="0"/>
              <a:t>податку на нерухоме майно, якщо:</a:t>
            </a:r>
          </a:p>
          <a:p>
            <a:pPr lvl="0"/>
            <a:r>
              <a:rPr lang="uk-UA" sz="2400" dirty="0" smtClean="0"/>
              <a:t>створене органом місцевого самоврядування;</a:t>
            </a:r>
          </a:p>
          <a:p>
            <a:pPr lvl="0"/>
            <a:r>
              <a:rPr lang="uk-UA" sz="2400" dirty="0" smtClean="0"/>
              <a:t>отримало нерухомість від власника (територіальної громади) в </a:t>
            </a:r>
            <a:r>
              <a:rPr lang="uk-UA" sz="2400" b="1" dirty="0" smtClean="0"/>
              <a:t>оперативне управління</a:t>
            </a:r>
            <a:r>
              <a:rPr lang="uk-UA" sz="2400" dirty="0" smtClean="0"/>
              <a:t>;</a:t>
            </a:r>
          </a:p>
          <a:p>
            <a:pPr lvl="0"/>
            <a:r>
              <a:rPr lang="uk-UA" sz="2400" dirty="0" smtClean="0"/>
              <a:t>фінансується з місцевого бюджету;</a:t>
            </a:r>
          </a:p>
          <a:p>
            <a:pPr lvl="0"/>
            <a:r>
              <a:rPr lang="uk-UA" sz="2400" dirty="0" smtClean="0"/>
              <a:t>має статус неприбутковості.</a:t>
            </a:r>
          </a:p>
          <a:p>
            <a:pPr>
              <a:buNone/>
            </a:pPr>
            <a:endParaRPr lang="uk-UA" dirty="0"/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0032" y="4005064"/>
            <a:ext cx="3960440" cy="2471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Земельний податок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1317823"/>
          </a:xfrm>
        </p:spPr>
        <p:txBody>
          <a:bodyPr>
            <a:noAutofit/>
          </a:bodyPr>
          <a:lstStyle/>
          <a:p>
            <a:pPr algn="ctr"/>
            <a:endParaRPr lang="uk-UA" sz="2200" dirty="0" smtClean="0">
              <a:latin typeface="Comic Sans MS" pitchFamily="66" charset="0"/>
            </a:endParaRPr>
          </a:p>
          <a:p>
            <a:pPr algn="ctr"/>
            <a:endParaRPr lang="uk-UA" sz="2200" dirty="0" smtClean="0">
              <a:latin typeface="Comic Sans MS" pitchFamily="66" charset="0"/>
            </a:endParaRPr>
          </a:p>
          <a:p>
            <a:pPr algn="ctr"/>
            <a:endParaRPr lang="uk-UA" sz="2200" dirty="0" smtClean="0">
              <a:latin typeface="Comic Sans MS" pitchFamily="66" charset="0"/>
            </a:endParaRPr>
          </a:p>
          <a:p>
            <a:pPr algn="ctr"/>
            <a:endParaRPr lang="uk-UA" sz="2200" dirty="0" smtClean="0">
              <a:latin typeface="Comic Sans MS" pitchFamily="66" charset="0"/>
            </a:endParaRPr>
          </a:p>
          <a:p>
            <a:pPr algn="ctr"/>
            <a:r>
              <a:rPr lang="uk-UA" sz="2200" dirty="0" smtClean="0">
                <a:latin typeface="Comic Sans MS" pitchFamily="66" charset="0"/>
              </a:rPr>
              <a:t>КНП, що повністю фінансуються за рахунок державного або місцевого бюджету </a:t>
            </a:r>
            <a:endParaRPr lang="uk-UA" sz="2200" dirty="0">
              <a:latin typeface="Comic Sans MS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996953"/>
            <a:ext cx="4040188" cy="504055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не сплачують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uk-UA" dirty="0" smtClean="0">
                <a:latin typeface="Comic Sans MS" pitchFamily="66" charset="0"/>
              </a:rPr>
              <a:t>КНП, які мають інші джерела фінансування</a:t>
            </a:r>
            <a:endParaRPr lang="uk-UA" dirty="0"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852936"/>
            <a:ext cx="4041775" cy="576064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сплачують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87042" name="Picture 2" descr="https://th.bing.com/th/id/R.94cef8186bbec760f305a7ae913c5049?rik=50Yo%2b37sEGqgfA&amp;pid=ImgRaw&amp;r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752" y="3861048"/>
            <a:ext cx="4720605" cy="27150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s://www.healthcareertalent.com/wp-content/uploads/2011/12/Main-image-first-page-600x3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11560" y="476673"/>
            <a:ext cx="78703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dirty="0" smtClean="0">
                <a:latin typeface="Comic Sans MS" pitchFamily="66" charset="0"/>
              </a:rPr>
              <a:t>Податки з зарплати</a:t>
            </a:r>
            <a:endParaRPr lang="uk-UA" sz="4400" b="1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5266" y="1484784"/>
            <a:ext cx="33169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32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uk-UA" sz="3200" b="1" dirty="0" smtClean="0">
                <a:solidFill>
                  <a:srgbClr val="C00000"/>
                </a:solidFill>
                <a:latin typeface="Comic Sans MS" pitchFamily="66" charset="0"/>
              </a:rPr>
              <a:t>ПДФО</a:t>
            </a:r>
          </a:p>
          <a:p>
            <a:pPr algn="ctr"/>
            <a:r>
              <a:rPr lang="uk-UA" sz="3200" b="1" dirty="0" smtClean="0">
                <a:solidFill>
                  <a:srgbClr val="C00000"/>
                </a:solidFill>
                <a:latin typeface="Comic Sans MS" pitchFamily="66" charset="0"/>
              </a:rPr>
              <a:t>Військовий збір</a:t>
            </a:r>
          </a:p>
          <a:p>
            <a:pPr algn="ctr"/>
            <a:r>
              <a:rPr lang="uk-UA" sz="3200" b="1" dirty="0" smtClean="0">
                <a:solidFill>
                  <a:srgbClr val="C00000"/>
                </a:solidFill>
                <a:latin typeface="Comic Sans MS" pitchFamily="66" charset="0"/>
              </a:rPr>
              <a:t>ЄСВ</a:t>
            </a:r>
            <a:endParaRPr lang="uk-UA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212976"/>
            <a:ext cx="40324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uk-UA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uk-UA" sz="32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На загальних підставах</a:t>
            </a:r>
            <a:endParaRPr lang="uk-UA" sz="3200" b="1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&amp;Pcy;&amp;Lcy;&amp;Acy;&amp;Tcy;&amp;Ncy;&amp;Icy;&amp;Kcy;&amp;Acy;&amp;Mcy;&amp;Icy; &amp;Pcy;&amp;Ocy;&amp;Dcy;&amp;Acy;&amp;Tcy;&amp;Kcy;&amp;Ucy; &amp;Jukcy; (&amp;scy;&amp;tcy;.162 &amp;Pcy;&amp;Kcy; &amp;Ucy;&amp;kcy;&amp;rcy;&amp;acy;&amp;yicy;&amp;ncy;&amp;icy;):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&amp;Pcy;&amp;Lcy;&amp;Acy;&amp;Tcy;&amp;Ncy;&amp;Icy;&amp;Kcy;&amp;Acy;&amp;Mcy;&amp;Icy; &amp;Pcy;&amp;Ocy;&amp;Dcy;&amp;Acy;&amp;Tcy;&amp;Kcy;&amp;Ucy; &amp;Jukcy; (&amp;scy;&amp;tcy;.162 &amp;Pcy;&amp;Kcy; &amp;Ucy;&amp;kcy;&amp;rcy;&amp;acy;&amp;yicy;&amp;ncy;&amp;icy;):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&amp;Pcy;&amp;Lcy;&amp;Acy;&amp;Tcy;&amp;Ncy;&amp;Icy;&amp;Kcy;&amp;Acy;&amp;Mcy;&amp;Icy; &amp;Pcy;&amp;Ocy;&amp;Dcy;&amp;Acy;&amp;Tcy;&amp;Kcy;&amp;Ucy; &amp;Jukcy; (&amp;scy;&amp;tcy;.162 &amp;Pcy;&amp;Kcy; &amp;Ucy;&amp;kcy;&amp;rcy;&amp;acy;&amp;yicy;&amp;ncy;&amp;icy;):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502500" cy="601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>
            <a:spLocks noGrp="1"/>
          </p:cNvSpPr>
          <p:nvPr>
            <p:ph idx="1"/>
          </p:nvPr>
        </p:nvSpPr>
        <p:spPr>
          <a:xfrm>
            <a:off x="428625" y="629850"/>
            <a:ext cx="8258100" cy="2003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400050" algn="just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Базою</a:t>
            </a:r>
            <a:r>
              <a:rPr lang="en-US" sz="1300" b="1" u="sng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 </a:t>
            </a:r>
            <a:r>
              <a:rPr lang="ru-RU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ний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3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400050" algn="just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Загальний</a:t>
            </a:r>
            <a:r>
              <a:rPr lang="en-US" sz="1300" b="1" u="sng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оподатковуваний</a:t>
            </a:r>
            <a:r>
              <a:rPr lang="en-US" sz="1300" b="1" u="sng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будь-який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підлягає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оподаткуванню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виплачений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наданий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користь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протягом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періоду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r>
              <a:rPr lang="ru-RU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Загальний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річний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сумі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місячних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іноземних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отриманих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протягом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отриманих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фізичною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особою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підприємцем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провадження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господарської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діяльності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отриманих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фізичною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особою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яка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провадить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незалежну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професійну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діяльність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3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400050" algn="just" rtl="0">
              <a:spcBef>
                <a:spcPts val="36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603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Comic Sans MS"/>
              <a:buChar char="-"/>
            </a:pPr>
            <a:endParaRPr sz="13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50" dirty="0">
              <a:solidFill>
                <a:srgbClr val="333333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solidFill>
                <a:srgbClr val="333333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solidFill>
                <a:srgbClr val="333333"/>
              </a:solidFill>
            </a:endParaRPr>
          </a:p>
          <a:p>
            <a:pPr marL="0" lvl="0" indent="400050" algn="just" rtl="0"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489300" y="2575350"/>
            <a:ext cx="4343100" cy="42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загального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місячного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річного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оподатковуваного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включаються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вигляді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заробітної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виплачені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відповідно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умов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трудового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договору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контракту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винагород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виплат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виплачених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відповідно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умов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цивільно-правового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договору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продажу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об'єктів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майнових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і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немайнових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зокрема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інтелектуальної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промислової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власності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прирівняні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вигляді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авторської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винагороди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іншої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частина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операцій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майном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надання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майна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лізинг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оренду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суборенду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строкове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володіння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користування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прибуток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включений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минулих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самостійно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виявлений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звітному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платником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нарахований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контролюючим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органом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пасивні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вигляді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виграшів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призів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1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80928"/>
            <a:ext cx="3685012" cy="3224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600" y="513300"/>
            <a:ext cx="7376400" cy="608405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 txBox="1"/>
          <p:nvPr/>
        </p:nvSpPr>
        <p:spPr>
          <a:xfrm>
            <a:off x="2771800" y="32048"/>
            <a:ext cx="33651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 dirty="0" err="1">
                <a:latin typeface="Comic Sans MS"/>
                <a:ea typeface="Comic Sans MS"/>
                <a:cs typeface="Comic Sans MS"/>
                <a:sym typeface="Comic Sans MS"/>
              </a:rPr>
              <a:t>Ставки</a:t>
            </a:r>
            <a:r>
              <a:rPr lang="en-US" sz="1800" b="1" u="sng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u="sng" dirty="0" err="1"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endParaRPr sz="1800" b="1" u="sng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/>
        </p:nvSpPr>
        <p:spPr>
          <a:xfrm>
            <a:off x="454687" y="1052736"/>
            <a:ext cx="8558100" cy="59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</a:t>
            </a:r>
            <a:r>
              <a:rPr lang="en-US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має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зменшення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місячного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отримуваного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одного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роботодавця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вигляді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заробітної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податкової</a:t>
            </a:r>
            <a:r>
              <a:rPr lang="en-US" sz="18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соціальної</a:t>
            </a:r>
            <a:r>
              <a:rPr lang="en-US" sz="18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пільги</a:t>
            </a:r>
            <a:r>
              <a:rPr lang="en-US" sz="1800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endParaRPr lang="uk-UA" sz="1800" b="1" dirty="0" smtClean="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u="sng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50 </a:t>
            </a:r>
            <a:r>
              <a:rPr lang="en-US" sz="1800" b="1" u="sng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відсоткам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прожиткового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мінімуму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працездатної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місяць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встановленому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законом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-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будь-якого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lang="uk-UA" sz="1800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endParaRPr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u="sng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100 </a:t>
            </a:r>
            <a:r>
              <a:rPr lang="en-US" sz="1800" b="1" u="sng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відсоткам</a:t>
            </a:r>
            <a:r>
              <a:rPr lang="en-US" sz="18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визначеної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підпунктом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169.1.1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цього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пункту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-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утримує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двох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більше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дітей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віком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18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- 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кожну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дитину</a:t>
            </a:r>
            <a:r>
              <a:rPr lang="uk-UA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</a:p>
          <a:p>
            <a:pPr marL="457200" lvl="0" indent="-298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endParaRPr lang="uk-UA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5875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</a:pPr>
            <a:r>
              <a:rPr lang="uk-UA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endParaRPr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3104"/>
            <a:ext cx="23241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470" y="229045"/>
            <a:ext cx="2824267" cy="1861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908720"/>
            <a:ext cx="763284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298450" algn="just"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b="1" u="sng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150 </a:t>
            </a:r>
            <a:r>
              <a:rPr lang="ru-RU" sz="1800" b="1" u="sng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відсоткам</a:t>
            </a:r>
            <a:r>
              <a:rPr lang="ru-RU" sz="18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пільги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визначеної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підпунктом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169.1.1 </a:t>
            </a:r>
            <a:r>
              <a:rPr lang="ru-RU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пункту 169, 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для такого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ru-RU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</a:p>
          <a:p>
            <a:pPr marL="457200" lvl="0" indent="-298450" algn="just">
              <a:buClr>
                <a:srgbClr val="333333"/>
              </a:buClr>
              <a:buSzPts val="1100"/>
              <a:buFont typeface="Comic Sans MS"/>
              <a:buChar char="-"/>
            </a:pPr>
            <a:endParaRPr lang="ru-RU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одинокою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матір'ю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батьком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), вдовою (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вдівцем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опікуном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піклувальником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кожну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до 18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утримує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дитину-інваліда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кожну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до 18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особою,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віднесеною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законом до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першої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категорій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постраждали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внаслідок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Чорнобильської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катастрофи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включаючи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нагороджених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грамотами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Президії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Верховної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Ради УРСР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зв'язку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участю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ліквідації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наслідків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Чорнобильської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катастрофи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учнем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студентом,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аспірантом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ординатором,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ад'юнктом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ґ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II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групи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у тому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числі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дитинства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крім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"б"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169.1.4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цього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пункту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особою,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присуджено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довічну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стипендію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як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громадянину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зазнав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переслідувань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правозахисну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діяльність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включаючи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журналістів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учасником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бойових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країн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після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поширюється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Закону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"Про статус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ветеранів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гарантії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захисту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",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крім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"б"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169.1.4 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пункту 169.</a:t>
            </a:r>
            <a:endParaRPr lang="ru-RU"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26113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764704"/>
            <a:ext cx="748883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298450" algn="just">
              <a:spcBef>
                <a:spcPts val="1200"/>
              </a:spcBef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b="1" u="sng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200 </a:t>
            </a:r>
            <a:r>
              <a:rPr lang="ru-RU" sz="1800" b="1" u="sng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відсоткам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пільги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визначеної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підпунктом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169.1.1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цього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пункту, - для такого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</a:t>
            </a:r>
            <a:r>
              <a:rPr lang="ru-RU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</a:p>
          <a:p>
            <a:pPr marL="457200" lvl="0" indent="-298450" algn="just">
              <a:spcBef>
                <a:spcPts val="1200"/>
              </a:spcBef>
              <a:buClr>
                <a:srgbClr val="333333"/>
              </a:buClr>
              <a:buSzPts val="1100"/>
              <a:buFont typeface="Comic Sans MS"/>
              <a:buChar char="-"/>
            </a:pPr>
            <a:endParaRPr lang="ru-RU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357188" algn="just"/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Героєм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Героєм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Радянського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Союзу,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Героєм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Соціалістичної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повним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кавалером ордена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Слави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ордена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Трудової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Слави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особою,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нагородженою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чотирма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і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більше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медалями "За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відвагу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";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учасником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бойових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час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особою, яка у той час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працювала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тилу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та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 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II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групи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з числа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учасників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бойових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країн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після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поширюється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Закону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"Про статус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ветеранів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гарантії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захисту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";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колишнім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в'язнем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концтаборів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гетто та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місць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примусового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утримання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час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особою,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репресованою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реабілітованою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особою, яка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була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насильно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вивезена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колишнього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СРСР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час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держав,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перебували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стані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колишнім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СРСР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були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окуповані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фашистською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Німеччиною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союзниками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ґ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особою, яка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перебувала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блокадній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колишнього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Ленінграда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(Санкт-Петербург,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Російська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Федерація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8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вересня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1941 року по 27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січня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1944 року.</a:t>
            </a:r>
          </a:p>
        </p:txBody>
      </p:sp>
    </p:spTree>
    <p:extLst>
      <p:ext uri="{BB962C8B-B14F-4D97-AF65-F5344CB8AC3E}">
        <p14:creationId xmlns:p14="http://schemas.microsoft.com/office/powerpoint/2010/main" val="23433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Прожитковий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мінімум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соціальними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демографічними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групами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2024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963142"/>
              </p:ext>
            </p:extLst>
          </p:nvPr>
        </p:nvGraphicFramePr>
        <p:xfrm>
          <a:off x="683568" y="1196750"/>
          <a:ext cx="7920880" cy="433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9465">
                <a:tc rowSpan="2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err="1" smtClean="0"/>
                        <a:t>Соціальні</a:t>
                      </a:r>
                      <a:r>
                        <a:rPr lang="ru-RU" sz="1600" dirty="0" smtClean="0"/>
                        <a:t> і </a:t>
                      </a:r>
                      <a:r>
                        <a:rPr lang="ru-RU" sz="1600" dirty="0" err="1" smtClean="0"/>
                        <a:t>демографічні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групи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населення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Розмір прожиткового мінімуму, </a:t>
                      </a:r>
                      <a:r>
                        <a:rPr lang="uk-UA" sz="1600" dirty="0" err="1" smtClean="0"/>
                        <a:t>грн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46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з 01.01.2024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just"/>
                      <a:r>
                        <a:rPr lang="uk-UA" sz="1800" dirty="0" smtClean="0"/>
                        <a:t>     Я</a:t>
                      </a:r>
                      <a:r>
                        <a:rPr lang="ru-RU" sz="1800" dirty="0" smtClean="0"/>
                        <a:t>к правило, </a:t>
                      </a:r>
                      <a:r>
                        <a:rPr lang="ru-RU" sz="1800" dirty="0" err="1" smtClean="0"/>
                        <a:t>прожитковий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мінімум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підвищується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тричі</a:t>
                      </a:r>
                      <a:r>
                        <a:rPr lang="ru-RU" sz="1800" dirty="0" smtClean="0"/>
                        <a:t> на </a:t>
                      </a:r>
                      <a:r>
                        <a:rPr lang="ru-RU" sz="1800" dirty="0" err="1" smtClean="0"/>
                        <a:t>рік</a:t>
                      </a:r>
                      <a:r>
                        <a:rPr lang="ru-RU" sz="1800" dirty="0" smtClean="0"/>
                        <a:t> (</a:t>
                      </a:r>
                      <a:r>
                        <a:rPr lang="ru-RU" sz="1800" dirty="0" err="1" smtClean="0"/>
                        <a:t>січень</a:t>
                      </a:r>
                      <a:r>
                        <a:rPr lang="ru-RU" sz="1800" dirty="0" smtClean="0"/>
                        <a:t>, </a:t>
                      </a:r>
                      <a:r>
                        <a:rPr lang="ru-RU" sz="1800" dirty="0" err="1" smtClean="0"/>
                        <a:t>липень</a:t>
                      </a:r>
                      <a:r>
                        <a:rPr lang="ru-RU" sz="1800" dirty="0" smtClean="0"/>
                        <a:t>, </a:t>
                      </a:r>
                      <a:r>
                        <a:rPr lang="ru-RU" sz="1800" dirty="0" err="1" smtClean="0"/>
                        <a:t>грудень</a:t>
                      </a:r>
                      <a:r>
                        <a:rPr lang="ru-RU" sz="1800" dirty="0" smtClean="0"/>
                        <a:t>). </a:t>
                      </a:r>
                    </a:p>
                    <a:p>
                      <a:pPr algn="just"/>
                      <a:r>
                        <a:rPr lang="ru-RU" sz="1800" dirty="0" smtClean="0"/>
                        <a:t>     </a:t>
                      </a:r>
                      <a:r>
                        <a:rPr lang="ru-RU" sz="1800" dirty="0" err="1" smtClean="0"/>
                        <a:t>Однак</a:t>
                      </a:r>
                      <a:r>
                        <a:rPr lang="ru-RU" sz="1800" dirty="0" smtClean="0"/>
                        <a:t> у Законах про </a:t>
                      </a:r>
                      <a:r>
                        <a:rPr lang="ru-RU" sz="1800" dirty="0" err="1" smtClean="0"/>
                        <a:t>держбюджет</a:t>
                      </a:r>
                      <a:r>
                        <a:rPr lang="ru-RU" sz="1800" dirty="0" smtClean="0"/>
                        <a:t> на 2023 та 2024 роки такого </a:t>
                      </a:r>
                      <a:r>
                        <a:rPr lang="ru-RU" sz="1800" dirty="0" err="1" smtClean="0"/>
                        <a:t>немає</a:t>
                      </a:r>
                      <a:r>
                        <a:rPr lang="ru-RU" sz="1800" dirty="0" smtClean="0"/>
                        <a:t>, й </a:t>
                      </a:r>
                      <a:r>
                        <a:rPr lang="ru-RU" sz="1800" dirty="0" err="1" smtClean="0"/>
                        <a:t>прожитковий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мінімум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залишається</a:t>
                      </a:r>
                      <a:r>
                        <a:rPr lang="ru-RU" sz="1800" dirty="0" smtClean="0"/>
                        <a:t> один на весь </a:t>
                      </a:r>
                      <a:r>
                        <a:rPr lang="ru-RU" sz="1800" dirty="0" err="1" smtClean="0"/>
                        <a:t>рік</a:t>
                      </a:r>
                      <a:r>
                        <a:rPr lang="ru-RU" sz="1800" dirty="0" smtClean="0"/>
                        <a:t> 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/>
                        <a:t>Діти</a:t>
                      </a:r>
                      <a:r>
                        <a:rPr lang="ru-RU" sz="1600" dirty="0" smtClean="0"/>
                        <a:t> до 6 </a:t>
                      </a:r>
                      <a:r>
                        <a:rPr lang="ru-RU" sz="1600" dirty="0" err="1" smtClean="0"/>
                        <a:t>років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2 563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/>
                        <a:t>Діти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від</a:t>
                      </a:r>
                      <a:r>
                        <a:rPr lang="ru-RU" sz="1600" dirty="0" smtClean="0"/>
                        <a:t> 6</a:t>
                      </a:r>
                    </a:p>
                    <a:p>
                      <a:pPr algn="l"/>
                      <a:r>
                        <a:rPr lang="ru-RU" sz="1600" dirty="0" smtClean="0"/>
                        <a:t>до 18 </a:t>
                      </a:r>
                      <a:r>
                        <a:rPr lang="ru-RU" sz="1600" dirty="0" err="1" smtClean="0"/>
                        <a:t>років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3 196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/>
                        <a:t>Працездатні</a:t>
                      </a:r>
                      <a:r>
                        <a:rPr lang="ru-RU" sz="1600" dirty="0" smtClean="0"/>
                        <a:t> особи 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3 028</a:t>
                      </a:r>
                      <a:endParaRPr lang="ru-RU" sz="1800" b="0" i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b="0" i="0" dirty="0">
                        <a:solidFill>
                          <a:srgbClr val="2D2D2D"/>
                        </a:solidFill>
                        <a:effectLst/>
                        <a:latin typeface="PT San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Особи, </a:t>
                      </a:r>
                      <a:r>
                        <a:rPr lang="ru-RU" sz="1600" dirty="0" err="1" smtClean="0"/>
                        <a:t>що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втратили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працездатність</a:t>
                      </a:r>
                      <a:endParaRPr lang="ru-RU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2 361</a:t>
                      </a:r>
                      <a:endParaRPr lang="ru-RU" sz="1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/>
                        <a:t>Загальний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показник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2 920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64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04664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ПСП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граничний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доходу для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році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124744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ПСП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прожиткового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мінімуму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працездатної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особи (у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місяць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встановленого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законом на 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січня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податкового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року.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606734"/>
              </p:ext>
            </p:extLst>
          </p:nvPr>
        </p:nvGraphicFramePr>
        <p:xfrm>
          <a:off x="899593" y="1988840"/>
          <a:ext cx="7704855" cy="266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ПСП 202</a:t>
                      </a:r>
                      <a:r>
                        <a:rPr lang="uk-UA" sz="1600" dirty="0" smtClean="0"/>
                        <a:t>4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33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Максимальне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значення</a:t>
                      </a:r>
                      <a:r>
                        <a:rPr lang="ru-RU" sz="1600" dirty="0" smtClean="0"/>
                        <a:t> доходу, </a:t>
                      </a:r>
                      <a:r>
                        <a:rPr lang="ru-RU" sz="1600" dirty="0" err="1" smtClean="0"/>
                        <a:t>який</a:t>
                      </a:r>
                      <a:r>
                        <a:rPr lang="ru-RU" sz="1600" dirty="0" smtClean="0"/>
                        <a:t> да</a:t>
                      </a:r>
                      <a:r>
                        <a:rPr lang="uk-UA" sz="1600" dirty="0" smtClean="0"/>
                        <a:t>є</a:t>
                      </a:r>
                      <a:r>
                        <a:rPr lang="uk-UA" sz="1600" baseline="0" dirty="0" smtClean="0"/>
                        <a:t> право на ПСП (</a:t>
                      </a:r>
                      <a:r>
                        <a:rPr lang="uk-UA" sz="1600" b="1" baseline="0" dirty="0" smtClean="0"/>
                        <a:t>поріг</a:t>
                      </a:r>
                      <a:r>
                        <a:rPr lang="uk-UA" sz="1600" baseline="0" dirty="0" smtClean="0"/>
                        <a:t>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33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4240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грн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(3028 грн. × 1,4 = 4239,2 ≈ 4240 </a:t>
                      </a:r>
                      <a:r>
                        <a:rPr lang="ru-RU" sz="1600" dirty="0" err="1" smtClean="0"/>
                        <a:t>грн</a:t>
                      </a:r>
                      <a:r>
                        <a:rPr lang="ru-RU" sz="1600" dirty="0" smtClean="0"/>
                        <a:t>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69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ПСП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5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100%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150%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200%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33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1514</a:t>
                      </a:r>
                    </a:p>
                    <a:p>
                      <a:pPr algn="ctr"/>
                      <a:r>
                        <a:rPr lang="ru-RU" sz="1600" dirty="0" smtClean="0"/>
                        <a:t>(3028 грн. х 50% х 100%)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2271</a:t>
                      </a:r>
                      <a:r>
                        <a:rPr lang="ru-RU" sz="1600" dirty="0" smtClean="0"/>
                        <a:t>  </a:t>
                      </a:r>
                    </a:p>
                    <a:p>
                      <a:pPr algn="ctr"/>
                      <a:r>
                        <a:rPr lang="ru-RU" sz="1600" dirty="0" smtClean="0"/>
                        <a:t>(1514 грн. х 50% х 150%)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3028</a:t>
                      </a:r>
                    </a:p>
                    <a:p>
                      <a:pPr algn="ctr"/>
                      <a:r>
                        <a:rPr lang="ru-RU" sz="1600" dirty="0" smtClean="0"/>
                        <a:t>(1514 грн. х 50% х 200%)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493515"/>
              </p:ext>
            </p:extLst>
          </p:nvPr>
        </p:nvGraphicFramePr>
        <p:xfrm>
          <a:off x="899593" y="4725145"/>
          <a:ext cx="7704855" cy="1696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ПСП на </a:t>
                      </a:r>
                      <a:r>
                        <a:rPr lang="ru-RU" sz="1600" b="1" dirty="0" err="1" smtClean="0"/>
                        <a:t>дітей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787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 дитини</a:t>
                      </a:r>
                    </a:p>
                    <a:p>
                      <a:pPr algn="ctr"/>
                      <a:r>
                        <a:rPr lang="uk-UA" sz="1600" dirty="0" smtClean="0"/>
                        <a:t>поріг доходу –</a:t>
                      </a:r>
                      <a:r>
                        <a:rPr lang="uk-UA" sz="1600" baseline="0" dirty="0" smtClean="0"/>
                        <a:t> </a:t>
                      </a:r>
                      <a:r>
                        <a:rPr lang="ru-RU" sz="1600" baseline="0" dirty="0" smtClean="0"/>
                        <a:t>8480 грн. </a:t>
                      </a:r>
                    </a:p>
                    <a:p>
                      <a:pPr algn="ctr"/>
                      <a:r>
                        <a:rPr lang="ru-RU" sz="1600" baseline="0" dirty="0" smtClean="0"/>
                        <a:t>(4240 грн. х 2)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3 дитини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поріг доходу –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12720 грн.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(4240 грн. х 3)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4 дитини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поріг доходу –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16960 грн.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(4240 грн. х 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21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3028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4542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6056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19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94" y="620688"/>
            <a:ext cx="7854045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250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/>
        </p:nvSpPr>
        <p:spPr>
          <a:xfrm>
            <a:off x="245025" y="260648"/>
            <a:ext cx="8837100" cy="4155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51435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Єдиний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внесок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загальнообов'язкове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державне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соціальне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страхування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консолідований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страховий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внесок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збір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здійснюється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системи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загальнообов'язкового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обов'язковому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порядку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регулярній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основі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метою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забезпечення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захисту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випадках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передбачених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законодавством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застрахованих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страхових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виплат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діючими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видами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загальнообов'язкового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Основна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ставка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- 22%.</a:t>
            </a:r>
            <a:endParaRPr b="1" dirty="0">
              <a:solidFill>
                <a:schemeClr val="tx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514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tx1"/>
                </a:solidFill>
                <a:latin typeface="Roboto"/>
                <a:ea typeface="Comic Sans MS"/>
                <a:cs typeface="Comic Sans MS"/>
                <a:sym typeface="Roboto"/>
              </a:rPr>
              <a:t>Законом України 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"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внесення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змін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кодексу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деяких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законодавчих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актів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щодо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покращення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адміністрування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перегляду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ставок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окремих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податків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і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зборів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"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запроваджено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окремі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зміни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щодо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сплати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єдиного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внеску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загальнообов'язкове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державне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соціальне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(ЄСВ),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набрали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чинності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01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2019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dirty="0">
              <a:solidFill>
                <a:schemeClr val="tx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>
              <a:buClr>
                <a:schemeClr val="dk1"/>
              </a:buClr>
              <a:buSzPts val="1100"/>
            </a:pP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Відтепер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ЄСВ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осіб-підприємців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у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тому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числі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обрали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спрощену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систему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у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працюють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інвалідністю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встановлюється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8,41 %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ЄСВ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працюючих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інвалідністю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Раніше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фізичні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особи-підприємці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у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яких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працюють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особи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інвалідністю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застосовували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основну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ставку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ЄСВ у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22 %.</a:t>
            </a:r>
            <a:endParaRPr lang="uk-UA" dirty="0" smtClean="0">
              <a:solidFill>
                <a:schemeClr val="tx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Comic Sans MS" pitchFamily="66" charset="0"/>
                <a:ea typeface="Comic Sans MS"/>
                <a:sym typeface="Comic Sans MS"/>
              </a:rPr>
              <a:t>          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  <a:ea typeface="Comic Sans MS"/>
              </a:rPr>
              <a:t>П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ідприємства і громадські організації осіб з інвалідністю застосовують ставку </a:t>
            </a:r>
            <a:r>
              <a:rPr lang="uk-UA" b="1" dirty="0" smtClean="0">
                <a:solidFill>
                  <a:schemeClr val="tx1"/>
                </a:solidFill>
                <a:latin typeface="Comic Sans MS" pitchFamily="66" charset="0"/>
              </a:rPr>
              <a:t>5,5%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, а підприємства і </a:t>
            </a:r>
            <a:r>
              <a:rPr lang="uk-UA" u="sng" dirty="0" smtClean="0">
                <a:solidFill>
                  <a:schemeClr val="tx1"/>
                </a:solidFill>
                <a:latin typeface="Comic Sans MS" pitchFamily="66" charset="0"/>
              </a:rPr>
              <a:t>всеукраїнські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 громадські організації осіб з інвалідністю, у т.ч. товариств УТОГ та УТОС, - ставку </a:t>
            </a:r>
            <a:r>
              <a:rPr lang="uk-UA" b="1" dirty="0" smtClean="0">
                <a:solidFill>
                  <a:schemeClr val="tx1"/>
                </a:solidFill>
                <a:latin typeface="Comic Sans MS" pitchFamily="66" charset="0"/>
              </a:rPr>
              <a:t>5,3%.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uk-UA" dirty="0" err="1" smtClean="0">
                <a:solidFill>
                  <a:schemeClr val="tx1"/>
                </a:solidFill>
                <a:latin typeface="Comic Sans MS" pitchFamily="66" charset="0"/>
              </a:rPr>
              <a:t>Обов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’</a:t>
            </a:r>
            <a:r>
              <a:rPr lang="uk-UA" dirty="0" err="1" smtClean="0">
                <a:solidFill>
                  <a:schemeClr val="tx1"/>
                </a:solidFill>
                <a:latin typeface="Comic Sans MS" pitchFamily="66" charset="0"/>
              </a:rPr>
              <a:t>язковими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 умовами є: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кількість осіб з інвалідністю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– 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не менше  50% загального числа працівників; фонд оплати праці осіб з інвалідністю - не менше  як 25% загальних витрат на оплату праці.</a:t>
            </a:r>
          </a:p>
          <a:p>
            <a:pPr lvl="0" algn="just">
              <a:buClr>
                <a:schemeClr val="dk1"/>
              </a:buClr>
              <a:buSzPts val="1100"/>
            </a:pPr>
            <a:endParaRPr b="1" dirty="0">
              <a:solidFill>
                <a:srgbClr val="37373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51435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51435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1" name="Google Shape;1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3768" y="4365105"/>
            <a:ext cx="3769860" cy="2232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425" y="0"/>
            <a:ext cx="564776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7012" y="2073600"/>
            <a:ext cx="2868013" cy="2868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784887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atin typeface="Times New Roman"/>
                <a:ea typeface="Times New Roman"/>
              </a:rPr>
              <a:t>Єдиний</a:t>
            </a:r>
            <a:r>
              <a:rPr lang="ru-RU" sz="2400" b="1" dirty="0" smtClean="0"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latin typeface="Times New Roman"/>
                <a:ea typeface="Times New Roman"/>
              </a:rPr>
              <a:t>соціальний</a:t>
            </a:r>
            <a:r>
              <a:rPr lang="ru-RU" sz="2400" b="1" dirty="0" smtClean="0"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latin typeface="Times New Roman"/>
                <a:ea typeface="Times New Roman"/>
              </a:rPr>
              <a:t>внесок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</a:p>
          <a:p>
            <a:pPr algn="ctr"/>
            <a:r>
              <a:rPr lang="ru-RU" sz="2400" dirty="0" smtClean="0">
                <a:latin typeface="Times New Roman"/>
                <a:ea typeface="Times New Roman"/>
              </a:rPr>
              <a:t>на </a:t>
            </a:r>
            <a:r>
              <a:rPr lang="ru-RU" sz="2400" dirty="0" err="1" smtClean="0">
                <a:latin typeface="Times New Roman"/>
                <a:ea typeface="Times New Roman"/>
              </a:rPr>
              <a:t>загальнообов'язкове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державне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соціальне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страхування</a:t>
            </a:r>
            <a:r>
              <a:rPr lang="ru-RU" sz="2400" dirty="0" smtClean="0">
                <a:latin typeface="Times New Roman"/>
                <a:ea typeface="Times New Roman"/>
              </a:rPr>
              <a:t> (скор. </a:t>
            </a:r>
            <a:r>
              <a:rPr lang="ru-RU" sz="2400" i="1" dirty="0" smtClean="0">
                <a:latin typeface="Times New Roman"/>
                <a:ea typeface="Times New Roman"/>
              </a:rPr>
              <a:t>ЄСВ</a:t>
            </a:r>
            <a:r>
              <a:rPr lang="ru-RU" sz="2400" dirty="0" smtClean="0">
                <a:latin typeface="Times New Roman"/>
                <a:ea typeface="Times New Roman"/>
              </a:rPr>
              <a:t>) - </a:t>
            </a:r>
            <a:r>
              <a:rPr lang="ru-RU" sz="2400" dirty="0" err="1" smtClean="0">
                <a:latin typeface="Times New Roman"/>
                <a:ea typeface="Times New Roman"/>
              </a:rPr>
              <a:t>це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консолідований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страховий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внесок</a:t>
            </a:r>
            <a:r>
              <a:rPr lang="ru-RU" sz="2400" dirty="0" smtClean="0">
                <a:latin typeface="Times New Roman"/>
                <a:ea typeface="Times New Roman"/>
              </a:rPr>
              <a:t> в </a:t>
            </a:r>
            <a:r>
              <a:rPr lang="ru-RU" sz="2400" dirty="0" err="1" smtClean="0">
                <a:latin typeface="Times New Roman"/>
                <a:ea typeface="Times New Roman"/>
              </a:rPr>
              <a:t>Україні</a:t>
            </a:r>
            <a:r>
              <a:rPr lang="ru-RU" sz="2400" dirty="0" smtClean="0">
                <a:latin typeface="Times New Roman"/>
                <a:ea typeface="Times New Roman"/>
              </a:rPr>
              <a:t>, </a:t>
            </a:r>
            <a:r>
              <a:rPr lang="ru-RU" sz="2400" dirty="0" err="1" smtClean="0">
                <a:latin typeface="Times New Roman"/>
                <a:ea typeface="Times New Roman"/>
              </a:rPr>
              <a:t>збір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якого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здійснюється</a:t>
            </a:r>
            <a:r>
              <a:rPr lang="ru-RU" sz="2400" dirty="0" smtClean="0">
                <a:latin typeface="Times New Roman"/>
                <a:ea typeface="Times New Roman"/>
              </a:rPr>
              <a:t> в </a:t>
            </a:r>
            <a:r>
              <a:rPr lang="ru-RU" sz="2400" dirty="0" err="1" smtClean="0">
                <a:latin typeface="Times New Roman"/>
                <a:ea typeface="Times New Roman"/>
              </a:rPr>
              <a:t>системі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загальнообов'язкового</a:t>
            </a:r>
            <a:r>
              <a:rPr lang="ru-RU" sz="2400" dirty="0" smtClean="0">
                <a:latin typeface="Times New Roman"/>
                <a:ea typeface="Times New Roman"/>
              </a:rPr>
              <a:t> державного </a:t>
            </a:r>
            <a:r>
              <a:rPr lang="ru-RU" sz="2400" dirty="0" err="1" smtClean="0">
                <a:latin typeface="Times New Roman"/>
                <a:ea typeface="Times New Roman"/>
              </a:rPr>
              <a:t>страхування</a:t>
            </a:r>
            <a:r>
              <a:rPr lang="ru-RU" sz="2400" dirty="0" smtClean="0">
                <a:latin typeface="Times New Roman"/>
                <a:ea typeface="Times New Roman"/>
              </a:rPr>
              <a:t> в </a:t>
            </a:r>
            <a:r>
              <a:rPr lang="ru-RU" sz="2400" dirty="0" err="1" smtClean="0">
                <a:latin typeface="Times New Roman"/>
                <a:ea typeface="Times New Roman"/>
              </a:rPr>
              <a:t>обов'язковому</a:t>
            </a:r>
            <a:r>
              <a:rPr lang="ru-RU" sz="2400" dirty="0" smtClean="0">
                <a:latin typeface="Times New Roman"/>
                <a:ea typeface="Times New Roman"/>
              </a:rPr>
              <a:t> порядку та на </a:t>
            </a:r>
            <a:r>
              <a:rPr lang="ru-RU" sz="2400" dirty="0" err="1" smtClean="0">
                <a:latin typeface="Times New Roman"/>
                <a:ea typeface="Times New Roman"/>
              </a:rPr>
              <a:t>регулярній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latin typeface="Times New Roman"/>
                <a:ea typeface="Times New Roman"/>
              </a:rPr>
              <a:t>основі</a:t>
            </a:r>
            <a:r>
              <a:rPr lang="ru-RU" sz="2400" dirty="0" smtClean="0">
                <a:latin typeface="Times New Roman"/>
                <a:ea typeface="Times New Roman"/>
              </a:rPr>
              <a:t>.</a:t>
            </a:r>
          </a:p>
          <a:p>
            <a:pPr algn="ctr"/>
            <a:endParaRPr lang="uk-UA" sz="1600" dirty="0" smtClean="0">
              <a:latin typeface="Times New Roman"/>
              <a:ea typeface="Times New Roman"/>
            </a:endParaRPr>
          </a:p>
          <a:p>
            <a:pPr algn="ctr"/>
            <a:endParaRPr lang="uk-UA" sz="1600" dirty="0" smtClean="0">
              <a:latin typeface="Times New Roman"/>
              <a:ea typeface="Times New Roman"/>
            </a:endParaRPr>
          </a:p>
          <a:p>
            <a:pPr algn="ctr"/>
            <a:r>
              <a:rPr lang="ru-RU" sz="2000" b="1" dirty="0" err="1" smtClean="0">
                <a:solidFill>
                  <a:srgbClr val="0070C0"/>
                </a:solidFill>
              </a:rPr>
              <a:t>Мінімальний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</a:rPr>
              <a:t>страховий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</a:rPr>
              <a:t>внесок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ru-RU" sz="2000" dirty="0" smtClean="0"/>
              <a:t>з ЄСВ у 2024 </a:t>
            </a:r>
            <a:r>
              <a:rPr lang="ru-RU" sz="2000" dirty="0" err="1" smtClean="0"/>
              <a:t>році</a:t>
            </a:r>
            <a:r>
              <a:rPr lang="ru-RU" sz="2000" dirty="0" smtClean="0"/>
              <a:t> становить: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7100 х 22% = 1 562 </a:t>
            </a:r>
            <a:r>
              <a:rPr lang="ru-RU" sz="2000" dirty="0" err="1" smtClean="0">
                <a:solidFill>
                  <a:srgbClr val="FF0000"/>
                </a:solidFill>
              </a:rPr>
              <a:t>грн</a:t>
            </a:r>
            <a:endParaRPr lang="ru-RU" sz="2000" dirty="0" smtClean="0">
              <a:solidFill>
                <a:srgbClr val="FF0000"/>
              </a:solidFill>
            </a:endParaRPr>
          </a:p>
          <a:p>
            <a:pPr algn="ctr"/>
            <a:endParaRPr lang="uk-UA" sz="2000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b="1" dirty="0" err="1" smtClean="0">
                <a:solidFill>
                  <a:srgbClr val="0070C0"/>
                </a:solidFill>
              </a:rPr>
              <a:t>Максимальний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err="1">
                <a:solidFill>
                  <a:srgbClr val="0070C0"/>
                </a:solidFill>
              </a:rPr>
              <a:t>страховий</a:t>
            </a:r>
            <a:r>
              <a:rPr lang="ru-RU" sz="2000" b="1" dirty="0">
                <a:solidFill>
                  <a:srgbClr val="0070C0"/>
                </a:solidFill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</a:rPr>
              <a:t>внесок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у 2024 </a:t>
            </a:r>
            <a:r>
              <a:rPr lang="ru-RU" sz="2000" dirty="0" err="1">
                <a:solidFill>
                  <a:schemeClr val="tx1"/>
                </a:solidFill>
              </a:rPr>
              <a:t>році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становить:</a:t>
            </a:r>
          </a:p>
          <a:p>
            <a:pPr algn="ctr"/>
            <a:endParaRPr lang="ru-RU" sz="2000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(7100 * 15) * 22% = 23 430 </a:t>
            </a:r>
            <a:r>
              <a:rPr lang="ru-RU" sz="2000" dirty="0">
                <a:solidFill>
                  <a:srgbClr val="FF0000"/>
                </a:solidFill>
              </a:rPr>
              <a:t>грн.</a:t>
            </a:r>
          </a:p>
          <a:p>
            <a:pPr algn="ctr"/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9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2250" y="1040483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Медична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сестра (одинока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виховує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неповнолітніх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нараховані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відпрацьований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місяць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8200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грн.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повідомила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заяві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роботодавцю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те,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право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податкову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соціальну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пільгу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документи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2311" y="3412953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Межа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нарахування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ПСП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4240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 х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8480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8200 &lt; 8480</a:t>
            </a:r>
          </a:p>
          <a:p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613" y="4166848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ПСП:    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2271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2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4542 грн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1296" y="4557637"/>
            <a:ext cx="73502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ПДФО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(8200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4542)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18%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3658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18%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658,44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2250" y="4926969"/>
            <a:ext cx="5484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Військовий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               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1,5%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123,00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613" y="5296301"/>
            <a:ext cx="684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Заробітна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плата "на руки" =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Нарахована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зарплата -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ПДФО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ВЗ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8200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658,44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123,00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7418,56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1296" y="6020363"/>
            <a:ext cx="7197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Нараховано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ЄСВ на зарплату :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8200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22%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1804,00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634023"/>
            <a:ext cx="3526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завдання № 1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23425" y="2944444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Розв'язання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11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095688"/>
            <a:ext cx="80962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Санітарка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медичного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подала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заяву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ПСП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сумісництвом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 приводу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утримання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3-х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Сума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нарахованого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доходу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сумісництвом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4500,00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грн.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9832" y="634023"/>
            <a:ext cx="3449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завдання № 2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4952" y="229601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Розв'язання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789690"/>
            <a:ext cx="6462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Межа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нарахування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ПСП: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4240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 х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 = 12720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4500 &lt; 12720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1" y="3587730"/>
            <a:ext cx="5610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ПСП:    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1514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3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4542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4321" y="4060909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ПДФО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(4500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4542)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18%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uk-UA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uk-UA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uk-UA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ПДФО не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сплачується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7456" y="4765492"/>
            <a:ext cx="7302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Військовий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4500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1,5%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67,50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0156" y="5134824"/>
            <a:ext cx="66908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Заробітна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плата "на руки" =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Нарахована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зарплата - ПДФО - ВЗ </a:t>
            </a:r>
          </a:p>
          <a:p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4500 - 0 – 67,50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4432,50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4321" y="5918698"/>
            <a:ext cx="67449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Нараховано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ЄСВ на зарплату :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7100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22%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1562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08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9832" y="404664"/>
            <a:ext cx="3449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завдання № 3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0172" y="2200975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Розв'язання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1158" y="866329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Працівниці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медичного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що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виховує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неповнолітніх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дин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інвалідом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н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раховано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відпрацьований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місяць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8500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грн. Вона п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відомила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заяві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працедавцеві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право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податкову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оціальну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пільгу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8725" y="2794352"/>
            <a:ext cx="6174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/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Межа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нарахування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ПСП: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4240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 х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12720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8500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12720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1158" y="3601008"/>
            <a:ext cx="7182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ПСП:                      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1514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+ 2271 = 3785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28725" y="4086449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3. ПДФО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(8500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3785) *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18%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848,70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8725" y="4497442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Військовий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8500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1,5% 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127,50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8725" y="4900795"/>
            <a:ext cx="7542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Заробітна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плата "на руки" =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Нарахована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зарплата - ПДФО - ВЗ </a:t>
            </a:r>
          </a:p>
          <a:p>
            <a:pPr lv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8500 – 848,70 – 127,50 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7523,80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</a:t>
            </a:r>
          </a:p>
          <a:p>
            <a:pPr lv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4587" y="5950479"/>
            <a:ext cx="70549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Нараховано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ЄСВ на зарплату :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8500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22%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1870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44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9832" y="404664"/>
            <a:ext cx="3449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завдання № 4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80728"/>
            <a:ext cx="84128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Фізична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особа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надала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3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пo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січня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року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виконала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yмовах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договору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цивільно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-правового характеру.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Винагорода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фізичній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особі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договором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цивільно-правового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xарактеру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склала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5000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грн.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0627" y="3561478"/>
            <a:ext cx="6318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 ПДФО: 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5000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18%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4952" y="2768066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Розв'язання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6043" y="3870441"/>
            <a:ext cx="6462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Військовий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5000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1,5% 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75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4516772"/>
            <a:ext cx="8190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Заробітна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плата "на руки" =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Нарахована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зарплата - ПДФО - ВЗ </a:t>
            </a:r>
          </a:p>
          <a:p>
            <a:pPr lv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5000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75 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4025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0627" y="5794045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Нараховано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ЄСВ на зарплату :      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5000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 22% =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1100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31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566681"/>
            <a:ext cx="7488832" cy="561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9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97" y="697755"/>
            <a:ext cx="7718205" cy="546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149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620687"/>
            <a:ext cx="7416824" cy="556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90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00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7EDF1E5197B5E41BF7D5F14A7663C21" ma:contentTypeVersion="16" ma:contentTypeDescription="Создание документа." ma:contentTypeScope="" ma:versionID="ab1fa7de93412395dd3ff95e7101e9f5">
  <xsd:schema xmlns:xsd="http://www.w3.org/2001/XMLSchema" xmlns:xs="http://www.w3.org/2001/XMLSchema" xmlns:p="http://schemas.microsoft.com/office/2006/metadata/properties" xmlns:ns3="75a0c8a7-fc69-4d5c-a47a-78898665c738" xmlns:ns4="e4fab1dd-03fa-4b8b-a663-4f24aa6e222b" targetNamespace="http://schemas.microsoft.com/office/2006/metadata/properties" ma:root="true" ma:fieldsID="1f5adde95e4f895f2ede8969b50002a7" ns3:_="" ns4:_="">
    <xsd:import namespace="75a0c8a7-fc69-4d5c-a47a-78898665c738"/>
    <xsd:import namespace="e4fab1dd-03fa-4b8b-a663-4f24aa6e222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0c8a7-fc69-4d5c-a47a-78898665c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b1dd-03fa-4b8b-a663-4f24aa6e222b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a0c8a7-fc69-4d5c-a47a-78898665c738" xsi:nil="true"/>
  </documentManagement>
</p:properties>
</file>

<file path=customXml/itemProps1.xml><?xml version="1.0" encoding="utf-8"?>
<ds:datastoreItem xmlns:ds="http://schemas.openxmlformats.org/officeDocument/2006/customXml" ds:itemID="{3FECCA3C-A6C9-4917-A539-89E4ED439F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a0c8a7-fc69-4d5c-a47a-78898665c738"/>
    <ds:schemaRef ds:uri="e4fab1dd-03fa-4b8b-a663-4f24aa6e22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C9C9C5-D1F2-43FD-AEF1-A91EFB8398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B2C149-5D83-4DC3-85CB-EB455FF5B3CB}">
  <ds:schemaRefs>
    <ds:schemaRef ds:uri="http://purl.org/dc/dcmitype/"/>
    <ds:schemaRef ds:uri="http://schemas.microsoft.com/office/2006/documentManagement/types"/>
    <ds:schemaRef ds:uri="http://purl.org/dc/terms/"/>
    <ds:schemaRef ds:uri="e4fab1dd-03fa-4b8b-a663-4f24aa6e222b"/>
    <ds:schemaRef ds:uri="75a0c8a7-fc69-4d5c-a47a-78898665c738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2488</TotalTime>
  <Words>3887</Words>
  <Application>Microsoft Office PowerPoint</Application>
  <PresentationFormat>Екран (4:3)</PresentationFormat>
  <Paragraphs>346</Paragraphs>
  <Slides>43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43</vt:i4>
      </vt:variant>
    </vt:vector>
  </HeadingPairs>
  <TitlesOfParts>
    <vt:vector size="51" baseType="lpstr">
      <vt:lpstr>Comic Sans MS</vt:lpstr>
      <vt:lpstr>Georgia</vt:lpstr>
      <vt:lpstr>Arial</vt:lpstr>
      <vt:lpstr>Times New Roman</vt:lpstr>
      <vt:lpstr>Roboto</vt:lpstr>
      <vt:lpstr>Calibri</vt:lpstr>
      <vt:lpstr>ProbaPro-Regular</vt:lpstr>
      <vt:lpstr>Тема Office</vt:lpstr>
      <vt:lpstr>Оподаткування  в сфері охорони здоров’я </vt:lpstr>
      <vt:lpstr>Якщо ви порушуєте правила, вас штрафують;  якщо ви дотримуєтеся правил, вас обкладають податком. Податки – ціна, яку ми платимо за цівілізоване суспільство. Податки – нерви держави. Смерть і податки немінучі. Що обкладається, то убуває. Хороших податків не буває. </vt:lpstr>
      <vt:lpstr>Презентація PowerPoint</vt:lpstr>
      <vt:lpstr>Склад податкової системи</vt:lpstr>
      <vt:lpstr>Презентація PowerPoint</vt:lpstr>
      <vt:lpstr>Презентація PowerPoint</vt:lpstr>
      <vt:lpstr>Презентація PowerPoint</vt:lpstr>
      <vt:lpstr>Системи оподаткування для лікарів-ФОП</vt:lpstr>
      <vt:lpstr>Загальна система оподаткування </vt:lpstr>
      <vt:lpstr>Презентація PowerPoint</vt:lpstr>
      <vt:lpstr>Спрощена система оподаткування (ІІ або ІІІ група)</vt:lpstr>
      <vt:lpstr>Презентація PowerPoint</vt:lpstr>
      <vt:lpstr>Незалежна професійна діяльність (самозайнятість) </vt:lpstr>
      <vt:lpstr>Презентація PowerPoint</vt:lpstr>
      <vt:lpstr>Найбільш поширена і зручна форма для медичного бізнесу -  товариство з обмеженою відповідальністю (ТОВ). </vt:lpstr>
      <vt:lpstr>Презентація PowerPoint</vt:lpstr>
      <vt:lpstr> Послуги з охорони здоров’я, що  не звільняються від оподаткування ПДВ </vt:lpstr>
      <vt:lpstr>Презентація PowerPoint</vt:lpstr>
      <vt:lpstr> Податок на прибуток </vt:lpstr>
      <vt:lpstr>Презентація PowerPoint</vt:lpstr>
      <vt:lpstr>Презентація PowerPoint</vt:lpstr>
      <vt:lpstr>  Податок на нерухоме майно, відмінне від земельної ділянки  </vt:lpstr>
      <vt:lpstr>Земельний податок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 3.   Прямі податки</dc:title>
  <dc:creator>Князькова Валентина Яківна</dc:creator>
  <cp:lastModifiedBy>Князькова Валентина Яківна</cp:lastModifiedBy>
  <cp:revision>208</cp:revision>
  <cp:lastPrinted>2024-01-26T10:28:11Z</cp:lastPrinted>
  <dcterms:modified xsi:type="dcterms:W3CDTF">2024-09-02T11:16:38Z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0x01010067EDF1E5197B5E41BF7D5F14A7663C21</vt:lpwstr>
  </property>
</Properties>
</file>