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  <p:sldMasterId id="2147483677" r:id="rId2"/>
  </p:sldMasterIdLst>
  <p:notesMasterIdLst>
    <p:notesMasterId r:id="rId22"/>
  </p:notesMasterIdLst>
  <p:handoutMasterIdLst>
    <p:handoutMasterId r:id="rId23"/>
  </p:handoutMasterIdLst>
  <p:sldIdLst>
    <p:sldId id="278" r:id="rId3"/>
    <p:sldId id="257" r:id="rId4"/>
    <p:sldId id="279" r:id="rId5"/>
    <p:sldId id="258" r:id="rId6"/>
    <p:sldId id="259" r:id="rId7"/>
    <p:sldId id="260" r:id="rId8"/>
    <p:sldId id="261" r:id="rId9"/>
    <p:sldId id="280" r:id="rId10"/>
    <p:sldId id="274" r:id="rId11"/>
    <p:sldId id="271" r:id="rId12"/>
    <p:sldId id="263" r:id="rId13"/>
    <p:sldId id="264" r:id="rId14"/>
    <p:sldId id="265" r:id="rId15"/>
    <p:sldId id="266" r:id="rId16"/>
    <p:sldId id="275" r:id="rId17"/>
    <p:sldId id="267" r:id="rId18"/>
    <p:sldId id="276" r:id="rId19"/>
    <p:sldId id="277" r:id="rId20"/>
    <p:sldId id="27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5F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3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424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304418197725296"/>
          <c:y val="0"/>
          <c:w val="0.61039916885389345"/>
          <c:h val="0.9120370370370370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>
        <c:manualLayout>
          <c:xMode val="edge"/>
          <c:yMode val="edge"/>
          <c:x val="0"/>
          <c:y val="0.76929790026246714"/>
          <c:w val="0.99793287603647385"/>
          <c:h val="0.23070209973753286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zero"/>
    <c:showDLblsOverMax val="0"/>
  </c:chart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0939AE-AF3F-42B8-B579-32A47C255554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5CAFBC-965A-4C54-8FE7-2934E07E3892}">
      <dgm:prSet/>
      <dgm:spPr/>
      <dgm:t>
        <a:bodyPr/>
        <a:lstStyle/>
        <a:p>
          <a:pPr rtl="0"/>
          <a:r>
            <a:rPr lang="uk-UA" b="1" i="0" dirty="0" smtClean="0"/>
            <a:t>Загальнодержавні податки</a:t>
          </a:r>
          <a:endParaRPr lang="ru-RU" dirty="0"/>
        </a:p>
      </dgm:t>
    </dgm:pt>
    <dgm:pt modelId="{CAE1797F-9863-4DD7-916D-7CB928EF40DD}" type="parTrans" cxnId="{7B25F739-3E92-4737-B764-ABC12F250650}">
      <dgm:prSet/>
      <dgm:spPr/>
      <dgm:t>
        <a:bodyPr/>
        <a:lstStyle/>
        <a:p>
          <a:endParaRPr lang="ru-RU"/>
        </a:p>
      </dgm:t>
    </dgm:pt>
    <dgm:pt modelId="{5C56F108-2301-4932-ABBB-E8E050960059}" type="sibTrans" cxnId="{7B25F739-3E92-4737-B764-ABC12F250650}">
      <dgm:prSet/>
      <dgm:spPr/>
      <dgm:t>
        <a:bodyPr/>
        <a:lstStyle/>
        <a:p>
          <a:endParaRPr lang="ru-RU"/>
        </a:p>
      </dgm:t>
    </dgm:pt>
    <dgm:pt modelId="{EC6735D4-ACA9-464F-A717-4B82D72F21C5}" type="pres">
      <dgm:prSet presAssocID="{870939AE-AF3F-42B8-B579-32A47C25555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2DBDA7-5624-4898-9AAC-23E3104015FF}" type="pres">
      <dgm:prSet presAssocID="{325CAFBC-965A-4C54-8FE7-2934E07E3892}" presName="composite" presStyleCnt="0"/>
      <dgm:spPr/>
    </dgm:pt>
    <dgm:pt modelId="{871051EA-059A-44B1-8119-6F80BB5A5570}" type="pres">
      <dgm:prSet presAssocID="{325CAFBC-965A-4C54-8FE7-2934E07E3892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AC4EBBB7-926A-409C-B830-75F42F643B18}" type="pres">
      <dgm:prSet presAssocID="{325CAFBC-965A-4C54-8FE7-2934E07E3892}" presName="txShp" presStyleLbl="node1" presStyleIdx="0" presStyleCnt="1" custLinFactY="70076" custLinFactNeighborX="-11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77C7FF-E4EC-47DF-8F8C-53789C66B02D}" type="presOf" srcId="{325CAFBC-965A-4C54-8FE7-2934E07E3892}" destId="{AC4EBBB7-926A-409C-B830-75F42F643B18}" srcOrd="0" destOrd="0" presId="urn:microsoft.com/office/officeart/2005/8/layout/vList3#1"/>
    <dgm:cxn modelId="{7B25F739-3E92-4737-B764-ABC12F250650}" srcId="{870939AE-AF3F-42B8-B579-32A47C255554}" destId="{325CAFBC-965A-4C54-8FE7-2934E07E3892}" srcOrd="0" destOrd="0" parTransId="{CAE1797F-9863-4DD7-916D-7CB928EF40DD}" sibTransId="{5C56F108-2301-4932-ABBB-E8E050960059}"/>
    <dgm:cxn modelId="{BD1864F3-7B21-4AE1-93B0-343E9F9158EF}" type="presOf" srcId="{870939AE-AF3F-42B8-B579-32A47C255554}" destId="{EC6735D4-ACA9-464F-A717-4B82D72F21C5}" srcOrd="0" destOrd="0" presId="urn:microsoft.com/office/officeart/2005/8/layout/vList3#1"/>
    <dgm:cxn modelId="{9971E697-11F5-475C-9B54-A3F20ADFA886}" type="presParOf" srcId="{EC6735D4-ACA9-464F-A717-4B82D72F21C5}" destId="{F92DBDA7-5624-4898-9AAC-23E3104015FF}" srcOrd="0" destOrd="0" presId="urn:microsoft.com/office/officeart/2005/8/layout/vList3#1"/>
    <dgm:cxn modelId="{725B2420-429E-4025-9C89-F53CECDDCB86}" type="presParOf" srcId="{F92DBDA7-5624-4898-9AAC-23E3104015FF}" destId="{871051EA-059A-44B1-8119-6F80BB5A5570}" srcOrd="0" destOrd="0" presId="urn:microsoft.com/office/officeart/2005/8/layout/vList3#1"/>
    <dgm:cxn modelId="{E2708D74-9B01-4CC4-8AAC-C4C5229DD81B}" type="presParOf" srcId="{F92DBDA7-5624-4898-9AAC-23E3104015FF}" destId="{AC4EBBB7-926A-409C-B830-75F42F643B18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0C2563-C4E2-4D3E-AD79-1DE4F480989D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7F806F-5B76-4880-8893-AD17AE293111}">
      <dgm:prSet/>
      <dgm:spPr/>
      <dgm:t>
        <a:bodyPr/>
        <a:lstStyle/>
        <a:p>
          <a:pPr rtl="0"/>
          <a:r>
            <a:rPr lang="uk-UA" b="1" i="0" dirty="0" smtClean="0"/>
            <a:t>Місцеві податки і збори</a:t>
          </a:r>
          <a:endParaRPr lang="ru-RU" dirty="0"/>
        </a:p>
      </dgm:t>
    </dgm:pt>
    <dgm:pt modelId="{EDBEA937-2F9D-4B06-B587-261E3C531D7C}" type="parTrans" cxnId="{5BB0CAF0-F17D-4FC4-8E67-9184CD61961B}">
      <dgm:prSet/>
      <dgm:spPr/>
      <dgm:t>
        <a:bodyPr/>
        <a:lstStyle/>
        <a:p>
          <a:endParaRPr lang="ru-RU"/>
        </a:p>
      </dgm:t>
    </dgm:pt>
    <dgm:pt modelId="{32A5C209-B177-4AF6-AB76-BAE6B3551FE9}" type="sibTrans" cxnId="{5BB0CAF0-F17D-4FC4-8E67-9184CD61961B}">
      <dgm:prSet/>
      <dgm:spPr/>
      <dgm:t>
        <a:bodyPr/>
        <a:lstStyle/>
        <a:p>
          <a:endParaRPr lang="ru-RU"/>
        </a:p>
      </dgm:t>
    </dgm:pt>
    <dgm:pt modelId="{FE73FF91-A881-4E1B-8977-67A46F8259D0}" type="pres">
      <dgm:prSet presAssocID="{B90C2563-C4E2-4D3E-AD79-1DE4F480989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50A8F5-79BC-4818-9EE2-EF014959045E}" type="pres">
      <dgm:prSet presAssocID="{E67F806F-5B76-4880-8893-AD17AE293111}" presName="composite" presStyleCnt="0"/>
      <dgm:spPr/>
    </dgm:pt>
    <dgm:pt modelId="{9B8BEE01-7B29-4E4B-9BBE-735CF183F8D3}" type="pres">
      <dgm:prSet presAssocID="{E67F806F-5B76-4880-8893-AD17AE293111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957C867C-89EC-42C6-91A0-81F4D31E0B19}" type="pres">
      <dgm:prSet presAssocID="{E67F806F-5B76-4880-8893-AD17AE293111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B0CAF0-F17D-4FC4-8E67-9184CD61961B}" srcId="{B90C2563-C4E2-4D3E-AD79-1DE4F480989D}" destId="{E67F806F-5B76-4880-8893-AD17AE293111}" srcOrd="0" destOrd="0" parTransId="{EDBEA937-2F9D-4B06-B587-261E3C531D7C}" sibTransId="{32A5C209-B177-4AF6-AB76-BAE6B3551FE9}"/>
    <dgm:cxn modelId="{B9EB4CB7-3F0B-4151-B2D5-0429F40E4183}" type="presOf" srcId="{E67F806F-5B76-4880-8893-AD17AE293111}" destId="{957C867C-89EC-42C6-91A0-81F4D31E0B19}" srcOrd="0" destOrd="0" presId="urn:microsoft.com/office/officeart/2005/8/layout/vList3#2"/>
    <dgm:cxn modelId="{9C972266-8A37-4A8F-B3D1-0BC2E76893F8}" type="presOf" srcId="{B90C2563-C4E2-4D3E-AD79-1DE4F480989D}" destId="{FE73FF91-A881-4E1B-8977-67A46F8259D0}" srcOrd="0" destOrd="0" presId="urn:microsoft.com/office/officeart/2005/8/layout/vList3#2"/>
    <dgm:cxn modelId="{59EC6A70-B736-426E-AD90-A07623F2DD2C}" type="presParOf" srcId="{FE73FF91-A881-4E1B-8977-67A46F8259D0}" destId="{E750A8F5-79BC-4818-9EE2-EF014959045E}" srcOrd="0" destOrd="0" presId="urn:microsoft.com/office/officeart/2005/8/layout/vList3#2"/>
    <dgm:cxn modelId="{915FB5B6-E84D-4D77-9C8A-3E8663B45237}" type="presParOf" srcId="{E750A8F5-79BC-4818-9EE2-EF014959045E}" destId="{9B8BEE01-7B29-4E4B-9BBE-735CF183F8D3}" srcOrd="0" destOrd="0" presId="urn:microsoft.com/office/officeart/2005/8/layout/vList3#2"/>
    <dgm:cxn modelId="{C164BC56-35A3-4AE4-B01C-5307AD7C5B52}" type="presParOf" srcId="{E750A8F5-79BC-4818-9EE2-EF014959045E}" destId="{957C867C-89EC-42C6-91A0-81F4D31E0B19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EBBB7-926A-409C-B830-75F42F643B18}">
      <dsp:nvSpPr>
        <dsp:cNvPr id="0" name=""/>
        <dsp:cNvSpPr/>
      </dsp:nvSpPr>
      <dsp:spPr>
        <a:xfrm rot="10800000">
          <a:off x="864085" y="0"/>
          <a:ext cx="2686725" cy="7620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064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i="0" kern="1200" dirty="0" smtClean="0"/>
            <a:t>Загальнодержавні податки</a:t>
          </a:r>
          <a:endParaRPr lang="ru-RU" sz="1700" kern="1200" dirty="0"/>
        </a:p>
      </dsp:txBody>
      <dsp:txXfrm rot="10800000">
        <a:off x="1054609" y="0"/>
        <a:ext cx="2496201" cy="762098"/>
      </dsp:txXfrm>
    </dsp:sp>
    <dsp:sp modelId="{871051EA-059A-44B1-8119-6F80BB5A5570}">
      <dsp:nvSpPr>
        <dsp:cNvPr id="0" name=""/>
        <dsp:cNvSpPr/>
      </dsp:nvSpPr>
      <dsp:spPr>
        <a:xfrm>
          <a:off x="486206" y="0"/>
          <a:ext cx="762098" cy="7620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C867C-89EC-42C6-91A0-81F4D31E0B19}">
      <dsp:nvSpPr>
        <dsp:cNvPr id="0" name=""/>
        <dsp:cNvSpPr/>
      </dsp:nvSpPr>
      <dsp:spPr>
        <a:xfrm rot="10800000">
          <a:off x="885523" y="0"/>
          <a:ext cx="2687780" cy="8341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818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Місцеві податки і збори</a:t>
          </a:r>
          <a:endParaRPr lang="ru-RU" sz="1900" kern="1200" dirty="0"/>
        </a:p>
      </dsp:txBody>
      <dsp:txXfrm rot="10800000">
        <a:off x="1094049" y="0"/>
        <a:ext cx="2479254" cy="834105"/>
      </dsp:txXfrm>
    </dsp:sp>
    <dsp:sp modelId="{9B8BEE01-7B29-4E4B-9BBE-735CF183F8D3}">
      <dsp:nvSpPr>
        <dsp:cNvPr id="0" name=""/>
        <dsp:cNvSpPr/>
      </dsp:nvSpPr>
      <dsp:spPr>
        <a:xfrm>
          <a:off x="468470" y="0"/>
          <a:ext cx="834105" cy="83410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D5F28-3CFB-4720-A51F-0D52AB8BC626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415F5-F4A9-4726-BB0B-C63589306B6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10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91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3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Google Shape;80;p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16386" name="Google Shape;81;p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Google Shape;88;g55af419566_3_8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8434" name="Google Shape;89;g55af419566_3_8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Google Shape;97;g55af419566_1_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0482" name="Google Shape;98;g55af419566_1_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Google Shape;103;g55af419566_3_76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2530" name="Google Shape;104;g55af419566_3_7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Google Shape;109;g55af419566_3_98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4578" name="Google Shape;110;g55af419566_3_9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124;g55af419566_3_31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8674" name="Google Shape;125;g55af419566_3_3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132;g55af419566_3_68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0722" name="Google Shape;133;g55af419566_3_6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139;g57b8356b94_7_1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2770" name="Google Shape;140;g57b8356b94_7_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Google Shape;146;g57b8356b94_7_19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4818" name="Google Shape;147;g57b8356b94_7_1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Google Shape;153;g57b8356b94_7_1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6866" name="Google Shape;154;g57b8356b94_7_1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Google Shape;171;g57bdc11d22_0_1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3010" name="Google Shape;172;g57bdc11d22_0_1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6;p4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Google Shape;27;p4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Google Shape;28;p4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A5808719-9192-4842-BEB1-516C25CA4A33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31;p5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4" name="Google Shape;32;p5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Google Shape;33;p5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DBC21BAE-C284-43CB-A42D-149A942FEDE5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37;p6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Google Shape;38;p6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Google Shape;39;p6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B4355CF9-9570-4A67-BCD9-35A956A2CDE3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 rot="5400000">
            <a:off x="2601913" y="-173037"/>
            <a:ext cx="3911600" cy="825817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43;p7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Google Shape;44;p7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Google Shape;45;p7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978A17A0-3A16-4957-994A-359383578F31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" name="Google Shape;50;p8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Google Shape;51;p8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Google Shape;52;p8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85E5ADEC-3DDE-48D6-AF0F-5BE00646F947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;p9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Google Shape;55;p9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4" name="Google Shape;56;p9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1B3BA5F5-0FB8-4DB8-9D1B-0A8CF67F4B72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457200" y="1000108"/>
            <a:ext cx="8115328" cy="6429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" name="Google Shape;63;p10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8" name="Google Shape;64;p10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9" name="Google Shape;65;p10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C8E6E68C-5F91-4545-8EE9-35186F884B12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579275" y="259756"/>
            <a:ext cx="8115300" cy="7857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u="sng">
                <a:solidFill>
                  <a:srgbClr val="40404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•"/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" name="Google Shape;70;p11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Google Shape;71;p11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8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Google Shape;72;p11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98989"/>
              </a:buClr>
              <a:buSzPts val="1200"/>
              <a:buFont typeface="Calibri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fld id="{8DF3FB0D-376D-4CBE-8A60-9AA3BC88A799}" type="slidenum">
              <a:rPr lang="en-US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6504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997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579275" y="259756"/>
            <a:ext cx="81153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u="sng">
                <a:solidFill>
                  <a:srgbClr val="40404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•"/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2245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1598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1000108"/>
            <a:ext cx="8115328" cy="642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458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772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 rot="5400000">
            <a:off x="2601914" y="-173037"/>
            <a:ext cx="3911600" cy="825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27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389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18;p3"/>
          <p:cNvSpPr txBox="1">
            <a:spLocks noGrp="1"/>
          </p:cNvSpPr>
          <p:nvPr>
            <p:ph type="title"/>
          </p:nvPr>
        </p:nvSpPr>
        <p:spPr bwMode="auto">
          <a:xfrm>
            <a:off x="457200" y="1214438"/>
            <a:ext cx="81153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3075" name="Google Shape;19;p3"/>
          <p:cNvSpPr txBox="1">
            <a:spLocks noGrp="1"/>
          </p:cNvSpPr>
          <p:nvPr>
            <p:ph type="body" idx="1"/>
          </p:nvPr>
        </p:nvSpPr>
        <p:spPr bwMode="auto">
          <a:xfrm>
            <a:off x="428625" y="2000250"/>
            <a:ext cx="8258175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3076" name="Google Shape;20;p3"/>
          <p:cNvSpPr txBox="1">
            <a:spLocks noGrp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solidFill>
                <a:srgbClr val="898989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3077" name="Google Shape;21;p3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ru-RU" sz="1800"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3078" name="Google Shape;22;p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898989"/>
              </a:buClr>
              <a:buSzPts val="1200"/>
              <a:buFont typeface="Calibri" pitchFamily="34" charset="0"/>
              <a:buNone/>
            </a:pPr>
            <a:fld id="{6A20AA3F-F9C1-4770-BEBC-C1A9C710C4C8}" type="slidenum">
              <a:rPr lang="en-US"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rPr>
              <a:pPr algn="r">
                <a:buClr>
                  <a:srgbClr val="898989"/>
                </a:buClr>
                <a:buSzPts val="1200"/>
                <a:buFont typeface="Calibri" pitchFamily="34" charset="0"/>
                <a:buNone/>
              </a:pPr>
              <a:t>‹№›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fontAlgn="auto"/>
            <a:endParaRPr kern="0"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fontAlgn="auto"/>
            <a:endParaRPr kern="0">
              <a:solidFill>
                <a:srgbClr val="000000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fontAlgn="auto"/>
            <a:fld id="{00000000-1234-1234-1234-123412341234}" type="slidenum">
              <a:rPr lang="en-US" kern="0"/>
              <a:pPr fontAlgn="auto"/>
              <a:t>‹№›</a:t>
            </a:fld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57571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pres.in.ua/n-r--vipuskni-ekzameni-u-shkolah-ukrayini-u-formi-testiv-1992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Організація</a:t>
            </a:r>
            <a:r>
              <a:rPr lang="en-US" sz="40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функціонування</a:t>
            </a:r>
            <a:r>
              <a:rPr lang="en-US" sz="40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податкової</a:t>
            </a:r>
            <a:r>
              <a:rPr lang="en-US" sz="40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системи</a:t>
            </a:r>
            <a:r>
              <a:rPr lang="en-US" sz="40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та</a:t>
            </a:r>
            <a:r>
              <a:rPr lang="en-US" sz="40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податкової</a:t>
            </a:r>
            <a:r>
              <a:rPr lang="en-US" sz="40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4000" b="1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служби</a:t>
            </a:r>
            <a:endParaRPr lang="uk-UA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442913" y="3070225"/>
            <a:ext cx="8258175" cy="1208088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en-US" sz="3600" dirty="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3. </a:t>
            </a:r>
            <a:r>
              <a:rPr lang="en-US" sz="3600" dirty="0" err="1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Державна</a:t>
            </a:r>
            <a:r>
              <a:rPr lang="en-US" sz="3600" dirty="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3600" dirty="0" err="1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податков</a:t>
            </a:r>
            <a:r>
              <a:rPr lang="en-US" sz="3600" dirty="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а </a:t>
            </a:r>
            <a:r>
              <a:rPr lang="en-US" sz="3600" dirty="0" err="1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служба</a:t>
            </a:r>
            <a:r>
              <a:rPr lang="en-US" sz="3600" dirty="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3600" dirty="0" err="1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України</a:t>
            </a:r>
            <a:r>
              <a:rPr lang="en-US" sz="3600" dirty="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.</a:t>
            </a:r>
            <a:endParaRPr lang="ru-RU" sz="3600" dirty="0" smtClean="0">
              <a:solidFill>
                <a:srgbClr val="404040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SzPts val="3200"/>
            </a:pPr>
            <a:endParaRPr lang="ru-RU" sz="3200" dirty="0" smtClean="0">
              <a:solidFill>
                <a:srgbClr val="3F3F3F"/>
              </a:solidFill>
              <a:latin typeface="Arial" charset="0"/>
              <a:cs typeface="Arial" charset="0"/>
            </a:endParaRPr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442913" y="1757363"/>
            <a:ext cx="8258175" cy="120967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SzPts val="3200"/>
            </a:pPr>
            <a:r>
              <a:rPr lang="en-US" sz="3600" smtClean="0">
                <a:solidFill>
                  <a:srgbClr val="3F3F3F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2. </a:t>
            </a:r>
            <a:r>
              <a:rPr lang="en-US" sz="360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Податкова система та податкова політика.</a:t>
            </a:r>
            <a:endParaRPr lang="ru-RU" sz="3600" smtClean="0">
              <a:solidFill>
                <a:srgbClr val="404040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SzPts val="3200"/>
            </a:pPr>
            <a:endParaRPr lang="ru-RU" sz="3200" smtClean="0">
              <a:solidFill>
                <a:srgbClr val="3F3F3F"/>
              </a:solidFill>
              <a:latin typeface="Arial" charset="0"/>
              <a:cs typeface="Arial" charset="0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533400" y="850900"/>
            <a:ext cx="8258175" cy="906463"/>
          </a:xfrm>
        </p:spPr>
        <p:txBody>
          <a:bodyPr>
            <a:noAutofit/>
          </a:bodyPr>
          <a:lstStyle/>
          <a:p>
            <a:pPr indent="-457200" eaLnBrk="1" hangingPunct="1">
              <a:spcBef>
                <a:spcPct val="0"/>
              </a:spcBef>
              <a:spcAft>
                <a:spcPct val="0"/>
              </a:spcAft>
              <a:buSzPts val="3600"/>
              <a:buFont typeface="Comic Sans MS" pitchFamily="66" charset="0"/>
              <a:buAutoNum type="arabicPeriod"/>
            </a:pPr>
            <a:r>
              <a:rPr lang="en-US" sz="3600" smtClean="0">
                <a:solidFill>
                  <a:srgbClr val="404040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Сутність і види податків.</a:t>
            </a:r>
            <a:endParaRPr lang="ru-RU" sz="3600" smtClean="0">
              <a:solidFill>
                <a:srgbClr val="404040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indent="-457200" eaLnBrk="1" hangingPunct="1">
              <a:spcBef>
                <a:spcPct val="0"/>
              </a:spcBef>
              <a:spcAft>
                <a:spcPct val="0"/>
              </a:spcAft>
            </a:pPr>
            <a:endParaRPr lang="ru-RU" sz="3600" smtClean="0">
              <a:solidFill>
                <a:srgbClr val="3F3F3F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</p:txBody>
      </p:sp>
      <p:pic>
        <p:nvPicPr>
          <p:cNvPr id="15364" name="Google Shape;86;p1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1650" y="3827463"/>
            <a:ext cx="6102350" cy="303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2880320"/>
          </a:xfrm>
        </p:spPr>
        <p:txBody>
          <a:bodyPr/>
          <a:lstStyle/>
          <a:p>
            <a:r>
              <a:rPr lang="ru-RU" sz="2400" dirty="0" smtClean="0">
                <a:latin typeface="Comic Sans MS" pitchFamily="66" charset="0"/>
              </a:rPr>
              <a:t>Якщо ви порушуєте правила, вас штрафують;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 якщо ви дотримуєтеся правил, вас обкладають податком.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Податки – ціна, яку ми платимо за цівілізоване суспільство.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Податки – нерви держави.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Смерть і податки немінучі.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Що обкладається, то убуває.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Хороших податків не буває.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 descr="В Україні зростуть податки для частини ФОПів. Коли і на скільки - То є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3356992"/>
            <a:ext cx="6767055" cy="3082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Google Shape;92;p1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908720"/>
            <a:ext cx="2314575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Google Shape;94;p14"/>
          <p:cNvSpPr txBox="1">
            <a:spLocks noGrp="1"/>
          </p:cNvSpPr>
          <p:nvPr>
            <p:ph type="body" idx="4294967295"/>
          </p:nvPr>
        </p:nvSpPr>
        <p:spPr>
          <a:xfrm>
            <a:off x="3131840" y="764704"/>
            <a:ext cx="5881985" cy="3659659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5000"/>
              </a:lnSpc>
              <a:spcBef>
                <a:spcPts val="0"/>
              </a:spcBef>
              <a:buClr>
                <a:srgbClr val="3F3F3F"/>
              </a:buClr>
              <a:buSzPts val="3200"/>
            </a:pP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Поняття</a:t>
            </a:r>
            <a:r>
              <a:rPr lang="en-US" sz="1800" b="1" dirty="0" smtClean="0">
                <a:solidFill>
                  <a:srgbClr val="741B47"/>
                </a:solidFill>
                <a:latin typeface="Arial" charset="0"/>
                <a:cs typeface="Arial" charset="0"/>
              </a:rPr>
              <a:t> «</a:t>
            </a: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податок</a:t>
            </a:r>
            <a:r>
              <a:rPr lang="en-US" sz="1800" b="1" dirty="0" smtClean="0">
                <a:solidFill>
                  <a:srgbClr val="741B47"/>
                </a:solidFill>
                <a:latin typeface="Arial" charset="0"/>
                <a:cs typeface="Arial" charset="0"/>
              </a:rPr>
              <a:t>» </a:t>
            </a: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першим</a:t>
            </a:r>
            <a:r>
              <a:rPr lang="en-US" sz="1800" b="1" dirty="0" smtClean="0">
                <a:solidFill>
                  <a:srgbClr val="741B47"/>
                </a:solidFill>
                <a:latin typeface="Arial" charset="0"/>
                <a:cs typeface="Arial" charset="0"/>
              </a:rPr>
              <a:t> </a:t>
            </a:r>
            <a:r>
              <a:rPr lang="en-US" sz="1800" b="1" dirty="0" err="1" smtClean="0">
                <a:solidFill>
                  <a:srgbClr val="741B47"/>
                </a:solidFill>
                <a:latin typeface="Arial" charset="0"/>
                <a:cs typeface="Arial" charset="0"/>
              </a:rPr>
              <a:t>розкрив</a:t>
            </a:r>
            <a:r>
              <a:rPr lang="en-US" sz="1800" b="1" dirty="0" smtClean="0">
                <a:latin typeface="Arial" charset="0"/>
                <a:cs typeface="Arial" charset="0"/>
              </a:rPr>
              <a:t> А. Сміт у роботі «Про багатство народів» (1770 p.) За його словами «податок — це тягар, що накладається державою </a:t>
            </a:r>
            <a:r>
              <a:rPr lang="en-US" sz="1800" b="1" dirty="0" smtClean="0">
                <a:solidFill>
                  <a:schemeClr val="tx1"/>
                </a:solidFill>
                <a:latin typeface="Arial" charset="0"/>
                <a:cs typeface="Arial" charset="0"/>
                <a:hlinkClick r:id="rId4"/>
              </a:rPr>
              <a:t>у формі закону</a:t>
            </a:r>
            <a:r>
              <a:rPr lang="en-US" sz="1800" b="1" dirty="0" smtClean="0">
                <a:latin typeface="Arial" charset="0"/>
                <a:cs typeface="Arial" charset="0"/>
              </a:rPr>
              <a:t>, який передбачає і його розмір, і порядок сплати»</a:t>
            </a:r>
            <a:endParaRPr lang="ru-RU" sz="1800" b="1" dirty="0" smtClean="0">
              <a:latin typeface="Arial" charset="0"/>
              <a:cs typeface="Arial" charset="0"/>
            </a:endParaRPr>
          </a:p>
          <a:p>
            <a:pPr marL="0" indent="0" algn="ctr" eaLnBrk="1" hangingPunct="1">
              <a:lnSpc>
                <a:spcPct val="115000"/>
              </a:lnSpc>
              <a:spcBef>
                <a:spcPts val="0"/>
              </a:spcBef>
              <a:buClr>
                <a:srgbClr val="3F3F3F"/>
              </a:buClr>
              <a:buSzPts val="3200"/>
            </a:pPr>
            <a:endParaRPr lang="ru-RU" sz="1800" b="1" dirty="0" smtClean="0">
              <a:latin typeface="Arial" charset="0"/>
              <a:cs typeface="Arial" charset="0"/>
            </a:endParaRPr>
          </a:p>
          <a:p>
            <a:pPr marL="457200" indent="0" algn="ctr" eaLnBrk="1" hangingPunct="1">
              <a:lnSpc>
                <a:spcPct val="115000"/>
              </a:lnSpc>
              <a:spcBef>
                <a:spcPts val="1200"/>
              </a:spcBef>
              <a:buClr>
                <a:srgbClr val="3F3F3F"/>
              </a:buClr>
              <a:buSzPts val="3200"/>
            </a:pPr>
            <a:r>
              <a:rPr lang="uk-UA" sz="1800" b="1" dirty="0" smtClean="0"/>
              <a:t>У житті неминучі дві речі – смерть та податки. Слова американського політика Бенджаміна Франкліна (</a:t>
            </a:r>
            <a:r>
              <a:rPr lang="en-US" sz="1800" b="1" dirty="0" smtClean="0"/>
              <a:t>Benjamin Franklin, 1706 - 1790)</a:t>
            </a:r>
            <a:endParaRPr lang="ru-RU" sz="1800" b="1" dirty="0" smtClean="0">
              <a:latin typeface="Arial" charset="0"/>
              <a:cs typeface="Arial" charset="0"/>
            </a:endParaRPr>
          </a:p>
          <a:p>
            <a:pPr marL="457200" indent="0" algn="ctr" eaLnBrk="1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3F3F3F"/>
              </a:buClr>
              <a:buSzPts val="3200"/>
            </a:pPr>
            <a:endParaRPr lang="ru-RU" sz="1800" b="1" dirty="0" smtClean="0">
              <a:latin typeface="Arial" charset="0"/>
              <a:cs typeface="Arial" charset="0"/>
            </a:endParaRPr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4294967295"/>
          </p:nvPr>
        </p:nvSpPr>
        <p:spPr>
          <a:xfrm>
            <a:off x="3131840" y="4509120"/>
            <a:ext cx="5688633" cy="1830300"/>
          </a:xfrm>
        </p:spPr>
        <p:txBody>
          <a:bodyPr spcFirstLastPara="1" anchor="ctr">
            <a:noAutofit/>
          </a:bodyPr>
          <a:lstStyle/>
          <a:p>
            <a:pPr marL="0" indent="0" algn="ctr" eaLnBrk="1" fontAlgn="auto" hangingPunct="1"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/>
            </a:pPr>
            <a:r>
              <a:rPr lang="en-US" sz="2000" dirty="0">
                <a:solidFill>
                  <a:srgbClr val="99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Податком є обов'язковий, безумовний платіж до відповідного бюджету, що справляється з платників податку відповідно до Податкового Кодексу України.</a:t>
            </a:r>
            <a:endParaRPr sz="2000" dirty="0">
              <a:solidFill>
                <a:srgbClr val="99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100;p15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spcBef>
                <a:spcPts val="563"/>
              </a:spcBef>
              <a:spcAft>
                <a:spcPct val="0"/>
              </a:spcAft>
            </a:pPr>
            <a:endParaRPr lang="ru-RU" smtClean="0"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101" name="Google Shape;101;p1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77788"/>
            <a:ext cx="7169150" cy="656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149080"/>
            <a:ext cx="1763688" cy="2367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Google Shape;106;p1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0"/>
            <a:ext cx="7394575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Google Shape;107;p1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3675" y="4376738"/>
            <a:ext cx="3870325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12;p17"/>
          <p:cNvSpPr txBox="1">
            <a:spLocks noGrp="1"/>
          </p:cNvSpPr>
          <p:nvPr>
            <p:ph type="title"/>
          </p:nvPr>
        </p:nvSpPr>
        <p:spPr>
          <a:xfrm>
            <a:off x="323850" y="1196975"/>
            <a:ext cx="8115300" cy="785813"/>
          </a:xfrm>
        </p:spPr>
        <p:txBody>
          <a:bodyPr anchor="t"/>
          <a:lstStyle/>
          <a:p>
            <a:pPr eaLnBrk="1" hangingPunct="1"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2000" b="1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Під час встановлення податку обов'язково визначаються такі елементи:</a:t>
            </a:r>
            <a:r>
              <a:rPr lang="ru-RU" sz="2000" b="1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/>
            </a:r>
            <a:br>
              <a:rPr lang="ru-RU" sz="2000" b="1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</a:br>
            <a:endParaRPr lang="ru-RU" sz="3600" smtClean="0">
              <a:latin typeface="Arial" charset="0"/>
              <a:cs typeface="Arial" charset="0"/>
            </a:endParaRPr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4294967295"/>
          </p:nvPr>
        </p:nvSpPr>
        <p:spPr>
          <a:xfrm>
            <a:off x="442913" y="2205038"/>
            <a:ext cx="8258175" cy="4254500"/>
          </a:xfrm>
        </p:spPr>
        <p:txBody>
          <a:bodyPr>
            <a:noAutofit/>
          </a:bodyPr>
          <a:lstStyle/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платники податку;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об'єкт оподаткування;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база оподаткування;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ставка податку;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порядок обчислення податку;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податковий період;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строк та порядок сплати податку;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строк та порядок подання звітності про обчислення і сплату податку.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algn="just" eaLnBrk="1" hangingPunct="1">
              <a:lnSpc>
                <a:spcPct val="115000"/>
              </a:lnSpc>
              <a:buClr>
                <a:srgbClr val="333333"/>
              </a:buClr>
              <a:buSzPts val="2000"/>
              <a:buFont typeface="Comic Sans MS" pitchFamily="66" charset="0"/>
              <a:buChar char="●"/>
            </a:pPr>
            <a:r>
              <a:rPr lang="en-US" sz="2000" smtClean="0">
                <a:solidFill>
                  <a:srgbClr val="333333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податкові пільги та порядок їх застосування.</a:t>
            </a:r>
            <a:endParaRPr lang="ru-RU" sz="2000" smtClean="0">
              <a:solidFill>
                <a:srgbClr val="333333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457200" indent="-355600" eaLnBrk="1" hangingPunct="1">
              <a:spcBef>
                <a:spcPts val="1200"/>
              </a:spcBef>
              <a:buClr>
                <a:srgbClr val="3F3F3F"/>
              </a:buClr>
              <a:buSzPts val="3200"/>
            </a:pPr>
            <a:endParaRPr lang="ru-RU" sz="3200" smtClean="0">
              <a:solidFill>
                <a:srgbClr val="3F3F3F"/>
              </a:solidFill>
              <a:latin typeface="Arial" charset="0"/>
              <a:cs typeface="Arial" charset="0"/>
            </a:endParaRPr>
          </a:p>
        </p:txBody>
      </p:sp>
      <p:pic>
        <p:nvPicPr>
          <p:cNvPr id="23555" name="Google Shape;114;p1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1773238"/>
            <a:ext cx="35401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1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1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1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1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1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1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  <p:bldP spid="11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115300" cy="1379561"/>
          </a:xfrm>
        </p:spPr>
        <p:txBody>
          <a:bodyPr/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Граничні терміни подання декларацій </a:t>
            </a:r>
            <a:br>
              <a:rPr lang="uk-UA" sz="2400" b="1" dirty="0" smtClean="0">
                <a:solidFill>
                  <a:srgbClr val="FF0000"/>
                </a:solidFill>
              </a:rPr>
            </a:br>
            <a:r>
              <a:rPr lang="uk-UA" sz="2400" b="1" dirty="0" smtClean="0">
                <a:solidFill>
                  <a:srgbClr val="FF0000"/>
                </a:solidFill>
              </a:rPr>
              <a:t>та граничні терміни сплати податків</a:t>
            </a:r>
            <a:endParaRPr lang="uk-U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867779"/>
              </p:ext>
            </p:extLst>
          </p:nvPr>
        </p:nvGraphicFramePr>
        <p:xfrm>
          <a:off x="1475657" y="1987276"/>
          <a:ext cx="6408710" cy="3937549"/>
        </p:xfrm>
        <a:graphic>
          <a:graphicData uri="http://schemas.openxmlformats.org/drawingml/2006/table">
            <a:tbl>
              <a:tblPr firstRow="1" firstCol="1" bandRow="1"/>
              <a:tblGrid>
                <a:gridCol w="2136014">
                  <a:extLst>
                    <a:ext uri="{9D8B030D-6E8A-4147-A177-3AD203B41FA5}">
                      <a16:colId xmlns:a16="http://schemas.microsoft.com/office/drawing/2014/main" val="3957741879"/>
                    </a:ext>
                  </a:extLst>
                </a:gridCol>
                <a:gridCol w="2136014">
                  <a:extLst>
                    <a:ext uri="{9D8B030D-6E8A-4147-A177-3AD203B41FA5}">
                      <a16:colId xmlns:a16="http://schemas.microsoft.com/office/drawing/2014/main" val="520785676"/>
                    </a:ext>
                  </a:extLst>
                </a:gridCol>
                <a:gridCol w="2136682">
                  <a:extLst>
                    <a:ext uri="{9D8B030D-6E8A-4147-A177-3AD203B41FA5}">
                      <a16:colId xmlns:a16="http://schemas.microsoft.com/office/drawing/2014/main" val="3467768876"/>
                    </a:ext>
                  </a:extLst>
                </a:gridCol>
              </a:tblGrid>
              <a:tr h="1057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7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Податковий період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Граничні терміни подання декларацій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7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</a:t>
                      </a:r>
                      <a:r>
                        <a:rPr lang="ru-RU" sz="17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раничні терміни сплати податків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840056"/>
                  </a:ext>
                </a:extLst>
              </a:tr>
              <a:tr h="951470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місяць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569719"/>
                  </a:ext>
                </a:extLst>
              </a:tr>
              <a:tr h="951470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квартал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578819"/>
                  </a:ext>
                </a:extLst>
              </a:tr>
              <a:tr h="951470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рік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67" marR="594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26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453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115328" cy="432048"/>
          </a:xfrm>
        </p:spPr>
        <p:txBody>
          <a:bodyPr/>
          <a:lstStyle/>
          <a:p>
            <a:r>
              <a:rPr lang="uk-UA" sz="2800" b="1" dirty="0" smtClean="0"/>
              <a:t>Склад податкової системи</a:t>
            </a:r>
            <a:endParaRPr lang="ru-RU" sz="2800" b="1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91725517"/>
              </p:ext>
            </p:extLst>
          </p:nvPr>
        </p:nvGraphicFramePr>
        <p:xfrm>
          <a:off x="611560" y="2924944"/>
          <a:ext cx="4040188" cy="76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755576" y="3645024"/>
            <a:ext cx="3960440" cy="2481139"/>
          </a:xfrm>
        </p:spPr>
        <p:txBody>
          <a:bodyPr/>
          <a:lstStyle/>
          <a:p>
            <a:pPr lvl="0" eaLnBrk="0" fontAlgn="base" hangingPunct="0"/>
            <a:r>
              <a:rPr lang="ru-RU" sz="1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на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прибуток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підприємств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на доходи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фізичних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осіб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на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додану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вартість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акцизний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екологічний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рентна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плата</a:t>
            </a:r>
          </a:p>
          <a:p>
            <a:pPr lvl="0" eaLnBrk="0" fontAlgn="base" hangingPunct="0"/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мито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94826684"/>
              </p:ext>
            </p:extLst>
          </p:nvPr>
        </p:nvGraphicFramePr>
        <p:xfrm>
          <a:off x="4716016" y="2852936"/>
          <a:ext cx="4041775" cy="83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idx="4"/>
          </p:nvPr>
        </p:nvSpPr>
        <p:spPr>
          <a:xfrm>
            <a:off x="5148063" y="3645024"/>
            <a:ext cx="3538737" cy="2481139"/>
          </a:xfrm>
        </p:spPr>
        <p:txBody>
          <a:bodyPr/>
          <a:lstStyle/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на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майно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єдиний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податок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збір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за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місця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для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паркування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транспортних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засобів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pPr marL="0" lvl="0" eaLnBrk="0" fontAlgn="base" hangingPunct="0">
              <a:lnSpc>
                <a:spcPct val="150000"/>
              </a:lnSpc>
              <a:spcBef>
                <a:spcPts val="0"/>
              </a:spcBef>
            </a:pP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туристичний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збір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692696"/>
            <a:ext cx="7446162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Сукупність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загальнодержавних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місцевих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податків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зборів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справляються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2000" kern="0" dirty="0" err="1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установленому</a:t>
            </a:r>
            <a:r>
              <a:rPr lang="ru-RU" sz="2000" kern="0" dirty="0">
                <a:solidFill>
                  <a:srgbClr val="333333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порядку, становить </a:t>
            </a:r>
            <a:r>
              <a:rPr lang="ru-RU" sz="2000" b="1" kern="0" dirty="0" err="1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податкову</a:t>
            </a:r>
            <a:r>
              <a:rPr lang="ru-RU" sz="2000" b="1" kern="0" dirty="0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систему </a:t>
            </a:r>
            <a:r>
              <a:rPr lang="ru-RU" sz="2000" b="1" kern="0" dirty="0" err="1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2000" b="1" kern="0" dirty="0">
                <a:solidFill>
                  <a:srgbClr val="CC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lang="ru-RU" sz="2000" b="1" kern="0" dirty="0">
              <a:solidFill>
                <a:srgbClr val="CC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464533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128377"/>
              </p:ext>
            </p:extLst>
          </p:nvPr>
        </p:nvGraphicFramePr>
        <p:xfrm>
          <a:off x="1331640" y="692696"/>
          <a:ext cx="70567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328" y="5713511"/>
            <a:ext cx="8070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Структура </a:t>
            </a:r>
            <a:r>
              <a:rPr lang="ru-RU" sz="1800" b="1" dirty="0" err="1" smtClean="0"/>
              <a:t>податків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що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надійшли</a:t>
            </a:r>
            <a:r>
              <a:rPr lang="ru-RU" sz="1800" b="1" dirty="0" smtClean="0"/>
              <a:t> до </a:t>
            </a:r>
            <a:r>
              <a:rPr lang="ru-RU" sz="1800" b="1" dirty="0" err="1" smtClean="0"/>
              <a:t>Зведеного</a:t>
            </a:r>
            <a:r>
              <a:rPr lang="ru-RU" sz="1800" b="1" dirty="0" smtClean="0"/>
              <a:t> </a:t>
            </a:r>
            <a:r>
              <a:rPr lang="ru-RU" sz="1800" b="1" dirty="0" smtClean="0"/>
              <a:t>бюджету </a:t>
            </a:r>
            <a:r>
              <a:rPr lang="ru-RU" sz="1800" b="1" dirty="0" err="1" smtClean="0"/>
              <a:t>України</a:t>
            </a:r>
            <a:r>
              <a:rPr lang="ru-RU" sz="1800" b="1" dirty="0" smtClean="0"/>
              <a:t> </a:t>
            </a:r>
            <a:r>
              <a:rPr lang="ru-RU" sz="1800" b="1" dirty="0" smtClean="0"/>
              <a:t>у </a:t>
            </a:r>
            <a:r>
              <a:rPr lang="ru-RU" sz="1800" b="1" dirty="0" smtClean="0"/>
              <a:t>2023 </a:t>
            </a:r>
            <a:r>
              <a:rPr lang="ru-RU" sz="1800" b="1" dirty="0" err="1" smtClean="0"/>
              <a:t>році</a:t>
            </a:r>
            <a:endParaRPr lang="ru-RU" sz="1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7" y="548680"/>
            <a:ext cx="7409812" cy="495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27;p19"/>
          <p:cNvSpPr txBox="1">
            <a:spLocks noGrp="1"/>
          </p:cNvSpPr>
          <p:nvPr>
            <p:ph type="title"/>
          </p:nvPr>
        </p:nvSpPr>
        <p:spPr>
          <a:xfrm>
            <a:off x="223838" y="188640"/>
            <a:ext cx="7372498" cy="53208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r>
              <a:rPr lang="en-US" sz="2000" b="1" dirty="0" err="1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Принципи</a:t>
            </a:r>
            <a:r>
              <a:rPr lang="en-US" sz="2000" b="1" dirty="0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2000" b="1" dirty="0" err="1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побудови</a:t>
            </a:r>
            <a:r>
              <a:rPr lang="en-US" sz="2000" b="1" dirty="0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2000" b="1" dirty="0" err="1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податково</a:t>
            </a:r>
            <a:r>
              <a:rPr lang="uk-UA" sz="2000" b="1" dirty="0" err="1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го</a:t>
            </a:r>
            <a:r>
              <a:rPr lang="en-US" sz="2000" b="1" dirty="0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uk-UA" sz="2000" b="1" dirty="0" smtClean="0">
                <a:solidFill>
                  <a:srgbClr val="A64D79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законодавства</a:t>
            </a:r>
            <a:endParaRPr lang="ru-RU" sz="2000" b="1" dirty="0" smtClean="0">
              <a:solidFill>
                <a:srgbClr val="A64D79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2"/>
          </p:nvPr>
        </p:nvSpPr>
        <p:spPr>
          <a:xfrm>
            <a:off x="474663" y="694962"/>
            <a:ext cx="4040099" cy="6156600"/>
          </a:xfrm>
          <a:noFill/>
          <a:ln>
            <a:noFill/>
          </a:ln>
        </p:spPr>
        <p:txBody>
          <a:bodyPr>
            <a:noAutofit/>
          </a:bodyPr>
          <a:lstStyle/>
          <a:p>
            <a:pPr indent="-304800" eaLnBrk="1" fontAlgn="auto" hangingPunct="1"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загальність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оподаткування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-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кожна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особа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зобов'язана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сплачувати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збори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платником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яких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вона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є 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  <a:p>
            <a:pPr indent="-304800" eaLnBrk="1" fontAlgn="auto" hangingPunct="1">
              <a:spcBef>
                <a:spcPts val="0"/>
              </a:spcBef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рівність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усіх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платників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перед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законом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недопущення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будь-яких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проявів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податкової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дискримінації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-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забезпечення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однакового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підходу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до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всіх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платників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  <a:p>
            <a:pPr indent="-304800" eaLnBrk="1" fontAlgn="auto" hangingPunct="1">
              <a:spcBef>
                <a:spcPts val="0"/>
              </a:spcBef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невідворотність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настання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визначеної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законом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відповідальності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у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разі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порушення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податкового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законодавства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;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  <a:p>
            <a:pPr indent="-304800" eaLnBrk="1" fontAlgn="auto" hangingPunct="1">
              <a:spcBef>
                <a:spcPts val="0"/>
              </a:spcBef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презумпція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правомірності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рішень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платника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в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разі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якщо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норма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закону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чи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іншого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нормативно-правового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акта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виданого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підставі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закону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або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якщо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норми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різних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законів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чи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різних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нормативно-правових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актів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припускають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неоднозначне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(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множинне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)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трактування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прав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обов'язків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платників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або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контролюючих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органів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внаслідок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чого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є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можливість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прийняти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рішення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користь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як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платника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так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і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контролюючого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органу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;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  <a:p>
            <a:pPr indent="-304800" eaLnBrk="1" fontAlgn="auto" hangingPunct="1">
              <a:spcBef>
                <a:spcPts val="0"/>
              </a:spcBef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фіскальна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достатність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-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встановлення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зборів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з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урахуванням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необхідності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досягнення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збалансованості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витрат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бюджету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з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його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надходженнями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;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  <a:p>
            <a:pPr indent="-304800" eaLnBrk="1" fontAlgn="auto" hangingPunct="1">
              <a:spcBef>
                <a:spcPts val="0"/>
              </a:spcBef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соціальна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справедливість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-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установлення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зборів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відповідно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до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платоспроможності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платників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;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  <a:p>
            <a:pPr indent="-304800" eaLnBrk="1" fontAlgn="auto" hangingPunct="1">
              <a:spcBef>
                <a:spcPts val="0"/>
              </a:spcBef>
              <a:buClr>
                <a:srgbClr val="333333"/>
              </a:buClr>
              <a:buSzPts val="1200"/>
              <a:buFont typeface="Arial"/>
              <a:buChar char="●"/>
              <a:defRPr/>
            </a:pP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економічність</a:t>
            </a:r>
            <a:r>
              <a:rPr lang="en-US" sz="1200" b="1" dirty="0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b="1" dirty="0" err="1">
                <a:solidFill>
                  <a:srgbClr val="1155CC"/>
                </a:solidFill>
                <a:highlight>
                  <a:srgbClr val="FFFFFF"/>
                </a:highlight>
                <a:sym typeface="Arial"/>
              </a:rPr>
              <a:t>оподаткування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-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установлення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податків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та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зборів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,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обсяг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надходжень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від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сплати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яких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до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бюджету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значно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перевищує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витрати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на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їх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адміністрування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sym typeface="Arial"/>
              </a:rPr>
              <a:t>;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sym typeface="Arial"/>
            </a:endParaRPr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4"/>
          </p:nvPr>
        </p:nvSpPr>
        <p:spPr>
          <a:xfrm>
            <a:off x="4619625" y="663575"/>
            <a:ext cx="4041775" cy="4260850"/>
          </a:xfrm>
        </p:spPr>
        <p:txBody>
          <a:bodyPr>
            <a:noAutofit/>
          </a:bodyPr>
          <a:lstStyle/>
          <a:p>
            <a:pPr indent="-304800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SzPts val="1200"/>
              <a:buFont typeface="Arial" charset="0"/>
              <a:buChar char="●"/>
            </a:pP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нейтральність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оподаткування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-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установлення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зборів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у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спосіб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,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який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не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впливає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збільшення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або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зменшення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конкурентоздатності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платника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;</a:t>
            </a:r>
            <a:endParaRPr lang="ru-RU" sz="1200" dirty="0" smtClean="0">
              <a:solidFill>
                <a:srgbClr val="333333"/>
              </a:solidFill>
              <a:latin typeface="Arial" charset="0"/>
              <a:cs typeface="Arial" charset="0"/>
            </a:endParaRPr>
          </a:p>
          <a:p>
            <a:pPr indent="-304800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SzPts val="1200"/>
              <a:buFont typeface="Arial" charset="0"/>
              <a:buChar char="●"/>
            </a:pP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стабільність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-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зміни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до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будь-яких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елементів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зборів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не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можуть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вноситися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пізніш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як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шість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місяців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до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початку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нового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бюджетного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періоду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, в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якому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будуть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діяти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нові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правила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ставки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.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збори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,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їх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ставки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, а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також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податкові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пільги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не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можуть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змінюватися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протягом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бюджетного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року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;</a:t>
            </a:r>
            <a:endParaRPr lang="ru-RU" sz="1200" dirty="0" smtClean="0">
              <a:solidFill>
                <a:srgbClr val="333333"/>
              </a:solidFill>
              <a:latin typeface="Arial" charset="0"/>
              <a:cs typeface="Arial" charset="0"/>
            </a:endParaRPr>
          </a:p>
          <a:p>
            <a:pPr indent="-304800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SzPts val="1200"/>
              <a:buFont typeface="Arial" charset="0"/>
              <a:buChar char="●"/>
            </a:pP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рівномірність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та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зручність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сплати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-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установлення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строків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сплати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зборів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,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виходячи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із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необхідності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забезпечення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своєчасного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надходження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коштів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до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бюджетів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для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здійснення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витрат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бюджету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та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зручності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їх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сплати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платниками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;</a:t>
            </a:r>
            <a:endParaRPr lang="ru-RU" sz="1200" dirty="0" smtClean="0">
              <a:solidFill>
                <a:srgbClr val="333333"/>
              </a:solidFill>
              <a:latin typeface="Arial" charset="0"/>
              <a:cs typeface="Arial" charset="0"/>
            </a:endParaRPr>
          </a:p>
          <a:p>
            <a:pPr indent="-304800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SzPts val="1200"/>
              <a:buFont typeface="Arial" charset="0"/>
              <a:buChar char="●"/>
            </a:pP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єдиний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підхід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до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встановлення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податків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та</a:t>
            </a:r>
            <a:r>
              <a:rPr lang="en-US" sz="1200" b="1" dirty="0" smtClean="0">
                <a:solidFill>
                  <a:srgbClr val="1155CC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 smtClean="0">
                <a:solidFill>
                  <a:srgbClr val="1155CC"/>
                </a:solidFill>
                <a:latin typeface="Arial" charset="0"/>
                <a:cs typeface="Arial" charset="0"/>
              </a:rPr>
              <a:t>зборів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-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визначення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на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законодавчому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рівні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усіх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обов'язкових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елементів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Arial" charset="0"/>
                <a:cs typeface="Arial" charset="0"/>
              </a:rPr>
              <a:t>податку</a:t>
            </a:r>
            <a:r>
              <a:rPr lang="en-US" sz="120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.</a:t>
            </a:r>
            <a:endParaRPr lang="ru-RU" sz="1200" dirty="0" smtClean="0">
              <a:solidFill>
                <a:srgbClr val="333333"/>
              </a:solidFill>
              <a:latin typeface="Arial" charset="0"/>
              <a:cs typeface="Arial" charset="0"/>
            </a:endParaRPr>
          </a:p>
          <a:p>
            <a:pPr indent="-304800" eaLnBrk="1" hangingPunct="1">
              <a:spcBef>
                <a:spcPts val="1200"/>
              </a:spcBef>
              <a:spcAft>
                <a:spcPct val="0"/>
              </a:spcAft>
            </a:pPr>
            <a:endParaRPr lang="ru-RU" dirty="0" smtClean="0">
              <a:solidFill>
                <a:srgbClr val="3F3F3F"/>
              </a:solidFill>
              <a:latin typeface="Arial" charset="0"/>
              <a:cs typeface="Arial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133307"/>
            <a:ext cx="2448272" cy="1406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  <p:bldP spid="12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35;p20"/>
          <p:cNvSpPr txBox="1">
            <a:spLocks noGrp="1"/>
          </p:cNvSpPr>
          <p:nvPr>
            <p:ph type="title"/>
          </p:nvPr>
        </p:nvSpPr>
        <p:spPr>
          <a:xfrm>
            <a:off x="468313" y="0"/>
            <a:ext cx="8115300" cy="77787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2000" b="1" smtClean="0">
                <a:solidFill>
                  <a:srgbClr val="674EA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Недоліки існуючої податкової</a:t>
            </a:r>
            <a:r>
              <a:rPr lang="ru-RU" sz="2000" b="1" smtClean="0">
                <a:solidFill>
                  <a:srgbClr val="674EA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/>
            </a:r>
            <a:br>
              <a:rPr lang="ru-RU" sz="2000" b="1" smtClean="0">
                <a:solidFill>
                  <a:srgbClr val="674EA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</a:br>
            <a:r>
              <a:rPr lang="en-US" sz="2000" b="1" smtClean="0">
                <a:solidFill>
                  <a:srgbClr val="674EA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системи України</a:t>
            </a:r>
            <a:r>
              <a:rPr lang="en-US" sz="2000" b="1" smtClean="0">
                <a:latin typeface="Comic Sans MS" pitchFamily="66" charset="0"/>
                <a:cs typeface="Arial" charset="0"/>
                <a:sym typeface="Comic Sans MS" pitchFamily="66" charset="0"/>
              </a:rPr>
              <a:t>:</a:t>
            </a:r>
            <a:endParaRPr lang="ru-RU" sz="3600" smtClean="0">
              <a:latin typeface="Arial" charset="0"/>
              <a:cs typeface="Arial" charset="0"/>
            </a:endParaRPr>
          </a:p>
        </p:txBody>
      </p:sp>
      <p:sp>
        <p:nvSpPr>
          <p:cNvPr id="29698" name="Google Shape;136;p20"/>
          <p:cNvSpPr txBox="1">
            <a:spLocks noChangeArrowheads="1"/>
          </p:cNvSpPr>
          <p:nvPr/>
        </p:nvSpPr>
        <p:spPr bwMode="auto">
          <a:xfrm>
            <a:off x="442913" y="777875"/>
            <a:ext cx="8580437" cy="422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spcBef>
                <a:spcPts val="363"/>
              </a:spcBef>
              <a:buClr>
                <a:srgbClr val="000000"/>
              </a:buClr>
              <a:buFont typeface="Arial" charset="0"/>
              <a:buNone/>
            </a:pP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високий  рівень податкового навантаження на економіку в цілому</a:t>
            </a:r>
            <a:r>
              <a:rPr lang="en-US" sz="1200" i="1">
                <a:latin typeface="Comic Sans MS" pitchFamily="66" charset="0"/>
                <a:sym typeface="Comic Sans MS" pitchFamily="66" charset="0"/>
              </a:rPr>
              <a:t>;</a:t>
            </a:r>
            <a:endParaRPr lang="ru-RU" sz="1200" i="1"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Font typeface="Arial" charset="0"/>
              <a:buNone/>
            </a:pP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відсутність економічно обґрунтованого балансу між фіскальною і регулюючою функціями податків</a:t>
            </a:r>
            <a:r>
              <a:rPr lang="en-US" sz="1200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,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 неефективна система державного податкового регулювання, його неузгодженість із завданнями економічної політики держави</a:t>
            </a:r>
            <a:r>
              <a:rPr lang="en-US" sz="1200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;</a:t>
            </a:r>
            <a:endParaRPr lang="ru-RU" sz="1200">
              <a:solidFill>
                <a:srgbClr val="003366"/>
              </a:solidFill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Font typeface="Arial" charset="0"/>
              <a:buNone/>
            </a:pPr>
            <a:r>
              <a:rPr lang="en-US" sz="1200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наявність великої кількості малоефективних податків</a:t>
            </a:r>
            <a:r>
              <a:rPr lang="en-US" sz="1200" b="1">
                <a:solidFill>
                  <a:srgbClr val="006600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та меншої, ніж у європейських системах оподаткування, тривалості базових податкових періодів</a:t>
            </a:r>
            <a:r>
              <a:rPr lang="en-US" sz="1200" i="1">
                <a:latin typeface="Comic Sans MS" pitchFamily="66" charset="0"/>
                <a:sym typeface="Comic Sans MS" pitchFamily="66" charset="0"/>
              </a:rPr>
              <a:t>,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 що погіршує позиції України в міжнародному рейтингу простоти ведення бізнесу за показником "кількість платежів на рік" та збільшує витрати суб'єктів підприємницької діяльності на сплату податків;</a:t>
            </a:r>
            <a:endParaRPr lang="ru-RU" sz="1200"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Font typeface="Arial" charset="0"/>
              <a:buNone/>
            </a:pP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 нестабільність податкового законодавства</a:t>
            </a:r>
            <a:r>
              <a:rPr lang="en-US" sz="1200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,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 що обмежує можливості формування суб'єктами господарювання фінансової та економічної політики у середньо та довгостроковому періодах;</a:t>
            </a:r>
            <a:endParaRPr lang="ru-RU" sz="1200"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Font typeface="Arial" charset="0"/>
              <a:buNone/>
            </a:pP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неоднорідність та складність нормативно-правової бази оподаткування</a:t>
            </a:r>
            <a:r>
              <a:rPr lang="en-US" sz="1200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,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 недостатня узгодженість і навіть суперечливість окремих законодавчих норм, відсутність єдиної термінології, частота застосування норм непрямої дії в податкових законах, що призводить до нарощування кількості підзаконних актів, податкових роз’яснень, а також посилення навантаження на судову систему у зв’язку із зростанням кількості позовів щодо порушень податкового законодавства;</a:t>
            </a:r>
            <a:endParaRPr lang="ru-RU" sz="1200"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SzPts val="1100"/>
              <a:buFont typeface="Arial" charset="0"/>
              <a:buNone/>
            </a:pP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неузгодженість податкового законодавства з нормами</a:t>
            </a:r>
            <a:r>
              <a:rPr lang="en-US" sz="1200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,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 які складають інші інститути фінансового законодавства або входять до інших галузей законодавства;</a:t>
            </a:r>
            <a:endParaRPr lang="ru-RU" sz="1200"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SzPts val="1100"/>
              <a:buFont typeface="Arial" charset="0"/>
              <a:buNone/>
            </a:pPr>
            <a:r>
              <a:rPr lang="en-US" sz="1200" b="1">
                <a:solidFill>
                  <a:srgbClr val="003366"/>
                </a:solidFill>
                <a:latin typeface="Comic Sans MS" pitchFamily="66" charset="0"/>
                <a:sym typeface="Comic Sans MS" pitchFamily="66" charset="0"/>
              </a:rPr>
              <a:t>наявність економічно необґрунтованих розбіжностей</a:t>
            </a:r>
            <a:r>
              <a:rPr lang="en-US" sz="1200">
                <a:latin typeface="Comic Sans MS" pitchFamily="66" charset="0"/>
                <a:sym typeface="Comic Sans MS" pitchFamily="66" charset="0"/>
              </a:rPr>
              <a:t> у підходах до визначення та оцінки доходів і витрат для встановлення об'єкта оподаткування податком на прибуток підприємств та нормативно-правовою базою бухгалтерського обліку в частині розрахунку фінансового результату, що призводить до невідповідності сум податкових платежів підприємств реальному результату їх господарської діяльності.</a:t>
            </a:r>
            <a:endParaRPr lang="ru-RU" sz="1200">
              <a:latin typeface="Comic Sans MS" pitchFamily="66" charset="0"/>
              <a:sym typeface="Comic Sans MS" pitchFamily="66" charset="0"/>
            </a:endParaRPr>
          </a:p>
          <a:p>
            <a:pPr>
              <a:spcBef>
                <a:spcPts val="363"/>
              </a:spcBef>
              <a:buClr>
                <a:srgbClr val="000000"/>
              </a:buClr>
              <a:buSzPts val="1100"/>
              <a:buFont typeface="Arial" charset="0"/>
              <a:buNone/>
            </a:pPr>
            <a:endParaRPr lang="ru-RU" sz="3200">
              <a:solidFill>
                <a:srgbClr val="3F3F3F"/>
              </a:solidFill>
            </a:endParaRPr>
          </a:p>
        </p:txBody>
      </p:sp>
      <p:pic>
        <p:nvPicPr>
          <p:cNvPr id="29699" name="Google Shape;137;p2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9263" y="4951413"/>
            <a:ext cx="5562600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  <p:bldP spid="296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Google Shape;142;p2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04813"/>
            <a:ext cx="4899025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Google Shape;144;p21"/>
          <p:cNvSpPr txBox="1"/>
          <p:nvPr/>
        </p:nvSpPr>
        <p:spPr>
          <a:xfrm>
            <a:off x="5594350" y="1052736"/>
            <a:ext cx="3336925" cy="54083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indent="139700" algn="ctr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Оптимізацію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фіскальної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функції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оподаткування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можливо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досягнути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шляхом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вживання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таких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заходів</a:t>
            </a:r>
            <a:r>
              <a:rPr lang="en-US" sz="1200" dirty="0">
                <a:latin typeface="Comic Sans MS" pitchFamily="66" charset="0"/>
                <a:sym typeface="Comic Sans MS" pitchFamily="66" charset="0"/>
              </a:rPr>
              <a:t>, </a:t>
            </a:r>
            <a:r>
              <a:rPr lang="en-US" sz="1200" dirty="0" err="1">
                <a:latin typeface="Comic Sans MS" pitchFamily="66" charset="0"/>
                <a:sym typeface="Comic Sans MS" pitchFamily="66" charset="0"/>
              </a:rPr>
              <a:t>як</a:t>
            </a:r>
            <a:r>
              <a:rPr lang="en-US" sz="1200" dirty="0" smtClean="0">
                <a:latin typeface="Comic Sans MS" pitchFamily="66" charset="0"/>
                <a:sym typeface="Comic Sans MS" pitchFamily="66" charset="0"/>
              </a:rPr>
              <a:t>:</a:t>
            </a:r>
            <a:endParaRPr lang="uk-UA" sz="1200" dirty="0" smtClean="0">
              <a:latin typeface="Comic Sans MS" pitchFamily="66" charset="0"/>
              <a:sym typeface="Comic Sans MS" pitchFamily="66" charset="0"/>
            </a:endParaRPr>
          </a:p>
          <a:p>
            <a:pPr indent="139700" algn="just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ru-RU" sz="1200" dirty="0"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r>
              <a:rPr lang="en-US" sz="1200" dirty="0" err="1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спрощення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податкової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системи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та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податкової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звітності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;</a:t>
            </a:r>
            <a:endParaRPr lang="uk-UA" sz="1200" dirty="0" smtClean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endParaRPr lang="ru-RU" sz="1200" dirty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r>
              <a:rPr lang="en-US" sz="1200" dirty="0" err="1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зниження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податкового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навантаження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на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платників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податків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;</a:t>
            </a:r>
            <a:endParaRPr lang="uk-UA" sz="1200" dirty="0" smtClean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endParaRPr lang="ru-RU" sz="1200" dirty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r>
              <a:rPr lang="en-US" sz="1200" dirty="0" err="1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збільшення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частки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непрямого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оподаткування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та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зменшення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ролі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прямих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податків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;</a:t>
            </a:r>
            <a:endParaRPr lang="uk-UA" sz="1200" dirty="0" smtClean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endParaRPr lang="ru-RU" sz="1200" dirty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r>
              <a:rPr lang="en-US" sz="1200" dirty="0" err="1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зниження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оподаткування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операцій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з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використання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факторів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виробництва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,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зокрема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,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зменшення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частки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податку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на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прибуток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підприємств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у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системі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оподаткування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;</a:t>
            </a:r>
            <a:endParaRPr lang="uk-UA" sz="1200" dirty="0" smtClean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endParaRPr lang="ru-RU" sz="1200" dirty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  <a:p>
            <a:pPr indent="139700">
              <a:lnSpc>
                <a:spcPct val="98000"/>
              </a:lnSpc>
              <a:buClr>
                <a:srgbClr val="242424"/>
              </a:buClr>
              <a:buSzPts val="1200"/>
              <a:buFont typeface="Comic Sans MS" pitchFamily="66" charset="0"/>
              <a:buChar char="●"/>
            </a:pPr>
            <a:r>
              <a:rPr lang="uk-UA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</a:t>
            </a:r>
            <a:r>
              <a:rPr lang="en-US" sz="1200" dirty="0" err="1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досконалення</a:t>
            </a:r>
            <a:r>
              <a:rPr lang="en-US" sz="1200" dirty="0" smtClean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податкового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адміністрування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у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напрямі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використання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більш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прозорих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важелів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та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встановлення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більш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чітких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правил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регулювання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взаємовідносин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державних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органів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управління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 і </a:t>
            </a:r>
            <a:r>
              <a:rPr lang="en-US" sz="1200" dirty="0" err="1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платників</a:t>
            </a:r>
            <a:r>
              <a:rPr lang="en-US" sz="1200" dirty="0">
                <a:solidFill>
                  <a:srgbClr val="242424"/>
                </a:solidFill>
                <a:latin typeface="Comic Sans MS" pitchFamily="66" charset="0"/>
                <a:sym typeface="Comic Sans MS" pitchFamily="66" charset="0"/>
              </a:rPr>
              <a:t>.</a:t>
            </a:r>
            <a:endParaRPr lang="ru-RU" sz="1200" dirty="0">
              <a:solidFill>
                <a:srgbClr val="242424"/>
              </a:solidFill>
              <a:latin typeface="Comic Sans MS" pitchFamily="66" charset="0"/>
              <a:sym typeface="Comic Sans MS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590" y="450912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49;p22"/>
          <p:cNvSpPr txBox="1">
            <a:spLocks noGrp="1"/>
          </p:cNvSpPr>
          <p:nvPr>
            <p:ph type="title"/>
          </p:nvPr>
        </p:nvSpPr>
        <p:spPr>
          <a:xfrm>
            <a:off x="347663" y="449263"/>
            <a:ext cx="8115300" cy="1789112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1800" b="1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Податкова політика держави</a:t>
            </a:r>
            <a:r>
              <a:rPr lang="en-US" sz="1800" smtClean="0">
                <a:latin typeface="Comic Sans MS" pitchFamily="66" charset="0"/>
                <a:cs typeface="Arial" charset="0"/>
                <a:sym typeface="Comic Sans MS" pitchFamily="66" charset="0"/>
              </a:rPr>
              <a:t> – це діяльність держави у сфері встановлення, правового регламентування та організації справляння податків і податкових платежів у централізовані фонди грошових ресурсів держави.</a:t>
            </a:r>
            <a:endParaRPr lang="ru-RU" sz="3600" smtClean="0">
              <a:latin typeface="Arial" charset="0"/>
              <a:cs typeface="Arial" charset="0"/>
            </a:endParaRPr>
          </a:p>
        </p:txBody>
      </p:sp>
      <p:pic>
        <p:nvPicPr>
          <p:cNvPr id="33794" name="Google Shape;150;p2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1413" y="2133600"/>
            <a:ext cx="5462587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Google Shape;151;p2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708275"/>
            <a:ext cx="33337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89248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7771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body" idx="1"/>
          </p:nvPr>
        </p:nvSpPr>
        <p:spPr>
          <a:xfrm>
            <a:off x="481696" y="754172"/>
            <a:ext cx="8193781" cy="3610932"/>
          </a:xfrm>
        </p:spPr>
        <p:txBody>
          <a:bodyPr>
            <a:noAutofit/>
          </a:bodyPr>
          <a:lstStyle/>
          <a:p>
            <a:pPr marL="0" indent="285750" algn="just" eaLnBrk="1" fontAlgn="auto" hangingPunct="1">
              <a:spcBef>
                <a:spcPts val="0"/>
              </a:spcBef>
              <a:defRPr/>
            </a:pP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Держ</a:t>
            </a:r>
            <a:r>
              <a:rPr lang="uk-UA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а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вна податк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о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ва </a:t>
            </a:r>
            <a:r>
              <a:rPr lang="vi-VN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служба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України </a:t>
            </a:r>
            <a:r>
              <a:rPr lang="vi-VN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— центральний орган виконавчої влади у сфері податків в Україні, що був створений у 2019 році шляхом поділу Державної фіскальної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служби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, д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іяльність 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якого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спрямовується </a:t>
            </a:r>
            <a:r>
              <a:rPr lang="vi-VN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і координується Кабінетом Міністрів України через Міністра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фінансів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і який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реалізує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державну </a:t>
            </a:r>
            <a:r>
              <a:rPr lang="vi-VN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податкову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політику,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державну </a:t>
            </a:r>
            <a:r>
              <a:rPr lang="vi-VN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політику з адміністрування єдиного внеску на загальнообов’язкове державне соціальне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uk-UA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державну </a:t>
            </a:r>
            <a:r>
              <a:rPr lang="vi-VN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політику у сфері боротьби з правопорушеннями під час застосування податкового законодавства, а також законодавства з питань сплати єдиного внеску</a:t>
            </a:r>
            <a:r>
              <a:rPr lang="vi-VN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.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endParaRPr lang="ru-RU" sz="1600" dirty="0" smtClean="0">
              <a:solidFill>
                <a:schemeClr val="dk1"/>
              </a:solidFill>
              <a:highlight>
                <a:srgbClr val="FFFFFF"/>
              </a:highlight>
              <a:latin typeface="+mn-lt"/>
              <a:ea typeface="Comic Sans MS"/>
              <a:cs typeface="Comic Sans MS"/>
              <a:sym typeface="Comic Sans MS"/>
            </a:endParaRPr>
          </a:p>
          <a:p>
            <a:pPr marL="0" indent="285750" algn="just" eaLnBrk="1" fontAlgn="auto" hangingPunct="1">
              <a:spcBef>
                <a:spcPts val="0"/>
              </a:spcBef>
              <a:defRPr/>
            </a:pPr>
            <a:endParaRPr lang="ru-RU" sz="1600" dirty="0" smtClean="0">
              <a:solidFill>
                <a:schemeClr val="dk1"/>
              </a:solidFill>
              <a:highlight>
                <a:srgbClr val="FFFFFF"/>
              </a:highlight>
              <a:latin typeface="+mn-lt"/>
              <a:ea typeface="Comic Sans MS"/>
              <a:cs typeface="Comic Sans MS"/>
              <a:sym typeface="Comic Sans MS"/>
            </a:endParaRPr>
          </a:p>
          <a:p>
            <a:pPr marL="0" indent="285750" algn="just" eaLnBrk="1" fontAlgn="auto" hangingPunct="1">
              <a:spcBef>
                <a:spcPts val="0"/>
              </a:spcBef>
              <a:defRPr/>
            </a:pPr>
            <a:r>
              <a:rPr lang="ru-RU" sz="1600" dirty="0" err="1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Державна</a:t>
            </a:r>
            <a:r>
              <a:rPr lang="ru-RU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фіскальна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служба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була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створена у 2014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році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як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правонаступник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Міністерства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доходів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і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зборів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. Вона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відповідальна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податковий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митний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напрям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. У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часи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президентства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Віктора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Януковича,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Міністерство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доходів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і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зборів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підозрювали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створенні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централізованих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схем з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ухилення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від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відмивання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коштів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, 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також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«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торгівлі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»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податковими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endParaRPr lang="ru-RU" sz="1600" dirty="0" smtClean="0">
              <a:solidFill>
                <a:schemeClr val="dk1"/>
              </a:solidFill>
              <a:highlight>
                <a:srgbClr val="FFFFFF"/>
              </a:highlight>
              <a:latin typeface="+mn-lt"/>
              <a:ea typeface="Comic Sans MS"/>
              <a:cs typeface="Comic Sans MS"/>
              <a:sym typeface="Comic Sans MS"/>
            </a:endParaRPr>
          </a:p>
          <a:p>
            <a:pPr marL="0" indent="0" algn="just" eaLnBrk="1" fontAlgn="auto" hangingPunct="1">
              <a:spcBef>
                <a:spcPts val="0"/>
              </a:spcBef>
              <a:defRPr/>
            </a:pPr>
            <a:r>
              <a:rPr lang="ru-RU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кредитами 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з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додану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вартість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endParaRPr lang="ru-RU" sz="1600" dirty="0" smtClean="0">
              <a:solidFill>
                <a:schemeClr val="dk1"/>
              </a:solidFill>
              <a:highlight>
                <a:srgbClr val="FFFFFF"/>
              </a:highlight>
              <a:latin typeface="+mn-lt"/>
              <a:ea typeface="Comic Sans MS"/>
              <a:cs typeface="Comic Sans MS"/>
              <a:sym typeface="Comic Sans MS"/>
            </a:endParaRPr>
          </a:p>
          <a:p>
            <a:pPr marL="0" indent="0" algn="just" eaLnBrk="1" fontAlgn="auto" hangingPunct="1">
              <a:spcBef>
                <a:spcPts val="0"/>
              </a:spcBef>
              <a:defRPr/>
            </a:pPr>
            <a:r>
              <a:rPr lang="ru-RU" sz="1600" dirty="0" err="1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завдали</a:t>
            </a:r>
            <a:r>
              <a:rPr lang="ru-RU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збитків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державі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мільярди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гривень</a:t>
            </a:r>
            <a:r>
              <a:rPr lang="ru-RU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indent="0" algn="just" eaLnBrk="1" fontAlgn="auto" hangingPunct="1">
              <a:spcBef>
                <a:spcPts val="0"/>
              </a:spcBef>
              <a:defRPr/>
            </a:pPr>
            <a:endParaRPr lang="ru-RU" sz="1600" dirty="0">
              <a:solidFill>
                <a:schemeClr val="dk1"/>
              </a:solidFill>
              <a:highlight>
                <a:srgbClr val="FFFFFF"/>
              </a:highlight>
              <a:latin typeface="+mn-lt"/>
              <a:ea typeface="Comic Sans MS"/>
              <a:cs typeface="Comic Sans MS"/>
              <a:sym typeface="Comic Sans MS"/>
            </a:endParaRPr>
          </a:p>
          <a:p>
            <a:pPr marL="0" indent="0" algn="just" eaLnBrk="1" fontAlgn="auto" hangingPunct="1">
              <a:spcBef>
                <a:spcPts val="0"/>
              </a:spcBef>
              <a:defRPr/>
            </a:pPr>
            <a:endParaRPr sz="1600" dirty="0">
              <a:solidFill>
                <a:schemeClr val="dk1"/>
              </a:solidFill>
              <a:highlight>
                <a:srgbClr val="FFFFFF"/>
              </a:highlight>
              <a:latin typeface="+mn-lt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06812"/>
            <a:ext cx="3219786" cy="225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581128"/>
            <a:ext cx="5112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r>
              <a:rPr lang="ru-RU" sz="1600" dirty="0" smtClean="0"/>
              <a:t>     ДПС </a:t>
            </a:r>
            <a:r>
              <a:rPr lang="ru-RU" sz="1600" dirty="0"/>
              <a:t>у </a:t>
            </a:r>
            <a:r>
              <a:rPr lang="ru-RU" sz="1600" dirty="0" err="1"/>
              <a:t>своїй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керується</a:t>
            </a:r>
            <a:r>
              <a:rPr lang="ru-RU" sz="1600" dirty="0"/>
              <a:t> </a:t>
            </a:r>
            <a:r>
              <a:rPr lang="ru-RU" sz="1600" dirty="0" err="1" smtClean="0"/>
              <a:t>Конституцією</a:t>
            </a:r>
            <a:r>
              <a:rPr lang="ru-RU" sz="1600" dirty="0" smtClean="0"/>
              <a:t> </a:t>
            </a:r>
            <a:r>
              <a:rPr lang="ru-RU" sz="1600" dirty="0"/>
              <a:t>та законами </a:t>
            </a:r>
            <a:r>
              <a:rPr lang="ru-RU" sz="1600" dirty="0" err="1"/>
              <a:t>України</a:t>
            </a:r>
            <a:r>
              <a:rPr lang="ru-RU" sz="1600" dirty="0"/>
              <a:t>, </a:t>
            </a:r>
            <a:r>
              <a:rPr lang="ru-RU" sz="1600" dirty="0" smtClean="0"/>
              <a:t>указами </a:t>
            </a:r>
            <a:r>
              <a:rPr lang="ru-RU" sz="1600" dirty="0"/>
              <a:t>Президента </a:t>
            </a:r>
            <a:r>
              <a:rPr lang="ru-RU" sz="1600" dirty="0" err="1"/>
              <a:t>України</a:t>
            </a:r>
            <a:r>
              <a:rPr lang="ru-RU" sz="1600" dirty="0"/>
              <a:t> та </a:t>
            </a:r>
            <a:r>
              <a:rPr lang="ru-RU" sz="1600" dirty="0" smtClean="0"/>
              <a:t>постановами </a:t>
            </a:r>
            <a:r>
              <a:rPr lang="ru-RU" sz="1600" dirty="0" err="1"/>
              <a:t>Верховної</a:t>
            </a:r>
            <a:r>
              <a:rPr lang="ru-RU" sz="1600" dirty="0"/>
              <a:t> Ради </a:t>
            </a:r>
            <a:r>
              <a:rPr lang="ru-RU" sz="1600" dirty="0" err="1"/>
              <a:t>України</a:t>
            </a:r>
            <a:r>
              <a:rPr lang="ru-RU" sz="1600" dirty="0"/>
              <a:t>, </a:t>
            </a:r>
            <a:r>
              <a:rPr lang="ru-RU" sz="1600" dirty="0" err="1"/>
              <a:t>прийнятими</a:t>
            </a:r>
            <a:r>
              <a:rPr lang="ru-RU" sz="1600" dirty="0"/>
              <a:t> </a:t>
            </a:r>
            <a:r>
              <a:rPr lang="ru-RU" sz="1600" dirty="0" err="1"/>
              <a:t>відповідно</a:t>
            </a:r>
            <a:r>
              <a:rPr lang="ru-RU" sz="1600" dirty="0"/>
              <a:t> до </a:t>
            </a:r>
            <a:r>
              <a:rPr lang="ru-RU" sz="1600" dirty="0" err="1"/>
              <a:t>Конституції</a:t>
            </a:r>
            <a:r>
              <a:rPr lang="ru-RU" sz="1600" dirty="0"/>
              <a:t> та </a:t>
            </a:r>
            <a:r>
              <a:rPr lang="ru-RU" sz="1600" dirty="0" err="1"/>
              <a:t>законів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, </a:t>
            </a:r>
            <a:r>
              <a:rPr lang="ru-RU" sz="1600" dirty="0" smtClean="0"/>
              <a:t>актами </a:t>
            </a:r>
            <a:r>
              <a:rPr lang="ru-RU" sz="1600" dirty="0" err="1"/>
              <a:t>Кабінету</a:t>
            </a:r>
            <a:r>
              <a:rPr lang="ru-RU" sz="1600" dirty="0"/>
              <a:t> </a:t>
            </a:r>
            <a:r>
              <a:rPr lang="ru-RU" sz="1600" dirty="0" err="1"/>
              <a:t>Міністрів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, </a:t>
            </a:r>
            <a:r>
              <a:rPr lang="ru-RU" sz="1600" dirty="0" err="1" smtClean="0"/>
              <a:t>іншими</a:t>
            </a:r>
            <a:r>
              <a:rPr lang="ru-RU" sz="1600" dirty="0" smtClean="0"/>
              <a:t> </a:t>
            </a:r>
            <a:r>
              <a:rPr lang="ru-RU" sz="1600" dirty="0"/>
              <a:t>актами </a:t>
            </a:r>
            <a:r>
              <a:rPr lang="ru-RU" sz="1600" dirty="0" err="1" smtClean="0"/>
              <a:t>законодавства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58902"/>
            <a:ext cx="727280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/>
              <a:t>Структура </a:t>
            </a:r>
            <a:r>
              <a:rPr lang="ru-RU" sz="1800" b="1" dirty="0" err="1" smtClean="0"/>
              <a:t>Державної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податкової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служби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України</a:t>
            </a:r>
            <a:endParaRPr lang="ru-RU" sz="1800" b="1" dirty="0"/>
          </a:p>
          <a:p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податкових</a:t>
            </a:r>
            <a:r>
              <a:rPr lang="ru-RU" dirty="0"/>
              <a:t> </a:t>
            </a:r>
            <a:r>
              <a:rPr lang="ru-RU" dirty="0" err="1"/>
              <a:t>сервісів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відомчого</a:t>
            </a:r>
            <a:r>
              <a:rPr lang="ru-RU" dirty="0"/>
              <a:t> контролю</a:t>
            </a:r>
          </a:p>
          <a:p>
            <a:r>
              <a:rPr lang="ru-RU" dirty="0"/>
              <a:t>Департамент </a:t>
            </a:r>
            <a:r>
              <a:rPr lang="ru-RU" dirty="0" err="1"/>
              <a:t>адміністрування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податкових</a:t>
            </a:r>
            <a:r>
              <a:rPr lang="ru-RU" dirty="0"/>
              <a:t> </a:t>
            </a:r>
            <a:r>
              <a:rPr lang="ru-RU" dirty="0" err="1"/>
              <a:t>перевірок</a:t>
            </a:r>
            <a:r>
              <a:rPr lang="ru-RU" dirty="0"/>
              <a:t>, трансфертного </a:t>
            </a:r>
            <a:r>
              <a:rPr lang="ru-RU" dirty="0" err="1"/>
              <a:t>ціноутворення</a:t>
            </a:r>
            <a:r>
              <a:rPr lang="ru-RU" dirty="0"/>
              <a:t> та </a:t>
            </a:r>
            <a:r>
              <a:rPr lang="ru-RU" dirty="0" err="1"/>
              <a:t>міжнародного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податкового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методологічної</a:t>
            </a:r>
            <a:r>
              <a:rPr lang="ru-RU" dirty="0"/>
              <a:t> та </a:t>
            </a:r>
            <a:r>
              <a:rPr lang="ru-RU" dirty="0" err="1"/>
              <a:t>нормотворчої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endParaRPr lang="ru-RU" dirty="0"/>
          </a:p>
          <a:p>
            <a:r>
              <a:rPr lang="ru-RU" dirty="0"/>
              <a:t>Департамент правового </a:t>
            </a:r>
            <a:r>
              <a:rPr lang="ru-RU" dirty="0" err="1"/>
              <a:t>забезпечення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стратегічного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та </a:t>
            </a:r>
            <a:r>
              <a:rPr lang="ru-RU" dirty="0" err="1"/>
              <a:t>міжнародного</a:t>
            </a:r>
            <a:r>
              <a:rPr lang="ru-RU" dirty="0"/>
              <a:t> </a:t>
            </a:r>
            <a:r>
              <a:rPr lang="ru-RU" dirty="0" err="1"/>
              <a:t>співробітництва</a:t>
            </a:r>
            <a:endParaRPr lang="ru-RU" dirty="0"/>
          </a:p>
          <a:p>
            <a:r>
              <a:rPr lang="ru-RU" dirty="0"/>
              <a:t>Департамент по </a:t>
            </a:r>
            <a:r>
              <a:rPr lang="ru-RU" dirty="0" err="1"/>
              <a:t>роботі</a:t>
            </a:r>
            <a:r>
              <a:rPr lang="ru-RU" dirty="0"/>
              <a:t> з </a:t>
            </a:r>
            <a:r>
              <a:rPr lang="ru-RU" dirty="0" err="1"/>
              <a:t>податковим</a:t>
            </a:r>
            <a:r>
              <a:rPr lang="ru-RU" dirty="0"/>
              <a:t> боргом</a:t>
            </a:r>
          </a:p>
          <a:p>
            <a:r>
              <a:rPr lang="ru-RU" dirty="0"/>
              <a:t>Департамент кадрового </a:t>
            </a:r>
            <a:r>
              <a:rPr lang="ru-RU" dirty="0" err="1"/>
              <a:t>забезпечення</a:t>
            </a:r>
            <a:r>
              <a:rPr lang="ru-RU" dirty="0"/>
              <a:t> та </a:t>
            </a:r>
            <a:r>
              <a:rPr lang="ru-RU" dirty="0" err="1"/>
              <a:t>розвитку</a:t>
            </a:r>
            <a:r>
              <a:rPr lang="ru-RU" dirty="0"/>
              <a:t> персоналу</a:t>
            </a:r>
          </a:p>
          <a:p>
            <a:r>
              <a:rPr lang="ru-RU" dirty="0"/>
              <a:t>Департамент </a:t>
            </a:r>
            <a:r>
              <a:rPr lang="ru-RU" dirty="0" err="1"/>
              <a:t>матеріально-технічного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фінансово-бухгалтерського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та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корупції</a:t>
            </a:r>
            <a:endParaRPr lang="ru-RU" dirty="0"/>
          </a:p>
          <a:p>
            <a:r>
              <a:rPr lang="ru-RU" dirty="0"/>
              <a:t>Департамент </a:t>
            </a:r>
            <a:r>
              <a:rPr lang="ru-RU" dirty="0" err="1"/>
              <a:t>внутрішнього</a:t>
            </a:r>
            <a:r>
              <a:rPr lang="ru-RU" dirty="0"/>
              <a:t> аудиту</a:t>
            </a:r>
          </a:p>
          <a:p>
            <a:r>
              <a:rPr lang="ru-RU" dirty="0"/>
              <a:t>Департамент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відмиванням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, </a:t>
            </a:r>
            <a:r>
              <a:rPr lang="ru-RU" dirty="0" err="1"/>
              <a:t>одержаних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злочинним</a:t>
            </a:r>
            <a:r>
              <a:rPr lang="ru-RU" dirty="0" smtClean="0"/>
              <a:t> </a:t>
            </a:r>
            <a:r>
              <a:rPr lang="ru-RU" dirty="0"/>
              <a:t>шляхом</a:t>
            </a:r>
          </a:p>
          <a:p>
            <a:r>
              <a:rPr lang="ru-RU" dirty="0"/>
              <a:t>Департамент контролю за </a:t>
            </a:r>
            <a:r>
              <a:rPr lang="ru-RU" dirty="0" err="1"/>
              <a:t>обігом</a:t>
            </a:r>
            <a:r>
              <a:rPr lang="ru-RU" dirty="0"/>
              <a:t> та </a:t>
            </a:r>
            <a:r>
              <a:rPr lang="ru-RU" dirty="0" err="1"/>
              <a:t>оподаткуванням</a:t>
            </a:r>
            <a:r>
              <a:rPr lang="ru-RU" dirty="0"/>
              <a:t> </a:t>
            </a:r>
            <a:r>
              <a:rPr lang="ru-RU" dirty="0" err="1" smtClean="0"/>
              <a:t>підакцизних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товарів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з органами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таємниці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та </a:t>
            </a:r>
            <a:endParaRPr lang="ru-RU" dirty="0" smtClean="0"/>
          </a:p>
          <a:p>
            <a:r>
              <a:rPr lang="ru-RU" dirty="0" err="1" smtClean="0"/>
              <a:t>криптографічного</a:t>
            </a:r>
            <a:r>
              <a:rPr lang="ru-RU" dirty="0" smtClean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073" y="3573016"/>
            <a:ext cx="1824690" cy="233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914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040" y="620688"/>
            <a:ext cx="8005408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Структура Головного </a:t>
            </a:r>
            <a:r>
              <a:rPr lang="ru-RU" sz="1800" b="1" dirty="0" err="1"/>
              <a:t>управління</a:t>
            </a:r>
            <a:r>
              <a:rPr lang="ru-RU" sz="1800" b="1" dirty="0"/>
              <a:t> ДПС в </a:t>
            </a:r>
            <a:r>
              <a:rPr lang="ru-RU" sz="1800" b="1" dirty="0" err="1"/>
              <a:t>Одеській</a:t>
            </a:r>
            <a:r>
              <a:rPr lang="ru-RU" sz="1800" b="1" dirty="0"/>
              <a:t> </a:t>
            </a:r>
            <a:r>
              <a:rPr lang="ru-RU" sz="1800" b="1" dirty="0" err="1"/>
              <a:t>області</a:t>
            </a:r>
            <a:r>
              <a:rPr lang="ru-RU" sz="1800" b="1" dirty="0"/>
              <a:t>:</a:t>
            </a:r>
          </a:p>
          <a:p>
            <a:endParaRPr lang="ru-RU" dirty="0"/>
          </a:p>
          <a:p>
            <a:r>
              <a:rPr lang="ru-RU" dirty="0" err="1" smtClean="0"/>
              <a:t>Керівництво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 smtClean="0"/>
              <a:t>роботи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податкових</a:t>
            </a:r>
            <a:r>
              <a:rPr lang="ru-RU" dirty="0"/>
              <a:t> </a:t>
            </a:r>
            <a:r>
              <a:rPr lang="ru-RU" dirty="0" err="1" smtClean="0"/>
              <a:t>сервісів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і </a:t>
            </a:r>
            <a:r>
              <a:rPr lang="ru-RU" dirty="0" err="1"/>
              <a:t>зборів</a:t>
            </a:r>
            <a:r>
              <a:rPr lang="ru-RU" dirty="0"/>
              <a:t> з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 smtClean="0"/>
              <a:t>осіб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податкових</a:t>
            </a:r>
            <a:r>
              <a:rPr lang="ru-RU" dirty="0"/>
              <a:t> </a:t>
            </a:r>
            <a:r>
              <a:rPr lang="ru-RU" dirty="0" err="1"/>
              <a:t>перевірок</a:t>
            </a:r>
            <a:r>
              <a:rPr lang="ru-RU" dirty="0"/>
              <a:t>, трансфертного </a:t>
            </a:r>
            <a:r>
              <a:rPr lang="ru-RU" dirty="0" err="1"/>
              <a:t>ціноутворення</a:t>
            </a:r>
            <a:r>
              <a:rPr lang="ru-RU" dirty="0"/>
              <a:t> та </a:t>
            </a:r>
            <a:endParaRPr lang="ru-RU" dirty="0" smtClean="0"/>
          </a:p>
          <a:p>
            <a:r>
              <a:rPr lang="ru-RU" dirty="0" err="1" smtClean="0"/>
              <a:t>міжнародного</a:t>
            </a:r>
            <a:r>
              <a:rPr lang="ru-RU" dirty="0" smtClean="0"/>
              <a:t> </a:t>
            </a:r>
            <a:r>
              <a:rPr lang="ru-RU" dirty="0" err="1" smtClean="0"/>
              <a:t>оподаткування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податкового</a:t>
            </a:r>
            <a:r>
              <a:rPr lang="ru-RU" dirty="0"/>
              <a:t> </a:t>
            </a:r>
            <a:r>
              <a:rPr lang="ru-RU" dirty="0" err="1" smtClean="0"/>
              <a:t>моніторингу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правового </a:t>
            </a:r>
            <a:r>
              <a:rPr lang="ru-RU" dirty="0" err="1" smtClean="0"/>
              <a:t>забезпечення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по </a:t>
            </a:r>
            <a:r>
              <a:rPr lang="ru-RU" dirty="0" err="1"/>
              <a:t>роботі</a:t>
            </a:r>
            <a:r>
              <a:rPr lang="ru-RU" dirty="0"/>
              <a:t> з </a:t>
            </a:r>
            <a:r>
              <a:rPr lang="ru-RU" dirty="0" err="1"/>
              <a:t>податковим</a:t>
            </a:r>
            <a:r>
              <a:rPr lang="ru-RU" dirty="0"/>
              <a:t> </a:t>
            </a:r>
            <a:r>
              <a:rPr lang="ru-RU" dirty="0" smtClean="0"/>
              <a:t>боргом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кадрового </a:t>
            </a:r>
            <a:r>
              <a:rPr lang="ru-RU" dirty="0" err="1"/>
              <a:t>забечення</a:t>
            </a:r>
            <a:r>
              <a:rPr lang="ru-RU" dirty="0"/>
              <a:t>  та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smtClean="0"/>
              <a:t>персоналу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матеріально-технічного</a:t>
            </a:r>
            <a:r>
              <a:rPr lang="ru-RU" dirty="0"/>
              <a:t> </a:t>
            </a:r>
            <a:r>
              <a:rPr lang="ru-RU" dirty="0" err="1" smtClean="0"/>
              <a:t>забезпечення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фінансово-бухгалтерського</a:t>
            </a:r>
            <a:r>
              <a:rPr lang="ru-RU" dirty="0"/>
              <a:t> </a:t>
            </a:r>
            <a:r>
              <a:rPr lang="ru-RU" dirty="0" err="1" smtClean="0"/>
              <a:t>забезпечення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та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 smtClean="0"/>
              <a:t>корупції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відмиванням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, </a:t>
            </a:r>
            <a:r>
              <a:rPr lang="ru-RU" dirty="0" err="1"/>
              <a:t>одержаних</a:t>
            </a:r>
            <a:r>
              <a:rPr lang="ru-RU" dirty="0"/>
              <a:t> </a:t>
            </a:r>
            <a:r>
              <a:rPr lang="ru-RU" dirty="0" err="1"/>
              <a:t>злочинним</a:t>
            </a:r>
            <a:r>
              <a:rPr lang="ru-RU" dirty="0"/>
              <a:t> </a:t>
            </a:r>
            <a:r>
              <a:rPr lang="ru-RU" dirty="0" smtClean="0"/>
              <a:t>шляхом</a:t>
            </a:r>
            <a:endParaRPr lang="ru-RU" dirty="0"/>
          </a:p>
          <a:p>
            <a:r>
              <a:rPr lang="ru-RU" dirty="0" err="1"/>
              <a:t>Відділ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таємниці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та </a:t>
            </a:r>
            <a:r>
              <a:rPr lang="ru-RU" dirty="0" err="1"/>
              <a:t>криптографічного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 smtClean="0"/>
              <a:t>інформації</a:t>
            </a:r>
            <a:endParaRPr lang="ru-RU" dirty="0"/>
          </a:p>
          <a:p>
            <a:r>
              <a:rPr lang="ru-RU" dirty="0" err="1"/>
              <a:t>Відділ</a:t>
            </a:r>
            <a:r>
              <a:rPr lang="ru-RU" dirty="0"/>
              <a:t> </a:t>
            </a:r>
            <a:r>
              <a:rPr lang="ru-RU" dirty="0" err="1" smtClean="0"/>
              <a:t>комунікацій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інформаційних</a:t>
            </a:r>
            <a:r>
              <a:rPr lang="ru-RU" dirty="0"/>
              <a:t> </a:t>
            </a:r>
            <a:r>
              <a:rPr lang="ru-RU" dirty="0" err="1" smtClean="0"/>
              <a:t>технологій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контролю за </a:t>
            </a:r>
            <a:r>
              <a:rPr lang="ru-RU" dirty="0" err="1"/>
              <a:t>обігом</a:t>
            </a:r>
            <a:r>
              <a:rPr lang="ru-RU" dirty="0"/>
              <a:t> та </a:t>
            </a:r>
            <a:r>
              <a:rPr lang="ru-RU" dirty="0" err="1"/>
              <a:t>оподаткуванням</a:t>
            </a:r>
            <a:r>
              <a:rPr lang="ru-RU" dirty="0"/>
              <a:t> </a:t>
            </a:r>
            <a:r>
              <a:rPr lang="ru-RU" dirty="0" err="1"/>
              <a:t>підакцизних</a:t>
            </a:r>
            <a:r>
              <a:rPr lang="ru-RU" dirty="0"/>
              <a:t> </a:t>
            </a:r>
            <a:r>
              <a:rPr lang="ru-RU" dirty="0" err="1" smtClean="0"/>
              <a:t>товарів</a:t>
            </a:r>
            <a:endParaRPr lang="ru-RU" dirty="0"/>
          </a:p>
          <a:p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і </a:t>
            </a:r>
            <a:r>
              <a:rPr lang="ru-RU" dirty="0" err="1"/>
              <a:t>зборів</a:t>
            </a:r>
            <a:r>
              <a:rPr lang="ru-RU" dirty="0"/>
              <a:t> з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 smtClean="0"/>
              <a:t>осіб</a:t>
            </a:r>
            <a:endParaRPr lang="ru-RU" dirty="0"/>
          </a:p>
          <a:p>
            <a:r>
              <a:rPr lang="ru-RU" dirty="0" err="1"/>
              <a:t>Південне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у м. </a:t>
            </a:r>
            <a:r>
              <a:rPr lang="ru-RU" dirty="0" err="1"/>
              <a:t>Одесі</a:t>
            </a:r>
            <a:r>
              <a:rPr lang="ru-RU" dirty="0"/>
              <a:t> Головного </a:t>
            </a:r>
            <a:r>
              <a:rPr lang="ru-RU" dirty="0" err="1"/>
              <a:t>управління</a:t>
            </a:r>
            <a:r>
              <a:rPr lang="ru-RU" dirty="0"/>
              <a:t> ДПС в </a:t>
            </a:r>
            <a:r>
              <a:rPr lang="ru-RU" dirty="0" err="1"/>
              <a:t>Одеській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endParaRPr lang="ru-RU" dirty="0"/>
          </a:p>
          <a:p>
            <a:r>
              <a:rPr lang="ru-RU" dirty="0" err="1"/>
              <a:t>Північне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у м. </a:t>
            </a:r>
            <a:r>
              <a:rPr lang="ru-RU" dirty="0" err="1"/>
              <a:t>Одесі</a:t>
            </a:r>
            <a:r>
              <a:rPr lang="ru-RU" dirty="0"/>
              <a:t> Головного </a:t>
            </a:r>
            <a:r>
              <a:rPr lang="ru-RU" dirty="0" err="1"/>
              <a:t>управління</a:t>
            </a:r>
            <a:r>
              <a:rPr lang="ru-RU" dirty="0"/>
              <a:t> ДПС в </a:t>
            </a:r>
            <a:r>
              <a:rPr lang="ru-RU" dirty="0" err="1"/>
              <a:t>Одеській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endParaRPr lang="ru-RU" dirty="0"/>
          </a:p>
          <a:p>
            <a:r>
              <a:rPr lang="ru-RU" dirty="0" err="1"/>
              <a:t>Ізмаїльське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Головного </a:t>
            </a:r>
            <a:r>
              <a:rPr lang="ru-RU" dirty="0" err="1"/>
              <a:t>управління</a:t>
            </a:r>
            <a:r>
              <a:rPr lang="ru-RU" dirty="0"/>
              <a:t> ДПС в </a:t>
            </a:r>
            <a:r>
              <a:rPr lang="ru-RU" dirty="0" err="1"/>
              <a:t>Одеській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endParaRPr lang="ru-RU" dirty="0"/>
          </a:p>
          <a:p>
            <a:r>
              <a:rPr lang="ru-RU" dirty="0" err="1" smtClean="0"/>
              <a:t>Чорноморське</a:t>
            </a:r>
            <a:r>
              <a:rPr lang="ru-RU" dirty="0" smtClean="0"/>
              <a:t> </a:t>
            </a:r>
            <a:r>
              <a:rPr lang="ru-RU" dirty="0" err="1"/>
              <a:t>управління</a:t>
            </a:r>
            <a:r>
              <a:rPr lang="ru-RU" dirty="0"/>
              <a:t> Головного </a:t>
            </a:r>
            <a:r>
              <a:rPr lang="ru-RU" dirty="0" err="1"/>
              <a:t>управління</a:t>
            </a:r>
            <a:r>
              <a:rPr lang="ru-RU" dirty="0"/>
              <a:t> ДПС в </a:t>
            </a:r>
            <a:r>
              <a:rPr lang="ru-RU" dirty="0" err="1"/>
              <a:t>Одеській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endParaRPr lang="ru-RU" dirty="0"/>
          </a:p>
          <a:p>
            <a:r>
              <a:rPr lang="ru-RU" dirty="0" err="1" smtClean="0"/>
              <a:t>Южненське</a:t>
            </a:r>
            <a:r>
              <a:rPr lang="ru-RU" dirty="0" smtClean="0"/>
              <a:t> </a:t>
            </a:r>
            <a:r>
              <a:rPr lang="ru-RU" dirty="0" err="1"/>
              <a:t>управління</a:t>
            </a:r>
            <a:r>
              <a:rPr lang="ru-RU" dirty="0"/>
              <a:t> Головного </a:t>
            </a:r>
            <a:r>
              <a:rPr lang="ru-RU" dirty="0" err="1"/>
              <a:t>управління</a:t>
            </a:r>
            <a:r>
              <a:rPr lang="ru-RU" dirty="0"/>
              <a:t> ДПС в </a:t>
            </a:r>
            <a:r>
              <a:rPr lang="ru-RU" dirty="0" err="1"/>
              <a:t>Одеській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endParaRPr lang="ru-RU" dirty="0"/>
          </a:p>
          <a:p>
            <a:r>
              <a:rPr lang="ru-RU" dirty="0" err="1" smtClean="0"/>
              <a:t>Подільське</a:t>
            </a:r>
            <a:r>
              <a:rPr lang="ru-RU" dirty="0" smtClean="0"/>
              <a:t> </a:t>
            </a:r>
            <a:r>
              <a:rPr lang="ru-RU" dirty="0" err="1"/>
              <a:t>управління</a:t>
            </a:r>
            <a:r>
              <a:rPr lang="ru-RU" dirty="0"/>
              <a:t> Головного </a:t>
            </a:r>
            <a:r>
              <a:rPr lang="ru-RU" dirty="0" err="1"/>
              <a:t>управління</a:t>
            </a:r>
            <a:r>
              <a:rPr lang="ru-RU" dirty="0"/>
              <a:t> ДПС в </a:t>
            </a:r>
            <a:r>
              <a:rPr lang="ru-RU" dirty="0" err="1"/>
              <a:t>Одеській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32" y="1589896"/>
            <a:ext cx="252028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1856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174;p26"/>
          <p:cNvSpPr txBox="1">
            <a:spLocks noGrp="1"/>
          </p:cNvSpPr>
          <p:nvPr>
            <p:ph type="title"/>
          </p:nvPr>
        </p:nvSpPr>
        <p:spPr>
          <a:xfrm>
            <a:off x="314325" y="188640"/>
            <a:ext cx="8115300" cy="576064"/>
          </a:xfrm>
        </p:spPr>
        <p:txBody>
          <a:bodyPr/>
          <a:lstStyle/>
          <a:p>
            <a:pPr indent="292100" eaLnBrk="1" hangingPunct="1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Clr>
                <a:srgbClr val="000000"/>
              </a:buClr>
              <a:buSzPts val="1100"/>
            </a:pPr>
            <a:r>
              <a:rPr lang="en-US" sz="1800" b="1" dirty="0" err="1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Основними</a:t>
            </a:r>
            <a:r>
              <a:rPr lang="en-US" sz="1800" b="1" dirty="0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en-US" sz="1800" b="1" dirty="0" err="1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завданнями</a:t>
            </a:r>
            <a:r>
              <a:rPr lang="en-US" sz="1800" b="1" dirty="0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 Д</a:t>
            </a:r>
            <a:r>
              <a:rPr lang="uk-UA" sz="1800" b="1" dirty="0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П</a:t>
            </a:r>
            <a:r>
              <a:rPr lang="en-US" sz="1800" b="1" dirty="0" smtClean="0">
                <a:solidFill>
                  <a:srgbClr val="741B47"/>
                </a:solidFill>
                <a:latin typeface="Comic Sans MS" pitchFamily="66" charset="0"/>
                <a:cs typeface="Arial" charset="0"/>
                <a:sym typeface="Comic Sans MS" pitchFamily="66" charset="0"/>
              </a:rPr>
              <a:t>С є:</a:t>
            </a:r>
            <a:endParaRPr lang="ru-RU" sz="1800" b="1" dirty="0" smtClean="0">
              <a:solidFill>
                <a:srgbClr val="741B47"/>
              </a:solidFill>
              <a:latin typeface="Comic Sans MS" pitchFamily="66" charset="0"/>
              <a:cs typeface="Arial" charset="0"/>
              <a:sym typeface="Comic Sans MS" pitchFamily="66" charset="0"/>
            </a:endParaRPr>
          </a:p>
        </p:txBody>
      </p:sp>
      <p:sp>
        <p:nvSpPr>
          <p:cNvPr id="175" name="Google Shape;175;p26"/>
          <p:cNvSpPr txBox="1">
            <a:spLocks noGrp="1"/>
          </p:cNvSpPr>
          <p:nvPr>
            <p:ph type="body" idx="1"/>
          </p:nvPr>
        </p:nvSpPr>
        <p:spPr>
          <a:xfrm>
            <a:off x="428625" y="538163"/>
            <a:ext cx="8258175" cy="6213475"/>
          </a:xfrm>
        </p:spPr>
        <p:txBody>
          <a:bodyPr>
            <a:noAutofit/>
          </a:bodyPr>
          <a:lstStyle/>
          <a:p>
            <a:pPr marL="0" indent="29210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29210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1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)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реалізація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податкової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боротьби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правопорушеннями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під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час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застосування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податкового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законодавства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здійснення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в межах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повноважень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передбачених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законом, контролю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надходженням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до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бюджетів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та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цільових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фондів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податків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зборів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платежів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контролю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виробництвом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та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обігом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спирту,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алкогольних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напоїв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тютюнових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виробів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пального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адміністрування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єдиного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внеску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також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боротьби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правопорушеннями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під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час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застосування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законодавства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питань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сплати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єдиного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внеску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контролю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своєчасністю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здійснення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розрахунків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в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іноземній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валюті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в установлений законом строк,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дотриманням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порядку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проведення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готівкових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розрахунків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товари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(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послуги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),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проведення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розрахункових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операцій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також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наявністю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ліцензій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на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провадження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видів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господарської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діяльності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що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підлягають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ліцензуванню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відповідно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до закону;</a:t>
            </a:r>
          </a:p>
          <a:p>
            <a:pPr marL="0" indent="29210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b="1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2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)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внесення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на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розгляд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Міністра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фінансів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пропозицій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щодо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забезпечення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формування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:</a:t>
            </a:r>
          </a:p>
          <a:p>
            <a:pPr marL="0" indent="29210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- </a:t>
            </a: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податкової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;</a:t>
            </a:r>
          </a:p>
          <a:p>
            <a:pPr marL="0" indent="29210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tabLst>
                <a:tab pos="354013" algn="l"/>
              </a:tabLst>
            </a:pP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- </a:t>
            </a: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боротьби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правопорушеннями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під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час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застосування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податкового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законодавства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та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законодавства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інших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питань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контроль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дотриманням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якого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покладено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на ДПС,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здійснення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контролю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надходженням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до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бюджетів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та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державних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цільових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фондів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податків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зборів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платежів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;</a:t>
            </a:r>
          </a:p>
          <a:p>
            <a:pPr marL="171450" indent="-17145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контролю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виробництвом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та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обігом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спирту,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алкогольних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напоїв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тютюнових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виробів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пального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;</a:t>
            </a:r>
          </a:p>
          <a:p>
            <a:pPr marL="171450" indent="-17145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адміністрування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єдиного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внеску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також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боротьби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правопорушеннями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під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час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застосування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законодавства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з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питань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сплати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єдиного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внеску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;</a:t>
            </a:r>
          </a:p>
          <a:p>
            <a:pPr marL="171450" indent="-17145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державної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політики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сфері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контролю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своєчасністю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здійснення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розрахунків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в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іноземній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валюті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в установлений законом строк,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дотриманням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порядку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проведення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готівкових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розрахунків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товари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(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послуги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),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проведення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розрахункових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операцій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також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за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наявністю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ліцензій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на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провадження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видів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господарської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діяльності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,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що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підлягають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endParaRPr lang="ru-RU" sz="1200" dirty="0" smtClean="0">
              <a:latin typeface="Comic Sans MS" pitchFamily="66" charset="0"/>
              <a:cs typeface="Arial" charset="0"/>
              <a:sym typeface="Comic Sans MS" pitchFamily="66" charset="0"/>
            </a:endParaRPr>
          </a:p>
          <a:p>
            <a:pPr marL="0" indent="0" algn="just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1200" dirty="0" err="1" smtClean="0">
                <a:latin typeface="Comic Sans MS" pitchFamily="66" charset="0"/>
                <a:cs typeface="Arial" charset="0"/>
                <a:sym typeface="Comic Sans MS" pitchFamily="66" charset="0"/>
              </a:rPr>
              <a:t>ліцензуванню</a:t>
            </a:r>
            <a:r>
              <a:rPr lang="ru-RU" sz="1200" dirty="0" smtClean="0">
                <a:latin typeface="Comic Sans MS" pitchFamily="66" charset="0"/>
                <a:cs typeface="Arial" charset="0"/>
                <a:sym typeface="Comic Sans MS" pitchFamily="66" charset="0"/>
              </a:rPr>
              <a:t> </a:t>
            </a:r>
            <a:r>
              <a:rPr lang="ru-RU" sz="1200" dirty="0" err="1">
                <a:latin typeface="Comic Sans MS" pitchFamily="66" charset="0"/>
                <a:cs typeface="Arial" charset="0"/>
                <a:sym typeface="Comic Sans MS" pitchFamily="66" charset="0"/>
              </a:rPr>
              <a:t>відповідно</a:t>
            </a:r>
            <a:r>
              <a:rPr lang="ru-RU" sz="1200" dirty="0">
                <a:latin typeface="Comic Sans MS" pitchFamily="66" charset="0"/>
                <a:cs typeface="Arial" charset="0"/>
                <a:sym typeface="Comic Sans MS" pitchFamily="66" charset="0"/>
              </a:rPr>
              <a:t> до закону.</a:t>
            </a:r>
            <a:endParaRPr lang="ru-RU" sz="3200" dirty="0" smtClean="0">
              <a:solidFill>
                <a:srgbClr val="3F3F3F"/>
              </a:solidFill>
              <a:latin typeface="Arial" charset="0"/>
              <a:cs typeface="Arial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49698"/>
            <a:ext cx="2765331" cy="186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build="p"/>
    </p:bldLst>
  </p:timing>
</p:sld>
</file>

<file path=ppt/theme/theme1.xml><?xml version="1.0" encoding="utf-8"?>
<a:theme xmlns:a="http://schemas.openxmlformats.org/drawingml/2006/main" name="Шаблон Wave_OBS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Шаблон Wave_OBS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1705</Words>
  <Application>Microsoft Office PowerPoint</Application>
  <PresentationFormat>Екран (4:3)</PresentationFormat>
  <Paragraphs>161</Paragraphs>
  <Slides>19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Comic Sans MS</vt:lpstr>
      <vt:lpstr>Times New Roman</vt:lpstr>
      <vt:lpstr>Шаблон Wave_OBS</vt:lpstr>
      <vt:lpstr>2_Шаблон Wave_OBS</vt:lpstr>
      <vt:lpstr>Презентація PowerPoint</vt:lpstr>
      <vt:lpstr>Презентація PowerPoint</vt:lpstr>
      <vt:lpstr>Якщо ви порушуєте правила, вас штрафують;  якщо ви дотримуєтеся правил, вас обкладають податком. Податки – ціна, яку ми платимо за цівілізоване суспільство. Податки – нерви держави. Смерть і податки немінучі. Що обкладається, то убуває. Хороших податків не буває. </vt:lpstr>
      <vt:lpstr>Презентація PowerPoint</vt:lpstr>
      <vt:lpstr>Презентація PowerPoint</vt:lpstr>
      <vt:lpstr>Презентація PowerPoint</vt:lpstr>
      <vt:lpstr>Під час встановлення податку обов'язково визначаються такі елементи: </vt:lpstr>
      <vt:lpstr>Граничні терміни подання декларацій  та граничні терміни сплати податків</vt:lpstr>
      <vt:lpstr>Склад податкової системи</vt:lpstr>
      <vt:lpstr>Презентація PowerPoint</vt:lpstr>
      <vt:lpstr>Принципи побудови податкового законодавства</vt:lpstr>
      <vt:lpstr>Недоліки існуючої податкової системи України:</vt:lpstr>
      <vt:lpstr>Презентація PowerPoint</vt:lpstr>
      <vt:lpstr>Податкова політика держави – це діяльність держави у сфері встановлення, правового регламентування та організації справляння податків і податкових платежів у централізовані фонди грошових ресурсів держави.</vt:lpstr>
      <vt:lpstr>Презентація PowerPoint</vt:lpstr>
      <vt:lpstr>Презентація PowerPoint</vt:lpstr>
      <vt:lpstr>Презентація PowerPoint</vt:lpstr>
      <vt:lpstr>Презентація PowerPoint</vt:lpstr>
      <vt:lpstr>Основними завданнями ДПС є: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1.   Організація функціонування податкової системи та податкової служби. </dc:title>
  <cp:lastModifiedBy>Князькова Валентина Яківна</cp:lastModifiedBy>
  <cp:revision>30</cp:revision>
  <dcterms:modified xsi:type="dcterms:W3CDTF">2024-09-02T11:29:22Z</dcterms:modified>
</cp:coreProperties>
</file>