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66" r:id="rId1"/>
    <p:sldMasterId id="2147483879" r:id="rId2"/>
  </p:sldMasterIdLst>
  <p:notesMasterIdLst>
    <p:notesMasterId r:id="rId43"/>
  </p:notesMasterIdLst>
  <p:sldIdLst>
    <p:sldId id="331" r:id="rId3"/>
    <p:sldId id="257" r:id="rId4"/>
    <p:sldId id="333" r:id="rId5"/>
    <p:sldId id="327" r:id="rId6"/>
    <p:sldId id="332" r:id="rId7"/>
    <p:sldId id="259" r:id="rId8"/>
    <p:sldId id="261" r:id="rId9"/>
    <p:sldId id="263" r:id="rId10"/>
    <p:sldId id="266" r:id="rId11"/>
    <p:sldId id="267" r:id="rId12"/>
    <p:sldId id="304" r:id="rId13"/>
    <p:sldId id="305" r:id="rId14"/>
    <p:sldId id="334" r:id="rId15"/>
    <p:sldId id="335" r:id="rId16"/>
    <p:sldId id="264" r:id="rId17"/>
    <p:sldId id="265" r:id="rId18"/>
    <p:sldId id="306" r:id="rId19"/>
    <p:sldId id="329" r:id="rId20"/>
    <p:sldId id="271" r:id="rId21"/>
    <p:sldId id="273" r:id="rId22"/>
    <p:sldId id="336" r:id="rId23"/>
    <p:sldId id="312" r:id="rId24"/>
    <p:sldId id="337" r:id="rId25"/>
    <p:sldId id="338" r:id="rId26"/>
    <p:sldId id="339" r:id="rId27"/>
    <p:sldId id="340" r:id="rId28"/>
    <p:sldId id="276" r:id="rId29"/>
    <p:sldId id="313" r:id="rId30"/>
    <p:sldId id="314" r:id="rId31"/>
    <p:sldId id="341" r:id="rId32"/>
    <p:sldId id="342" r:id="rId33"/>
    <p:sldId id="330" r:id="rId34"/>
    <p:sldId id="282" r:id="rId35"/>
    <p:sldId id="283" r:id="rId36"/>
    <p:sldId id="288" r:id="rId37"/>
    <p:sldId id="285" r:id="rId38"/>
    <p:sldId id="294" r:id="rId39"/>
    <p:sldId id="286" r:id="rId40"/>
    <p:sldId id="287" r:id="rId41"/>
    <p:sldId id="343" r:id="rId42"/>
  </p:sldIdLst>
  <p:sldSz cx="9144000" cy="6858000" type="screen4x3"/>
  <p:notesSz cx="6761163" cy="9942513"/>
  <p:embeddedFontLst>
    <p:embeddedFont>
      <p:font typeface="Comic Sans MS" panose="030F0702030302020204" pitchFamily="66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6" autoAdjust="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6.xml"/><Relationship Id="rId51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6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OneDrive%20-%20&#1054;&#1076;&#1077;&#1089;&#1100;&#1082;&#1080;&#1081;%20&#1085;&#1072;&#1094;&#1110;&#1086;&#1085;&#1072;&#1083;&#1100;&#1085;&#1080;&#1081;%20&#1084;&#1077;&#1076;&#1080;&#1095;&#1085;&#1080;&#1081;%20&#1091;&#1085;&#1110;&#1074;&#1077;&#1088;&#1089;&#1080;&#1090;&#1077;&#1090;\&#1056;&#1086;&#1073;&#1086;&#1095;&#1080;&#1081;%20&#1089;&#1090;&#1110;&#1083;\&#1054;&#1058;&#1045;&#1060;&#1050;\&#1056;&#1040;&#1041;&#1054;&#1058;&#1040;%201\&#1044;&#1056;\2019\&#1050;&#1085;&#1080;&#1075;&#1072;1.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OneDrive%20-%20&#1054;&#1076;&#1077;&#1089;&#1100;&#1082;&#1080;&#1081;%20&#1085;&#1072;&#1094;&#1110;&#1086;&#1085;&#1072;&#1083;&#1100;&#1085;&#1080;&#1081;%20&#1084;&#1077;&#1076;&#1080;&#1095;&#1085;&#1080;&#1081;%20&#1091;&#1085;&#1110;&#1074;&#1077;&#1088;&#1089;&#1080;&#1090;&#1077;&#1090;\&#1056;&#1086;&#1073;&#1086;&#1095;&#1080;&#1081;%20&#1089;&#1090;&#1110;&#1083;\&#1054;&#1058;&#1045;&#1060;&#1050;\&#1052;&#1054;&#1049;%20&#1056;&#1040;&#1041;&#1054;&#1063;&#1048;&#1049;%20&#1057;&#1058;&#1054;&#1051;\&#1050;&#1085;&#1080;&#1075;&#1072;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OneDrive%20-%20&#1054;&#1076;&#1077;&#1089;&#1100;&#1082;&#1080;&#1081;%20&#1085;&#1072;&#1094;&#1110;&#1086;&#1085;&#1072;&#1083;&#1100;&#1085;&#1080;&#1081;%20&#1084;&#1077;&#1076;&#1080;&#1095;&#1085;&#1080;&#1081;%20&#1091;&#1085;&#1110;&#1074;&#1077;&#1088;&#1089;&#1080;&#1090;&#1077;&#1090;\&#1056;&#1086;&#1073;&#1086;&#1095;&#1080;&#1081;%20&#1089;&#1090;&#1110;&#1083;\&#1054;&#1058;&#1045;&#1060;&#1050;\&#1056;&#1040;&#1041;&#1054;&#1058;&#1040;%201\&#1044;&#1056;\2019\&#1050;&#1085;&#1080;&#1075;&#1072;1.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OneDrive%20-%20&#1054;&#1076;&#1077;&#1089;&#1100;&#1082;&#1080;&#1081;%20&#1085;&#1072;&#1094;&#1110;&#1086;&#1085;&#1072;&#1083;&#1100;&#1085;&#1080;&#1081;%20&#1084;&#1077;&#1076;&#1080;&#1095;&#1085;&#1080;&#1081;%20&#1091;&#1085;&#1110;&#1074;&#1077;&#1088;&#1089;&#1080;&#1090;&#1077;&#1090;\&#1056;&#1086;&#1073;&#1086;&#1095;&#1080;&#1081;%20&#1089;&#1090;&#1110;&#1083;\&#1054;&#1058;&#1045;&#1060;&#1050;\&#1056;&#1040;&#1041;&#1054;&#1058;&#1040;%201\&#1044;&#1056;\2019\&#1050;&#1085;&#1080;&#1075;&#1072;1.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Лист1!$E$5195</c:f>
              <c:strCache>
                <c:ptCount val="1"/>
                <c:pt idx="0">
                  <c:v>Частка ПДФО в ПН ЗБ</c:v>
                </c:pt>
              </c:strCache>
            </c:strRef>
          </c:tx>
          <c:spPr>
            <a:gradFill>
              <a:gsLst>
                <a:gs pos="0">
                  <a:srgbClr val="F79646">
                    <a:lumMod val="75000"/>
                  </a:srgbClr>
                </a:gs>
                <a:gs pos="50000">
                  <a:srgbClr val="9BBB59"/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5400000" scaled="0"/>
            </a:gradFill>
            <a:ln>
              <a:solidFill>
                <a:prstClr val="black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Лист1!$F$5194:$N$5194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Лист1!$F$5195:$N$5195</c:f>
              <c:numCache>
                <c:formatCode>General</c:formatCode>
                <c:ptCount val="9"/>
                <c:pt idx="0">
                  <c:v>20.5</c:v>
                </c:pt>
                <c:pt idx="1">
                  <c:v>19.7</c:v>
                </c:pt>
                <c:pt idx="2">
                  <c:v>21.3</c:v>
                </c:pt>
                <c:pt idx="3">
                  <c:v>22.4</c:v>
                </c:pt>
                <c:pt idx="4">
                  <c:v>23.3</c:v>
                </c:pt>
                <c:pt idx="5">
                  <c:v>25.7</c:v>
                </c:pt>
                <c:pt idx="6">
                  <c:v>26</c:v>
                </c:pt>
                <c:pt idx="7">
                  <c:v>24.1</c:v>
                </c:pt>
                <c:pt idx="8">
                  <c:v>33.4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21-46F6-9D1E-45920245E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7598208"/>
        <c:axId val="87600128"/>
        <c:axId val="0"/>
      </c:bar3DChart>
      <c:catAx>
        <c:axId val="8759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7600128"/>
        <c:crosses val="autoZero"/>
        <c:auto val="1"/>
        <c:lblAlgn val="ctr"/>
        <c:lblOffset val="100"/>
        <c:noMultiLvlLbl val="0"/>
      </c:catAx>
      <c:valAx>
        <c:axId val="87600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75982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Лист1!$C$420</c:f>
              <c:strCache>
                <c:ptCount val="1"/>
                <c:pt idx="0">
                  <c:v>ПДФО</c:v>
                </c:pt>
              </c:strCache>
            </c:strRef>
          </c:tx>
          <c:spPr>
            <a:gradFill>
              <a:gsLst>
                <a:gs pos="0">
                  <a:schemeClr val="accent6"/>
                </a:gs>
                <a:gs pos="50000">
                  <a:srgbClr val="5B9BD5">
                    <a:tint val="44500"/>
                    <a:satMod val="160000"/>
                  </a:srgbClr>
                </a:gs>
                <a:gs pos="100000">
                  <a:srgbClr val="5B9BD5">
                    <a:tint val="23500"/>
                    <a:satMod val="160000"/>
                  </a:srgbClr>
                </a:gs>
              </a:gsLst>
              <a:lin ang="5400000" scaled="0"/>
            </a:gra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Лист1!$D$419:$O$419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Лист1!$D$420:$O$420</c:f>
              <c:numCache>
                <c:formatCode>General</c:formatCode>
                <c:ptCount val="12"/>
                <c:pt idx="0">
                  <c:v>60.225000000000009</c:v>
                </c:pt>
                <c:pt idx="1">
                  <c:v>68.092000000000013</c:v>
                </c:pt>
                <c:pt idx="2">
                  <c:v>72.150999999999982</c:v>
                </c:pt>
                <c:pt idx="3">
                  <c:v>75.203000000000003</c:v>
                </c:pt>
                <c:pt idx="4">
                  <c:v>99.983000000000004</c:v>
                </c:pt>
                <c:pt idx="5">
                  <c:v>138.78200000000001</c:v>
                </c:pt>
                <c:pt idx="6">
                  <c:v>185.68600000000001</c:v>
                </c:pt>
                <c:pt idx="7">
                  <c:v>229.9</c:v>
                </c:pt>
                <c:pt idx="8">
                  <c:v>275.459</c:v>
                </c:pt>
                <c:pt idx="9">
                  <c:v>295.10700000000008</c:v>
                </c:pt>
                <c:pt idx="10">
                  <c:v>349.78599999999994</c:v>
                </c:pt>
                <c:pt idx="11">
                  <c:v>403.29799999999994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55-4294-8CA4-B2363B6E8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4418304"/>
        <c:axId val="144419840"/>
        <c:axId val="0"/>
      </c:bar3DChart>
      <c:catAx>
        <c:axId val="144418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4419840"/>
        <c:crosses val="autoZero"/>
        <c:auto val="1"/>
        <c:lblAlgn val="ctr"/>
        <c:lblOffset val="100"/>
        <c:noMultiLvlLbl val="0"/>
      </c:catAx>
      <c:valAx>
        <c:axId val="144419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44183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'[Диаграмма в Microsoft Office PowerPoint]Лист1'!$B$5153</c:f>
              <c:strCache>
                <c:ptCount val="1"/>
                <c:pt idx="0">
                  <c:v>ЄСВ</c:v>
                </c:pt>
              </c:strCache>
            </c:strRef>
          </c:tx>
          <c:spPr>
            <a:gradFill>
              <a:gsLst>
                <a:gs pos="0">
                  <a:schemeClr val="accent6">
                    <a:lumMod val="75000"/>
                  </a:schemeClr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>
              <a:solidFill>
                <a:prstClr val="black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'[Диаграмма в Microsoft Office PowerPoint]Лист1'!$C$5152:$N$5152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'[Диаграмма в Microsoft Office PowerPoint]Лист1'!$C$5153:$N$5153</c:f>
              <c:numCache>
                <c:formatCode>General</c:formatCode>
                <c:ptCount val="12"/>
                <c:pt idx="0">
                  <c:v>139</c:v>
                </c:pt>
                <c:pt idx="1">
                  <c:v>158</c:v>
                </c:pt>
                <c:pt idx="2">
                  <c:v>167</c:v>
                </c:pt>
                <c:pt idx="3">
                  <c:v>166</c:v>
                </c:pt>
                <c:pt idx="4">
                  <c:v>170</c:v>
                </c:pt>
                <c:pt idx="5">
                  <c:v>112</c:v>
                </c:pt>
                <c:pt idx="6">
                  <c:v>159</c:v>
                </c:pt>
                <c:pt idx="7">
                  <c:v>202</c:v>
                </c:pt>
                <c:pt idx="8">
                  <c:v>273</c:v>
                </c:pt>
                <c:pt idx="9">
                  <c:v>294</c:v>
                </c:pt>
                <c:pt idx="10">
                  <c:v>349</c:v>
                </c:pt>
                <c:pt idx="11">
                  <c:v>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73-43E2-BA0D-3757862B2D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7858432"/>
        <c:axId val="179608960"/>
        <c:axId val="0"/>
      </c:bar3DChart>
      <c:catAx>
        <c:axId val="177858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9608960"/>
        <c:crosses val="autoZero"/>
        <c:auto val="1"/>
        <c:lblAlgn val="ctr"/>
        <c:lblOffset val="100"/>
        <c:noMultiLvlLbl val="0"/>
      </c:catAx>
      <c:valAx>
        <c:axId val="179608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78584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Лист1!$B$5173</c:f>
              <c:strCache>
                <c:ptCount val="1"/>
                <c:pt idx="0">
                  <c:v>Частка податку на прибуток в ПН ЗБ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Лист1!$C$5172:$N$5172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Лист1!$C$5173:$N$5173</c:f>
              <c:numCache>
                <c:formatCode>General</c:formatCode>
                <c:ptCount val="12"/>
                <c:pt idx="0">
                  <c:v>17</c:v>
                </c:pt>
                <c:pt idx="1">
                  <c:v>16.100000000000001</c:v>
                </c:pt>
                <c:pt idx="2">
                  <c:v>16.2</c:v>
                </c:pt>
                <c:pt idx="3">
                  <c:v>10.9</c:v>
                </c:pt>
                <c:pt idx="4">
                  <c:v>7.7</c:v>
                </c:pt>
                <c:pt idx="5">
                  <c:v>9.3000000000000007</c:v>
                </c:pt>
                <c:pt idx="6">
                  <c:v>8.9</c:v>
                </c:pt>
                <c:pt idx="7">
                  <c:v>10.8</c:v>
                </c:pt>
                <c:pt idx="8">
                  <c:v>11</c:v>
                </c:pt>
                <c:pt idx="9">
                  <c:v>10.4</c:v>
                </c:pt>
                <c:pt idx="10">
                  <c:v>11.3</c:v>
                </c:pt>
                <c:pt idx="11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1-42E0-85F9-9E7DA5EC1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1740288"/>
        <c:axId val="183236864"/>
        <c:axId val="0"/>
      </c:bar3DChart>
      <c:catAx>
        <c:axId val="181740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3236864"/>
        <c:crosses val="autoZero"/>
        <c:auto val="1"/>
        <c:lblAlgn val="ctr"/>
        <c:lblOffset val="100"/>
        <c:noMultiLvlLbl val="0"/>
      </c:catAx>
      <c:valAx>
        <c:axId val="183236864"/>
        <c:scaling>
          <c:orientation val="minMax"/>
          <c:max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1740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Лист1!$B$5151</c:f>
              <c:strCache>
                <c:ptCount val="1"/>
                <c:pt idx="0">
                  <c:v>Податок на прибуток</c:v>
                </c:pt>
              </c:strCache>
            </c:strRef>
          </c:tx>
          <c:spPr>
            <a:gradFill>
              <a:gsLst>
                <a:gs pos="0">
                  <a:srgbClr val="C00000"/>
                </a:gs>
                <a:gs pos="50000">
                  <a:srgbClr val="9BBB59"/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5400000" scaled="0"/>
            </a:gra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Лист1!$C$5150:$N$5150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Лист1!$C$5151:$N$5151</c:f>
              <c:numCache>
                <c:formatCode>General</c:formatCode>
                <c:ptCount val="12"/>
                <c:pt idx="0">
                  <c:v>55.097000000000001</c:v>
                </c:pt>
                <c:pt idx="1">
                  <c:v>55.793000000000013</c:v>
                </c:pt>
                <c:pt idx="2">
                  <c:v>54.994</c:v>
                </c:pt>
                <c:pt idx="3">
                  <c:v>40.202000000000005</c:v>
                </c:pt>
                <c:pt idx="4">
                  <c:v>39.053000000000004</c:v>
                </c:pt>
                <c:pt idx="5">
                  <c:v>60.223000000000013</c:v>
                </c:pt>
                <c:pt idx="6">
                  <c:v>73.397000000000006</c:v>
                </c:pt>
                <c:pt idx="7">
                  <c:v>106.18199999999999</c:v>
                </c:pt>
                <c:pt idx="8">
                  <c:v>117.31699999999999</c:v>
                </c:pt>
                <c:pt idx="9">
                  <c:v>118.47199999999999</c:v>
                </c:pt>
                <c:pt idx="10">
                  <c:v>163.845</c:v>
                </c:pt>
                <c:pt idx="11">
                  <c:v>139.94800000000001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9B-4787-9B87-AAE207580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9439872"/>
        <c:axId val="179683328"/>
        <c:axId val="0"/>
      </c:bar3DChart>
      <c:catAx>
        <c:axId val="179439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9683328"/>
        <c:crosses val="autoZero"/>
        <c:auto val="1"/>
        <c:lblAlgn val="ctr"/>
        <c:lblOffset val="100"/>
        <c:noMultiLvlLbl val="0"/>
      </c:catAx>
      <c:valAx>
        <c:axId val="179683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94398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24292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2446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7ec75ed3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7ec75ed35_0_16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4220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7ec75ed3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7ec75ed35_0_32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4655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7ec75ed35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7ec75ed35_0_39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3759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7ec75ed35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7ec75ed35_1_10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1823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7ec75ed35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7ec75ed35_1_17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9259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7ec75ed35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57ec75ed35_0_48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9036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57ec75ed35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57ec75ed35_1_1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9611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7ec75ed35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7ec75ed35_1_53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0507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7ec75ed35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7ec75ed35_1_71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5821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7ec75ed35_1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57ec75ed35_1_89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631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57ec75ed35_1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57ec75ed35_1_98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9699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57ec75ed35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57ec75ed35_1_79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7704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7ec75ed35_1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57ec75ed35_1_135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1433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57ec75ed35_1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57ec75ed35_1_151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4628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57ec75ed35_1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57ec75ed35_1_155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19918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7ec75ed35_1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57ec75ed35_1_160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7473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7446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585538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24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18195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05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1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083096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52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754238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43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29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72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0">
              <a:srgbClr val="FFFF00"/>
            </a:gs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</p:sldLayoutIdLst>
  <p:transition spd="slow">
    <p:push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0">
              <a:srgbClr val="FFFF00"/>
            </a:gs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560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ransition spd="slow">
    <p:push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0">
              <a:srgbClr val="FFFF00"/>
            </a:gs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53" y="2444410"/>
            <a:ext cx="7913294" cy="1969179"/>
          </a:xfrm>
          <a:prstGeom prst="rect">
            <a:avLst/>
          </a:prstGeom>
        </p:spPr>
      </p:pic>
      <p:sp>
        <p:nvSpPr>
          <p:cNvPr id="4" name="Google Shape;78;p12"/>
          <p:cNvSpPr txBox="1">
            <a:spLocks/>
          </p:cNvSpPr>
          <p:nvPr/>
        </p:nvSpPr>
        <p:spPr>
          <a:xfrm>
            <a:off x="587768" y="229101"/>
            <a:ext cx="7913100" cy="19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100"/>
            </a:pPr>
            <a:r>
              <a:rPr lang="uk-UA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Пряме оподаткування </a:t>
            </a:r>
          </a:p>
          <a:p>
            <a:pPr>
              <a:buSzPts val="1100"/>
            </a:pPr>
            <a:r>
              <a:rPr lang="uk-UA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медичних </a:t>
            </a:r>
            <a:r>
              <a:rPr lang="uk-UA" b="1" dirty="0" err="1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клінік</a:t>
            </a:r>
            <a:r>
              <a:rPr lang="uk-UA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 інших закладів охорони здоров’я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72" y="2203400"/>
            <a:ext cx="7846565" cy="424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6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idx="1"/>
          </p:nvPr>
        </p:nvSpPr>
        <p:spPr>
          <a:xfrm>
            <a:off x="886456" y="2187410"/>
            <a:ext cx="7815225" cy="7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 dirty="0">
                <a:latin typeface="Comic Sans MS"/>
                <a:ea typeface="Comic Sans MS"/>
                <a:cs typeface="Comic Sans MS"/>
                <a:sym typeface="Comic Sans MS"/>
              </a:rPr>
              <a:t>3.Єдиний </a:t>
            </a:r>
            <a:r>
              <a:rPr lang="en-US" sz="3200" dirty="0" err="1">
                <a:latin typeface="Comic Sans MS"/>
                <a:ea typeface="Comic Sans MS"/>
                <a:cs typeface="Comic Sans MS"/>
                <a:sym typeface="Comic Sans MS"/>
              </a:rPr>
              <a:t>податок</a:t>
            </a: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endParaRPr dirty="0"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4294967295"/>
          </p:nvPr>
        </p:nvSpPr>
        <p:spPr>
          <a:xfrm>
            <a:off x="971600" y="1484784"/>
            <a:ext cx="7286625" cy="906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lang="en-US" sz="3200" dirty="0">
                <a:latin typeface="Comic Sans MS"/>
                <a:ea typeface="Comic Sans MS"/>
                <a:cs typeface="Comic Sans MS"/>
                <a:sym typeface="Comic Sans MS"/>
              </a:rPr>
              <a:t>2.Єдиний </a:t>
            </a:r>
            <a:r>
              <a:rPr lang="en-US" sz="3200" dirty="0" err="1">
                <a:latin typeface="Comic Sans MS"/>
                <a:ea typeface="Comic Sans MS"/>
                <a:cs typeface="Comic Sans MS"/>
                <a:sym typeface="Comic Sans MS"/>
              </a:rPr>
              <a:t>соціальний</a:t>
            </a:r>
            <a:r>
              <a:rPr lang="en-US" sz="32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3200" dirty="0" err="1">
                <a:latin typeface="Comic Sans MS"/>
                <a:ea typeface="Comic Sans MS"/>
                <a:cs typeface="Comic Sans MS"/>
                <a:sym typeface="Comic Sans MS"/>
              </a:rPr>
              <a:t>внесок</a:t>
            </a: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endParaRPr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4294967295"/>
          </p:nvPr>
        </p:nvSpPr>
        <p:spPr>
          <a:xfrm>
            <a:off x="885825" y="850900"/>
            <a:ext cx="8258175" cy="906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atin typeface="Comic Sans MS"/>
                <a:ea typeface="Comic Sans MS"/>
                <a:cs typeface="Comic Sans MS"/>
                <a:sym typeface="Comic Sans MS"/>
              </a:rPr>
              <a:t>1.Податок </a:t>
            </a:r>
            <a:r>
              <a:rPr lang="en-US" sz="3200" dirty="0" err="1"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32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3200" dirty="0" err="1"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32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3200" dirty="0" err="1">
                <a:latin typeface="Comic Sans MS"/>
                <a:ea typeface="Comic Sans MS"/>
                <a:cs typeface="Comic Sans MS"/>
                <a:sym typeface="Comic Sans MS"/>
              </a:rPr>
              <a:t>фізичних</a:t>
            </a:r>
            <a:r>
              <a:rPr lang="en-US" sz="32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3200" dirty="0" err="1"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4294967295"/>
          </p:nvPr>
        </p:nvSpPr>
        <p:spPr>
          <a:xfrm>
            <a:off x="971600" y="2924944"/>
            <a:ext cx="7372350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lang="en-US" sz="3200" dirty="0">
                <a:latin typeface="Comic Sans MS"/>
                <a:ea typeface="Comic Sans MS"/>
                <a:cs typeface="Comic Sans MS"/>
                <a:sym typeface="Comic Sans MS"/>
              </a:rPr>
              <a:t>4.Податок </a:t>
            </a:r>
            <a:r>
              <a:rPr lang="en-US" sz="3200" dirty="0" err="1"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32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3200" dirty="0" err="1">
                <a:latin typeface="Comic Sans MS"/>
                <a:ea typeface="Comic Sans MS"/>
                <a:cs typeface="Comic Sans MS"/>
                <a:sym typeface="Comic Sans MS"/>
              </a:rPr>
              <a:t>прибуток</a:t>
            </a:r>
            <a:r>
              <a:rPr lang="en-US" sz="32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3200" dirty="0" err="1">
                <a:latin typeface="Comic Sans MS"/>
                <a:ea typeface="Comic Sans MS"/>
                <a:cs typeface="Comic Sans MS"/>
                <a:sym typeface="Comic Sans MS"/>
              </a:rPr>
              <a:t>підприємств</a:t>
            </a:r>
            <a:endParaRPr sz="3200" dirty="0">
              <a:solidFill>
                <a:srgbClr val="4040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endParaRPr dirty="0"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2775" y="3933056"/>
            <a:ext cx="3882586" cy="231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8840"/>
            <a:ext cx="9143999" cy="48691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-459432"/>
            <a:ext cx="4551461" cy="2664295"/>
          </a:xfrm>
          <a:prstGeom prst="rect">
            <a:avLst/>
          </a:prstGeom>
        </p:spPr>
      </p:pic>
      <p:sp>
        <p:nvSpPr>
          <p:cNvPr id="11" name="Прямоугольник 8"/>
          <p:cNvSpPr/>
          <p:nvPr/>
        </p:nvSpPr>
        <p:spPr>
          <a:xfrm>
            <a:off x="467544" y="476673"/>
            <a:ext cx="46805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cs typeface="Arial"/>
                <a:sym typeface="Arial"/>
              </a:rPr>
              <a:t>Податки з зарплати</a:t>
            </a:r>
            <a:endParaRPr kumimoji="0" lang="uk-UA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2836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36712"/>
            <a:ext cx="7704856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574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755576" y="692696"/>
          <a:ext cx="770485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71600" y="5589240"/>
            <a:ext cx="7776864" cy="79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4500" algn="ctr">
              <a:lnSpc>
                <a:spcPct val="150000"/>
              </a:lnSpc>
            </a:pPr>
            <a:r>
              <a:rPr lang="ru-RU" sz="16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Динаміка</a:t>
            </a:r>
            <a:r>
              <a:rPr lang="ru-RU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частки</a:t>
            </a:r>
            <a:r>
              <a:rPr lang="ru-RU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ПДФО в </a:t>
            </a:r>
            <a:r>
              <a:rPr lang="ru-RU" sz="16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структурі</a:t>
            </a:r>
            <a:r>
              <a:rPr lang="ru-RU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податкових</a:t>
            </a:r>
            <a:r>
              <a:rPr lang="ru-RU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надходжень</a:t>
            </a:r>
            <a:r>
              <a:rPr lang="ru-RU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Зведеного</a:t>
            </a:r>
            <a:r>
              <a:rPr lang="ru-RU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бюджету </a:t>
            </a:r>
            <a:r>
              <a:rPr lang="ru-RU" sz="16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протягом</a:t>
            </a:r>
            <a:r>
              <a:rPr lang="ru-RU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2011–2022 </a:t>
            </a:r>
            <a:r>
              <a:rPr lang="ru-RU" sz="16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ru-RU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%</a:t>
            </a:r>
            <a:endParaRPr lang="ru-RU" sz="16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idx="1"/>
          </p:nvPr>
        </p:nvSpPr>
        <p:spPr>
          <a:xfrm>
            <a:off x="442950" y="5601600"/>
            <a:ext cx="8258100" cy="706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4445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Динаміка</a:t>
            </a:r>
            <a:r>
              <a:rPr lang="en-US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надходження</a:t>
            </a:r>
            <a:r>
              <a:rPr lang="en-US" sz="16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ПДФО </a:t>
            </a:r>
            <a:r>
              <a:rPr lang="en-US" sz="16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6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Зведеного</a:t>
            </a:r>
            <a:r>
              <a:rPr lang="en-US" sz="16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бюджету</a:t>
            </a:r>
            <a:r>
              <a:rPr lang="en-US" sz="16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en-US" sz="16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протягом</a:t>
            </a:r>
            <a:r>
              <a:rPr lang="en-US" sz="16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2011–20</a:t>
            </a:r>
            <a:r>
              <a:rPr lang="ru-RU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22</a:t>
            </a:r>
            <a:r>
              <a:rPr lang="en-US" sz="16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en-US" sz="16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6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млрд</a:t>
            </a:r>
            <a:r>
              <a:rPr lang="en-US" sz="16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r>
              <a:rPr lang="en-US" sz="16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грн</a:t>
            </a:r>
            <a:r>
              <a:rPr lang="en-US" sz="16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6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827584" y="476672"/>
          <a:ext cx="770485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&amp;Pcy;&amp;Lcy;&amp;Acy;&amp;Tcy;&amp;Ncy;&amp;Icy;&amp;Kcy;&amp;Acy;&amp;Mcy;&amp;Icy; &amp;Pcy;&amp;Ocy;&amp;Dcy;&amp;Acy;&amp;Tcy;&amp;Kcy;&amp;Ucy; &amp;Jukcy; (&amp;scy;&amp;tcy;.162 &amp;Pcy;&amp;Kcy; &amp;Ucy;&amp;kcy;&amp;rcy;&amp;acy;&amp;yicy;&amp;ncy;&amp;icy;):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&amp;Pcy;&amp;Lcy;&amp;Acy;&amp;Tcy;&amp;Ncy;&amp;Icy;&amp;Kcy;&amp;Acy;&amp;Mcy;&amp;Icy; &amp;Pcy;&amp;Ocy;&amp;Dcy;&amp;Acy;&amp;Tcy;&amp;Kcy;&amp;Ucy; &amp;Jukcy; (&amp;scy;&amp;tcy;.162 &amp;Pcy;&amp;Kcy; &amp;Ucy;&amp;kcy;&amp;rcy;&amp;acy;&amp;yicy;&amp;ncy;&amp;icy;):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&amp;Pcy;&amp;Lcy;&amp;Acy;&amp;Tcy;&amp;Ncy;&amp;Icy;&amp;Kcy;&amp;Acy;&amp;Mcy;&amp;Icy; &amp;Pcy;&amp;Ocy;&amp;Dcy;&amp;Acy;&amp;Tcy;&amp;Kcy;&amp;Ucy; &amp;Jukcy; (&amp;scy;&amp;tcy;.162 &amp;Pcy;&amp;Kcy; &amp;Ucy;&amp;kcy;&amp;rcy;&amp;acy;&amp;yicy;&amp;ncy;&amp;icy;):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502500" cy="601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>
            <a:spLocks noGrp="1"/>
          </p:cNvSpPr>
          <p:nvPr>
            <p:ph idx="1"/>
          </p:nvPr>
        </p:nvSpPr>
        <p:spPr>
          <a:xfrm>
            <a:off x="428625" y="629850"/>
            <a:ext cx="8258100" cy="2003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400050" algn="just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300" b="1" u="sng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Базою</a:t>
            </a:r>
            <a:r>
              <a:rPr lang="en-US" sz="1300" b="1" u="sng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b="1" u="sng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 </a:t>
            </a:r>
            <a:r>
              <a:rPr lang="ru-RU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</a:t>
            </a:r>
            <a:r>
              <a:rPr lang="en-US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ний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3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400050" algn="just">
              <a:spcBef>
                <a:spcPts val="360"/>
              </a:spcBef>
              <a:buNone/>
            </a:pPr>
            <a:r>
              <a:rPr lang="en-US" sz="1300" b="1" u="sng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Загальний</a:t>
            </a:r>
            <a:r>
              <a:rPr lang="en-US" sz="1300" b="1" u="sng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b="1" u="sng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оподатковуваний</a:t>
            </a:r>
            <a:r>
              <a:rPr lang="en-US" sz="1300" b="1" u="sng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b="1" u="sng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будь-який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підлягає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оподаткуванню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нарахований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виплачений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наданий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користь</a:t>
            </a:r>
            <a:r>
              <a:rPr lang="uk-UA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найманого робітника медичного  закладу </a:t>
            </a:r>
            <a:r>
              <a:rPr lang="en-US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протягом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періоду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r>
              <a:rPr lang="ru-RU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Загальний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річний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оподатковуваний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дорівнює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сумі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місячних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іноземних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отриманих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протягом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такого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року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отриманих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лікарем - ФОП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провадження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лікарської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діяльності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отриманих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лікарем - ФОП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</a:t>
            </a:r>
            <a:r>
              <a:rPr lang="uk-UA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ий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провадить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незалежну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професійну</a:t>
            </a:r>
            <a:r>
              <a:rPr lang="en-US" sz="13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3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діяльність</a:t>
            </a:r>
            <a:r>
              <a:rPr lang="uk-UA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медичній сфері</a:t>
            </a:r>
            <a:r>
              <a:rPr lang="en-US" sz="13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3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400050" algn="just" rtl="0">
              <a:spcBef>
                <a:spcPts val="36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603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Comic Sans MS"/>
              <a:buChar char="-"/>
            </a:pPr>
            <a:endParaRPr sz="13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50" dirty="0">
              <a:solidFill>
                <a:srgbClr val="333333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>
              <a:solidFill>
                <a:srgbClr val="333333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>
              <a:solidFill>
                <a:srgbClr val="333333"/>
              </a:solidFill>
            </a:endParaRPr>
          </a:p>
          <a:p>
            <a:pPr marL="0" lvl="0" indent="400050" algn="just" rtl="0"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489300" y="2575350"/>
            <a:ext cx="4343100" cy="42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just"/>
            <a:r>
              <a:rPr lang="en-US" sz="13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загального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місячного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річного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оподатковуваного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доходу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uk-UA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(найманого </a:t>
            </a:r>
            <a:r>
              <a:rPr lang="uk-UA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робітника медичного  </a:t>
            </a:r>
            <a:r>
              <a:rPr lang="uk-UA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закладу або лікаря – ФОП)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включаються</a:t>
            </a:r>
            <a:r>
              <a:rPr lang="uk-UA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</a:p>
          <a:p>
            <a:pPr marL="114300" lvl="0" algn="just"/>
            <a:r>
              <a:rPr lang="uk-UA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lang="uk-UA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вигляді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заробітної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нараховані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виплачені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платнику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відповідно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умов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трудового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договору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контракту</a:t>
            </a: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);</a:t>
            </a:r>
            <a:endParaRPr sz="1100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винагород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виплат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нарахованих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виплачених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відповідно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умов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цивільно-правового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договору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продажу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об'єктів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майнових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і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немайнових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зокрема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інтелектуальної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промислової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власності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прирівняні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вигляді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авторської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винагороди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іншої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частина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операцій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майном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надання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майна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лізинг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оренду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суборенду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строкове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володіння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користування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оподатковуваний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прибуток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включений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розрахунку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минулих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податкових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самостійно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виявлений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звітному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платником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нарахований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контролюючим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органом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пасивні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доходи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вигляді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виграшів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призів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1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інші</a:t>
            </a:r>
            <a:r>
              <a:rPr lang="en-US" sz="11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1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80928"/>
            <a:ext cx="3685012" cy="3224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600" y="513300"/>
            <a:ext cx="7376400" cy="608405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2"/>
          <p:cNvSpPr txBox="1"/>
          <p:nvPr/>
        </p:nvSpPr>
        <p:spPr>
          <a:xfrm>
            <a:off x="2771800" y="32048"/>
            <a:ext cx="33651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 dirty="0" err="1">
                <a:latin typeface="Comic Sans MS"/>
                <a:ea typeface="Comic Sans MS"/>
                <a:cs typeface="Comic Sans MS"/>
                <a:sym typeface="Comic Sans MS"/>
              </a:rPr>
              <a:t>Ставки</a:t>
            </a:r>
            <a:r>
              <a:rPr lang="en-US" sz="1800" b="1" u="sng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u="sng" dirty="0" err="1"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endParaRPr sz="1800" b="1" u="sng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/>
        </p:nvSpPr>
        <p:spPr>
          <a:xfrm>
            <a:off x="454687" y="1052736"/>
            <a:ext cx="8558100" cy="59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just"/>
            <a:r>
              <a:rPr lang="en-US" sz="18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</a:t>
            </a:r>
            <a:r>
              <a:rPr lang="en-US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uk-UA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800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найманого робітник </a:t>
            </a:r>
            <a:r>
              <a:rPr lang="uk-UA" sz="1800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медичного  </a:t>
            </a:r>
            <a:r>
              <a:rPr lang="uk-UA" sz="1800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закладу - </a:t>
            </a:r>
            <a:r>
              <a:rPr lang="en-US" sz="1800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має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зменшення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місячного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отримуваного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одного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роботодавця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(закладу охорони здоров'я) </a:t>
            </a:r>
            <a:r>
              <a:rPr lang="en-US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вигляді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заробітної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податкової</a:t>
            </a:r>
            <a:r>
              <a:rPr lang="en-US" sz="18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соціальної</a:t>
            </a:r>
            <a:r>
              <a:rPr lang="en-US" sz="18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пільги</a:t>
            </a:r>
            <a:r>
              <a:rPr lang="en-US" sz="1800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endParaRPr lang="uk-UA" sz="1800" b="1" dirty="0" smtClean="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just"/>
            <a:endParaRPr lang="uk-UA" sz="1800" b="1" dirty="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just"/>
            <a:r>
              <a:rPr lang="uk-UA" sz="1800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</a:t>
            </a:r>
            <a:r>
              <a:rPr lang="uk-UA" sz="1800" b="1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lang="uk-UA" sz="1800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дорівнює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u="sng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50 </a:t>
            </a:r>
            <a:r>
              <a:rPr lang="en-US" sz="1800" b="1" u="sng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відсоткам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прожиткового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мінімуму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працездатної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(у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розрахунку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місяць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встановленому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законом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січня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будь-якого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lang="uk-UA" sz="1800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just"/>
            <a:endParaRPr lang="uk-UA" sz="1800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just"/>
            <a:r>
              <a:rPr lang="uk-UA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- </a:t>
            </a:r>
            <a:r>
              <a:rPr lang="en-US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дорівнює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u="sng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100 </a:t>
            </a:r>
            <a:r>
              <a:rPr lang="en-US" sz="1800" b="1" u="sng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відсоткам</a:t>
            </a:r>
            <a:r>
              <a:rPr lang="en-US" sz="18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пільги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визначеної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підпунктом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169.1.1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цього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пункту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-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який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утримує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двох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більше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дітей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віком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18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- у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розрахунку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кожну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таку</a:t>
            </a:r>
            <a:r>
              <a:rPr lang="en-US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дитину</a:t>
            </a:r>
            <a:r>
              <a:rPr lang="uk-UA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</a:p>
          <a:p>
            <a:pPr marL="457200" lvl="0" indent="-298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omic Sans MS"/>
              <a:buChar char="-"/>
            </a:pPr>
            <a:endParaRPr lang="uk-UA"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5875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</a:pPr>
            <a:r>
              <a:rPr lang="uk-UA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endParaRPr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3104"/>
            <a:ext cx="23241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470" y="229045"/>
            <a:ext cx="2824267" cy="1861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908720"/>
            <a:ext cx="763284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298450" algn="just"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дорівнює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b="1" u="sng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150 </a:t>
            </a:r>
            <a:r>
              <a:rPr lang="ru-RU" sz="1800" b="1" u="sng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відсоткам</a:t>
            </a:r>
            <a:r>
              <a:rPr lang="ru-RU" sz="1800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пільги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визначеної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підпунктом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169.1.1 </a:t>
            </a:r>
            <a:r>
              <a:rPr lang="ru-RU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пункту 169, 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- для такого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який</a:t>
            </a:r>
            <a:r>
              <a:rPr lang="ru-RU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</a:p>
          <a:p>
            <a:pPr marL="457200" lvl="0" indent="-298450" algn="just">
              <a:buClr>
                <a:srgbClr val="333333"/>
              </a:buClr>
              <a:buSzPts val="1100"/>
              <a:buFont typeface="Comic Sans MS"/>
              <a:buChar char="-"/>
            </a:pPr>
            <a:endParaRPr lang="ru-RU"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одинокою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матір'ю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батьком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), вдовою (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вдівцем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опікуном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піклувальником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розрахунку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кожну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до 18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утримує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дитину-інваліда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розрахунку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кожну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до 18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особою,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віднесеною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законом до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першої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категорій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постраждали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внаслідок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Чорнобильської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катастрофи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включаючи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нагороджених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грамотами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Президії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Верховної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Ради УРСР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зв'язку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участю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ліквідації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наслідків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Чорнобильської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катастрофи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учнем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студентом,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аспірантом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ординатором,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ад'юнктом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ґ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II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групи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у тому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числі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дитинства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крім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пільга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"б"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169.1.4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цього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пункту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особою,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присуджено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довічну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стипендію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як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громадянину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зазнав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переслідувань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правозахисну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діяльність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включаючи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журналістів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е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є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учасником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бойових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країн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після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світової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поширюється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Закону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"Про статус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ветеранів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гарантії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захисту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",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крім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"б"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169.1.4 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пункту 169.</a:t>
            </a:r>
            <a:endParaRPr lang="ru-RU"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26113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764704"/>
            <a:ext cx="748883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298450" algn="just">
              <a:spcBef>
                <a:spcPts val="1200"/>
              </a:spcBef>
              <a:buClr>
                <a:srgbClr val="333333"/>
              </a:buClr>
              <a:buSzPts val="1100"/>
              <a:buFont typeface="Comic Sans MS"/>
              <a:buChar char="-"/>
            </a:pP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дорівнює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b="1" u="sng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200 </a:t>
            </a:r>
            <a:r>
              <a:rPr lang="ru-RU" sz="1800" b="1" u="sng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відсоткам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пільги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визначеної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підпунктом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169.1.1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цього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пункту, - для такого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8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який</a:t>
            </a:r>
            <a:r>
              <a:rPr lang="ru-RU" sz="18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</a:t>
            </a:r>
            <a:r>
              <a:rPr lang="ru-RU" sz="18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</a:p>
          <a:p>
            <a:pPr marL="457200" lvl="0" indent="-298450" algn="just">
              <a:spcBef>
                <a:spcPts val="1200"/>
              </a:spcBef>
              <a:buClr>
                <a:srgbClr val="333333"/>
              </a:buClr>
              <a:buSzPts val="1100"/>
              <a:buFont typeface="Comic Sans MS"/>
              <a:buChar char="-"/>
            </a:pPr>
            <a:endParaRPr lang="ru-RU" sz="18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357188" algn="just"/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а)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Героєм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Героєм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Радянського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Союзу,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Героєм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Соціалістичної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повним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кавалером ордена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Слави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ордена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Трудової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Слави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особою,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нагородженою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чотирма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і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більше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медалями "За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відвагу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";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учасником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бойових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час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світової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особою, яка у той час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працювала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тилу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та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інвалідом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 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II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групи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з числа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учасників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бойових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країн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після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світової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поширюється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Закону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"Про статус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ветеранів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гарантії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захисту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";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колишнім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в'язнем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концтаборів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гетто та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інших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місць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примусового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утримання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час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світової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особою,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визнаною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репресованою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реабілітованою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особою, яка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була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насильно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вивезена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колишнього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СРСР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час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Другої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світової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держав,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перебували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стані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війни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колишнім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СРСР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були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окуповані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фашистською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Німеччиною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союзниками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357188" algn="just"/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ґ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особою, яка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перебувала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блокадній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колишнього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Ленінграда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(Санкт-Петербург,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Російська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Федерація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8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вересня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1941 року по 27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січня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1944 року.</a:t>
            </a:r>
          </a:p>
        </p:txBody>
      </p:sp>
    </p:spTree>
    <p:extLst>
      <p:ext uri="{BB962C8B-B14F-4D97-AF65-F5344CB8AC3E}">
        <p14:creationId xmlns:p14="http://schemas.microsoft.com/office/powerpoint/2010/main" val="234334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Прожитковий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мінімум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в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Україні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соціальними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та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демографічними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групами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 2024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році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(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83568" y="1196750"/>
          <a:ext cx="7920880" cy="433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9465">
                <a:tc rowSpan="2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err="1" smtClean="0"/>
                        <a:t>Соціальні</a:t>
                      </a:r>
                      <a:r>
                        <a:rPr lang="ru-RU" sz="1600" dirty="0" smtClean="0"/>
                        <a:t> і </a:t>
                      </a:r>
                      <a:r>
                        <a:rPr lang="ru-RU" sz="1600" dirty="0" err="1" smtClean="0"/>
                        <a:t>демографічні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групи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населення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Розмір прожиткового мінімуму, </a:t>
                      </a:r>
                      <a:r>
                        <a:rPr lang="uk-UA" sz="1600" dirty="0" err="1" smtClean="0"/>
                        <a:t>грн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46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з 01.01.2024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just"/>
                      <a:r>
                        <a:rPr lang="uk-UA" sz="1800" dirty="0" smtClean="0"/>
                        <a:t>     Я</a:t>
                      </a:r>
                      <a:r>
                        <a:rPr lang="ru-RU" sz="1800" dirty="0" smtClean="0"/>
                        <a:t>к правило, </a:t>
                      </a:r>
                      <a:r>
                        <a:rPr lang="ru-RU" sz="1800" dirty="0" err="1" smtClean="0"/>
                        <a:t>прожитковий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мінімум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підвищується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тричі</a:t>
                      </a:r>
                      <a:r>
                        <a:rPr lang="ru-RU" sz="1800" dirty="0" smtClean="0"/>
                        <a:t> на </a:t>
                      </a:r>
                      <a:r>
                        <a:rPr lang="ru-RU" sz="1800" dirty="0" err="1" smtClean="0"/>
                        <a:t>рік</a:t>
                      </a:r>
                      <a:r>
                        <a:rPr lang="ru-RU" sz="1800" dirty="0" smtClean="0"/>
                        <a:t> (</a:t>
                      </a:r>
                      <a:r>
                        <a:rPr lang="ru-RU" sz="1800" dirty="0" err="1" smtClean="0"/>
                        <a:t>січень</a:t>
                      </a:r>
                      <a:r>
                        <a:rPr lang="ru-RU" sz="1800" dirty="0" smtClean="0"/>
                        <a:t>, </a:t>
                      </a:r>
                      <a:r>
                        <a:rPr lang="ru-RU" sz="1800" dirty="0" err="1" smtClean="0"/>
                        <a:t>липень</a:t>
                      </a:r>
                      <a:r>
                        <a:rPr lang="ru-RU" sz="1800" dirty="0" smtClean="0"/>
                        <a:t>, </a:t>
                      </a:r>
                      <a:r>
                        <a:rPr lang="ru-RU" sz="1800" dirty="0" err="1" smtClean="0"/>
                        <a:t>грудень</a:t>
                      </a:r>
                      <a:r>
                        <a:rPr lang="ru-RU" sz="1800" dirty="0" smtClean="0"/>
                        <a:t>). </a:t>
                      </a:r>
                    </a:p>
                    <a:p>
                      <a:pPr algn="just"/>
                      <a:r>
                        <a:rPr lang="ru-RU" sz="1800" dirty="0" smtClean="0"/>
                        <a:t>     </a:t>
                      </a:r>
                      <a:r>
                        <a:rPr lang="ru-RU" sz="1800" dirty="0" err="1" smtClean="0"/>
                        <a:t>Однак</a:t>
                      </a:r>
                      <a:r>
                        <a:rPr lang="ru-RU" sz="1800" dirty="0" smtClean="0"/>
                        <a:t> у Законах про </a:t>
                      </a:r>
                      <a:r>
                        <a:rPr lang="ru-RU" sz="1800" dirty="0" err="1" smtClean="0"/>
                        <a:t>держбюджет</a:t>
                      </a:r>
                      <a:r>
                        <a:rPr lang="ru-RU" sz="1800" dirty="0" smtClean="0"/>
                        <a:t> на 2023 та 2024 роки такого </a:t>
                      </a:r>
                      <a:r>
                        <a:rPr lang="ru-RU" sz="1800" dirty="0" err="1" smtClean="0"/>
                        <a:t>немає</a:t>
                      </a:r>
                      <a:r>
                        <a:rPr lang="ru-RU" sz="1800" dirty="0" smtClean="0"/>
                        <a:t>, й </a:t>
                      </a:r>
                      <a:r>
                        <a:rPr lang="ru-RU" sz="1800" dirty="0" err="1" smtClean="0"/>
                        <a:t>прожитковий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мінімум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залишається</a:t>
                      </a:r>
                      <a:r>
                        <a:rPr lang="ru-RU" sz="1800" dirty="0" smtClean="0"/>
                        <a:t> один на весь </a:t>
                      </a:r>
                      <a:r>
                        <a:rPr lang="ru-RU" sz="1800" dirty="0" err="1" smtClean="0"/>
                        <a:t>рік</a:t>
                      </a:r>
                      <a:r>
                        <a:rPr lang="ru-RU" sz="1800" dirty="0" smtClean="0"/>
                        <a:t> 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465"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/>
                        <a:t>Діти</a:t>
                      </a:r>
                      <a:r>
                        <a:rPr lang="ru-RU" sz="1600" dirty="0" smtClean="0"/>
                        <a:t> до 6 </a:t>
                      </a:r>
                      <a:r>
                        <a:rPr lang="ru-RU" sz="1600" dirty="0" err="1" smtClean="0"/>
                        <a:t>років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2 563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465"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/>
                        <a:t>Діти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від</a:t>
                      </a:r>
                      <a:r>
                        <a:rPr lang="ru-RU" sz="1600" dirty="0" smtClean="0"/>
                        <a:t> 6</a:t>
                      </a:r>
                    </a:p>
                    <a:p>
                      <a:pPr algn="l"/>
                      <a:r>
                        <a:rPr lang="ru-RU" sz="1600" dirty="0" smtClean="0"/>
                        <a:t>до 18 </a:t>
                      </a:r>
                      <a:r>
                        <a:rPr lang="ru-RU" sz="1600" dirty="0" err="1" smtClean="0"/>
                        <a:t>років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3 196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465"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/>
                        <a:t>Працездатні</a:t>
                      </a:r>
                      <a:r>
                        <a:rPr lang="ru-RU" sz="1600" dirty="0" smtClean="0"/>
                        <a:t> особи 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3 028</a:t>
                      </a:r>
                      <a:endParaRPr lang="ru-RU" sz="1800" b="0" i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b="0" i="0" dirty="0">
                        <a:solidFill>
                          <a:srgbClr val="2D2D2D"/>
                        </a:solidFill>
                        <a:effectLst/>
                        <a:latin typeface="PT San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4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Особи, </a:t>
                      </a:r>
                      <a:r>
                        <a:rPr lang="ru-RU" sz="1600" dirty="0" err="1" smtClean="0"/>
                        <a:t>що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втратили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працездатність</a:t>
                      </a:r>
                      <a:endParaRPr lang="ru-RU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2 361</a:t>
                      </a:r>
                      <a:endParaRPr lang="ru-RU" sz="1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465"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/>
                        <a:t>Загальний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показник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2 920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86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04664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Розмір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ПСП 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і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граничний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розмір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доходу для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її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застосування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у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2024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році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124744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Розмір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ПСП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безпосередньо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залежить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від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розміру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прожиткового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мінімуму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для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працездатної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особи (у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розрахунку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на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місяць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),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встановленого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законом на 1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січня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звітного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податкового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року.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899593" y="1988840"/>
          <a:ext cx="7704855" cy="2667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ПСП 202</a:t>
                      </a:r>
                      <a:r>
                        <a:rPr lang="uk-UA" sz="1600" dirty="0" smtClean="0"/>
                        <a:t>4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33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Максимальне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значення</a:t>
                      </a:r>
                      <a:r>
                        <a:rPr lang="ru-RU" sz="1600" dirty="0" smtClean="0"/>
                        <a:t> доходу, </a:t>
                      </a:r>
                      <a:r>
                        <a:rPr lang="ru-RU" sz="1600" dirty="0" err="1" smtClean="0"/>
                        <a:t>який</a:t>
                      </a:r>
                      <a:r>
                        <a:rPr lang="ru-RU" sz="1600" dirty="0" smtClean="0"/>
                        <a:t> да</a:t>
                      </a:r>
                      <a:r>
                        <a:rPr lang="uk-UA" sz="1600" dirty="0" smtClean="0"/>
                        <a:t>є</a:t>
                      </a:r>
                      <a:r>
                        <a:rPr lang="uk-UA" sz="1600" baseline="0" dirty="0" smtClean="0"/>
                        <a:t> право на ПСП (</a:t>
                      </a:r>
                      <a:r>
                        <a:rPr lang="uk-UA" sz="1600" b="1" baseline="0" dirty="0" smtClean="0"/>
                        <a:t>поріг</a:t>
                      </a:r>
                      <a:r>
                        <a:rPr lang="uk-UA" sz="1600" baseline="0" dirty="0" smtClean="0"/>
                        <a:t>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33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4240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грн</a:t>
                      </a:r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(3028 грн. × 1,4 = 4239,2 ≈ 4240 </a:t>
                      </a:r>
                      <a:r>
                        <a:rPr lang="ru-RU" sz="1600" dirty="0" err="1" smtClean="0"/>
                        <a:t>грн</a:t>
                      </a:r>
                      <a:r>
                        <a:rPr lang="ru-RU" sz="1600" dirty="0" smtClean="0"/>
                        <a:t>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69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ПСП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45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100%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150%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200%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33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1514</a:t>
                      </a:r>
                    </a:p>
                    <a:p>
                      <a:pPr algn="ctr"/>
                      <a:r>
                        <a:rPr lang="ru-RU" sz="1600" dirty="0" smtClean="0"/>
                        <a:t>(3028 грн. х 50% х 100%)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2271</a:t>
                      </a:r>
                      <a:r>
                        <a:rPr lang="ru-RU" sz="1600" dirty="0" smtClean="0"/>
                        <a:t>  </a:t>
                      </a:r>
                    </a:p>
                    <a:p>
                      <a:pPr algn="ctr"/>
                      <a:r>
                        <a:rPr lang="ru-RU" sz="1600" dirty="0" smtClean="0"/>
                        <a:t>(1514 грн. х 50% х 150%)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3028</a:t>
                      </a:r>
                    </a:p>
                    <a:p>
                      <a:pPr algn="ctr"/>
                      <a:r>
                        <a:rPr lang="ru-RU" sz="1600" dirty="0" smtClean="0"/>
                        <a:t>(1514 грн. х 50% х 200%)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899593" y="4725145"/>
          <a:ext cx="7704855" cy="1696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ПСП на </a:t>
                      </a:r>
                      <a:r>
                        <a:rPr lang="ru-RU" sz="1600" b="1" dirty="0" err="1" smtClean="0"/>
                        <a:t>дітей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787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 дитини</a:t>
                      </a:r>
                    </a:p>
                    <a:p>
                      <a:pPr algn="ctr"/>
                      <a:r>
                        <a:rPr lang="uk-UA" sz="1600" dirty="0" smtClean="0"/>
                        <a:t>поріг доходу –</a:t>
                      </a:r>
                      <a:r>
                        <a:rPr lang="uk-UA" sz="1600" baseline="0" dirty="0" smtClean="0"/>
                        <a:t> </a:t>
                      </a:r>
                      <a:r>
                        <a:rPr lang="ru-RU" sz="1600" baseline="0" dirty="0" smtClean="0"/>
                        <a:t>8480 грн. </a:t>
                      </a:r>
                    </a:p>
                    <a:p>
                      <a:pPr algn="ctr"/>
                      <a:r>
                        <a:rPr lang="ru-RU" sz="1600" baseline="0" dirty="0" smtClean="0"/>
                        <a:t>(4240 грн. х 2)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3 дитини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поріг доходу –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12720 грн.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(4240 грн. х 3)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4 дитини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поріг доходу –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16960 грн.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(4240 грн. х 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218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3028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4542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6056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04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idx="1"/>
          </p:nvPr>
        </p:nvSpPr>
        <p:spPr>
          <a:xfrm>
            <a:off x="442950" y="510000"/>
            <a:ext cx="8258100" cy="4835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285750" algn="just" rtl="0">
              <a:spcBef>
                <a:spcPts val="360"/>
              </a:spcBef>
              <a:spcAft>
                <a:spcPts val="0"/>
              </a:spcAft>
              <a:buNone/>
            </a:pPr>
            <a:endParaRPr lang="uk-UA" sz="1400" dirty="0" smtClean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285750" algn="just" rtl="0">
              <a:spcBef>
                <a:spcPts val="360"/>
              </a:spcBef>
              <a:spcAft>
                <a:spcPts val="0"/>
              </a:spcAft>
              <a:buNone/>
            </a:pPr>
            <a:endParaRPr lang="uk-UA" sz="1400" dirty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285750" algn="just" rtl="0">
              <a:spcBef>
                <a:spcPts val="360"/>
              </a:spcBef>
              <a:spcAft>
                <a:spcPts val="0"/>
              </a:spcAft>
              <a:buNone/>
            </a:pPr>
            <a:endParaRPr lang="uk-UA" sz="1400" dirty="0" smtClean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285750" algn="just" rtl="0">
              <a:spcBef>
                <a:spcPts val="360"/>
              </a:spcBef>
              <a:spcAft>
                <a:spcPts val="0"/>
              </a:spcAft>
              <a:buNone/>
            </a:pPr>
            <a:endParaRPr lang="uk-UA" sz="1400" dirty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285750" algn="just" rtl="0">
              <a:spcBef>
                <a:spcPts val="360"/>
              </a:spcBef>
              <a:spcAft>
                <a:spcPts val="0"/>
              </a:spcAft>
              <a:buNone/>
            </a:pPr>
            <a:endParaRPr lang="uk-UA" sz="1400" dirty="0" smtClean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285750" algn="just" rtl="0">
              <a:spcBef>
                <a:spcPts val="360"/>
              </a:spcBef>
              <a:spcAft>
                <a:spcPts val="0"/>
              </a:spcAft>
              <a:buNone/>
            </a:pPr>
            <a:endParaRPr lang="uk-UA" sz="1400" dirty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285750" algn="just" rtl="0">
              <a:spcBef>
                <a:spcPts val="360"/>
              </a:spcBef>
              <a:spcAft>
                <a:spcPts val="0"/>
              </a:spcAft>
              <a:buNone/>
            </a:pPr>
            <a:endParaRPr lang="uk-UA" sz="1400" dirty="0" smtClean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285750" algn="just">
              <a:spcBef>
                <a:spcPts val="360"/>
              </a:spcBef>
              <a:buNone/>
            </a:pPr>
            <a:endParaRPr lang="ru-RU" sz="1800" dirty="0" smtClean="0">
              <a:latin typeface="Comic Sans MS" pitchFamily="66" charset="0"/>
            </a:endParaRPr>
          </a:p>
          <a:p>
            <a:pPr marL="0" lvl="0" indent="285750" algn="just">
              <a:spcBef>
                <a:spcPts val="360"/>
              </a:spcBef>
              <a:buNone/>
            </a:pPr>
            <a:r>
              <a:rPr lang="ru-RU" sz="1800" dirty="0" err="1" smtClean="0">
                <a:latin typeface="Comic Sans MS" pitchFamily="66" charset="0"/>
              </a:rPr>
              <a:t>Платник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податку</a:t>
            </a:r>
            <a:r>
              <a:rPr lang="ru-RU" sz="1800" dirty="0" smtClean="0">
                <a:latin typeface="Comic Sans MS" pitchFamily="66" charset="0"/>
              </a:rPr>
              <a:t> – </a:t>
            </a:r>
            <a:r>
              <a:rPr lang="ru-RU" sz="1800" dirty="0" err="1" smtClean="0">
                <a:latin typeface="Comic Sans MS" pitchFamily="66" charset="0"/>
              </a:rPr>
              <a:t>працівник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медичного</a:t>
            </a:r>
            <a:r>
              <a:rPr lang="ru-RU" sz="1800" dirty="0" smtClean="0">
                <a:latin typeface="Comic Sans MS" pitchFamily="66" charset="0"/>
              </a:rPr>
              <a:t> закладу - </a:t>
            </a:r>
            <a:r>
              <a:rPr lang="ru-RU" sz="1800" dirty="0" err="1" smtClean="0">
                <a:latin typeface="Comic Sans MS" pitchFamily="66" charset="0"/>
              </a:rPr>
              <a:t>має</a:t>
            </a:r>
            <a:r>
              <a:rPr lang="ru-RU" sz="1800" dirty="0" smtClean="0">
                <a:latin typeface="Comic Sans MS" pitchFamily="66" charset="0"/>
              </a:rPr>
              <a:t> право на </a:t>
            </a:r>
            <a:r>
              <a:rPr lang="ru-RU" sz="1800" b="1" dirty="0" err="1" smtClean="0">
                <a:solidFill>
                  <a:srgbClr val="FF0000"/>
                </a:solidFill>
                <a:latin typeface="Comic Sans MS" pitchFamily="66" charset="0"/>
              </a:rPr>
              <a:t>податкову</a:t>
            </a:r>
            <a:r>
              <a:rPr lang="ru-RU" sz="1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  <a:latin typeface="Comic Sans MS" pitchFamily="66" charset="0"/>
              </a:rPr>
              <a:t>знижку</a:t>
            </a:r>
            <a:r>
              <a:rPr lang="ru-RU" sz="1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1800" dirty="0" smtClean="0">
                <a:latin typeface="Comic Sans MS" pitchFamily="66" charset="0"/>
              </a:rPr>
              <a:t>за </a:t>
            </a:r>
            <a:r>
              <a:rPr lang="ru-RU" sz="1800" dirty="0" err="1" smtClean="0">
                <a:latin typeface="Comic Sans MS" pitchFamily="66" charset="0"/>
              </a:rPr>
              <a:t>наслідками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звітного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податкового</a:t>
            </a:r>
            <a:r>
              <a:rPr lang="ru-RU" sz="1800" dirty="0" smtClean="0">
                <a:latin typeface="Comic Sans MS" pitchFamily="66" charset="0"/>
              </a:rPr>
              <a:t> року.</a:t>
            </a:r>
          </a:p>
          <a:p>
            <a:pPr marL="0" lvl="0" indent="285750" algn="just">
              <a:spcBef>
                <a:spcPts val="360"/>
              </a:spcBef>
              <a:buNone/>
            </a:pPr>
            <a:endParaRPr sz="1800" dirty="0">
              <a:solidFill>
                <a:srgbClr val="333333"/>
              </a:solidFill>
              <a:highlight>
                <a:srgbClr val="FFFFFF"/>
              </a:highlight>
              <a:latin typeface="Comic Sans MS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285750" algn="just">
              <a:spcBef>
                <a:spcPts val="360"/>
              </a:spcBef>
              <a:buNone/>
            </a:pPr>
            <a:r>
              <a:rPr lang="ru-RU" sz="1800" dirty="0" smtClean="0">
                <a:latin typeface="Comic Sans MS" pitchFamily="66" charset="0"/>
              </a:rPr>
              <a:t>До </a:t>
            </a:r>
            <a:r>
              <a:rPr lang="ru-RU" sz="1800" dirty="0" err="1" smtClean="0">
                <a:latin typeface="Comic Sans MS" pitchFamily="66" charset="0"/>
              </a:rPr>
              <a:t>податкової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знижки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включаються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фактично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здійснені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протягом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звітного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податкового</a:t>
            </a:r>
            <a:r>
              <a:rPr lang="ru-RU" sz="1800" dirty="0" smtClean="0">
                <a:latin typeface="Comic Sans MS" pitchFamily="66" charset="0"/>
              </a:rPr>
              <a:t> року </a:t>
            </a:r>
            <a:r>
              <a:rPr lang="ru-RU" sz="1800" dirty="0" err="1" smtClean="0">
                <a:latin typeface="Comic Sans MS" pitchFamily="66" charset="0"/>
              </a:rPr>
              <a:t>платником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податку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витрати</a:t>
            </a:r>
            <a:r>
              <a:rPr lang="ru-RU" sz="1800" dirty="0" smtClean="0">
                <a:latin typeface="Comic Sans MS" pitchFamily="66" charset="0"/>
              </a:rPr>
              <a:t>, </a:t>
            </a:r>
            <a:r>
              <a:rPr lang="ru-RU" sz="1800" dirty="0" err="1" smtClean="0">
                <a:latin typeface="Comic Sans MS" pitchFamily="66" charset="0"/>
              </a:rPr>
              <a:t>підтверджені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відповідними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платіжними</a:t>
            </a:r>
            <a:r>
              <a:rPr lang="ru-RU" sz="1800" dirty="0" smtClean="0">
                <a:latin typeface="Comic Sans MS" pitchFamily="66" charset="0"/>
              </a:rPr>
              <a:t> та </a:t>
            </a:r>
            <a:r>
              <a:rPr lang="ru-RU" sz="1800" dirty="0" err="1" smtClean="0">
                <a:latin typeface="Comic Sans MS" pitchFamily="66" charset="0"/>
              </a:rPr>
              <a:t>розрахунковими</a:t>
            </a:r>
            <a:r>
              <a:rPr lang="ru-RU" sz="1800" dirty="0" smtClean="0">
                <a:latin typeface="Comic Sans MS" pitchFamily="66" charset="0"/>
              </a:rPr>
              <a:t> документами, </a:t>
            </a:r>
            <a:r>
              <a:rPr lang="ru-RU" sz="1800" dirty="0" err="1" smtClean="0">
                <a:latin typeface="Comic Sans MS" pitchFamily="66" charset="0"/>
              </a:rPr>
              <a:t>зокрема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квитанціями</a:t>
            </a:r>
            <a:r>
              <a:rPr lang="ru-RU" sz="1800" dirty="0" smtClean="0">
                <a:latin typeface="Comic Sans MS" pitchFamily="66" charset="0"/>
              </a:rPr>
              <a:t>, </a:t>
            </a:r>
            <a:r>
              <a:rPr lang="ru-RU" sz="1800" dirty="0" err="1" smtClean="0">
                <a:latin typeface="Comic Sans MS" pitchFamily="66" charset="0"/>
              </a:rPr>
              <a:t>фіскальними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або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товарними</a:t>
            </a:r>
            <a:r>
              <a:rPr lang="ru-RU" sz="1800" dirty="0" smtClean="0">
                <a:latin typeface="Comic Sans MS" pitchFamily="66" charset="0"/>
              </a:rPr>
              <a:t> чеками, </a:t>
            </a:r>
            <a:r>
              <a:rPr lang="ru-RU" sz="1800" dirty="0" err="1" smtClean="0">
                <a:latin typeface="Comic Sans MS" pitchFamily="66" charset="0"/>
              </a:rPr>
              <a:t>прибутковими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касовими</a:t>
            </a:r>
            <a:r>
              <a:rPr lang="ru-RU" sz="1800" dirty="0" smtClean="0">
                <a:latin typeface="Comic Sans MS" pitchFamily="66" charset="0"/>
              </a:rPr>
              <a:t> ордерами, </a:t>
            </a:r>
            <a:r>
              <a:rPr lang="ru-RU" sz="1800" dirty="0" err="1" smtClean="0">
                <a:latin typeface="Comic Sans MS" pitchFamily="66" charset="0"/>
              </a:rPr>
              <a:t>копіями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договорів</a:t>
            </a:r>
            <a:r>
              <a:rPr lang="ru-RU" sz="1800" dirty="0" smtClean="0">
                <a:latin typeface="Comic Sans MS" pitchFamily="66" charset="0"/>
              </a:rPr>
              <a:t>, </a:t>
            </a:r>
            <a:r>
              <a:rPr lang="ru-RU" sz="1800" dirty="0" err="1" smtClean="0">
                <a:latin typeface="Comic Sans MS" pitchFamily="66" charset="0"/>
              </a:rPr>
              <a:t>що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ідентифікують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продавця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товарів</a:t>
            </a:r>
            <a:r>
              <a:rPr lang="ru-RU" sz="1800" dirty="0" smtClean="0">
                <a:latin typeface="Comic Sans MS" pitchFamily="66" charset="0"/>
              </a:rPr>
              <a:t> (</a:t>
            </a:r>
            <a:r>
              <a:rPr lang="ru-RU" sz="1800" dirty="0" err="1" smtClean="0">
                <a:latin typeface="Comic Sans MS" pitchFamily="66" charset="0"/>
              </a:rPr>
              <a:t>робіт</a:t>
            </a:r>
            <a:r>
              <a:rPr lang="ru-RU" sz="1800" dirty="0" smtClean="0">
                <a:latin typeface="Comic Sans MS" pitchFamily="66" charset="0"/>
              </a:rPr>
              <a:t>, </a:t>
            </a:r>
            <a:r>
              <a:rPr lang="ru-RU" sz="1800" dirty="0" err="1" smtClean="0">
                <a:latin typeface="Comic Sans MS" pitchFamily="66" charset="0"/>
              </a:rPr>
              <a:t>послуг</a:t>
            </a:r>
            <a:r>
              <a:rPr lang="ru-RU" sz="1800" dirty="0" smtClean="0">
                <a:latin typeface="Comic Sans MS" pitchFamily="66" charset="0"/>
              </a:rPr>
              <a:t>) </a:t>
            </a:r>
            <a:r>
              <a:rPr lang="ru-RU" sz="1800" dirty="0" err="1" smtClean="0">
                <a:latin typeface="Comic Sans MS" pitchFamily="66" charset="0"/>
              </a:rPr>
              <a:t>і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їх</a:t>
            </a:r>
            <a:r>
              <a:rPr lang="ru-RU" sz="1800" dirty="0" smtClean="0">
                <a:latin typeface="Comic Sans MS" pitchFamily="66" charset="0"/>
              </a:rPr>
              <a:t> </a:t>
            </a:r>
            <a:r>
              <a:rPr lang="ru-RU" sz="1800" dirty="0" err="1" smtClean="0">
                <a:latin typeface="Comic Sans MS" pitchFamily="66" charset="0"/>
              </a:rPr>
              <a:t>покупця</a:t>
            </a:r>
            <a:r>
              <a:rPr lang="ru-RU" sz="1800" dirty="0" smtClean="0">
                <a:latin typeface="Comic Sans MS" pitchFamily="66" charset="0"/>
              </a:rPr>
              <a:t> (</a:t>
            </a:r>
            <a:r>
              <a:rPr lang="ru-RU" sz="1800" dirty="0" err="1" smtClean="0">
                <a:latin typeface="Comic Sans MS" pitchFamily="66" charset="0"/>
              </a:rPr>
              <a:t>отримувача</a:t>
            </a:r>
            <a:r>
              <a:rPr lang="ru-RU" sz="1800" dirty="0" smtClean="0">
                <a:latin typeface="Comic Sans MS" pitchFamily="66" charset="0"/>
              </a:rPr>
              <a:t>). </a:t>
            </a:r>
            <a:r>
              <a:rPr lang="ru-RU" sz="1800" i="1" dirty="0" smtClean="0">
                <a:latin typeface="Comic Sans MS" pitchFamily="66" charset="0"/>
              </a:rPr>
              <a:t>У </a:t>
            </a:r>
            <a:r>
              <a:rPr lang="ru-RU" sz="1800" i="1" dirty="0" err="1" smtClean="0">
                <a:latin typeface="Comic Sans MS" pitchFamily="66" charset="0"/>
              </a:rPr>
              <a:t>зазначених</a:t>
            </a:r>
            <a:r>
              <a:rPr lang="ru-RU" sz="1800" i="1" dirty="0" smtClean="0">
                <a:latin typeface="Comic Sans MS" pitchFamily="66" charset="0"/>
              </a:rPr>
              <a:t> документах </a:t>
            </a:r>
            <a:r>
              <a:rPr lang="ru-RU" sz="1800" i="1" dirty="0" err="1" smtClean="0">
                <a:latin typeface="Comic Sans MS" pitchFamily="66" charset="0"/>
              </a:rPr>
              <a:t>обов’язково</a:t>
            </a:r>
            <a:r>
              <a:rPr lang="ru-RU" sz="1800" i="1" dirty="0" smtClean="0">
                <a:latin typeface="Comic Sans MS" pitchFamily="66" charset="0"/>
              </a:rPr>
              <a:t> повинно бути </a:t>
            </a:r>
            <a:r>
              <a:rPr lang="ru-RU" sz="1800" i="1" dirty="0" err="1" smtClean="0">
                <a:latin typeface="Comic Sans MS" pitchFamily="66" charset="0"/>
              </a:rPr>
              <a:t>відображено</a:t>
            </a:r>
            <a:r>
              <a:rPr lang="ru-RU" sz="1800" i="1" dirty="0" smtClean="0">
                <a:latin typeface="Comic Sans MS" pitchFamily="66" charset="0"/>
              </a:rPr>
              <a:t> </a:t>
            </a:r>
            <a:r>
              <a:rPr lang="ru-RU" sz="1800" i="1" dirty="0" err="1" smtClean="0">
                <a:latin typeface="Comic Sans MS" pitchFamily="66" charset="0"/>
              </a:rPr>
              <a:t>вартість</a:t>
            </a:r>
            <a:r>
              <a:rPr lang="ru-RU" sz="1800" i="1" dirty="0" smtClean="0">
                <a:latin typeface="Comic Sans MS" pitchFamily="66" charset="0"/>
              </a:rPr>
              <a:t> таких </a:t>
            </a:r>
            <a:r>
              <a:rPr lang="ru-RU" sz="1800" i="1" dirty="0" err="1" smtClean="0">
                <a:latin typeface="Comic Sans MS" pitchFamily="66" charset="0"/>
              </a:rPr>
              <a:t>товарів</a:t>
            </a:r>
            <a:r>
              <a:rPr lang="ru-RU" sz="1800" i="1" dirty="0" smtClean="0">
                <a:latin typeface="Comic Sans MS" pitchFamily="66" charset="0"/>
              </a:rPr>
              <a:t> (</a:t>
            </a:r>
            <a:r>
              <a:rPr lang="ru-RU" sz="1800" i="1" dirty="0" err="1" smtClean="0">
                <a:latin typeface="Comic Sans MS" pitchFamily="66" charset="0"/>
              </a:rPr>
              <a:t>робіт</a:t>
            </a:r>
            <a:r>
              <a:rPr lang="ru-RU" sz="1800" i="1" dirty="0" smtClean="0">
                <a:latin typeface="Comic Sans MS" pitchFamily="66" charset="0"/>
              </a:rPr>
              <a:t>, </a:t>
            </a:r>
            <a:r>
              <a:rPr lang="ru-RU" sz="1800" i="1" dirty="0" err="1" smtClean="0">
                <a:latin typeface="Comic Sans MS" pitchFamily="66" charset="0"/>
              </a:rPr>
              <a:t>послуг</a:t>
            </a:r>
            <a:r>
              <a:rPr lang="ru-RU" sz="1800" i="1" dirty="0" smtClean="0">
                <a:latin typeface="Comic Sans MS" pitchFamily="66" charset="0"/>
              </a:rPr>
              <a:t>) </a:t>
            </a:r>
            <a:r>
              <a:rPr lang="ru-RU" sz="1800" i="1" dirty="0" err="1" smtClean="0">
                <a:latin typeface="Comic Sans MS" pitchFamily="66" charset="0"/>
              </a:rPr>
              <a:t>і</a:t>
            </a:r>
            <a:r>
              <a:rPr lang="ru-RU" sz="1800" i="1" dirty="0" smtClean="0">
                <a:latin typeface="Comic Sans MS" pitchFamily="66" charset="0"/>
              </a:rPr>
              <a:t> строк </a:t>
            </a:r>
            <a:r>
              <a:rPr lang="ru-RU" sz="1800" i="1" dirty="0" err="1" smtClean="0">
                <a:latin typeface="Comic Sans MS" pitchFamily="66" charset="0"/>
              </a:rPr>
              <a:t>їх</a:t>
            </a:r>
            <a:r>
              <a:rPr lang="ru-RU" sz="1800" i="1" dirty="0" smtClean="0">
                <a:latin typeface="Comic Sans MS" pitchFamily="66" charset="0"/>
              </a:rPr>
              <a:t> продажу (</a:t>
            </a:r>
            <a:r>
              <a:rPr lang="ru-RU" sz="1800" i="1" dirty="0" err="1" smtClean="0">
                <a:latin typeface="Comic Sans MS" pitchFamily="66" charset="0"/>
              </a:rPr>
              <a:t>виконання</a:t>
            </a:r>
            <a:r>
              <a:rPr lang="ru-RU" sz="1800" i="1" dirty="0" smtClean="0">
                <a:latin typeface="Comic Sans MS" pitchFamily="66" charset="0"/>
              </a:rPr>
              <a:t>, </a:t>
            </a:r>
            <a:r>
              <a:rPr lang="ru-RU" sz="1800" i="1" dirty="0" err="1" smtClean="0">
                <a:latin typeface="Comic Sans MS" pitchFamily="66" charset="0"/>
              </a:rPr>
              <a:t>надання</a:t>
            </a:r>
            <a:r>
              <a:rPr lang="ru-RU" sz="1800" i="1" dirty="0" smtClean="0">
                <a:latin typeface="Comic Sans MS" pitchFamily="66" charset="0"/>
              </a:rPr>
              <a:t>) (п.п. 166.2.1 Кодексу).</a:t>
            </a:r>
            <a:r>
              <a:rPr lang="ru-RU" sz="1800" dirty="0" smtClean="0">
                <a:latin typeface="Comic Sans MS" pitchFamily="66" charset="0"/>
              </a:rPr>
              <a:t> </a:t>
            </a:r>
            <a:endParaRPr sz="1800" dirty="0">
              <a:solidFill>
                <a:srgbClr val="333333"/>
              </a:solidFill>
              <a:latin typeface="Comic Sans MS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28575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.</a:t>
            </a:r>
            <a:endParaRPr sz="1800" dirty="0">
              <a:solidFill>
                <a:srgbClr val="333333"/>
              </a:solidFill>
              <a:latin typeface="Comic Sans MS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285750" algn="just" rtl="0">
              <a:spcBef>
                <a:spcPts val="360"/>
              </a:spcBef>
              <a:spcAft>
                <a:spcPts val="0"/>
              </a:spcAft>
              <a:buNone/>
            </a:pP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2" name="Google Shape;1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3808" y="764704"/>
            <a:ext cx="3101975" cy="153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800" y="874300"/>
            <a:ext cx="7718775" cy="545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012954"/>
            <a:ext cx="748883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85750" algn="ctr">
              <a:spcBef>
                <a:spcPts val="360"/>
              </a:spcBef>
              <a:buClr>
                <a:srgbClr val="3F3F3F"/>
              </a:buClr>
              <a:buSzPts val="1800"/>
            </a:pPr>
            <a:r>
              <a:rPr lang="ru-RU" sz="20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Обмеження</a:t>
            </a:r>
            <a:r>
              <a:rPr lang="ru-RU" sz="20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0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щодо</a:t>
            </a:r>
            <a:r>
              <a:rPr lang="ru-RU" sz="20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0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надання</a:t>
            </a:r>
            <a:r>
              <a:rPr lang="ru-RU" sz="20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0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податкової</a:t>
            </a:r>
            <a:r>
              <a:rPr lang="ru-RU" sz="20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000" b="1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знижки</a:t>
            </a:r>
            <a:endParaRPr lang="ru-RU" sz="2000" b="1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285750" algn="ctr">
              <a:spcBef>
                <a:spcPts val="360"/>
              </a:spcBef>
              <a:buClr>
                <a:srgbClr val="3F3F3F"/>
              </a:buClr>
              <a:buSzPts val="1800"/>
            </a:pPr>
            <a:endParaRPr lang="ru-RU" sz="2000" b="1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285750" algn="just">
              <a:spcBef>
                <a:spcPts val="360"/>
              </a:spcBef>
              <a:buClr>
                <a:srgbClr val="3F3F3F"/>
              </a:buClr>
              <a:buSzPts val="1800"/>
            </a:pP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знижка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може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бути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надана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виключно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працівнику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медичного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закладу, </a:t>
            </a:r>
            <a:r>
              <a:rPr lang="ru-RU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який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 резидентом, </a:t>
            </a:r>
            <a:r>
              <a:rPr lang="ru-RU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має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реєстраційний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номер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облікової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картки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а так само резиденту -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фізичній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яка через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релігійні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переконання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відмовилась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прийняття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реєстраційного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номера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облікової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картки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податків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офіційно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повідомила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про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це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відповідний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контролюючий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орган і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має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про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це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відмітку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паспорті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285750" algn="just">
              <a:spcBef>
                <a:spcPts val="360"/>
              </a:spcBef>
              <a:buClr>
                <a:srgbClr val="3F3F3F"/>
              </a:buClr>
              <a:buSzPts val="1800"/>
            </a:pPr>
            <a:endParaRPr lang="ru-RU"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285750" algn="just">
              <a:spcBef>
                <a:spcPts val="360"/>
              </a:spcBef>
              <a:buClr>
                <a:srgbClr val="3F3F3F"/>
              </a:buClr>
              <a:buSzPts val="1800"/>
            </a:pP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сума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знижки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нарахована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працівнику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медичного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закладу в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звітному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податковому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році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не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може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перевищувати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його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річного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оподатковуваного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доходу,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нарахованого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як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заробітна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плата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lvl="0" indent="285750" algn="just">
              <a:spcBef>
                <a:spcPts val="360"/>
              </a:spcBef>
              <a:buClr>
                <a:srgbClr val="3F3F3F"/>
              </a:buClr>
              <a:buSzPts val="1800"/>
            </a:pPr>
            <a:endParaRPr lang="ru-RU"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285750" algn="just">
              <a:spcBef>
                <a:spcPts val="360"/>
              </a:spcBef>
              <a:buClr>
                <a:srgbClr val="3F3F3F"/>
              </a:buClr>
              <a:buSzPts val="1800"/>
            </a:pP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якщо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</a:t>
            </a:r>
            <a:r>
              <a:rPr lang="ru-RU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працівник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медичного</a:t>
            </a:r>
            <a:r>
              <a:rPr lang="ru-RU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закладу до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кінця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року,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наступного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звітним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не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скористався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правом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нарахування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податкової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знижки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наслідками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року,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таке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право на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наступні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податкові</a:t>
            </a:r>
            <a:r>
              <a:rPr lang="ru-RU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роки не переноситься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329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94" y="620688"/>
            <a:ext cx="7854045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25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/>
        </p:nvSpPr>
        <p:spPr>
          <a:xfrm>
            <a:off x="245025" y="260648"/>
            <a:ext cx="8837100" cy="4155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51435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Єдиний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внесок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загальнообов'язкове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державне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соціальне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страхування</a:t>
            </a:r>
            <a:r>
              <a:rPr lang="en-US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консолідований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страховий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внесок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збір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здійснюється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системи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загальнообов'язкового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державного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обов'язковому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порядку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регулярній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основі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метою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забезпечення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захисту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випадках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передбачених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законодавством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застрахованих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отримання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страхових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виплат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послуг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діючими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видами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загальнообов'язкового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державного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Основна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ставка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- 22%.</a:t>
            </a:r>
            <a:endParaRPr b="1" dirty="0">
              <a:solidFill>
                <a:schemeClr val="tx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514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tx1"/>
                </a:solidFill>
                <a:latin typeface="Roboto"/>
                <a:ea typeface="Comic Sans MS"/>
                <a:cs typeface="Comic Sans MS"/>
                <a:sym typeface="Roboto"/>
              </a:rPr>
              <a:t>Законом України 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"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внесення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змін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кодексу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деяких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законодавчих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актів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щодо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покращення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адміністрування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перегляду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ставок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окремих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податків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і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зборів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"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запроваджено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окремі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зміни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щодо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сплати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єдиного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внеску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загальнообов'язкове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державне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соціальне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страхування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(ЄСВ),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набрали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чинності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01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січня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2019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dirty="0">
              <a:solidFill>
                <a:schemeClr val="tx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just">
              <a:buClr>
                <a:schemeClr val="dk1"/>
              </a:buClr>
              <a:buSzPts val="1100"/>
            </a:pP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Відтепер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ЄСВ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фізичних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осіб-підприємців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у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тому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числі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обрали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спрощену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систему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у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працюють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інвалідністю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встановлюється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8,41 %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бази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нарахування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ЄСВ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працюючих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інвалідністю</a:t>
            </a:r>
            <a:r>
              <a:rPr lang="en-US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Раніше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фізичні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особи-підприємці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у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яких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працюють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особи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інвалідністю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застосовували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основну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ставку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ЄСВ у </a:t>
            </a:r>
            <a:r>
              <a:rPr lang="en-US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22 %.</a:t>
            </a:r>
            <a:endParaRPr lang="uk-UA" dirty="0" smtClean="0">
              <a:solidFill>
                <a:schemeClr val="tx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r>
              <a:rPr lang="uk-UA" dirty="0" smtClean="0">
                <a:solidFill>
                  <a:schemeClr val="tx1"/>
                </a:solidFill>
                <a:latin typeface="Comic Sans MS" pitchFamily="66" charset="0"/>
                <a:ea typeface="Comic Sans MS"/>
                <a:sym typeface="Comic Sans MS"/>
              </a:rPr>
              <a:t>          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  <a:ea typeface="Comic Sans MS"/>
              </a:rPr>
              <a:t>П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ідприємства і громадські організації осіб з інвалідністю застосовують ставку </a:t>
            </a:r>
            <a:r>
              <a:rPr lang="uk-UA" b="1" dirty="0" smtClean="0">
                <a:solidFill>
                  <a:schemeClr val="tx1"/>
                </a:solidFill>
                <a:latin typeface="Comic Sans MS" pitchFamily="66" charset="0"/>
              </a:rPr>
              <a:t>5,5%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, а підприємства і </a:t>
            </a:r>
            <a:r>
              <a:rPr lang="uk-UA" u="sng" dirty="0" smtClean="0">
                <a:solidFill>
                  <a:schemeClr val="tx1"/>
                </a:solidFill>
                <a:latin typeface="Comic Sans MS" pitchFamily="66" charset="0"/>
              </a:rPr>
              <a:t>всеукраїнські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 громадські організації осіб з інвалідністю, у т.ч. товариств УТОГ та УТОС, - ставку </a:t>
            </a:r>
            <a:r>
              <a:rPr lang="uk-UA" b="1" dirty="0" smtClean="0">
                <a:solidFill>
                  <a:schemeClr val="tx1"/>
                </a:solidFill>
                <a:latin typeface="Comic Sans MS" pitchFamily="66" charset="0"/>
              </a:rPr>
              <a:t>5,3%.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uk-UA" dirty="0" err="1" smtClean="0">
                <a:solidFill>
                  <a:schemeClr val="tx1"/>
                </a:solidFill>
                <a:latin typeface="Comic Sans MS" pitchFamily="66" charset="0"/>
              </a:rPr>
              <a:t>Обов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’</a:t>
            </a:r>
            <a:r>
              <a:rPr lang="uk-UA" dirty="0" err="1" smtClean="0">
                <a:solidFill>
                  <a:schemeClr val="tx1"/>
                </a:solidFill>
                <a:latin typeface="Comic Sans MS" pitchFamily="66" charset="0"/>
              </a:rPr>
              <a:t>язковими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 умовами є: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кількість осіб з інвалідністю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– 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не менше  50% загального числа працівників; фонд оплати праці осіб з інвалідністю - не менше  як 25% загальних витрат на оплату праці.</a:t>
            </a:r>
          </a:p>
          <a:p>
            <a:pPr lvl="0" algn="just">
              <a:buClr>
                <a:schemeClr val="dk1"/>
              </a:buClr>
              <a:buSzPts val="1100"/>
            </a:pPr>
            <a:endParaRPr b="1" dirty="0">
              <a:solidFill>
                <a:srgbClr val="373737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51435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51435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1" name="Google Shape;1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3768" y="4365105"/>
            <a:ext cx="3769860" cy="2232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425" y="0"/>
            <a:ext cx="564776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7012" y="2073600"/>
            <a:ext cx="2868013" cy="2868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784887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Єдиний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соціальний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внесок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на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загальнообов'язкове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державне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соціальне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страхування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(скор. </a:t>
            </a: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ЄСВ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) -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це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консолідований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страховий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внесок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в 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Україні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,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збір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якого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здійснюється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в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системі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загальнообов'язкового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державного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страхування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в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обов'язковому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порядку та на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регулярній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основі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  <a:sym typeface="Arial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uk-UA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uk-UA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Мінімальний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страховий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внесок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ЄСВ з 01.04.2024 становить: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8000 х 22% = 1 760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грн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uk-UA" sz="20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Максимальний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страховий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внесок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ЄСВ з 01.04.2024 становить: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(8000 * 15) * 22% = 26 400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грн.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324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930742"/>
              </p:ext>
            </p:extLst>
          </p:nvPr>
        </p:nvGraphicFramePr>
        <p:xfrm>
          <a:off x="683567" y="1772816"/>
          <a:ext cx="8003232" cy="3812535"/>
        </p:xfrm>
        <a:graphic>
          <a:graphicData uri="http://schemas.openxmlformats.org/drawingml/2006/table">
            <a:tbl>
              <a:tblPr firstRow="1" firstCol="1" bandRow="1"/>
              <a:tblGrid>
                <a:gridCol w="4001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1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доходів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Ставка ЄСВ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358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Фонд оплати праці (п. 2 Інструкції №5) найманих працівників, у т. ч. іноземців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Роботодавці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медичні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клініки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та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лікарі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ФОП)</a:t>
                      </a:r>
                      <a:r>
                        <a:rPr lang="ru-RU" sz="16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нараховують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сплачують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ЄСВ за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ставкою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22%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142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Винагороди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фізособам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за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цивільно-правовими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договорами,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крім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цивільно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-правового договору,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укладеного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з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фізособою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-СПД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Медичні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клініки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та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лікарі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ФОП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нараховують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і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сплачують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22% на суму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винагороди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142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Допомога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з ТВП (як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перші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п'ять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днів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за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рахунок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коштів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роботодавця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так і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решта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днів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хвороби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допомога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вагітності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та пологах за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рахунок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коштів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ФСС)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Роботодавці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медичні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кліникі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та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лікарі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ФОП)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нараховують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і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сплачують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22% на суму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допомоги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358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Заробітна плата і лікарняні працівників-інвалідів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 2019 року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всі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роботодавці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в тому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і в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медичній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сфері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нараховують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і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сплачують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8,41% на фонд оплати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праці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08720"/>
            <a:ext cx="595471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577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2250" y="1040483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Прибіральніці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лікарні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(одинока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мати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, яка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виховує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двох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неповнолітніх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дітей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)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нараховані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повний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відпрацьований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місяць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8200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Вона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повідомила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в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заяві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роботодавцю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про те,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що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має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право на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податкову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соціальну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пільгу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та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надала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відповідні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документи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2311" y="3412953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Межа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для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нарахування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ПСП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: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4240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 х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2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8480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                                                              8200 &lt; 8480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9613" y="4166848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2.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Розмір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ПСП:    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2271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2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4542 грн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1296" y="4557637"/>
            <a:ext cx="73502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3.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ПДФО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: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(8200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–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4542)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18%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3658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18%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658,44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2250" y="4926969"/>
            <a:ext cx="5484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4.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Військовий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збір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:                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200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1,5%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123,00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613" y="5296301"/>
            <a:ext cx="6846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5.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Заробітна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плата "на руки" =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Нарахована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зарплата -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ПДФО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-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ВЗ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         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8200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–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658,44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–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123,00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7418,56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1296" y="6020363"/>
            <a:ext cx="7197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6.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Нараховано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ЄСВ на зарплату :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8200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22%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1804,00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634023"/>
            <a:ext cx="3526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Практичне завдання № 1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23425" y="2944444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Розв'язання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822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095688"/>
            <a:ext cx="80962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Працівниця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медичного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закладу подала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заяву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на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отримання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ПСП за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сумісництвом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 приводу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утримання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3-х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дітей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. Сума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нарахованого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доходу за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сумісництвом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4500,00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9832" y="634023"/>
            <a:ext cx="3449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Практичне завдання № 2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4952" y="229601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Розв'язання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789690"/>
            <a:ext cx="6462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Межа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для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нарахування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ПСП: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4240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 х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3 = 12720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                                                            4500 &lt; 12720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1" y="3587730"/>
            <a:ext cx="5610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2.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Розмір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ПСП:    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1514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3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4542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4321" y="4060909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3. ПДФО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: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(4500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–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4542)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18%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&lt;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0</a:t>
            </a: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                         </a:t>
            </a:r>
            <a:r>
              <a:rPr kumimoji="0" lang="uk-UA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Отже</a:t>
            </a:r>
            <a:r>
              <a: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ПДФО не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сплачується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7456" y="4765492"/>
            <a:ext cx="7302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4.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Військовий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збір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: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4500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1,5%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67,50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0156" y="5134824"/>
            <a:ext cx="66908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5.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Заробітна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плата "на руки" =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Нарахована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зарплата - ПДФО - ВЗ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                                                  4500 - 0 – 67,50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4432,50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4321" y="5918698"/>
            <a:ext cx="67449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6.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Нараховано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ЄСВ на зарплату :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8000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22%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1760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198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9832" y="404664"/>
            <a:ext cx="3449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Практичне завдання № 3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0172" y="2200975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Розв'язання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1158" y="866329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Працівниці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медичного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закладу (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мати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що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виховує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двох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неповнолітніх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дітей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o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дин з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яких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є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інвалідом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) н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a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раховано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повний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відпрацьований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місяць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8500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 Вона п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o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відомила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в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заяві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працедавцеві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що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має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право на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податкову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c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оціальну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пільгу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8725" y="2794352"/>
            <a:ext cx="6174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Межа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для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нарахування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ПСП: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4240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 х 2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8480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                                 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8480 &lt; 8500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ПСП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немає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8725" y="4086449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3. ПДФО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: 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8500 *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18%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1530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8725" y="4497442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4.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Військовий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збір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: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8500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1,5% 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127,50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8725" y="4900795"/>
            <a:ext cx="7542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5.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Заробітна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плата "на руки" =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Нарахована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зарплата - ПДФО - ВЗ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8500 – 1530 – 127,50 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6842,50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4587" y="5950479"/>
            <a:ext cx="70549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6.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Нараховано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ЄСВ на зарплату :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8500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22%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1870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965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9832" y="404664"/>
            <a:ext cx="3449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Практичне завдання № 4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80728"/>
            <a:ext cx="84128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Фізична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особа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період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 3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пo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25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січня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2024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року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надала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послуги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/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виконала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роботи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для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медичній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клініки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yмовах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договору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цивільно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-правового характеру.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Винагорода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фізичній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особі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 договором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цивільно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-правового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xарактеру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склала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5000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0627" y="3561478"/>
            <a:ext cx="6318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1. ПДФО: 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     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5000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18%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900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4952" y="2768066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Розв'язання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6043" y="3870441"/>
            <a:ext cx="6462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2.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Військовий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збір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: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5000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1,5% 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75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4516772"/>
            <a:ext cx="8190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3.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Заробітна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плата "на руки" =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Нарахована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зарплата - ПДФО - ВЗ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                                  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5000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–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900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–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75 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4025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0627" y="5794045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4.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Нараховано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ЄСВ на зарплату :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5000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* 22% =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1100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грн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761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4941168"/>
            <a:ext cx="71214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4500" algn="ctr">
              <a:lnSpc>
                <a:spcPct val="150000"/>
              </a:lnSpc>
              <a:buSzPts val="1100"/>
            </a:pPr>
            <a:endParaRPr lang="ru-RU" sz="1600" dirty="0" smtClean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444500" algn="ctr">
              <a:lnSpc>
                <a:spcPct val="150000"/>
              </a:lnSpc>
              <a:buSzPts val="1100"/>
            </a:pPr>
            <a:endParaRPr lang="ru-RU"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444500" algn="ctr">
              <a:lnSpc>
                <a:spcPct val="150000"/>
              </a:lnSpc>
              <a:buSzPts val="1100"/>
            </a:pPr>
            <a:r>
              <a:rPr lang="ru-RU" sz="1600" dirty="0" err="1" smtClean="0">
                <a:latin typeface="Comic Sans MS"/>
                <a:ea typeface="Comic Sans MS"/>
                <a:cs typeface="Comic Sans MS"/>
                <a:sym typeface="Comic Sans MS"/>
              </a:rPr>
              <a:t>Динаміка</a:t>
            </a:r>
            <a:r>
              <a:rPr lang="ru-RU" sz="16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надходження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smtClean="0">
                <a:latin typeface="Comic Sans MS"/>
                <a:ea typeface="Comic Sans MS"/>
                <a:cs typeface="Comic Sans MS"/>
                <a:sym typeface="Comic Sans MS"/>
              </a:rPr>
              <a:t>ЄСВ </a:t>
            </a:r>
            <a:r>
              <a:rPr lang="ru-RU" sz="1600" dirty="0" err="1" smtClean="0">
                <a:latin typeface="Comic Sans MS"/>
                <a:ea typeface="Comic Sans MS"/>
                <a:cs typeface="Comic Sans MS"/>
                <a:sym typeface="Comic Sans MS"/>
              </a:rPr>
              <a:t>протягом</a:t>
            </a:r>
            <a:r>
              <a:rPr lang="ru-RU" sz="1600" dirty="0" smtClean="0">
                <a:latin typeface="Comic Sans MS"/>
                <a:ea typeface="Comic Sans MS"/>
                <a:cs typeface="Comic Sans MS"/>
                <a:sym typeface="Comic Sans MS"/>
              </a:rPr>
              <a:t> 2011–2022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, млрд. грн.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899593" y="548680"/>
          <a:ext cx="756084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148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i="1" dirty="0" err="1" smtClean="0"/>
              <a:t>Єдиний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податок</a:t>
            </a:r>
            <a:endParaRPr lang="ru-RU" sz="4000" b="1" i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12775"/>
            <a:ext cx="6912768" cy="43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662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 txBox="1"/>
          <p:nvPr/>
        </p:nvSpPr>
        <p:spPr>
          <a:xfrm>
            <a:off x="251520" y="260648"/>
            <a:ext cx="8697600" cy="5932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400050" algn="just">
              <a:lnSpc>
                <a:spcPct val="115000"/>
              </a:lnSpc>
            </a:pPr>
            <a:r>
              <a:rPr lang="uk-UA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Спрощена система оподаткування, обліку та звітності</a:t>
            </a:r>
            <a:r>
              <a:rPr lang="uk-UA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- особливий механізм справляння податків і зборів, що встановлює заміну сплати окремих податків і зборів, на сплату єдиного податку в порядку та  з одночасним веденням спрощеного обліку та звітності.</a:t>
            </a:r>
          </a:p>
          <a:p>
            <a:pPr indent="400050" algn="just">
              <a:lnSpc>
                <a:spcPct val="115000"/>
              </a:lnSpc>
              <a:spcBef>
                <a:spcPts val="1200"/>
              </a:spcBef>
            </a:pPr>
            <a:r>
              <a:rPr lang="uk-UA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Юридична особа – приватна лікарня чи фізична особа – лікар-підприємець може самостійно обрати спрощену систему оподаткування, якщо така особа відповідає вимогам та реєструється платником єдиного податку.</a:t>
            </a:r>
          </a:p>
          <a:p>
            <a:pPr indent="400050" algn="just">
              <a:lnSpc>
                <a:spcPct val="115000"/>
              </a:lnSpc>
              <a:spcBef>
                <a:spcPts val="1200"/>
              </a:spcBef>
            </a:pPr>
            <a:r>
              <a:rPr lang="uk-UA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Доходом платника єдиного податку є:</a:t>
            </a:r>
          </a:p>
          <a:p>
            <a:pPr algn="just">
              <a:spcBef>
                <a:spcPts val="1200"/>
              </a:spcBef>
            </a:pPr>
            <a:r>
              <a:rPr lang="uk-UA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1) для фізичної особи – лікаря-підприємця - дохід, отриманий протягом податкового                       (звітного) періоду в грошовій формі (готівковій та/або безготівковій); матеріальній або нематеріальній формі. При цьому до доходу не включаються отримані такою фізичною особою пасивні доходи у вигляді процентів, дивідендів, роялті, страхові виплати і відшкодування, а також доходи, отримані від продажу рухомого та нерухомого майна, яке належить на праві власності фізичній особі та використовується в її господарській діяльності;</a:t>
            </a:r>
          </a:p>
          <a:p>
            <a:pPr algn="just">
              <a:spcBef>
                <a:spcPts val="1200"/>
              </a:spcBef>
            </a:pPr>
            <a:endParaRPr lang="uk-UA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00050" algn="just"/>
            <a:r>
              <a:rPr lang="uk-UA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2) для юридичної особи - приватної лікарні – будь-який дохід, включаючи дохід представництв, філій, відділень такої юридичної особи, отриманий протягом податкового (звітного) періоду в грошовій формі (готівковій та/або безготівковій); матеріальній або нематеріальній Формі)</a:t>
            </a:r>
          </a:p>
          <a:p>
            <a:pPr indent="4000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4" name="Google Shape;20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6216" y="4941168"/>
            <a:ext cx="2241200" cy="1755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805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Спрощена система оподаткування</a:t>
            </a:r>
            <a:br>
              <a:rPr lang="uk-UA" b="1" dirty="0" smtClean="0"/>
            </a:br>
            <a:r>
              <a:rPr lang="uk-UA" b="1" dirty="0" smtClean="0">
                <a:solidFill>
                  <a:srgbClr val="00B050"/>
                </a:solidFill>
              </a:rPr>
              <a:t>(ІІ або ІІІ група)</a:t>
            </a:r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ctr"/>
            <a:endParaRPr lang="uk-UA" b="1" dirty="0" smtClean="0"/>
          </a:p>
          <a:p>
            <a:pPr fontAlgn="ctr"/>
            <a:endParaRPr lang="uk-UA" b="1" dirty="0" smtClean="0"/>
          </a:p>
          <a:p>
            <a:pPr fontAlgn="ctr"/>
            <a:endParaRPr lang="uk-UA" b="1" dirty="0" smtClean="0"/>
          </a:p>
          <a:p>
            <a:pPr fontAlgn="ctr"/>
            <a:endParaRPr lang="uk-UA" b="1" dirty="0" smtClean="0"/>
          </a:p>
          <a:p>
            <a:pPr fontAlgn="t"/>
            <a:endParaRPr lang="uk-UA" b="1" u="sng" dirty="0" smtClean="0"/>
          </a:p>
          <a:p>
            <a:pPr fontAlgn="t"/>
            <a:endParaRPr lang="uk-UA" b="1" u="sng" dirty="0" smtClean="0"/>
          </a:p>
          <a:p>
            <a:pPr fontAlgn="t"/>
            <a:endParaRPr lang="uk-UA" b="1" u="sng" dirty="0" smtClean="0"/>
          </a:p>
          <a:p>
            <a:pPr fontAlgn="t"/>
            <a:endParaRPr lang="uk-UA" b="1" u="sng" dirty="0" smtClean="0"/>
          </a:p>
          <a:p>
            <a:pPr fontAlgn="t"/>
            <a:endParaRPr lang="uk-UA" dirty="0" smtClean="0"/>
          </a:p>
          <a:p>
            <a:pPr fontAlgn="t"/>
            <a:endParaRPr lang="uk-UA" b="1" u="sng" dirty="0" smtClean="0"/>
          </a:p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11560" y="1641389"/>
          <a:ext cx="7920880" cy="469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7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2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5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Групи платників</a:t>
                      </a:r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/>
                        <a:t>Річний обсяг доходу</a:t>
                      </a:r>
                      <a:endParaRPr lang="uk-UA" sz="1800" b="1" dirty="0" smtClean="0"/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/>
                        <a:t>Дозволена кількість найманих осіб</a:t>
                      </a:r>
                      <a:endParaRPr lang="uk-UA" sz="1800" b="1" dirty="0" smtClean="0"/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/>
                        <a:t>Ставка</a:t>
                      </a:r>
                      <a:endParaRPr lang="uk-UA" sz="1800" b="1" dirty="0" smtClean="0"/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16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>
                          <a:solidFill>
                            <a:srgbClr val="C00000"/>
                          </a:solidFill>
                        </a:rPr>
                        <a:t>2 група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ФІЗИЧНІ ОСОБИ</a:t>
                      </a:r>
                    </a:p>
                    <a:p>
                      <a:pPr algn="l"/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/>
                        <a:t>до </a:t>
                      </a:r>
                      <a:r>
                        <a:rPr lang="ru-RU" sz="1800" b="1" dirty="0" smtClean="0"/>
                        <a:t>834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розмірів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мінімальної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заробітної</a:t>
                      </a:r>
                      <a:r>
                        <a:rPr lang="ru-RU" sz="1800" dirty="0" smtClean="0"/>
                        <a:t> плати станом на 01.01 </a:t>
                      </a:r>
                      <a:r>
                        <a:rPr lang="ru-RU" sz="1800" dirty="0" err="1" smtClean="0"/>
                        <a:t>звітного</a:t>
                      </a:r>
                      <a:r>
                        <a:rPr lang="ru-RU" sz="1800" dirty="0" smtClean="0"/>
                        <a:t> року</a:t>
                      </a:r>
                      <a:endParaRPr lang="uk-UA" sz="1800" dirty="0" smtClean="0"/>
                    </a:p>
                    <a:p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5 921</a:t>
                      </a:r>
                      <a:r>
                        <a:rPr lang="uk-UA" sz="1800" b="1" baseline="0" dirty="0" smtClean="0">
                          <a:solidFill>
                            <a:srgbClr val="C00000"/>
                          </a:solidFill>
                        </a:rPr>
                        <a:t> 4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00 </a:t>
                      </a:r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грн)</a:t>
                      </a:r>
                      <a:endParaRPr lang="uk-UA" sz="18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10</a:t>
                      </a:r>
                    </a:p>
                    <a:p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dirty="0" smtClean="0"/>
                        <a:t>до </a:t>
                      </a:r>
                      <a:r>
                        <a:rPr lang="uk-UA" sz="1800" b="1" dirty="0" smtClean="0"/>
                        <a:t>20%  </a:t>
                      </a:r>
                      <a:r>
                        <a:rPr lang="uk-UA" sz="1800" b="0" dirty="0" smtClean="0"/>
                        <a:t>мінімальної заробітної плати станом на 01.01.2024 р.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1420,00 </a:t>
                      </a:r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грн.)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16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>
                          <a:solidFill>
                            <a:srgbClr val="C00000"/>
                          </a:solidFill>
                        </a:rPr>
                        <a:t>3 група: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ФІЗИЧНІ ОСОБИ і ЮРИДИЧНІ ОСОБИ</a:t>
                      </a:r>
                    </a:p>
                    <a:p>
                      <a:pPr algn="l"/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до </a:t>
                      </a:r>
                      <a:r>
                        <a:rPr lang="ru-RU" sz="1800" b="1" dirty="0" smtClean="0"/>
                        <a:t>1167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розмірів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мінімальної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заробітної</a:t>
                      </a:r>
                      <a:r>
                        <a:rPr lang="ru-RU" sz="1800" dirty="0" smtClean="0"/>
                        <a:t> плати станом на 01.01 </a:t>
                      </a:r>
                      <a:r>
                        <a:rPr lang="ru-RU" sz="1800" dirty="0" err="1" smtClean="0"/>
                        <a:t>звітного</a:t>
                      </a:r>
                      <a:r>
                        <a:rPr lang="ru-RU" sz="1800" dirty="0" smtClean="0"/>
                        <a:t> року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7 285</a:t>
                      </a:r>
                      <a:r>
                        <a:rPr lang="ru-RU" sz="1800" b="1" baseline="0" dirty="0" smtClean="0">
                          <a:solidFill>
                            <a:srgbClr val="C00000"/>
                          </a:solidFill>
                        </a:rPr>
                        <a:t> 7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00 </a:t>
                      </a:r>
                      <a:r>
                        <a:rPr lang="ru-RU" sz="1800" dirty="0" err="1" smtClean="0">
                          <a:solidFill>
                            <a:srgbClr val="C00000"/>
                          </a:solidFill>
                        </a:rPr>
                        <a:t>грн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</a:rPr>
                        <a:t>)</a:t>
                      </a:r>
                      <a:endParaRPr lang="uk-UA" sz="1800" dirty="0" smtClean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не обмежено</a:t>
                      </a:r>
                    </a:p>
                    <a:p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sz="1800" b="1" dirty="0" smtClean="0"/>
                        <a:t>3% доходу </a:t>
                      </a:r>
                      <a:r>
                        <a:rPr lang="uk-UA" sz="1800" dirty="0" smtClean="0"/>
                        <a:t>– у разі сплати ПДВ у загальному порядку;</a:t>
                      </a:r>
                    </a:p>
                    <a:p>
                      <a:pPr fontAlgn="t"/>
                      <a:r>
                        <a:rPr lang="uk-UA" sz="1800" b="1" dirty="0" smtClean="0"/>
                        <a:t>5% доходу</a:t>
                      </a:r>
                      <a:r>
                        <a:rPr lang="uk-UA" sz="1800" dirty="0" smtClean="0"/>
                        <a:t> – без сплати ПДВ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845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772816"/>
            <a:ext cx="453650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на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прибуток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підприємств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на доходи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фізичних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осіб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на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додану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вартість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,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крім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платників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ІІІ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групи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зі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ставкою 3%</a:t>
            </a:r>
            <a:endParaRPr kumimoji="0" lang="uk-UA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endParaRPr kumimoji="0" lang="uk-UA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на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майно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в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частині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земельного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за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земельні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ділянки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,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що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використовуються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платниками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єдиного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для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провадження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господарської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діяльності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endParaRPr kumimoji="0" lang="uk-UA" sz="1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</p:txBody>
      </p:sp>
      <p:pic>
        <p:nvPicPr>
          <p:cNvPr id="1026" name="Picture 2" descr="Фінансовий звіт - Роялті-фрі Інвестиція Стоков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112" y="2711339"/>
            <a:ext cx="3233918" cy="25649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5576" y="476672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Медичні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кліники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та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лікарі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-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ФОПи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-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платники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єдиного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звільняються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від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обов'язку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нарахування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,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сплати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та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подання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податкової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звітності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з таких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податків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і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зборів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8984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333500"/>
            <a:ext cx="7632848" cy="48318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522662"/>
            <a:ext cx="7011008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05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8"/>
          <p:cNvSpPr txBox="1"/>
          <p:nvPr/>
        </p:nvSpPr>
        <p:spPr>
          <a:xfrm>
            <a:off x="268050" y="5433772"/>
            <a:ext cx="8607900" cy="8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445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Динаміка</a:t>
            </a:r>
            <a:r>
              <a:rPr lang="en-US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частки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прибуток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структурі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податкових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надходжень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Зведеного</a:t>
            </a:r>
            <a:r>
              <a:rPr lang="en-US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бюджету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протягом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2011–20</a:t>
            </a:r>
            <a:r>
              <a:rPr lang="ru-RU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22 </a:t>
            </a:r>
            <a:r>
              <a:rPr lang="en-US" sz="18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%</a:t>
            </a:r>
            <a:endParaRPr sz="18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827584" y="620688"/>
          <a:ext cx="748883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9"/>
          <p:cNvSpPr txBox="1"/>
          <p:nvPr/>
        </p:nvSpPr>
        <p:spPr>
          <a:xfrm>
            <a:off x="606500" y="5774000"/>
            <a:ext cx="8277900" cy="7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Динаміка</a:t>
            </a:r>
            <a:r>
              <a:rPr lang="en-US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надходження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прибуток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Зведеного</a:t>
            </a:r>
            <a:r>
              <a:rPr lang="en-US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бюджету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протягом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2011–20</a:t>
            </a:r>
            <a:r>
              <a:rPr lang="ru-RU" sz="18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22 </a:t>
            </a:r>
            <a:r>
              <a:rPr lang="en-US" sz="1800" dirty="0" err="1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років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млрд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r>
              <a:rPr lang="en-US" sz="1800" dirty="0" err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грн</a:t>
            </a:r>
            <a:r>
              <a:rPr lang="en-US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971600" y="476672"/>
          <a:ext cx="741682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085" y="1003554"/>
            <a:ext cx="8115300" cy="72007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  Платники податку на прибуток</a:t>
            </a:r>
            <a:br>
              <a:rPr lang="uk-UA" dirty="0" smtClean="0"/>
            </a:br>
            <a:r>
              <a:rPr lang="uk-UA" dirty="0" smtClean="0"/>
              <a:t>у медичній галузі</a:t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57593" y="3248628"/>
            <a:ext cx="3252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суб’єкти</a:t>
            </a:r>
            <a:r>
              <a:rPr lang="ru-RU" dirty="0" smtClean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 - </a:t>
            </a:r>
            <a:r>
              <a:rPr lang="ru-RU" dirty="0" err="1"/>
              <a:t>юридичні</a:t>
            </a:r>
            <a:r>
              <a:rPr lang="ru-RU" dirty="0"/>
              <a:t>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провадять</a:t>
            </a:r>
            <a:r>
              <a:rPr lang="ru-RU" dirty="0"/>
              <a:t> </a:t>
            </a:r>
            <a:r>
              <a:rPr lang="ru-RU" dirty="0" err="1"/>
              <a:t>господарську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як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так і за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smtClean="0"/>
              <a:t>межами 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593" y="2348880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b="1" dirty="0" smtClean="0"/>
              <a:t>             резиденти                                      нерезиденти</a:t>
            </a:r>
            <a:endParaRPr lang="ru-RU" sz="1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12590" y="3066964"/>
            <a:ext cx="38197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юридичні</a:t>
            </a:r>
            <a:r>
              <a:rPr lang="ru-RU" dirty="0"/>
              <a:t>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утворені</a:t>
            </a:r>
            <a:r>
              <a:rPr lang="ru-RU" dirty="0"/>
              <a:t> в будь-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організаційно-правовій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та </a:t>
            </a:r>
            <a:r>
              <a:rPr lang="ru-RU" dirty="0" err="1"/>
              <a:t>отримують</a:t>
            </a:r>
            <a:r>
              <a:rPr lang="ru-RU" dirty="0"/>
              <a:t> доходи з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з </a:t>
            </a:r>
            <a:r>
              <a:rPr lang="ru-RU" dirty="0" err="1"/>
              <a:t>України</a:t>
            </a:r>
            <a:r>
              <a:rPr lang="ru-RU" dirty="0"/>
              <a:t>, за </a:t>
            </a:r>
            <a:r>
              <a:rPr lang="ru-RU" dirty="0" err="1"/>
              <a:t>винятком</a:t>
            </a:r>
            <a:r>
              <a:rPr lang="ru-RU" dirty="0"/>
              <a:t> </a:t>
            </a:r>
            <a:r>
              <a:rPr lang="ru-RU" dirty="0" err="1"/>
              <a:t>установ</a:t>
            </a:r>
            <a:r>
              <a:rPr lang="ru-RU" dirty="0"/>
              <a:t> та </a:t>
            </a:r>
            <a:r>
              <a:rPr lang="ru-RU" dirty="0" err="1"/>
              <a:t>організацій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дипломатичні</a:t>
            </a:r>
            <a:r>
              <a:rPr lang="ru-RU" dirty="0"/>
              <a:t> </a:t>
            </a:r>
            <a:r>
              <a:rPr lang="ru-RU" dirty="0" err="1"/>
              <a:t>привілеї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імунітет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міжнародними</a:t>
            </a:r>
            <a:r>
              <a:rPr lang="ru-RU" dirty="0"/>
              <a:t> договорами </a:t>
            </a:r>
            <a:r>
              <a:rPr lang="ru-RU" dirty="0" err="1" smtClean="0"/>
              <a:t>України</a:t>
            </a:r>
            <a:endParaRPr lang="ru-RU" dirty="0" smtClean="0"/>
          </a:p>
          <a:p>
            <a:endParaRPr lang="uk-UA" dirty="0"/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57593" y="4945186"/>
            <a:ext cx="73021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Не є </a:t>
            </a:r>
            <a:r>
              <a:rPr lang="ru-RU" dirty="0" err="1"/>
              <a:t>платниками</a:t>
            </a:r>
            <a:r>
              <a:rPr lang="ru-RU" dirty="0"/>
              <a:t> </a:t>
            </a:r>
            <a:r>
              <a:rPr lang="ru-RU" dirty="0" err="1"/>
              <a:t>податку</a:t>
            </a:r>
            <a:r>
              <a:rPr lang="ru-RU" dirty="0"/>
              <a:t> </a:t>
            </a:r>
            <a:r>
              <a:rPr lang="ru-RU" dirty="0" err="1"/>
              <a:t>неприбуткові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, установи та </a:t>
            </a:r>
            <a:r>
              <a:rPr lang="ru-RU" dirty="0" err="1" smtClean="0"/>
              <a:t>організації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Не є </a:t>
            </a:r>
            <a:r>
              <a:rPr lang="ru-RU" dirty="0" err="1"/>
              <a:t>платниками</a:t>
            </a:r>
            <a:r>
              <a:rPr lang="ru-RU" dirty="0"/>
              <a:t> </a:t>
            </a:r>
            <a:r>
              <a:rPr lang="ru-RU" dirty="0" err="1"/>
              <a:t>податку</a:t>
            </a:r>
            <a:r>
              <a:rPr lang="ru-RU" dirty="0"/>
              <a:t> </a:t>
            </a:r>
            <a:r>
              <a:rPr lang="ru-RU" dirty="0" err="1"/>
              <a:t>суб’єкти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спрощену</a:t>
            </a:r>
            <a:r>
              <a:rPr lang="ru-RU" dirty="0"/>
              <a:t> систему </a:t>
            </a:r>
            <a:r>
              <a:rPr lang="ru-RU" dirty="0" err="1"/>
              <a:t>оподаткування</a:t>
            </a:r>
            <a:r>
              <a:rPr lang="ru-RU" dirty="0"/>
              <a:t>, </a:t>
            </a:r>
            <a:r>
              <a:rPr lang="ru-RU" dirty="0" err="1"/>
              <a:t>обліку</a:t>
            </a:r>
            <a:r>
              <a:rPr lang="ru-RU" dirty="0"/>
              <a:t> та </a:t>
            </a:r>
            <a:r>
              <a:rPr lang="ru-RU" dirty="0" err="1" smtClean="0"/>
              <a:t>звітності</a:t>
            </a:r>
            <a:endParaRPr lang="ru-RU" dirty="0" smtClean="0"/>
          </a:p>
          <a:p>
            <a:pPr algn="just"/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25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/>
          <p:nvPr/>
        </p:nvSpPr>
        <p:spPr>
          <a:xfrm>
            <a:off x="1403648" y="476672"/>
            <a:ext cx="6912768" cy="5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latin typeface="Comic Sans MS"/>
                <a:ea typeface="Comic Sans MS"/>
                <a:cs typeface="Comic Sans MS"/>
                <a:sym typeface="Comic Sans MS"/>
              </a:rPr>
              <a:t>Об’єкт</a:t>
            </a:r>
            <a:r>
              <a:rPr lang="en-US" sz="2400" b="1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 smtClean="0">
                <a:latin typeface="Comic Sans MS"/>
                <a:ea typeface="Comic Sans MS"/>
                <a:cs typeface="Comic Sans MS"/>
                <a:sym typeface="Comic Sans MS"/>
              </a:rPr>
              <a:t>оподаткування</a:t>
            </a:r>
            <a:endParaRPr lang="uk-UA" sz="2400" b="1" dirty="0" smtClean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 smtClean="0">
                <a:latin typeface="Comic Sans MS"/>
                <a:ea typeface="Comic Sans MS"/>
                <a:cs typeface="Comic Sans MS"/>
                <a:sym typeface="Comic Sans MS"/>
              </a:rPr>
              <a:t>для закладів охорони </a:t>
            </a:r>
            <a:r>
              <a:rPr lang="uk-UA" sz="2400" b="1" dirty="0" err="1" smtClean="0">
                <a:latin typeface="Comic Sans MS"/>
                <a:ea typeface="Comic Sans MS"/>
                <a:cs typeface="Comic Sans MS"/>
                <a:sym typeface="Comic Sans MS"/>
              </a:rPr>
              <a:t>здоровя</a:t>
            </a:r>
            <a:r>
              <a:rPr lang="uk-UA" sz="2400" b="1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400" b="1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3" name="Google Shape;253;p41"/>
          <p:cNvSpPr txBox="1"/>
          <p:nvPr/>
        </p:nvSpPr>
        <p:spPr>
          <a:xfrm>
            <a:off x="467544" y="1124744"/>
            <a:ext cx="8499900" cy="1656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400050" algn="just"/>
            <a:endParaRPr lang="uk-UA" sz="1600" dirty="0" smtClean="0">
              <a:latin typeface="Comic Sans MS" pitchFamily="66" charset="0"/>
            </a:endParaRPr>
          </a:p>
          <a:p>
            <a:pPr lvl="0" indent="400050" algn="just"/>
            <a:endParaRPr lang="uk-UA" sz="1600" dirty="0">
              <a:latin typeface="Comic Sans MS" pitchFamily="66" charset="0"/>
            </a:endParaRPr>
          </a:p>
          <a:p>
            <a:pPr lvl="0" indent="400050" algn="just"/>
            <a:r>
              <a:rPr lang="uk-UA" sz="1600" dirty="0" smtClean="0">
                <a:latin typeface="Comic Sans MS" pitchFamily="66" charset="0"/>
              </a:rPr>
              <a:t>Прибуток із джерелом походження з України та за її межами, який визначається шляхом коригування (збільшення або зменшення) фінансового результату до оподаткування (прибутку або збитку), визначеного у фінансовій звітності підприємства відповідно до національних положень (стандартів) бухгалтерського обліку або міжнародних стандартів фінансової звітності, на різниці, які визначені відповідними положеннями Податкового кодексу.</a:t>
            </a:r>
            <a:endParaRPr lang="uk-UA" sz="1600" dirty="0" smtClean="0">
              <a:solidFill>
                <a:schemeClr val="tx1"/>
              </a:solidFill>
              <a:highlight>
                <a:srgbClr val="FFFFFF"/>
              </a:highlight>
              <a:latin typeface="Comic Sans MS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400050" algn="just" rtl="0">
              <a:spcBef>
                <a:spcPts val="0"/>
              </a:spcBef>
              <a:spcAft>
                <a:spcPts val="0"/>
              </a:spcAft>
              <a:buNone/>
            </a:pPr>
            <a:endParaRPr lang="uk-UA" sz="1600" dirty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400050" algn="just"/>
            <a:endParaRPr lang="uk-UA"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400050" algn="just"/>
            <a:r>
              <a:rPr lang="ru-RU" sz="1600" dirty="0" err="1" smtClean="0">
                <a:latin typeface="Comic Sans MS"/>
                <a:ea typeface="Comic Sans MS"/>
                <a:cs typeface="Comic Sans MS"/>
                <a:sym typeface="Comic Sans MS"/>
              </a:rPr>
              <a:t>Дохід</a:t>
            </a:r>
            <a:r>
              <a:rPr lang="ru-RU" sz="16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(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прибуток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) нерезидента, </a:t>
            </a:r>
            <a:endParaRPr lang="ru-RU" sz="1600" dirty="0" smtClean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400050" algn="just"/>
            <a:r>
              <a:rPr lang="ru-RU" sz="1600" dirty="0" err="1" smtClean="0"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6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підлягає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 smtClean="0">
                <a:latin typeface="Comic Sans MS"/>
                <a:ea typeface="Comic Sans MS"/>
                <a:cs typeface="Comic Sans MS"/>
                <a:sym typeface="Comic Sans MS"/>
              </a:rPr>
              <a:t>оподаткуванню</a:t>
            </a:r>
            <a:r>
              <a:rPr lang="ru-RU" sz="1600" dirty="0" smtClean="0"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</a:p>
          <a:p>
            <a:pPr lvl="0" indent="400050" algn="just"/>
            <a:r>
              <a:rPr lang="ru-RU" sz="1600" dirty="0" smtClean="0">
                <a:latin typeface="Comic Sans MS"/>
                <a:ea typeface="Comic Sans MS"/>
                <a:cs typeface="Comic Sans MS"/>
                <a:sym typeface="Comic Sans MS"/>
              </a:rPr>
              <a:t>з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джерелом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dirty="0" err="1">
                <a:latin typeface="Comic Sans MS"/>
                <a:ea typeface="Comic Sans MS"/>
                <a:cs typeface="Comic Sans MS"/>
                <a:sym typeface="Comic Sans MS"/>
              </a:rPr>
              <a:t>походження</a:t>
            </a:r>
            <a:r>
              <a:rPr lang="ru-RU" sz="1600" dirty="0"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600" dirty="0" err="1" smtClean="0"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endParaRPr lang="ru-RU" sz="1600" dirty="0" smtClean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400050" algn="just"/>
            <a:endParaRPr lang="uk-UA"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3541696"/>
            <a:ext cx="3289151" cy="3087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20688"/>
            <a:ext cx="734481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Фінансові</a:t>
            </a:r>
            <a:r>
              <a:rPr lang="ru-RU" sz="2000" b="1" dirty="0"/>
              <a:t> </a:t>
            </a:r>
            <a:r>
              <a:rPr lang="ru-RU" sz="2000" b="1" dirty="0" err="1"/>
              <a:t>різниці</a:t>
            </a:r>
            <a:r>
              <a:rPr lang="ru-RU" sz="2000" b="1" dirty="0"/>
              <a:t>, на </a:t>
            </a:r>
            <a:r>
              <a:rPr lang="ru-RU" sz="2000" b="1" dirty="0" err="1"/>
              <a:t>які</a:t>
            </a:r>
            <a:r>
              <a:rPr lang="ru-RU" sz="2000" b="1" dirty="0"/>
              <a:t> </a:t>
            </a:r>
            <a:r>
              <a:rPr lang="ru-RU" sz="2000" b="1" dirty="0" err="1"/>
              <a:t>коригується</a:t>
            </a:r>
            <a:r>
              <a:rPr lang="ru-RU" sz="2000" b="1" dirty="0"/>
              <a:t> </a:t>
            </a:r>
            <a:r>
              <a:rPr lang="ru-RU" sz="2000" b="1" dirty="0" err="1"/>
              <a:t>фінансовий</a:t>
            </a:r>
            <a:r>
              <a:rPr lang="ru-RU" sz="2000" b="1" dirty="0"/>
              <a:t> результат до </a:t>
            </a:r>
            <a:r>
              <a:rPr lang="ru-RU" sz="2000" b="1" dirty="0" err="1" smtClean="0"/>
              <a:t>оподаткування</a:t>
            </a:r>
            <a:endParaRPr lang="ru-RU" sz="2000" b="1" dirty="0" smtClean="0"/>
          </a:p>
          <a:p>
            <a:pPr algn="ctr"/>
            <a:endParaRPr lang="ru-RU" b="1" dirty="0"/>
          </a:p>
          <a:p>
            <a:pPr indent="357188" algn="just"/>
            <a:r>
              <a:rPr lang="ru-RU" dirty="0" smtClean="0"/>
              <a:t>1. Сума </a:t>
            </a:r>
            <a:r>
              <a:rPr lang="ru-RU" dirty="0" err="1"/>
              <a:t>нарахованої</a:t>
            </a:r>
            <a:r>
              <a:rPr lang="ru-RU" dirty="0"/>
              <a:t> </a:t>
            </a:r>
            <a:r>
              <a:rPr lang="ru-RU" dirty="0" err="1"/>
              <a:t>амортизації</a:t>
            </a:r>
            <a:r>
              <a:rPr lang="ru-RU" dirty="0"/>
              <a:t>.</a:t>
            </a:r>
          </a:p>
          <a:p>
            <a:pPr indent="357188" algn="just"/>
            <a:r>
              <a:rPr lang="ru-RU" dirty="0" smtClean="0"/>
              <a:t>2. Сума </a:t>
            </a:r>
            <a:r>
              <a:rPr lang="ru-RU" dirty="0" err="1"/>
              <a:t>витрат</a:t>
            </a:r>
            <a:r>
              <a:rPr lang="ru-RU" dirty="0"/>
              <a:t> на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резервів</a:t>
            </a:r>
            <a:r>
              <a:rPr lang="ru-RU" dirty="0"/>
              <a:t> для </a:t>
            </a:r>
            <a:r>
              <a:rPr lang="ru-RU" dirty="0" err="1"/>
              <a:t>відшкодування</a:t>
            </a:r>
            <a:r>
              <a:rPr lang="ru-RU" dirty="0"/>
              <a:t> </a:t>
            </a:r>
            <a:r>
              <a:rPr lang="ru-RU" dirty="0" err="1"/>
              <a:t>майбутніх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(на </a:t>
            </a:r>
            <a:r>
              <a:rPr lang="ru-RU" dirty="0" err="1"/>
              <a:t>відпустку</a:t>
            </a:r>
            <a:r>
              <a:rPr lang="ru-RU" dirty="0"/>
              <a:t>; резерв </a:t>
            </a:r>
            <a:r>
              <a:rPr lang="ru-RU" dirty="0" err="1"/>
              <a:t>сумнівних</a:t>
            </a:r>
            <a:r>
              <a:rPr lang="ru-RU" dirty="0"/>
              <a:t> </a:t>
            </a:r>
            <a:r>
              <a:rPr lang="ru-RU" dirty="0" err="1"/>
              <a:t>боргів</a:t>
            </a:r>
            <a:r>
              <a:rPr lang="ru-RU" dirty="0"/>
              <a:t>; </a:t>
            </a:r>
            <a:r>
              <a:rPr lang="ru-RU" dirty="0" err="1"/>
              <a:t>резерви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 та </a:t>
            </a:r>
            <a:r>
              <a:rPr lang="ru-RU" dirty="0" err="1"/>
              <a:t>небанківських</a:t>
            </a:r>
            <a:r>
              <a:rPr lang="ru-RU" dirty="0"/>
              <a:t>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установ</a:t>
            </a:r>
            <a:r>
              <a:rPr lang="ru-RU" dirty="0"/>
              <a:t>; резерв на </a:t>
            </a:r>
            <a:r>
              <a:rPr lang="ru-RU" dirty="0" err="1"/>
              <a:t>гарантійне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та </a:t>
            </a:r>
            <a:r>
              <a:rPr lang="ru-RU" dirty="0" err="1"/>
              <a:t>гарантійну</a:t>
            </a:r>
            <a:r>
              <a:rPr lang="ru-RU" dirty="0"/>
              <a:t> </a:t>
            </a:r>
            <a:r>
              <a:rPr lang="ru-RU" dirty="0" err="1"/>
              <a:t>заміну</a:t>
            </a:r>
            <a:r>
              <a:rPr lang="ru-RU" dirty="0"/>
              <a:t> товару; резерв </a:t>
            </a:r>
            <a:r>
              <a:rPr lang="ru-RU" dirty="0" err="1"/>
              <a:t>обтяжливих</a:t>
            </a:r>
            <a:r>
              <a:rPr lang="ru-RU" dirty="0"/>
              <a:t> </a:t>
            </a:r>
            <a:r>
              <a:rPr lang="ru-RU" dirty="0" err="1"/>
              <a:t>контрактів</a:t>
            </a:r>
            <a:r>
              <a:rPr lang="ru-RU" dirty="0"/>
              <a:t>;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pPr indent="357188" algn="just"/>
            <a:r>
              <a:rPr lang="ru-RU" dirty="0" smtClean="0"/>
              <a:t>3. Сума </a:t>
            </a:r>
            <a:r>
              <a:rPr lang="ru-RU" dirty="0" err="1"/>
              <a:t>від’ємного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об’єкта</a:t>
            </a:r>
            <a:r>
              <a:rPr lang="ru-RU" dirty="0"/>
              <a:t> </a:t>
            </a:r>
            <a:r>
              <a:rPr lang="ru-RU" dirty="0" err="1"/>
              <a:t>оподаткування</a:t>
            </a:r>
            <a:r>
              <a:rPr lang="ru-RU" dirty="0"/>
              <a:t> </a:t>
            </a:r>
            <a:r>
              <a:rPr lang="ru-RU" dirty="0" err="1"/>
              <a:t>минулих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pPr indent="357188" algn="just"/>
            <a:r>
              <a:rPr lang="ru-RU" dirty="0" smtClean="0"/>
              <a:t>4. Сума </a:t>
            </a:r>
            <a:r>
              <a:rPr lang="ru-RU" dirty="0" err="1"/>
              <a:t>перерахованої</a:t>
            </a:r>
            <a:r>
              <a:rPr lang="ru-RU" dirty="0"/>
              <a:t> </a:t>
            </a:r>
            <a:r>
              <a:rPr lang="ru-RU" dirty="0" err="1"/>
              <a:t>фінансової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неплатникам</a:t>
            </a:r>
            <a:r>
              <a:rPr lang="ru-RU" dirty="0"/>
              <a:t> </a:t>
            </a:r>
            <a:r>
              <a:rPr lang="ru-RU" dirty="0" err="1"/>
              <a:t>податку</a:t>
            </a:r>
            <a:r>
              <a:rPr lang="ru-RU" dirty="0"/>
              <a:t> на </a:t>
            </a:r>
            <a:r>
              <a:rPr lang="ru-RU" dirty="0" err="1"/>
              <a:t>прибуток</a:t>
            </a:r>
            <a:r>
              <a:rPr lang="ru-RU" dirty="0"/>
              <a:t> та </a:t>
            </a:r>
            <a:r>
              <a:rPr lang="ru-RU" dirty="0" err="1"/>
              <a:t>платникам</a:t>
            </a:r>
            <a:r>
              <a:rPr lang="ru-RU" dirty="0"/>
              <a:t> з </a:t>
            </a:r>
            <a:r>
              <a:rPr lang="ru-RU" dirty="0" err="1"/>
              <a:t>нульовою</a:t>
            </a:r>
            <a:r>
              <a:rPr lang="ru-RU" dirty="0"/>
              <a:t> </a:t>
            </a:r>
            <a:r>
              <a:rPr lang="ru-RU" dirty="0" err="1"/>
              <a:t>ставкою</a:t>
            </a:r>
            <a:r>
              <a:rPr lang="ru-RU" dirty="0"/>
              <a:t>.</a:t>
            </a:r>
          </a:p>
          <a:p>
            <a:pPr indent="357188" algn="just"/>
            <a:r>
              <a:rPr lang="ru-RU" dirty="0" smtClean="0"/>
              <a:t>5. Сума </a:t>
            </a:r>
            <a:r>
              <a:rPr lang="ru-RU" dirty="0" err="1"/>
              <a:t>витрат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штрафів</a:t>
            </a:r>
            <a:r>
              <a:rPr lang="ru-RU" dirty="0"/>
              <a:t>, </a:t>
            </a:r>
            <a:r>
              <a:rPr lang="ru-RU" dirty="0" err="1"/>
              <a:t>пені</a:t>
            </a:r>
            <a:r>
              <a:rPr lang="ru-RU" dirty="0"/>
              <a:t>, </a:t>
            </a:r>
            <a:r>
              <a:rPr lang="ru-RU" dirty="0" err="1"/>
              <a:t>неустоєк</a:t>
            </a:r>
            <a:r>
              <a:rPr lang="ru-RU" dirty="0"/>
              <a:t> на </a:t>
            </a:r>
            <a:r>
              <a:rPr lang="ru-RU" dirty="0" err="1"/>
              <a:t>користь</a:t>
            </a:r>
            <a:r>
              <a:rPr lang="ru-RU" dirty="0"/>
              <a:t> </a:t>
            </a:r>
            <a:r>
              <a:rPr lang="ru-RU" dirty="0" err="1"/>
              <a:t>неплатників</a:t>
            </a:r>
            <a:r>
              <a:rPr lang="ru-RU" dirty="0"/>
              <a:t> </a:t>
            </a:r>
            <a:r>
              <a:rPr lang="ru-RU" dirty="0" err="1"/>
              <a:t>податку</a:t>
            </a:r>
            <a:r>
              <a:rPr lang="ru-RU" dirty="0"/>
              <a:t> на </a:t>
            </a:r>
            <a:r>
              <a:rPr lang="ru-RU" dirty="0" err="1"/>
              <a:t>прибуток</a:t>
            </a:r>
            <a:r>
              <a:rPr lang="ru-RU" dirty="0"/>
              <a:t> та </a:t>
            </a:r>
            <a:r>
              <a:rPr lang="ru-RU" dirty="0" err="1"/>
              <a:t>платників</a:t>
            </a:r>
            <a:r>
              <a:rPr lang="ru-RU" dirty="0"/>
              <a:t> з </a:t>
            </a:r>
            <a:r>
              <a:rPr lang="ru-RU" dirty="0" err="1"/>
              <a:t>нульовою</a:t>
            </a:r>
            <a:r>
              <a:rPr lang="ru-RU" dirty="0"/>
              <a:t> </a:t>
            </a:r>
            <a:r>
              <a:rPr lang="ru-RU" dirty="0" err="1"/>
              <a:t>ставкою</a:t>
            </a:r>
            <a:r>
              <a:rPr lang="ru-RU" dirty="0"/>
              <a:t>.</a:t>
            </a:r>
          </a:p>
          <a:p>
            <a:pPr indent="357188" algn="just"/>
            <a:r>
              <a:rPr lang="ru-RU" dirty="0" smtClean="0"/>
              <a:t>6. Сума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вартість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(</a:t>
            </a:r>
            <a:r>
              <a:rPr lang="ru-RU" dirty="0" err="1"/>
              <a:t>робіт</a:t>
            </a:r>
            <a:r>
              <a:rPr lang="ru-RU" dirty="0"/>
              <a:t>, </a:t>
            </a:r>
            <a:r>
              <a:rPr lang="ru-RU" dirty="0" err="1"/>
              <a:t>послуг</a:t>
            </a:r>
            <a:r>
              <a:rPr lang="ru-RU" dirty="0"/>
              <a:t>), </a:t>
            </a:r>
            <a:r>
              <a:rPr lang="ru-RU" dirty="0" err="1"/>
              <a:t>безоплатно</a:t>
            </a:r>
            <a:r>
              <a:rPr lang="ru-RU" dirty="0"/>
              <a:t> </a:t>
            </a:r>
            <a:r>
              <a:rPr lang="ru-RU" dirty="0" err="1"/>
              <a:t>перерахованих</a:t>
            </a:r>
            <a:r>
              <a:rPr lang="ru-RU" dirty="0"/>
              <a:t> (</a:t>
            </a:r>
            <a:r>
              <a:rPr lang="ru-RU" dirty="0" err="1"/>
              <a:t>переданих</a:t>
            </a:r>
            <a:r>
              <a:rPr lang="ru-RU" dirty="0"/>
              <a:t>) </a:t>
            </a:r>
            <a:r>
              <a:rPr lang="ru-RU" dirty="0" err="1"/>
              <a:t>неприбутковим</a:t>
            </a:r>
            <a:r>
              <a:rPr lang="ru-RU" dirty="0"/>
              <a:t> </a:t>
            </a:r>
            <a:r>
              <a:rPr lang="ru-RU" dirty="0" err="1"/>
              <a:t>організаціям</a:t>
            </a:r>
            <a:r>
              <a:rPr lang="ru-RU" dirty="0"/>
              <a:t> у </a:t>
            </a:r>
            <a:r>
              <a:rPr lang="ru-RU" dirty="0" err="1"/>
              <a:t>розмірі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перевищує</a:t>
            </a:r>
            <a:r>
              <a:rPr lang="ru-RU" dirty="0"/>
              <a:t> 4% </a:t>
            </a:r>
            <a:r>
              <a:rPr lang="ru-RU" dirty="0" err="1"/>
              <a:t>оподатковуваного</a:t>
            </a:r>
            <a:r>
              <a:rPr lang="ru-RU" dirty="0"/>
              <a:t> </a:t>
            </a:r>
            <a:r>
              <a:rPr lang="ru-RU" dirty="0" err="1"/>
              <a:t>прибутку</a:t>
            </a:r>
            <a:r>
              <a:rPr lang="ru-RU" dirty="0"/>
              <a:t> </a:t>
            </a:r>
            <a:r>
              <a:rPr lang="ru-RU" dirty="0" err="1"/>
              <a:t>попереднього</a:t>
            </a:r>
            <a:r>
              <a:rPr lang="ru-RU" dirty="0"/>
              <a:t> </a:t>
            </a:r>
            <a:r>
              <a:rPr lang="ru-RU" dirty="0" err="1"/>
              <a:t>звітного</a:t>
            </a:r>
            <a:r>
              <a:rPr lang="ru-RU" dirty="0"/>
              <a:t> року.</a:t>
            </a:r>
          </a:p>
          <a:p>
            <a:pPr indent="357188" algn="just"/>
            <a:r>
              <a:rPr lang="ru-RU" dirty="0" smtClean="0"/>
              <a:t>7. </a:t>
            </a:r>
            <a:r>
              <a:rPr lang="ru-RU" dirty="0" err="1" smtClean="0"/>
              <a:t>Інші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pPr indent="357188" algn="just"/>
            <a:r>
              <a:rPr lang="ru-RU" dirty="0"/>
              <a:t>Для </a:t>
            </a:r>
            <a:r>
              <a:rPr lang="ru-RU" dirty="0" err="1"/>
              <a:t>платників</a:t>
            </a:r>
            <a:r>
              <a:rPr lang="ru-RU" dirty="0"/>
              <a:t> </a:t>
            </a:r>
            <a:r>
              <a:rPr lang="ru-RU" dirty="0" err="1"/>
              <a:t>податку</a:t>
            </a:r>
            <a:r>
              <a:rPr lang="ru-RU" dirty="0"/>
              <a:t>, 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річний</a:t>
            </a:r>
            <a:r>
              <a:rPr lang="ru-RU" dirty="0"/>
              <a:t> </a:t>
            </a:r>
            <a:r>
              <a:rPr lang="ru-RU" dirty="0" err="1"/>
              <a:t>дохід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будь-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smtClean="0"/>
              <a:t>діяльності, </a:t>
            </a:r>
            <a:r>
              <a:rPr lang="ru-RU" dirty="0" err="1"/>
              <a:t>визначений</a:t>
            </a:r>
            <a:r>
              <a:rPr lang="ru-RU" dirty="0"/>
              <a:t> за правилами </a:t>
            </a:r>
            <a:r>
              <a:rPr lang="ru-RU" dirty="0" err="1"/>
              <a:t>бухгалтерського</a:t>
            </a:r>
            <a:r>
              <a:rPr lang="ru-RU" dirty="0"/>
              <a:t> </a:t>
            </a:r>
            <a:r>
              <a:rPr lang="ru-RU" dirty="0" err="1"/>
              <a:t>обліку</a:t>
            </a:r>
            <a:r>
              <a:rPr lang="ru-RU" dirty="0"/>
              <a:t> </a:t>
            </a:r>
            <a:r>
              <a:rPr lang="ru-RU" dirty="0" smtClean="0"/>
              <a:t>,за </a:t>
            </a:r>
            <a:r>
              <a:rPr lang="ru-RU" dirty="0" err="1"/>
              <a:t>останній</a:t>
            </a:r>
            <a:r>
              <a:rPr lang="ru-RU" dirty="0"/>
              <a:t> </a:t>
            </a:r>
            <a:r>
              <a:rPr lang="ru-RU" dirty="0" err="1"/>
              <a:t>річний</a:t>
            </a:r>
            <a:r>
              <a:rPr lang="ru-RU" dirty="0"/>
              <a:t> </a:t>
            </a:r>
            <a:r>
              <a:rPr lang="ru-RU" dirty="0" err="1"/>
              <a:t>звітний</a:t>
            </a:r>
            <a:r>
              <a:rPr lang="ru-RU" dirty="0"/>
              <a:t> (</a:t>
            </a:r>
            <a:r>
              <a:rPr lang="ru-RU" dirty="0" err="1"/>
              <a:t>податковий</a:t>
            </a:r>
            <a:r>
              <a:rPr lang="ru-RU" dirty="0"/>
              <a:t>)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/>
              <a:t>не </a:t>
            </a:r>
            <a:r>
              <a:rPr lang="ru-RU" dirty="0" err="1"/>
              <a:t>перевищує</a:t>
            </a:r>
            <a:r>
              <a:rPr lang="ru-RU" dirty="0"/>
              <a:t> </a:t>
            </a:r>
            <a:r>
              <a:rPr lang="ru-RU" dirty="0" smtClean="0">
                <a:solidFill>
                  <a:srgbClr val="FF0000"/>
                </a:solidFill>
              </a:rPr>
              <a:t>сорока </a:t>
            </a:r>
            <a:r>
              <a:rPr lang="ru-RU" dirty="0" err="1">
                <a:solidFill>
                  <a:srgbClr val="FF0000"/>
                </a:solidFill>
              </a:rPr>
              <a:t>мільйонів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гривень</a:t>
            </a:r>
            <a:r>
              <a:rPr lang="ru-RU" dirty="0"/>
              <a:t>, </a:t>
            </a:r>
            <a:r>
              <a:rPr lang="ru-RU" dirty="0" err="1"/>
              <a:t>об’єкт</a:t>
            </a:r>
            <a:r>
              <a:rPr lang="ru-RU" dirty="0"/>
              <a:t> </a:t>
            </a:r>
            <a:r>
              <a:rPr lang="ru-RU" dirty="0" err="1"/>
              <a:t>оподаткування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визначатися</a:t>
            </a:r>
            <a:r>
              <a:rPr lang="ru-RU" dirty="0"/>
              <a:t> </a:t>
            </a:r>
            <a:r>
              <a:rPr lang="ru-RU" dirty="0" smtClean="0"/>
              <a:t>                               </a:t>
            </a:r>
            <a:r>
              <a:rPr lang="ru-RU" dirty="0" smtClean="0">
                <a:solidFill>
                  <a:srgbClr val="FF0000"/>
                </a:solidFill>
              </a:rPr>
              <a:t>без </a:t>
            </a:r>
            <a:r>
              <a:rPr lang="ru-RU" dirty="0" err="1">
                <a:solidFill>
                  <a:srgbClr val="FF0000"/>
                </a:solidFill>
              </a:rPr>
              <a:t>коригування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фінансового</a:t>
            </a:r>
            <a:r>
              <a:rPr lang="ru-RU" dirty="0"/>
              <a:t> результату до </a:t>
            </a:r>
            <a:r>
              <a:rPr lang="ru-RU" dirty="0" err="1"/>
              <a:t>оподаткування</a:t>
            </a:r>
            <a:r>
              <a:rPr lang="ru-RU" dirty="0"/>
              <a:t> на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різниці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від’ємного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об’єкта</a:t>
            </a:r>
            <a:r>
              <a:rPr lang="ru-RU" dirty="0"/>
              <a:t> </a:t>
            </a:r>
            <a:r>
              <a:rPr lang="ru-RU" dirty="0" err="1"/>
              <a:t>оподаткування</a:t>
            </a:r>
            <a:r>
              <a:rPr lang="ru-RU" dirty="0"/>
              <a:t> </a:t>
            </a:r>
            <a:r>
              <a:rPr lang="ru-RU" dirty="0" err="1"/>
              <a:t>минулих</a:t>
            </a:r>
            <a:r>
              <a:rPr lang="ru-RU" dirty="0"/>
              <a:t> </a:t>
            </a:r>
            <a:r>
              <a:rPr lang="ru-RU" dirty="0" err="1"/>
              <a:t>податкових</a:t>
            </a:r>
            <a:r>
              <a:rPr lang="ru-RU" dirty="0"/>
              <a:t> (</a:t>
            </a:r>
            <a:r>
              <a:rPr lang="ru-RU" dirty="0" err="1"/>
              <a:t>звітних</a:t>
            </a:r>
            <a:r>
              <a:rPr lang="ru-RU" dirty="0"/>
              <a:t>) </a:t>
            </a:r>
            <a:r>
              <a:rPr lang="ru-RU" dirty="0" err="1"/>
              <a:t>років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61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 txBox="1"/>
          <p:nvPr/>
        </p:nvSpPr>
        <p:spPr>
          <a:xfrm>
            <a:off x="179512" y="116632"/>
            <a:ext cx="8784976" cy="6741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514350" algn="ctr"/>
            <a:endParaRPr lang="uk-UA" sz="2400" b="1" dirty="0" smtClean="0">
              <a:latin typeface="Comic Sans MS" pitchFamily="66" charset="0"/>
            </a:endParaRPr>
          </a:p>
          <a:p>
            <a:pPr indent="514350" algn="ctr"/>
            <a:endParaRPr lang="uk-UA" sz="2400" b="1" dirty="0">
              <a:latin typeface="Comic Sans MS" pitchFamily="66" charset="0"/>
            </a:endParaRPr>
          </a:p>
          <a:p>
            <a:pPr indent="514350" algn="ctr"/>
            <a:r>
              <a:rPr lang="uk-UA" sz="2400" b="1" dirty="0" smtClean="0">
                <a:latin typeface="Comic Sans MS" pitchFamily="66" charset="0"/>
              </a:rPr>
              <a:t>Ставки податку</a:t>
            </a:r>
          </a:p>
          <a:p>
            <a:pPr indent="514350" algn="ctr"/>
            <a:r>
              <a:rPr lang="uk-UA" sz="2400" b="1" dirty="0" smtClean="0">
                <a:latin typeface="Comic Sans MS" pitchFamily="66" charset="0"/>
              </a:rPr>
              <a:t>для закладів охорони здоров'я </a:t>
            </a:r>
          </a:p>
          <a:p>
            <a:pPr indent="514350" algn="ctr"/>
            <a:endParaRPr lang="uk-UA" sz="2400" dirty="0" smtClean="0">
              <a:latin typeface="Comic Sans MS" pitchFamily="66" charset="0"/>
            </a:endParaRPr>
          </a:p>
          <a:p>
            <a:pPr marL="0" lvl="0" indent="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b="1" i="1" dirty="0" smtClean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514350" algn="ctr">
              <a:buClr>
                <a:schemeClr val="dk1"/>
              </a:buClr>
              <a:buSzPts val="1100"/>
            </a:pPr>
            <a:r>
              <a:rPr lang="ru-RU" sz="2400" b="1" i="1" dirty="0" err="1" smtClean="0"/>
              <a:t>Базова</a:t>
            </a:r>
            <a:r>
              <a:rPr lang="ru-RU" sz="2400" b="1" i="1" dirty="0" smtClean="0"/>
              <a:t> (</a:t>
            </a:r>
            <a:r>
              <a:rPr lang="ru-RU" sz="2400" b="1" i="1" dirty="0" err="1" smtClean="0"/>
              <a:t>основна</a:t>
            </a:r>
            <a:r>
              <a:rPr lang="ru-RU" sz="2400" b="1" i="1" dirty="0" smtClean="0"/>
              <a:t>) ставка </a:t>
            </a:r>
            <a:r>
              <a:rPr lang="ru-RU" sz="2400" b="1" i="1" dirty="0" err="1" smtClean="0"/>
              <a:t>податку</a:t>
            </a:r>
            <a:r>
              <a:rPr lang="ru-RU" sz="2400" b="1" i="1" dirty="0" smtClean="0"/>
              <a:t> становить </a:t>
            </a:r>
          </a:p>
          <a:p>
            <a:pPr indent="514350" algn="ctr">
              <a:buClr>
                <a:schemeClr val="dk1"/>
              </a:buClr>
              <a:buSzPts val="1100"/>
            </a:pPr>
            <a:r>
              <a:rPr lang="ru-RU" sz="2400" b="1" i="1" dirty="0" smtClean="0">
                <a:solidFill>
                  <a:srgbClr val="7030A0"/>
                </a:solidFill>
              </a:rPr>
              <a:t>18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відсотків</a:t>
            </a:r>
            <a:r>
              <a:rPr lang="ru-RU" sz="2400" b="1" i="1" dirty="0" smtClean="0">
                <a:solidFill>
                  <a:srgbClr val="7030A0"/>
                </a:solidFill>
              </a:rPr>
              <a:t>. </a:t>
            </a:r>
          </a:p>
          <a:p>
            <a:pPr indent="514350" algn="just">
              <a:buClr>
                <a:schemeClr val="dk1"/>
              </a:buClr>
              <a:buSzPts val="1100"/>
            </a:pPr>
            <a:endParaRPr lang="uk-UA" dirty="0" smtClean="0"/>
          </a:p>
          <a:p>
            <a:pPr marL="0" lvl="0" indent="5143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400" b="1" i="1" dirty="0" smtClean="0">
                <a:solidFill>
                  <a:srgbClr val="333333"/>
                </a:solidFill>
                <a:latin typeface="+mn-lt"/>
                <a:ea typeface="Comic Sans MS"/>
                <a:cs typeface="Comic Sans MS"/>
                <a:sym typeface="Comic Sans MS"/>
              </a:rPr>
              <a:t>Ставки </a:t>
            </a:r>
            <a:r>
              <a:rPr lang="en-US" sz="2400" b="1" i="1" dirty="0" smtClean="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r>
              <a:rPr lang="en-US" sz="2400" b="1" i="1" dirty="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4, 6, 12, 15 і 20 </a:t>
            </a:r>
            <a:r>
              <a:rPr lang="uk-UA" sz="2400" b="1" i="1" dirty="0" smtClean="0">
                <a:solidFill>
                  <a:srgbClr val="7030A0"/>
                </a:solidFill>
                <a:latin typeface="+mn-lt"/>
                <a:ea typeface="Comic Sans MS"/>
                <a:cs typeface="Comic Sans MS"/>
                <a:sym typeface="Comic Sans MS"/>
              </a:rPr>
              <a:t>відсотків</a:t>
            </a:r>
            <a:r>
              <a:rPr lang="en-US" sz="2400" dirty="0" smtClean="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застосовуються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доходів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нерезидентів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прирівняних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них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із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джерелом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походження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України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випадках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встановлених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пунктом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141.4 </a:t>
            </a:r>
            <a:r>
              <a:rPr lang="en-US" sz="20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статті</a:t>
            </a:r>
            <a:r>
              <a:rPr lang="en-US" sz="20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141 ПКУ..</a:t>
            </a:r>
            <a:endParaRPr sz="20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514350" algn="just">
              <a:spcBef>
                <a:spcPts val="1200"/>
              </a:spcBef>
              <a:buClr>
                <a:schemeClr val="dk1"/>
              </a:buClr>
              <a:buSzPts val="1100"/>
            </a:pPr>
            <a:endParaRPr sz="1800" b="1" dirty="0">
              <a:solidFill>
                <a:srgbClr val="333333"/>
              </a:solidFill>
              <a:latin typeface="Comic Sans MS" pitchFamily="66" charset="0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4653136"/>
            <a:ext cx="2879204" cy="182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/>
          <p:nvPr/>
        </p:nvSpPr>
        <p:spPr>
          <a:xfrm>
            <a:off x="746925" y="617125"/>
            <a:ext cx="8046000" cy="3459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357188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Податковими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звітними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періодами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прибуток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закладів охорони </a:t>
            </a:r>
            <a:r>
              <a:rPr lang="uk-UA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здоров</a:t>
            </a:r>
            <a:r>
              <a:rPr lang="en-US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’</a:t>
            </a:r>
            <a:r>
              <a:rPr lang="uk-UA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 </a:t>
            </a:r>
            <a:r>
              <a:rPr lang="en-US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є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календарні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: </a:t>
            </a:r>
            <a:endParaRPr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357188" algn="just" rtl="0">
              <a:spcAft>
                <a:spcPts val="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-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квартал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357188" algn="just" rtl="0">
              <a:spcAft>
                <a:spcPts val="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-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півріччя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357188" algn="just" rtl="0">
              <a:spcAft>
                <a:spcPts val="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-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три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квартали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357188" algn="just" rtl="0">
              <a:spcAft>
                <a:spcPts val="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-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рік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endParaRPr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indent="357188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цьому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декларація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розраховується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наростаючим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підсумком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Податковий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звітний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починається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першого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календарного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дня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і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закінчується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останнім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календарним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днем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періоду</a:t>
            </a:r>
            <a:r>
              <a:rPr lang="uk-UA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64" name="Google Shape;2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1662" y="3789040"/>
            <a:ext cx="3876525" cy="2700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1331640" y="620688"/>
            <a:ext cx="63800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b="1" dirty="0">
                <a:solidFill>
                  <a:srgbClr val="0070C0"/>
                </a:solidFill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37597254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00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1745</TotalTime>
  <Words>3250</Words>
  <Application>Microsoft Office PowerPoint</Application>
  <PresentationFormat>Екран (4:3)</PresentationFormat>
  <Paragraphs>292</Paragraphs>
  <Slides>40</Slides>
  <Notes>17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40</vt:i4>
      </vt:variant>
    </vt:vector>
  </HeadingPairs>
  <TitlesOfParts>
    <vt:vector size="48" baseType="lpstr">
      <vt:lpstr>Comic Sans MS</vt:lpstr>
      <vt:lpstr>Arial</vt:lpstr>
      <vt:lpstr>Roboto</vt:lpstr>
      <vt:lpstr>Times New Roman</vt:lpstr>
      <vt:lpstr>ProbaPro-Regular</vt:lpstr>
      <vt:lpstr>Calibri</vt:lpstr>
      <vt:lpstr>Тема Office</vt:lpstr>
      <vt:lpstr>1_Тема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   Єдиний податок</vt:lpstr>
      <vt:lpstr>Презентація PowerPoint</vt:lpstr>
      <vt:lpstr>Спрощена система оподаткування (ІІ або ІІІ група)</vt:lpstr>
      <vt:lpstr>Презентація PowerPoint</vt:lpstr>
      <vt:lpstr>Презентація PowerPoint</vt:lpstr>
      <vt:lpstr>Презентація PowerPoint</vt:lpstr>
      <vt:lpstr>Презентація PowerPoint</vt:lpstr>
      <vt:lpstr>      Платники податку на прибуток у медичній галузі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 3.   Прямі податки </dc:title>
  <cp:lastModifiedBy>Князькова Валентина Яківна</cp:lastModifiedBy>
  <cp:revision>149</cp:revision>
  <cp:lastPrinted>2021-02-15T12:56:47Z</cp:lastPrinted>
  <dcterms:modified xsi:type="dcterms:W3CDTF">2024-09-05T11:32:13Z</dcterms:modified>
</cp:coreProperties>
</file>