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4"/>
    <p:sldMasterId id="2147483658" r:id="rId5"/>
  </p:sldMasterIdLst>
  <p:notesMasterIdLst>
    <p:notesMasterId r:id="rId28"/>
  </p:notesMasterIdLst>
  <p:sldIdLst>
    <p:sldId id="317" r:id="rId6"/>
    <p:sldId id="318" r:id="rId7"/>
    <p:sldId id="316" r:id="rId8"/>
    <p:sldId id="299" r:id="rId9"/>
    <p:sldId id="261" r:id="rId10"/>
    <p:sldId id="314" r:id="rId11"/>
    <p:sldId id="262" r:id="rId12"/>
    <p:sldId id="263" r:id="rId13"/>
    <p:sldId id="313" r:id="rId14"/>
    <p:sldId id="264" r:id="rId15"/>
    <p:sldId id="304" r:id="rId16"/>
    <p:sldId id="266" r:id="rId17"/>
    <p:sldId id="319" r:id="rId18"/>
    <p:sldId id="320" r:id="rId19"/>
    <p:sldId id="269" r:id="rId20"/>
    <p:sldId id="321" r:id="rId21"/>
    <p:sldId id="322" r:id="rId22"/>
    <p:sldId id="305" r:id="rId23"/>
    <p:sldId id="302" r:id="rId24"/>
    <p:sldId id="297" r:id="rId25"/>
    <p:sldId id="272" r:id="rId26"/>
    <p:sldId id="273" r:id="rId2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FE1BF2-8955-4072-A051-A74882C1C339}">
  <a:tblStyle styleId="{19FE1BF2-8955-4072-A051-A74882C1C3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3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8342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20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1894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3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596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0948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8188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8235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962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03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 rot="5400000">
            <a:off x="2601914" y="-173037"/>
            <a:ext cx="3911600" cy="825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470758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6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5842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60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3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32293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89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056024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6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1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18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008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39999">
              <a:srgbClr val="FFFF00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  <a:tileRect/>
        </a:gra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1214438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‹№›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695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fs.gov.ua/nk/rozdil-v--podatok-na-dodanu-vartis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62421" y="541148"/>
            <a:ext cx="8156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Непрямі податки </a:t>
            </a:r>
          </a:p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в галузі охорони здоров’я </a:t>
            </a:r>
            <a:endParaRPr lang="uk-UA" sz="4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42" y="2327565"/>
            <a:ext cx="609946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62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00916" y="901123"/>
            <a:ext cx="8258175" cy="3911600"/>
          </a:xfrm>
        </p:spPr>
        <p:txBody>
          <a:bodyPr/>
          <a:lstStyle/>
          <a:p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Податок на додану вартість</a:t>
            </a:r>
          </a:p>
          <a:p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Акцизний податок </a:t>
            </a:r>
          </a:p>
          <a:p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Мито</a:t>
            </a:r>
            <a:endParaRPr lang="uk-UA" sz="4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809" y="2600180"/>
            <a:ext cx="57150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3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41" y="950976"/>
            <a:ext cx="8411426" cy="486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12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vitppt.com.ua/images/23/22611/770/img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1" y="160338"/>
            <a:ext cx="6675501" cy="50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Картинки по запросу &quot;податок на додану вартість картинк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652588"/>
            <a:ext cx="4581017" cy="125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&quot;податок на додану вартість картинк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231" y="4910328"/>
            <a:ext cx="3639185" cy="191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48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426715" y="476672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Платниками податку на додану вартість є:</a:t>
            </a: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502920" y="1066465"/>
            <a:ext cx="8209402" cy="5572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228600" lvl="0" indent="0" algn="ctr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228600" lvl="0" indent="0" algn="ctr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3076" name="Picture 4" descr="ÐÐ°ÑÑÐ¸Ð½ÐºÐ¸ Ð¿Ð¾ Ð·Ð°Ð¿ÑÐ¾ÑÑ Ð±Ð°Ð·Ð° Ð¾Ð¿Ð¾Ð´Ð°ÑÐºÑÐ²Ð°Ð½Ð½Ñ Ð¿Ð´Ð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597" y="721231"/>
            <a:ext cx="5775635" cy="569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&quot;податок на додану вартість картинк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71" y="721231"/>
            <a:ext cx="1968436" cy="212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512" y="529751"/>
            <a:ext cx="744931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          А                   Б </a:t>
            </a:r>
          </a:p>
          <a:p>
            <a:r>
              <a:rPr lang="ru-RU" sz="3600" dirty="0" smtClean="0"/>
              <a:t>   60       300                400        80</a:t>
            </a:r>
          </a:p>
          <a:p>
            <a:r>
              <a:rPr lang="uk-UA" sz="3600" dirty="0" smtClean="0"/>
              <a:t>ПК                                             ПЗ</a:t>
            </a:r>
          </a:p>
          <a:p>
            <a:r>
              <a:rPr lang="ru-RU" sz="3600" dirty="0" smtClean="0"/>
              <a:t>                        20</a:t>
            </a:r>
          </a:p>
          <a:p>
            <a:r>
              <a:rPr lang="uk-UA" sz="3600" dirty="0" smtClean="0"/>
              <a:t>                       ЧПЗ</a:t>
            </a:r>
          </a:p>
          <a:p>
            <a:endParaRPr lang="uk-UA" sz="3600" dirty="0" smtClean="0"/>
          </a:p>
          <a:p>
            <a:pPr lvl="0"/>
            <a:r>
              <a:rPr lang="ru-RU" sz="3600" dirty="0" smtClean="0"/>
              <a:t>                А                   </a:t>
            </a:r>
            <a:r>
              <a:rPr lang="ru-RU" sz="3600" dirty="0"/>
              <a:t>Б </a:t>
            </a:r>
          </a:p>
          <a:p>
            <a:pPr lvl="0"/>
            <a:r>
              <a:rPr lang="ru-RU" sz="3600" dirty="0"/>
              <a:t>  </a:t>
            </a:r>
            <a:r>
              <a:rPr lang="ru-RU" sz="3600" dirty="0" smtClean="0"/>
              <a:t>0           360               400        </a:t>
            </a:r>
            <a:r>
              <a:rPr lang="ru-RU" sz="3600" dirty="0"/>
              <a:t>80</a:t>
            </a:r>
          </a:p>
          <a:p>
            <a:pPr lvl="0"/>
            <a:r>
              <a:rPr lang="uk-UA" sz="3600" dirty="0"/>
              <a:t>ПК                                             ПЗ</a:t>
            </a:r>
          </a:p>
          <a:p>
            <a:pPr lvl="0"/>
            <a:r>
              <a:rPr lang="ru-RU" sz="3600" dirty="0"/>
              <a:t>                        </a:t>
            </a:r>
            <a:r>
              <a:rPr lang="ru-RU" sz="3600" dirty="0" smtClean="0"/>
              <a:t>80</a:t>
            </a:r>
            <a:endParaRPr lang="ru-RU" sz="3600" dirty="0"/>
          </a:p>
          <a:p>
            <a:pPr lvl="0"/>
            <a:r>
              <a:rPr lang="uk-UA" sz="3600" dirty="0"/>
              <a:t>                       ЧПЗ</a:t>
            </a:r>
            <a:endParaRPr lang="ru-RU" sz="3600" dirty="0"/>
          </a:p>
          <a:p>
            <a:endParaRPr lang="ru-RU" sz="36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4255008" y="1109472"/>
            <a:ext cx="75590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гнутая вверх стрелка 6"/>
          <p:cNvSpPr/>
          <p:nvPr/>
        </p:nvSpPr>
        <p:spPr>
          <a:xfrm flipV="1">
            <a:off x="1914144" y="1773936"/>
            <a:ext cx="5462016" cy="40233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135" y="5047362"/>
            <a:ext cx="54070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48" y="4413250"/>
            <a:ext cx="785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71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13" y="596650"/>
            <a:ext cx="8163367" cy="612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 descr="ÐÐ°ÑÑÐ¸Ð½ÐºÐ¸ Ð¿Ð¾ Ð·Ð°Ð¿ÑÐ¾ÑÑ Ð¾Ð±'ÑÐºÑ Ð¿Ð´Ð²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629" y="123299"/>
            <a:ext cx="7086600" cy="6057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Картинки по запросу &quot;податки картинк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84" y="5331905"/>
            <a:ext cx="2121408" cy="14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570" y="333830"/>
            <a:ext cx="7991929" cy="943428"/>
          </a:xfrm>
        </p:spPr>
        <p:txBody>
          <a:bodyPr/>
          <a:lstStyle/>
          <a:p>
            <a:r>
              <a:rPr lang="uk-UA" sz="1800" b="1" dirty="0" smtClean="0"/>
              <a:t>БАЗА ОПОДАТКУВАННЯ</a:t>
            </a:r>
            <a:endParaRPr lang="ru-RU" sz="1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9943" y="1378857"/>
            <a:ext cx="8236857" cy="4532993"/>
          </a:xfrm>
        </p:spPr>
        <p:txBody>
          <a:bodyPr/>
          <a:lstStyle/>
          <a:p>
            <a:pPr algn="just"/>
            <a:r>
              <a:rPr lang="ru-RU" dirty="0" smtClean="0"/>
              <a:t>     База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з </a:t>
            </a:r>
            <a:r>
              <a:rPr lang="ru-RU" dirty="0" err="1"/>
              <a:t>постачання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/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виходячи</a:t>
            </a:r>
            <a:r>
              <a:rPr lang="ru-RU" dirty="0"/>
              <a:t> з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договірної</a:t>
            </a:r>
            <a:r>
              <a:rPr lang="ru-RU" dirty="0" smtClean="0"/>
              <a:t> </a:t>
            </a:r>
            <a:r>
              <a:rPr lang="ru-RU" dirty="0" err="1"/>
              <a:t>вартості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загальнодержавних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та </a:t>
            </a:r>
            <a:r>
              <a:rPr lang="ru-RU" dirty="0" err="1"/>
              <a:t>зборів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 smtClean="0"/>
              <a:t>податку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додану</a:t>
            </a:r>
            <a:r>
              <a:rPr lang="ru-RU" dirty="0"/>
              <a:t> </a:t>
            </a:r>
            <a:r>
              <a:rPr lang="ru-RU" dirty="0" err="1" smtClean="0"/>
              <a:t>вартість</a:t>
            </a:r>
            <a:r>
              <a:rPr lang="ru-RU" dirty="0" smtClean="0"/>
              <a:t>)</a:t>
            </a:r>
          </a:p>
          <a:p>
            <a:pPr algn="just"/>
            <a:endParaRPr lang="uk-UA" dirty="0"/>
          </a:p>
          <a:p>
            <a:pPr marL="0" algn="just">
              <a:spcBef>
                <a:spcPts val="0"/>
              </a:spcBef>
            </a:pPr>
            <a:r>
              <a:rPr lang="uk-UA" dirty="0" smtClean="0"/>
              <a:t>       Ц =  </a:t>
            </a:r>
            <a:r>
              <a:rPr lang="uk-UA" dirty="0" err="1" smtClean="0">
                <a:solidFill>
                  <a:srgbClr val="FF0000"/>
                </a:solidFill>
              </a:rPr>
              <a:t>Собі-</a:t>
            </a:r>
            <a:r>
              <a:rPr lang="uk-UA" dirty="0" smtClean="0">
                <a:solidFill>
                  <a:srgbClr val="FF0000"/>
                </a:solidFill>
              </a:rPr>
              <a:t>  + Зарплата </a:t>
            </a:r>
            <a:r>
              <a:rPr lang="uk-UA" dirty="0">
                <a:solidFill>
                  <a:srgbClr val="FF0000"/>
                </a:solidFill>
              </a:rPr>
              <a:t>+ Прибуток + Надбавки + Прямі податки + Акцизний податок </a:t>
            </a:r>
            <a:r>
              <a:rPr lang="uk-UA" dirty="0"/>
              <a:t>+ ПДВ</a:t>
            </a:r>
          </a:p>
          <a:p>
            <a:pPr marL="0" algn="just">
              <a:spcBef>
                <a:spcPts val="0"/>
              </a:spcBef>
            </a:pPr>
            <a:r>
              <a:rPr lang="uk-UA" dirty="0" smtClean="0"/>
              <a:t>              </a:t>
            </a:r>
            <a:r>
              <a:rPr lang="uk-UA" dirty="0" smtClean="0">
                <a:solidFill>
                  <a:srgbClr val="FF0000"/>
                </a:solidFill>
              </a:rPr>
              <a:t>вартість                                         виробника</a:t>
            </a:r>
          </a:p>
          <a:p>
            <a:pPr algn="just"/>
            <a:endParaRPr lang="uk-UA" dirty="0">
              <a:solidFill>
                <a:srgbClr val="FF0000"/>
              </a:solidFill>
            </a:endParaRPr>
          </a:p>
          <a:p>
            <a:pPr algn="just"/>
            <a:r>
              <a:rPr lang="ru-RU" dirty="0" smtClean="0"/>
              <a:t>Базою </a:t>
            </a:r>
            <a:r>
              <a:rPr lang="ru-RU" dirty="0" err="1"/>
              <a:t>оподаткування</a:t>
            </a:r>
            <a:r>
              <a:rPr lang="ru-RU" dirty="0"/>
              <a:t> для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ввозяться</a:t>
            </a:r>
            <a:r>
              <a:rPr lang="ru-RU" dirty="0"/>
              <a:t> на </a:t>
            </a:r>
            <a:r>
              <a:rPr lang="ru-RU" dirty="0" err="1"/>
              <a:t>митну</a:t>
            </a:r>
            <a:r>
              <a:rPr lang="ru-RU" dirty="0"/>
              <a:t>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є </a:t>
            </a:r>
            <a:r>
              <a:rPr lang="ru-RU" dirty="0" err="1"/>
              <a:t>договірна</a:t>
            </a:r>
            <a:r>
              <a:rPr lang="ru-RU" dirty="0"/>
              <a:t> (</a:t>
            </a:r>
            <a:r>
              <a:rPr lang="ru-RU" dirty="0" err="1"/>
              <a:t>контрактна</a:t>
            </a:r>
            <a:r>
              <a:rPr lang="ru-RU" dirty="0"/>
              <a:t>) </a:t>
            </a:r>
            <a:r>
              <a:rPr lang="ru-RU" dirty="0" err="1"/>
              <a:t>вартість</a:t>
            </a:r>
            <a:r>
              <a:rPr lang="ru-RU" dirty="0"/>
              <a:t>, але не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вартості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smtClean="0"/>
              <a:t>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мита</a:t>
            </a:r>
            <a:r>
              <a:rPr lang="ru-RU" dirty="0"/>
              <a:t> та </a:t>
            </a:r>
            <a:r>
              <a:rPr lang="ru-RU" dirty="0" smtClean="0"/>
              <a:t>акцизного </a:t>
            </a:r>
            <a:r>
              <a:rPr lang="ru-RU" dirty="0" err="1"/>
              <a:t>податку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сплаті</a:t>
            </a:r>
            <a:r>
              <a:rPr lang="ru-RU" dirty="0"/>
              <a:t> і </a:t>
            </a:r>
            <a:r>
              <a:rPr lang="ru-RU" dirty="0" err="1"/>
              <a:t>включаються</a:t>
            </a:r>
            <a:r>
              <a:rPr lang="ru-RU" dirty="0"/>
              <a:t> до </a:t>
            </a:r>
            <a:r>
              <a:rPr lang="ru-RU" dirty="0" err="1"/>
              <a:t>ціни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uk-UA" dirty="0" smtClean="0"/>
              <a:t>    Ц = </a:t>
            </a:r>
            <a:r>
              <a:rPr lang="uk-UA" dirty="0" smtClean="0">
                <a:solidFill>
                  <a:srgbClr val="FF0000"/>
                </a:solidFill>
              </a:rPr>
              <a:t>Вартість товару + Мито </a:t>
            </a:r>
            <a:r>
              <a:rPr lang="uk-UA" dirty="0" smtClean="0"/>
              <a:t>+ Митні збори + </a:t>
            </a:r>
            <a:r>
              <a:rPr lang="uk-UA" dirty="0" smtClean="0">
                <a:solidFill>
                  <a:srgbClr val="FF0000"/>
                </a:solidFill>
              </a:rPr>
              <a:t>акцизний податок </a:t>
            </a:r>
            <a:r>
              <a:rPr lang="uk-UA" dirty="0" smtClean="0"/>
              <a:t>+ ПДВ</a:t>
            </a:r>
          </a:p>
          <a:p>
            <a:pPr algn="just"/>
            <a:r>
              <a:rPr lang="uk-UA" dirty="0"/>
              <a:t> </a:t>
            </a:r>
            <a:r>
              <a:rPr lang="uk-UA" dirty="0" smtClean="0"/>
              <a:t>          </a:t>
            </a:r>
            <a:r>
              <a:rPr lang="uk-UA" dirty="0" smtClean="0">
                <a:solidFill>
                  <a:srgbClr val="FF0000"/>
                </a:solidFill>
              </a:rPr>
              <a:t>в національній </a:t>
            </a:r>
          </a:p>
          <a:p>
            <a:pPr algn="just"/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 smtClean="0">
                <a:solidFill>
                  <a:srgbClr val="FF0000"/>
                </a:solidFill>
              </a:rPr>
              <a:t>                  валюті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2" y="4378036"/>
            <a:ext cx="2423886" cy="229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5091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5772" y="2108298"/>
            <a:ext cx="1878228" cy="2499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6601968" cy="495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f.ppt-online.org/files/slide/5/5pmGeEyjouC6XRJBFAOPD7LQI2tKT40gzilqM3/slide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76375"/>
            <a:ext cx="6180992" cy="46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417" y="4821382"/>
            <a:ext cx="3592777" cy="194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3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1700784" y="159362"/>
            <a:ext cx="5641848" cy="6361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b="1" dirty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Звільняються від оподаткування операції з</a:t>
            </a:r>
            <a:r>
              <a:rPr lang="ru-RU" sz="1800" b="1" dirty="0" smtClean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br>
              <a:rPr lang="ru-RU" sz="1800" b="1" dirty="0" smtClean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ru-RU" b="1" dirty="0" smtClean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(ст. 197)</a:t>
            </a:r>
            <a:endParaRPr b="1" dirty="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348343" y="943429"/>
            <a:ext cx="8536482" cy="5764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продуктів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дитячого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харчування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товарів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дитячого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асортименту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для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немовлят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переліком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затвердженим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Кабінетом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Міністрів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600" dirty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здобуття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вищої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середньої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професійно-технічної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дошкільної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освіти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навчальними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закладами,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доставки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пенсій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страхових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виплат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грошової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допомоги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населенню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незалежно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способу доставки) на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всіх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етапах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доставки до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кінцевого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споживача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охорони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здоров'я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закладами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охорони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здоров'я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мають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ліцензію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таких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endParaRPr sz="1600" dirty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реабілітаційних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інвалідам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дітям-інвалідам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також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путівок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санаторно-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курортне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лікування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оздоровлення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відпочинок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18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дітей-інвалідів</a:t>
            </a:r>
            <a:r>
              <a:rPr lang="ru-RU" sz="16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600" dirty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утримання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дітей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дошкільних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навчально-виховних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закладах, школах-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інтернатах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перевезення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пасажирів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міським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пасажирським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транспортом (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таксі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),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тарифи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регулюються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endParaRPr lang="ru-RU" sz="16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0" algn="l" rtl="0">
              <a:spcBef>
                <a:spcPts val="360"/>
              </a:spcBef>
              <a:spcAft>
                <a:spcPts val="0"/>
              </a:spcAft>
              <a:buSzPts val="1800"/>
            </a:pP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установленому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законом порядку.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Font typeface="Comic Sans MS"/>
              <a:buChar char="-"/>
            </a:pP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постачання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релігійними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організаціями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культових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lang="ru-RU" sz="16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0" algn="l" rtl="0">
              <a:spcBef>
                <a:spcPts val="360"/>
              </a:spcBef>
              <a:spcAft>
                <a:spcPts val="0"/>
              </a:spcAft>
              <a:buSzPts val="1800"/>
            </a:pP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та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предметів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культового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призначення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87313" lvl="0" indent="141288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інші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згідно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статті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197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Кодексу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514350" lvl="0" indent="-17145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62" y="5208342"/>
            <a:ext cx="3193455" cy="14991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9071"/>
          </a:xfrm>
        </p:spPr>
        <p:txBody>
          <a:bodyPr>
            <a:normAutofit fontScale="90000"/>
          </a:bodyPr>
          <a:lstStyle/>
          <a:p>
            <a:r>
              <a:rPr lang="uk-UA" sz="3600" b="1" u="sng" dirty="0" smtClean="0"/>
              <a:t/>
            </a:r>
            <a:br>
              <a:rPr lang="uk-UA" sz="3600" b="1" u="sng" dirty="0" smtClean="0"/>
            </a:br>
            <a:r>
              <a:rPr lang="uk-UA" sz="3600" b="1" u="sng" dirty="0" smtClean="0"/>
              <a:t>Послуги з охорони здоров’я, що </a:t>
            </a:r>
            <a:br>
              <a:rPr lang="uk-UA" sz="3600" b="1" u="sng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не звільняються</a:t>
            </a:r>
            <a:r>
              <a:rPr lang="uk-UA" sz="3600" b="1" u="sng" dirty="0" smtClean="0"/>
              <a:t> від оподаткування ПДВ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64655" y="1163782"/>
            <a:ext cx="9208655" cy="5209309"/>
          </a:xfrm>
        </p:spPr>
        <p:txBody>
          <a:bodyPr>
            <a:noAutofit/>
          </a:bodyPr>
          <a:lstStyle/>
          <a:p>
            <a:r>
              <a:rPr lang="uk-UA" sz="1400" dirty="0" smtClean="0"/>
              <a:t>а) надання косметологічної допомоги, крім тієї, що надається за медичними показаннями;</a:t>
            </a:r>
          </a:p>
          <a:p>
            <a:r>
              <a:rPr lang="uk-UA" sz="1400" dirty="0" smtClean="0"/>
              <a:t>б) масаж для зміцнення здоров’я дорослого населення, корекції осанки тощо;</a:t>
            </a:r>
          </a:p>
          <a:p>
            <a:r>
              <a:rPr lang="uk-UA" sz="1400" dirty="0" smtClean="0"/>
              <a:t>в) проведення профілактичних медичних оглядів із підготовкою висновку про стан здоров’я на прохання громадян;</a:t>
            </a:r>
          </a:p>
          <a:p>
            <a:r>
              <a:rPr lang="uk-UA" sz="1400" dirty="0" smtClean="0"/>
              <a:t>г) проведення гігієнічної експертизи проектних матеріалів та попередніх проектних пропозицій, у тому числі щодо розміщення об’єкта, а також нормативної документації на нові технології виробництва продукції та нові види продукції за заявкою замовника, гігієнічна оцінка зразків нових видів продукції;</a:t>
            </a:r>
          </a:p>
          <a:p>
            <a:r>
              <a:rPr lang="uk-UA" sz="1400" dirty="0" smtClean="0"/>
              <a:t>ґ) надання консультаційної допомоги з питань проведення державної санітарно-гігієнічної експертизи;</a:t>
            </a:r>
          </a:p>
          <a:p>
            <a:r>
              <a:rPr lang="uk-UA" sz="1400" dirty="0" smtClean="0"/>
              <a:t>д) обстеження за заявкою замовника об’єктів, що будуються, реконструюються або функціонують, з метою їх відповідності санітарному законодавству;</a:t>
            </a:r>
          </a:p>
          <a:p>
            <a:r>
              <a:rPr lang="uk-UA" sz="1400" dirty="0" smtClean="0"/>
              <a:t>е) проведення за заявкою замовника </a:t>
            </a:r>
            <a:r>
              <a:rPr lang="uk-UA" sz="1400" dirty="0" err="1" smtClean="0"/>
              <a:t>токсиколого</a:t>
            </a:r>
            <a:r>
              <a:rPr lang="uk-UA" sz="1400" dirty="0" smtClean="0"/>
              <a:t> - гігієнічних, медико - біологічних, санітарно-гігієнічних, фізіологічних та інших обстежень з метою визначення безпеки продукції для здоров’я людини;</a:t>
            </a:r>
          </a:p>
          <a:p>
            <a:r>
              <a:rPr lang="uk-UA" sz="1400" dirty="0" smtClean="0"/>
              <a:t>є) видача суб’єктам господарювання дозволів на виробництво, використання, транспортування, зберігання, реалізацію, захоронення, знищення, утилізацію продукції і речовин вітчизняного та імпортного виробництва, що потенційно небезпечні для здоров’я людини;</a:t>
            </a:r>
          </a:p>
          <a:p>
            <a:r>
              <a:rPr lang="uk-UA" sz="1400" dirty="0" smtClean="0"/>
              <a:t>ж) надання юридичним і фізичним особам консультаційної допомоги з питань застосування законодавства про охорону здоров’я, в тому числі щодо забезпечення санітарного та епідемічного благополуччя населення;</a:t>
            </a:r>
          </a:p>
          <a:p>
            <a:r>
              <a:rPr lang="uk-UA" sz="1400" dirty="0" smtClean="0"/>
              <a:t>з) проведення медичного огляду осіб для видачі:</a:t>
            </a:r>
          </a:p>
          <a:p>
            <a:pPr lvl="0"/>
            <a:r>
              <a:rPr lang="uk-UA" sz="1400" dirty="0" smtClean="0"/>
              <a:t>дозволу на право отримання та носіння зброї громадянам, крім військовослужбовців і посадових осіб, носіння зброї якими передбачено законодавством;</a:t>
            </a:r>
          </a:p>
          <a:p>
            <a:pPr lvl="0"/>
            <a:r>
              <a:rPr lang="uk-UA" sz="1400" dirty="0" smtClean="0"/>
              <a:t>відповідних документів на виїзд громадян за кордон за викликом родичів, що проживають у зарубіжних країнах, оздоровлення в зарубіжних лікувальних або санаторних закладах за власним бажанням, а також у службові відрядження (крім державних службовців, робота яких пов’язана з такими виїздами і які мають відповідні медичні документи); посвідчення водія транспортного засобу;</a:t>
            </a:r>
          </a:p>
        </p:txBody>
      </p:sp>
    </p:spTree>
    <p:extLst>
      <p:ext uri="{BB962C8B-B14F-4D97-AF65-F5344CB8AC3E}">
        <p14:creationId xmlns:p14="http://schemas.microsoft.com/office/powerpoint/2010/main" val="119998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uk-UA" sz="3600" b="1" u="sng" dirty="0" smtClean="0"/>
              <a:t/>
            </a:r>
            <a:br>
              <a:rPr lang="uk-UA" sz="3600" b="1" u="sng" dirty="0" smtClean="0"/>
            </a:br>
            <a:r>
              <a:rPr lang="uk-UA" sz="3600" b="1" u="sng" dirty="0" smtClean="0"/>
              <a:t>Послуги з охорони здоров’я, що </a:t>
            </a:r>
            <a:br>
              <a:rPr lang="uk-UA" sz="3600" b="1" u="sng" dirty="0" smtClean="0"/>
            </a:br>
            <a:r>
              <a:rPr lang="uk-UA" sz="3600" b="1" u="sng" dirty="0" smtClean="0">
                <a:solidFill>
                  <a:srgbClr val="C00000"/>
                </a:solidFill>
              </a:rPr>
              <a:t>не звільняються</a:t>
            </a:r>
            <a:r>
              <a:rPr lang="uk-UA" sz="3600" b="1" u="sng" dirty="0" smtClean="0"/>
              <a:t> від оподаткування ПДВ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4727" y="1340768"/>
            <a:ext cx="8709891" cy="4785395"/>
          </a:xfrm>
        </p:spPr>
        <p:txBody>
          <a:bodyPr>
            <a:normAutofit fontScale="25000" lnSpcReduction="20000"/>
          </a:bodyPr>
          <a:lstStyle/>
          <a:p>
            <a:r>
              <a:rPr lang="uk-UA" sz="6400" dirty="0" smtClean="0"/>
              <a:t>и) медичне обслуговування з’їздів, конференцій, симпозіумів, фестивалів, нарад, змагань тощо;</a:t>
            </a:r>
          </a:p>
          <a:p>
            <a:r>
              <a:rPr lang="uk-UA" sz="6400" dirty="0" smtClean="0"/>
              <a:t>і) медичне обслуговування громадян за їх бажанням у медичних закладах із поліпшеним сервісним обслуговуванням;</a:t>
            </a:r>
          </a:p>
          <a:p>
            <a:r>
              <a:rPr lang="uk-UA" sz="6400" dirty="0" smtClean="0"/>
              <a:t>ї) організація медичного контролю осіб, які займаються фізичною культурою і спортом в оздоровчих закладах;</a:t>
            </a:r>
          </a:p>
          <a:p>
            <a:r>
              <a:rPr lang="uk-UA" sz="6400" dirty="0" smtClean="0"/>
              <a:t>й) проведення профілактичних щеплень громадянам, які від’їжджають за кордон за викликом, для оздоровлення в зарубіжних лікувальних або санаторних закладах за власним бажанням, а також у туристичні подорожі (крім тих, що від’їжджають на лікування та в службові відрядження);</a:t>
            </a:r>
          </a:p>
          <a:p>
            <a:r>
              <a:rPr lang="uk-UA" sz="6400" dirty="0" smtClean="0"/>
              <a:t>к) складення за заявками замовників санітарних паспортів радіотехнічних об’єктів та проведення досліджень для їх підтвердження;</a:t>
            </a:r>
          </a:p>
          <a:p>
            <a:r>
              <a:rPr lang="uk-UA" sz="6400" dirty="0" smtClean="0"/>
              <a:t>л) проведення за заявками замовників державної санітарно-гігієнічної експертизи з акредитації та атестації підприємств, установ, організацій на право проведення </a:t>
            </a:r>
            <a:r>
              <a:rPr lang="uk-UA" sz="6400" dirty="0" err="1" smtClean="0"/>
              <a:t>токсиколого</a:t>
            </a:r>
            <a:r>
              <a:rPr lang="uk-UA" sz="6400" dirty="0" smtClean="0"/>
              <a:t> -гігієнічних, медико - біологічних, санітарно-гігієнічних та інших досліджень;</a:t>
            </a:r>
          </a:p>
          <a:p>
            <a:r>
              <a:rPr lang="uk-UA" sz="6400" dirty="0" smtClean="0"/>
              <a:t>м) визначення за заявками замовника шкідливих і небезпечних факторів виробничого середовища, технологічного та трудового процесів, проведення досліджень для розробки засобів і заходів щодо усунення або зменшення їх небезпечної дії;</a:t>
            </a:r>
          </a:p>
          <a:p>
            <a:r>
              <a:rPr lang="uk-UA" sz="6400" dirty="0" smtClean="0"/>
              <a:t>н) навчання за заявками замовників на робочих місцях фахівців підприємств, установ, організацій в установах санітарно-епідеміологічної служби, державних науково-дослідних інститутах гігієнічного та епідеміологічного профілю, а також фахівців підприємств, установ, організацій, проведення санітарно-гігієнічних та бактеріологічних досліджень;</a:t>
            </a:r>
          </a:p>
          <a:p>
            <a:r>
              <a:rPr lang="uk-UA" sz="6400" dirty="0" smtClean="0"/>
              <a:t>о) надання за заявками замовників послуг з організації роботи відомчих санітарних лабораторій, оснащення їх медичною технікою (обладнанням, апаратурою, приладами); навчання на місці фахівців таких лабораторій методики проведення санітарно-гігієнічних досліджень.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1775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3553" y="4349815"/>
            <a:ext cx="2535192" cy="233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cf.ppt-online.org/files/slide/5/5pmGeEyjouC6XRJBFAOPD7LQI2tKT40gzilqM3/slide-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9" y="131885"/>
            <a:ext cx="6075484" cy="455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5098294" y="697378"/>
            <a:ext cx="3888432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  <a:defRPr/>
            </a:pPr>
            <a:endParaRPr kumimoji="0" lang="uk-U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itchFamily="18" charset="0"/>
              <a:ea typeface="Times New Roman" pitchFamily="18" charset="0"/>
              <a:cs typeface="Arial" pitchFamily="34" charset="0"/>
              <a:sym typeface="Arial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КНП 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зобов’язане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зареєструватися як платник ПДВ і сплачувати цей податок за 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двох одночасних умов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: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  <a:sym typeface="Arial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1) заклад здійснює операції, що є об’єктом оподаткування ПДВ</a:t>
            </a:r>
            <a:r>
              <a:rPr kumimoji="0" lang="uk-UA" sz="2000" b="0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;</a:t>
            </a:r>
            <a:endParaRPr kumimoji="0" lang="uk-UA" sz="2000" b="0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  <a:sym typeface="Arial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2) обсяг цих операцій протягом останніх 12 місяців перевищив 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1 </a:t>
            </a:r>
            <a:r>
              <a:rPr kumimoji="0" lang="uk-U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млн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 </a:t>
            </a:r>
            <a:r>
              <a:rPr kumimoji="0" lang="uk-U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грн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Times New Roman" pitchFamily="18" charset="0"/>
                <a:cs typeface="Arial" pitchFamily="34" charset="0"/>
                <a:sym typeface="Arial"/>
              </a:rPr>
              <a:t>(без ПДВ).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901347"/>
            <a:ext cx="8208912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При визначенні обсягу слід враховувати операції, що оподатковуються за ставками 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20%, 7%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та 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0%, </a:t>
            </a:r>
            <a:r>
              <a:rPr kumimoji="0" lang="uk-UA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та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не брати до уваги операції, звільнені від ПДВ.</a:t>
            </a:r>
            <a:endParaRPr kumimoji="0" 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26" name="Picture 2" descr="В Україні створили чат-бот, який перевіряє закупівлю ліків лікарнями |  Економічна прав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76" y="1212903"/>
            <a:ext cx="4452040" cy="29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750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341745" y="366623"/>
            <a:ext cx="819265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О</a:t>
            </a:r>
            <a:r>
              <a:rPr lang="uk-UA" sz="1600" dirty="0" smtClean="0"/>
              <a:t>перації </a:t>
            </a:r>
            <a:r>
              <a:rPr lang="uk-UA" sz="1600" dirty="0"/>
              <a:t>з постачання на митній території України та/або ввезення на митну територію України лікарських засобів, медичних виробів та виробів медичного призначення підлягають оподаткуванню ПДВ за </a:t>
            </a:r>
            <a:r>
              <a:rPr lang="uk-UA" sz="1600" b="1" dirty="0"/>
              <a:t>ставкою податку у розмірі </a:t>
            </a:r>
            <a:r>
              <a:rPr lang="uk-UA" sz="1600" b="1" dirty="0">
                <a:solidFill>
                  <a:srgbClr val="FF0000"/>
                </a:solidFill>
              </a:rPr>
              <a:t>7% </a:t>
            </a:r>
            <a:r>
              <a:rPr lang="uk-UA" sz="1600" dirty="0"/>
              <a:t>відповідно до </a:t>
            </a:r>
            <a:r>
              <a:rPr lang="uk-UA" sz="1600" dirty="0" err="1"/>
              <a:t>пп</a:t>
            </a:r>
            <a:r>
              <a:rPr lang="uk-UA" sz="1600" dirty="0"/>
              <a:t>. «в» п. 193.1 Податкового кодексу України (далі – ПКУ), тобто, за умови, що такі: </a:t>
            </a:r>
          </a:p>
          <a:p>
            <a:endParaRPr lang="uk-UA" sz="1600" dirty="0"/>
          </a:p>
          <a:p>
            <a:r>
              <a:rPr lang="uk-UA" sz="1600" b="1" dirty="0"/>
              <a:t>лікарські засоби: </a:t>
            </a:r>
          </a:p>
          <a:p>
            <a:endParaRPr lang="uk-UA" sz="1600" dirty="0"/>
          </a:p>
          <a:p>
            <a:r>
              <a:rPr lang="uk-UA" sz="1600" dirty="0" smtClean="0"/>
              <a:t>- дозволені </a:t>
            </a:r>
            <a:r>
              <a:rPr lang="uk-UA" sz="1600" dirty="0"/>
              <a:t>для виробництва і застосування в Україні; </a:t>
            </a:r>
          </a:p>
          <a:p>
            <a:r>
              <a:rPr lang="uk-UA" sz="1600" dirty="0" smtClean="0"/>
              <a:t>- внесені </a:t>
            </a:r>
            <a:r>
              <a:rPr lang="uk-UA" sz="1600" dirty="0"/>
              <a:t>до Державного реєстру лікарських засобів; </a:t>
            </a:r>
            <a:endParaRPr lang="uk-UA" sz="1600" dirty="0" smtClean="0"/>
          </a:p>
          <a:p>
            <a:endParaRPr lang="uk-UA" sz="1600" dirty="0"/>
          </a:p>
          <a:p>
            <a:r>
              <a:rPr lang="uk-UA" sz="1600" b="1" dirty="0"/>
              <a:t>медичні вироби: </a:t>
            </a:r>
          </a:p>
          <a:p>
            <a:endParaRPr lang="uk-UA" sz="1600" dirty="0"/>
          </a:p>
          <a:p>
            <a:r>
              <a:rPr lang="uk-UA" sz="1600" dirty="0" smtClean="0"/>
              <a:t>- дозволені </a:t>
            </a:r>
            <a:r>
              <a:rPr lang="uk-UA" sz="1600" dirty="0"/>
              <a:t>для надання на ринку та/або введення в експлуатацію і застосування в Україні; </a:t>
            </a:r>
          </a:p>
          <a:p>
            <a:r>
              <a:rPr lang="uk-UA" sz="1600" dirty="0" smtClean="0"/>
              <a:t>- внесені </a:t>
            </a:r>
            <a:r>
              <a:rPr lang="uk-UA" sz="1600" dirty="0"/>
              <a:t>до Державного реєстру медичної техніки та виробів медичного призначення або відповідають вимогам відповідних технічних регламентів, що підтверджується документом про відповідність. </a:t>
            </a:r>
            <a:endParaRPr lang="uk-UA" sz="1600" dirty="0" smtClean="0"/>
          </a:p>
          <a:p>
            <a:endParaRPr lang="uk-UA" sz="1600" dirty="0"/>
          </a:p>
          <a:p>
            <a:r>
              <a:rPr lang="uk-UA" sz="1600" dirty="0"/>
              <a:t>При цьому, у разі якщо при здійсненні операцій з постачання на митній території України та/або ввезення на митну територію України лікарських засобів/медичних виробів не дотримано хоча б однієї із зазначених умов, такі операції оподатковуються ПДВ у загальновстановленому порядку за ставкою 20%. </a:t>
            </a:r>
          </a:p>
        </p:txBody>
      </p:sp>
    </p:spTree>
    <p:extLst>
      <p:ext uri="{BB962C8B-B14F-4D97-AF65-F5344CB8AC3E}">
        <p14:creationId xmlns:p14="http://schemas.microsoft.com/office/powerpoint/2010/main" val="1471970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6730" y="518747"/>
            <a:ext cx="22846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2"/>
                </a:solidFill>
              </a:rPr>
              <a:t>Практичне завдання №1 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918" y="457622"/>
            <a:ext cx="8682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/>
              <a:t>Виробник</a:t>
            </a:r>
            <a:r>
              <a:rPr lang="ru-RU" sz="1600" dirty="0" smtClean="0"/>
              <a:t> </a:t>
            </a:r>
            <a:r>
              <a:rPr lang="ru-RU" sz="1600" dirty="0"/>
              <a:t>поставив </a:t>
            </a:r>
            <a:r>
              <a:rPr lang="ru-RU" sz="1600" dirty="0" err="1"/>
              <a:t>дистриб’ютору</a:t>
            </a:r>
            <a:r>
              <a:rPr lang="ru-RU" sz="1600" dirty="0"/>
              <a:t> </a:t>
            </a:r>
            <a:r>
              <a:rPr lang="ru-RU" sz="1600" dirty="0" smtClean="0"/>
              <a:t>товар – </a:t>
            </a:r>
            <a:r>
              <a:rPr lang="ru-RU" sz="1600" dirty="0" err="1" smtClean="0"/>
              <a:t>лікарські</a:t>
            </a:r>
            <a:r>
              <a:rPr lang="ru-RU" sz="1600" dirty="0" smtClean="0"/>
              <a:t> </a:t>
            </a:r>
            <a:r>
              <a:rPr lang="ru-RU" sz="1600" dirty="0" err="1" smtClean="0"/>
              <a:t>препарати</a:t>
            </a:r>
            <a:r>
              <a:rPr lang="ru-RU" sz="1600" dirty="0" smtClean="0"/>
              <a:t> - на </a:t>
            </a:r>
            <a:r>
              <a:rPr lang="ru-RU" sz="1600" dirty="0"/>
              <a:t>суму 107 грн. (у </a:t>
            </a:r>
            <a:r>
              <a:rPr lang="ru-RU" sz="1600" dirty="0" err="1"/>
              <a:t>т.ч</a:t>
            </a:r>
            <a:r>
              <a:rPr lang="ru-RU" sz="1600" dirty="0"/>
              <a:t>. ПДВ). </a:t>
            </a:r>
            <a:r>
              <a:rPr lang="ru-RU" sz="1600" dirty="0" err="1" smtClean="0"/>
              <a:t>Дистрибютор</a:t>
            </a:r>
            <a:r>
              <a:rPr lang="ru-RU" sz="1600" dirty="0"/>
              <a:t> </a:t>
            </a:r>
            <a:r>
              <a:rPr lang="ru-RU" sz="1600" dirty="0" err="1" smtClean="0"/>
              <a:t>здійснив</a:t>
            </a:r>
            <a:r>
              <a:rPr lang="ru-RU" sz="1600" dirty="0" smtClean="0"/>
              <a:t> </a:t>
            </a:r>
            <a:r>
              <a:rPr lang="ru-RU" sz="1600" dirty="0" err="1" smtClean="0"/>
              <a:t>подальшу</a:t>
            </a:r>
            <a:r>
              <a:rPr lang="ru-RU" sz="1600" dirty="0" smtClean="0"/>
              <a:t> </a:t>
            </a:r>
            <a:r>
              <a:rPr lang="ru-RU" sz="1600" dirty="0" err="1" smtClean="0"/>
              <a:t>реалізацію</a:t>
            </a:r>
            <a:r>
              <a:rPr lang="ru-RU" sz="1600" dirty="0" smtClean="0"/>
              <a:t> </a:t>
            </a:r>
            <a:r>
              <a:rPr lang="ru-RU" sz="1600" dirty="0"/>
              <a:t>товару аптечному закладу. </a:t>
            </a:r>
            <a:r>
              <a:rPr lang="ru-RU" sz="1600" dirty="0" err="1" smtClean="0"/>
              <a:t>Аптечний</a:t>
            </a:r>
            <a:r>
              <a:rPr lang="ru-RU" sz="1600" dirty="0" smtClean="0"/>
              <a:t> заклад </a:t>
            </a:r>
            <a:r>
              <a:rPr lang="ru-RU" sz="1600" dirty="0" err="1" smtClean="0"/>
              <a:t>реалізував</a:t>
            </a:r>
            <a:r>
              <a:rPr lang="ru-RU" sz="1600" dirty="0" smtClean="0"/>
              <a:t> </a:t>
            </a:r>
            <a:r>
              <a:rPr lang="ru-RU" sz="1600" dirty="0" err="1" smtClean="0"/>
              <a:t>їх</a:t>
            </a:r>
            <a:r>
              <a:rPr lang="ru-RU" sz="1600" dirty="0" smtClean="0"/>
              <a:t> </a:t>
            </a:r>
            <a:r>
              <a:rPr lang="ru-RU" sz="1600" dirty="0" err="1" smtClean="0"/>
              <a:t>кінцевому</a:t>
            </a:r>
            <a:r>
              <a:rPr lang="ru-RU" sz="1600" dirty="0" smtClean="0"/>
              <a:t> </a:t>
            </a:r>
            <a:r>
              <a:rPr lang="ru-RU" sz="1600" dirty="0" err="1" smtClean="0"/>
              <a:t>споживачу</a:t>
            </a:r>
            <a:r>
              <a:rPr lang="ru-RU" sz="1600" dirty="0" smtClean="0"/>
              <a:t>. </a:t>
            </a:r>
            <a:r>
              <a:rPr lang="ru-RU" sz="1600" dirty="0" err="1" smtClean="0"/>
              <a:t>Націнка</a:t>
            </a:r>
            <a:r>
              <a:rPr lang="ru-RU" sz="1600" dirty="0" smtClean="0"/>
              <a:t> </a:t>
            </a:r>
            <a:r>
              <a:rPr lang="ru-RU" sz="1600" dirty="0" err="1" smtClean="0"/>
              <a:t>дистрибютора</a:t>
            </a:r>
            <a:r>
              <a:rPr lang="ru-RU" sz="1600" dirty="0" smtClean="0"/>
              <a:t> </a:t>
            </a:r>
            <a:r>
              <a:rPr lang="ru-RU" sz="1600" dirty="0" err="1" smtClean="0"/>
              <a:t>складає</a:t>
            </a:r>
            <a:r>
              <a:rPr lang="ru-RU" sz="1600" dirty="0" smtClean="0"/>
              <a:t> 10%. </a:t>
            </a:r>
            <a:r>
              <a:rPr lang="ru-RU" sz="1600" dirty="0" err="1" smtClean="0"/>
              <a:t>Націнка</a:t>
            </a:r>
            <a:r>
              <a:rPr lang="ru-RU" sz="1600" dirty="0" smtClean="0"/>
              <a:t> аптечного закладу – 10%.</a:t>
            </a:r>
            <a:endParaRPr lang="uk-UA" sz="1600" dirty="0" smtClean="0"/>
          </a:p>
          <a:p>
            <a:pPr algn="just"/>
            <a:r>
              <a:rPr lang="uk-UA" sz="1600" b="1" i="1" dirty="0" smtClean="0"/>
              <a:t>Розрахувати податок на додану вартість, який необхідно сплатити до бюджету кожному учаснику ланцюжка постачання.</a:t>
            </a:r>
            <a:endParaRPr lang="uk-UA" sz="16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009240" y="1903311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Розв'язання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406400" y="2303421"/>
            <a:ext cx="859692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Виробник </a:t>
            </a:r>
            <a:r>
              <a:rPr lang="uk-UA" dirty="0"/>
              <a:t>поставив дистриб’ютору товар на суму 107 грн. (у </a:t>
            </a:r>
            <a:r>
              <a:rPr lang="uk-UA" dirty="0" err="1"/>
              <a:t>т.ч</a:t>
            </a:r>
            <a:r>
              <a:rPr lang="uk-UA" dirty="0"/>
              <a:t>. ПДВ). У ціні препарату вже закладено податковий кредит (вхідний ПДВ), який складає 7 грн. </a:t>
            </a:r>
            <a:r>
              <a:rPr lang="uk-UA" dirty="0" smtClean="0"/>
              <a:t>Вартість </a:t>
            </a:r>
            <a:r>
              <a:rPr lang="uk-UA" dirty="0"/>
              <a:t>товару без ПДВ складає 100 грн. Дистриб’ютор формує свою ціну для подальшої реалізації товару аптечному закладу. Для цього він робить націнку на товар, </a:t>
            </a:r>
            <a:r>
              <a:rPr lang="uk-UA" dirty="0" smtClean="0"/>
              <a:t>яка складає </a:t>
            </a:r>
            <a:r>
              <a:rPr lang="uk-UA" dirty="0"/>
              <a:t>10%. </a:t>
            </a:r>
            <a:endParaRPr lang="uk-UA" dirty="0" smtClean="0"/>
          </a:p>
          <a:p>
            <a:r>
              <a:rPr lang="uk-UA" dirty="0" smtClean="0"/>
              <a:t>Ціна </a:t>
            </a:r>
            <a:r>
              <a:rPr lang="uk-UA" dirty="0"/>
              <a:t>реалізації без ПДВ дорівнює </a:t>
            </a:r>
            <a:r>
              <a:rPr lang="uk-UA" b="1" dirty="0"/>
              <a:t>100 + 10 = 110 грн</a:t>
            </a:r>
            <a:r>
              <a:rPr lang="uk-UA" dirty="0"/>
              <a:t>. Тепер на цю ціну необхідно нарахувати 7%. Ціна реалізації з ПДВ складає </a:t>
            </a:r>
            <a:r>
              <a:rPr lang="uk-UA" b="1" dirty="0"/>
              <a:t>110 + 7,7 = 117,7 грн</a:t>
            </a:r>
            <a:r>
              <a:rPr lang="uk-UA" dirty="0"/>
              <a:t>.</a:t>
            </a:r>
          </a:p>
          <a:p>
            <a:endParaRPr lang="uk-UA" dirty="0"/>
          </a:p>
          <a:p>
            <a:r>
              <a:rPr lang="uk-UA" dirty="0"/>
              <a:t>Аналогічну операцію здійснює аптечний заклад: встановлює роздрібну націнку на товар, виходячи з його базової ціни. Р</a:t>
            </a:r>
            <a:r>
              <a:rPr lang="uk-UA" dirty="0" smtClean="0"/>
              <a:t>озмір </a:t>
            </a:r>
            <a:r>
              <a:rPr lang="uk-UA" dirty="0"/>
              <a:t>націнки складає 10%. </a:t>
            </a:r>
            <a:endParaRPr lang="uk-UA" dirty="0" smtClean="0"/>
          </a:p>
          <a:p>
            <a:r>
              <a:rPr lang="uk-UA" dirty="0" smtClean="0"/>
              <a:t>Ціна </a:t>
            </a:r>
            <a:r>
              <a:rPr lang="uk-UA" dirty="0"/>
              <a:t>реалізації без ПДВ складає </a:t>
            </a:r>
            <a:r>
              <a:rPr lang="uk-UA" b="1" dirty="0"/>
              <a:t>110 + 11 = 121 грн. </a:t>
            </a:r>
            <a:endParaRPr lang="uk-UA" b="1" dirty="0" smtClean="0"/>
          </a:p>
          <a:p>
            <a:r>
              <a:rPr lang="uk-UA" dirty="0" smtClean="0"/>
              <a:t>Ціна </a:t>
            </a:r>
            <a:r>
              <a:rPr lang="uk-UA" dirty="0"/>
              <a:t>реалізації з ПДВ складає </a:t>
            </a:r>
            <a:r>
              <a:rPr lang="uk-UA" b="1" dirty="0"/>
              <a:t>121 + 8,47 = 129,47 грн</a:t>
            </a:r>
            <a:r>
              <a:rPr lang="uk-UA" dirty="0"/>
              <a:t>.</a:t>
            </a:r>
          </a:p>
          <a:p>
            <a:endParaRPr lang="uk-UA" dirty="0"/>
          </a:p>
          <a:p>
            <a:r>
              <a:rPr lang="uk-UA" dirty="0"/>
              <a:t>Отже, у даному випадку податковий кредит (вхідний ПДВ) – сума, яку дистриб’ютор і аптечний заклад отримали у ціні товару складає 7 та 7,7 грн відповідно.</a:t>
            </a:r>
          </a:p>
          <a:p>
            <a:endParaRPr lang="uk-UA" dirty="0"/>
          </a:p>
          <a:p>
            <a:r>
              <a:rPr lang="uk-UA" dirty="0"/>
              <a:t>Податкове зобов’язання (вихідний ПДВ) – сума, яку дистриб’ютор і аптечний заклад нарахували на свою ціну товару у момент його реалізації, складає 7,7 і 8,47 грн. відповідно.</a:t>
            </a:r>
          </a:p>
          <a:p>
            <a:endParaRPr lang="uk-UA" dirty="0"/>
          </a:p>
          <a:p>
            <a:r>
              <a:rPr lang="uk-UA" dirty="0"/>
              <a:t>ПДВ, яке має сплатити дистриб’ютор до бюджету, складає </a:t>
            </a:r>
            <a:r>
              <a:rPr lang="uk-UA" b="1" dirty="0"/>
              <a:t>7,7 – 7 = 0,70 грн</a:t>
            </a:r>
            <a:r>
              <a:rPr lang="uk-UA" dirty="0"/>
              <a:t>.</a:t>
            </a:r>
          </a:p>
          <a:p>
            <a:endParaRPr lang="uk-UA" dirty="0"/>
          </a:p>
          <a:p>
            <a:r>
              <a:rPr lang="uk-UA" dirty="0"/>
              <a:t>ПДВ, яке має сплатити аптечний заклад до бюджету, складає </a:t>
            </a:r>
            <a:r>
              <a:rPr lang="uk-UA" b="1" dirty="0"/>
              <a:t>8,47 – 7,7 = 0,77грн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278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107" y="1059455"/>
            <a:ext cx="8524670" cy="1158240"/>
          </a:xfrm>
        </p:spPr>
        <p:txBody>
          <a:bodyPr/>
          <a:lstStyle/>
          <a:p>
            <a:pPr algn="just"/>
            <a:r>
              <a:rPr lang="ru-RU" sz="1800" dirty="0" err="1"/>
              <a:t>Загальний</a:t>
            </a:r>
            <a:r>
              <a:rPr lang="ru-RU" sz="1800" dirty="0"/>
              <a:t> </a:t>
            </a:r>
            <a:r>
              <a:rPr lang="ru-RU" sz="1800" dirty="0" err="1"/>
              <a:t>обсяг</a:t>
            </a:r>
            <a:r>
              <a:rPr lang="ru-RU" sz="1800" dirty="0"/>
              <a:t> продажу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засобів</a:t>
            </a:r>
            <a:r>
              <a:rPr lang="ru-RU" sz="1800" dirty="0" smtClean="0"/>
              <a:t> </a:t>
            </a:r>
            <a:r>
              <a:rPr lang="ru-RU" sz="1800" dirty="0" err="1" smtClean="0"/>
              <a:t>фармацевтичного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підприємства</a:t>
            </a:r>
            <a:r>
              <a:rPr lang="ru-RU" sz="1800" dirty="0" smtClean="0"/>
              <a:t> в </a:t>
            </a:r>
            <a:r>
              <a:rPr lang="ru-RU" sz="1800" dirty="0" err="1"/>
              <a:t>липні</a:t>
            </a:r>
            <a:r>
              <a:rPr lang="ru-RU" sz="1800" dirty="0"/>
              <a:t> становив 1,2 млн. грн. (без </a:t>
            </a:r>
            <a:r>
              <a:rPr lang="ru-RU" sz="1800" dirty="0" err="1"/>
              <a:t>суми</a:t>
            </a:r>
            <a:r>
              <a:rPr lang="ru-RU" sz="1800" dirty="0"/>
              <a:t> ПДВ), з них – 800 тис. грн. – </a:t>
            </a:r>
            <a:r>
              <a:rPr lang="ru-RU" sz="1800" dirty="0" err="1"/>
              <a:t>обсяг</a:t>
            </a:r>
            <a:r>
              <a:rPr lang="ru-RU" sz="1800" dirty="0"/>
              <a:t> </a:t>
            </a:r>
            <a:r>
              <a:rPr lang="ru-RU" sz="1800" dirty="0" err="1"/>
              <a:t>експорту</a:t>
            </a:r>
            <a:r>
              <a:rPr lang="ru-RU" sz="1800" dirty="0"/>
              <a:t>. У </a:t>
            </a:r>
            <a:r>
              <a:rPr lang="ru-RU" sz="1800" dirty="0" err="1"/>
              <a:t>липні</a:t>
            </a:r>
            <a:r>
              <a:rPr lang="ru-RU" sz="1800" dirty="0"/>
              <a:t> </a:t>
            </a:r>
            <a:r>
              <a:rPr lang="ru-RU" sz="1800" dirty="0" err="1"/>
              <a:t>придбано</a:t>
            </a:r>
            <a:r>
              <a:rPr lang="ru-RU" sz="1800" dirty="0"/>
              <a:t> </a:t>
            </a:r>
            <a:r>
              <a:rPr lang="ru-RU" sz="1800" dirty="0" err="1"/>
              <a:t>основні</a:t>
            </a:r>
            <a:r>
              <a:rPr lang="ru-RU" sz="1800" dirty="0"/>
              <a:t> </a:t>
            </a:r>
            <a:r>
              <a:rPr lang="ru-RU" sz="1800" dirty="0" err="1"/>
              <a:t>виробничі</a:t>
            </a:r>
            <a:r>
              <a:rPr lang="ru-RU" sz="1800" dirty="0"/>
              <a:t> </a:t>
            </a:r>
            <a:r>
              <a:rPr lang="ru-RU" sz="1800" dirty="0" err="1"/>
              <a:t>фонди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використовуються</a:t>
            </a:r>
            <a:r>
              <a:rPr lang="ru-RU" sz="1800" dirty="0"/>
              <a:t> як для </a:t>
            </a:r>
            <a:r>
              <a:rPr lang="ru-RU" sz="1800" dirty="0" err="1"/>
              <a:t>виробництва</a:t>
            </a:r>
            <a:r>
              <a:rPr lang="ru-RU" sz="1800" dirty="0"/>
              <a:t> </a:t>
            </a:r>
            <a:r>
              <a:rPr lang="ru-RU" sz="1800" dirty="0" err="1"/>
              <a:t>експортної</a:t>
            </a:r>
            <a:r>
              <a:rPr lang="ru-RU" sz="1800" dirty="0"/>
              <a:t>, так і не </a:t>
            </a:r>
            <a:r>
              <a:rPr lang="ru-RU" sz="1800" dirty="0" err="1"/>
              <a:t>експортної</a:t>
            </a:r>
            <a:r>
              <a:rPr lang="ru-RU" sz="1800" dirty="0"/>
              <a:t> </a:t>
            </a:r>
            <a:r>
              <a:rPr lang="ru-RU" sz="1800" dirty="0" err="1"/>
              <a:t>продукції</a:t>
            </a:r>
            <a:r>
              <a:rPr lang="ru-RU" sz="1800" dirty="0"/>
              <a:t>, на суму 200 тис. грн. (без </a:t>
            </a:r>
            <a:r>
              <a:rPr lang="ru-RU" sz="1800" dirty="0" err="1"/>
              <a:t>суми</a:t>
            </a:r>
            <a:r>
              <a:rPr lang="ru-RU" sz="1800" dirty="0"/>
              <a:t> ПДВ). </a:t>
            </a:r>
            <a:r>
              <a:rPr lang="ru-RU" sz="1800" dirty="0" err="1"/>
              <a:t>Визначити</a:t>
            </a:r>
            <a:r>
              <a:rPr lang="ru-RU" sz="1800" dirty="0"/>
              <a:t> суму та строки </a:t>
            </a:r>
            <a:r>
              <a:rPr lang="ru-RU" sz="1800" dirty="0" err="1"/>
              <a:t>сплати</a:t>
            </a:r>
            <a:r>
              <a:rPr lang="ru-RU" sz="1800" dirty="0"/>
              <a:t> </a:t>
            </a:r>
            <a:r>
              <a:rPr lang="ru-RU" sz="1800" dirty="0" smtClean="0"/>
              <a:t>ПДВ.                                                                                                                                       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600449" y="658477"/>
            <a:ext cx="2234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2"/>
                </a:solidFill>
              </a:rPr>
              <a:t>Практичне завдання №2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99818" y="2249252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2"/>
                </a:solidFill>
              </a:rPr>
              <a:t>Розв'язання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1161" y="2673640"/>
            <a:ext cx="6198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1. </a:t>
            </a:r>
            <a:r>
              <a:rPr lang="ru-RU" sz="1800" dirty="0" err="1"/>
              <a:t>Експортні</a:t>
            </a:r>
            <a:r>
              <a:rPr lang="ru-RU" sz="1800" dirty="0"/>
              <a:t> </a:t>
            </a:r>
            <a:r>
              <a:rPr lang="ru-RU" sz="1800" dirty="0" err="1"/>
              <a:t>операції</a:t>
            </a:r>
            <a:r>
              <a:rPr lang="ru-RU" sz="1800" dirty="0"/>
              <a:t> </a:t>
            </a:r>
            <a:r>
              <a:rPr lang="ru-RU" sz="1800" dirty="0" err="1"/>
              <a:t>оподатковуються</a:t>
            </a:r>
            <a:r>
              <a:rPr lang="ru-RU" sz="1800" dirty="0"/>
              <a:t> за </a:t>
            </a:r>
            <a:r>
              <a:rPr lang="ru-RU" sz="1800" dirty="0" err="1"/>
              <a:t>ставкою</a:t>
            </a:r>
            <a:r>
              <a:rPr lang="ru-RU" sz="1800" dirty="0"/>
              <a:t> 0%:</a:t>
            </a:r>
          </a:p>
          <a:p>
            <a:r>
              <a:rPr lang="ru-RU" sz="1800" dirty="0">
                <a:solidFill>
                  <a:srgbClr val="0070C0"/>
                </a:solidFill>
              </a:rPr>
              <a:t>800 * 0% = 0 тис. грн.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1161" y="3442287"/>
            <a:ext cx="8440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2. </a:t>
            </a:r>
            <a:r>
              <a:rPr lang="ru-RU" sz="1800" dirty="0" err="1"/>
              <a:t>Податкове</a:t>
            </a:r>
            <a:r>
              <a:rPr lang="ru-RU" sz="1800" dirty="0"/>
              <a:t> </a:t>
            </a:r>
            <a:r>
              <a:rPr lang="ru-RU" sz="1800" dirty="0" err="1"/>
              <a:t>зобов'язання</a:t>
            </a:r>
            <a:r>
              <a:rPr lang="ru-RU" sz="1800" dirty="0"/>
              <a:t> з </a:t>
            </a:r>
            <a:r>
              <a:rPr lang="ru-RU" sz="1800" dirty="0" err="1"/>
              <a:t>операцій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підлягають</a:t>
            </a:r>
            <a:r>
              <a:rPr lang="ru-RU" sz="1800" dirty="0"/>
              <a:t> </a:t>
            </a:r>
            <a:r>
              <a:rPr lang="ru-RU" sz="1800" dirty="0" err="1"/>
              <a:t>оподаткуванню</a:t>
            </a:r>
            <a:r>
              <a:rPr lang="ru-RU" sz="1800" dirty="0"/>
              <a:t> за </a:t>
            </a:r>
            <a:r>
              <a:rPr lang="ru-RU" sz="1800" dirty="0" err="1"/>
              <a:t>ставкою</a:t>
            </a:r>
            <a:r>
              <a:rPr lang="ru-RU" sz="1800" dirty="0"/>
              <a:t> </a:t>
            </a:r>
            <a:r>
              <a:rPr lang="ru-RU" sz="1800" dirty="0" smtClean="0"/>
              <a:t>7%:</a:t>
            </a:r>
            <a:endParaRPr lang="ru-RU" sz="1800" dirty="0"/>
          </a:p>
          <a:p>
            <a:r>
              <a:rPr lang="ru-RU" sz="1800" dirty="0">
                <a:solidFill>
                  <a:srgbClr val="0070C0"/>
                </a:solidFill>
              </a:rPr>
              <a:t>(1200 – 800) * </a:t>
            </a:r>
            <a:r>
              <a:rPr lang="ru-RU" sz="1800" dirty="0" smtClean="0">
                <a:solidFill>
                  <a:srgbClr val="0070C0"/>
                </a:solidFill>
              </a:rPr>
              <a:t>7% </a:t>
            </a:r>
            <a:r>
              <a:rPr lang="ru-RU" sz="1800" dirty="0">
                <a:solidFill>
                  <a:srgbClr val="0070C0"/>
                </a:solidFill>
              </a:rPr>
              <a:t>= </a:t>
            </a:r>
            <a:r>
              <a:rPr lang="ru-RU" sz="1800" dirty="0" smtClean="0">
                <a:solidFill>
                  <a:srgbClr val="0070C0"/>
                </a:solidFill>
              </a:rPr>
              <a:t>28 тис</a:t>
            </a:r>
            <a:r>
              <a:rPr lang="ru-RU" sz="1800" dirty="0">
                <a:solidFill>
                  <a:srgbClr val="0070C0"/>
                </a:solidFill>
              </a:rPr>
              <a:t>. грн.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2031" y="43850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800" dirty="0"/>
              <a:t>3. Податковий кредит:</a:t>
            </a:r>
          </a:p>
          <a:p>
            <a:r>
              <a:rPr lang="ru-RU" sz="1800" dirty="0">
                <a:solidFill>
                  <a:srgbClr val="0070C0"/>
                </a:solidFill>
              </a:rPr>
              <a:t>200 * 20% = 40 тис. </a:t>
            </a:r>
            <a:r>
              <a:rPr lang="ru-RU" sz="1800" dirty="0" smtClean="0">
                <a:solidFill>
                  <a:srgbClr val="0070C0"/>
                </a:solidFill>
              </a:rPr>
              <a:t>грн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2031" y="5210310"/>
            <a:ext cx="7517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4. Сума </a:t>
            </a:r>
            <a:r>
              <a:rPr lang="ru-RU" sz="1800" dirty="0" err="1"/>
              <a:t>сплати</a:t>
            </a:r>
            <a:r>
              <a:rPr lang="ru-RU" sz="1800" dirty="0"/>
              <a:t> </a:t>
            </a:r>
            <a:r>
              <a:rPr lang="ru-RU" sz="1800" dirty="0" err="1"/>
              <a:t>податку</a:t>
            </a:r>
            <a:r>
              <a:rPr lang="ru-RU" sz="1800" dirty="0"/>
              <a:t> з ПДВ (сальдо </a:t>
            </a:r>
            <a:r>
              <a:rPr lang="ru-RU" sz="1800" dirty="0" err="1"/>
              <a:t>розрахунків</a:t>
            </a:r>
            <a:r>
              <a:rPr lang="ru-RU" sz="1800" dirty="0"/>
              <a:t> з бюджетом): </a:t>
            </a:r>
          </a:p>
          <a:p>
            <a:r>
              <a:rPr lang="ru-RU" sz="1800" dirty="0" smtClean="0">
                <a:solidFill>
                  <a:srgbClr val="0070C0"/>
                </a:solidFill>
              </a:rPr>
              <a:t>28 </a:t>
            </a:r>
            <a:r>
              <a:rPr lang="ru-RU" sz="1800" dirty="0">
                <a:solidFill>
                  <a:srgbClr val="0070C0"/>
                </a:solidFill>
              </a:rPr>
              <a:t>– 40 = </a:t>
            </a:r>
            <a:r>
              <a:rPr lang="ru-RU" sz="1800" dirty="0" smtClean="0">
                <a:solidFill>
                  <a:srgbClr val="0070C0"/>
                </a:solidFill>
              </a:rPr>
              <a:t>- 12 </a:t>
            </a:r>
            <a:r>
              <a:rPr lang="ru-RU" sz="1800" dirty="0">
                <a:solidFill>
                  <a:srgbClr val="0070C0"/>
                </a:solidFill>
              </a:rPr>
              <a:t>тис. грн.</a:t>
            </a:r>
          </a:p>
        </p:txBody>
      </p:sp>
    </p:spTree>
    <p:extLst>
      <p:ext uri="{BB962C8B-B14F-4D97-AF65-F5344CB8AC3E}">
        <p14:creationId xmlns:p14="http://schemas.microsoft.com/office/powerpoint/2010/main" val="5856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80" y="3635766"/>
            <a:ext cx="5681471" cy="274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079" y="301317"/>
            <a:ext cx="5681471" cy="33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73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428625" y="888475"/>
            <a:ext cx="8258100" cy="3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just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ru-RU">
                <a:latin typeface="Comic Sans MS"/>
                <a:ea typeface="Comic Sans MS"/>
                <a:cs typeface="Comic Sans MS"/>
                <a:sym typeface="Comic Sans MS"/>
              </a:rPr>
              <a:t>На дату виникнення податкових зобов’язань платник податку зобов’язаний скласти податкову накладну в електронній формі з дотриманням умови щодо реєстрації у порядку, визначеному законодавством, електронного підпису уповноваженої платником особи та зареєструвати її в Єдиному реєстрі податкових накладних у встановлений цим Кодексом термін.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28600" algn="just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endParaRPr u="sng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  <a:hlinkClick r:id="rId3"/>
            </a:endParaRPr>
          </a:p>
          <a:p>
            <a:pPr marL="457200" lvl="0" indent="-228600" algn="just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ru-RU" u="sng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Порядок надання податкової декларації та строки розрахунків з бюджетом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28600" algn="just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ru-RU">
                <a:latin typeface="Comic Sans MS"/>
                <a:ea typeface="Comic Sans MS"/>
                <a:cs typeface="Comic Sans MS"/>
                <a:sym typeface="Comic Sans MS"/>
              </a:rPr>
              <a:t>Податкова декларація подається за базовий звітний (податковий) період, що дорівнює календарному місяцю, протягом 20 календарних днів, що настають за останнім календарним днем звітного (податкового) місяця.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28600" algn="just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ru-RU">
                <a:latin typeface="Comic Sans MS"/>
                <a:ea typeface="Comic Sans MS"/>
                <a:cs typeface="Comic Sans MS"/>
                <a:sym typeface="Comic Sans MS"/>
              </a:rPr>
              <a:t>Сума податкового зобов’язання, зазначена платником податку в поданій ним податковій декларації, підлягає сплаті протягом 10 календарних днів, що настають за останнім днем відповідного граничного строку, передбаченого пунктом 203.1 цієї статті для подання податкової декларації.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endParaRPr b="1"/>
          </a:p>
        </p:txBody>
      </p:sp>
      <p:pic>
        <p:nvPicPr>
          <p:cNvPr id="4098" name="Picture 2" descr="Картинки по запросу &quot;пдв картинк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16" y="4357046"/>
            <a:ext cx="4215309" cy="196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8" descr="ÐÐ¾ÑÐ¾Ð¶ÐµÐµ Ð¸Ð·Ð¾Ð±ÑÐ°Ð¶ÐµÐ½Ð¸Ð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686498"/>
            <a:ext cx="8712966" cy="439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7" y="5254171"/>
            <a:ext cx="2828925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Wave_OBS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00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Props1.xml><?xml version="1.0" encoding="utf-8"?>
<ds:datastoreItem xmlns:ds="http://schemas.openxmlformats.org/officeDocument/2006/customXml" ds:itemID="{240A5A62-9030-410F-BB8B-507D1C3623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09A432-894E-4211-B87C-70BA174A6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8ED842-0509-4E81-A5AE-CACA133C840C}">
  <ds:schemaRefs>
    <ds:schemaRef ds:uri="75a0c8a7-fc69-4d5c-a47a-78898665c738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4fab1dd-03fa-4b8b-a663-4f24aa6e222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1751</Words>
  <Application>Microsoft Office PowerPoint</Application>
  <PresentationFormat>Екран (4:3)</PresentationFormat>
  <Paragraphs>129</Paragraphs>
  <Slides>22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Comic Sans MS</vt:lpstr>
      <vt:lpstr>Georgia</vt:lpstr>
      <vt:lpstr>Times New Roman</vt:lpstr>
      <vt:lpstr>Шаблон Wave_OBS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Платниками податку на додану вартість є:</vt:lpstr>
      <vt:lpstr>Презентація PowerPoint</vt:lpstr>
      <vt:lpstr>Презентація PowerPoint</vt:lpstr>
      <vt:lpstr>Презентація PowerPoint</vt:lpstr>
      <vt:lpstr>БАЗА ОПОДАТКУВАННЯ</vt:lpstr>
      <vt:lpstr>Презентація PowerPoint</vt:lpstr>
      <vt:lpstr>Презентація PowerPoint</vt:lpstr>
      <vt:lpstr>Звільняються від оподаткування операції з: (ст. 197)</vt:lpstr>
      <vt:lpstr> Послуги з охорони здоров’я, що  не звільняються від оподаткування ПДВ </vt:lpstr>
      <vt:lpstr> Послуги з охорони здоров’я, що  не звільняються від оподаткування ПДВ </vt:lpstr>
      <vt:lpstr>Презентація PowerPoint</vt:lpstr>
      <vt:lpstr>Презентація PowerPoint</vt:lpstr>
      <vt:lpstr>Презентація PowerPoint</vt:lpstr>
      <vt:lpstr>Презентація PowerPoint</vt:lpstr>
      <vt:lpstr>Загальний обсяг продажу лікарських засобів фармацевтичного підприємства в липні становив 1,2 млн. грн. (без суми ПДВ), з них – 800 тис. грн. – обсяг експорту. У липні придбано основні виробничі фонди, які використовуються як для виробництва експортної, так і не експортної продукції, на суму 200 тис. грн. (без суми ПДВ). Визначити суму та строки сплати ПДВ.                                                                                                                                       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2.   Непрямі податки</dc:title>
  <dc:creator>Gradient</dc:creator>
  <cp:lastModifiedBy>Князькова Валентина Яківна</cp:lastModifiedBy>
  <cp:revision>100</cp:revision>
  <dcterms:modified xsi:type="dcterms:W3CDTF">2024-09-09T11:50:56Z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0x01010067EDF1E5197B5E41BF7D5F14A7663C21</vt:lpwstr>
  </property>
</Properties>
</file>