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66" r:id="rId4"/>
    <p:sldMasterId id="2147483878" r:id="rId5"/>
    <p:sldMasterId id="2147483891" r:id="rId6"/>
  </p:sldMasterIdLst>
  <p:notesMasterIdLst>
    <p:notesMasterId r:id="rId25"/>
  </p:notesMasterIdLst>
  <p:sldIdLst>
    <p:sldId id="326" r:id="rId7"/>
    <p:sldId id="329" r:id="rId8"/>
    <p:sldId id="330" r:id="rId9"/>
    <p:sldId id="331" r:id="rId10"/>
    <p:sldId id="313" r:id="rId11"/>
    <p:sldId id="314" r:id="rId12"/>
    <p:sldId id="327" r:id="rId13"/>
    <p:sldId id="328" r:id="rId14"/>
    <p:sldId id="338" r:id="rId15"/>
    <p:sldId id="333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</p:sldIdLst>
  <p:sldSz cx="9144000" cy="6858000" type="screen4x3"/>
  <p:notesSz cx="6761163" cy="9942513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omic Sans MS" panose="030F0702030302020204" pitchFamily="66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6" autoAdjust="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1.fntdata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2429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7ec75ed35_1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57ec75ed35_1_98:notes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9699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354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197703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43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155645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27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57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134696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2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2240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20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18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99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4148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28625" y="2000250"/>
            <a:ext cx="8258175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78379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38385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42971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 rot="5400000">
            <a:off x="2601913" y="-173037"/>
            <a:ext cx="3911600" cy="825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6583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9004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457200" y="1000108"/>
            <a:ext cx="8115328" cy="642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1487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579275" y="259756"/>
            <a:ext cx="81153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u="sng">
                <a:solidFill>
                  <a:srgbClr val="40404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  <a:defRPr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–"/>
              <a:defRPr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Char char="–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Char char="•"/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2250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ransition spd="slow">
    <p:push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0">
              <a:srgbClr val="FFFF00"/>
            </a:gs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060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</p:sldLayoutIdLst>
  <p:transition spd="slow">
    <p:push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1214437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28625" y="2000250"/>
            <a:ext cx="8258175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40357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8" r:id="rId6"/>
    <p:sldLayoutId id="2147483899" r:id="rId7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Інші податки, що сплачуються закладами охорони здоров’я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492896"/>
            <a:ext cx="5400600" cy="400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8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Системи оподаткування для </a:t>
            </a:r>
            <a:r>
              <a:rPr lang="uk-UA" b="1" dirty="0" err="1" smtClean="0">
                <a:solidFill>
                  <a:srgbClr val="C00000"/>
                </a:solidFill>
              </a:rPr>
              <a:t>лікарів-ФОП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9592" y="1844824"/>
            <a:ext cx="2232248" cy="122413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b="1" dirty="0" smtClean="0"/>
              <a:t>загальна </a:t>
            </a:r>
          </a:p>
          <a:p>
            <a:pPr>
              <a:buNone/>
            </a:pPr>
            <a:r>
              <a:rPr lang="uk-UA" b="1" dirty="0" smtClean="0"/>
              <a:t>система</a:t>
            </a:r>
          </a:p>
          <a:p>
            <a:pPr>
              <a:buNone/>
            </a:pPr>
            <a:r>
              <a:rPr lang="uk-UA" b="1" dirty="0" smtClean="0"/>
              <a:t>оподаткування</a:t>
            </a:r>
            <a:endParaRPr lang="uk-UA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131840" y="1844824"/>
            <a:ext cx="2592288" cy="1296143"/>
          </a:xfrm>
        </p:spPr>
        <p:txBody>
          <a:bodyPr>
            <a:normAutofit fontScale="85000" lnSpcReduction="20000"/>
          </a:bodyPr>
          <a:lstStyle/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спрощена</a:t>
            </a:r>
          </a:p>
          <a:p>
            <a:pPr marL="0">
              <a:spcBef>
                <a:spcPts val="0"/>
              </a:spcBef>
              <a:buNone/>
            </a:pPr>
            <a:r>
              <a:rPr lang="uk-UA" b="1" dirty="0" smtClean="0"/>
              <a:t>система             оподаткування</a:t>
            </a:r>
            <a:endParaRPr lang="uk-UA" b="1" i="1" dirty="0" smtClean="0"/>
          </a:p>
          <a:p>
            <a:endParaRPr lang="uk-UA" dirty="0"/>
          </a:p>
        </p:txBody>
      </p:sp>
      <p:pic>
        <p:nvPicPr>
          <p:cNvPr id="1026" name="Picture 2" descr="Картинки медицина (46 фото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3284984"/>
            <a:ext cx="4514850" cy="30099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56176" y="1772816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Arial"/>
                <a:sym typeface="Arial"/>
              </a:rPr>
              <a:t>незалежна         професійна діяльність</a:t>
            </a:r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091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Загальна система оподаткування</a:t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uk-UA" dirty="0" smtClean="0"/>
              <a:t>обсяг виручки від надання медичних послуг не обмежений;</a:t>
            </a:r>
          </a:p>
          <a:p>
            <a:pPr lvl="0"/>
            <a:r>
              <a:rPr lang="uk-UA" dirty="0" smtClean="0"/>
              <a:t>можуть мати будь-яку кількість найманих працівників;</a:t>
            </a:r>
          </a:p>
          <a:p>
            <a:pPr lvl="0"/>
            <a:r>
              <a:rPr lang="uk-UA" dirty="0" smtClean="0"/>
              <a:t>ставка </a:t>
            </a:r>
            <a:r>
              <a:rPr lang="uk-UA" b="1" dirty="0" smtClean="0"/>
              <a:t>податку з чистого доходу </a:t>
            </a:r>
            <a:r>
              <a:rPr lang="uk-UA" dirty="0" err="1" smtClean="0"/>
              <a:t>ФОП</a:t>
            </a:r>
            <a:r>
              <a:rPr lang="uk-UA" dirty="0" smtClean="0"/>
              <a:t> - 18%;</a:t>
            </a:r>
          </a:p>
          <a:p>
            <a:pPr lvl="0"/>
            <a:r>
              <a:rPr lang="uk-UA" dirty="0" smtClean="0"/>
              <a:t>суму податку можна зменшити, вказавши витрати на здійснення підприємницької діяльності;</a:t>
            </a:r>
          </a:p>
          <a:p>
            <a:pPr lvl="0"/>
            <a:r>
              <a:rPr lang="uk-UA" b="1" dirty="0" smtClean="0"/>
              <a:t>військовий збір </a:t>
            </a:r>
            <a:r>
              <a:rPr lang="uk-UA" dirty="0" smtClean="0"/>
              <a:t>- 1,5% від чистого доходу;</a:t>
            </a:r>
          </a:p>
          <a:p>
            <a:pPr lvl="0"/>
            <a:r>
              <a:rPr lang="uk-UA" b="1" dirty="0" smtClean="0"/>
              <a:t>ЄСВ</a:t>
            </a:r>
            <a:r>
              <a:rPr lang="uk-UA" dirty="0" smtClean="0"/>
              <a:t> - 22%;</a:t>
            </a:r>
          </a:p>
          <a:p>
            <a:pPr lvl="0"/>
            <a:r>
              <a:rPr lang="uk-UA" b="1" dirty="0" smtClean="0"/>
              <a:t>ПДВ</a:t>
            </a:r>
            <a:r>
              <a:rPr lang="uk-UA" dirty="0" smtClean="0"/>
              <a:t> стягується в разі, якщо суб’єкт за останній рік провів операцій з постачання товарів більш, ніж на 1 млн. грн. та залежить від виду цих послуг.</a:t>
            </a:r>
          </a:p>
        </p:txBody>
      </p:sp>
    </p:spTree>
    <p:extLst>
      <p:ext uri="{BB962C8B-B14F-4D97-AF65-F5344CB8AC3E}">
        <p14:creationId xmlns:p14="http://schemas.microsoft.com/office/powerpoint/2010/main" val="59370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lvl="0"/>
            <a:r>
              <a:rPr lang="uk-UA" sz="2000" b="1" dirty="0" smtClean="0">
                <a:latin typeface="Comic Sans MS" pitchFamily="66" charset="0"/>
              </a:rPr>
              <a:t>Податок  на нерухомість 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у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що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не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перевищує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1,5</a:t>
            </a:r>
            <a:r>
              <a:rPr lang="uk-UA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%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розміру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мінімальної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,</a:t>
            </a:r>
            <a:r>
              <a:rPr lang="en-US" sz="2000" b="1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встановленої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законом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1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)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1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квадратний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метр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бази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uk-UA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в Одесі у 202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4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році – 1%, або 71 грн за 1 кв. м.</a:t>
            </a:r>
            <a:r>
              <a:rPr lang="uk-UA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)</a:t>
            </a:r>
            <a:r>
              <a:rPr lang="uk-UA" sz="2000" dirty="0" smtClean="0">
                <a:latin typeface="Comic Sans MS" pitchFamily="66" charset="0"/>
              </a:rPr>
              <a:t>;</a:t>
            </a:r>
          </a:p>
          <a:p>
            <a:pPr lvl="0"/>
            <a:r>
              <a:rPr lang="uk-UA" sz="2000" b="1" dirty="0" smtClean="0">
                <a:latin typeface="Comic Sans MS" pitchFamily="66" charset="0"/>
              </a:rPr>
              <a:t>Плата за землю </a:t>
            </a:r>
            <a:r>
              <a:rPr lang="uk-UA" sz="2000" dirty="0" smtClean="0">
                <a:latin typeface="Comic Sans MS" pitchFamily="66" charset="0"/>
              </a:rPr>
              <a:t>за ставкою </a:t>
            </a:r>
            <a:r>
              <a:rPr lang="ru-RU" sz="2000" dirty="0" smtClean="0">
                <a:latin typeface="Comic Sans MS" pitchFamily="66" charset="0"/>
              </a:rPr>
              <a:t>не </a:t>
            </a:r>
            <a:r>
              <a:rPr lang="ru-RU" sz="2000" dirty="0" err="1" smtClean="0">
                <a:latin typeface="Comic Sans MS" pitchFamily="66" charset="0"/>
              </a:rPr>
              <a:t>більше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3 </a:t>
            </a:r>
            <a:r>
              <a:rPr lang="ru-RU" sz="2000" b="1" dirty="0" err="1" smtClean="0">
                <a:solidFill>
                  <a:srgbClr val="FF0000"/>
                </a:solidFill>
                <a:latin typeface="Comic Sans MS" pitchFamily="66" charset="0"/>
              </a:rPr>
              <a:t>відсотків</a:t>
            </a:r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від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їх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нормативної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грошової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оцінки</a:t>
            </a:r>
            <a:r>
              <a:rPr lang="ru-RU" sz="2000" dirty="0" smtClean="0">
                <a:latin typeface="Comic Sans MS" pitchFamily="66" charset="0"/>
              </a:rPr>
              <a:t> (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в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Одесі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в 2024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році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</a:rPr>
              <a:t>для </a:t>
            </a:r>
            <a:r>
              <a:rPr lang="ru-RU" sz="2000" dirty="0" err="1" smtClean="0">
                <a:latin typeface="Comic Sans MS" pitchFamily="66" charset="0"/>
              </a:rPr>
              <a:t>будівництва</a:t>
            </a:r>
            <a:r>
              <a:rPr lang="ru-RU" sz="2000" dirty="0" smtClean="0">
                <a:latin typeface="Comic Sans MS" pitchFamily="66" charset="0"/>
              </a:rPr>
              <a:t> та </a:t>
            </a:r>
            <a:r>
              <a:rPr lang="ru-RU" sz="2000" dirty="0" err="1" smtClean="0">
                <a:latin typeface="Comic Sans MS" pitchFamily="66" charset="0"/>
              </a:rPr>
              <a:t>обслуговування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будівель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закладів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охорони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здоров’я</a:t>
            </a:r>
            <a:r>
              <a:rPr lang="ru-RU" sz="2000" dirty="0" smtClean="0">
                <a:latin typeface="Comic Sans MS" pitchFamily="66" charset="0"/>
              </a:rPr>
              <a:t> та </a:t>
            </a:r>
            <a:r>
              <a:rPr lang="ru-RU" sz="2000" dirty="0" err="1" smtClean="0">
                <a:latin typeface="Comic Sans MS" pitchFamily="66" charset="0"/>
              </a:rPr>
              <a:t>соціальної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допомоги</a:t>
            </a:r>
            <a:r>
              <a:rPr lang="uk-UA" sz="2000" dirty="0" smtClean="0">
                <a:latin typeface="Comic Sans MS" pitchFamily="66" charset="0"/>
              </a:rPr>
              <a:t>; - 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</a:rPr>
              <a:t>1 відсоток</a:t>
            </a:r>
            <a:r>
              <a:rPr lang="uk-UA" sz="2000" dirty="0" smtClean="0">
                <a:latin typeface="Comic Sans MS" pitchFamily="66" charset="0"/>
              </a:rPr>
              <a:t>);</a:t>
            </a:r>
          </a:p>
          <a:p>
            <a:pPr lvl="0"/>
            <a:r>
              <a:rPr lang="uk-UA" sz="2000" b="1" dirty="0" smtClean="0">
                <a:latin typeface="Comic Sans MS" pitchFamily="66" charset="0"/>
              </a:rPr>
              <a:t>Транспортний податок </a:t>
            </a:r>
            <a:r>
              <a:rPr lang="uk-UA" sz="2000" dirty="0" smtClean="0">
                <a:latin typeface="Comic Sans MS" pitchFamily="66" charset="0"/>
              </a:rPr>
              <a:t>– 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</a:rPr>
              <a:t>25 000 грн за рік </a:t>
            </a:r>
            <a:r>
              <a:rPr lang="uk-UA" sz="2000" dirty="0" smtClean="0">
                <a:latin typeface="Comic Sans MS" pitchFamily="66" charset="0"/>
              </a:rPr>
              <a:t>(за авто, з року випуску яких не пройшло 5 років та </a:t>
            </a:r>
            <a:r>
              <a:rPr lang="uk-UA" sz="2000" dirty="0" err="1" smtClean="0">
                <a:latin typeface="Comic Sans MS" pitchFamily="66" charset="0"/>
              </a:rPr>
              <a:t>середньоринкова</a:t>
            </a:r>
            <a:r>
              <a:rPr lang="uk-UA" sz="2000" dirty="0" smtClean="0">
                <a:latin typeface="Comic Sans MS" pitchFamily="66" charset="0"/>
              </a:rPr>
              <a:t> вартість яких не менше </a:t>
            </a:r>
            <a:r>
              <a:rPr lang="uk-UA" sz="2000" b="1" dirty="0" smtClean="0">
                <a:latin typeface="Comic Sans MS" pitchFamily="66" charset="0"/>
              </a:rPr>
              <a:t> 375</a:t>
            </a:r>
            <a:r>
              <a:rPr lang="uk-UA" sz="2000" b="1" dirty="0" smtClean="0">
                <a:latin typeface="Comic Sans MS" pitchFamily="66" charset="0"/>
                <a:sym typeface="Comic Sans MS"/>
              </a:rPr>
              <a:t> розмірів </a:t>
            </a:r>
            <a:r>
              <a:rPr lang="en-US" sz="2000" b="1" dirty="0" err="1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мінімальної</a:t>
            </a:r>
            <a:r>
              <a:rPr lang="en-US" sz="2000" b="1" dirty="0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en-US" sz="2000" b="1" dirty="0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dirty="0" err="1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2000" b="1" dirty="0" smtClean="0">
                <a:latin typeface="Comic Sans MS" pitchFamily="66" charset="0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встановленої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законом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1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en-US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) </a:t>
            </a:r>
            <a:r>
              <a:rPr lang="en-US" sz="2000" dirty="0" err="1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року</a:t>
            </a:r>
            <a:r>
              <a:rPr lang="uk-UA" sz="2000" dirty="0" smtClean="0">
                <a:solidFill>
                  <a:srgbClr val="333333"/>
                </a:solidFill>
                <a:latin typeface="Comic Sans MS" pitchFamily="66" charset="0"/>
                <a:ea typeface="Comic Sans MS"/>
                <a:cs typeface="Comic Sans MS"/>
                <a:sym typeface="Comic Sans MS"/>
              </a:rPr>
              <a:t> (у 2024 році – не менше </a:t>
            </a:r>
            <a:r>
              <a:rPr lang="uk-UA" sz="2000" dirty="0" smtClean="0">
                <a:solidFill>
                  <a:srgbClr val="FF0000"/>
                </a:solidFill>
                <a:latin typeface="Comic Sans MS" pitchFamily="66" charset="0"/>
              </a:rPr>
              <a:t>2 662 500 </a:t>
            </a:r>
            <a:r>
              <a:rPr lang="uk-UA" sz="2000" dirty="0" smtClean="0">
                <a:latin typeface="Comic Sans MS" pitchFamily="66" charset="0"/>
              </a:rPr>
              <a:t>грн)</a:t>
            </a:r>
            <a:endParaRPr lang="uk-UA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fontAlgn="base"/>
            <a:r>
              <a:rPr lang="uk-UA" sz="2000" b="1" dirty="0" smtClean="0">
                <a:latin typeface="Comic Sans MS" pitchFamily="66" charset="0"/>
              </a:rPr>
              <a:t>Екологічний податок</a:t>
            </a:r>
            <a:r>
              <a:rPr lang="uk-UA" sz="2000" dirty="0" smtClean="0">
                <a:latin typeface="Comic Sans MS" pitchFamily="66" charset="0"/>
              </a:rPr>
              <a:t> за розміщення окремих видів надзвичайно небезпечних відходів: обладнання та приладів, що містять ртуть, елементи з іонізуючим випромінюванням - 952,02 гривні за одиницю;</a:t>
            </a:r>
          </a:p>
          <a:p>
            <a:pPr fontAlgn="base">
              <a:buNone/>
            </a:pPr>
            <a:r>
              <a:rPr lang="uk-UA" sz="2000" dirty="0" smtClean="0">
                <a:latin typeface="Comic Sans MS" pitchFamily="66" charset="0"/>
              </a:rPr>
              <a:t>      люмінесцентних ламп - 16,57 гривні за одиницю.</a:t>
            </a:r>
          </a:p>
          <a:p>
            <a:pPr lvl="0"/>
            <a:endParaRPr lang="uk-UA" sz="20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41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148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i="1" dirty="0" err="1" smtClean="0"/>
              <a:t>Єдиний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податок</a:t>
            </a:r>
            <a:endParaRPr lang="ru-RU" sz="4000" b="1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12775"/>
            <a:ext cx="6912768" cy="43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6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/>
          <p:nvPr/>
        </p:nvSpPr>
        <p:spPr>
          <a:xfrm>
            <a:off x="179512" y="476672"/>
            <a:ext cx="8697600" cy="4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00050" algn="just">
              <a:lnSpc>
                <a:spcPct val="115000"/>
              </a:lnSpc>
            </a:pPr>
            <a:r>
              <a:rPr lang="uk-UA" sz="1600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Спрощена система оподаткування, обліку та звітності</a:t>
            </a:r>
            <a:r>
              <a:rPr lang="uk-UA" sz="1600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особливий механізм справляння податків і зборів, що встановлює заміну сплати окремих податків і зборів, на сплату єдиного податку в порядку та  з одночасним веденням спрощеного обліку та звітності.</a:t>
            </a:r>
          </a:p>
          <a:p>
            <a:pPr indent="400050" algn="just">
              <a:lnSpc>
                <a:spcPct val="115000"/>
              </a:lnSpc>
              <a:spcBef>
                <a:spcPts val="1200"/>
              </a:spcBef>
            </a:pPr>
            <a:r>
              <a:rPr lang="uk-UA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Медичний заклад - юридична особа чи лікар - фізична особа - підприємець може самостійно обрати спрощену систему оподаткування, якщо така особа відповідає вимогам та реєструється платником єдиного податку.</a:t>
            </a:r>
            <a:endParaRPr lang="uk-UA"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997067"/>
            <a:ext cx="8409568" cy="345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5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Спрощена система оподаткування</a:t>
            </a:r>
            <a:br>
              <a:rPr lang="uk-UA" b="1" dirty="0" smtClean="0"/>
            </a:br>
            <a:r>
              <a:rPr lang="uk-UA" b="1" dirty="0" smtClean="0">
                <a:solidFill>
                  <a:srgbClr val="00B050"/>
                </a:solidFill>
              </a:rPr>
              <a:t>(ІІ або ІІІ група)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ctr"/>
            <a:endParaRPr lang="uk-UA" b="1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b="1" u="sng" dirty="0" smtClean="0"/>
          </a:p>
          <a:p>
            <a:pPr fontAlgn="t"/>
            <a:endParaRPr lang="uk-UA" dirty="0" smtClean="0"/>
          </a:p>
          <a:p>
            <a:pPr fontAlgn="t"/>
            <a:endParaRPr lang="uk-UA" b="1" u="sng" dirty="0" smtClean="0"/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11560" y="1641389"/>
          <a:ext cx="7920880" cy="469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5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Групи платників</a:t>
                      </a:r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Річний обсяг доходу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Дозволена кількість найманих осіб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/>
                        <a:t>Ставка</a:t>
                      </a:r>
                      <a:endParaRPr lang="uk-UA" sz="1800" b="1" dirty="0" smtClean="0"/>
                    </a:p>
                    <a:p>
                      <a:pPr algn="ctr"/>
                      <a:endParaRPr lang="uk-UA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6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>
                          <a:solidFill>
                            <a:srgbClr val="C00000"/>
                          </a:solidFill>
                        </a:rPr>
                        <a:t>2 група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ФІЗИЧНІ ОСОБИ</a:t>
                      </a:r>
                    </a:p>
                    <a:p>
                      <a:pPr algn="l"/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/>
                        <a:t>до </a:t>
                      </a:r>
                      <a:r>
                        <a:rPr lang="ru-RU" sz="1800" b="1" dirty="0" smtClean="0"/>
                        <a:t>834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розмірів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мінімальної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заробітної</a:t>
                      </a:r>
                      <a:r>
                        <a:rPr lang="ru-RU" sz="1800" dirty="0" smtClean="0"/>
                        <a:t> плати станом на 01.01 </a:t>
                      </a:r>
                      <a:r>
                        <a:rPr lang="ru-RU" sz="1800" dirty="0" err="1" smtClean="0"/>
                        <a:t>звітного</a:t>
                      </a:r>
                      <a:r>
                        <a:rPr lang="ru-RU" sz="1800" dirty="0" smtClean="0"/>
                        <a:t> року</a:t>
                      </a:r>
                      <a:endParaRPr lang="uk-UA" sz="1800" dirty="0" smtClean="0"/>
                    </a:p>
                    <a:p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5 921</a:t>
                      </a:r>
                      <a:r>
                        <a:rPr lang="uk-UA" sz="1800" b="1" baseline="0" dirty="0" smtClean="0">
                          <a:solidFill>
                            <a:srgbClr val="C00000"/>
                          </a:solidFill>
                        </a:rPr>
                        <a:t> 4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00 </a:t>
                      </a: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грн)</a:t>
                      </a:r>
                      <a:endParaRPr lang="uk-UA" sz="18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10</a:t>
                      </a:r>
                    </a:p>
                    <a:p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dirty="0" smtClean="0"/>
                        <a:t>до </a:t>
                      </a:r>
                      <a:r>
                        <a:rPr lang="uk-UA" sz="1800" b="1" dirty="0" smtClean="0"/>
                        <a:t>20%  </a:t>
                      </a:r>
                      <a:r>
                        <a:rPr lang="uk-UA" sz="1800" b="0" dirty="0" smtClean="0"/>
                        <a:t>мінімальної заробітної плати станом на 01.01.2024р.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1420,00 </a:t>
                      </a:r>
                      <a:r>
                        <a:rPr lang="uk-UA" sz="1800" dirty="0" smtClean="0">
                          <a:solidFill>
                            <a:srgbClr val="C00000"/>
                          </a:solidFill>
                        </a:rPr>
                        <a:t>грн.)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16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u="sng" dirty="0" smtClean="0">
                          <a:solidFill>
                            <a:srgbClr val="C00000"/>
                          </a:solidFill>
                        </a:rPr>
                        <a:t>3 група: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ФІЗИЧНІ ОСОБИ і ЮРИДИЧНІ ОСОБИ</a:t>
                      </a:r>
                    </a:p>
                    <a:p>
                      <a:pPr algn="l"/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до </a:t>
                      </a:r>
                      <a:r>
                        <a:rPr lang="ru-RU" sz="1800" b="1" dirty="0" smtClean="0"/>
                        <a:t>1167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розмірів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мінімальної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заробітної</a:t>
                      </a:r>
                      <a:r>
                        <a:rPr lang="ru-RU" sz="1800" dirty="0" smtClean="0"/>
                        <a:t> плати станом на 01.01 </a:t>
                      </a:r>
                      <a:r>
                        <a:rPr lang="ru-RU" sz="1800" dirty="0" err="1" smtClean="0"/>
                        <a:t>звітного</a:t>
                      </a:r>
                      <a:r>
                        <a:rPr lang="ru-RU" sz="1800" dirty="0" smtClean="0"/>
                        <a:t> року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7 285</a:t>
                      </a:r>
                      <a:r>
                        <a:rPr lang="ru-RU" sz="1800" b="1" baseline="0" dirty="0" smtClean="0">
                          <a:solidFill>
                            <a:srgbClr val="C00000"/>
                          </a:solidFill>
                        </a:rPr>
                        <a:t> 7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00 </a:t>
                      </a:r>
                      <a:r>
                        <a:rPr lang="ru-RU" sz="1800" dirty="0" err="1" smtClean="0">
                          <a:solidFill>
                            <a:srgbClr val="C00000"/>
                          </a:solidFill>
                        </a:rPr>
                        <a:t>грн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uk-UA" sz="1800" dirty="0" smtClean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не обмежено</a:t>
                      </a:r>
                    </a:p>
                    <a:p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uk-UA" sz="1800" b="1" dirty="0" smtClean="0"/>
                        <a:t>3% доходу </a:t>
                      </a:r>
                      <a:r>
                        <a:rPr lang="uk-UA" sz="1800" dirty="0" smtClean="0"/>
                        <a:t>– у разі сплати ПДВ у загальному порядку;</a:t>
                      </a:r>
                    </a:p>
                    <a:p>
                      <a:pPr fontAlgn="t"/>
                      <a:r>
                        <a:rPr lang="uk-UA" sz="1800" b="1" dirty="0" smtClean="0"/>
                        <a:t>5% доходу</a:t>
                      </a:r>
                      <a:r>
                        <a:rPr lang="uk-UA" sz="1800" dirty="0" smtClean="0"/>
                        <a:t> – без сплати ПДВ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45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772816"/>
            <a:ext cx="453650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прибуток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підприємств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доходи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фізичних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осіб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додану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вартість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,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крім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платників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ІІІ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групи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зі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ставкою 3%</a:t>
            </a:r>
            <a:endParaRPr kumimoji="0" lang="uk-UA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uk-UA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на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майно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в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частині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земельного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за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земельні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ділянки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,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що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використовуються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платниками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єдиного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для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провадження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господарської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діяльності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arenR"/>
              <a:tabLst/>
              <a:defRPr/>
            </a:pPr>
            <a:endParaRPr kumimoji="0" lang="uk-UA" sz="1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baPro-Regular"/>
              <a:cs typeface="Arial"/>
              <a:sym typeface="Arial"/>
            </a:endParaRPr>
          </a:p>
        </p:txBody>
      </p:sp>
      <p:pic>
        <p:nvPicPr>
          <p:cNvPr id="1026" name="Picture 2" descr="Фінансовий звіт - Роялті-фрі Інвестиція Стоков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088" y="3284984"/>
            <a:ext cx="3449942" cy="25649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476672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Медичні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заклади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та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лікарі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-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ФОПи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-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платники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єдиного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звільняються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від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обов'язку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нарахування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,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сплати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та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подання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податкової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звітності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з таких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податків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 і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зборів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baPro-Regular"/>
                <a:cs typeface="Arial"/>
                <a:sym typeface="Arial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967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8136904" cy="546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32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7031" cy="785700"/>
          </a:xfr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err="1" smtClean="0"/>
              <a:t>Платники</a:t>
            </a:r>
            <a:r>
              <a:rPr lang="ru-RU" dirty="0" smtClean="0"/>
              <a:t> </a:t>
            </a:r>
            <a:r>
              <a:rPr lang="ru-RU" dirty="0" err="1" smtClean="0"/>
              <a:t>податку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55576" y="1340768"/>
            <a:ext cx="3682752" cy="3312368"/>
          </a:xfr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uk-UA" sz="2400" dirty="0" smtClean="0">
                <a:solidFill>
                  <a:srgbClr val="4E4E4E"/>
                </a:solidFill>
                <a:latin typeface="Open Sans"/>
              </a:rPr>
              <a:t>лікарі - фізичні особи, </a:t>
            </a:r>
          </a:p>
          <a:p>
            <a:pPr marL="266700" indent="-38100"/>
            <a:r>
              <a:rPr lang="uk-UA" sz="2400" dirty="0" smtClean="0">
                <a:solidFill>
                  <a:srgbClr val="4E4E4E"/>
                </a:solidFill>
                <a:latin typeface="Open Sans"/>
              </a:rPr>
              <a:t>в тому числі нерезиденти, </a:t>
            </a:r>
          </a:p>
          <a:p>
            <a:pPr marL="266700" indent="-38100"/>
            <a:r>
              <a:rPr lang="uk-UA" sz="2400" dirty="0" smtClean="0">
                <a:solidFill>
                  <a:srgbClr val="4E4E4E"/>
                </a:solidFill>
                <a:latin typeface="Open Sans"/>
              </a:rPr>
              <a:t>які є власниками об’єктів нежитлової нерухомості. </a:t>
            </a:r>
            <a:endParaRPr lang="uk-UA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932040" y="2564904"/>
            <a:ext cx="3678560" cy="3312368"/>
          </a:xfr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t"/>
          <a:lstStyle/>
          <a:p>
            <a:pPr marL="266700" indent="-38100"/>
            <a:r>
              <a:rPr lang="uk-UA" sz="2400" dirty="0" smtClean="0">
                <a:solidFill>
                  <a:srgbClr val="4E4E4E"/>
                </a:solidFill>
                <a:latin typeface="Open Sans"/>
              </a:rPr>
              <a:t>медичні заклади - </a:t>
            </a:r>
            <a:r>
              <a:rPr lang="uk-UA" sz="2400" dirty="0" smtClean="0">
                <a:solidFill>
                  <a:srgbClr val="4E4E4E"/>
                </a:solidFill>
                <a:latin typeface="Open Sans"/>
              </a:rPr>
              <a:t>юридичні особи, </a:t>
            </a:r>
          </a:p>
          <a:p>
            <a:pPr marL="266700" indent="-38100"/>
            <a:r>
              <a:rPr lang="uk-UA" sz="2400" dirty="0" smtClean="0">
                <a:solidFill>
                  <a:srgbClr val="4E4E4E"/>
                </a:solidFill>
                <a:latin typeface="Open Sans"/>
              </a:rPr>
              <a:t>в тому числі нерезиденти, </a:t>
            </a:r>
          </a:p>
          <a:p>
            <a:pPr marL="266700" indent="-38100"/>
            <a:r>
              <a:rPr lang="uk-UA" sz="2400" dirty="0" smtClean="0">
                <a:solidFill>
                  <a:srgbClr val="4E4E4E"/>
                </a:solidFill>
                <a:latin typeface="Open Sans"/>
              </a:rPr>
              <a:t>які є власниками об’єктів нежитлової нерухомості. </a:t>
            </a:r>
            <a:endParaRPr lang="uk-UA" sz="2400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742651" y="260648"/>
            <a:ext cx="8227031" cy="7857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3600" b="1" i="0" u="sng" strike="noStrike" cap="none">
                <a:solidFill>
                  <a:srgbClr val="40404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ru-RU" smtClean="0"/>
              <a:t>Платники податку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43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836712"/>
            <a:ext cx="8219256" cy="5289451"/>
          </a:xfrm>
        </p:spPr>
        <p:txBody>
          <a:bodyPr>
            <a:normAutofit fontScale="92500" lnSpcReduction="20000"/>
          </a:bodyPr>
          <a:lstStyle/>
          <a:p>
            <a:pPr marL="0" lvl="0" indent="0" algn="ctr">
              <a:spcBef>
                <a:spcPts val="0"/>
              </a:spcBef>
              <a:buClr>
                <a:srgbClr val="000000"/>
              </a:buClr>
              <a:buNone/>
              <a:defRPr/>
            </a:pPr>
            <a:r>
              <a:rPr lang="ru-RU" sz="1700" b="1" u="sng" kern="0" dirty="0">
                <a:solidFill>
                  <a:srgbClr val="333333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1700" b="1" u="sng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 є </a:t>
            </a:r>
            <a:r>
              <a:rPr lang="ru-RU" sz="1700" b="1" u="sng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об’єктами</a:t>
            </a:r>
            <a:r>
              <a:rPr lang="ru-RU" sz="1700" b="1" u="sng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b="1" u="sng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ru-RU" sz="1700" b="1" u="sng" kern="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</a:p>
          <a:p>
            <a:pPr marL="0" lvl="0" indent="0" algn="ctr">
              <a:spcBef>
                <a:spcPts val="0"/>
              </a:spcBef>
              <a:buClr>
                <a:srgbClr val="000000"/>
              </a:buClr>
              <a:buNone/>
              <a:defRPr/>
            </a:pPr>
            <a:endParaRPr lang="ru-RU" sz="1500" b="1" u="sng" kern="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>
              <a:spcBef>
                <a:spcPts val="1200"/>
              </a:spcBef>
              <a:buClr>
                <a:srgbClr val="000000"/>
              </a:buClr>
              <a:buNone/>
              <a:defRPr/>
            </a:pP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житлової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нежитлової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перебувають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власності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органів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влади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органів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місцевого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самоврядування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також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організацій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створених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ними в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установленому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порядку,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повністю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утримуються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рахунок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відповідного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державного бюджету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місцевого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бюджету і є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неприбутковими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спільній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власності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);</a:t>
            </a:r>
          </a:p>
          <a:p>
            <a:pPr marL="0" lvl="0" indent="0" algn="just">
              <a:spcBef>
                <a:spcPts val="1200"/>
              </a:spcBef>
              <a:buClr>
                <a:srgbClr val="000000"/>
              </a:buClr>
              <a:buNone/>
              <a:defRPr/>
            </a:pP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б)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житлової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нежитлової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розташовані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зонах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відчуження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безумовного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обов’язкового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відселення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визначені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законом, в тому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частки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marL="0" lvl="0" indent="0" algn="just">
              <a:spcBef>
                <a:spcPts val="1200"/>
              </a:spcBef>
              <a:buClr>
                <a:srgbClr val="000000"/>
              </a:buClr>
              <a:buNone/>
              <a:defRPr/>
            </a:pP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в)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будівлі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дитячих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будинків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сімейного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типу;</a:t>
            </a:r>
          </a:p>
          <a:p>
            <a:pPr marL="0" lvl="0" indent="0" algn="just">
              <a:spcBef>
                <a:spcPts val="1200"/>
              </a:spcBef>
              <a:buClr>
                <a:srgbClr val="000000"/>
              </a:buClr>
              <a:buNone/>
              <a:defRPr/>
            </a:pP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г)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гуртожитки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marL="0" lvl="0" indent="0" algn="just">
              <a:spcBef>
                <a:spcPts val="1200"/>
              </a:spcBef>
              <a:buClr>
                <a:srgbClr val="000000"/>
              </a:buClr>
              <a:buNone/>
              <a:defRPr/>
            </a:pP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ґ)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житлова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нерухомість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непридатна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для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проживання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у тому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зв’язку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аварійним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станом,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визнана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такою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згідно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рішенням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сільської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селищної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міської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ради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ради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об’єднаної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територіальної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громади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створена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згідно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із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законом та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перспективним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планом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формування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територій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громад;</a:t>
            </a:r>
          </a:p>
          <a:p>
            <a:pPr marL="0" lvl="0" indent="0" algn="just">
              <a:spcBef>
                <a:spcPts val="1200"/>
              </a:spcBef>
              <a:buClr>
                <a:srgbClr val="000000"/>
              </a:buClr>
              <a:buNone/>
              <a:defRPr/>
            </a:pP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д)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житлової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в тому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частки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належать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дітям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-сиротам,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дітям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позбавленим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батьківського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піклування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та особам з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числа,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визнаним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такими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відповідно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до закону,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дітям-інвалідам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виховуються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одинокими матерями (батьками), але не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більше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одного такого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об’єкта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дитину</a:t>
            </a:r>
            <a:endParaRPr lang="ru-RU" sz="1700" kern="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 </a:t>
            </a:r>
            <a:r>
              <a:rPr lang="ru-RU" sz="1700" kern="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інші</a:t>
            </a:r>
            <a:r>
              <a:rPr lang="ru-RU" sz="1700" kern="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lang="uk-UA" sz="1700" dirty="0"/>
          </a:p>
        </p:txBody>
      </p:sp>
    </p:spTree>
    <p:extLst>
      <p:ext uri="{BB962C8B-B14F-4D97-AF65-F5344CB8AC3E}">
        <p14:creationId xmlns:p14="http://schemas.microsoft.com/office/powerpoint/2010/main" val="828842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;p16"/>
          <p:cNvSpPr txBox="1"/>
          <p:nvPr/>
        </p:nvSpPr>
        <p:spPr>
          <a:xfrm>
            <a:off x="462529" y="249506"/>
            <a:ext cx="8394300" cy="336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indent="457200" algn="ctr">
              <a:lnSpc>
                <a:spcPct val="120000"/>
              </a:lnSpc>
            </a:pPr>
            <a:r>
              <a:rPr lang="en-US" sz="1800" b="1" u="sng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База</a:t>
            </a:r>
            <a:r>
              <a:rPr lang="en-US" sz="1800" b="1" u="sng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endParaRPr sz="1800" b="1" u="sng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algn="just">
              <a:lnSpc>
                <a:spcPct val="120000"/>
              </a:lnSpc>
              <a:spcBef>
                <a:spcPts val="1000"/>
              </a:spcBef>
            </a:pP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Базою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 медичного закладу </a:t>
            </a:r>
            <a:r>
              <a:rPr lang="en-US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є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загальна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площа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</a:t>
            </a:r>
            <a:r>
              <a:rPr lang="uk-UA" sz="1600" b="1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ів</a:t>
            </a:r>
            <a:r>
              <a:rPr lang="en-US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житлової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нежитлової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в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тому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en-US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їх</a:t>
            </a:r>
            <a:r>
              <a:rPr lang="en-US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часток</a:t>
            </a:r>
            <a:r>
              <a:rPr lang="uk-UA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які є на балансі у такого закладу.</a:t>
            </a:r>
            <a:endParaRPr sz="1600" b="1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algn="just">
              <a:lnSpc>
                <a:spcPct val="115000"/>
              </a:lnSpc>
              <a:spcBef>
                <a:spcPts val="1000"/>
              </a:spcBef>
            </a:pPr>
            <a:r>
              <a:rPr lang="uk-UA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Базою оподаткування для лікаря</a:t>
            </a:r>
            <a:r>
              <a:rPr lang="uk-UA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що здійснює приватну медичну практику, 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є </a:t>
            </a:r>
            <a:r>
              <a:rPr lang="ru-RU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загальна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площа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об’єкта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b="1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нежитлової</a:t>
            </a:r>
            <a:r>
              <a:rPr lang="ru-RU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в тому </a:t>
            </a:r>
            <a:r>
              <a:rPr lang="ru-RU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числі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його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1600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часток</a:t>
            </a:r>
            <a:r>
              <a:rPr lang="ru-RU" sz="1600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sz="1600" b="1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який</a:t>
            </a:r>
            <a:r>
              <a:rPr lang="ru-RU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sz="1600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використовуються таким лікарем для здійснення лікувальної діяльності.</a:t>
            </a:r>
          </a:p>
        </p:txBody>
      </p:sp>
      <p:pic>
        <p:nvPicPr>
          <p:cNvPr id="3" name="Рисунок 2" descr="http://cost.ua/files/blog-local-budgets/skilky-mistsevi-byudzhety-otrymaly-z-vlasnykiv-nerukhomosti-2018-roku-cover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997" y="3604524"/>
            <a:ext cx="66675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990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5;p18"/>
          <p:cNvSpPr txBox="1"/>
          <p:nvPr/>
        </p:nvSpPr>
        <p:spPr>
          <a:xfrm>
            <a:off x="276150" y="332656"/>
            <a:ext cx="8308200" cy="345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sz="1800" b="1" u="sng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Ставка</a:t>
            </a:r>
            <a:r>
              <a:rPr lang="en-US" sz="1800" b="1" u="sng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800" b="1" u="sng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endParaRPr sz="1800" b="1" u="sng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261938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Ставки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об’єктів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житлової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нежитлової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перебувають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власності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фізичних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юридичних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встановлюються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рішенням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сільської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селищної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міської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ради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ради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об’єднаних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територіальних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громад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створені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згідно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із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законом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перспективним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планом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формування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територій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громад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залежно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місця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розташування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зональності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типів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таких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об’єктів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розмірі</a:t>
            </a:r>
            <a:r>
              <a:rPr lang="en-US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не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перевищує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1,5%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розміру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мінімальної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заробітної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плати,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встановленої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законом на 1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звітного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податкового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року, за 1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квадратний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метр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бази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(в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Одесі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2024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році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r>
              <a:rPr lang="ru-RU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1%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71 </a:t>
            </a:r>
            <a:r>
              <a:rPr lang="ru-RU" b="1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грн</a:t>
            </a:r>
            <a:r>
              <a:rPr lang="ru-RU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за 1 кв. м.);</a:t>
            </a:r>
          </a:p>
          <a:p>
            <a:pPr algn="ctr">
              <a:lnSpc>
                <a:spcPct val="150000"/>
              </a:lnSpc>
            </a:pP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Рішенням </a:t>
            </a: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Одеської міської ради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ставка податку встановлена в наступних розмірах: </a:t>
            </a:r>
          </a:p>
          <a:p>
            <a:pPr algn="ctr">
              <a:lnSpc>
                <a:spcPct val="150000"/>
              </a:lnSpc>
            </a:pPr>
            <a:endParaRPr lang="uk-UA" b="1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 об'єктів нежитлової нерухомості фізичних осіб </a:t>
            </a: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та </a:t>
            </a:r>
            <a:r>
              <a:rPr lang="uk-UA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об'єктів житлової та нежитлової </a:t>
            </a:r>
            <a:r>
              <a:rPr lang="uk-UA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 </a:t>
            </a:r>
            <a:endParaRPr lang="uk-UA" b="1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юридичних </a:t>
            </a:r>
            <a:r>
              <a:rPr lang="uk-UA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1% </a:t>
            </a: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об'єктів житлової </a:t>
            </a:r>
            <a:r>
              <a:rPr lang="uk-UA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нерухомості </a:t>
            </a:r>
            <a:endParaRPr lang="uk-UA" b="1" dirty="0" smtClean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фізичних </a:t>
            </a:r>
            <a:r>
              <a:rPr lang="uk-UA" b="1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r>
              <a:rPr lang="uk-UA" b="1" dirty="0" smtClean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0,1%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мінімальної заробітної </a:t>
            </a:r>
            <a:r>
              <a:rPr lang="uk-UA" b="1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</a:p>
        </p:txBody>
      </p:sp>
      <p:pic>
        <p:nvPicPr>
          <p:cNvPr id="7" name="Google Shape;11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2200" y="4221088"/>
            <a:ext cx="2448272" cy="1584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8694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55776" y="731844"/>
            <a:ext cx="4083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sng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omic Sans MS"/>
                <a:sym typeface="Comic Sans MS"/>
              </a:rPr>
              <a:t>Плата за землю</a:t>
            </a: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179512" y="1618696"/>
            <a:ext cx="4038600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Земельний </a:t>
            </a:r>
          </a:p>
          <a:p>
            <a:pPr marL="4572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податок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5508104" y="1773908"/>
            <a:ext cx="28083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  <a:t>Орендна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  <a:t>плата</a:t>
            </a: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Picture 2" descr="ÐÐ°ÑÑÐ¸Ð½ÐºÐ¸ Ð¿Ð¾ Ð·Ð°Ð¿ÑÐ¾ÑÑ Ð¿Ð¾Ð´Ð°ÑÐ¾Ðº Ð½Ð° Ð½ÐµÑÑÑÐ¾Ð¼Ðµ Ð¼Ð°Ð¹Ð½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068960"/>
            <a:ext cx="5459448" cy="341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698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60" y="548681"/>
            <a:ext cx="6770192" cy="367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073" y="4509120"/>
            <a:ext cx="3444875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218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8;p22"/>
          <p:cNvSpPr txBox="1"/>
          <p:nvPr/>
        </p:nvSpPr>
        <p:spPr>
          <a:xfrm>
            <a:off x="442450" y="593825"/>
            <a:ext cx="8150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628650" algn="just"/>
            <a:r>
              <a:rPr lang="en-US" sz="2000" b="1" u="sng" dirty="0" err="1" smtClean="0">
                <a:latin typeface="Comic Sans MS"/>
                <a:ea typeface="Comic Sans MS"/>
                <a:cs typeface="Comic Sans MS"/>
                <a:sym typeface="Comic Sans MS"/>
              </a:rPr>
              <a:t>Базою</a:t>
            </a:r>
            <a:r>
              <a:rPr lang="en-US" sz="2000" b="1" u="sng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b="1" u="sng" dirty="0" err="1" smtClean="0">
                <a:latin typeface="Comic Sans MS"/>
                <a:ea typeface="Comic Sans MS"/>
                <a:cs typeface="Comic Sans MS"/>
                <a:sym typeface="Comic Sans MS"/>
              </a:rPr>
              <a:t>оподаткування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є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нормативна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грошова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оцінка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земельних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ділянок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, з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урахуванням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коефіцієнта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індексації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визначеного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відповідно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до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порядку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встановленого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Податковим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кодексом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площа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ділянок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нормативну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грошову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оцінку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яких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не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dirty="0" err="1" smtClean="0">
                <a:latin typeface="Comic Sans MS"/>
                <a:ea typeface="Comic Sans MS"/>
                <a:cs typeface="Comic Sans MS"/>
                <a:sym typeface="Comic Sans MS"/>
              </a:rPr>
              <a:t>проведено</a:t>
            </a:r>
            <a:r>
              <a:rPr lang="en-US" sz="2000" dirty="0" smtClean="0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2000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628650" algn="just"/>
            <a:endParaRPr sz="2000" dirty="0" smtClean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>
              <a:spcBef>
                <a:spcPct val="20000"/>
              </a:spcBef>
              <a:buClrTx/>
              <a:buFont typeface="Arial" pitchFamily="34" charset="0"/>
              <a:buChar char="•"/>
            </a:pPr>
            <a:r>
              <a:rPr lang="uk-UA" sz="2000" b="1" kern="1200" dirty="0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Плата </a:t>
            </a:r>
            <a:r>
              <a:rPr lang="uk-UA" sz="2000" b="1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за землю </a:t>
            </a:r>
            <a:r>
              <a:rPr lang="uk-UA" sz="2000" b="1" kern="1200" dirty="0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розраховується та сплачується </a:t>
            </a:r>
            <a:r>
              <a:rPr lang="uk-UA" sz="2000" kern="1200" dirty="0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за </a:t>
            </a:r>
            <a:r>
              <a:rPr lang="uk-UA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ставкою 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не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більше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b="1" kern="12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3 </a:t>
            </a:r>
            <a:r>
              <a:rPr lang="ru-RU" sz="2000" b="1" kern="1200" dirty="0" err="1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відсотків</a:t>
            </a:r>
            <a:r>
              <a:rPr lang="ru-RU" sz="2000" b="1" kern="12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від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їх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нормативної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грошової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оцінки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(</a:t>
            </a:r>
            <a:r>
              <a:rPr lang="ru-RU" sz="2000" kern="12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в </a:t>
            </a:r>
            <a:r>
              <a:rPr lang="ru-RU" sz="2000" kern="1200" dirty="0" err="1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Одесі</a:t>
            </a:r>
            <a:r>
              <a:rPr lang="ru-RU" sz="2000" kern="12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 в 2024 </a:t>
            </a:r>
            <a:r>
              <a:rPr lang="ru-RU" sz="2000" kern="1200" dirty="0" err="1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році</a:t>
            </a:r>
            <a:r>
              <a:rPr lang="ru-RU" sz="2000" kern="12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для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будівництва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та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обслуговування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будівель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закладів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охорони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здоров’я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та </a:t>
            </a:r>
            <a:r>
              <a:rPr lang="ru-RU" sz="2000" kern="1200" dirty="0" err="1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соціальної</a:t>
            </a:r>
            <a:r>
              <a:rPr lang="ru-RU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2000" kern="1200" dirty="0" err="1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допомоги</a:t>
            </a:r>
            <a:r>
              <a:rPr lang="uk-UA" sz="2000" kern="1200" dirty="0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uk-UA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- </a:t>
            </a:r>
            <a:r>
              <a:rPr lang="uk-UA" sz="2000" kern="1200" dirty="0">
                <a:solidFill>
                  <a:srgbClr val="FF0000"/>
                </a:solidFill>
                <a:latin typeface="Comic Sans MS" pitchFamily="66" charset="0"/>
                <a:ea typeface="+mn-ea"/>
                <a:cs typeface="+mn-cs"/>
              </a:rPr>
              <a:t>1 відсоток</a:t>
            </a:r>
            <a:r>
              <a:rPr lang="uk-UA" sz="2000" kern="1200" dirty="0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)</a:t>
            </a:r>
            <a:endParaRPr lang="uk-UA" sz="2000" kern="1200" dirty="0">
              <a:solidFill>
                <a:prstClr val="black"/>
              </a:solidFill>
              <a:latin typeface="Comic Sans MS" pitchFamily="66" charset="0"/>
              <a:ea typeface="+mn-ea"/>
              <a:cs typeface="+mn-cs"/>
            </a:endParaRPr>
          </a:p>
          <a:p>
            <a:pPr indent="628650" algn="just"/>
            <a:endParaRPr lang="ru-RU" dirty="0" smtClean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628650" algn="just"/>
            <a:endParaRPr dirty="0">
              <a:solidFill>
                <a:srgbClr val="333333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4030034"/>
            <a:ext cx="3600400" cy="242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05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5;p25"/>
          <p:cNvSpPr txBox="1"/>
          <p:nvPr/>
        </p:nvSpPr>
        <p:spPr>
          <a:xfrm>
            <a:off x="323528" y="404664"/>
            <a:ext cx="8568952" cy="608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358775" algn="just">
              <a:lnSpc>
                <a:spcPct val="115000"/>
              </a:lnSpc>
            </a:pPr>
            <a:r>
              <a:rPr lang="en-US" sz="16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Базовим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податковим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звітним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b="1" dirty="0" err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періодом</a:t>
            </a:r>
            <a:r>
              <a:rPr lang="en-US" sz="16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землю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календарний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рік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358775" algn="just">
              <a:lnSpc>
                <a:spcPct val="115000"/>
              </a:lnSpc>
              <a:spcBef>
                <a:spcPts val="1200"/>
              </a:spcBef>
            </a:pP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Базовий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податковий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звітний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рік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починається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закінчується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31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грудня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ж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новостворених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підприємств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організацій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а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також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зв'язку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із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набуттям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права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власності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/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або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користування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нові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земельні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ділянки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може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бути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менш</a:t>
            </a:r>
            <a:r>
              <a:rPr lang="en-US" sz="1600" dirty="0" err="1">
                <a:latin typeface="Comic Sans MS"/>
                <a:ea typeface="Comic Sans MS"/>
                <a:cs typeface="Comic Sans MS"/>
                <a:sym typeface="Comic Sans MS"/>
              </a:rPr>
              <a:t>им</a:t>
            </a:r>
            <a:r>
              <a:rPr lang="en-US" sz="1600" dirty="0">
                <a:latin typeface="Comic Sans MS"/>
                <a:ea typeface="Comic Sans MS"/>
                <a:cs typeface="Comic Sans MS"/>
                <a:sym typeface="Comic Sans MS"/>
              </a:rPr>
              <a:t> 12 </a:t>
            </a:r>
            <a:r>
              <a:rPr lang="en-US" sz="1600" dirty="0" err="1">
                <a:latin typeface="Comic Sans MS"/>
                <a:ea typeface="Comic Sans MS"/>
                <a:cs typeface="Comic Sans MS"/>
                <a:sym typeface="Comic Sans MS"/>
              </a:rPr>
              <a:t>місяців</a:t>
            </a:r>
            <a:r>
              <a:rPr lang="en-US" sz="1600" dirty="0">
                <a:latin typeface="Comic Sans MS"/>
                <a:ea typeface="Comic Sans MS"/>
                <a:cs typeface="Comic Sans MS"/>
                <a:sym typeface="Comic Sans MS"/>
              </a:rPr>
              <a:t>).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358775" algn="ctr">
              <a:lnSpc>
                <a:spcPct val="120000"/>
              </a:lnSpc>
              <a:spcBef>
                <a:spcPts val="1200"/>
              </a:spcBef>
            </a:pPr>
            <a:r>
              <a:rPr lang="en-US" sz="1600" u="sng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u="sng" dirty="0" err="1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Порядок</a:t>
            </a:r>
            <a:r>
              <a:rPr lang="en-US" sz="1600" b="1" u="sng" dirty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u="sng" dirty="0" err="1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обчислення</a:t>
            </a:r>
            <a:r>
              <a:rPr lang="en-US" sz="1600" b="1" u="sng" dirty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u="sng" dirty="0" err="1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600" b="1" u="sng" dirty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u="sng" dirty="0" err="1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1600" b="1" u="sng" dirty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b="1" u="sng" dirty="0" err="1" smtClean="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землю</a:t>
            </a:r>
            <a:endParaRPr lang="uk-UA" sz="1600" b="1" u="sng" dirty="0" smtClean="0">
              <a:solidFill>
                <a:srgbClr val="C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358775" algn="just">
              <a:lnSpc>
                <a:spcPct val="140000"/>
              </a:lnSpc>
            </a:pPr>
            <a:r>
              <a:rPr lang="en-US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Підставою</a:t>
            </a:r>
            <a:r>
              <a:rPr lang="en-US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нарахування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земельного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є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дані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державного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земельного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кадастру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358775" algn="just">
              <a:lnSpc>
                <a:spcPct val="140000"/>
              </a:lnSpc>
              <a:spcBef>
                <a:spcPts val="1200"/>
              </a:spcBef>
            </a:pPr>
            <a:r>
              <a:rPr lang="en-US" sz="1600" dirty="0" err="1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Платники</a:t>
            </a:r>
            <a:r>
              <a:rPr lang="en-US" sz="1600" dirty="0" smtClean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землю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крім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фізичних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осіб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самостійно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обчислюють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щороку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станом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1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січня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і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пізніше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20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лютого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поточного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подають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відповідному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контролюючому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місцезнаходженням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земельної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ділянки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податкову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декларацію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поточний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рік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формою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з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розбивкою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річної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суми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рівними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частками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місяцями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Подання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декларації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звільняє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від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обов'язку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подання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щомісячних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декларацій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поданні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першої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декларації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фактичного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початку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діяльності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платника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плати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землю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разом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з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нею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подається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довідка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витяг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)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розмір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нормативної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грошової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оцінки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земельної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ділянки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а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надалі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довідка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подається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у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разі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затвердження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нової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нормативної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грошової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оцінки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землі</a:t>
            </a:r>
            <a:r>
              <a:rPr lang="en-US" sz="1600" dirty="0">
                <a:solidFill>
                  <a:srgbClr val="33333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sz="1600" dirty="0">
              <a:solidFill>
                <a:srgbClr val="33333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0516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539552" y="836712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spcBef>
                <a:spcPct val="20000"/>
              </a:spcBef>
              <a:buClrTx/>
              <a:buFont typeface="Arial" pitchFamily="34" charset="0"/>
              <a:buChar char="•"/>
            </a:pPr>
            <a:r>
              <a:rPr lang="uk-UA" sz="2000" b="1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Екологічний податок</a:t>
            </a:r>
            <a:r>
              <a:rPr lang="uk-UA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uk-UA" sz="2000" kern="1200" dirty="0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сплачується за </a:t>
            </a:r>
            <a:r>
              <a:rPr lang="uk-UA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розміщення окремих видів надзвичайно небезпечних відходів: обладнання та приладів, що містять ртуть, елементи з іонізуючим випромінюванням - 952,02 гривні за одиницю;</a:t>
            </a:r>
          </a:p>
          <a:p>
            <a:pPr marL="342900" lvl="0" indent="-342900" algn="just" fontAlgn="base">
              <a:spcBef>
                <a:spcPct val="20000"/>
              </a:spcBef>
              <a:buClrTx/>
            </a:pPr>
            <a:r>
              <a:rPr lang="uk-UA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    </a:t>
            </a:r>
            <a:r>
              <a:rPr lang="uk-UA" sz="2000" kern="1200" dirty="0" smtClean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люмінесцентних </a:t>
            </a:r>
            <a:r>
              <a:rPr lang="uk-UA" sz="2000" kern="1200" dirty="0">
                <a:solidFill>
                  <a:prstClr val="black"/>
                </a:solidFill>
                <a:latin typeface="Comic Sans MS" pitchFamily="66" charset="0"/>
                <a:ea typeface="+mn-ea"/>
                <a:cs typeface="+mn-cs"/>
              </a:rPr>
              <a:t>ламп - 16,57 гривні за одиницю.</a:t>
            </a:r>
          </a:p>
          <a:p>
            <a:pPr marL="342900" lvl="0" indent="-342900" algn="just">
              <a:spcBef>
                <a:spcPct val="20000"/>
              </a:spcBef>
              <a:buClrTx/>
              <a:buFont typeface="Arial" pitchFamily="34" charset="0"/>
              <a:buChar char="•"/>
            </a:pPr>
            <a:endParaRPr lang="uk-UA" sz="2000" kern="1200" dirty="0">
              <a:solidFill>
                <a:prstClr val="black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026" name="Picture 2" descr="Поводження з люмінесцентними лампами » Комунальне підприємство  «Кременчуцьке комунальне автотранспортне підприємство 1628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02829"/>
            <a:ext cx="4968552" cy="357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5120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00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Шаблон Wave_OBS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a0c8a7-fc69-4d5c-a47a-78898665c7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7EDF1E5197B5E41BF7D5F14A7663C21" ma:contentTypeVersion="16" ma:contentTypeDescription="Создание документа." ma:contentTypeScope="" ma:versionID="ab1fa7de93412395dd3ff95e7101e9f5">
  <xsd:schema xmlns:xsd="http://www.w3.org/2001/XMLSchema" xmlns:xs="http://www.w3.org/2001/XMLSchema" xmlns:p="http://schemas.microsoft.com/office/2006/metadata/properties" xmlns:ns3="75a0c8a7-fc69-4d5c-a47a-78898665c738" xmlns:ns4="e4fab1dd-03fa-4b8b-a663-4f24aa6e222b" targetNamespace="http://schemas.microsoft.com/office/2006/metadata/properties" ma:root="true" ma:fieldsID="1f5adde95e4f895f2ede8969b50002a7" ns3:_="" ns4:_="">
    <xsd:import namespace="75a0c8a7-fc69-4d5c-a47a-78898665c738"/>
    <xsd:import namespace="e4fab1dd-03fa-4b8b-a663-4f24aa6e22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0c8a7-fc69-4d5c-a47a-78898665c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b1dd-03fa-4b8b-a663-4f24aa6e222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A6FC12-0A42-4F19-B52B-DB2C79623AB4}">
  <ds:schemaRefs>
    <ds:schemaRef ds:uri="http://purl.org/dc/dcmitype/"/>
    <ds:schemaRef ds:uri="e4fab1dd-03fa-4b8b-a663-4f24aa6e222b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75a0c8a7-fc69-4d5c-a47a-78898665c73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8863B72-59C3-4F3B-AD32-2D546D61E4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a0c8a7-fc69-4d5c-a47a-78898665c738"/>
    <ds:schemaRef ds:uri="e4fab1dd-03fa-4b8b-a663-4f24aa6e22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8B7A79-8A93-4864-96B1-9EDDC1E8B7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1865</TotalTime>
  <Words>1278</Words>
  <Application>Microsoft Office PowerPoint</Application>
  <PresentationFormat>Екран (4:3)</PresentationFormat>
  <Paragraphs>106</Paragraphs>
  <Slides>18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18</vt:i4>
      </vt:variant>
    </vt:vector>
  </HeadingPairs>
  <TitlesOfParts>
    <vt:vector size="26" baseType="lpstr">
      <vt:lpstr>ProbaPro-Regular</vt:lpstr>
      <vt:lpstr>Open Sans</vt:lpstr>
      <vt:lpstr>Calibri</vt:lpstr>
      <vt:lpstr>Comic Sans MS</vt:lpstr>
      <vt:lpstr>Arial</vt:lpstr>
      <vt:lpstr>Тема Office</vt:lpstr>
      <vt:lpstr>1_Тема Office</vt:lpstr>
      <vt:lpstr>Шаблон Wave_OBS</vt:lpstr>
      <vt:lpstr>Інші податки, що сплачуються закладами охорони здоров’я</vt:lpstr>
      <vt:lpstr>Системи оподаткування для лікарів-ФОП</vt:lpstr>
      <vt:lpstr>Загальна система оподаткування </vt:lpstr>
      <vt:lpstr>Презентація PowerPoint</vt:lpstr>
      <vt:lpstr>    Єдиний податок</vt:lpstr>
      <vt:lpstr>Презентація PowerPoint</vt:lpstr>
      <vt:lpstr>Спрощена система оподаткування (ІІ або ІІІ група)</vt:lpstr>
      <vt:lpstr>Презентація PowerPoint</vt:lpstr>
      <vt:lpstr>Презентація PowerPoint</vt:lpstr>
      <vt:lpstr>Платники податку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3.   Прямі податки</dc:title>
  <dc:creator>Князькова Валентина Яківна</dc:creator>
  <cp:lastModifiedBy>Князькова Валентина Яківна</cp:lastModifiedBy>
  <cp:revision>152</cp:revision>
  <cp:lastPrinted>2021-02-15T12:56:47Z</cp:lastPrinted>
  <dcterms:modified xsi:type="dcterms:W3CDTF">2024-09-09T13:11:25Z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0x01010067EDF1E5197B5E41BF7D5F14A7663C21</vt:lpwstr>
  </property>
</Properties>
</file>