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Default Extension="emf" ContentType="image/x-emf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slideMasters/slideMaster5.xml" ContentType="application/vnd.openxmlformats-officedocument.presentationml.slideMaster+xml"/>
  <Override PartName="/ppt/theme/theme5.xml" ContentType="application/vnd.openxmlformats-officedocument.theme+xml"/>
  <Override PartName="/ppt/slideMasters/slideMaster6.xml" ContentType="application/vnd.openxmlformats-officedocument.presentationml.slideMaster+xml"/>
  <Override PartName="/ppt/theme/theme6.xml" ContentType="application/vnd.openxmlformats-officedocument.theme+xml"/>
  <Override PartName="/ppt/slideMasters/slideMaster7.xml" ContentType="application/vnd.openxmlformats-officedocument.presentationml.slideMaster+xml"/>
  <Override PartName="/ppt/theme/theme7.xml" ContentType="application/vnd.openxmlformats-officedocument.theme+xml"/>
  <Override PartName="/ppt/slideMasters/slideMaster8.xml" ContentType="application/vnd.openxmlformats-officedocument.presentationml.slideMaster+xml"/>
  <Override PartName="/ppt/theme/theme8.xml" ContentType="application/vnd.openxmlformats-officedocument.theme+xml"/>
  <Override PartName="/ppt/slideMasters/slideMaster9.xml" ContentType="application/vnd.openxmlformats-officedocument.presentationml.slideMaster+xml"/>
  <Override PartName="/ppt/theme/theme9.xml" ContentType="application/vnd.openxmlformats-officedocument.theme+xml"/>
  <Override PartName="/ppt/slideMasters/slideMaster10.xml" ContentType="application/vnd.openxmlformats-officedocument.presentationml.slideMaster+xml"/>
  <Override PartName="/ppt/theme/theme10.xml" ContentType="application/vnd.openxmlformats-officedocument.theme+xml"/>
  <Override PartName="/ppt/slideMasters/slideMaster11.xml" ContentType="application/vnd.openxmlformats-officedocument.presentationml.slideMaster+xml"/>
  <Override PartName="/ppt/theme/theme11.xml" ContentType="application/vnd.openxmlformats-officedocument.theme+xml"/>
  <Override PartName="/ppt/slideMasters/slideMaster12.xml" ContentType="application/vnd.openxmlformats-officedocument.presentationml.slideMaster+xml"/>
  <Override PartName="/ppt/theme/theme12.xml" ContentType="application/vnd.openxmlformats-officedocument.theme+xml"/>
  <Override PartName="/ppt/handoutMasters/handoutMaster1.xml" ContentType="application/vnd.openxmlformats-officedocument.presentationml.handoutMaster+xml"/>
  <Override PartName="/ppt/theme/theme1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4620" r:id="rId154"/>
    <p:sldMasterId id="2147484621" r:id="rId156"/>
    <p:sldMasterId id="2147484622" r:id="rId158"/>
    <p:sldMasterId id="2147484623" r:id="rId160"/>
    <p:sldMasterId id="2147484624" r:id="rId162"/>
    <p:sldMasterId id="2147484625" r:id="rId164"/>
    <p:sldMasterId id="2147484626" r:id="rId166"/>
    <p:sldMasterId id="2147484627" r:id="rId168"/>
    <p:sldMasterId id="2147484628" r:id="rId170"/>
    <p:sldMasterId id="2147484629" r:id="rId172"/>
    <p:sldMasterId id="2147484630" r:id="rId174"/>
    <p:sldMasterId id="2147484631" r:id="rId176"/>
  </p:sldMasterIdLst>
  <p:handoutMasterIdLst>
    <p:handoutMasterId r:id="rId178"/>
  </p:handoutMasterIdLst>
  <p:sldIdLst>
    <p:sldId id="256" r:id="rId180"/>
    <p:sldId id="296" r:id="rId181"/>
    <p:sldId id="297" r:id="rId182"/>
    <p:sldId id="305" r:id="rId183"/>
    <p:sldId id="303" r:id="rId184"/>
    <p:sldId id="302" r:id="rId185"/>
    <p:sldId id="300" r:id="rId186"/>
    <p:sldId id="301" r:id="rId187"/>
    <p:sldId id="279" r:id="rId188"/>
    <p:sldId id="286" r:id="rId189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0">
          <p15:clr>
            <a:srgbClr val="A4A3A4"/>
          </p15:clr>
        </p15:guide>
        <p15:guide id="2" pos="2872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1" snapToObjects="1">
      <p:cViewPr varScale="1">
        <p:scale>
          <a:sx n="42" d="100"/>
          <a:sy n="42" d="100"/>
        </p:scale>
        <p:origin x="1326" y="54"/>
      </p:cViewPr>
      <p:guideLst>
        <p:guide orient="horz" pos="2152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54" Type="http://schemas.openxmlformats.org/officeDocument/2006/relationships/slideMaster" Target="slideMasters/slideMaster1.xml"></Relationship><Relationship Id="rId155" Type="http://schemas.openxmlformats.org/officeDocument/2006/relationships/theme" Target="theme/theme1.xml"></Relationship><Relationship Id="rId156" Type="http://schemas.openxmlformats.org/officeDocument/2006/relationships/slideMaster" Target="slideMasters/slideMaster2.xml"></Relationship><Relationship Id="rId158" Type="http://schemas.openxmlformats.org/officeDocument/2006/relationships/slideMaster" Target="slideMasters/slideMaster3.xml"></Relationship><Relationship Id="rId160" Type="http://schemas.openxmlformats.org/officeDocument/2006/relationships/slideMaster" Target="slideMasters/slideMaster4.xml"></Relationship><Relationship Id="rId162" Type="http://schemas.openxmlformats.org/officeDocument/2006/relationships/slideMaster" Target="slideMasters/slideMaster5.xml"></Relationship><Relationship Id="rId164" Type="http://schemas.openxmlformats.org/officeDocument/2006/relationships/slideMaster" Target="slideMasters/slideMaster6.xml"></Relationship><Relationship Id="rId166" Type="http://schemas.openxmlformats.org/officeDocument/2006/relationships/slideMaster" Target="slideMasters/slideMaster7.xml"></Relationship><Relationship Id="rId168" Type="http://schemas.openxmlformats.org/officeDocument/2006/relationships/slideMaster" Target="slideMasters/slideMaster8.xml"></Relationship><Relationship Id="rId170" Type="http://schemas.openxmlformats.org/officeDocument/2006/relationships/slideMaster" Target="slideMasters/slideMaster9.xml"></Relationship><Relationship Id="rId172" Type="http://schemas.openxmlformats.org/officeDocument/2006/relationships/slideMaster" Target="slideMasters/slideMaster10.xml"></Relationship><Relationship Id="rId174" Type="http://schemas.openxmlformats.org/officeDocument/2006/relationships/slideMaster" Target="slideMasters/slideMaster11.xml"></Relationship><Relationship Id="rId176" Type="http://schemas.openxmlformats.org/officeDocument/2006/relationships/slideMaster" Target="slideMasters/slideMaster12.xml"></Relationship><Relationship Id="rId178" Type="http://schemas.openxmlformats.org/officeDocument/2006/relationships/handoutMaster" Target="handoutMasters/handoutMaster1.xml"></Relationship><Relationship Id="rId180" Type="http://schemas.openxmlformats.org/officeDocument/2006/relationships/slide" Target="slides/slide1.xml"></Relationship><Relationship Id="rId181" Type="http://schemas.openxmlformats.org/officeDocument/2006/relationships/slide" Target="slides/slide2.xml"></Relationship><Relationship Id="rId182" Type="http://schemas.openxmlformats.org/officeDocument/2006/relationships/slide" Target="slides/slide3.xml"></Relationship><Relationship Id="rId183" Type="http://schemas.openxmlformats.org/officeDocument/2006/relationships/slide" Target="slides/slide4.xml"></Relationship><Relationship Id="rId184" Type="http://schemas.openxmlformats.org/officeDocument/2006/relationships/slide" Target="slides/slide5.xml"></Relationship><Relationship Id="rId185" Type="http://schemas.openxmlformats.org/officeDocument/2006/relationships/slide" Target="slides/slide6.xml"></Relationship><Relationship Id="rId186" Type="http://schemas.openxmlformats.org/officeDocument/2006/relationships/slide" Target="slides/slide7.xml"></Relationship><Relationship Id="rId187" Type="http://schemas.openxmlformats.org/officeDocument/2006/relationships/slide" Target="slides/slide8.xml"></Relationship><Relationship Id="rId188" Type="http://schemas.openxmlformats.org/officeDocument/2006/relationships/slide" Target="slides/slide9.xml"></Relationship><Relationship Id="rId189" Type="http://schemas.openxmlformats.org/officeDocument/2006/relationships/slide" Target="slides/slide10.xml"></Relationship><Relationship Id="rId190" Type="http://schemas.openxmlformats.org/officeDocument/2006/relationships/viewProps" Target="viewProps.xml"></Relationship><Relationship Id="rId191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13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5302-49A1-4816-ABB8-4EC21F7E1B24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ED89B-16E7-438F-8653-C2E1A1E15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87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3941.jpeg"></Relationship></Relationships>
</file>

<file path=ppt/slideLayouts/_rels/slideLayout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978467.jpeg"></Relationship></Relationships>
</file>

<file path=ppt/slideLayouts/_rels/slideLayout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3316334.jpeg"></Relationship></Relationships>
</file>

<file path=ppt/slideLayouts/_rels/slideLayout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3896500.jpeg"></Relationship></Relationships>
</file>

<file path=ppt/slideLayouts/_rels/slideLayout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Relationship Id="rId2" Type="http://schemas.openxmlformats.org/officeDocument/2006/relationships/image" Target="../media/fImage715102741.jpeg"></Relationship></Relationships>
</file>

<file path=ppt/slideLayouts/_rels/slideLayout1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Relationship Id="rId2" Type="http://schemas.openxmlformats.org/officeDocument/2006/relationships/image" Target="../media/fImage71510858467.jpeg"></Relationship></Relationships>
</file>

<file path=ppt/slideLayouts/_rels/slideLayout1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Relationship Id="rId2" Type="http://schemas.openxmlformats.org/officeDocument/2006/relationships/image" Target="../media/fImage71511196334.jpeg"></Relationship></Relationships>
</file>

<file path=ppt/slideLayouts/_rels/slideLayout1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Relationship Id="rId2" Type="http://schemas.openxmlformats.org/officeDocument/2006/relationships/image" Target="../media/fImage71511776500.jpeg"></Relationship></Relationships>
</file>

<file path=ppt/slideLayouts/_rels/slideLayout1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Relationship Id="rId2" Type="http://schemas.openxmlformats.org/officeDocument/2006/relationships/image" Target="../media/fImage71512199169.jpeg"></Relationship></Relationships>
</file>

<file path=ppt/slideLayouts/_rels/slideLayout1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Relationship Id="rId2" Type="http://schemas.openxmlformats.org/officeDocument/2006/relationships/image" Target="../media/fImage71512775724.jpeg"></Relationship></Relationships>
</file>

<file path=ppt/slideLayouts/_rels/slideLayout1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Relationship Id="rId2" Type="http://schemas.openxmlformats.org/officeDocument/2006/relationships/image" Target="../media/fImage71513111478.jpeg"></Relationship></Relationships>
</file>

<file path=ppt/slideLayouts/_rels/slideLayout1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Relationship Id="rId2" Type="http://schemas.openxmlformats.org/officeDocument/2006/relationships/image" Target="../media/fImage71513699358.jpeg"></Relationship></Relationships>
</file>

<file path=ppt/slideLayouts/_rels/slideLayout15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512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51200000">
              <a:off x="671512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62000000">
              <a:off x="7692390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648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64800000">
              <a:off x="671512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75600000">
              <a:off x="7692390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540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540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648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540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540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648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540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540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648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2.xml"></Relationship><Relationship Id="rId2" Type="http://schemas.openxmlformats.org/officeDocument/2006/relationships/slideLayout" Target="../slideLayouts/slideLayout13.xml"></Relationship><Relationship Id="rId3" Type="http://schemas.openxmlformats.org/officeDocument/2006/relationships/slideLayout" Target="../slideLayouts/slideLayout14.xml"></Relationship><Relationship Id="rId4" Type="http://schemas.openxmlformats.org/officeDocument/2006/relationships/slideLayout" Target="../slideLayouts/slideLayout15.xml"></Relationship><Relationship Id="rId5" Type="http://schemas.openxmlformats.org/officeDocument/2006/relationships/slideLayout" Target="../slideLayouts/slideLayout16.xml"></Relationship><Relationship Id="rId6" Type="http://schemas.openxmlformats.org/officeDocument/2006/relationships/slideLayout" Target="../slideLayouts/slideLayout17.xml"></Relationship><Relationship Id="rId7" Type="http://schemas.openxmlformats.org/officeDocument/2006/relationships/slideLayout" Target="../slideLayouts/slideLayout18.xml"></Relationship><Relationship Id="rId8" Type="http://schemas.openxmlformats.org/officeDocument/2006/relationships/slideLayout" Target="../slideLayouts/slideLayout19.xml"></Relationship><Relationship Id="rId9" Type="http://schemas.openxmlformats.org/officeDocument/2006/relationships/slideLayout" Target="../slideLayouts/slideLayout20.xml"></Relationship><Relationship Id="rId10" Type="http://schemas.openxmlformats.org/officeDocument/2006/relationships/slideLayout" Target="../slideLayouts/slideLayout21.xml"></Relationship><Relationship Id="rId11" Type="http://schemas.openxmlformats.org/officeDocument/2006/relationships/slideLayout" Target="../slideLayouts/slideLayout22.xml"></Relationship><Relationship Id="rId12" Type="http://schemas.openxmlformats.org/officeDocument/2006/relationships/image" Target="../media/fImage7152269169.jpeg"></Relationship><Relationship Id="rId13" Type="http://schemas.openxmlformats.org/officeDocument/2006/relationships/theme" Target="../theme/theme2.xml"></Relationship></Relationships>
</file>

<file path=ppt/slideMasters/_rels/slideMaster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3.xml"></Relationship><Relationship Id="rId2" Type="http://schemas.openxmlformats.org/officeDocument/2006/relationships/slideLayout" Target="../slideLayouts/slideLayout24.xml"></Relationship><Relationship Id="rId3" Type="http://schemas.openxmlformats.org/officeDocument/2006/relationships/slideLayout" Target="../slideLayouts/slideLayout25.xml"></Relationship><Relationship Id="rId4" Type="http://schemas.openxmlformats.org/officeDocument/2006/relationships/slideLayout" Target="../slideLayouts/slideLayout26.xml"></Relationship><Relationship Id="rId5" Type="http://schemas.openxmlformats.org/officeDocument/2006/relationships/slideLayout" Target="../slideLayouts/slideLayout27.xml"></Relationship><Relationship Id="rId6" Type="http://schemas.openxmlformats.org/officeDocument/2006/relationships/slideLayout" Target="../slideLayouts/slideLayout28.xml"></Relationship><Relationship Id="rId7" Type="http://schemas.openxmlformats.org/officeDocument/2006/relationships/slideLayout" Target="../slideLayouts/slideLayout29.xml"></Relationship><Relationship Id="rId8" Type="http://schemas.openxmlformats.org/officeDocument/2006/relationships/slideLayout" Target="../slideLayouts/slideLayout30.xml"></Relationship><Relationship Id="rId9" Type="http://schemas.openxmlformats.org/officeDocument/2006/relationships/slideLayout" Target="../slideLayouts/slideLayout31.xml"></Relationship><Relationship Id="rId10" Type="http://schemas.openxmlformats.org/officeDocument/2006/relationships/slideLayout" Target="../slideLayouts/slideLayout32.xml"></Relationship><Relationship Id="rId11" Type="http://schemas.openxmlformats.org/officeDocument/2006/relationships/slideLayout" Target="../slideLayouts/slideLayout33.xml"></Relationship><Relationship Id="rId12" Type="http://schemas.openxmlformats.org/officeDocument/2006/relationships/image" Target="../media/fImage7153185724.jpeg"></Relationship><Relationship Id="rId13" Type="http://schemas.openxmlformats.org/officeDocument/2006/relationships/theme" Target="../theme/theme3.xml"></Relationship></Relationships>
</file>

<file path=ppt/slideMasters/_rels/slideMaster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4.xml"></Relationship><Relationship Id="rId2" Type="http://schemas.openxmlformats.org/officeDocument/2006/relationships/slideLayout" Target="../slideLayouts/slideLayout35.xml"></Relationship><Relationship Id="rId3" Type="http://schemas.openxmlformats.org/officeDocument/2006/relationships/slideLayout" Target="../slideLayouts/slideLayout36.xml"></Relationship><Relationship Id="rId4" Type="http://schemas.openxmlformats.org/officeDocument/2006/relationships/slideLayout" Target="../slideLayouts/slideLayout37.xml"></Relationship><Relationship Id="rId5" Type="http://schemas.openxmlformats.org/officeDocument/2006/relationships/slideLayout" Target="../slideLayouts/slideLayout38.xml"></Relationship><Relationship Id="rId6" Type="http://schemas.openxmlformats.org/officeDocument/2006/relationships/slideLayout" Target="../slideLayouts/slideLayout39.xml"></Relationship><Relationship Id="rId7" Type="http://schemas.openxmlformats.org/officeDocument/2006/relationships/slideLayout" Target="../slideLayouts/slideLayout40.xml"></Relationship><Relationship Id="rId8" Type="http://schemas.openxmlformats.org/officeDocument/2006/relationships/slideLayout" Target="../slideLayouts/slideLayout41.xml"></Relationship><Relationship Id="rId9" Type="http://schemas.openxmlformats.org/officeDocument/2006/relationships/slideLayout" Target="../slideLayouts/slideLayout42.xml"></Relationship><Relationship Id="rId10" Type="http://schemas.openxmlformats.org/officeDocument/2006/relationships/slideLayout" Target="../slideLayouts/slideLayout43.xml"></Relationship><Relationship Id="rId11" Type="http://schemas.openxmlformats.org/officeDocument/2006/relationships/slideLayout" Target="../slideLayouts/slideLayout44.xml"></Relationship><Relationship Id="rId12" Type="http://schemas.openxmlformats.org/officeDocument/2006/relationships/slideLayout" Target="../slideLayouts/slideLayout45.xml"></Relationship><Relationship Id="rId13" Type="http://schemas.openxmlformats.org/officeDocument/2006/relationships/slideLayout" Target="../slideLayouts/slideLayout46.xml"></Relationship><Relationship Id="rId14" Type="http://schemas.openxmlformats.org/officeDocument/2006/relationships/slideLayout" Target="../slideLayouts/slideLayout47.xml"></Relationship><Relationship Id="rId15" Type="http://schemas.openxmlformats.org/officeDocument/2006/relationships/slideLayout" Target="../slideLayouts/slideLayout48.xml"></Relationship><Relationship Id="rId16" Type="http://schemas.openxmlformats.org/officeDocument/2006/relationships/theme" Target="../theme/theme4.xml"></Relationship></Relationships>
</file>

<file path=ppt/slideMasters/_rels/slideMaster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9.xml"></Relationship><Relationship Id="rId2" Type="http://schemas.openxmlformats.org/officeDocument/2006/relationships/slideLayout" Target="../slideLayouts/slideLayout50.xml"></Relationship><Relationship Id="rId3" Type="http://schemas.openxmlformats.org/officeDocument/2006/relationships/slideLayout" Target="../slideLayouts/slideLayout51.xml"></Relationship><Relationship Id="rId4" Type="http://schemas.openxmlformats.org/officeDocument/2006/relationships/slideLayout" Target="../slideLayouts/slideLayout52.xml"></Relationship><Relationship Id="rId5" Type="http://schemas.openxmlformats.org/officeDocument/2006/relationships/slideLayout" Target="../slideLayouts/slideLayout53.xml"></Relationship><Relationship Id="rId6" Type="http://schemas.openxmlformats.org/officeDocument/2006/relationships/slideLayout" Target="../slideLayouts/slideLayout54.xml"></Relationship><Relationship Id="rId7" Type="http://schemas.openxmlformats.org/officeDocument/2006/relationships/slideLayout" Target="../slideLayouts/slideLayout55.xml"></Relationship><Relationship Id="rId8" Type="http://schemas.openxmlformats.org/officeDocument/2006/relationships/slideLayout" Target="../slideLayouts/slideLayout56.xml"></Relationship><Relationship Id="rId9" Type="http://schemas.openxmlformats.org/officeDocument/2006/relationships/slideLayout" Target="../slideLayouts/slideLayout57.xml"></Relationship><Relationship Id="rId10" Type="http://schemas.openxmlformats.org/officeDocument/2006/relationships/slideLayout" Target="../slideLayouts/slideLayout58.xml"></Relationship><Relationship Id="rId11" Type="http://schemas.openxmlformats.org/officeDocument/2006/relationships/slideLayout" Target="../slideLayouts/slideLayout59.xml"></Relationship><Relationship Id="rId12" Type="http://schemas.openxmlformats.org/officeDocument/2006/relationships/slideLayout" Target="../slideLayouts/slideLayout60.xml"></Relationship><Relationship Id="rId13" Type="http://schemas.openxmlformats.org/officeDocument/2006/relationships/slideLayout" Target="../slideLayouts/slideLayout61.xml"></Relationship><Relationship Id="rId14" Type="http://schemas.openxmlformats.org/officeDocument/2006/relationships/slideLayout" Target="../slideLayouts/slideLayout62.xml"></Relationship><Relationship Id="rId15" Type="http://schemas.openxmlformats.org/officeDocument/2006/relationships/slideLayout" Target="../slideLayouts/slideLayout63.xml"></Relationship><Relationship Id="rId16" Type="http://schemas.openxmlformats.org/officeDocument/2006/relationships/theme" Target="../theme/theme5.xml"></Relationship></Relationships>
</file>

<file path=ppt/slideMasters/_rels/slideMaster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4.xml"></Relationship><Relationship Id="rId2" Type="http://schemas.openxmlformats.org/officeDocument/2006/relationships/slideLayout" Target="../slideLayouts/slideLayout65.xml"></Relationship><Relationship Id="rId3" Type="http://schemas.openxmlformats.org/officeDocument/2006/relationships/slideLayout" Target="../slideLayouts/slideLayout66.xml"></Relationship><Relationship Id="rId4" Type="http://schemas.openxmlformats.org/officeDocument/2006/relationships/slideLayout" Target="../slideLayouts/slideLayout67.xml"></Relationship><Relationship Id="rId5" Type="http://schemas.openxmlformats.org/officeDocument/2006/relationships/slideLayout" Target="../slideLayouts/slideLayout68.xml"></Relationship><Relationship Id="rId6" Type="http://schemas.openxmlformats.org/officeDocument/2006/relationships/slideLayout" Target="../slideLayouts/slideLayout69.xml"></Relationship><Relationship Id="rId7" Type="http://schemas.openxmlformats.org/officeDocument/2006/relationships/slideLayout" Target="../slideLayouts/slideLayout70.xml"></Relationship><Relationship Id="rId8" Type="http://schemas.openxmlformats.org/officeDocument/2006/relationships/slideLayout" Target="../slideLayouts/slideLayout71.xml"></Relationship><Relationship Id="rId9" Type="http://schemas.openxmlformats.org/officeDocument/2006/relationships/slideLayout" Target="../slideLayouts/slideLayout72.xml"></Relationship><Relationship Id="rId10" Type="http://schemas.openxmlformats.org/officeDocument/2006/relationships/slideLayout" Target="../slideLayouts/slideLayout73.xml"></Relationship><Relationship Id="rId11" Type="http://schemas.openxmlformats.org/officeDocument/2006/relationships/slideLayout" Target="../slideLayouts/slideLayout74.xml"></Relationship><Relationship Id="rId12" Type="http://schemas.openxmlformats.org/officeDocument/2006/relationships/slideLayout" Target="../slideLayouts/slideLayout75.xml"></Relationship><Relationship Id="rId13" Type="http://schemas.openxmlformats.org/officeDocument/2006/relationships/slideLayout" Target="../slideLayouts/slideLayout76.xml"></Relationship><Relationship Id="rId14" Type="http://schemas.openxmlformats.org/officeDocument/2006/relationships/slideLayout" Target="../slideLayouts/slideLayout77.xml"></Relationship><Relationship Id="rId15" Type="http://schemas.openxmlformats.org/officeDocument/2006/relationships/slideLayout" Target="../slideLayouts/slideLayout78.xml"></Relationship><Relationship Id="rId16" Type="http://schemas.openxmlformats.org/officeDocument/2006/relationships/theme" Target="../theme/theme6.xml"></Relationship></Relationships>
</file>

<file path=ppt/slideMasters/_rels/slideMaster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9.xml"></Relationship><Relationship Id="rId2" Type="http://schemas.openxmlformats.org/officeDocument/2006/relationships/slideLayout" Target="../slideLayouts/slideLayout80.xml"></Relationship><Relationship Id="rId3" Type="http://schemas.openxmlformats.org/officeDocument/2006/relationships/slideLayout" Target="../slideLayouts/slideLayout81.xml"></Relationship><Relationship Id="rId4" Type="http://schemas.openxmlformats.org/officeDocument/2006/relationships/slideLayout" Target="../slideLayouts/slideLayout82.xml"></Relationship><Relationship Id="rId5" Type="http://schemas.openxmlformats.org/officeDocument/2006/relationships/slideLayout" Target="../slideLayouts/slideLayout83.xml"></Relationship><Relationship Id="rId6" Type="http://schemas.openxmlformats.org/officeDocument/2006/relationships/slideLayout" Target="../slideLayouts/slideLayout84.xml"></Relationship><Relationship Id="rId7" Type="http://schemas.openxmlformats.org/officeDocument/2006/relationships/slideLayout" Target="../slideLayouts/slideLayout85.xml"></Relationship><Relationship Id="rId8" Type="http://schemas.openxmlformats.org/officeDocument/2006/relationships/slideLayout" Target="../slideLayouts/slideLayout86.xml"></Relationship><Relationship Id="rId9" Type="http://schemas.openxmlformats.org/officeDocument/2006/relationships/slideLayout" Target="../slideLayouts/slideLayout87.xml"></Relationship><Relationship Id="rId10" Type="http://schemas.openxmlformats.org/officeDocument/2006/relationships/slideLayout" Target="../slideLayouts/slideLayout88.xml"></Relationship><Relationship Id="rId11" Type="http://schemas.openxmlformats.org/officeDocument/2006/relationships/slideLayout" Target="../slideLayouts/slideLayout89.xml"></Relationship><Relationship Id="rId12" Type="http://schemas.openxmlformats.org/officeDocument/2006/relationships/slideLayout" Target="../slideLayouts/slideLayout90.xml"></Relationship><Relationship Id="rId13" Type="http://schemas.openxmlformats.org/officeDocument/2006/relationships/slideLayout" Target="../slideLayouts/slideLayout91.xml"></Relationship><Relationship Id="rId14" Type="http://schemas.openxmlformats.org/officeDocument/2006/relationships/slideLayout" Target="../slideLayouts/slideLayout92.xml"></Relationship><Relationship Id="rId15" Type="http://schemas.openxmlformats.org/officeDocument/2006/relationships/slideLayout" Target="../slideLayouts/slideLayout93.xml"></Relationship><Relationship Id="rId16" Type="http://schemas.openxmlformats.org/officeDocument/2006/relationships/theme" Target="../theme/theme7.xml"></Relationship></Relationships>
</file>

<file path=ppt/slideMasters/_rels/slideMaster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94.xml"></Relationship><Relationship Id="rId2" Type="http://schemas.openxmlformats.org/officeDocument/2006/relationships/slideLayout" Target="../slideLayouts/slideLayout95.xml"></Relationship><Relationship Id="rId3" Type="http://schemas.openxmlformats.org/officeDocument/2006/relationships/slideLayout" Target="../slideLayouts/slideLayout96.xml"></Relationship><Relationship Id="rId4" Type="http://schemas.openxmlformats.org/officeDocument/2006/relationships/slideLayout" Target="../slideLayouts/slideLayout97.xml"></Relationship><Relationship Id="rId5" Type="http://schemas.openxmlformats.org/officeDocument/2006/relationships/slideLayout" Target="../slideLayouts/slideLayout98.xml"></Relationship><Relationship Id="rId6" Type="http://schemas.openxmlformats.org/officeDocument/2006/relationships/slideLayout" Target="../slideLayouts/slideLayout99.xml"></Relationship><Relationship Id="rId7" Type="http://schemas.openxmlformats.org/officeDocument/2006/relationships/slideLayout" Target="../slideLayouts/slideLayout100.xml"></Relationship><Relationship Id="rId8" Type="http://schemas.openxmlformats.org/officeDocument/2006/relationships/slideLayout" Target="../slideLayouts/slideLayout101.xml"></Relationship><Relationship Id="rId9" Type="http://schemas.openxmlformats.org/officeDocument/2006/relationships/slideLayout" Target="../slideLayouts/slideLayout102.xml"></Relationship><Relationship Id="rId10" Type="http://schemas.openxmlformats.org/officeDocument/2006/relationships/slideLayout" Target="../slideLayouts/slideLayout103.xml"></Relationship><Relationship Id="rId11" Type="http://schemas.openxmlformats.org/officeDocument/2006/relationships/slideLayout" Target="../slideLayouts/slideLayout104.xml"></Relationship><Relationship Id="rId12" Type="http://schemas.openxmlformats.org/officeDocument/2006/relationships/slideLayout" Target="../slideLayouts/slideLayout105.xml"></Relationship><Relationship Id="rId13" Type="http://schemas.openxmlformats.org/officeDocument/2006/relationships/slideLayout" Target="../slideLayouts/slideLayout106.xml"></Relationship><Relationship Id="rId14" Type="http://schemas.openxmlformats.org/officeDocument/2006/relationships/slideLayout" Target="../slideLayouts/slideLayout107.xml"></Relationship><Relationship Id="rId15" Type="http://schemas.openxmlformats.org/officeDocument/2006/relationships/slideLayout" Target="../slideLayouts/slideLayout108.xml"></Relationship><Relationship Id="rId16" Type="http://schemas.openxmlformats.org/officeDocument/2006/relationships/theme" Target="../theme/theme8.xml"></Relationship></Relationships>
</file>

<file path=ppt/slideMasters/_rels/slideMaster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09.xml"></Relationship><Relationship Id="rId2" Type="http://schemas.openxmlformats.org/officeDocument/2006/relationships/slideLayout" Target="../slideLayouts/slideLayout110.xml"></Relationship><Relationship Id="rId3" Type="http://schemas.openxmlformats.org/officeDocument/2006/relationships/slideLayout" Target="../slideLayouts/slideLayout111.xml"></Relationship><Relationship Id="rId4" Type="http://schemas.openxmlformats.org/officeDocument/2006/relationships/slideLayout" Target="../slideLayouts/slideLayout112.xml"></Relationship><Relationship Id="rId5" Type="http://schemas.openxmlformats.org/officeDocument/2006/relationships/slideLayout" Target="../slideLayouts/slideLayout113.xml"></Relationship><Relationship Id="rId6" Type="http://schemas.openxmlformats.org/officeDocument/2006/relationships/slideLayout" Target="../slideLayouts/slideLayout114.xml"></Relationship><Relationship Id="rId7" Type="http://schemas.openxmlformats.org/officeDocument/2006/relationships/slideLayout" Target="../slideLayouts/slideLayout115.xml"></Relationship><Relationship Id="rId8" Type="http://schemas.openxmlformats.org/officeDocument/2006/relationships/slideLayout" Target="../slideLayouts/slideLayout116.xml"></Relationship><Relationship Id="rId9" Type="http://schemas.openxmlformats.org/officeDocument/2006/relationships/slideLayout" Target="../slideLayouts/slideLayout117.xml"></Relationship><Relationship Id="rId10" Type="http://schemas.openxmlformats.org/officeDocument/2006/relationships/slideLayout" Target="../slideLayouts/slideLayout118.xml"></Relationship><Relationship Id="rId11" Type="http://schemas.openxmlformats.org/officeDocument/2006/relationships/slideLayout" Target="../slideLayouts/slideLayout119.xml"></Relationship><Relationship Id="rId12" Type="http://schemas.openxmlformats.org/officeDocument/2006/relationships/image" Target="../media/fImage71510146962.jpeg"></Relationship><Relationship Id="rId13" Type="http://schemas.openxmlformats.org/officeDocument/2006/relationships/theme" Target="../theme/theme9.xml"></Relationship></Relationships>
</file>

<file path=ppt/slideMasters/_rels/slideMaster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20.xml"></Relationship><Relationship Id="rId2" Type="http://schemas.openxmlformats.org/officeDocument/2006/relationships/slideLayout" Target="../slideLayouts/slideLayout121.xml"></Relationship><Relationship Id="rId3" Type="http://schemas.openxmlformats.org/officeDocument/2006/relationships/slideLayout" Target="../slideLayouts/slideLayout122.xml"></Relationship><Relationship Id="rId4" Type="http://schemas.openxmlformats.org/officeDocument/2006/relationships/slideLayout" Target="../slideLayouts/slideLayout123.xml"></Relationship><Relationship Id="rId5" Type="http://schemas.openxmlformats.org/officeDocument/2006/relationships/slideLayout" Target="../slideLayouts/slideLayout124.xml"></Relationship><Relationship Id="rId6" Type="http://schemas.openxmlformats.org/officeDocument/2006/relationships/slideLayout" Target="../slideLayouts/slideLayout125.xml"></Relationship><Relationship Id="rId7" Type="http://schemas.openxmlformats.org/officeDocument/2006/relationships/slideLayout" Target="../slideLayouts/slideLayout126.xml"></Relationship><Relationship Id="rId8" Type="http://schemas.openxmlformats.org/officeDocument/2006/relationships/slideLayout" Target="../slideLayouts/slideLayout127.xml"></Relationship><Relationship Id="rId9" Type="http://schemas.openxmlformats.org/officeDocument/2006/relationships/slideLayout" Target="../slideLayouts/slideLayout128.xml"></Relationship><Relationship Id="rId10" Type="http://schemas.openxmlformats.org/officeDocument/2006/relationships/slideLayout" Target="../slideLayouts/slideLayout129.xml"></Relationship><Relationship Id="rId11" Type="http://schemas.openxmlformats.org/officeDocument/2006/relationships/slideLayout" Target="../slideLayouts/slideLayout130.xml"></Relationship><Relationship Id="rId12" Type="http://schemas.openxmlformats.org/officeDocument/2006/relationships/image" Target="../media/fImage71511064464.jpeg"></Relationship><Relationship Id="rId13" Type="http://schemas.openxmlformats.org/officeDocument/2006/relationships/theme" Target="../theme/theme10.xml"></Relationship></Relationships>
</file>

<file path=ppt/slideMasters/_rels/slideMaster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1.xml"></Relationship><Relationship Id="rId2" Type="http://schemas.openxmlformats.org/officeDocument/2006/relationships/slideLayout" Target="../slideLayouts/slideLayout132.xml"></Relationship><Relationship Id="rId3" Type="http://schemas.openxmlformats.org/officeDocument/2006/relationships/slideLayout" Target="../slideLayouts/slideLayout133.xml"></Relationship><Relationship Id="rId4" Type="http://schemas.openxmlformats.org/officeDocument/2006/relationships/slideLayout" Target="../slideLayouts/slideLayout134.xml"></Relationship><Relationship Id="rId5" Type="http://schemas.openxmlformats.org/officeDocument/2006/relationships/slideLayout" Target="../slideLayouts/slideLayout135.xml"></Relationship><Relationship Id="rId6" Type="http://schemas.openxmlformats.org/officeDocument/2006/relationships/slideLayout" Target="../slideLayouts/slideLayout136.xml"></Relationship><Relationship Id="rId7" Type="http://schemas.openxmlformats.org/officeDocument/2006/relationships/slideLayout" Target="../slideLayouts/slideLayout137.xml"></Relationship><Relationship Id="rId8" Type="http://schemas.openxmlformats.org/officeDocument/2006/relationships/slideLayout" Target="../slideLayouts/slideLayout138.xml"></Relationship><Relationship Id="rId9" Type="http://schemas.openxmlformats.org/officeDocument/2006/relationships/slideLayout" Target="../slideLayouts/slideLayout139.xml"></Relationship><Relationship Id="rId10" Type="http://schemas.openxmlformats.org/officeDocument/2006/relationships/slideLayout" Target="../slideLayouts/slideLayout140.xml"></Relationship><Relationship Id="rId11" Type="http://schemas.openxmlformats.org/officeDocument/2006/relationships/slideLayout" Target="../slideLayouts/slideLayout141.xml"></Relationship><Relationship Id="rId12" Type="http://schemas.openxmlformats.org/officeDocument/2006/relationships/image" Target="../media/fImage71512065705.jpeg"></Relationship><Relationship Id="rId13" Type="http://schemas.openxmlformats.org/officeDocument/2006/relationships/theme" Target="../theme/theme11.xml"></Relationship></Relationships>
</file>

<file path=ppt/slideMasters/_rels/slideMaster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42.xml"></Relationship><Relationship Id="rId2" Type="http://schemas.openxmlformats.org/officeDocument/2006/relationships/slideLayout" Target="../slideLayouts/slideLayout143.xml"></Relationship><Relationship Id="rId3" Type="http://schemas.openxmlformats.org/officeDocument/2006/relationships/slideLayout" Target="../slideLayouts/slideLayout144.xml"></Relationship><Relationship Id="rId4" Type="http://schemas.openxmlformats.org/officeDocument/2006/relationships/slideLayout" Target="../slideLayouts/slideLayout145.xml"></Relationship><Relationship Id="rId5" Type="http://schemas.openxmlformats.org/officeDocument/2006/relationships/slideLayout" Target="../slideLayouts/slideLayout146.xml"></Relationship><Relationship Id="rId6" Type="http://schemas.openxmlformats.org/officeDocument/2006/relationships/slideLayout" Target="../slideLayouts/slideLayout147.xml"></Relationship><Relationship Id="rId7" Type="http://schemas.openxmlformats.org/officeDocument/2006/relationships/slideLayout" Target="../slideLayouts/slideLayout148.xml"></Relationship><Relationship Id="rId8" Type="http://schemas.openxmlformats.org/officeDocument/2006/relationships/slideLayout" Target="../slideLayouts/slideLayout149.xml"></Relationship><Relationship Id="rId9" Type="http://schemas.openxmlformats.org/officeDocument/2006/relationships/slideLayout" Target="../slideLayouts/slideLayout150.xml"></Relationship><Relationship Id="rId10" Type="http://schemas.openxmlformats.org/officeDocument/2006/relationships/slideLayout" Target="../slideLayouts/slideLayout151.xml"></Relationship><Relationship Id="rId11" Type="http://schemas.openxmlformats.org/officeDocument/2006/relationships/slideLayout" Target="../slideLayouts/slideLayout152.xml"></Relationship><Relationship Id="rId12" Type="http://schemas.openxmlformats.org/officeDocument/2006/relationships/image" Target="../media/fImage71512988145.jpeg"></Relationship><Relationship Id="rId13" Type="http://schemas.openxmlformats.org/officeDocument/2006/relationships/theme" Target="../theme/theme12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  <p:sldLayoutId id="2147484452" r:id="rId12"/>
    <p:sldLayoutId id="2147484453" r:id="rId13"/>
    <p:sldLayoutId id="2147484454" r:id="rId14"/>
    <p:sldLayoutId id="214748445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6" r:id="rId1"/>
    <p:sldLayoutId id="2147484457" r:id="rId2"/>
    <p:sldLayoutId id="2147484458" r:id="rId3"/>
    <p:sldLayoutId id="2147484459" r:id="rId4"/>
    <p:sldLayoutId id="2147484460" r:id="rId5"/>
    <p:sldLayoutId id="2147484461" r:id="rId6"/>
    <p:sldLayoutId id="2147484462" r:id="rId7"/>
    <p:sldLayoutId id="2147484463" r:id="rId8"/>
    <p:sldLayoutId id="2147484464" r:id="rId9"/>
    <p:sldLayoutId id="2147484465" r:id="rId10"/>
    <p:sldLayoutId id="2147484466" r:id="rId11"/>
    <p:sldLayoutId id="2147484467" r:id="rId12"/>
    <p:sldLayoutId id="2147484468" r:id="rId13"/>
    <p:sldLayoutId id="2147484469" r:id="rId14"/>
    <p:sldLayoutId id="214748447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  <p:sldLayoutId id="2147484482" r:id="rId12"/>
    <p:sldLayoutId id="2147484483" r:id="rId13"/>
    <p:sldLayoutId id="2147484484" r:id="rId14"/>
    <p:sldLayoutId id="214748448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  <p:sldLayoutId id="2147484497" r:id="rId12"/>
    <p:sldLayoutId id="2147484498" r:id="rId13"/>
    <p:sldLayoutId id="2147484499" r:id="rId14"/>
    <p:sldLayoutId id="214748450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  <p:sldLayoutId id="2147484512" r:id="rId12"/>
    <p:sldLayoutId id="2147484513" r:id="rId13"/>
    <p:sldLayoutId id="2147484514" r:id="rId14"/>
    <p:sldLayoutId id="214748451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6" r:id="rId1"/>
    <p:sldLayoutId id="2147484517" r:id="rId2"/>
    <p:sldLayoutId id="2147484518" r:id="rId3"/>
    <p:sldLayoutId id="2147484519" r:id="rId4"/>
    <p:sldLayoutId id="2147484520" r:id="rId5"/>
    <p:sldLayoutId id="2147484521" r:id="rId6"/>
    <p:sldLayoutId id="2147484522" r:id="rId7"/>
    <p:sldLayoutId id="2147484523" r:id="rId8"/>
    <p:sldLayoutId id="2147484524" r:id="rId9"/>
    <p:sldLayoutId id="2147484525" r:id="rId10"/>
    <p:sldLayoutId id="2147484526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image" Target="../media/fImage24827812841.jpeg"></Relationship><Relationship Id="rId3" Type="http://schemas.openxmlformats.org/officeDocument/2006/relationships/image" Target="../media/fImage12396278141.png"></Relationship><Relationship Id="rId4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/Relationships>
</file>

<file path=ppt/slides/_rels/slide3.xml.rels><?xml version="1.0" encoding="UTF-8"?>
<Relationships xmlns="http://schemas.openxmlformats.org/package/2006/relationships"><Relationship Id="rId2" Type="http://schemas.openxmlformats.org/officeDocument/2006/relationships/image" Target="../media/fImage1004494403281.jpeg"></Relationship><Relationship Id="rId3" Type="http://schemas.openxmlformats.org/officeDocument/2006/relationships/slideLayout" Target="../slideLayouts/slideLayout58.xm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Relationship Id="rId2" Type="http://schemas.openxmlformats.org/officeDocument/2006/relationships/hyperlink" Target="https://zvitnist.com/32120543_TOVARYSTVO_Z_OBMEZHENOU_VDPOVDALNSTU_SVYATA_KATER#zvit" TargetMode="External"></Relationship><Relationship Id="rId3" Type="http://schemas.openxmlformats.org/officeDocument/2006/relationships/hyperlink" Target="https://mci.ua/financial-statements" TargetMode="External"></Relationship><Relationship Id="rId4" Type="http://schemas.openxmlformats.org/officeDocument/2006/relationships/hyperlink" Target="https://otmo.dn.ua/zvitnist-knp-otmo-m-kramatorsk" TargetMode="Externa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10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Relationship Id="rId2" Type="http://schemas.openxmlformats.org/officeDocument/2006/relationships/image" Target="../media/fImage7919210096827.emf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92.xml"></Relationship><Relationship Id="rId2" Type="http://schemas.openxmlformats.org/officeDocument/2006/relationships/image" Target="../media/fImage667108349961.jpeg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07.xml"></Relationship><Relationship Id="rId2" Type="http://schemas.openxmlformats.org/officeDocument/2006/relationships/image" Target="../media/fImage64457987491.jpeg"></Relationship><Relationship Id="rId3" Type="http://schemas.openxmlformats.org/officeDocument/2006/relationships/hyperlink" Target="https://zakon.rada.gov.ua/laws/main/514-17" TargetMode="External"></Relationship></Relationships>
</file>

<file path=ppt/slides/_rels/slide9.xml.rels><?xml version="1.0" encoding="UTF-8"?>
<Relationships xmlns="http://schemas.openxmlformats.org/package/2006/relationships"><Relationship Id="rId2" Type="http://schemas.openxmlformats.org/officeDocument/2006/relationships/hyperlink" Target="http://www.managementhelp.org/" TargetMode="External"></Relationship><Relationship Id="rId3" Type="http://schemas.openxmlformats.org/officeDocument/2006/relationships/hyperlink" Target="https://ela.kpi.ua/bitstream/123456789/46821/1/Liderstvo.pdf" TargetMode="External"></Relationship><Relationship Id="rId4" Type="http://schemas.openxmlformats.org/officeDocument/2006/relationships/hyperlink" Target="https://repo.odmu.edu.ua/xmlui/handle/123456789/12169" TargetMode="External"></Relationship><Relationship Id="rId5" Type="http://schemas.openxmlformats.org/officeDocument/2006/relationships/hyperlink" Target="https://ela.kpi.ua/bitstream/123456789/46821/1/Liderstvo.pdf" TargetMode="External"></Relationship><Relationship Id="rId6" Type="http://schemas.openxmlformats.org/officeDocument/2006/relationships/hyperlink" Target="https://repo.odmu.edu.ua/xmlui/handle/123456789/12169" TargetMode="External"></Relationship><Relationship Id="rId7" Type="http://schemas.openxmlformats.org/officeDocument/2006/relationships/hyperlink" Target="https://ela.kpi.ua/server/api/core/bitstreams/ca819830-66f0-4152-9e27-1eb3651fe9fc/content" TargetMode="External"></Relationship><Relationship Id="rId8" Type="http://schemas.openxmlformats.org/officeDocument/2006/relationships/hyperlink" Target="https://ela.kpi.ua/bitstream/123456789/46821/1/Liderstvo.pdf" TargetMode="External"></Relationship><Relationship Id="rId9" Type="http://schemas.openxmlformats.org/officeDocument/2006/relationships/slideLayout" Target="../slideLayouts/slideLayout2.xml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image" Target="../media/fImage63601989169.jpeg"></Relationship><Relationship Id="rId2" Type="http://schemas.openxmlformats.org/officeDocument/2006/relationships/slideLayout" Target="../slideLayouts/slideLayout1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539750" y="2616835"/>
            <a:ext cx="7920355" cy="299275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 sz="4000">
                <a:solidFill>
                  <a:srgbClr val="FF0000"/>
                </a:solidFill>
              </a:rPr>
              <a:t>Фінансовий менеджмент</a:t>
            </a:r>
            <a:r>
              <a:rPr lang="uk-UA" sz="4000">
                <a:solidFill>
                  <a:srgbClr val="FF0000"/>
                </a:solidFill>
              </a:rPr>
              <a:t/>
            </a:r>
            <a:br>
              <a:rPr lang="uk-UA" sz="4000">
                <a:solidFill>
                  <a:srgbClr val="FF0000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для студентів ОНМедУ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спеціальності 073 Менеджмент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ОПП "Управління охороною здоров'я та фармацевтичним бізнесом"</a:t>
            </a:r>
            <a:r>
              <a:rPr lang="uk-UA" sz="2800">
                <a:solidFill>
                  <a:srgbClr val="FF0000"/>
                </a:solidFill>
              </a:rPr>
              <a:t/>
            </a:r>
            <a:br>
              <a:rPr lang="uk-UA" sz="2800">
                <a:solidFill>
                  <a:srgbClr val="FF0000"/>
                </a:solidFill>
              </a:rPr>
            </a:br>
            <a:endParaRPr lang="ko-KR" altLang="en-US" sz="280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 rot="0">
            <a:off x="2969895" y="312420"/>
            <a:ext cx="3302000" cy="2355215"/>
          </a:xfrm>
          <a:prstGeom prst="rect"/>
        </p:spPr>
        <p:txBody>
          <a:bodyPr wrap="square" lIns="45720" tIns="45720" rIns="45720" bIns="45720" numCol="1" vert="horz" anchor="t">
            <a:normAutofit fontScale="77500" lnSpcReduction="20000"/>
          </a:bodyPr>
          <a:lstStyle/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endParaRPr lang="ko-KR" altLang="en-US" sz="2800" cap="none" i="0" b="1" strike="noStrike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r>
              <a:rPr sz="2800" cap="none" spc="-20" i="0" b="1" strike="noStrike">
                <a:solidFill>
                  <a:srgbClr val="FF0000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Олена РУДІНСЬКА</a:t>
            </a:r>
            <a:r>
              <a:rPr sz="2800" cap="none" spc="-20" i="0" b="0" strike="noStrike">
                <a:solidFill>
                  <a:schemeClr val="bg2">
                    <a:lumMod val="75000"/>
                  </a:schemeClr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, 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кандидат економічних наук, доцент, завідувачка  кафедри менеджменту охорони здоров'я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/>
            </a:r>
            <a:b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</a:b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ОНМедУ</a:t>
            </a:r>
            <a:endParaRPr lang="ko-KR" altLang="en-US" sz="2800" cap="none" i="0" b="0" strike="noStrike">
              <a:solidFill>
                <a:srgbClr val="00007E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42925" y="339725"/>
            <a:ext cx="1794510" cy="2014855"/>
          </a:xfrm>
          <a:prstGeom prst="rect"/>
          <a:noFill/>
          <a:ln w="0">
            <a:noFill/>
            <a:prstDash/>
          </a:ln>
        </p:spPr>
      </p:pic>
      <p:pic>
        <p:nvPicPr>
          <p:cNvPr id="5" name="Рисунок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6583680" y="586105"/>
            <a:ext cx="1768475" cy="170497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>
            <a:off x="374650" y="1133475"/>
            <a:ext cx="8232775" cy="546100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20000"/>
          </a:bodyPr>
          <a:lstStyle/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Визначення ролі фінансових показників діяльності медичного закладу</a:t>
            </a:r>
            <a:r>
              <a:rPr sz="3200" b="1">
                <a:latin typeface="Times New Roman" charset="0"/>
                <a:ea typeface="Times New Roman" charset="0"/>
              </a:rPr>
              <a:t>. </a:t>
            </a:r>
            <a:endParaRPr lang="ko-KR" altLang="en-US" sz="3200" b="1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latin typeface="Times New Roman" charset="0"/>
                <a:ea typeface="Times New Roman" charset="0"/>
              </a:rPr>
              <a:t>3.1. Структура балансу медичного закладу. </a:t>
            </a:r>
            <a:endParaRPr lang="ko-KR" altLang="en-US" sz="32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latin typeface="Times New Roman" charset="0"/>
                <a:ea typeface="Times New Roman" charset="0"/>
              </a:rPr>
              <a:t>3.2. Аналіз коефіцієнтного підходу: коефіцієнти платоспроможності, фінансової стійкості (ліквідності), економічної ефективності та ділової активності. Індикатори фінансового стану, які вимагають особливої уваги на різних етапах життєвого циклу медичного закладу. </a:t>
            </a:r>
            <a:endParaRPr lang="ko-KR" altLang="en-US" sz="32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latin typeface="Times New Roman" charset="0"/>
                <a:ea typeface="Times New Roman" charset="0"/>
              </a:rPr>
              <a:t>3.3. Вплив діяльності державних структур на тривалість життєвого циклу конкурентної переваги медичного закладу.</a:t>
            </a:r>
            <a:endParaRPr lang="ko-KR" altLang="en-US" sz="3200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>
            <a:off x="457200" y="55245"/>
            <a:ext cx="8232140" cy="1145540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41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3921"/>
                    </a:srgbClr>
                  </a:outerShdw>
                </a:effectLst>
                <a:latin typeface="Lucida Sans Unicode" charset="0"/>
                <a:ea typeface="Segoe UI" charset="0"/>
              </a:rPr>
              <a:t>Тема 3</a:t>
            </a:r>
            <a:endParaRPr lang="ko-KR" altLang="en-US" sz="4100" b="1">
              <a:solidFill>
                <a:srgbClr val="FF0000"/>
              </a:solidFill>
              <a:latin typeface="Lucida Sans Unicode" charset="0"/>
              <a:ea typeface="Segoe U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 0"/>
          <p:cNvSpPr txBox="1">
            <a:spLocks/>
          </p:cNvSpPr>
          <p:nvPr/>
        </p:nvSpPr>
        <p:spPr>
          <a:xfrm rot="0">
            <a:off x="4392295" y="1859280"/>
            <a:ext cx="4570095" cy="36512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just" defTabSz="914400" eaLnBrk="1" latinLnBrk="0" hangingPunct="1">
              <a:buFontTx/>
              <a:buNone/>
            </a:pPr>
            <a:endParaRPr lang="ko-KR" altLang="en-US" sz="2400" b="1">
              <a:latin typeface="Times New Roman" charset="0"/>
              <a:ea typeface="Calibri" charset="0"/>
            </a:endParaRPr>
          </a:p>
        </p:txBody>
      </p:sp>
      <p:pic>
        <p:nvPicPr>
          <p:cNvPr id="17" name="Picture 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213"/>
          <a:stretch>
            <a:fillRect/>
          </a:stretch>
        </p:blipFill>
        <p:spPr>
          <a:xfrm rot="0">
            <a:off x="-154305" y="878205"/>
            <a:ext cx="3463925" cy="5075555"/>
          </a:xfrm>
          <a:prstGeom prst="rect"/>
          <a:noFill/>
          <a:effectLst>
            <a:softEdge rad="635000"/>
          </a:effectLst>
        </p:spPr>
      </p:pic>
      <p:graphicFrame>
        <p:nvGraphicFramePr>
          <p:cNvPr id="19" name="Table 3"/>
          <p:cNvGraphicFramePr>
            <a:graphicFrameLocks noGrp="1"/>
          </p:cNvGraphicFramePr>
          <p:nvPr/>
        </p:nvGraphicFramePr>
        <p:xfrm>
          <a:off x="2929255" y="455295"/>
          <a:ext cx="6216650" cy="6179185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srgbClr val="000000">
                      <a:alpha val="50000"/>
                    </a:srgbClr>
                  </a:innerShdw>
                </a:effectLst>
                <a:tableStyleId>{00000000-0000-0000-0000-000000000000}</a:tableStyleId>
              </a:tblPr>
              <a:tblGrid>
                <a:gridCol w="530225"/>
                <a:gridCol w="2578100"/>
                <a:gridCol w="552450"/>
                <a:gridCol w="2555875"/>
              </a:tblGrid>
              <a:tr h="215265">
                <a:tc>
                  <a:txBody>
                    <a:bodyPr/>
                    <a:lstStyle/>
                    <a:p>
                      <a:pPr marL="0" indent="0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 lvl="1">
                        <a:buFontTx/>
                        <a:buNone/>
                      </a:pPr>
                      <a:r>
                        <a:rPr sz="14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АКТИВ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 lvl="1">
                        <a:buFontTx/>
                        <a:buNone/>
                      </a:pPr>
                      <a:r>
                        <a:rPr sz="14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ПАСИВ</a:t>
                      </a:r>
                      <a:endParaRPr lang="ko-KR" altLang="en-US" sz="14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040">
                <a:tc>
                  <a:txBody>
                    <a:bodyPr/>
                    <a:lstStyle/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Низька 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І.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Необоротні активи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1.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Будівлі, споруди, обладнання, транспорт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2.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Амортизація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3.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Капітальні інвестиції (45-50%)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Низька 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І. Джерела власних коштів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1.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К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2.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Додатковий капітал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3.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Резервний капітал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4.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Страховий капітал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5.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Нерозподілений прибуток (50-60%)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900">
                <a:tc>
                  <a:txBody>
                    <a:bodyPr/>
                    <a:lstStyle/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Середня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ІІ.Оборотні активи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1.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Сировина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2.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Матеріали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3.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Запаси 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(25-30%)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Середня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0" latinLnBrk="0" lvl="1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ІІ.Довгострокові кредити банків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(20-30%)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420">
                <a:tc>
                  <a:txBody>
                    <a:bodyPr/>
                    <a:lstStyle/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Висока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1465" indent="-90170" latinLnBrk="0" lvl="1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ІІІ.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Грошовий потік (CF) дебіторська заборгованість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291465" indent="-9017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рахунки нац. валюті рахунки в іностр. Валюті каса цінні папери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291465" indent="-9017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(20-25%)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Висока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ІІІ. Грошовий потік (CF)Короткострокові кредити банків Кредиторська заборгованість Заборгованість із податків Заборгованість із зарплати  Цінні папери 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(20)</a:t>
                      </a:r>
                      <a:endParaRPr lang="ko-KR" altLang="en-US" sz="16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marL="0" indent="0" latinLnBrk="0" lvl="1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 lvl="1">
                        <a:buFontTx/>
                        <a:buNone/>
                      </a:pP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Підсумок балансу (100%)</a:t>
                      </a: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 lvl="1">
                        <a:buFontTx/>
                        <a:buNone/>
                      </a:pP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latinLnBrk="0" lvl="1">
                        <a:buFontTx/>
                        <a:buNone/>
                      </a:pPr>
                      <a:r>
                        <a:rPr sz="16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Підсумок балансу (100%)</a:t>
                      </a: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Rect 0"/>
          <p:cNvSpPr txBox="1">
            <a:spLocks/>
          </p:cNvSpPr>
          <p:nvPr/>
        </p:nvSpPr>
        <p:spPr>
          <a:xfrm rot="0">
            <a:off x="2948305" y="84455"/>
            <a:ext cx="6043930" cy="41973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2400" b="1">
                <a:solidFill>
                  <a:srgbClr val="FF0000"/>
                </a:solidFill>
                <a:latin typeface="Times New Roman" charset="0"/>
                <a:ea typeface="Times New Roman" charset="0"/>
              </a:rPr>
              <a:t>4.1. Управлінська структура балансу (Ф1)</a:t>
            </a:r>
            <a:endParaRPr lang="ko-KR" altLang="en-US" sz="2400" b="1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961390"/>
            <a:ext cx="8230870" cy="5540375"/>
          </a:xfrm>
          <a:prstGeom prst="rect"/>
        </p:spPr>
        <p:txBody>
          <a:bodyPr wrap="square" lIns="91440" tIns="45720" rIns="91440" bIns="45720" numCol="1" vert="horz" anchor="t">
            <a:normAutofit fontScale="85000" lnSpcReduction="2000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ТОВ Свята -Катерина-Одеса (графічний аналіз показників, 13% власного капіталу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1800">
                <a:latin typeface="Lucida Sans Unicode" charset="0"/>
                <a:ea typeface="Segoe UI" charset="0"/>
                <a:hlinkClick r:id="rId2"/>
              </a:rPr>
              <a:t>https://zvitnist.com/32120543_TOVARYSTVO_Z_OBMEZHENOU_VDPOVDALNSTU_SVYATA_KATER#zvit</a:t>
            </a:r>
            <a:r>
              <a:rPr sz="1800">
                <a:latin typeface="Lucida Sans Unicode" charset="0"/>
                <a:ea typeface="Segoe UI" charset="0"/>
              </a:rPr>
              <a:t> </a:t>
            </a:r>
            <a:endParaRPr lang="ko-KR" altLang="en-US" sz="18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ТОВ Медичний центр ІНГО (прив. форма власності, 70% власного капіталу, чистий прибуток за 2021р.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000">
                <a:latin typeface="Lucida Sans Unicode" charset="0"/>
                <a:ea typeface="Segoe UI" charset="0"/>
                <a:hlinkClick r:id="rId3"/>
              </a:rPr>
              <a:t>https://mci.ua/financial-statements</a:t>
            </a:r>
            <a:r>
              <a:rPr sz="2700">
                <a:latin typeface="Lucida Sans Unicode" charset="0"/>
                <a:ea typeface="Segoe UI" charset="0"/>
              </a:rPr>
              <a:t>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 КНП </a:t>
            </a:r>
            <a:r>
              <a:rPr sz="2700">
                <a:latin typeface="Lucida Sans Unicode" charset="0"/>
                <a:ea typeface="맑은 고딕" charset="0"/>
              </a:rPr>
              <a:t>«Обласне територіальне медичне об’єднання м. Краматорськ» (90% Основні засоби. Радянська схема)</a:t>
            </a:r>
            <a:endParaRPr lang="ko-KR" altLang="en-US" sz="2700">
              <a:latin typeface="Lucida Sans Unicode" charset="0"/>
              <a:ea typeface="맑은 고딕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  <a:hlinkClick r:id="rId4"/>
              </a:rPr>
              <a:t>https://otmo.dn.ua/zvitnist-knp-otmo-m-kramatorsk</a:t>
            </a:r>
            <a:r>
              <a:rPr sz="2700">
                <a:latin typeface="Lucida Sans Unicode" charset="0"/>
                <a:ea typeface="Segoe UI" charset="0"/>
              </a:rPr>
              <a:t>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ТОВ СИНЕВО УКРАЇНА 2022Р. (сучасний приклад. оптимальна структура ативів/пасивів. довгострокові зобов'язання. Збитки)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 </a:t>
            </a:r>
            <a:r>
              <a:rPr sz="2700">
                <a:solidFill>
                  <a:srgbClr val="0611F2"/>
                </a:solidFill>
                <a:latin typeface="Lucida Sans Unicode" charset="0"/>
                <a:ea typeface="Segoe UI" charset="0"/>
              </a:rPr>
              <a:t>file:///C:/Users/grago/Desktop/Synevo_FullPackageOfFinancialStatements_2022.pdf </a:t>
            </a:r>
            <a:endParaRPr lang="ko-KR" altLang="en-US"/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687070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rtl="0"/>
            <a:r>
              <a:rPr sz="3200" b="1">
                <a:solidFill>
                  <a:schemeClr val="accent5"/>
                </a:solidFill>
                <a:effectLst>
                  <a:outerShdw sx="100000" sy="100000" blurRad="31750" dist="25400" dir="5400000" rotWithShape="0" algn="tl">
                    <a:srgbClr val="000000">
                      <a:alpha val="24313"/>
                    </a:srgbClr>
                  </a:outerShdw>
                </a:effectLst>
                <a:latin typeface="Lucida Sans Unicode" charset="0"/>
                <a:ea typeface="Segoe UI" charset="0"/>
              </a:rPr>
              <a:t>АНАЛІЗ БАЛАНСІВ МЕДИЧНИХ ЗАКЛАДІВ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9479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latin typeface="Times New Roman" charset="0"/>
                <a:ea typeface="Times New Roman" charset="0"/>
              </a:rPr>
              <a:t>1. </a:t>
            </a: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Збалансована структура Ф1 (балансу): відсутність великої (більше 50%) заборгованості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2. Невеликий знос (амортизація) основних засобів (обладнання)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3. Наявність позитивного фінансового результату (прибутку)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4. Позитивна динаміка кількості пакетів з НСЗУ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5. Позитивна динаміка грошового потоку за фінансовими показниками (збільшення кількості ПАЦІЄНТІВ), диверсифікація медичних послуг, гнучка цінова політика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0" indent="0" rtl="0" algn="ctr" defTabSz="914400" eaLnBrk="1" latinLnBrk="0" hangingPunct="1">
              <a:buFontTx/>
              <a:buNone/>
            </a:pPr>
            <a:r>
              <a:rPr sz="3600" u="sng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Гарантії фінансової стійкості та платоспроможності для медичних закладів:</a:t>
            </a:r>
            <a:endParaRPr lang="ko-KR" altLang="en-US" sz="3600" u="sng">
              <a:solidFill>
                <a:srgbClr val="009900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1" descr="C:/Users/grago/AppData/Roaming/PolarisOffice9/ETemp/8964_17599288/fImage7919210096827.emf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4610" y="45720"/>
            <a:ext cx="9029065" cy="6950075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13385" y="2322830"/>
            <a:ext cx="3296285" cy="22523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4800">
              <a:latin typeface="Garamond" charset="0"/>
              <a:ea typeface="돋움" charset="0"/>
            </a:endParaRPr>
          </a:p>
        </p:txBody>
      </p:sp>
      <p:pic>
        <p:nvPicPr>
          <p:cNvPr id="3" name="Picture " descr="C:/Users/grago/AppData/Roaming/PolarisOffice9/ETemp/8964_17599288/fImage667108349961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64770" y="1151890"/>
            <a:ext cx="3536315" cy="3536315"/>
          </a:xfrm>
          <a:prstGeom prst="rect"/>
          <a:noFill/>
          <a:effectLst>
            <a:softEdge rad="635000"/>
          </a:effectLst>
        </p:spPr>
      </p:pic>
      <p:sp>
        <p:nvSpPr>
          <p:cNvPr id="4" name="Rect 0"/>
          <p:cNvSpPr txBox="1">
            <a:spLocks/>
          </p:cNvSpPr>
          <p:nvPr/>
        </p:nvSpPr>
        <p:spPr>
          <a:xfrm rot="0">
            <a:off x="2316480" y="-50165"/>
            <a:ext cx="6214110" cy="782637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ctr" defTabSz="914400" eaLnBrk="1" latinLnBrk="0" hangingPunct="1">
              <a:buFontTx/>
              <a:buNone/>
            </a:pPr>
            <a:r>
              <a:rPr sz="3600">
                <a:solidFill>
                  <a:srgbClr val="FF0000"/>
                </a:solidFill>
                <a:latin typeface="Times New Roman" charset="0"/>
                <a:ea typeface="Calibri" charset="0"/>
              </a:rPr>
              <a:t>4.3. Пошук джерел фінансування медичних закладів в Україні</a:t>
            </a:r>
            <a:endParaRPr lang="ko-KR" altLang="en-US" sz="36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ctr" defTabSz="914400" eaLnBrk="1" latinLnBrk="0" hangingPunct="1">
              <a:buFontTx/>
              <a:buNone/>
            </a:pPr>
            <a:r>
              <a:rPr sz="2800" u="sng">
                <a:solidFill>
                  <a:srgbClr val="FF0000"/>
                </a:solidFill>
                <a:latin typeface="Times New Roman" charset="0"/>
                <a:ea typeface="Calibri" charset="0"/>
              </a:rPr>
              <a:t>в умовах війни та фінансової кризи:</a:t>
            </a:r>
            <a:endParaRPr lang="ko-KR" altLang="en-US" sz="2800" u="sng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1. Державно-приватне партнерство (щодо реорганізації форм власності відповідно сучасній цифровій революції)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2. Пошук іноземних інвесторів - партнерів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3. Створення нових робочих місць як джерело додаткової вартості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4. Впровадження нових видів підприємницької діяльності як джерело додаткового доходу з позицій ліквідності та прибутковості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ctr" defTabSz="914400" eaLnBrk="1" latinLnBrk="0" hangingPunct="1">
              <a:buFontTx/>
              <a:buNone/>
            </a:pPr>
            <a:endParaRPr lang="ko-KR" altLang="en-US" sz="4800">
              <a:solidFill>
                <a:srgbClr val="FF0000"/>
              </a:solidFill>
              <a:latin typeface="Times New Roman" charset="0"/>
              <a:ea typeface="Calibr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/>
        </p:nvSpPr>
        <p:spPr>
          <a:xfrm rot="0">
            <a:off x="4141470" y="2009140"/>
            <a:ext cx="5003165" cy="29146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just" defTabSz="914400" eaLnBrk="1" latinLnBrk="0" hangingPunct="1">
              <a:buFontTx/>
              <a:buNone/>
            </a:pPr>
            <a:endParaRPr lang="ko-KR" altLang="en-US" sz="1800">
              <a:solidFill>
                <a:srgbClr val="0A0A0A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7" name="Picture " descr="C:/Users/grago/AppData/Roaming/PolarisOffice9/ETemp/8964_17599288/fImage64457987491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69"/>
          <a:stretch>
            <a:fillRect/>
          </a:stretch>
        </p:blipFill>
        <p:spPr>
          <a:xfrm rot="0">
            <a:off x="-176530" y="1256665"/>
            <a:ext cx="4210685" cy="4172585"/>
          </a:xfrm>
          <a:prstGeom prst="rect"/>
          <a:noFill/>
          <a:effectLst>
            <a:softEdge rad="635000"/>
          </a:effectLst>
        </p:spPr>
      </p:pic>
      <p:cxnSp>
        <p:nvCxnSpPr>
          <p:cNvPr id="8" name="Rect 0"/>
          <p:cNvCxnSpPr/>
          <p:nvPr/>
        </p:nvCxnSpPr>
        <p:spPr>
          <a:xfrm rot="0">
            <a:off x="2780665" y="2315845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t 0"/>
          <p:cNvCxnSpPr/>
          <p:nvPr/>
        </p:nvCxnSpPr>
        <p:spPr>
          <a:xfrm rot="0">
            <a:off x="512381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t 0"/>
          <p:cNvCxnSpPr/>
          <p:nvPr/>
        </p:nvCxnSpPr>
        <p:spPr>
          <a:xfrm rot="0">
            <a:off x="369506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t 0"/>
          <p:cNvCxnSpPr/>
          <p:nvPr/>
        </p:nvCxnSpPr>
        <p:spPr>
          <a:xfrm rot="0">
            <a:off x="203771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t 0"/>
          <p:cNvCxnSpPr/>
          <p:nvPr/>
        </p:nvCxnSpPr>
        <p:spPr>
          <a:xfrm rot="0">
            <a:off x="72326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3"/>
          <p:cNvGraphicFramePr>
            <a:graphicFrameLocks noGrp="1"/>
          </p:cNvGraphicFramePr>
          <p:nvPr/>
        </p:nvGraphicFramePr>
        <p:xfrm>
          <a:off x="3105150" y="69215"/>
          <a:ext cx="5972175" cy="45002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{00000000-0000-0000-0000-000000000000}</a:tableStyleId>
              </a:tblPr>
              <a:tblGrid>
                <a:gridCol w="1083310"/>
                <a:gridCol w="162560"/>
                <a:gridCol w="1623060"/>
                <a:gridCol w="194945"/>
                <a:gridCol w="1816735"/>
                <a:gridCol w="194945"/>
                <a:gridCol w="896620"/>
              </a:tblGrid>
              <a:tr h="737870">
                <a:tc gridSpan="7"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4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Залучення державних та недержавних джерел фінансування</a:t>
                      </a:r>
                      <a:endParaRPr lang="ko-KR" altLang="en-US" sz="24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344170">
                <a:tc gridSpan="7">
                  <a:txBody>
                    <a:bodyPr/>
                    <a:lstStyle/>
                    <a:p>
                      <a:pPr marL="0" indent="0" algn="just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1844675">
                <a:tc gridSpan="7"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4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    Державно-приватне партнерство – об'єднання різних пріоритетів, інтересів та ресурсів держави та бізнесу для досягнення </a:t>
                      </a:r>
                      <a:endParaRPr lang="ko-KR" altLang="en-US" sz="24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4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спільної мети</a:t>
                      </a:r>
                      <a:endParaRPr lang="ko-KR" altLang="en-US" sz="24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344170">
                <a:tc gridSpan="7">
                  <a:txBody>
                    <a:bodyPr/>
                    <a:lstStyle/>
                    <a:p>
                      <a:pPr marL="0" indent="0" algn="just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1229360"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FF0000"/>
                          </a:solidFill>
                          <a:latin typeface="Times New Roman" charset="0"/>
                          <a:ea typeface="맑은 고딕" charset="0"/>
                        </a:rPr>
                        <a:t>договори концесії</a:t>
                      </a:r>
                      <a:endParaRPr lang="ko-KR" altLang="en-US" sz="2000" kern="100" i="0" b="1">
                        <a:solidFill>
                          <a:srgbClr val="FF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FF0000"/>
                          </a:solidFill>
                          <a:latin typeface="Times New Roman" charset="0"/>
                          <a:ea typeface="맑은 고딕" charset="0"/>
                        </a:rPr>
                        <a:t>договори про спільну діяльність</a:t>
                      </a:r>
                      <a:endParaRPr lang="ko-KR" altLang="en-US" sz="2000" kern="100" i="0" b="1">
                        <a:solidFill>
                          <a:srgbClr val="FF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договори про розподіл матеріальних цінностей</a:t>
                      </a:r>
                      <a:endParaRPr lang="ko-KR" altLang="en-US" sz="20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інші договори</a:t>
                      </a:r>
                      <a:endParaRPr lang="ko-KR" altLang="en-US" sz="20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Rect 0"/>
          <p:cNvSpPr txBox="1">
            <a:spLocks/>
          </p:cNvSpPr>
          <p:nvPr/>
        </p:nvSpPr>
        <p:spPr>
          <a:xfrm rot="0">
            <a:off x="3204845" y="4420235"/>
            <a:ext cx="5939155" cy="147891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1600" u="sng" b="1">
                <a:latin typeface="Times New Roman" charset="0"/>
                <a:ea typeface="Times New Roman" charset="0"/>
              </a:rPr>
              <a:t>Закон України </a:t>
            </a:r>
            <a:r>
              <a:rPr sz="1600" u="sng">
                <a:latin typeface="Times New Roman" charset="0"/>
                <a:ea typeface="Times New Roman" charset="0"/>
              </a:rPr>
              <a:t>«</a:t>
            </a:r>
            <a:r>
              <a:rPr sz="1600">
                <a:latin typeface="Times New Roman" charset="0"/>
                <a:ea typeface="Times New Roman" charset="0"/>
              </a:rPr>
              <a:t>Про державно-приватне партнерство» від 01.07.2010 р. № 2404-VI (редакція від 20.10.2019 р.)  </a:t>
            </a:r>
            <a:endParaRPr lang="ko-KR" altLang="en-US" sz="1600">
              <a:latin typeface="Times New Roman" charset="0"/>
              <a:ea typeface="Times New Roman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600" b="1">
                <a:latin typeface="Times New Roman" charset="0"/>
                <a:ea typeface="Times New Roman" charset="0"/>
              </a:rPr>
              <a:t>Закон України</a:t>
            </a:r>
            <a:r>
              <a:rPr sz="1600">
                <a:latin typeface="Times New Roman" charset="0"/>
                <a:ea typeface="Times New Roman" charset="0"/>
              </a:rPr>
              <a:t>«Про приватизацію державного і комунального майна» від 18.01.2018 р. № 2269-VIII (редакція від 03.10.2019 р.)</a:t>
            </a:r>
            <a:endParaRPr lang="ko-KR" altLang="en-US" sz="1600">
              <a:latin typeface="Times New Roman" charset="0"/>
              <a:ea typeface="Times New Roman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600" b="1">
                <a:latin typeface="Times New Roman" charset="0"/>
                <a:ea typeface="Times New Roman" charset="0"/>
              </a:rPr>
              <a:t>Закон України</a:t>
            </a:r>
            <a:r>
              <a:rPr sz="1600">
                <a:latin typeface="Times New Roman" charset="0"/>
                <a:ea typeface="Times New Roman" charset="0"/>
              </a:rPr>
              <a:t>«Про оренду державного та комунального майна» від 03.10.2019 р. № 157-ІХ (введення в дію 01.02.2020 р.)Про акціонерні товариства: </a:t>
            </a:r>
            <a:endParaRPr lang="ko-KR" altLang="en-US" sz="1600">
              <a:latin typeface="Times New Roman" charset="0"/>
              <a:ea typeface="Times New Roman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600" b="1">
                <a:latin typeface="Times New Roman" charset="0"/>
                <a:ea typeface="Times New Roman" charset="0"/>
              </a:rPr>
              <a:t>Закон України </a:t>
            </a:r>
            <a:r>
              <a:rPr sz="1600">
                <a:latin typeface="Times New Roman" charset="0"/>
                <a:ea typeface="Times New Roman" charset="0"/>
              </a:rPr>
              <a:t>від 17.09.2008 р. № 514-VI. Дата оновлення: 06.10.2021 р. URL: </a:t>
            </a:r>
            <a:r>
              <a:rPr sz="1600" u="sng">
                <a:solidFill>
                  <a:schemeClr val="tx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  <a:hlinkClick r:id="rId3"/>
              </a:rPr>
              <a:t>https://zakon.rada.gov.ua/laws/main/514-17</a:t>
            </a:r>
            <a:r>
              <a:rPr sz="1600" u="sng">
                <a:solidFill>
                  <a:schemeClr val="tx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</a:rPr>
              <a:t> Про акціонерні товариства</a:t>
            </a:r>
            <a:endParaRPr lang="ko-KR" altLang="en-US" sz="1600" u="sng">
              <a:solidFill>
                <a:schemeClr val="tx1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 txBox="1">
            <a:spLocks noGrp="1"/>
          </p:cNvSpPr>
          <p:nvPr>
            <p:ph type="obj" idx="1"/>
          </p:nvPr>
        </p:nvSpPr>
        <p:spPr>
          <a:xfrm>
            <a:off x="457200" y="1535430"/>
            <a:ext cx="8231505" cy="5711190"/>
          </a:xfrm>
          <a:prstGeom prst="rect"/>
        </p:spPr>
        <p:txBody>
          <a:bodyPr wrap="square" lIns="91440" tIns="45720" rIns="91440" bIns="45720" numCol="1" vert="horz" anchor="t">
            <a:normAutofit fontScale="55000" lnSpcReduction="20000"/>
          </a:bodyPr>
          <a:lstStyle/>
          <a:p>
            <a:pPr marL="363855" indent="-254000" algn="just" latinLnBrk="0">
              <a:buSzPct val="68000"/>
              <a:buFont typeface="Wingdings"/>
              <a:buChar char="v"/>
            </a:pPr>
            <a:r>
              <a:rPr/>
              <a:t>Жигалкевич Ж.М., Кам’янська О.В. Фінансовий менеджмент: навч. посіб. для здобувачів другого (магістерського) рівня вищої освіти спеціальності 073 «Менеджмент». Київ : КПІ ім. Ігоря Сікорського, 2022. 214 с. </a:t>
            </a:r>
            <a:r>
              <a:rPr sz="2700">
                <a:latin typeface="Lucida Sans Unicode" charset="0"/>
                <a:ea typeface="맑은 고딕" charset="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xmlns="" val="hlink"/>
                    </a:ext>
                  </a:extLst>
                </a:hlinkClick>
              </a:rPr>
              <a:t>https://ela.kpi.ua/server/api/core/bitstreams/ca819830-66f0-4152-9e27-1eb3651fe9fc/content</a:t>
            </a:r>
            <a:r>
              <a:rPr sz="2700">
                <a:latin typeface="Lucida Sans Unicode" charset="0"/>
                <a:ea typeface="맑은 고딕" charset="0"/>
                <a:cs typeface="+mn-cs"/>
              </a:rPr>
              <a:t> </a:t>
            </a:r>
            <a:endParaRPr lang="ko-KR" altLang="en-US"/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/>
              <a:t>КРАЩІ ПРАКТИКИ УПРАВЛІННЯ МЕДИЧНИМ ЗАКЛАДОМ . </a:t>
            </a:r>
            <a:r>
              <a:rPr sz="1045" i="0" b="0">
                <a:solidFill>
                  <a:srgbClr val="FFFFFF"/>
                </a:solidFill>
                <a:latin typeface="Tahoma" charset="0"/>
              </a:rPr>
              <a:t>Навч посібник-практикум Фінансовий + комунікаційний менеджмент в ЗОЗ.pdfНавч посібник-практикум Фінансовий + комунікаційний менеджмент в ЗОЗ.pdf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hlink"/>
                    </a:ext>
                  </a:extLst>
                </a:hlinkClick>
              </a:rPr>
              <a:t>https://ela.kpi.ua/bitstream/123456789/46821/1/Liderstvo.pdf</a:t>
            </a:r>
            <a:r>
              <a:rPr sz="2800">
                <a:latin typeface="Times New Roman" charset="0"/>
                <a:ea typeface="Times New Roman" charset="0"/>
              </a:rPr>
              <a:t> 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Солоненко І. М. Управління організаційними змінами у сфері охорони здоров’я: монографія / І. М. Солоненко, І. В. Рожкова. – К. : Фенікс, 2008. – 276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 Менеджмент та маркетинг в охороні здоров’я: навчальний посібник / В.І. Борщ, О.В. Рудінська, Н.Л. Кусик. Херсон: Олді+, 2022. 264 с. 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109855" indent="0" algn="just" latinLnBrk="0">
              <a:buFontTx/>
              <a:buNone/>
            </a:pPr>
            <a:r>
              <a:rPr sz="2800" i="0" b="1">
                <a:solidFill>
                  <a:srgbClr val="444444"/>
                </a:solidFill>
                <a:latin typeface="Times New Roman" charset="0"/>
                <a:ea typeface="Times New Roman" charset="0"/>
              </a:rPr>
              <a:t>URI:</a:t>
            </a:r>
            <a:r>
              <a:rPr sz="2800" i="0" b="0">
                <a:solidFill>
                  <a:srgbClr val="444444"/>
                </a:solidFill>
                <a:latin typeface="Times New Roman" charset="0"/>
                <a:ea typeface="Times New Roman" charset="0"/>
              </a:rPr>
              <a:t> </a:t>
            </a:r>
            <a:r>
              <a:rPr sz="2800" u="sng" i="0" b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</a:rPr>
              <a:t>https://repo.odmu.edu.ua:443/xmlui/handle/123456789/12169</a:t>
            </a:r>
            <a:endParaRPr lang="ko-KR" altLang="en-US" sz="2800" u="sng" i="0" b="0">
              <a:solidFill>
                <a:srgbClr val="0563C1"/>
              </a:solidFill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Нечаєва І. Особливості прийняття управлінських рішень, їх оцінка та оцінювання в умовах кризи. Економічний аналіз / І. Нечаєва. – Тернопіль. 2019. – Т. 29. № 1. – С. 156-163.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5760" indent="-255905" algn="just" latinLnBrk="0">
              <a:buSzPct val="68000"/>
              <a:buFont typeface="Wingdings 3"/>
              <a:buChar char="}"/>
            </a:pPr>
            <a:r>
              <a:rPr sz="2800">
                <a:latin typeface="Times New Roman" charset="0"/>
                <a:ea typeface="Times New Roman" charset="0"/>
              </a:rPr>
              <a:t>Войтко С. В. Управління проектами та стартапами в Індустрії 4.0 : підруч. / С. В. Войтко. – Київ: КПІ ім. І. Сікорського, 2019. – 200 c.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865505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9900"/>
                </a:solidFill>
              </a:rPr>
              <a:t>Список рекомендованої літератури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 rot="0">
            <a:off x="419100" y="428625"/>
            <a:ext cx="7773035" cy="18307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007E"/>
                </a:solidFill>
              </a:rPr>
              <a:t>Дякую за увагу!</a:t>
            </a:r>
            <a:r>
              <a:rPr lang="uk-UA"/>
              <a:t/>
            </a:r>
            <a:br>
              <a:rPr lang="uk-UA"/>
            </a:br>
            <a:endParaRPr lang="ko-KR" altLang="en-US"/>
          </a:p>
        </p:txBody>
      </p:sp>
      <p:pic>
        <p:nvPicPr>
          <p:cNvPr id="7" name="Рисунок 10" descr="C:/Users/grago/AppData/Roaming/PolarisOffice9/ETemp/8964_17599288/fImage63601989169.jpeg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27305" y="2013585"/>
            <a:ext cx="9121775" cy="323723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10</Pages>
  <Paragraphs>155</Paragraphs>
  <Words>723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MY</dc:creator>
  <cp:lastModifiedBy>Hp</cp:lastModifiedBy>
  <dc:title>Управление конкурентоспособностью</dc:title>
  <cp:version>9.114.101.46484</cp:version>
  <dcterms:modified xsi:type="dcterms:W3CDTF">2015-09-01T09:31:18Z</dcterms:modified>
</cp:coreProperties>
</file>