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 id="2147483677" r:id="rId2"/>
  </p:sldMasterIdLst>
  <p:notesMasterIdLst>
    <p:notesMasterId r:id="rId36"/>
  </p:notesMasterIdLst>
  <p:handoutMasterIdLst>
    <p:handoutMasterId r:id="rId37"/>
  </p:handoutMasterIdLst>
  <p:sldIdLst>
    <p:sldId id="328" r:id="rId3"/>
    <p:sldId id="279" r:id="rId4"/>
    <p:sldId id="330" r:id="rId5"/>
    <p:sldId id="290" r:id="rId6"/>
    <p:sldId id="291" r:id="rId7"/>
    <p:sldId id="292" r:id="rId8"/>
    <p:sldId id="293" r:id="rId9"/>
    <p:sldId id="294" r:id="rId10"/>
    <p:sldId id="282" r:id="rId11"/>
    <p:sldId id="327" r:id="rId12"/>
    <p:sldId id="283" r:id="rId13"/>
    <p:sldId id="284" r:id="rId14"/>
    <p:sldId id="285" r:id="rId15"/>
    <p:sldId id="286" r:id="rId16"/>
    <p:sldId id="313" r:id="rId17"/>
    <p:sldId id="306" r:id="rId18"/>
    <p:sldId id="311" r:id="rId19"/>
    <p:sldId id="287" r:id="rId20"/>
    <p:sldId id="288" r:id="rId21"/>
    <p:sldId id="289" r:id="rId22"/>
    <p:sldId id="307" r:id="rId23"/>
    <p:sldId id="309" r:id="rId24"/>
    <p:sldId id="315" r:id="rId25"/>
    <p:sldId id="318" r:id="rId26"/>
    <p:sldId id="319" r:id="rId27"/>
    <p:sldId id="320" r:id="rId28"/>
    <p:sldId id="321" r:id="rId29"/>
    <p:sldId id="322" r:id="rId30"/>
    <p:sldId id="323" r:id="rId31"/>
    <p:sldId id="324" r:id="rId32"/>
    <p:sldId id="310" r:id="rId33"/>
    <p:sldId id="325" r:id="rId34"/>
    <p:sldId id="326" r:id="rId35"/>
  </p:sldIdLst>
  <p:sldSz cx="9144000" cy="6858000" type="screen4x3"/>
  <p:notesSz cx="6858000" cy="9144000"/>
  <p:defaultTextStyle>
    <a:defPPr>
      <a:defRPr lang="ru-RU"/>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84" autoAdjust="0"/>
  </p:normalViewPr>
  <p:slideViewPr>
    <p:cSldViewPr>
      <p:cViewPr varScale="1">
        <p:scale>
          <a:sx n="76" d="100"/>
          <a:sy n="76" d="100"/>
        </p:scale>
        <p:origin x="1642" y="4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2424"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C44C48-66C9-44F6-988F-A6E0DAED3083}"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ru-RU"/>
        </a:p>
      </dgm:t>
    </dgm:pt>
    <dgm:pt modelId="{CE6321C0-698B-4C6C-942F-94D44A6249D1}">
      <dgm:prSet phldrT="[Текст]"/>
      <dgm:spPr/>
      <dgm:t>
        <a:bodyPr/>
        <a:lstStyle/>
        <a:p>
          <a:r>
            <a:rPr lang="uk-UA" dirty="0" smtClean="0"/>
            <a:t>Включаються до плану-графіка податкових перевірок не частіше одного разу на три календарних роки</a:t>
          </a:r>
          <a:endParaRPr lang="ru-RU" dirty="0"/>
        </a:p>
      </dgm:t>
    </dgm:pt>
    <dgm:pt modelId="{ECCF5380-9A14-41A7-86AB-F449C8D6BF65}" type="parTrans" cxnId="{16817CDF-EF5A-4DA2-81CD-84DD900B8BB6}">
      <dgm:prSet/>
      <dgm:spPr/>
      <dgm:t>
        <a:bodyPr/>
        <a:lstStyle/>
        <a:p>
          <a:endParaRPr lang="ru-RU"/>
        </a:p>
      </dgm:t>
    </dgm:pt>
    <dgm:pt modelId="{77E659D0-1E96-4037-A83F-E5B42FD3A8A2}" type="sibTrans" cxnId="{16817CDF-EF5A-4DA2-81CD-84DD900B8BB6}">
      <dgm:prSet/>
      <dgm:spPr/>
      <dgm:t>
        <a:bodyPr/>
        <a:lstStyle/>
        <a:p>
          <a:endParaRPr lang="ru-RU"/>
        </a:p>
      </dgm:t>
    </dgm:pt>
    <dgm:pt modelId="{DFCF521D-6FC6-4002-9D92-C7D0DBA068ED}">
      <dgm:prSet/>
      <dgm:spPr/>
      <dgm:t>
        <a:bodyPr/>
        <a:lstStyle/>
        <a:p>
          <a:r>
            <a:rPr lang="uk-UA" dirty="0" smtClean="0"/>
            <a:t>Включаються до плану-графіка податкових перевірок не частіше одного разу на один  календарний рік</a:t>
          </a:r>
          <a:endParaRPr lang="ru-RU" dirty="0"/>
        </a:p>
      </dgm:t>
    </dgm:pt>
    <dgm:pt modelId="{F9763DBB-2940-4259-8D82-06B994AA1DB8}" type="parTrans" cxnId="{82C901B4-3B85-4EBF-874A-9CE0A0D3AE0F}">
      <dgm:prSet/>
      <dgm:spPr/>
      <dgm:t>
        <a:bodyPr/>
        <a:lstStyle/>
        <a:p>
          <a:endParaRPr lang="ru-RU"/>
        </a:p>
      </dgm:t>
    </dgm:pt>
    <dgm:pt modelId="{75A768B0-0ECD-42E3-A825-84762C2D1B4B}" type="sibTrans" cxnId="{82C901B4-3B85-4EBF-874A-9CE0A0D3AE0F}">
      <dgm:prSet/>
      <dgm:spPr/>
      <dgm:t>
        <a:bodyPr/>
        <a:lstStyle/>
        <a:p>
          <a:endParaRPr lang="ru-RU"/>
        </a:p>
      </dgm:t>
    </dgm:pt>
    <dgm:pt modelId="{163A4D18-2951-4696-820D-D794D176ED32}">
      <dgm:prSet/>
      <dgm:spPr/>
      <dgm:t>
        <a:bodyPr/>
        <a:lstStyle/>
        <a:p>
          <a:r>
            <a:rPr lang="uk-UA" dirty="0" smtClean="0"/>
            <a:t>Включаються до плану-графіка податкових перевірок не частіше одного разу на два календарних роки</a:t>
          </a:r>
          <a:endParaRPr lang="ru-RU" dirty="0"/>
        </a:p>
      </dgm:t>
    </dgm:pt>
    <dgm:pt modelId="{24759609-5D15-4D1C-9528-7AD1B8ABC351}" type="parTrans" cxnId="{50FBF11E-53FC-4442-97AD-A10D6F9909FD}">
      <dgm:prSet/>
      <dgm:spPr/>
      <dgm:t>
        <a:bodyPr/>
        <a:lstStyle/>
        <a:p>
          <a:endParaRPr lang="ru-RU"/>
        </a:p>
      </dgm:t>
    </dgm:pt>
    <dgm:pt modelId="{71BA98BA-CBFC-40B8-9581-6B164F2AEB32}" type="sibTrans" cxnId="{50FBF11E-53FC-4442-97AD-A10D6F9909FD}">
      <dgm:prSet/>
      <dgm:spPr/>
      <dgm:t>
        <a:bodyPr/>
        <a:lstStyle/>
        <a:p>
          <a:endParaRPr lang="ru-RU"/>
        </a:p>
      </dgm:t>
    </dgm:pt>
    <dgm:pt modelId="{BA925F7B-4D3C-483B-919C-54166A4C5213}" type="pres">
      <dgm:prSet presAssocID="{CEC44C48-66C9-44F6-988F-A6E0DAED3083}" presName="linearFlow" presStyleCnt="0">
        <dgm:presLayoutVars>
          <dgm:dir/>
          <dgm:resizeHandles val="exact"/>
        </dgm:presLayoutVars>
      </dgm:prSet>
      <dgm:spPr/>
      <dgm:t>
        <a:bodyPr/>
        <a:lstStyle/>
        <a:p>
          <a:endParaRPr lang="ru-RU"/>
        </a:p>
      </dgm:t>
    </dgm:pt>
    <dgm:pt modelId="{42810C63-A12D-44C1-9F9E-F5BBCEDC0C64}" type="pres">
      <dgm:prSet presAssocID="{CE6321C0-698B-4C6C-942F-94D44A6249D1}" presName="composite" presStyleCnt="0"/>
      <dgm:spPr/>
    </dgm:pt>
    <dgm:pt modelId="{84E9D613-791F-419B-A15A-2AD355EBA926}" type="pres">
      <dgm:prSet presAssocID="{CE6321C0-698B-4C6C-942F-94D44A6249D1}" presName="imgShp" presStyleLbl="fgImgPlace1" presStyleIdx="0" presStyleCnt="3" custScaleX="20431" custScaleY="3816" custLinFactNeighborX="-49680" custLinFactNeighborY="5905"/>
      <dgm:spPr>
        <a:solidFill>
          <a:schemeClr val="accent2"/>
        </a:solidFill>
      </dgm:spPr>
    </dgm:pt>
    <dgm:pt modelId="{8A8AC540-4C13-4451-979C-844148AD142E}" type="pres">
      <dgm:prSet presAssocID="{CE6321C0-698B-4C6C-942F-94D44A6249D1}" presName="txShp" presStyleLbl="node1" presStyleIdx="0" presStyleCnt="3" custScaleX="146663">
        <dgm:presLayoutVars>
          <dgm:bulletEnabled val="1"/>
        </dgm:presLayoutVars>
      </dgm:prSet>
      <dgm:spPr/>
      <dgm:t>
        <a:bodyPr/>
        <a:lstStyle/>
        <a:p>
          <a:endParaRPr lang="ru-RU"/>
        </a:p>
      </dgm:t>
    </dgm:pt>
    <dgm:pt modelId="{5FA6AE5C-D6A2-454D-A218-F96DED98582C}" type="pres">
      <dgm:prSet presAssocID="{77E659D0-1E96-4037-A83F-E5B42FD3A8A2}" presName="spacing" presStyleCnt="0"/>
      <dgm:spPr/>
    </dgm:pt>
    <dgm:pt modelId="{CC518B13-DFC3-41CE-ACB7-FAF8C1FC64AD}" type="pres">
      <dgm:prSet presAssocID="{163A4D18-2951-4696-820D-D794D176ED32}" presName="composite" presStyleCnt="0"/>
      <dgm:spPr/>
    </dgm:pt>
    <dgm:pt modelId="{1EE59336-4FDE-4249-B377-A238DB0F70A2}" type="pres">
      <dgm:prSet presAssocID="{163A4D18-2951-4696-820D-D794D176ED32}" presName="imgShp" presStyleLbl="fgImgPlace1" presStyleIdx="1" presStyleCnt="3" custFlipVert="1" custScaleX="23960" custScaleY="3815" custLinFactNeighborX="-51445" custLinFactNeighborY="-7195"/>
      <dgm:spPr>
        <a:solidFill>
          <a:schemeClr val="accent2"/>
        </a:solidFill>
      </dgm:spPr>
    </dgm:pt>
    <dgm:pt modelId="{46B27D36-43BF-4F14-A2CB-E39FBEB028D5}" type="pres">
      <dgm:prSet presAssocID="{163A4D18-2951-4696-820D-D794D176ED32}" presName="txShp" presStyleLbl="node1" presStyleIdx="1" presStyleCnt="3" custScaleX="147651" custScaleY="101588" custLinFactNeighborX="-494" custLinFactNeighborY="-7195">
        <dgm:presLayoutVars>
          <dgm:bulletEnabled val="1"/>
        </dgm:presLayoutVars>
      </dgm:prSet>
      <dgm:spPr/>
      <dgm:t>
        <a:bodyPr/>
        <a:lstStyle/>
        <a:p>
          <a:endParaRPr lang="ru-RU"/>
        </a:p>
      </dgm:t>
    </dgm:pt>
    <dgm:pt modelId="{3E3E14FF-2005-4CF1-A878-80AB9D4049A7}" type="pres">
      <dgm:prSet presAssocID="{71BA98BA-CBFC-40B8-9581-6B164F2AEB32}" presName="spacing" presStyleCnt="0"/>
      <dgm:spPr/>
    </dgm:pt>
    <dgm:pt modelId="{FCBBC910-1557-4E78-94FE-0178274BBD07}" type="pres">
      <dgm:prSet presAssocID="{DFCF521D-6FC6-4002-9D92-C7D0DBA068ED}" presName="composite" presStyleCnt="0"/>
      <dgm:spPr/>
    </dgm:pt>
    <dgm:pt modelId="{A5FE6E7A-0F36-412F-A0F6-DEE35BC712F2}" type="pres">
      <dgm:prSet presAssocID="{DFCF521D-6FC6-4002-9D92-C7D0DBA068ED}" presName="imgShp" presStyleLbl="fgImgPlace1" presStyleIdx="2" presStyleCnt="3" custScaleX="20096" custScaleY="3816" custLinFactNeighborX="-55522" custLinFactNeighborY="3300"/>
      <dgm:spPr>
        <a:solidFill>
          <a:schemeClr val="accent2"/>
        </a:solidFill>
      </dgm:spPr>
    </dgm:pt>
    <dgm:pt modelId="{EC5279AC-2A7B-4A3F-B82B-F969D267B83B}" type="pres">
      <dgm:prSet presAssocID="{DFCF521D-6FC6-4002-9D92-C7D0DBA068ED}" presName="txShp" presStyleLbl="node1" presStyleIdx="2" presStyleCnt="3" custScaleX="146663" custScaleY="111641">
        <dgm:presLayoutVars>
          <dgm:bulletEnabled val="1"/>
        </dgm:presLayoutVars>
      </dgm:prSet>
      <dgm:spPr/>
      <dgm:t>
        <a:bodyPr/>
        <a:lstStyle/>
        <a:p>
          <a:endParaRPr lang="ru-RU"/>
        </a:p>
      </dgm:t>
    </dgm:pt>
  </dgm:ptLst>
  <dgm:cxnLst>
    <dgm:cxn modelId="{B82E0B14-2936-4C3A-9BB2-B31B65A5F89A}" type="presOf" srcId="{163A4D18-2951-4696-820D-D794D176ED32}" destId="{46B27D36-43BF-4F14-A2CB-E39FBEB028D5}" srcOrd="0" destOrd="0" presId="urn:microsoft.com/office/officeart/2005/8/layout/vList3#1"/>
    <dgm:cxn modelId="{A6FD2284-24E8-4131-91DC-F1A1E7F84822}" type="presOf" srcId="{CEC44C48-66C9-44F6-988F-A6E0DAED3083}" destId="{BA925F7B-4D3C-483B-919C-54166A4C5213}" srcOrd="0" destOrd="0" presId="urn:microsoft.com/office/officeart/2005/8/layout/vList3#1"/>
    <dgm:cxn modelId="{EFA681B5-C71A-4B6F-8132-E49714F38476}" type="presOf" srcId="{DFCF521D-6FC6-4002-9D92-C7D0DBA068ED}" destId="{EC5279AC-2A7B-4A3F-B82B-F969D267B83B}" srcOrd="0" destOrd="0" presId="urn:microsoft.com/office/officeart/2005/8/layout/vList3#1"/>
    <dgm:cxn modelId="{16817CDF-EF5A-4DA2-81CD-84DD900B8BB6}" srcId="{CEC44C48-66C9-44F6-988F-A6E0DAED3083}" destId="{CE6321C0-698B-4C6C-942F-94D44A6249D1}" srcOrd="0" destOrd="0" parTransId="{ECCF5380-9A14-41A7-86AB-F449C8D6BF65}" sibTransId="{77E659D0-1E96-4037-A83F-E5B42FD3A8A2}"/>
    <dgm:cxn modelId="{82C901B4-3B85-4EBF-874A-9CE0A0D3AE0F}" srcId="{CEC44C48-66C9-44F6-988F-A6E0DAED3083}" destId="{DFCF521D-6FC6-4002-9D92-C7D0DBA068ED}" srcOrd="2" destOrd="0" parTransId="{F9763DBB-2940-4259-8D82-06B994AA1DB8}" sibTransId="{75A768B0-0ECD-42E3-A825-84762C2D1B4B}"/>
    <dgm:cxn modelId="{74348922-800E-4F45-AEC5-9254BE03D435}" type="presOf" srcId="{CE6321C0-698B-4C6C-942F-94D44A6249D1}" destId="{8A8AC540-4C13-4451-979C-844148AD142E}" srcOrd="0" destOrd="0" presId="urn:microsoft.com/office/officeart/2005/8/layout/vList3#1"/>
    <dgm:cxn modelId="{50FBF11E-53FC-4442-97AD-A10D6F9909FD}" srcId="{CEC44C48-66C9-44F6-988F-A6E0DAED3083}" destId="{163A4D18-2951-4696-820D-D794D176ED32}" srcOrd="1" destOrd="0" parTransId="{24759609-5D15-4D1C-9528-7AD1B8ABC351}" sibTransId="{71BA98BA-CBFC-40B8-9581-6B164F2AEB32}"/>
    <dgm:cxn modelId="{7027A786-8B05-4CD0-BC8F-FBB8B10004D0}" type="presParOf" srcId="{BA925F7B-4D3C-483B-919C-54166A4C5213}" destId="{42810C63-A12D-44C1-9F9E-F5BBCEDC0C64}" srcOrd="0" destOrd="0" presId="urn:microsoft.com/office/officeart/2005/8/layout/vList3#1"/>
    <dgm:cxn modelId="{23005622-560A-40D7-B625-D715EACD187B}" type="presParOf" srcId="{42810C63-A12D-44C1-9F9E-F5BBCEDC0C64}" destId="{84E9D613-791F-419B-A15A-2AD355EBA926}" srcOrd="0" destOrd="0" presId="urn:microsoft.com/office/officeart/2005/8/layout/vList3#1"/>
    <dgm:cxn modelId="{33F8B6EF-6267-4F5E-B165-120C781E06CB}" type="presParOf" srcId="{42810C63-A12D-44C1-9F9E-F5BBCEDC0C64}" destId="{8A8AC540-4C13-4451-979C-844148AD142E}" srcOrd="1" destOrd="0" presId="urn:microsoft.com/office/officeart/2005/8/layout/vList3#1"/>
    <dgm:cxn modelId="{5113F114-E5E3-4F93-A922-F1959679D7EC}" type="presParOf" srcId="{BA925F7B-4D3C-483B-919C-54166A4C5213}" destId="{5FA6AE5C-D6A2-454D-A218-F96DED98582C}" srcOrd="1" destOrd="0" presId="urn:microsoft.com/office/officeart/2005/8/layout/vList3#1"/>
    <dgm:cxn modelId="{E6F02687-1B1D-4E8F-B690-7C58BAE77AA7}" type="presParOf" srcId="{BA925F7B-4D3C-483B-919C-54166A4C5213}" destId="{CC518B13-DFC3-41CE-ACB7-FAF8C1FC64AD}" srcOrd="2" destOrd="0" presId="urn:microsoft.com/office/officeart/2005/8/layout/vList3#1"/>
    <dgm:cxn modelId="{486F5116-4B00-4B3C-9721-7C075708C1D1}" type="presParOf" srcId="{CC518B13-DFC3-41CE-ACB7-FAF8C1FC64AD}" destId="{1EE59336-4FDE-4249-B377-A238DB0F70A2}" srcOrd="0" destOrd="0" presId="urn:microsoft.com/office/officeart/2005/8/layout/vList3#1"/>
    <dgm:cxn modelId="{C1449DDE-6346-4156-A21F-E6FED9E88F60}" type="presParOf" srcId="{CC518B13-DFC3-41CE-ACB7-FAF8C1FC64AD}" destId="{46B27D36-43BF-4F14-A2CB-E39FBEB028D5}" srcOrd="1" destOrd="0" presId="urn:microsoft.com/office/officeart/2005/8/layout/vList3#1"/>
    <dgm:cxn modelId="{CDE5B890-3DF3-4216-9E03-83F0C9433818}" type="presParOf" srcId="{BA925F7B-4D3C-483B-919C-54166A4C5213}" destId="{3E3E14FF-2005-4CF1-A878-80AB9D4049A7}" srcOrd="3" destOrd="0" presId="urn:microsoft.com/office/officeart/2005/8/layout/vList3#1"/>
    <dgm:cxn modelId="{CAC16636-9218-4433-A699-8DE3A58244C0}" type="presParOf" srcId="{BA925F7B-4D3C-483B-919C-54166A4C5213}" destId="{FCBBC910-1557-4E78-94FE-0178274BBD07}" srcOrd="4" destOrd="0" presId="urn:microsoft.com/office/officeart/2005/8/layout/vList3#1"/>
    <dgm:cxn modelId="{0268116D-1476-4193-AD80-C9B3276A72FB}" type="presParOf" srcId="{FCBBC910-1557-4E78-94FE-0178274BBD07}" destId="{A5FE6E7A-0F36-412F-A0F6-DEE35BC712F2}" srcOrd="0" destOrd="0" presId="urn:microsoft.com/office/officeart/2005/8/layout/vList3#1"/>
    <dgm:cxn modelId="{4DEA595C-ADBA-4986-922E-0D0F5E94035D}" type="presParOf" srcId="{FCBBC910-1557-4E78-94FE-0178274BBD07}" destId="{EC5279AC-2A7B-4A3F-B82B-F969D267B83B}"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AC540-4C13-4451-979C-844148AD142E}">
      <dsp:nvSpPr>
        <dsp:cNvPr id="0" name=""/>
        <dsp:cNvSpPr/>
      </dsp:nvSpPr>
      <dsp:spPr>
        <a:xfrm rot="10800000">
          <a:off x="72007" y="2216"/>
          <a:ext cx="5688633" cy="123456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410" tIns="72390" rIns="135128" bIns="72390" numCol="1" spcCol="1270" anchor="ctr" anchorCtr="0">
          <a:noAutofit/>
        </a:bodyPr>
        <a:lstStyle/>
        <a:p>
          <a:pPr lvl="0" algn="ctr" defTabSz="844550">
            <a:lnSpc>
              <a:spcPct val="90000"/>
            </a:lnSpc>
            <a:spcBef>
              <a:spcPct val="0"/>
            </a:spcBef>
            <a:spcAft>
              <a:spcPct val="35000"/>
            </a:spcAft>
          </a:pPr>
          <a:r>
            <a:rPr lang="uk-UA" sz="1900" kern="1200" dirty="0" smtClean="0"/>
            <a:t>Включаються до плану-графіка податкових перевірок не частіше одного разу на три календарних роки</a:t>
          </a:r>
          <a:endParaRPr lang="ru-RU" sz="1900" kern="1200" dirty="0"/>
        </a:p>
      </dsp:txBody>
      <dsp:txXfrm rot="10800000">
        <a:off x="380649" y="2216"/>
        <a:ext cx="5379991" cy="1234567"/>
      </dsp:txXfrm>
    </dsp:sp>
    <dsp:sp modelId="{84E9D613-791F-419B-A15A-2AD355EBA926}">
      <dsp:nvSpPr>
        <dsp:cNvPr id="0" name=""/>
        <dsp:cNvSpPr/>
      </dsp:nvSpPr>
      <dsp:spPr>
        <a:xfrm>
          <a:off x="237518" y="668845"/>
          <a:ext cx="252234" cy="47111"/>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B27D36-43BF-4F14-A2CB-E39FBEB028D5}">
      <dsp:nvSpPr>
        <dsp:cNvPr id="0" name=""/>
        <dsp:cNvSpPr/>
      </dsp:nvSpPr>
      <dsp:spPr>
        <a:xfrm rot="10800000">
          <a:off x="33685" y="1516484"/>
          <a:ext cx="5726955" cy="125417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410" tIns="68580" rIns="128016" bIns="68580" numCol="1" spcCol="1270" anchor="ctr" anchorCtr="0">
          <a:noAutofit/>
        </a:bodyPr>
        <a:lstStyle/>
        <a:p>
          <a:pPr lvl="0" algn="ctr" defTabSz="800100">
            <a:lnSpc>
              <a:spcPct val="90000"/>
            </a:lnSpc>
            <a:spcBef>
              <a:spcPct val="0"/>
            </a:spcBef>
            <a:spcAft>
              <a:spcPct val="35000"/>
            </a:spcAft>
          </a:pPr>
          <a:r>
            <a:rPr lang="uk-UA" sz="1800" kern="1200" dirty="0" smtClean="0"/>
            <a:t>Включаються до плану-графіка податкових перевірок не частіше одного разу на два календарних роки</a:t>
          </a:r>
          <a:endParaRPr lang="ru-RU" sz="1800" kern="1200" dirty="0"/>
        </a:p>
      </dsp:txBody>
      <dsp:txXfrm rot="10800000">
        <a:off x="347228" y="1516484"/>
        <a:ext cx="5413412" cy="1254172"/>
      </dsp:txXfrm>
    </dsp:sp>
    <dsp:sp modelId="{1EE59336-4FDE-4249-B377-A238DB0F70A2}">
      <dsp:nvSpPr>
        <dsp:cNvPr id="0" name=""/>
        <dsp:cNvSpPr/>
      </dsp:nvSpPr>
      <dsp:spPr>
        <a:xfrm flipV="1">
          <a:off x="193943" y="2120021"/>
          <a:ext cx="295802" cy="4709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5279AC-2A7B-4A3F-B82B-F969D267B83B}">
      <dsp:nvSpPr>
        <dsp:cNvPr id="0" name=""/>
        <dsp:cNvSpPr/>
      </dsp:nvSpPr>
      <dsp:spPr>
        <a:xfrm rot="10800000">
          <a:off x="72007" y="3228011"/>
          <a:ext cx="5688633" cy="137828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410" tIns="64770" rIns="120904" bIns="64770" numCol="1" spcCol="1270" anchor="ctr" anchorCtr="0">
          <a:noAutofit/>
        </a:bodyPr>
        <a:lstStyle/>
        <a:p>
          <a:pPr lvl="0" algn="ctr" defTabSz="755650">
            <a:lnSpc>
              <a:spcPct val="90000"/>
            </a:lnSpc>
            <a:spcBef>
              <a:spcPct val="0"/>
            </a:spcBef>
            <a:spcAft>
              <a:spcPct val="35000"/>
            </a:spcAft>
          </a:pPr>
          <a:r>
            <a:rPr lang="uk-UA" sz="1700" kern="1200" dirty="0" smtClean="0"/>
            <a:t>Включаються до плану-графіка податкових перевірок не частіше одного разу на один  календарний рік</a:t>
          </a:r>
          <a:endParaRPr lang="ru-RU" sz="1700" kern="1200" dirty="0"/>
        </a:p>
      </dsp:txBody>
      <dsp:txXfrm rot="10800000">
        <a:off x="416578" y="3228011"/>
        <a:ext cx="5344062" cy="1378283"/>
      </dsp:txXfrm>
    </dsp:sp>
    <dsp:sp modelId="{A5FE6E7A-0F36-412F-A0F6-DEE35BC712F2}">
      <dsp:nvSpPr>
        <dsp:cNvPr id="0" name=""/>
        <dsp:cNvSpPr/>
      </dsp:nvSpPr>
      <dsp:spPr>
        <a:xfrm>
          <a:off x="167462" y="3934338"/>
          <a:ext cx="248098" cy="47111"/>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1FD5F28-3CFB-4720-A51F-0D52AB8BC626}" type="datetimeFigureOut">
              <a:rPr lang="ru-RU" smtClean="0"/>
              <a:pPr/>
              <a:t>17.09.2024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E415F5-F4A9-4726-BB0B-C63589306B6C}" type="slidenum">
              <a:rPr lang="ru-RU" smtClean="0"/>
              <a:pPr/>
              <a:t>‹№›</a:t>
            </a:fld>
            <a:endParaRPr lang="ru-RU"/>
          </a:p>
        </p:txBody>
      </p:sp>
    </p:spTree>
    <p:extLst>
      <p:ext uri="{BB962C8B-B14F-4D97-AF65-F5344CB8AC3E}">
        <p14:creationId xmlns:p14="http://schemas.microsoft.com/office/powerpoint/2010/main" val="2481110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90" name="Google Shape;3;n"/>
          <p:cNvSpPr>
            <a:spLocks noGrp="1" noRot="1" noChangeAspect="1"/>
          </p:cNvSpPr>
          <p:nvPr>
            <p:ph type="sldImg" idx="2"/>
          </p:nvPr>
        </p:nvSpPr>
        <p:spPr bwMode="auto">
          <a:xfrm>
            <a:off x="1143000" y="685800"/>
            <a:ext cx="4572000" cy="3429000"/>
          </a:xfrm>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91" name="Google Shape;4;n"/>
          <p:cNvSpPr txBox="1">
            <a:spLocks noGrp="1"/>
          </p:cNvSpPr>
          <p:nvPr>
            <p:ph type="body" idx="1"/>
          </p:nvPr>
        </p:nvSpPr>
        <p:spPr bwMode="auto">
          <a:xfrm>
            <a:off x="685800" y="4343400"/>
            <a:ext cx="5486400" cy="41148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smtClean="0">
              <a:sym typeface="Arial" charset="0"/>
            </a:endParaRPr>
          </a:p>
        </p:txBody>
      </p:sp>
    </p:spTree>
    <p:extLst>
      <p:ext uri="{BB962C8B-B14F-4D97-AF65-F5344CB8AC3E}">
        <p14:creationId xmlns:p14="http://schemas.microsoft.com/office/powerpoint/2010/main" val="125653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Пользовательский макет">
  <p:cSld name="Пользовательский макет">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1214437"/>
            <a:ext cx="8115300" cy="785812"/>
          </a:xfrm>
          <a:prstGeom prst="rect">
            <a:avLst/>
          </a:prstGeom>
          <a:noFill/>
          <a:ln>
            <a:noFill/>
          </a:ln>
        </p:spPr>
        <p:txBody>
          <a:bodyPr spcFirstLastPara="1"/>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 name="Google Shape;31;p5"/>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4" name="Google Shape;32;p5"/>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5" name="Google Shape;33;p5"/>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DBC21BAE-C284-43CB-A42D-149A942FEDE5}" type="slidenum">
              <a:rPr lang="en-US"/>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rot="5400000">
            <a:off x="4732337" y="2171700"/>
            <a:ext cx="5851525" cy="2057400"/>
          </a:xfrm>
          <a:prstGeom prst="rect">
            <a:avLst/>
          </a:prstGeom>
          <a:noFill/>
          <a:ln>
            <a:noFill/>
          </a:ln>
        </p:spPr>
        <p:txBody>
          <a:bodyPr spcFirstLastPara="1"/>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rot="5400000">
            <a:off x="541338" y="190501"/>
            <a:ext cx="5851525" cy="6019800"/>
          </a:xfrm>
          <a:prstGeom prst="rect">
            <a:avLst/>
          </a:prstGeom>
          <a:noFill/>
          <a:ln>
            <a:noFill/>
          </a:ln>
        </p:spPr>
        <p:txBody>
          <a:bodyPr spcFirstLastPara="1"/>
          <a:lstStyle>
            <a:lvl1pPr marL="457200" lvl="0" indent="-228600" algn="l">
              <a:spcBef>
                <a:spcPts val="360"/>
              </a:spcBef>
              <a:spcAft>
                <a:spcPts val="0"/>
              </a:spcAft>
              <a:buClr>
                <a:srgbClr val="3F3F3F"/>
              </a:buClr>
              <a:buSzPts val="1800"/>
              <a:buNone/>
              <a:defRPr/>
            </a:lvl1pPr>
            <a:lvl2pPr marL="914400" lvl="1" indent="-342900" algn="l">
              <a:spcBef>
                <a:spcPts val="36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37;p6"/>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5" name="Google Shape;38;p6"/>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6" name="Google Shape;39;p6"/>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B4355CF9-9570-4A67-BCD9-35A956A2CDE3}" type="slidenum">
              <a:rPr lang="en-US"/>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1214437"/>
            <a:ext cx="8115300" cy="785812"/>
          </a:xfrm>
          <a:prstGeom prst="rect">
            <a:avLst/>
          </a:prstGeom>
          <a:noFill/>
          <a:ln>
            <a:noFill/>
          </a:ln>
        </p:spPr>
        <p:txBody>
          <a:bodyPr spcFirstLastPara="1"/>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rot="5400000">
            <a:off x="2601913" y="-173037"/>
            <a:ext cx="3911600" cy="8258175"/>
          </a:xfrm>
          <a:prstGeom prst="rect">
            <a:avLst/>
          </a:prstGeom>
          <a:noFill/>
          <a:ln>
            <a:noFill/>
          </a:ln>
        </p:spPr>
        <p:txBody>
          <a:bodyPr spcFirstLastPara="1"/>
          <a:lstStyle>
            <a:lvl1pPr marL="457200" lvl="0" indent="-228600" algn="l">
              <a:spcBef>
                <a:spcPts val="360"/>
              </a:spcBef>
              <a:spcAft>
                <a:spcPts val="0"/>
              </a:spcAft>
              <a:buClr>
                <a:srgbClr val="3F3F3F"/>
              </a:buClr>
              <a:buSzPts val="1800"/>
              <a:buNone/>
              <a:defRPr/>
            </a:lvl1pPr>
            <a:lvl2pPr marL="914400" lvl="1" indent="-342900" algn="l">
              <a:spcBef>
                <a:spcPts val="36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 name="Google Shape;43;p7"/>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5" name="Google Shape;44;p7"/>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6" name="Google Shape;45;p7"/>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978A17A0-3A16-4957-994A-359383578F31}" type="slidenum">
              <a:rPr lang="en-US"/>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1792288" y="4800600"/>
            <a:ext cx="5486400" cy="566738"/>
          </a:xfrm>
          <a:prstGeom prst="rect">
            <a:avLst/>
          </a:prstGeom>
          <a:noFill/>
          <a:ln>
            <a:noFill/>
          </a:ln>
        </p:spPr>
        <p:txBody>
          <a:bodyPr spcFirstLastPara="1" anchor="b"/>
          <a:lstStyle>
            <a:lvl1pPr lvl="0" algn="l">
              <a:spcBef>
                <a:spcPts val="0"/>
              </a:spcBef>
              <a:spcAft>
                <a:spcPts val="0"/>
              </a:spcAft>
              <a:buClr>
                <a:schemeClr val="dk1"/>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8"/>
          <p:cNvSpPr>
            <a:spLocks noGrp="1"/>
          </p:cNvSpPr>
          <p:nvPr>
            <p:ph type="pic" idx="2"/>
          </p:nvPr>
        </p:nvSpPr>
        <p:spPr>
          <a:xfrm>
            <a:off x="1792288" y="612775"/>
            <a:ext cx="5486400" cy="4114800"/>
          </a:xfrm>
          <a:prstGeom prst="rect">
            <a:avLst/>
          </a:prstGeom>
          <a:noFill/>
          <a:ln>
            <a:noFill/>
          </a:ln>
        </p:spPr>
        <p:txBody>
          <a:bodyPr spcFirstLastPara="1"/>
          <a:lstStyle>
            <a:lvl1pPr marR="0" lvl="0" algn="l" rtl="0">
              <a:spcBef>
                <a:spcPts val="640"/>
              </a:spcBef>
              <a:spcAft>
                <a:spcPts val="0"/>
              </a:spcAft>
              <a:buClr>
                <a:srgbClr val="3F3F3F"/>
              </a:buClr>
              <a:buSzPts val="3200"/>
              <a:buFont typeface="Arial"/>
              <a:buNone/>
              <a:defRPr sz="3200">
                <a:solidFill>
                  <a:srgbClr val="3F3F3F"/>
                </a:solidFill>
                <a:latin typeface="Arial"/>
                <a:ea typeface="Arial"/>
                <a:cs typeface="Arial"/>
                <a:sym typeface="Arial"/>
              </a:defRPr>
            </a:lvl1pPr>
            <a:lvl2pPr marR="0" lvl="1" algn="l" rtl="0">
              <a:spcBef>
                <a:spcPts val="560"/>
              </a:spcBef>
              <a:spcAft>
                <a:spcPts val="0"/>
              </a:spcAft>
              <a:buClr>
                <a:srgbClr val="3F3F3F"/>
              </a:buClr>
              <a:buSzPts val="2800"/>
              <a:buFont typeface="Arial"/>
              <a:buNone/>
              <a:defRPr sz="2800" b="0" i="0" u="none" strike="noStrike" cap="none">
                <a:solidFill>
                  <a:srgbClr val="3F3F3F"/>
                </a:solidFill>
                <a:latin typeface="Calibri"/>
                <a:ea typeface="Calibri"/>
                <a:cs typeface="Calibri"/>
                <a:sym typeface="Calibri"/>
              </a:defRPr>
            </a:lvl2pPr>
            <a:lvl3pPr marR="0" lvl="2" algn="l" rtl="0">
              <a:spcBef>
                <a:spcPts val="48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3pPr>
            <a:lvl4pPr marR="0" lvl="3" algn="l" rtl="0">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4pPr>
            <a:lvl5pPr marR="0" lvl="4" algn="l" rtl="0">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lvl="0"/>
            <a:endParaRPr noProof="0">
              <a:sym typeface="Arial"/>
            </a:endParaRPr>
          </a:p>
        </p:txBody>
      </p:sp>
      <p:sp>
        <p:nvSpPr>
          <p:cNvPr id="49" name="Google Shape;49;p8"/>
          <p:cNvSpPr txBox="1">
            <a:spLocks noGrp="1"/>
          </p:cNvSpPr>
          <p:nvPr>
            <p:ph type="body" idx="1"/>
          </p:nvPr>
        </p:nvSpPr>
        <p:spPr>
          <a:xfrm>
            <a:off x="1792288" y="5367338"/>
            <a:ext cx="5486400" cy="804862"/>
          </a:xfrm>
          <a:prstGeom prst="rect">
            <a:avLst/>
          </a:prstGeom>
          <a:noFill/>
          <a:ln>
            <a:noFill/>
          </a:ln>
        </p:spPr>
        <p:txBody>
          <a:bodyPr spcFirstLastPara="1"/>
          <a:lstStyle>
            <a:lvl1pPr marL="457200" lvl="0" indent="-228600" algn="l">
              <a:spcBef>
                <a:spcPts val="280"/>
              </a:spcBef>
              <a:spcAft>
                <a:spcPts val="0"/>
              </a:spcAft>
              <a:buClr>
                <a:srgbClr val="3F3F3F"/>
              </a:buClr>
              <a:buSzPts val="1400"/>
              <a:buNone/>
              <a:defRPr sz="1400"/>
            </a:lvl1pPr>
            <a:lvl2pPr marL="914400" lvl="1" indent="-228600" algn="l">
              <a:spcBef>
                <a:spcPts val="240"/>
              </a:spcBef>
              <a:spcAft>
                <a:spcPts val="0"/>
              </a:spcAft>
              <a:buClr>
                <a:srgbClr val="3F3F3F"/>
              </a:buClr>
              <a:buSzPts val="1200"/>
              <a:buNone/>
              <a:defRPr sz="1200"/>
            </a:lvl2pPr>
            <a:lvl3pPr marL="1371600" lvl="2" indent="-228600" algn="l">
              <a:spcBef>
                <a:spcPts val="200"/>
              </a:spcBef>
              <a:spcAft>
                <a:spcPts val="0"/>
              </a:spcAft>
              <a:buClr>
                <a:srgbClr val="3F3F3F"/>
              </a:buClr>
              <a:buSzPts val="1000"/>
              <a:buNone/>
              <a:defRPr sz="1000"/>
            </a:lvl3pPr>
            <a:lvl4pPr marL="1828800" lvl="3" indent="-228600" algn="l">
              <a:spcBef>
                <a:spcPts val="180"/>
              </a:spcBef>
              <a:spcAft>
                <a:spcPts val="0"/>
              </a:spcAft>
              <a:buClr>
                <a:srgbClr val="3F3F3F"/>
              </a:buClr>
              <a:buSzPts val="900"/>
              <a:buNone/>
              <a:defRPr sz="900"/>
            </a:lvl4pPr>
            <a:lvl5pPr marL="2286000" lvl="4" indent="-228600" algn="l">
              <a:spcBef>
                <a:spcPts val="180"/>
              </a:spcBef>
              <a:spcAft>
                <a:spcPts val="0"/>
              </a:spcAft>
              <a:buClr>
                <a:srgbClr val="3F3F3F"/>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 name="Google Shape;50;p8"/>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6" name="Google Shape;51;p8"/>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7" name="Google Shape;52;p8"/>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85E5ADEC-3DDE-48D6-AF0F-5BE00646F947}" type="slidenum">
              <a:rPr lang="en-US"/>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3"/>
        <p:cNvGrpSpPr/>
        <p:nvPr/>
      </p:nvGrpSpPr>
      <p:grpSpPr>
        <a:xfrm>
          <a:off x="0" y="0"/>
          <a:ext cx="0" cy="0"/>
          <a:chOff x="0" y="0"/>
          <a:chExt cx="0" cy="0"/>
        </a:xfrm>
      </p:grpSpPr>
      <p:sp>
        <p:nvSpPr>
          <p:cNvPr id="2" name="Google Shape;54;p9"/>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3" name="Google Shape;55;p9"/>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4" name="Google Shape;56;p9"/>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1B3BA5F5-0FB8-4DB8-9D1B-0A8CF67F4B72}" type="slidenum">
              <a:rPr lang="en-US"/>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579275" y="259756"/>
            <a:ext cx="8115300" cy="785700"/>
          </a:xfrm>
          <a:prstGeom prst="rect">
            <a:avLst/>
          </a:prstGeom>
          <a:noFill/>
          <a:ln>
            <a:noFill/>
          </a:ln>
        </p:spPr>
        <p:txBody>
          <a:bodyPr spcFirstLastPara="1"/>
          <a:lstStyle>
            <a:lvl1pPr lvl="0" algn="l">
              <a:spcBef>
                <a:spcPts val="0"/>
              </a:spcBef>
              <a:spcAft>
                <a:spcPts val="0"/>
              </a:spcAft>
              <a:buClr>
                <a:schemeClr val="dk1"/>
              </a:buClr>
              <a:buSzPts val="1800"/>
              <a:buNone/>
              <a:defRPr b="1" u="sng">
                <a:solidFill>
                  <a:srgbClr val="404040"/>
                </a:solidFill>
                <a:latin typeface="Comic Sans MS"/>
                <a:ea typeface="Comic Sans MS"/>
                <a:cs typeface="Comic Sans MS"/>
                <a:sym typeface="Comic Sans M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1"/>
          <p:cNvSpPr txBox="1">
            <a:spLocks noGrp="1"/>
          </p:cNvSpPr>
          <p:nvPr>
            <p:ph type="body" idx="1"/>
          </p:nvPr>
        </p:nvSpPr>
        <p:spPr>
          <a:xfrm>
            <a:off x="457200" y="1600200"/>
            <a:ext cx="4038600" cy="4525963"/>
          </a:xfrm>
          <a:prstGeom prst="rect">
            <a:avLst/>
          </a:prstGeom>
          <a:noFill/>
          <a:ln>
            <a:noFill/>
          </a:ln>
        </p:spPr>
        <p:txBody>
          <a:bodyPr spcFirstLastPara="1"/>
          <a:lstStyle>
            <a:lvl1pPr marL="457200" lvl="0" indent="-228600" algn="l">
              <a:spcBef>
                <a:spcPts val="560"/>
              </a:spcBef>
              <a:spcAft>
                <a:spcPts val="0"/>
              </a:spcAft>
              <a:buClr>
                <a:srgbClr val="3F3F3F"/>
              </a:buClr>
              <a:buSzPts val="2800"/>
              <a:buNone/>
              <a:defRPr sz="2800">
                <a:solidFill>
                  <a:srgbClr val="3F3F3F"/>
                </a:solidFill>
                <a:latin typeface="Arial"/>
                <a:ea typeface="Arial"/>
                <a:cs typeface="Arial"/>
                <a:sym typeface="Arial"/>
              </a:defRPr>
            </a:lvl1pPr>
            <a:lvl2pPr marL="914400" lvl="1" indent="-381000" algn="l">
              <a:spcBef>
                <a:spcPts val="480"/>
              </a:spcBef>
              <a:spcAft>
                <a:spcPts val="0"/>
              </a:spcAft>
              <a:buClr>
                <a:srgbClr val="3F3F3F"/>
              </a:buClr>
              <a:buSzPts val="2400"/>
              <a:buChar char="–"/>
              <a:defRPr sz="2400">
                <a:solidFill>
                  <a:srgbClr val="3F3F3F"/>
                </a:solidFill>
                <a:latin typeface="Arial"/>
                <a:ea typeface="Arial"/>
                <a:cs typeface="Arial"/>
                <a:sym typeface="Arial"/>
              </a:defRPr>
            </a:lvl2pPr>
            <a:lvl3pPr marL="1371600" lvl="2" indent="-355600" algn="l">
              <a:spcBef>
                <a:spcPts val="400"/>
              </a:spcBef>
              <a:spcAft>
                <a:spcPts val="0"/>
              </a:spcAft>
              <a:buClr>
                <a:srgbClr val="3F3F3F"/>
              </a:buClr>
              <a:buSzPts val="2000"/>
              <a:buChar char="•"/>
              <a:defRPr sz="2000">
                <a:solidFill>
                  <a:srgbClr val="3F3F3F"/>
                </a:solidFill>
                <a:latin typeface="Arial"/>
                <a:ea typeface="Arial"/>
                <a:cs typeface="Arial"/>
                <a:sym typeface="Arial"/>
              </a:defRPr>
            </a:lvl3pPr>
            <a:lvl4pPr marL="1828800" lvl="3" indent="-342900" algn="l">
              <a:spcBef>
                <a:spcPts val="360"/>
              </a:spcBef>
              <a:spcAft>
                <a:spcPts val="0"/>
              </a:spcAft>
              <a:buClr>
                <a:srgbClr val="3F3F3F"/>
              </a:buClr>
              <a:buSzPts val="1800"/>
              <a:buChar char="–"/>
              <a:defRPr sz="1800">
                <a:solidFill>
                  <a:srgbClr val="3F3F3F"/>
                </a:solidFill>
                <a:latin typeface="Arial"/>
                <a:ea typeface="Arial"/>
                <a:cs typeface="Arial"/>
                <a:sym typeface="Arial"/>
              </a:defRPr>
            </a:lvl4pPr>
            <a:lvl5pPr marL="2286000" lvl="4" indent="-342900" algn="l">
              <a:spcBef>
                <a:spcPts val="360"/>
              </a:spcBef>
              <a:spcAft>
                <a:spcPts val="0"/>
              </a:spcAft>
              <a:buClr>
                <a:srgbClr val="3F3F3F"/>
              </a:buClr>
              <a:buSzPts val="1800"/>
              <a:buChar char="»"/>
              <a:defRPr sz="1800">
                <a:solidFill>
                  <a:srgbClr val="3F3F3F"/>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9" name="Google Shape;69;p11"/>
          <p:cNvSpPr txBox="1">
            <a:spLocks noGrp="1"/>
          </p:cNvSpPr>
          <p:nvPr>
            <p:ph type="body" idx="2"/>
          </p:nvPr>
        </p:nvSpPr>
        <p:spPr>
          <a:xfrm>
            <a:off x="4648200" y="1600200"/>
            <a:ext cx="4038600" cy="4525963"/>
          </a:xfrm>
          <a:prstGeom prst="rect">
            <a:avLst/>
          </a:prstGeom>
          <a:noFill/>
          <a:ln>
            <a:noFill/>
          </a:ln>
        </p:spPr>
        <p:txBody>
          <a:bodyPr spcFirstLastPara="1"/>
          <a:lstStyle>
            <a:lvl1pPr marL="457200" lvl="0" indent="-228600" algn="l">
              <a:spcBef>
                <a:spcPts val="560"/>
              </a:spcBef>
              <a:spcAft>
                <a:spcPts val="0"/>
              </a:spcAft>
              <a:buClr>
                <a:srgbClr val="595959"/>
              </a:buClr>
              <a:buSzPts val="2800"/>
              <a:buNone/>
              <a:defRPr sz="2800">
                <a:solidFill>
                  <a:srgbClr val="595959"/>
                </a:solidFill>
                <a:latin typeface="Arial"/>
                <a:ea typeface="Arial"/>
                <a:cs typeface="Arial"/>
                <a:sym typeface="Arial"/>
              </a:defRPr>
            </a:lvl1pPr>
            <a:lvl2pPr marL="914400" lvl="1" indent="-381000" algn="l">
              <a:spcBef>
                <a:spcPts val="480"/>
              </a:spcBef>
              <a:spcAft>
                <a:spcPts val="0"/>
              </a:spcAft>
              <a:buClr>
                <a:srgbClr val="595959"/>
              </a:buClr>
              <a:buSzPts val="2400"/>
              <a:buChar char="–"/>
              <a:defRPr sz="2400">
                <a:solidFill>
                  <a:srgbClr val="595959"/>
                </a:solidFill>
                <a:latin typeface="Arial"/>
                <a:ea typeface="Arial"/>
                <a:cs typeface="Arial"/>
                <a:sym typeface="Arial"/>
              </a:defRPr>
            </a:lvl2pPr>
            <a:lvl3pPr marL="1371600" lvl="2" indent="-355600" algn="l">
              <a:spcBef>
                <a:spcPts val="400"/>
              </a:spcBef>
              <a:spcAft>
                <a:spcPts val="0"/>
              </a:spcAft>
              <a:buClr>
                <a:srgbClr val="595959"/>
              </a:buClr>
              <a:buSzPts val="2000"/>
              <a:buChar char="•"/>
              <a:defRPr sz="2000">
                <a:solidFill>
                  <a:srgbClr val="595959"/>
                </a:solidFill>
                <a:latin typeface="Arial"/>
                <a:ea typeface="Arial"/>
                <a:cs typeface="Arial"/>
                <a:sym typeface="Arial"/>
              </a:defRPr>
            </a:lvl3pPr>
            <a:lvl4pPr marL="1828800" lvl="3" indent="-342900" algn="l">
              <a:spcBef>
                <a:spcPts val="36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spcBef>
                <a:spcPts val="36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 name="Google Shape;70;p11"/>
          <p:cNvSpPr txBox="1">
            <a:spLocks noGrp="1"/>
          </p:cNvSpPr>
          <p:nvPr>
            <p:ph type="dt" idx="10"/>
          </p:nvPr>
        </p:nvSpPr>
        <p:spPr bwMode="auto">
          <a:xfrm>
            <a:off x="457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200">
                <a:solidFill>
                  <a:srgbClr val="898989"/>
                </a:solidFill>
                <a:latin typeface="Calibri" pitchFamily="34" charset="0"/>
                <a:sym typeface="Calibri" pitchFamily="34" charset="0"/>
              </a:defRPr>
            </a:lvl1pPr>
          </a:lstStyle>
          <a:p>
            <a:endParaRPr lang="ru-RU"/>
          </a:p>
        </p:txBody>
      </p:sp>
      <p:sp>
        <p:nvSpPr>
          <p:cNvPr id="6" name="Google Shape;71;p11"/>
          <p:cNvSpPr txBox="1">
            <a:spLocks noGrp="1"/>
          </p:cNvSpPr>
          <p:nvPr>
            <p:ph type="ftr" idx="11"/>
          </p:nvPr>
        </p:nvSpPr>
        <p:spPr bwMode="auto">
          <a:xfrm>
            <a:off x="3124200" y="6356350"/>
            <a:ext cx="2895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buClr>
                <a:srgbClr val="000000"/>
              </a:buClr>
              <a:buSzPts val="1400"/>
              <a:buFont typeface="Arial" charset="0"/>
              <a:buNone/>
              <a:defRPr sz="1800">
                <a:latin typeface="Calibri" pitchFamily="34" charset="0"/>
                <a:sym typeface="Calibri" pitchFamily="34" charset="0"/>
              </a:defRPr>
            </a:lvl1pPr>
          </a:lstStyle>
          <a:p>
            <a:endParaRPr lang="ru-RU"/>
          </a:p>
        </p:txBody>
      </p:sp>
      <p:sp>
        <p:nvSpPr>
          <p:cNvPr id="7" name="Google Shape;72;p11"/>
          <p:cNvSpPr txBox="1">
            <a:spLocks noGrp="1"/>
          </p:cNvSpPr>
          <p:nvPr>
            <p:ph type="sldNum" idx="12"/>
          </p:nvPr>
        </p:nvSpPr>
        <p:spPr bwMode="auto">
          <a:xfrm>
            <a:off x="6553200" y="6356350"/>
            <a:ext cx="2133600" cy="365125"/>
          </a:xfrm>
          <a:prstGeom prst="rect">
            <a:avLst/>
          </a:prstGeom>
          <a:noFill/>
          <a:ln>
            <a:miter lim="800000"/>
            <a:headEnd/>
            <a:tailEnd/>
          </a:ln>
        </p:spPr>
        <p:txBody>
          <a:bodyPr vert="horz" wrap="square" lIns="91425" tIns="45700" rIns="91425" bIns="45700" numCol="1" anchor="ctr" anchorCtr="0" compatLnSpc="1">
            <a:prstTxWarp prst="textNoShape">
              <a:avLst/>
            </a:prstTxWarp>
          </a:bodyPr>
          <a:lstStyle>
            <a:lvl1pPr algn="r">
              <a:buClr>
                <a:srgbClr val="898989"/>
              </a:buClr>
              <a:buSzPts val="1200"/>
              <a:buFont typeface="Calibri" pitchFamily="34" charset="0"/>
              <a:buNone/>
              <a:defRPr sz="1200">
                <a:solidFill>
                  <a:srgbClr val="898989"/>
                </a:solidFill>
                <a:latin typeface="Calibri" pitchFamily="34" charset="0"/>
                <a:sym typeface="Calibri" pitchFamily="34" charset="0"/>
              </a:defRPr>
            </a:lvl1pPr>
          </a:lstStyle>
          <a:p>
            <a:fld id="{8DF3FB0D-376D-4CBE-8A60-9AA3BC88A799}" type="slidenum">
              <a:rPr lang="en-US"/>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Заголовок и объект">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428625" y="2000250"/>
            <a:ext cx="8258175" cy="3911600"/>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60"/>
              </a:spcBef>
              <a:spcAft>
                <a:spcPts val="0"/>
              </a:spcAft>
              <a:buClr>
                <a:srgbClr val="3F3F3F"/>
              </a:buClr>
              <a:buSzPts val="1800"/>
              <a:buNone/>
              <a:defRPr/>
            </a:lvl1pPr>
            <a:lvl2pPr marL="914400" lvl="1" indent="-342900" algn="l">
              <a:lnSpc>
                <a:spcPct val="100000"/>
              </a:lnSpc>
              <a:spcBef>
                <a:spcPts val="360"/>
              </a:spcBef>
              <a:spcAft>
                <a:spcPts val="0"/>
              </a:spcAft>
              <a:buClr>
                <a:srgbClr val="3F3F3F"/>
              </a:buClr>
              <a:buSzPts val="1800"/>
              <a:buChar char="–"/>
              <a:defRPr/>
            </a:lvl2pPr>
            <a:lvl3pPr marL="1371600" lvl="2" indent="-342900" algn="l">
              <a:lnSpc>
                <a:spcPct val="100000"/>
              </a:lnSpc>
              <a:spcBef>
                <a:spcPts val="360"/>
              </a:spcBef>
              <a:spcAft>
                <a:spcPts val="0"/>
              </a:spcAft>
              <a:buClr>
                <a:srgbClr val="3F3F3F"/>
              </a:buClr>
              <a:buSzPts val="1800"/>
              <a:buChar char="•"/>
              <a:defRPr/>
            </a:lvl3pPr>
            <a:lvl4pPr marL="1828800" lvl="3" indent="-342900" algn="l">
              <a:lnSpc>
                <a:spcPct val="100000"/>
              </a:lnSpc>
              <a:spcBef>
                <a:spcPts val="360"/>
              </a:spcBef>
              <a:spcAft>
                <a:spcPts val="0"/>
              </a:spcAft>
              <a:buClr>
                <a:srgbClr val="3F3F3F"/>
              </a:buClr>
              <a:buSzPts val="1800"/>
              <a:buChar char="–"/>
              <a:defRPr/>
            </a:lvl4pPr>
            <a:lvl5pPr marL="2286000" lvl="4" indent="-342900" algn="l">
              <a:lnSpc>
                <a:spcPct val="100000"/>
              </a:lnSpc>
              <a:spcBef>
                <a:spcPts val="360"/>
              </a:spcBef>
              <a:spcAft>
                <a:spcPts val="0"/>
              </a:spcAft>
              <a:buClr>
                <a:srgbClr val="3F3F3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28" name="Google Shape;2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226504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Пустой слайд" type="blank">
  <p:cSld name="Пустой слайд">
    <p:spTree>
      <p:nvGrpSpPr>
        <p:cNvPr id="1" name="Shape 29"/>
        <p:cNvGrpSpPr/>
        <p:nvPr/>
      </p:nvGrpSpPr>
      <p:grpSpPr>
        <a:xfrm>
          <a:off x="0" y="0"/>
          <a:ext cx="0" cy="0"/>
          <a:chOff x="0" y="0"/>
          <a:chExt cx="0" cy="0"/>
        </a:xfrm>
      </p:grpSpPr>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769978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Два объекта" type="twoObj">
  <p:cSld name="Два объекта">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579275" y="259756"/>
            <a:ext cx="8115300" cy="785700"/>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Clr>
                <a:schemeClr val="dk1"/>
              </a:buClr>
              <a:buSzPts val="1800"/>
              <a:buNone/>
              <a:defRPr b="1" u="sng">
                <a:solidFill>
                  <a:srgbClr val="404040"/>
                </a:solidFill>
                <a:latin typeface="Comic Sans MS"/>
                <a:ea typeface="Comic Sans MS"/>
                <a:cs typeface="Comic Sans MS"/>
                <a:sym typeface="Comic Sans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560"/>
              </a:spcBef>
              <a:spcAft>
                <a:spcPts val="0"/>
              </a:spcAft>
              <a:buClr>
                <a:srgbClr val="3F3F3F"/>
              </a:buClr>
              <a:buSzPts val="2800"/>
              <a:buNone/>
              <a:defRPr sz="2800">
                <a:solidFill>
                  <a:srgbClr val="3F3F3F"/>
                </a:solidFill>
                <a:latin typeface="Arial"/>
                <a:ea typeface="Arial"/>
                <a:cs typeface="Arial"/>
                <a:sym typeface="Arial"/>
              </a:defRPr>
            </a:lvl1pPr>
            <a:lvl2pPr marL="914400" lvl="1" indent="-381000" algn="l">
              <a:lnSpc>
                <a:spcPct val="100000"/>
              </a:lnSpc>
              <a:spcBef>
                <a:spcPts val="480"/>
              </a:spcBef>
              <a:spcAft>
                <a:spcPts val="0"/>
              </a:spcAft>
              <a:buClr>
                <a:srgbClr val="3F3F3F"/>
              </a:buClr>
              <a:buSzPts val="2400"/>
              <a:buChar char="–"/>
              <a:defRPr sz="2400">
                <a:solidFill>
                  <a:srgbClr val="3F3F3F"/>
                </a:solidFill>
                <a:latin typeface="Arial"/>
                <a:ea typeface="Arial"/>
                <a:cs typeface="Arial"/>
                <a:sym typeface="Arial"/>
              </a:defRPr>
            </a:lvl2pPr>
            <a:lvl3pPr marL="1371600" lvl="2" indent="-355600" algn="l">
              <a:lnSpc>
                <a:spcPct val="100000"/>
              </a:lnSpc>
              <a:spcBef>
                <a:spcPts val="400"/>
              </a:spcBef>
              <a:spcAft>
                <a:spcPts val="0"/>
              </a:spcAft>
              <a:buClr>
                <a:srgbClr val="3F3F3F"/>
              </a:buClr>
              <a:buSzPts val="2000"/>
              <a:buChar char="•"/>
              <a:defRPr sz="2000">
                <a:solidFill>
                  <a:srgbClr val="3F3F3F"/>
                </a:solidFill>
                <a:latin typeface="Arial"/>
                <a:ea typeface="Arial"/>
                <a:cs typeface="Arial"/>
                <a:sym typeface="Arial"/>
              </a:defRPr>
            </a:lvl3pPr>
            <a:lvl4pPr marL="1828800" lvl="3" indent="-342900" algn="l">
              <a:lnSpc>
                <a:spcPct val="100000"/>
              </a:lnSpc>
              <a:spcBef>
                <a:spcPts val="360"/>
              </a:spcBef>
              <a:spcAft>
                <a:spcPts val="0"/>
              </a:spcAft>
              <a:buClr>
                <a:srgbClr val="3F3F3F"/>
              </a:buClr>
              <a:buSzPts val="1800"/>
              <a:buChar char="–"/>
              <a:defRPr sz="1800">
                <a:solidFill>
                  <a:srgbClr val="3F3F3F"/>
                </a:solidFill>
                <a:latin typeface="Arial"/>
                <a:ea typeface="Arial"/>
                <a:cs typeface="Arial"/>
                <a:sym typeface="Arial"/>
              </a:defRPr>
            </a:lvl4pPr>
            <a:lvl5pPr marL="2286000" lvl="4" indent="-342900" algn="l">
              <a:lnSpc>
                <a:spcPct val="100000"/>
              </a:lnSpc>
              <a:spcBef>
                <a:spcPts val="360"/>
              </a:spcBef>
              <a:spcAft>
                <a:spcPts val="0"/>
              </a:spcAft>
              <a:buClr>
                <a:srgbClr val="3F3F3F"/>
              </a:buClr>
              <a:buSzPts val="1800"/>
              <a:buChar char="»"/>
              <a:defRPr sz="1800">
                <a:solidFill>
                  <a:srgbClr val="3F3F3F"/>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560"/>
              </a:spcBef>
              <a:spcAft>
                <a:spcPts val="0"/>
              </a:spcAft>
              <a:buClr>
                <a:srgbClr val="595959"/>
              </a:buClr>
              <a:buSzPts val="2800"/>
              <a:buNone/>
              <a:defRPr sz="2800">
                <a:solidFill>
                  <a:srgbClr val="595959"/>
                </a:solidFill>
                <a:latin typeface="Arial"/>
                <a:ea typeface="Arial"/>
                <a:cs typeface="Arial"/>
                <a:sym typeface="Arial"/>
              </a:defRPr>
            </a:lvl1pPr>
            <a:lvl2pPr marL="914400" lvl="1" indent="-381000" algn="l">
              <a:lnSpc>
                <a:spcPct val="100000"/>
              </a:lnSpc>
              <a:spcBef>
                <a:spcPts val="480"/>
              </a:spcBef>
              <a:spcAft>
                <a:spcPts val="0"/>
              </a:spcAft>
              <a:buClr>
                <a:srgbClr val="595959"/>
              </a:buClr>
              <a:buSzPts val="2400"/>
              <a:buChar char="–"/>
              <a:defRPr sz="2400">
                <a:solidFill>
                  <a:srgbClr val="595959"/>
                </a:solidFill>
                <a:latin typeface="Arial"/>
                <a:ea typeface="Arial"/>
                <a:cs typeface="Arial"/>
                <a:sym typeface="Arial"/>
              </a:defRPr>
            </a:lvl2pPr>
            <a:lvl3pPr marL="1371600" lvl="2" indent="-355600" algn="l">
              <a:lnSpc>
                <a:spcPct val="100000"/>
              </a:lnSpc>
              <a:spcBef>
                <a:spcPts val="400"/>
              </a:spcBef>
              <a:spcAft>
                <a:spcPts val="0"/>
              </a:spcAft>
              <a:buClr>
                <a:srgbClr val="595959"/>
              </a:buClr>
              <a:buSzPts val="2000"/>
              <a:buChar char="•"/>
              <a:defRPr sz="2000">
                <a:solidFill>
                  <a:srgbClr val="595959"/>
                </a:solidFill>
                <a:latin typeface="Arial"/>
                <a:ea typeface="Arial"/>
                <a:cs typeface="Arial"/>
                <a:sym typeface="Arial"/>
              </a:defRPr>
            </a:lvl3pPr>
            <a:lvl4pPr marL="1828800" lvl="3" indent="-342900" algn="l">
              <a:lnSpc>
                <a:spcPct val="100000"/>
              </a:lnSpc>
              <a:spcBef>
                <a:spcPts val="36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lnSpc>
                <a:spcPct val="100000"/>
              </a:lnSpc>
              <a:spcBef>
                <a:spcPts val="36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42224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Пользовательский макет">
  <p:cSld name="Пользовательский макет">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44" name="Google Shape;44;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54159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Вертикальный заголовок и текст">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60"/>
              </a:spcBef>
              <a:spcAft>
                <a:spcPts val="0"/>
              </a:spcAft>
              <a:buClr>
                <a:srgbClr val="3F3F3F"/>
              </a:buClr>
              <a:buSzPts val="1800"/>
              <a:buNone/>
              <a:defRPr/>
            </a:lvl1pPr>
            <a:lvl2pPr marL="914400" lvl="1" indent="-342900" algn="l">
              <a:lnSpc>
                <a:spcPct val="100000"/>
              </a:lnSpc>
              <a:spcBef>
                <a:spcPts val="360"/>
              </a:spcBef>
              <a:spcAft>
                <a:spcPts val="0"/>
              </a:spcAft>
              <a:buClr>
                <a:srgbClr val="3F3F3F"/>
              </a:buClr>
              <a:buSzPts val="1800"/>
              <a:buChar char="–"/>
              <a:defRPr/>
            </a:lvl2pPr>
            <a:lvl3pPr marL="1371600" lvl="2" indent="-342900" algn="l">
              <a:lnSpc>
                <a:spcPct val="100000"/>
              </a:lnSpc>
              <a:spcBef>
                <a:spcPts val="360"/>
              </a:spcBef>
              <a:spcAft>
                <a:spcPts val="0"/>
              </a:spcAft>
              <a:buClr>
                <a:srgbClr val="3F3F3F"/>
              </a:buClr>
              <a:buSzPts val="1800"/>
              <a:buChar char="•"/>
              <a:defRPr/>
            </a:lvl3pPr>
            <a:lvl4pPr marL="1828800" lvl="3" indent="-342900" algn="l">
              <a:lnSpc>
                <a:spcPct val="100000"/>
              </a:lnSpc>
              <a:spcBef>
                <a:spcPts val="360"/>
              </a:spcBef>
              <a:spcAft>
                <a:spcPts val="0"/>
              </a:spcAft>
              <a:buClr>
                <a:srgbClr val="3F3F3F"/>
              </a:buClr>
              <a:buSzPts val="1800"/>
              <a:buChar char="–"/>
              <a:defRPr/>
            </a:lvl4pPr>
            <a:lvl5pPr marL="2286000" lvl="4" indent="-342900" algn="l">
              <a:lnSpc>
                <a:spcPct val="100000"/>
              </a:lnSpc>
              <a:spcBef>
                <a:spcPts val="360"/>
              </a:spcBef>
              <a:spcAft>
                <a:spcPts val="0"/>
              </a:spcAft>
              <a:buClr>
                <a:srgbClr val="3F3F3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7" name="Google Shape;57;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59" name="Google Shape;59;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937720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Заголовок и вертикальный текст">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0"/>
          <p:cNvSpPr txBox="1">
            <a:spLocks noGrp="1"/>
          </p:cNvSpPr>
          <p:nvPr>
            <p:ph type="body" idx="1"/>
          </p:nvPr>
        </p:nvSpPr>
        <p:spPr>
          <a:xfrm rot="5400000">
            <a:off x="2601914" y="-173037"/>
            <a:ext cx="3911600" cy="825817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360"/>
              </a:spcBef>
              <a:spcAft>
                <a:spcPts val="0"/>
              </a:spcAft>
              <a:buClr>
                <a:srgbClr val="3F3F3F"/>
              </a:buClr>
              <a:buSzPts val="1800"/>
              <a:buNone/>
              <a:defRPr/>
            </a:lvl1pPr>
            <a:lvl2pPr marL="914400" lvl="1" indent="-342900" algn="l">
              <a:lnSpc>
                <a:spcPct val="100000"/>
              </a:lnSpc>
              <a:spcBef>
                <a:spcPts val="360"/>
              </a:spcBef>
              <a:spcAft>
                <a:spcPts val="0"/>
              </a:spcAft>
              <a:buClr>
                <a:srgbClr val="3F3F3F"/>
              </a:buClr>
              <a:buSzPts val="1800"/>
              <a:buChar char="–"/>
              <a:defRPr/>
            </a:lvl2pPr>
            <a:lvl3pPr marL="1371600" lvl="2" indent="-342900" algn="l">
              <a:lnSpc>
                <a:spcPct val="100000"/>
              </a:lnSpc>
              <a:spcBef>
                <a:spcPts val="360"/>
              </a:spcBef>
              <a:spcAft>
                <a:spcPts val="0"/>
              </a:spcAft>
              <a:buClr>
                <a:srgbClr val="3F3F3F"/>
              </a:buClr>
              <a:buSzPts val="1800"/>
              <a:buChar char="•"/>
              <a:defRPr/>
            </a:lvl3pPr>
            <a:lvl4pPr marL="1828800" lvl="3" indent="-342900" algn="l">
              <a:lnSpc>
                <a:spcPct val="100000"/>
              </a:lnSpc>
              <a:spcBef>
                <a:spcPts val="360"/>
              </a:spcBef>
              <a:spcAft>
                <a:spcPts val="0"/>
              </a:spcAft>
              <a:buClr>
                <a:srgbClr val="3F3F3F"/>
              </a:buClr>
              <a:buSzPts val="1800"/>
              <a:buChar char="–"/>
              <a:defRPr/>
            </a:lvl4pPr>
            <a:lvl5pPr marL="2286000" lvl="4" indent="-342900" algn="l">
              <a:lnSpc>
                <a:spcPct val="100000"/>
              </a:lnSpc>
              <a:spcBef>
                <a:spcPts val="360"/>
              </a:spcBef>
              <a:spcAft>
                <a:spcPts val="0"/>
              </a:spcAft>
              <a:buClr>
                <a:srgbClr val="3F3F3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3" name="Google Shape;63;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65" name="Google Shape;65;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743327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Рисунок с подписью">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lvl="0" algn="l">
              <a:lnSpc>
                <a:spcPct val="100000"/>
              </a:lnSpc>
              <a:spcBef>
                <a:spcPts val="0"/>
              </a:spcBef>
              <a:spcAft>
                <a:spcPts val="0"/>
              </a:spcAft>
              <a:buClr>
                <a:schemeClr val="dk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lnSpc>
                <a:spcPct val="100000"/>
              </a:lnSpc>
              <a:spcBef>
                <a:spcPts val="640"/>
              </a:spcBef>
              <a:spcAft>
                <a:spcPts val="0"/>
              </a:spcAft>
              <a:buClr>
                <a:srgbClr val="3F3F3F"/>
              </a:buClr>
              <a:buSzPts val="3200"/>
              <a:buFont typeface="Arial"/>
              <a:buNone/>
              <a:defRPr sz="3200" b="0" i="0" u="none" strike="noStrike" cap="none">
                <a:solidFill>
                  <a:srgbClr val="3F3F3F"/>
                </a:solidFill>
                <a:latin typeface="Arial"/>
                <a:ea typeface="Arial"/>
                <a:cs typeface="Arial"/>
                <a:sym typeface="Arial"/>
              </a:defRPr>
            </a:lvl1pPr>
            <a:lvl2pPr marR="0" lvl="1" algn="l" rtl="0">
              <a:lnSpc>
                <a:spcPct val="100000"/>
              </a:lnSpc>
              <a:spcBef>
                <a:spcPts val="560"/>
              </a:spcBef>
              <a:spcAft>
                <a:spcPts val="0"/>
              </a:spcAft>
              <a:buClr>
                <a:srgbClr val="3F3F3F"/>
              </a:buClr>
              <a:buSzPts val="2800"/>
              <a:buFont typeface="Arial"/>
              <a:buNone/>
              <a:defRPr sz="2800" b="0" i="0" u="none" strike="noStrike" cap="none">
                <a:solidFill>
                  <a:srgbClr val="3F3F3F"/>
                </a:solidFill>
                <a:latin typeface="Calibri"/>
                <a:ea typeface="Calibri"/>
                <a:cs typeface="Calibri"/>
                <a:sym typeface="Calibri"/>
              </a:defRPr>
            </a:lvl2pPr>
            <a:lvl3pPr marR="0" lvl="2" algn="l" rtl="0">
              <a:lnSpc>
                <a:spcPct val="100000"/>
              </a:lnSpc>
              <a:spcBef>
                <a:spcPts val="48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3pPr>
            <a:lvl4pPr marR="0" lvl="3" algn="l" rtl="0">
              <a:lnSpc>
                <a:spcPct val="100000"/>
              </a:lnSpc>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4pPr>
            <a:lvl5pPr marR="0" lvl="4" algn="l" rtl="0">
              <a:lnSpc>
                <a:spcPct val="100000"/>
              </a:lnSpc>
              <a:spcBef>
                <a:spcPts val="400"/>
              </a:spcBef>
              <a:spcAft>
                <a:spcPts val="0"/>
              </a:spcAft>
              <a:buClr>
                <a:srgbClr val="3F3F3F"/>
              </a:buClr>
              <a:buSzPts val="2000"/>
              <a:buFont typeface="Arial"/>
              <a:buNone/>
              <a:defRPr sz="2000" b="0" i="0" u="none" strike="noStrike" cap="none">
                <a:solidFill>
                  <a:srgbClr val="3F3F3F"/>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 name="Google Shape;69;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80"/>
              </a:spcBef>
              <a:spcAft>
                <a:spcPts val="0"/>
              </a:spcAft>
              <a:buClr>
                <a:srgbClr val="3F3F3F"/>
              </a:buClr>
              <a:buSzPts val="1400"/>
              <a:buNone/>
              <a:defRPr sz="1400"/>
            </a:lvl1pPr>
            <a:lvl2pPr marL="914400" lvl="1" indent="-228600" algn="l">
              <a:lnSpc>
                <a:spcPct val="100000"/>
              </a:lnSpc>
              <a:spcBef>
                <a:spcPts val="240"/>
              </a:spcBef>
              <a:spcAft>
                <a:spcPts val="0"/>
              </a:spcAft>
              <a:buClr>
                <a:srgbClr val="3F3F3F"/>
              </a:buClr>
              <a:buSzPts val="1200"/>
              <a:buNone/>
              <a:defRPr sz="1200"/>
            </a:lvl2pPr>
            <a:lvl3pPr marL="1371600" lvl="2" indent="-228600" algn="l">
              <a:lnSpc>
                <a:spcPct val="100000"/>
              </a:lnSpc>
              <a:spcBef>
                <a:spcPts val="200"/>
              </a:spcBef>
              <a:spcAft>
                <a:spcPts val="0"/>
              </a:spcAft>
              <a:buClr>
                <a:srgbClr val="3F3F3F"/>
              </a:buClr>
              <a:buSzPts val="1000"/>
              <a:buNone/>
              <a:defRPr sz="1000"/>
            </a:lvl3pPr>
            <a:lvl4pPr marL="1828800" lvl="3" indent="-228600" algn="l">
              <a:lnSpc>
                <a:spcPct val="100000"/>
              </a:lnSpc>
              <a:spcBef>
                <a:spcPts val="180"/>
              </a:spcBef>
              <a:spcAft>
                <a:spcPts val="0"/>
              </a:spcAft>
              <a:buClr>
                <a:srgbClr val="3F3F3F"/>
              </a:buClr>
              <a:buSzPts val="900"/>
              <a:buNone/>
              <a:defRPr sz="900"/>
            </a:lvl4pPr>
            <a:lvl5pPr marL="2286000" lvl="4" indent="-228600" algn="l">
              <a:lnSpc>
                <a:spcPct val="100000"/>
              </a:lnSpc>
              <a:spcBef>
                <a:spcPts val="180"/>
              </a:spcBef>
              <a:spcAft>
                <a:spcPts val="0"/>
              </a:spcAft>
              <a:buClr>
                <a:srgbClr val="3F3F3F"/>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0" name="Google Shape;70;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solidFill>
                <a:srgbClr val="000000"/>
              </a:solidFill>
            </a:endParaRPr>
          </a:p>
        </p:txBody>
      </p:sp>
      <p:sp>
        <p:nvSpPr>
          <p:cNvPr id="72" name="Google Shape;72;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14938979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FFFF00"/>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3074" name="Google Shape;18;p3"/>
          <p:cNvSpPr txBox="1">
            <a:spLocks noGrp="1"/>
          </p:cNvSpPr>
          <p:nvPr>
            <p:ph type="title"/>
          </p:nvPr>
        </p:nvSpPr>
        <p:spPr bwMode="auto">
          <a:xfrm>
            <a:off x="457200" y="1214438"/>
            <a:ext cx="8115300" cy="78581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p>
            <a:pPr lvl="0"/>
            <a:endParaRPr lang="ru-RU" smtClean="0">
              <a:sym typeface="Arial" charset="0"/>
            </a:endParaRPr>
          </a:p>
        </p:txBody>
      </p:sp>
      <p:sp>
        <p:nvSpPr>
          <p:cNvPr id="3075" name="Google Shape;19;p3"/>
          <p:cNvSpPr txBox="1">
            <a:spLocks noGrp="1"/>
          </p:cNvSpPr>
          <p:nvPr>
            <p:ph type="body" idx="1"/>
          </p:nvPr>
        </p:nvSpPr>
        <p:spPr bwMode="auto">
          <a:xfrm>
            <a:off x="428625" y="2000250"/>
            <a:ext cx="8258175" cy="3911600"/>
          </a:xfrm>
          <a:prstGeom prst="rect">
            <a:avLst/>
          </a:prstGeom>
          <a:noFill/>
          <a:ln w="9525">
            <a:noFill/>
            <a:miter lim="800000"/>
            <a:headEnd/>
            <a:tailEnd/>
          </a:ln>
        </p:spPr>
        <p:txBody>
          <a:bodyPr vert="horz" wrap="square" lIns="91425" tIns="45700" rIns="91425" bIns="45700" numCol="1" anchor="t" anchorCtr="0" compatLnSpc="1">
            <a:prstTxWarp prst="textNoShape">
              <a:avLst/>
            </a:prstTxWarp>
          </a:bodyPr>
          <a:lstStyle/>
          <a:p>
            <a:pPr lvl="0"/>
            <a:endParaRPr lang="ru-RU" smtClean="0">
              <a:sym typeface="Arial" charset="0"/>
            </a:endParaRPr>
          </a:p>
        </p:txBody>
      </p:sp>
      <p:sp>
        <p:nvSpPr>
          <p:cNvPr id="3076" name="Google Shape;20;p3"/>
          <p:cNvSpPr txBox="1">
            <a:spLocks noGrp="1"/>
          </p:cNvSpPr>
          <p:nvPr/>
        </p:nvSpPr>
        <p:spPr bwMode="auto">
          <a:xfrm>
            <a:off x="457200" y="6356350"/>
            <a:ext cx="2133600" cy="365125"/>
          </a:xfrm>
          <a:prstGeom prst="rect">
            <a:avLst/>
          </a:prstGeom>
          <a:noFill/>
          <a:ln w="9525">
            <a:noFill/>
            <a:miter lim="800000"/>
            <a:headEnd/>
            <a:tailEnd/>
          </a:ln>
        </p:spPr>
        <p:txBody>
          <a:bodyPr lIns="91425" tIns="45700" rIns="91425" bIns="45700" anchor="ctr"/>
          <a:lstStyle/>
          <a:p>
            <a:pPr>
              <a:buClr>
                <a:srgbClr val="000000"/>
              </a:buClr>
              <a:buSzPts val="1400"/>
              <a:buFont typeface="Arial" charset="0"/>
              <a:buNone/>
            </a:pPr>
            <a:endParaRPr lang="ru-RU" sz="1200">
              <a:solidFill>
                <a:srgbClr val="898989"/>
              </a:solidFill>
              <a:latin typeface="Calibri" pitchFamily="34" charset="0"/>
              <a:sym typeface="Calibri" pitchFamily="34" charset="0"/>
            </a:endParaRPr>
          </a:p>
        </p:txBody>
      </p:sp>
      <p:sp>
        <p:nvSpPr>
          <p:cNvPr id="3077" name="Google Shape;21;p3"/>
          <p:cNvSpPr txBox="1">
            <a:spLocks noGrp="1"/>
          </p:cNvSpPr>
          <p:nvPr/>
        </p:nvSpPr>
        <p:spPr bwMode="auto">
          <a:xfrm>
            <a:off x="3124200" y="6356350"/>
            <a:ext cx="2895600" cy="365125"/>
          </a:xfrm>
          <a:prstGeom prst="rect">
            <a:avLst/>
          </a:prstGeom>
          <a:noFill/>
          <a:ln w="9525">
            <a:noFill/>
            <a:miter lim="800000"/>
            <a:headEnd/>
            <a:tailEnd/>
          </a:ln>
        </p:spPr>
        <p:txBody>
          <a:bodyPr lIns="91425" tIns="45700" rIns="91425" bIns="45700" anchor="ctr"/>
          <a:lstStyle/>
          <a:p>
            <a:pPr>
              <a:buClr>
                <a:srgbClr val="000000"/>
              </a:buClr>
              <a:buSzPts val="1400"/>
              <a:buFont typeface="Arial" charset="0"/>
              <a:buNone/>
            </a:pPr>
            <a:endParaRPr lang="ru-RU" sz="1800">
              <a:latin typeface="Calibri" pitchFamily="34" charset="0"/>
              <a:sym typeface="Calibri" pitchFamily="34" charset="0"/>
            </a:endParaRPr>
          </a:p>
        </p:txBody>
      </p:sp>
      <p:sp>
        <p:nvSpPr>
          <p:cNvPr id="3078" name="Google Shape;22;p3"/>
          <p:cNvSpPr txBox="1">
            <a:spLocks noGrp="1"/>
          </p:cNvSpPr>
          <p:nvPr/>
        </p:nvSpPr>
        <p:spPr bwMode="auto">
          <a:xfrm>
            <a:off x="6553200" y="6356350"/>
            <a:ext cx="2133600" cy="365125"/>
          </a:xfrm>
          <a:prstGeom prst="rect">
            <a:avLst/>
          </a:prstGeom>
          <a:noFill/>
          <a:ln w="9525">
            <a:noFill/>
            <a:miter lim="800000"/>
            <a:headEnd/>
            <a:tailEnd/>
          </a:ln>
        </p:spPr>
        <p:txBody>
          <a:bodyPr lIns="91425" tIns="45700" rIns="91425" bIns="45700" anchor="ctr"/>
          <a:lstStyle/>
          <a:p>
            <a:pPr algn="r">
              <a:buClr>
                <a:srgbClr val="898989"/>
              </a:buClr>
              <a:buSzPts val="1200"/>
              <a:buFont typeface="Calibri" pitchFamily="34" charset="0"/>
              <a:buNone/>
            </a:pPr>
            <a:fld id="{6A20AA3F-F9C1-4770-BEBC-C1A9C710C4C8}" type="slidenum">
              <a:rPr lang="en-US" sz="1200">
                <a:solidFill>
                  <a:srgbClr val="898989"/>
                </a:solidFill>
                <a:latin typeface="Calibri" pitchFamily="34" charset="0"/>
                <a:sym typeface="Calibri" pitchFamily="34" charset="0"/>
              </a:rPr>
              <a:pPr algn="r">
                <a:buClr>
                  <a:srgbClr val="898989"/>
                </a:buClr>
                <a:buSzPts val="1200"/>
                <a:buFont typeface="Calibri" pitchFamily="34" charset="0"/>
                <a:buNone/>
              </a:pPr>
              <a:t>‹№›</a:t>
            </a:fld>
            <a:endParaRPr lang="ru-RU"/>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6" r:id="rId6"/>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FFFF00"/>
            </a:gs>
            <a:gs pos="100000">
              <a:schemeClr val="accent1">
                <a:tint val="23500"/>
                <a:satMod val="160000"/>
              </a:schemeClr>
            </a:gs>
          </a:gsLst>
          <a:lin ang="5400000" scaled="0"/>
          <a:tileRect/>
        </a:gra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1214437"/>
            <a:ext cx="8115300" cy="785812"/>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3"/>
          <p:cNvSpPr txBox="1">
            <a:spLocks noGrp="1"/>
          </p:cNvSpPr>
          <p:nvPr>
            <p:ph type="body" idx="1"/>
          </p:nvPr>
        </p:nvSpPr>
        <p:spPr>
          <a:xfrm>
            <a:off x="428625" y="2000250"/>
            <a:ext cx="8258175" cy="39116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40"/>
              </a:spcBef>
              <a:spcAft>
                <a:spcPts val="0"/>
              </a:spcAft>
              <a:buClr>
                <a:srgbClr val="3F3F3F"/>
              </a:buClr>
              <a:buSzPts val="3200"/>
              <a:buFont typeface="Arial"/>
              <a:buNone/>
              <a:defRPr sz="3200" b="0" i="0" u="none" strike="noStrike" cap="none">
                <a:solidFill>
                  <a:srgbClr val="3F3F3F"/>
                </a:solidFill>
                <a:latin typeface="Arial"/>
                <a:ea typeface="Arial"/>
                <a:cs typeface="Arial"/>
                <a:sym typeface="Arial"/>
              </a:defRPr>
            </a:lvl1pPr>
            <a:lvl2pPr marL="914400" marR="0" lvl="1" indent="-406400" algn="l" rtl="0">
              <a:lnSpc>
                <a:spcPct val="100000"/>
              </a:lnSpc>
              <a:spcBef>
                <a:spcPts val="560"/>
              </a:spcBef>
              <a:spcAft>
                <a:spcPts val="0"/>
              </a:spcAft>
              <a:buClr>
                <a:srgbClr val="3F3F3F"/>
              </a:buClr>
              <a:buSzPts val="2800"/>
              <a:buFont typeface="Arial"/>
              <a:buChar char="–"/>
              <a:defRPr sz="2800" b="0" i="0" u="none" strike="noStrike" cap="none">
                <a:solidFill>
                  <a:srgbClr val="3F3F3F"/>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fontAlgn="auto"/>
            <a:endParaRPr kern="0"/>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fontAlgn="auto"/>
            <a:endParaRPr kern="0">
              <a:solidFill>
                <a:srgbClr val="000000"/>
              </a:solidFill>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fontAlgn="auto"/>
            <a:fld id="{00000000-1234-1234-1234-123412341234}" type="slidenum">
              <a:rPr lang="en-US" kern="0"/>
              <a:pPr fontAlgn="auto"/>
              <a:t>‹№›</a:t>
            </a:fld>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575757117"/>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3" r:id="rId5"/>
    <p:sldLayoutId id="2147483684" r:id="rId6"/>
    <p:sldLayoutId id="214748368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diagramLayout" Target="../diagrams/layout1.xml"/><Relationship Id="rId7" Type="http://schemas.openxmlformats.org/officeDocument/2006/relationships/image" Target="../media/image30.emf"/><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32.emf"/></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3573016"/>
            <a:ext cx="7992888" cy="1938992"/>
          </a:xfrm>
          <a:prstGeom prst="rect">
            <a:avLst/>
          </a:prstGeom>
        </p:spPr>
        <p:txBody>
          <a:bodyPr wrap="square">
            <a:spAutoFit/>
          </a:bodyPr>
          <a:lstStyle/>
          <a:p>
            <a:pPr algn="ctr"/>
            <a:r>
              <a:rPr lang="uk-UA" sz="4000" b="1" dirty="0" smtClean="0">
                <a:latin typeface="Comic Sans MS" pitchFamily="66" charset="0"/>
                <a:sym typeface="Comic Sans MS" pitchFamily="66" charset="0"/>
              </a:rPr>
              <a:t>ПОДАТКОВІ ПЕРЕВІРКИ </a:t>
            </a:r>
          </a:p>
          <a:p>
            <a:pPr algn="ctr"/>
            <a:r>
              <a:rPr lang="uk-UA" sz="4000" b="1" dirty="0" smtClean="0">
                <a:latin typeface="Comic Sans MS" pitchFamily="66" charset="0"/>
                <a:sym typeface="Comic Sans MS" pitchFamily="66" charset="0"/>
              </a:rPr>
              <a:t>в закладах охорони здоров'я та особливості їх проведення</a:t>
            </a:r>
            <a:endParaRPr lang="uk-UA" sz="4000" b="1" dirty="0"/>
          </a:p>
        </p:txBody>
      </p:sp>
      <p:pic>
        <p:nvPicPr>
          <p:cNvPr id="4" name="Рисунок 3"/>
          <p:cNvPicPr>
            <a:picLocks noChangeAspect="1"/>
          </p:cNvPicPr>
          <p:nvPr/>
        </p:nvPicPr>
        <p:blipFill>
          <a:blip r:embed="rId2"/>
          <a:stretch>
            <a:fillRect/>
          </a:stretch>
        </p:blipFill>
        <p:spPr>
          <a:xfrm>
            <a:off x="1547664" y="264876"/>
            <a:ext cx="2088232" cy="2890875"/>
          </a:xfrm>
          <a:prstGeom prst="rect">
            <a:avLst/>
          </a:prstGeom>
        </p:spPr>
      </p:pic>
      <p:pic>
        <p:nvPicPr>
          <p:cNvPr id="5" name="Рисунок 4"/>
          <p:cNvPicPr>
            <a:picLocks noChangeAspect="1"/>
          </p:cNvPicPr>
          <p:nvPr/>
        </p:nvPicPr>
        <p:blipFill>
          <a:blip r:embed="rId3"/>
          <a:stretch>
            <a:fillRect/>
          </a:stretch>
        </p:blipFill>
        <p:spPr>
          <a:xfrm>
            <a:off x="6084168" y="692696"/>
            <a:ext cx="2045791" cy="20457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92695"/>
            <a:ext cx="7704856" cy="5256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5261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692696"/>
            <a:ext cx="7128792" cy="936104"/>
          </a:xfrm>
        </p:spPr>
        <p:txBody>
          <a:bodyPr/>
          <a:lstStyle/>
          <a:p>
            <a:pPr algn="ctr"/>
            <a:r>
              <a:rPr lang="uk-UA" sz="3200" i="1" dirty="0" smtClean="0">
                <a:solidFill>
                  <a:schemeClr val="tx1"/>
                </a:solidFill>
              </a:rPr>
              <a:t>Етапи податкового контролю</a:t>
            </a:r>
            <a:endParaRPr lang="uk-UA" sz="3200" i="1" dirty="0">
              <a:solidFill>
                <a:schemeClr val="tx1"/>
              </a:solidFill>
            </a:endParaRPr>
          </a:p>
        </p:txBody>
      </p:sp>
      <p:sp>
        <p:nvSpPr>
          <p:cNvPr id="4" name="Текст 3"/>
          <p:cNvSpPr>
            <a:spLocks noGrp="1"/>
          </p:cNvSpPr>
          <p:nvPr>
            <p:ph type="body" idx="1"/>
          </p:nvPr>
        </p:nvSpPr>
        <p:spPr>
          <a:xfrm>
            <a:off x="467544" y="1844824"/>
            <a:ext cx="4608512" cy="4327376"/>
          </a:xfrm>
        </p:spPr>
        <p:txBody>
          <a:bodyPr/>
          <a:lstStyle/>
          <a:p>
            <a:pPr marL="571500" indent="-342900"/>
            <a:endParaRPr lang="uk-UA" sz="2400" dirty="0" smtClean="0"/>
          </a:p>
          <a:p>
            <a:pPr marL="571500" indent="-342900"/>
            <a:r>
              <a:rPr lang="uk-UA" sz="2400" dirty="0" smtClean="0"/>
              <a:t>1. </a:t>
            </a:r>
            <a:r>
              <a:rPr lang="uk-UA" sz="2400" dirty="0" err="1" smtClean="0"/>
              <a:t>Передперевірковий</a:t>
            </a:r>
            <a:r>
              <a:rPr lang="uk-UA" sz="2400" dirty="0" smtClean="0"/>
              <a:t> аналіз</a:t>
            </a:r>
          </a:p>
          <a:p>
            <a:pPr marL="571500" indent="-342900"/>
            <a:r>
              <a:rPr lang="uk-UA" sz="2400" dirty="0" smtClean="0"/>
              <a:t>2. Планування контролю.</a:t>
            </a:r>
          </a:p>
          <a:p>
            <a:pPr marL="571500" indent="-342900"/>
            <a:r>
              <a:rPr lang="uk-UA" sz="2400" dirty="0" smtClean="0"/>
              <a:t>3. Контакт з об</a:t>
            </a:r>
            <a:r>
              <a:rPr lang="en-US" sz="2400" dirty="0" smtClean="0"/>
              <a:t>’</a:t>
            </a:r>
            <a:r>
              <a:rPr lang="uk-UA" sz="2400" dirty="0" err="1" smtClean="0"/>
              <a:t>єктом</a:t>
            </a:r>
            <a:r>
              <a:rPr lang="uk-UA" sz="2400" dirty="0" smtClean="0"/>
              <a:t> контролю</a:t>
            </a:r>
          </a:p>
          <a:p>
            <a:pPr marL="571500" indent="-342900"/>
            <a:r>
              <a:rPr lang="uk-UA" sz="2400" dirty="0" smtClean="0"/>
              <a:t>4. Документальна перевірка</a:t>
            </a:r>
          </a:p>
          <a:p>
            <a:pPr marL="571500" indent="-342900"/>
            <a:r>
              <a:rPr lang="uk-UA" sz="2400" dirty="0" smtClean="0"/>
              <a:t>5. Оформлення матеріалів контролю</a:t>
            </a:r>
          </a:p>
          <a:p>
            <a:pPr marL="571500" indent="-342900"/>
            <a:r>
              <a:rPr lang="uk-UA" sz="2400" dirty="0" smtClean="0"/>
              <a:t>6. Реалізація матеріалів контролю</a:t>
            </a:r>
          </a:p>
          <a:p>
            <a:pPr marL="571500" indent="-342900">
              <a:buAutoNum type="arabicPeriod"/>
            </a:pPr>
            <a:endParaRPr lang="uk-UA" dirty="0"/>
          </a:p>
        </p:txBody>
      </p:sp>
      <p:pic>
        <p:nvPicPr>
          <p:cNvPr id="1026" name="Picture 2"/>
          <p:cNvPicPr>
            <a:picLocks noChangeAspect="1" noChangeArrowheads="1"/>
          </p:cNvPicPr>
          <p:nvPr/>
        </p:nvPicPr>
        <p:blipFill>
          <a:blip r:embed="rId2"/>
          <a:srcRect/>
          <a:stretch>
            <a:fillRect/>
          </a:stretch>
        </p:blipFill>
        <p:spPr bwMode="auto">
          <a:xfrm>
            <a:off x="4932040" y="2348880"/>
            <a:ext cx="3672086"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632" y="665351"/>
            <a:ext cx="7992888" cy="5986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10689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7"/>
            <a:ext cx="8169361" cy="6119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3511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44999"/>
            <a:ext cx="8208912" cy="614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7800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91063"/>
            <a:ext cx="8136904" cy="6094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8632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98935"/>
            <a:ext cx="8136904" cy="5898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9394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92696"/>
            <a:ext cx="8136903"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7151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620688"/>
            <a:ext cx="8568952" cy="5217408"/>
          </a:xfrm>
          <a:prstGeom prst="rect">
            <a:avLst/>
          </a:prstGeom>
        </p:spPr>
      </p:pic>
    </p:spTree>
    <p:extLst>
      <p:ext uri="{BB962C8B-B14F-4D97-AF65-F5344CB8AC3E}">
        <p14:creationId xmlns:p14="http://schemas.microsoft.com/office/powerpoint/2010/main" val="299319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052736"/>
            <a:ext cx="2592288"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636913"/>
            <a:ext cx="1872208" cy="110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37" y="2636912"/>
            <a:ext cx="1811957"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0521" y="2636913"/>
            <a:ext cx="1824732" cy="1080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Прямая со стрелкой 6"/>
          <p:cNvCxnSpPr>
            <a:endCxn id="8198" idx="0"/>
          </p:cNvCxnSpPr>
          <p:nvPr/>
        </p:nvCxnSpPr>
        <p:spPr>
          <a:xfrm>
            <a:off x="4894376" y="1988840"/>
            <a:ext cx="2208511" cy="648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endCxn id="8197" idx="0"/>
          </p:cNvCxnSpPr>
          <p:nvPr/>
        </p:nvCxnSpPr>
        <p:spPr>
          <a:xfrm flipH="1">
            <a:off x="4716016" y="1988840"/>
            <a:ext cx="6128"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2339752" y="2018658"/>
            <a:ext cx="2376264" cy="648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4765579" y="3676363"/>
            <a:ext cx="2849885" cy="7843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765579" y="3689267"/>
            <a:ext cx="911797" cy="7714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8197" idx="2"/>
          </p:cNvCxnSpPr>
          <p:nvPr/>
        </p:nvCxnSpPr>
        <p:spPr>
          <a:xfrm flipH="1">
            <a:off x="3668970" y="3717032"/>
            <a:ext cx="1047046" cy="7949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flipH="1">
            <a:off x="1710807" y="3717032"/>
            <a:ext cx="3054772" cy="7436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206"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92" y="4512025"/>
            <a:ext cx="1848470" cy="1077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9"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1675" y="4499834"/>
            <a:ext cx="1737528" cy="1017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0"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2046" y="4489164"/>
            <a:ext cx="1756448" cy="102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1"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4154" y="4512025"/>
            <a:ext cx="1872208" cy="1005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Картинки по запросу &quot;податкові перевірки картинки&quo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7777" y="44624"/>
            <a:ext cx="2226060" cy="225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130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548680"/>
            <a:ext cx="7558171"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915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028" y="620688"/>
            <a:ext cx="7750443"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666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7881329" cy="590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560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897438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s://seminars.dtkt.ua/files/%D0%9E%D0%BF%D0%BE%D0%B4%D0%B0%D1%82%D0%BA%D1%83%D0%B2%D0%B0%D0%BD%D0%BD%D1%8F/%D0%9F%D0%B5%D1%80%D0%B5%D0%B2%D1%96%D1%80%D0%BA%D0%B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636912"/>
            <a:ext cx="4752528"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228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64704"/>
            <a:ext cx="7920880"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95518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endParaRPr lang="ru-RU" sz="4000" dirty="0"/>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6080111"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Картинки по запросу &quot;податкові перевірки картинки&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4266" y="2852936"/>
            <a:ext cx="3741563" cy="3303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0847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98935"/>
            <a:ext cx="7848872" cy="587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77341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824886343"/>
              </p:ext>
            </p:extLst>
          </p:nvPr>
        </p:nvGraphicFramePr>
        <p:xfrm>
          <a:off x="1835696" y="724703"/>
          <a:ext cx="583264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0594" y="2564904"/>
            <a:ext cx="5980546" cy="81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2841" y="4221088"/>
            <a:ext cx="5912793" cy="917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2840" y="908720"/>
            <a:ext cx="5912792" cy="84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92022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7"/>
            <a:ext cx="8169361" cy="6119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3392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7848872" cy="5940088"/>
          </a:xfrm>
          <a:prstGeom prst="rect">
            <a:avLst/>
          </a:prstGeom>
        </p:spPr>
        <p:txBody>
          <a:bodyPr wrap="square">
            <a:spAutoFit/>
          </a:bodyPr>
          <a:lstStyle/>
          <a:p>
            <a:pPr algn="just"/>
            <a:r>
              <a:rPr lang="ru-RU" sz="2000" dirty="0" smtClean="0">
                <a:solidFill>
                  <a:srgbClr val="002060"/>
                </a:solidFill>
                <a:latin typeface="Times New Roman" pitchFamily="18" charset="0"/>
                <a:cs typeface="Times New Roman" pitchFamily="18" charset="0"/>
              </a:rPr>
              <a:t>             Про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документальної</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планової</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перевірки</a:t>
            </a:r>
            <a:r>
              <a:rPr lang="ru-RU" sz="2000" b="1" dirty="0">
                <a:solidFill>
                  <a:srgbClr val="C0000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керівником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його</a:t>
            </a:r>
            <a:r>
              <a:rPr lang="ru-RU" sz="2000" dirty="0">
                <a:solidFill>
                  <a:srgbClr val="002060"/>
                </a:solidFill>
                <a:latin typeface="Times New Roman" pitchFamily="18" charset="0"/>
                <a:cs typeface="Times New Roman" pitchFamily="18" charset="0"/>
              </a:rPr>
              <a:t> заступником </a:t>
            </a:r>
            <a:r>
              <a:rPr lang="ru-RU" sz="2000" dirty="0" err="1">
                <a:solidFill>
                  <a:srgbClr val="002060"/>
                </a:solidFill>
                <a:latin typeface="Times New Roman" pitchFamily="18" charset="0"/>
                <a:cs typeface="Times New Roman" pitchFamily="18" charset="0"/>
              </a:rPr>
              <a:t>або</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уповноваженою</a:t>
            </a:r>
            <a:r>
              <a:rPr lang="ru-RU" sz="2000" dirty="0">
                <a:solidFill>
                  <a:srgbClr val="002060"/>
                </a:solidFill>
                <a:latin typeface="Times New Roman" pitchFamily="18" charset="0"/>
                <a:cs typeface="Times New Roman" pitchFamily="18" charset="0"/>
              </a:rPr>
              <a:t> особою) </a:t>
            </a:r>
            <a:r>
              <a:rPr lang="ru-RU" sz="2000" dirty="0" err="1">
                <a:solidFill>
                  <a:srgbClr val="002060"/>
                </a:solidFill>
                <a:latin typeface="Times New Roman" pitchFamily="18" charset="0"/>
                <a:cs typeface="Times New Roman" pitchFamily="18" charset="0"/>
              </a:rPr>
              <a:t>контролюючого</a:t>
            </a:r>
            <a:r>
              <a:rPr lang="ru-RU" sz="2000" dirty="0">
                <a:solidFill>
                  <a:srgbClr val="002060"/>
                </a:solidFill>
                <a:latin typeface="Times New Roman" pitchFamily="18" charset="0"/>
                <a:cs typeface="Times New Roman" pitchFamily="18" charset="0"/>
              </a:rPr>
              <a:t> органу </a:t>
            </a:r>
            <a:r>
              <a:rPr lang="ru-RU" sz="2000" dirty="0" err="1">
                <a:solidFill>
                  <a:srgbClr val="002060"/>
                </a:solidFill>
                <a:latin typeface="Times New Roman" pitchFamily="18" charset="0"/>
                <a:cs typeface="Times New Roman" pitchFamily="18" charset="0"/>
              </a:rPr>
              <a:t>приймається</a:t>
            </a:r>
            <a:r>
              <a:rPr lang="ru-RU" sz="2000"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рішення</a:t>
            </a:r>
            <a:r>
              <a:rPr lang="ru-RU" sz="2000" u="sng" dirty="0">
                <a:solidFill>
                  <a:srgbClr val="002060"/>
                </a:solidFill>
                <a:latin typeface="Times New Roman" pitchFamily="18" charset="0"/>
                <a:cs typeface="Times New Roman" pitchFamily="18" charset="0"/>
              </a:rPr>
              <a:t>,</a:t>
            </a:r>
            <a:r>
              <a:rPr lang="ru-RU" sz="2000" dirty="0">
                <a:solidFill>
                  <a:srgbClr val="002060"/>
                </a:solidFill>
                <a:latin typeface="Times New Roman" pitchFamily="18" charset="0"/>
                <a:cs typeface="Times New Roman" pitchFamily="18" charset="0"/>
              </a:rPr>
              <a:t> яке </a:t>
            </a:r>
            <a:r>
              <a:rPr lang="ru-RU" sz="2000" dirty="0" err="1">
                <a:solidFill>
                  <a:srgbClr val="002060"/>
                </a:solidFill>
                <a:latin typeface="Times New Roman" pitchFamily="18" charset="0"/>
                <a:cs typeface="Times New Roman" pitchFamily="18" charset="0"/>
              </a:rPr>
              <a:t>оформлюється</a:t>
            </a:r>
            <a:r>
              <a:rPr lang="ru-RU" sz="2000" dirty="0">
                <a:solidFill>
                  <a:srgbClr val="002060"/>
                </a:solidFill>
                <a:latin typeface="Times New Roman" pitchFamily="18" charset="0"/>
                <a:cs typeface="Times New Roman" pitchFamily="18" charset="0"/>
              </a:rPr>
              <a:t> наказом</a:t>
            </a:r>
            <a:r>
              <a:rPr lang="ru-RU" sz="2000" dirty="0" smtClean="0">
                <a:solidFill>
                  <a:srgbClr val="002060"/>
                </a:solidFill>
                <a:latin typeface="Times New Roman" pitchFamily="18" charset="0"/>
                <a:cs typeface="Times New Roman" pitchFamily="18" charset="0"/>
              </a:rPr>
              <a:t>.</a:t>
            </a:r>
          </a:p>
          <a:p>
            <a:pPr algn="just"/>
            <a:endParaRPr lang="ru-RU" sz="2000" dirty="0" smtClean="0">
              <a:solidFill>
                <a:srgbClr val="002060"/>
              </a:solidFill>
              <a:latin typeface="Times New Roman" pitchFamily="18" charset="0"/>
              <a:cs typeface="Times New Roman" pitchFamily="18" charset="0"/>
            </a:endParaRPr>
          </a:p>
          <a:p>
            <a:pPr algn="just"/>
            <a:r>
              <a:rPr lang="ru-RU" sz="2000" dirty="0" smtClean="0">
                <a:solidFill>
                  <a:srgbClr val="002060"/>
                </a:solidFill>
                <a:latin typeface="Times New Roman" pitchFamily="18" charset="0"/>
                <a:cs typeface="Times New Roman" pitchFamily="18" charset="0"/>
              </a:rPr>
              <a:t>             Право </a:t>
            </a:r>
            <a:r>
              <a:rPr lang="ru-RU" sz="2000" dirty="0">
                <a:solidFill>
                  <a:srgbClr val="002060"/>
                </a:solidFill>
                <a:latin typeface="Times New Roman" pitchFamily="18" charset="0"/>
                <a:cs typeface="Times New Roman" pitchFamily="18" charset="0"/>
              </a:rPr>
              <a:t>на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документальної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планової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платника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податків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надається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лише</a:t>
            </a:r>
            <a:r>
              <a:rPr lang="ru-RU" sz="2000" dirty="0">
                <a:solidFill>
                  <a:srgbClr val="002060"/>
                </a:solidFill>
                <a:latin typeface="Times New Roman" pitchFamily="18" charset="0"/>
                <a:cs typeface="Times New Roman" pitchFamily="18" charset="0"/>
              </a:rPr>
              <a:t> у </a:t>
            </a:r>
            <a:r>
              <a:rPr lang="ru-RU" sz="2000" dirty="0" err="1">
                <a:solidFill>
                  <a:srgbClr val="002060"/>
                </a:solidFill>
                <a:latin typeface="Times New Roman" pitchFamily="18" charset="0"/>
                <a:cs typeface="Times New Roman" pitchFamily="18" charset="0"/>
              </a:rPr>
              <a:t>випадку</a:t>
            </a:r>
            <a:r>
              <a:rPr lang="ru-RU" sz="2000" dirty="0">
                <a:solidFill>
                  <a:srgbClr val="002060"/>
                </a:solidFill>
                <a:latin typeface="Times New Roman" pitchFamily="18" charset="0"/>
                <a:cs typeface="Times New Roman" pitchFamily="18" charset="0"/>
              </a:rPr>
              <a:t>, коли </a:t>
            </a:r>
            <a:r>
              <a:rPr lang="ru-RU" sz="2000" dirty="0" err="1">
                <a:solidFill>
                  <a:srgbClr val="002060"/>
                </a:solidFill>
                <a:latin typeface="Times New Roman" pitchFamily="18" charset="0"/>
                <a:cs typeface="Times New Roman" pitchFamily="18" charset="0"/>
              </a:rPr>
              <a:t>йому</a:t>
            </a:r>
            <a:r>
              <a:rPr lang="ru-RU" sz="2000" dirty="0">
                <a:solidFill>
                  <a:srgbClr val="002060"/>
                </a:solidFill>
                <a:latin typeface="Times New Roman" pitchFamily="18" charset="0"/>
                <a:cs typeface="Times New Roman" pitchFamily="18" charset="0"/>
              </a:rPr>
              <a:t> не </a:t>
            </a:r>
            <a:r>
              <a:rPr lang="ru-RU" sz="2000" dirty="0" err="1">
                <a:solidFill>
                  <a:srgbClr val="002060"/>
                </a:solidFill>
                <a:latin typeface="Times New Roman" pitchFamily="18" charset="0"/>
                <a:cs typeface="Times New Roman" pitchFamily="18" charset="0"/>
              </a:rPr>
              <a:t>пізніше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ніж</a:t>
            </a:r>
            <a:r>
              <a:rPr lang="ru-RU" sz="2000" dirty="0">
                <a:solidFill>
                  <a:srgbClr val="002060"/>
                </a:solidFill>
                <a:latin typeface="Times New Roman" pitchFamily="18" charset="0"/>
                <a:cs typeface="Times New Roman" pitchFamily="18" charset="0"/>
              </a:rPr>
              <a:t> за </a:t>
            </a:r>
            <a:r>
              <a:rPr lang="ru-RU" sz="2000" b="1" dirty="0">
                <a:solidFill>
                  <a:srgbClr val="002060"/>
                </a:solidFill>
                <a:latin typeface="Times New Roman" pitchFamily="18" charset="0"/>
                <a:cs typeface="Times New Roman" pitchFamily="18" charset="0"/>
              </a:rPr>
              <a:t>10 </a:t>
            </a:r>
            <a:r>
              <a:rPr lang="ru-RU" sz="2000" b="1" dirty="0" err="1">
                <a:solidFill>
                  <a:srgbClr val="002060"/>
                </a:solidFill>
                <a:latin typeface="Times New Roman" pitchFamily="18" charset="0"/>
                <a:cs typeface="Times New Roman" pitchFamily="18" charset="0"/>
              </a:rPr>
              <a:t>календарних</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днів</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до дня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зазначеної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вручено </a:t>
            </a:r>
            <a:r>
              <a:rPr lang="ru-RU" sz="2000" dirty="0" err="1">
                <a:solidFill>
                  <a:srgbClr val="002060"/>
                </a:solidFill>
                <a:latin typeface="Times New Roman" pitchFamily="18" charset="0"/>
                <a:cs typeface="Times New Roman" pitchFamily="18" charset="0"/>
              </a:rPr>
              <a:t>під</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розписку</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або</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надіслано</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рекомендованим</a:t>
            </a:r>
            <a:r>
              <a:rPr lang="ru-RU" sz="2000" dirty="0">
                <a:solidFill>
                  <a:srgbClr val="002060"/>
                </a:solidFill>
                <a:latin typeface="Times New Roman" pitchFamily="18" charset="0"/>
                <a:cs typeface="Times New Roman" pitchFamily="18" charset="0"/>
              </a:rPr>
              <a:t> листом з </a:t>
            </a:r>
            <a:r>
              <a:rPr lang="ru-RU" sz="2000" dirty="0" err="1">
                <a:solidFill>
                  <a:srgbClr val="002060"/>
                </a:solidFill>
                <a:latin typeface="Times New Roman" pitchFamily="18" charset="0"/>
                <a:cs typeface="Times New Roman" pitchFamily="18" charset="0"/>
              </a:rPr>
              <a:t>повідомленням</a:t>
            </a:r>
            <a:r>
              <a:rPr lang="ru-RU" sz="2000" dirty="0">
                <a:solidFill>
                  <a:srgbClr val="002060"/>
                </a:solidFill>
                <a:latin typeface="Times New Roman" pitchFamily="18" charset="0"/>
                <a:cs typeface="Times New Roman" pitchFamily="18" charset="0"/>
              </a:rPr>
              <a:t> про </a:t>
            </a:r>
            <a:r>
              <a:rPr lang="ru-RU" sz="2000" dirty="0" err="1">
                <a:solidFill>
                  <a:srgbClr val="002060"/>
                </a:solidFill>
                <a:latin typeface="Times New Roman" pitchFamily="18" charset="0"/>
                <a:cs typeface="Times New Roman" pitchFamily="18" charset="0"/>
              </a:rPr>
              <a:t>вручення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копію</a:t>
            </a:r>
            <a:r>
              <a:rPr lang="ru-RU" sz="2000" dirty="0">
                <a:solidFill>
                  <a:srgbClr val="002060"/>
                </a:solidFill>
                <a:latin typeface="Times New Roman" pitchFamily="18" charset="0"/>
                <a:cs typeface="Times New Roman" pitchFamily="18" charset="0"/>
              </a:rPr>
              <a:t> наказу про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документальної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планової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та </a:t>
            </a:r>
            <a:r>
              <a:rPr lang="ru-RU" sz="2000" dirty="0" err="1">
                <a:solidFill>
                  <a:srgbClr val="002060"/>
                </a:solidFill>
                <a:latin typeface="Times New Roman" pitchFamily="18" charset="0"/>
                <a:cs typeface="Times New Roman" pitchFamily="18" charset="0"/>
              </a:rPr>
              <a:t>письмове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повідомлення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із</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зазначенням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дати</a:t>
            </a:r>
            <a:r>
              <a:rPr lang="ru-RU" sz="2000" dirty="0">
                <a:solidFill>
                  <a:srgbClr val="002060"/>
                </a:solidFill>
                <a:latin typeface="Times New Roman" pitchFamily="18" charset="0"/>
                <a:cs typeface="Times New Roman" pitchFamily="18" charset="0"/>
              </a:rPr>
              <a:t> початку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такої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smtClean="0">
                <a:solidFill>
                  <a:srgbClr val="002060"/>
                </a:solidFill>
                <a:latin typeface="Times New Roman" pitchFamily="18" charset="0"/>
                <a:cs typeface="Times New Roman" pitchFamily="18" charset="0"/>
              </a:rPr>
              <a:t>.</a:t>
            </a:r>
          </a:p>
          <a:p>
            <a:pPr algn="just"/>
            <a:endParaRPr lang="ru-RU" sz="2000" dirty="0" smtClean="0">
              <a:solidFill>
                <a:srgbClr val="002060"/>
              </a:solidFill>
              <a:latin typeface="Times New Roman" pitchFamily="18" charset="0"/>
              <a:cs typeface="Times New Roman" pitchFamily="18" charset="0"/>
            </a:endParaRPr>
          </a:p>
          <a:p>
            <a:pPr algn="just"/>
            <a:r>
              <a:rPr lang="ru-RU" sz="2000" dirty="0" smtClean="0">
                <a:solidFill>
                  <a:srgbClr val="002060"/>
                </a:solidFill>
                <a:latin typeface="Times New Roman" pitchFamily="18" charset="0"/>
                <a:cs typeface="Times New Roman" pitchFamily="18" charset="0"/>
              </a:rPr>
              <a:t>               У </a:t>
            </a:r>
            <a:r>
              <a:rPr lang="ru-RU" sz="2000" dirty="0" err="1">
                <a:solidFill>
                  <a:srgbClr val="002060"/>
                </a:solidFill>
                <a:latin typeface="Times New Roman" pitchFamily="18" charset="0"/>
                <a:cs typeface="Times New Roman" pitchFamily="18" charset="0"/>
              </a:rPr>
              <a:t>разі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планування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перевірок</a:t>
            </a:r>
            <a:r>
              <a:rPr lang="ru-RU" sz="2000" dirty="0">
                <a:solidFill>
                  <a:srgbClr val="002060"/>
                </a:solidFill>
                <a:latin typeface="Times New Roman" pitchFamily="18" charset="0"/>
                <a:cs typeface="Times New Roman" pitchFamily="18" charset="0"/>
              </a:rPr>
              <a:t> одного й того самого </a:t>
            </a:r>
            <a:r>
              <a:rPr lang="ru-RU" sz="2000" dirty="0" err="1">
                <a:solidFill>
                  <a:srgbClr val="002060"/>
                </a:solidFill>
                <a:latin typeface="Times New Roman" pitchFamily="18" charset="0"/>
                <a:cs typeface="Times New Roman" pitchFamily="18" charset="0"/>
              </a:rPr>
              <a:t>платника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податків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контролюючими</a:t>
            </a:r>
            <a:r>
              <a:rPr lang="ru-RU" sz="2000" dirty="0">
                <a:solidFill>
                  <a:srgbClr val="002060"/>
                </a:solidFill>
                <a:latin typeface="Times New Roman" pitchFamily="18" charset="0"/>
                <a:cs typeface="Times New Roman" pitchFamily="18" charset="0"/>
              </a:rPr>
              <a:t> органами та органами державного </a:t>
            </a:r>
            <a:r>
              <a:rPr lang="ru-RU" sz="2000" dirty="0" err="1">
                <a:solidFill>
                  <a:srgbClr val="002060"/>
                </a:solidFill>
                <a:latin typeface="Times New Roman" pitchFamily="18" charset="0"/>
                <a:cs typeface="Times New Roman" pitchFamily="18" charset="0"/>
              </a:rPr>
              <a:t>фінансового</a:t>
            </a:r>
            <a:r>
              <a:rPr lang="ru-RU" sz="2000" dirty="0">
                <a:solidFill>
                  <a:srgbClr val="002060"/>
                </a:solidFill>
                <a:latin typeface="Times New Roman" pitchFamily="18" charset="0"/>
                <a:cs typeface="Times New Roman" pitchFamily="18" charset="0"/>
              </a:rPr>
              <a:t> контролю у </a:t>
            </a:r>
            <a:r>
              <a:rPr lang="ru-RU" sz="2000" dirty="0" err="1">
                <a:solidFill>
                  <a:srgbClr val="002060"/>
                </a:solidFill>
                <a:latin typeface="Times New Roman" pitchFamily="18" charset="0"/>
                <a:cs typeface="Times New Roman" pitchFamily="18" charset="0"/>
              </a:rPr>
              <a:t>звітному</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періоді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такі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перевірки</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проводяться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зазначеними</a:t>
            </a:r>
            <a:r>
              <a:rPr lang="ru-RU" sz="2000" dirty="0">
                <a:solidFill>
                  <a:srgbClr val="002060"/>
                </a:solidFill>
                <a:latin typeface="Times New Roman" pitchFamily="18" charset="0"/>
                <a:cs typeface="Times New Roman" pitchFamily="18" charset="0"/>
              </a:rPr>
              <a:t> органами </a:t>
            </a:r>
            <a:r>
              <a:rPr lang="ru-RU" sz="2000" b="1" dirty="0" err="1">
                <a:solidFill>
                  <a:srgbClr val="002060"/>
                </a:solidFill>
                <a:latin typeface="Times New Roman" pitchFamily="18" charset="0"/>
                <a:cs typeface="Times New Roman" pitchFamily="18" charset="0"/>
              </a:rPr>
              <a:t>одночасно</a:t>
            </a:r>
            <a:r>
              <a:rPr lang="ru-RU" sz="2000" b="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Порядок </a:t>
            </a:r>
            <a:r>
              <a:rPr lang="ru-RU" sz="2000" dirty="0" err="1">
                <a:solidFill>
                  <a:srgbClr val="002060"/>
                </a:solidFill>
                <a:latin typeface="Times New Roman" pitchFamily="18" charset="0"/>
                <a:cs typeface="Times New Roman" pitchFamily="18" charset="0"/>
              </a:rPr>
              <a:t>координації</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проведення</a:t>
            </a:r>
            <a:r>
              <a:rPr lang="ru-RU" sz="2000" dirty="0">
                <a:solidFill>
                  <a:srgbClr val="002060"/>
                </a:solidFill>
                <a:latin typeface="Times New Roman" pitchFamily="18" charset="0"/>
                <a:cs typeface="Times New Roman" pitchFamily="18" charset="0"/>
              </a:rPr>
              <a:t> таких </a:t>
            </a:r>
            <a:r>
              <a:rPr lang="ru-RU" sz="2000" dirty="0" err="1">
                <a:solidFill>
                  <a:srgbClr val="002060"/>
                </a:solidFill>
                <a:latin typeface="Times New Roman" pitchFamily="18" charset="0"/>
                <a:cs typeface="Times New Roman" pitchFamily="18" charset="0"/>
              </a:rPr>
              <a:t>перевірок</a:t>
            </a:r>
            <a:r>
              <a:rPr lang="ru-RU" sz="2000" dirty="0">
                <a:solidFill>
                  <a:srgbClr val="002060"/>
                </a:solidFill>
                <a:latin typeface="Times New Roman" pitchFamily="18" charset="0"/>
                <a:cs typeface="Times New Roman" pitchFamily="18" charset="0"/>
              </a:rPr>
              <a:t> та </a:t>
            </a:r>
            <a:r>
              <a:rPr lang="ru-RU" sz="2000" dirty="0" err="1">
                <a:solidFill>
                  <a:srgbClr val="002060"/>
                </a:solidFill>
                <a:latin typeface="Times New Roman" pitchFamily="18" charset="0"/>
                <a:cs typeface="Times New Roman" pitchFamily="18" charset="0"/>
              </a:rPr>
              <a:t>залучення</a:t>
            </a:r>
            <a:r>
              <a:rPr lang="ru-RU" sz="2000" dirty="0">
                <a:solidFill>
                  <a:srgbClr val="002060"/>
                </a:solidFill>
                <a:latin typeface="Times New Roman" pitchFamily="18" charset="0"/>
                <a:cs typeface="Times New Roman" pitchFamily="18" charset="0"/>
              </a:rPr>
              <a:t> до </a:t>
            </a:r>
            <a:r>
              <a:rPr lang="ru-RU" sz="2000" dirty="0" err="1">
                <a:solidFill>
                  <a:srgbClr val="002060"/>
                </a:solidFill>
                <a:latin typeface="Times New Roman" pitchFamily="18" charset="0"/>
                <a:cs typeface="Times New Roman" pitchFamily="18" charset="0"/>
              </a:rPr>
              <a:t>перевірок</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інших</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органів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передбачених</a:t>
            </a:r>
            <a:r>
              <a:rPr lang="ru-RU" sz="2000" dirty="0">
                <a:solidFill>
                  <a:srgbClr val="002060"/>
                </a:solidFill>
                <a:latin typeface="Times New Roman" pitchFamily="18" charset="0"/>
                <a:cs typeface="Times New Roman" pitchFamily="18" charset="0"/>
              </a:rPr>
              <a:t> законом, </a:t>
            </a:r>
            <a:r>
              <a:rPr lang="ru-RU" sz="2000" dirty="0" err="1">
                <a:solidFill>
                  <a:srgbClr val="002060"/>
                </a:solidFill>
                <a:latin typeface="Times New Roman" pitchFamily="18" charset="0"/>
                <a:cs typeface="Times New Roman" pitchFamily="18" charset="0"/>
              </a:rPr>
              <a:t>визначається</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Кабінетом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Міністрів</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України</a:t>
            </a:r>
            <a:r>
              <a:rPr lang="ru-RU" sz="2000" dirty="0">
                <a:solidFill>
                  <a:srgbClr val="002060"/>
                </a:solidFill>
                <a:latin typeface="Times New Roman" pitchFamily="18" charset="0"/>
                <a:cs typeface="Times New Roman" pitchFamily="18" charset="0"/>
              </a:rPr>
              <a:t>.</a:t>
            </a:r>
          </a:p>
        </p:txBody>
      </p:sp>
    </p:spTree>
    <p:extLst>
      <p:ext uri="{BB962C8B-B14F-4D97-AF65-F5344CB8AC3E}">
        <p14:creationId xmlns:p14="http://schemas.microsoft.com/office/powerpoint/2010/main" val="3450379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u="none" dirty="0" smtClean="0"/>
              <a:t/>
            </a:r>
            <a:br>
              <a:rPr lang="ru-RU" sz="3200" u="none" dirty="0" smtClean="0"/>
            </a:br>
            <a:r>
              <a:rPr lang="ru-RU" sz="3200" u="none" dirty="0"/>
              <a:t/>
            </a:r>
            <a:br>
              <a:rPr lang="ru-RU" sz="3200" u="none" dirty="0"/>
            </a:br>
            <a:r>
              <a:rPr lang="ru-RU" sz="3200" u="none" dirty="0" err="1" smtClean="0"/>
              <a:t>Тривалість</a:t>
            </a:r>
            <a:r>
              <a:rPr lang="ru-RU" sz="3200" u="none" dirty="0" smtClean="0"/>
              <a:t> </a:t>
            </a:r>
            <a:r>
              <a:rPr lang="ru-RU" sz="3200" u="none" dirty="0" err="1"/>
              <a:t>планових</a:t>
            </a:r>
            <a:r>
              <a:rPr lang="ru-RU" sz="3200" u="none" dirty="0"/>
              <a:t> </a:t>
            </a:r>
            <a:r>
              <a:rPr lang="ru-RU" sz="3200" u="none" dirty="0" err="1"/>
              <a:t>документальних</a:t>
            </a:r>
            <a:r>
              <a:rPr lang="ru-RU" sz="3200" u="none" dirty="0"/>
              <a:t> </a:t>
            </a:r>
            <a:r>
              <a:rPr lang="ru-RU" sz="3200" u="none" dirty="0" err="1" smtClean="0"/>
              <a:t>перевірок</a:t>
            </a:r>
            <a:r>
              <a:rPr lang="ru-RU" sz="3200" u="none" dirty="0" smtClean="0"/>
              <a:t> </a:t>
            </a:r>
            <a:endParaRPr lang="ru-RU" sz="3200" u="none" dirty="0"/>
          </a:p>
        </p:txBody>
      </p:sp>
      <p:sp>
        <p:nvSpPr>
          <p:cNvPr id="3" name="Текст 2"/>
          <p:cNvSpPr>
            <a:spLocks noGrp="1"/>
          </p:cNvSpPr>
          <p:nvPr>
            <p:ph type="body" idx="1"/>
          </p:nvPr>
        </p:nvSpPr>
        <p:spPr>
          <a:xfrm>
            <a:off x="457200" y="1772816"/>
            <a:ext cx="4978896" cy="1252736"/>
          </a:xfrm>
        </p:spPr>
        <p:txBody>
          <a:bodyPr/>
          <a:lstStyle/>
          <a:p>
            <a:pPr marL="182563" indent="0"/>
            <a:r>
              <a:rPr lang="ru-RU" sz="1600" b="1" dirty="0"/>
              <a:t>для великих </a:t>
            </a:r>
            <a:r>
              <a:rPr lang="ru-RU" sz="1600" b="1" dirty="0" err="1"/>
              <a:t>платників</a:t>
            </a:r>
            <a:r>
              <a:rPr lang="ru-RU" sz="1600" b="1" dirty="0"/>
              <a:t> </a:t>
            </a:r>
            <a:r>
              <a:rPr lang="ru-RU" sz="1600" b="1" dirty="0" err="1" smtClean="0"/>
              <a:t>податків</a:t>
            </a:r>
            <a:endParaRPr lang="ru-RU" sz="1600" b="1" dirty="0" smtClean="0"/>
          </a:p>
          <a:p>
            <a:pPr marL="182563" indent="0"/>
            <a:r>
              <a:rPr lang="ru-RU" sz="1600" b="1" dirty="0" smtClean="0"/>
              <a:t>для </a:t>
            </a:r>
            <a:r>
              <a:rPr lang="ru-RU" sz="1600" b="1" dirty="0" err="1" smtClean="0"/>
              <a:t>звичайних</a:t>
            </a:r>
            <a:r>
              <a:rPr lang="ru-RU" sz="1600" b="1" dirty="0" smtClean="0"/>
              <a:t> </a:t>
            </a:r>
            <a:r>
              <a:rPr lang="ru-RU" sz="1600" b="1" dirty="0" err="1"/>
              <a:t>платників</a:t>
            </a:r>
            <a:r>
              <a:rPr lang="ru-RU" sz="1600" b="1" dirty="0"/>
              <a:t> </a:t>
            </a:r>
            <a:r>
              <a:rPr lang="ru-RU" sz="1600" b="1" dirty="0" err="1" smtClean="0"/>
              <a:t>податків</a:t>
            </a:r>
            <a:endParaRPr lang="ru-RU" sz="1600" b="1" dirty="0" smtClean="0"/>
          </a:p>
          <a:p>
            <a:pPr marL="182563" indent="0"/>
            <a:r>
              <a:rPr lang="ru-RU" sz="1600" b="1" dirty="0" smtClean="0"/>
              <a:t>для </a:t>
            </a:r>
            <a:r>
              <a:rPr lang="ru-RU" sz="1600" b="1" dirty="0" err="1"/>
              <a:t>суб'єктів</a:t>
            </a:r>
            <a:r>
              <a:rPr lang="ru-RU" sz="1600" b="1" dirty="0"/>
              <a:t> малого </a:t>
            </a:r>
            <a:r>
              <a:rPr lang="ru-RU" sz="1600" b="1" dirty="0" err="1"/>
              <a:t>підприємництва</a:t>
            </a:r>
            <a:endParaRPr lang="ru-RU" sz="1600" b="1" dirty="0" smtClean="0"/>
          </a:p>
          <a:p>
            <a:pPr marL="182563" indent="0"/>
            <a:endParaRPr lang="ru-RU" sz="1600" dirty="0"/>
          </a:p>
        </p:txBody>
      </p:sp>
      <p:sp>
        <p:nvSpPr>
          <p:cNvPr id="4" name="Текст 3"/>
          <p:cNvSpPr>
            <a:spLocks noGrp="1"/>
          </p:cNvSpPr>
          <p:nvPr>
            <p:ph type="body" idx="2"/>
          </p:nvPr>
        </p:nvSpPr>
        <p:spPr>
          <a:xfrm>
            <a:off x="5220072" y="1772816"/>
            <a:ext cx="3466728" cy="1180728"/>
          </a:xfrm>
        </p:spPr>
        <p:txBody>
          <a:bodyPr/>
          <a:lstStyle/>
          <a:p>
            <a:r>
              <a:rPr lang="ru-RU" sz="1600" b="1" dirty="0" smtClean="0"/>
              <a:t>30 </a:t>
            </a:r>
            <a:r>
              <a:rPr lang="ru-RU" sz="1600" b="1" dirty="0" err="1" smtClean="0"/>
              <a:t>робочих</a:t>
            </a:r>
            <a:r>
              <a:rPr lang="ru-RU" sz="1600" b="1" dirty="0" smtClean="0"/>
              <a:t> </a:t>
            </a:r>
            <a:r>
              <a:rPr lang="ru-RU" sz="1600" b="1" dirty="0" err="1" smtClean="0"/>
              <a:t>днів</a:t>
            </a:r>
            <a:endParaRPr lang="ru-RU" sz="1600" b="1" dirty="0" smtClean="0"/>
          </a:p>
          <a:p>
            <a:r>
              <a:rPr lang="ru-RU" sz="1600" b="1" dirty="0" smtClean="0"/>
              <a:t>20 </a:t>
            </a:r>
            <a:r>
              <a:rPr lang="ru-RU" sz="1600" b="1" dirty="0" err="1"/>
              <a:t>робочих</a:t>
            </a:r>
            <a:r>
              <a:rPr lang="ru-RU" sz="1600" b="1" dirty="0"/>
              <a:t> </a:t>
            </a:r>
            <a:r>
              <a:rPr lang="ru-RU" sz="1600" b="1" dirty="0" err="1"/>
              <a:t>днів</a:t>
            </a:r>
            <a:r>
              <a:rPr lang="ru-RU" sz="1600" b="1" dirty="0"/>
              <a:t> </a:t>
            </a:r>
            <a:endParaRPr lang="ru-RU" sz="1600" b="1" dirty="0" smtClean="0"/>
          </a:p>
          <a:p>
            <a:r>
              <a:rPr lang="ru-RU" sz="1600" b="1" dirty="0" smtClean="0"/>
              <a:t>10 </a:t>
            </a:r>
            <a:r>
              <a:rPr lang="ru-RU" sz="1600" b="1" dirty="0" err="1"/>
              <a:t>робочих</a:t>
            </a:r>
            <a:r>
              <a:rPr lang="ru-RU" sz="1600" b="1" dirty="0"/>
              <a:t> </a:t>
            </a:r>
            <a:r>
              <a:rPr lang="ru-RU" sz="1600" b="1" dirty="0" err="1" smtClean="0"/>
              <a:t>днів</a:t>
            </a:r>
            <a:r>
              <a:rPr lang="ru-RU" sz="1600" dirty="0" smtClean="0"/>
              <a:t> </a:t>
            </a:r>
            <a:endParaRPr lang="ru-RU" sz="1600" dirty="0"/>
          </a:p>
        </p:txBody>
      </p:sp>
      <p:sp>
        <p:nvSpPr>
          <p:cNvPr id="5" name="Прямоугольник 4"/>
          <p:cNvSpPr/>
          <p:nvPr/>
        </p:nvSpPr>
        <p:spPr>
          <a:xfrm>
            <a:off x="821552" y="3140968"/>
            <a:ext cx="7632848" cy="1569660"/>
          </a:xfrm>
          <a:prstGeom prst="rect">
            <a:avLst/>
          </a:prstGeom>
        </p:spPr>
        <p:txBody>
          <a:bodyPr wrap="square">
            <a:spAutoFit/>
          </a:bodyPr>
          <a:lstStyle/>
          <a:p>
            <a:pPr algn="ctr"/>
            <a:r>
              <a:rPr lang="ru-RU" sz="3200" b="1" kern="0" dirty="0" err="1" smtClean="0">
                <a:solidFill>
                  <a:srgbClr val="404040"/>
                </a:solidFill>
                <a:latin typeface="Comic Sans MS"/>
                <a:sym typeface="Comic Sans MS"/>
              </a:rPr>
              <a:t>Продовження</a:t>
            </a:r>
            <a:r>
              <a:rPr lang="ru-RU" sz="3200" b="1" kern="0" dirty="0" smtClean="0">
                <a:solidFill>
                  <a:srgbClr val="404040"/>
                </a:solidFill>
                <a:latin typeface="Comic Sans MS"/>
                <a:sym typeface="Comic Sans MS"/>
              </a:rPr>
              <a:t> </a:t>
            </a:r>
            <a:r>
              <a:rPr lang="ru-RU" sz="3200" b="1" kern="0" dirty="0" err="1" smtClean="0">
                <a:solidFill>
                  <a:srgbClr val="404040"/>
                </a:solidFill>
                <a:latin typeface="Comic Sans MS"/>
                <a:sym typeface="Comic Sans MS"/>
              </a:rPr>
              <a:t>терміну</a:t>
            </a:r>
            <a:r>
              <a:rPr lang="ru-RU" sz="3200" b="1" kern="0" dirty="0" smtClean="0">
                <a:solidFill>
                  <a:srgbClr val="404040"/>
                </a:solidFill>
                <a:latin typeface="Comic Sans MS"/>
                <a:sym typeface="Comic Sans MS"/>
              </a:rPr>
              <a:t> </a:t>
            </a:r>
            <a:r>
              <a:rPr lang="ru-RU" sz="3200" b="1" kern="0" dirty="0" err="1" smtClean="0">
                <a:solidFill>
                  <a:srgbClr val="404040"/>
                </a:solidFill>
                <a:latin typeface="Comic Sans MS"/>
                <a:sym typeface="Comic Sans MS"/>
              </a:rPr>
              <a:t>проведення</a:t>
            </a:r>
            <a:r>
              <a:rPr lang="ru-RU" sz="3200" b="1" kern="0" dirty="0" smtClean="0">
                <a:solidFill>
                  <a:srgbClr val="404040"/>
                </a:solidFill>
                <a:latin typeface="Comic Sans MS"/>
                <a:sym typeface="Comic Sans MS"/>
              </a:rPr>
              <a:t> </a:t>
            </a:r>
            <a:r>
              <a:rPr lang="ru-RU" sz="3200" b="1" kern="0" dirty="0" err="1">
                <a:solidFill>
                  <a:srgbClr val="404040"/>
                </a:solidFill>
                <a:latin typeface="Comic Sans MS"/>
                <a:sym typeface="Comic Sans MS"/>
              </a:rPr>
              <a:t>планових</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документальних</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перевірок</a:t>
            </a:r>
            <a:r>
              <a:rPr lang="ru-RU" sz="3200" b="1" kern="0" dirty="0">
                <a:solidFill>
                  <a:srgbClr val="404040"/>
                </a:solidFill>
                <a:latin typeface="Comic Sans MS"/>
                <a:sym typeface="Comic Sans MS"/>
              </a:rPr>
              <a:t> </a:t>
            </a:r>
            <a:endParaRPr lang="ru-RU" sz="3200" dirty="0"/>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552" y="5013176"/>
            <a:ext cx="40354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5043783"/>
            <a:ext cx="21526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8666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5274"/>
            <a:ext cx="5616624" cy="2923877"/>
          </a:xfrm>
          <a:prstGeom prst="rect">
            <a:avLst/>
          </a:prstGeom>
        </p:spPr>
        <p:txBody>
          <a:bodyPr wrap="square">
            <a:spAutoFit/>
          </a:bodyPr>
          <a:lstStyle/>
          <a:p>
            <a:pPr algn="ctr"/>
            <a:endParaRPr lang="uk-UA" sz="4000" b="1" dirty="0" smtClean="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endParaRPr>
          </a:p>
          <a:p>
            <a:pPr algn="ctr"/>
            <a:r>
              <a:rPr lang="uk-UA" sz="4800" b="1" dirty="0" smtClean="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rPr>
              <a:t>Позапланова </a:t>
            </a:r>
            <a:r>
              <a:rPr lang="uk-UA" sz="4800" b="1" dirty="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rPr>
              <a:t>документальна перевірка</a:t>
            </a:r>
            <a:endParaRPr lang="ru-RU" sz="4800" dirty="0"/>
          </a:p>
        </p:txBody>
      </p:sp>
      <p:pic>
        <p:nvPicPr>
          <p:cNvPr id="2" name="Рисунок 1"/>
          <p:cNvPicPr>
            <a:picLocks noChangeAspect="1"/>
          </p:cNvPicPr>
          <p:nvPr/>
        </p:nvPicPr>
        <p:blipFill>
          <a:blip r:embed="rId2"/>
          <a:stretch>
            <a:fillRect/>
          </a:stretch>
        </p:blipFill>
        <p:spPr>
          <a:xfrm>
            <a:off x="4788024" y="3284984"/>
            <a:ext cx="4060288" cy="2700762"/>
          </a:xfrm>
          <a:prstGeom prst="rect">
            <a:avLst/>
          </a:prstGeom>
        </p:spPr>
      </p:pic>
    </p:spTree>
    <p:extLst>
      <p:ext uri="{BB962C8B-B14F-4D97-AF65-F5344CB8AC3E}">
        <p14:creationId xmlns:p14="http://schemas.microsoft.com/office/powerpoint/2010/main" val="31412860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115300" cy="1307553"/>
          </a:xfrm>
        </p:spPr>
        <p:txBody>
          <a:bodyPr/>
          <a:lstStyle/>
          <a:p>
            <a:r>
              <a:rPr lang="ru-RU" sz="2000" b="1" dirty="0"/>
              <a:t>Документальна </a:t>
            </a:r>
            <a:r>
              <a:rPr lang="ru-RU" sz="2000" b="1" dirty="0" err="1"/>
              <a:t>позапланова</a:t>
            </a:r>
            <a:r>
              <a:rPr lang="ru-RU" sz="2000" b="1" dirty="0"/>
              <a:t> </a:t>
            </a:r>
            <a:r>
              <a:rPr lang="ru-RU" sz="2000" b="1" dirty="0" err="1"/>
              <a:t>перевірка</a:t>
            </a:r>
            <a:r>
              <a:rPr lang="ru-RU" sz="2000" b="1" dirty="0"/>
              <a:t> </a:t>
            </a:r>
            <a:r>
              <a:rPr lang="ru-RU" sz="2000" b="1" dirty="0" err="1"/>
              <a:t>здійснюється</a:t>
            </a:r>
            <a:r>
              <a:rPr lang="ru-RU" sz="2000" b="1" dirty="0"/>
              <a:t> за </a:t>
            </a:r>
            <a:r>
              <a:rPr lang="ru-RU" sz="2000" b="1" dirty="0" err="1"/>
              <a:t>наявності</a:t>
            </a:r>
            <a:r>
              <a:rPr lang="ru-RU" sz="2000" b="1" dirty="0"/>
              <a:t> </a:t>
            </a:r>
            <a:r>
              <a:rPr lang="ru-RU" sz="2000" b="1" dirty="0" err="1"/>
              <a:t>хоча</a:t>
            </a:r>
            <a:r>
              <a:rPr lang="ru-RU" sz="2000" b="1" dirty="0"/>
              <a:t> б </a:t>
            </a:r>
            <a:r>
              <a:rPr lang="ru-RU" sz="2000" b="1" dirty="0" err="1"/>
              <a:t>однієї</a:t>
            </a:r>
            <a:r>
              <a:rPr lang="ru-RU" sz="2000" b="1" dirty="0"/>
              <a:t> з таких </a:t>
            </a:r>
            <a:r>
              <a:rPr lang="ru-RU" sz="2000" b="1" dirty="0" err="1"/>
              <a:t>підстав</a:t>
            </a:r>
            <a:endParaRPr lang="ru-RU" sz="2000" b="1" dirty="0"/>
          </a:p>
        </p:txBody>
      </p:sp>
      <p:sp>
        <p:nvSpPr>
          <p:cNvPr id="3" name="Текст 2"/>
          <p:cNvSpPr>
            <a:spLocks noGrp="1"/>
          </p:cNvSpPr>
          <p:nvPr>
            <p:ph type="body" idx="1"/>
          </p:nvPr>
        </p:nvSpPr>
        <p:spPr>
          <a:xfrm>
            <a:off x="428625" y="1556792"/>
            <a:ext cx="8258175" cy="4355058"/>
          </a:xfrm>
        </p:spPr>
        <p:txBody>
          <a:bodyPr/>
          <a:lstStyle/>
          <a:p>
            <a:pPr marL="0" indent="354013" algn="just"/>
            <a:r>
              <a:rPr lang="ru-RU" sz="1400" dirty="0" smtClean="0"/>
              <a:t>1. </a:t>
            </a:r>
            <a:r>
              <a:rPr lang="ru-RU" sz="1400" dirty="0" err="1" smtClean="0"/>
              <a:t>отримано</a:t>
            </a:r>
            <a:r>
              <a:rPr lang="ru-RU" sz="1400" dirty="0" smtClean="0"/>
              <a:t> </a:t>
            </a:r>
            <a:r>
              <a:rPr lang="ru-RU" sz="1400" dirty="0" err="1"/>
              <a:t>податкову</a:t>
            </a:r>
            <a:r>
              <a:rPr lang="ru-RU" sz="1400" dirty="0"/>
              <a:t> </a:t>
            </a:r>
            <a:r>
              <a:rPr lang="ru-RU" sz="1400" dirty="0" err="1"/>
              <a:t>інформацію</a:t>
            </a:r>
            <a:r>
              <a:rPr lang="ru-RU" sz="1400" dirty="0"/>
              <a:t>, </a:t>
            </a:r>
            <a:r>
              <a:rPr lang="ru-RU" sz="1400" dirty="0" err="1"/>
              <a:t>що</a:t>
            </a:r>
            <a:r>
              <a:rPr lang="ru-RU" sz="1400" dirty="0"/>
              <a:t> </a:t>
            </a:r>
            <a:r>
              <a:rPr lang="ru-RU" sz="1400" dirty="0" err="1"/>
              <a:t>свідчить</a:t>
            </a:r>
            <a:r>
              <a:rPr lang="ru-RU" sz="1400" dirty="0"/>
              <a:t> про </a:t>
            </a:r>
            <a:r>
              <a:rPr lang="ru-RU" sz="1400" dirty="0" err="1"/>
              <a:t>порушення</a:t>
            </a:r>
            <a:r>
              <a:rPr lang="ru-RU" sz="1400" dirty="0"/>
              <a:t> </a:t>
            </a:r>
            <a:r>
              <a:rPr lang="ru-RU" sz="1400" dirty="0" err="1"/>
              <a:t>платником</a:t>
            </a:r>
            <a:r>
              <a:rPr lang="ru-RU" sz="1400" dirty="0"/>
              <a:t> </a:t>
            </a:r>
            <a:r>
              <a:rPr lang="ru-RU" sz="1400" dirty="0" err="1"/>
              <a:t>податків</a:t>
            </a:r>
            <a:r>
              <a:rPr lang="ru-RU" sz="1400" dirty="0"/>
              <a:t> валютного, </a:t>
            </a:r>
            <a:r>
              <a:rPr lang="ru-RU" sz="1400" dirty="0" err="1"/>
              <a:t>податкового</a:t>
            </a:r>
            <a:r>
              <a:rPr lang="ru-RU" sz="1400" dirty="0"/>
              <a:t> та </a:t>
            </a:r>
            <a:r>
              <a:rPr lang="ru-RU" sz="1400" dirty="0" err="1"/>
              <a:t>іншого</a:t>
            </a:r>
            <a:r>
              <a:rPr lang="ru-RU" sz="1400" dirty="0"/>
              <a:t> </a:t>
            </a:r>
            <a:r>
              <a:rPr lang="ru-RU" sz="1400" dirty="0" err="1" smtClean="0"/>
              <a:t>законодавства</a:t>
            </a:r>
            <a:r>
              <a:rPr lang="ru-RU" sz="1400" dirty="0"/>
              <a:t>, контроль за </a:t>
            </a:r>
            <a:r>
              <a:rPr lang="ru-RU" sz="1400" dirty="0" err="1"/>
              <a:t>дотриманням</a:t>
            </a:r>
            <a:r>
              <a:rPr lang="ru-RU" sz="1400" dirty="0"/>
              <a:t> </a:t>
            </a:r>
            <a:r>
              <a:rPr lang="ru-RU" sz="1400" dirty="0" err="1"/>
              <a:t>якого</a:t>
            </a:r>
            <a:r>
              <a:rPr lang="ru-RU" sz="1400" dirty="0"/>
              <a:t> </a:t>
            </a:r>
            <a:r>
              <a:rPr lang="ru-RU" sz="1400" dirty="0" err="1"/>
              <a:t>покладено</a:t>
            </a:r>
            <a:r>
              <a:rPr lang="ru-RU" sz="1400" dirty="0"/>
              <a:t> на </a:t>
            </a:r>
            <a:r>
              <a:rPr lang="ru-RU" sz="1400" dirty="0" err="1"/>
              <a:t>контролюючі</a:t>
            </a:r>
            <a:r>
              <a:rPr lang="ru-RU" sz="1400" dirty="0"/>
              <a:t> </a:t>
            </a:r>
            <a:r>
              <a:rPr lang="ru-RU" sz="1400" dirty="0" err="1"/>
              <a:t>органи</a:t>
            </a:r>
            <a:r>
              <a:rPr lang="ru-RU" sz="1400" dirty="0"/>
              <a:t>, </a:t>
            </a:r>
            <a:r>
              <a:rPr lang="ru-RU" sz="1400" dirty="0" err="1"/>
              <a:t>якщо</a:t>
            </a:r>
            <a:r>
              <a:rPr lang="ru-RU" sz="1400" dirty="0"/>
              <a:t> </a:t>
            </a:r>
            <a:r>
              <a:rPr lang="ru-RU" sz="1400" dirty="0" err="1"/>
              <a:t>платник</a:t>
            </a:r>
            <a:r>
              <a:rPr lang="ru-RU" sz="1400" dirty="0"/>
              <a:t> </a:t>
            </a:r>
            <a:r>
              <a:rPr lang="ru-RU" sz="1400" dirty="0" err="1"/>
              <a:t>податків</a:t>
            </a:r>
            <a:r>
              <a:rPr lang="ru-RU" sz="1400" dirty="0"/>
              <a:t> не </a:t>
            </a:r>
            <a:r>
              <a:rPr lang="ru-RU" sz="1400" dirty="0" err="1"/>
              <a:t>надасть</a:t>
            </a:r>
            <a:r>
              <a:rPr lang="ru-RU" sz="1400" dirty="0"/>
              <a:t> </a:t>
            </a:r>
            <a:r>
              <a:rPr lang="ru-RU" sz="1400" dirty="0" err="1"/>
              <a:t>пояснення</a:t>
            </a:r>
            <a:r>
              <a:rPr lang="ru-RU" sz="1400" dirty="0"/>
              <a:t> та </a:t>
            </a:r>
            <a:r>
              <a:rPr lang="ru-RU" sz="1400" dirty="0" err="1"/>
              <a:t>їх</a:t>
            </a:r>
            <a:r>
              <a:rPr lang="ru-RU" sz="1400" dirty="0"/>
              <a:t> </a:t>
            </a:r>
            <a:r>
              <a:rPr lang="ru-RU" sz="1400" dirty="0" err="1"/>
              <a:t>документальні</a:t>
            </a:r>
            <a:r>
              <a:rPr lang="ru-RU" sz="1400" dirty="0"/>
              <a:t> </a:t>
            </a:r>
            <a:r>
              <a:rPr lang="ru-RU" sz="1400" dirty="0" err="1"/>
              <a:t>підтвердження</a:t>
            </a:r>
            <a:r>
              <a:rPr lang="ru-RU" sz="1400" dirty="0"/>
              <a:t> на </a:t>
            </a:r>
            <a:r>
              <a:rPr lang="ru-RU" sz="1400" dirty="0" err="1"/>
              <a:t>обов’язковий</a:t>
            </a:r>
            <a:r>
              <a:rPr lang="ru-RU" sz="1400" dirty="0"/>
              <a:t> </a:t>
            </a:r>
            <a:r>
              <a:rPr lang="ru-RU" sz="1400" dirty="0" err="1"/>
              <a:t>письмовий</a:t>
            </a:r>
            <a:r>
              <a:rPr lang="ru-RU" sz="1400" dirty="0"/>
              <a:t> запит </a:t>
            </a:r>
            <a:r>
              <a:rPr lang="ru-RU" sz="1400" dirty="0" err="1"/>
              <a:t>контролюючого</a:t>
            </a:r>
            <a:r>
              <a:rPr lang="ru-RU" sz="1400" dirty="0"/>
              <a:t> органу, в </a:t>
            </a:r>
            <a:r>
              <a:rPr lang="ru-RU" sz="1400" dirty="0" err="1"/>
              <a:t>якому</a:t>
            </a:r>
            <a:r>
              <a:rPr lang="ru-RU" sz="1400" dirty="0"/>
              <a:t> </a:t>
            </a:r>
            <a:r>
              <a:rPr lang="ru-RU" sz="1400" dirty="0" err="1"/>
              <a:t>зазначаються</a:t>
            </a:r>
            <a:r>
              <a:rPr lang="ru-RU" sz="1400" dirty="0"/>
              <a:t> </a:t>
            </a:r>
            <a:r>
              <a:rPr lang="ru-RU" sz="1400" dirty="0" err="1"/>
              <a:t>порушення</a:t>
            </a:r>
            <a:r>
              <a:rPr lang="ru-RU" sz="1400" dirty="0"/>
              <a:t> </a:t>
            </a:r>
            <a:r>
              <a:rPr lang="ru-RU" sz="1400" dirty="0" err="1"/>
              <a:t>цим</a:t>
            </a:r>
            <a:r>
              <a:rPr lang="ru-RU" sz="1400" dirty="0"/>
              <a:t> </a:t>
            </a:r>
            <a:r>
              <a:rPr lang="ru-RU" sz="1400" dirty="0" err="1"/>
              <a:t>платником</a:t>
            </a:r>
            <a:r>
              <a:rPr lang="ru-RU" sz="1400" dirty="0"/>
              <a:t> </a:t>
            </a:r>
            <a:r>
              <a:rPr lang="ru-RU" sz="1400" dirty="0" err="1"/>
              <a:t>податків</a:t>
            </a:r>
            <a:r>
              <a:rPr lang="ru-RU" sz="1400" dirty="0"/>
              <a:t> </a:t>
            </a:r>
            <a:r>
              <a:rPr lang="ru-RU" sz="1400" dirty="0" err="1"/>
              <a:t>відповідно</a:t>
            </a:r>
            <a:r>
              <a:rPr lang="ru-RU" sz="1400" dirty="0"/>
              <a:t> валютного, </a:t>
            </a:r>
            <a:r>
              <a:rPr lang="ru-RU" sz="1400" dirty="0" err="1"/>
              <a:t>податкового</a:t>
            </a:r>
            <a:r>
              <a:rPr lang="ru-RU" sz="1400" dirty="0"/>
              <a:t> та </a:t>
            </a:r>
            <a:r>
              <a:rPr lang="ru-RU" sz="1400" dirty="0" err="1"/>
              <a:t>іншого</a:t>
            </a:r>
            <a:r>
              <a:rPr lang="ru-RU" sz="1400" dirty="0"/>
              <a:t> не </a:t>
            </a:r>
            <a:r>
              <a:rPr lang="ru-RU" sz="1400" dirty="0" err="1"/>
              <a:t>врегульованого</a:t>
            </a:r>
            <a:r>
              <a:rPr lang="ru-RU" sz="1400" dirty="0"/>
              <a:t> </a:t>
            </a:r>
            <a:r>
              <a:rPr lang="ru-RU" sz="1400" dirty="0" err="1" smtClean="0"/>
              <a:t>Податковим</a:t>
            </a:r>
            <a:r>
              <a:rPr lang="ru-RU" sz="1400" dirty="0" smtClean="0"/>
              <a:t> </a:t>
            </a:r>
            <a:r>
              <a:rPr lang="ru-RU" sz="1400" dirty="0"/>
              <a:t>к</a:t>
            </a:r>
            <a:r>
              <a:rPr lang="ru-RU" sz="1400" dirty="0" smtClean="0"/>
              <a:t>одексом </a:t>
            </a:r>
            <a:r>
              <a:rPr lang="ru-RU" sz="1400" dirty="0" err="1"/>
              <a:t>законодавства</a:t>
            </a:r>
            <a:r>
              <a:rPr lang="ru-RU" sz="1400" dirty="0"/>
              <a:t>, контроль за </a:t>
            </a:r>
            <a:r>
              <a:rPr lang="ru-RU" sz="1400" dirty="0" err="1"/>
              <a:t>дотриманням</a:t>
            </a:r>
            <a:r>
              <a:rPr lang="ru-RU" sz="1400" dirty="0"/>
              <a:t> </a:t>
            </a:r>
            <a:r>
              <a:rPr lang="ru-RU" sz="1400" dirty="0" err="1"/>
              <a:t>якого</a:t>
            </a:r>
            <a:r>
              <a:rPr lang="ru-RU" sz="1400" dirty="0"/>
              <a:t> </a:t>
            </a:r>
            <a:r>
              <a:rPr lang="ru-RU" sz="1400" dirty="0" err="1"/>
              <a:t>покладено</a:t>
            </a:r>
            <a:r>
              <a:rPr lang="ru-RU" sz="1400" dirty="0"/>
              <a:t> на </a:t>
            </a:r>
            <a:r>
              <a:rPr lang="ru-RU" sz="1400" dirty="0" err="1"/>
              <a:t>контролюючі</a:t>
            </a:r>
            <a:r>
              <a:rPr lang="ru-RU" sz="1400" dirty="0"/>
              <a:t> </a:t>
            </a:r>
            <a:r>
              <a:rPr lang="ru-RU" sz="1400" dirty="0" err="1"/>
              <a:t>органи</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smtClean="0"/>
              <a:t>запиту</a:t>
            </a:r>
            <a:endParaRPr lang="ru-RU" sz="1400" dirty="0" smtClean="0"/>
          </a:p>
          <a:p>
            <a:pPr marL="0" indent="0" algn="just"/>
            <a:r>
              <a:rPr lang="uk-UA" sz="1400" dirty="0" smtClean="0"/>
              <a:t>__________________________________________________________________________________</a:t>
            </a:r>
            <a:endParaRPr lang="ru-RU" sz="1400" dirty="0" smtClean="0"/>
          </a:p>
          <a:p>
            <a:pPr marL="0" indent="354013" algn="just"/>
            <a:r>
              <a:rPr lang="uk-UA" sz="1400" dirty="0" smtClean="0"/>
              <a:t>2. </a:t>
            </a:r>
            <a:r>
              <a:rPr lang="ru-RU" sz="1400" dirty="0" err="1"/>
              <a:t>платником</a:t>
            </a:r>
            <a:r>
              <a:rPr lang="ru-RU" sz="1400" dirty="0"/>
              <a:t> </a:t>
            </a:r>
            <a:r>
              <a:rPr lang="ru-RU" sz="1400" dirty="0" err="1"/>
              <a:t>податків</a:t>
            </a:r>
            <a:r>
              <a:rPr lang="ru-RU" sz="1400" dirty="0"/>
              <a:t> не подано в установлений законом строк </a:t>
            </a:r>
            <a:r>
              <a:rPr lang="ru-RU" sz="1400" dirty="0" err="1"/>
              <a:t>податкову</a:t>
            </a:r>
            <a:r>
              <a:rPr lang="ru-RU" sz="1400" dirty="0"/>
              <a:t> </a:t>
            </a:r>
            <a:r>
              <a:rPr lang="ru-RU" sz="1400" dirty="0" err="1"/>
              <a:t>декларацію</a:t>
            </a:r>
            <a:r>
              <a:rPr lang="ru-RU" sz="1400" dirty="0"/>
              <a:t>, </a:t>
            </a:r>
            <a:r>
              <a:rPr lang="ru-RU" sz="1400" dirty="0" err="1"/>
              <a:t>розрахунки</a:t>
            </a:r>
            <a:r>
              <a:rPr lang="ru-RU" sz="1400" dirty="0"/>
              <a:t>, </a:t>
            </a:r>
            <a:r>
              <a:rPr lang="ru-RU" sz="1400" dirty="0" err="1" smtClean="0"/>
              <a:t>звіт</a:t>
            </a:r>
            <a:r>
              <a:rPr lang="ru-RU" sz="1400" dirty="0" smtClean="0"/>
              <a:t>, </a:t>
            </a:r>
            <a:r>
              <a:rPr lang="ru-RU" sz="1400" dirty="0" err="1"/>
              <a:t>якщо</a:t>
            </a:r>
            <a:r>
              <a:rPr lang="ru-RU" sz="1400" dirty="0"/>
              <a:t> </a:t>
            </a:r>
            <a:r>
              <a:rPr lang="ru-RU" sz="1400" dirty="0" err="1"/>
              <a:t>їх</a:t>
            </a:r>
            <a:r>
              <a:rPr lang="ru-RU" sz="1400" dirty="0"/>
              <a:t> </a:t>
            </a:r>
            <a:r>
              <a:rPr lang="ru-RU" sz="1400" dirty="0" err="1"/>
              <a:t>подання</a:t>
            </a:r>
            <a:r>
              <a:rPr lang="ru-RU" sz="1400" dirty="0"/>
              <a:t> </a:t>
            </a:r>
            <a:r>
              <a:rPr lang="ru-RU" sz="1400" dirty="0" err="1"/>
              <a:t>передбачено</a:t>
            </a:r>
            <a:r>
              <a:rPr lang="ru-RU" sz="1400" dirty="0"/>
              <a:t> </a:t>
            </a:r>
            <a:r>
              <a:rPr lang="ru-RU" sz="1400" dirty="0" smtClean="0"/>
              <a:t>законом</a:t>
            </a:r>
          </a:p>
          <a:p>
            <a:pPr marL="0" indent="0" algn="just"/>
            <a:r>
              <a:rPr lang="uk-UA" sz="1400" dirty="0" smtClean="0"/>
              <a:t>__________________________________________________________________________________</a:t>
            </a:r>
          </a:p>
          <a:p>
            <a:pPr marL="0" indent="268288" algn="just"/>
            <a:r>
              <a:rPr lang="uk-UA" sz="1400" dirty="0" smtClean="0"/>
              <a:t>3. </a:t>
            </a:r>
            <a:r>
              <a:rPr lang="ru-RU" sz="1400" dirty="0" err="1"/>
              <a:t>платником</a:t>
            </a:r>
            <a:r>
              <a:rPr lang="ru-RU" sz="1400" dirty="0"/>
              <a:t> </a:t>
            </a:r>
            <a:r>
              <a:rPr lang="ru-RU" sz="1400" dirty="0" err="1"/>
              <a:t>податків</a:t>
            </a:r>
            <a:r>
              <a:rPr lang="ru-RU" sz="1400" dirty="0"/>
              <a:t> подано </a:t>
            </a:r>
            <a:r>
              <a:rPr lang="ru-RU" sz="1400" dirty="0" err="1"/>
              <a:t>контролюючому</a:t>
            </a:r>
            <a:r>
              <a:rPr lang="ru-RU" sz="1400" dirty="0"/>
              <a:t> органу </a:t>
            </a:r>
            <a:r>
              <a:rPr lang="ru-RU" sz="1400" dirty="0" err="1"/>
              <a:t>уточнюючий</a:t>
            </a:r>
            <a:r>
              <a:rPr lang="ru-RU" sz="1400" dirty="0"/>
              <a:t> </a:t>
            </a:r>
            <a:r>
              <a:rPr lang="ru-RU" sz="1400" dirty="0" err="1"/>
              <a:t>розрахунок</a:t>
            </a:r>
            <a:r>
              <a:rPr lang="ru-RU" sz="1400" dirty="0"/>
              <a:t> з </a:t>
            </a:r>
            <a:r>
              <a:rPr lang="ru-RU" sz="1400" dirty="0" err="1"/>
              <a:t>відповідного</a:t>
            </a:r>
            <a:r>
              <a:rPr lang="ru-RU" sz="1400" dirty="0"/>
              <a:t> </a:t>
            </a:r>
            <a:r>
              <a:rPr lang="ru-RU" sz="1400" dirty="0" err="1" smtClean="0"/>
              <a:t>податку</a:t>
            </a:r>
            <a:r>
              <a:rPr lang="ru-RU" sz="1400" dirty="0" smtClean="0"/>
              <a:t> </a:t>
            </a:r>
            <a:r>
              <a:rPr lang="ru-RU" sz="1400" dirty="0"/>
              <a:t>за </a:t>
            </a:r>
            <a:r>
              <a:rPr lang="ru-RU" sz="1400" dirty="0" err="1"/>
              <a:t>період</a:t>
            </a:r>
            <a:r>
              <a:rPr lang="ru-RU" sz="1400" dirty="0"/>
              <a:t>, </a:t>
            </a:r>
            <a:r>
              <a:rPr lang="ru-RU" sz="1400" dirty="0" err="1"/>
              <a:t>який</a:t>
            </a:r>
            <a:r>
              <a:rPr lang="ru-RU" sz="1400" dirty="0"/>
              <a:t> </a:t>
            </a:r>
            <a:r>
              <a:rPr lang="ru-RU" sz="1400" dirty="0" err="1"/>
              <a:t>перевірявся</a:t>
            </a:r>
            <a:r>
              <a:rPr lang="ru-RU" sz="1400" dirty="0"/>
              <a:t> </a:t>
            </a:r>
            <a:r>
              <a:rPr lang="ru-RU" sz="1400" dirty="0" err="1"/>
              <a:t>контролюючим</a:t>
            </a:r>
            <a:r>
              <a:rPr lang="ru-RU" sz="1400" dirty="0"/>
              <a:t> </a:t>
            </a:r>
            <a:r>
              <a:rPr lang="ru-RU" sz="1400" dirty="0" smtClean="0"/>
              <a:t>органом</a:t>
            </a:r>
          </a:p>
          <a:p>
            <a:pPr marL="0" indent="0" algn="just"/>
            <a:r>
              <a:rPr lang="uk-UA" sz="1400" dirty="0" smtClean="0"/>
              <a:t>__________________________________________________________________________________</a:t>
            </a:r>
          </a:p>
          <a:p>
            <a:pPr marL="0" indent="354013" algn="just"/>
            <a:r>
              <a:rPr lang="uk-UA" sz="1400" dirty="0" smtClean="0"/>
              <a:t>4.</a:t>
            </a:r>
            <a:r>
              <a:rPr lang="ru-RU" sz="1400" dirty="0"/>
              <a:t> </a:t>
            </a:r>
            <a:r>
              <a:rPr lang="ru-RU" sz="1400" dirty="0" err="1"/>
              <a:t>виявлено</a:t>
            </a:r>
            <a:r>
              <a:rPr lang="ru-RU" sz="1400" dirty="0"/>
              <a:t> </a:t>
            </a:r>
            <a:r>
              <a:rPr lang="ru-RU" sz="1400" dirty="0" err="1"/>
              <a:t>недостовірність</a:t>
            </a:r>
            <a:r>
              <a:rPr lang="ru-RU" sz="1400" dirty="0"/>
              <a:t> </a:t>
            </a:r>
            <a:r>
              <a:rPr lang="ru-RU" sz="1400" dirty="0" err="1"/>
              <a:t>даних</a:t>
            </a:r>
            <a:r>
              <a:rPr lang="ru-RU" sz="1400" dirty="0"/>
              <a:t>, </a:t>
            </a:r>
            <a:r>
              <a:rPr lang="ru-RU" sz="1400" dirty="0" err="1"/>
              <a:t>що</a:t>
            </a:r>
            <a:r>
              <a:rPr lang="ru-RU" sz="1400" dirty="0"/>
              <a:t> </a:t>
            </a:r>
            <a:r>
              <a:rPr lang="ru-RU" sz="1400" dirty="0" err="1"/>
              <a:t>містяться</a:t>
            </a:r>
            <a:r>
              <a:rPr lang="ru-RU" sz="1400" dirty="0"/>
              <a:t> у </a:t>
            </a:r>
            <a:r>
              <a:rPr lang="ru-RU" sz="1400" dirty="0" err="1"/>
              <a:t>податкових</a:t>
            </a:r>
            <a:r>
              <a:rPr lang="ru-RU" sz="1400" dirty="0"/>
              <a:t> </a:t>
            </a:r>
            <a:r>
              <a:rPr lang="ru-RU" sz="1400" dirty="0" err="1"/>
              <a:t>деклараціях</a:t>
            </a:r>
            <a:r>
              <a:rPr lang="ru-RU" sz="1400" dirty="0"/>
              <a:t>, </a:t>
            </a:r>
            <a:r>
              <a:rPr lang="ru-RU" sz="1400" dirty="0" err="1"/>
              <a:t>поданих</a:t>
            </a:r>
            <a:r>
              <a:rPr lang="ru-RU" sz="1400" dirty="0"/>
              <a:t> </a:t>
            </a:r>
            <a:r>
              <a:rPr lang="ru-RU" sz="1400" dirty="0" err="1"/>
              <a:t>платником</a:t>
            </a:r>
            <a:r>
              <a:rPr lang="ru-RU" sz="1400" dirty="0"/>
              <a:t> </a:t>
            </a:r>
            <a:r>
              <a:rPr lang="ru-RU" sz="1400" dirty="0" err="1"/>
              <a:t>податків</a:t>
            </a:r>
            <a:r>
              <a:rPr lang="ru-RU" sz="1400" dirty="0"/>
              <a:t>, </a:t>
            </a:r>
            <a:r>
              <a:rPr lang="ru-RU" sz="1400" dirty="0" err="1"/>
              <a:t>якщо</a:t>
            </a:r>
            <a:r>
              <a:rPr lang="ru-RU" sz="1400" dirty="0"/>
              <a:t> </a:t>
            </a:r>
            <a:r>
              <a:rPr lang="ru-RU" sz="1400" dirty="0" err="1"/>
              <a:t>платник</a:t>
            </a:r>
            <a:r>
              <a:rPr lang="ru-RU" sz="1400" dirty="0"/>
              <a:t> </a:t>
            </a:r>
            <a:r>
              <a:rPr lang="ru-RU" sz="1400" dirty="0" err="1"/>
              <a:t>податків</a:t>
            </a:r>
            <a:r>
              <a:rPr lang="ru-RU" sz="1400" dirty="0"/>
              <a:t> не </a:t>
            </a:r>
            <a:r>
              <a:rPr lang="ru-RU" sz="1400" dirty="0" err="1"/>
              <a:t>надасть</a:t>
            </a:r>
            <a:r>
              <a:rPr lang="ru-RU" sz="1400" dirty="0"/>
              <a:t> </a:t>
            </a:r>
            <a:r>
              <a:rPr lang="ru-RU" sz="1400" dirty="0" err="1"/>
              <a:t>пояснення</a:t>
            </a:r>
            <a:r>
              <a:rPr lang="ru-RU" sz="1400" dirty="0"/>
              <a:t> та </a:t>
            </a:r>
            <a:r>
              <a:rPr lang="ru-RU" sz="1400" dirty="0" err="1"/>
              <a:t>їх</a:t>
            </a:r>
            <a:r>
              <a:rPr lang="ru-RU" sz="1400" dirty="0"/>
              <a:t> </a:t>
            </a:r>
            <a:r>
              <a:rPr lang="ru-RU" sz="1400" dirty="0" err="1"/>
              <a:t>документальні</a:t>
            </a:r>
            <a:r>
              <a:rPr lang="ru-RU" sz="1400" dirty="0"/>
              <a:t> </a:t>
            </a:r>
            <a:r>
              <a:rPr lang="ru-RU" sz="1400" dirty="0" err="1"/>
              <a:t>підтвердження</a:t>
            </a:r>
            <a:r>
              <a:rPr lang="ru-RU" sz="1400" dirty="0"/>
              <a:t> на </a:t>
            </a:r>
            <a:r>
              <a:rPr lang="ru-RU" sz="1400" dirty="0" err="1"/>
              <a:t>письмовий</a:t>
            </a:r>
            <a:r>
              <a:rPr lang="ru-RU" sz="1400" dirty="0"/>
              <a:t> запит </a:t>
            </a:r>
            <a:r>
              <a:rPr lang="ru-RU" sz="1400" dirty="0" err="1"/>
              <a:t>контролюючого</a:t>
            </a:r>
            <a:r>
              <a:rPr lang="ru-RU" sz="1400" dirty="0"/>
              <a:t> органу, в </a:t>
            </a:r>
            <a:r>
              <a:rPr lang="ru-RU" sz="1400" dirty="0" err="1"/>
              <a:t>якому</a:t>
            </a:r>
            <a:r>
              <a:rPr lang="ru-RU" sz="1400" dirty="0"/>
              <a:t> </a:t>
            </a:r>
            <a:r>
              <a:rPr lang="ru-RU" sz="1400" dirty="0" err="1"/>
              <a:t>зазначено</a:t>
            </a:r>
            <a:r>
              <a:rPr lang="ru-RU" sz="1400" dirty="0"/>
              <a:t> </a:t>
            </a:r>
            <a:r>
              <a:rPr lang="ru-RU" sz="1400" dirty="0" err="1"/>
              <a:t>виявлену</a:t>
            </a:r>
            <a:r>
              <a:rPr lang="ru-RU" sz="1400" dirty="0"/>
              <a:t> </a:t>
            </a:r>
            <a:r>
              <a:rPr lang="ru-RU" sz="1400" dirty="0" err="1"/>
              <a:t>недостовірність</a:t>
            </a:r>
            <a:r>
              <a:rPr lang="ru-RU" sz="1400" dirty="0"/>
              <a:t> </a:t>
            </a:r>
            <a:r>
              <a:rPr lang="ru-RU" sz="1400" dirty="0" err="1"/>
              <a:t>даних</a:t>
            </a:r>
            <a:r>
              <a:rPr lang="ru-RU" sz="1400" dirty="0"/>
              <a:t> та </a:t>
            </a:r>
            <a:r>
              <a:rPr lang="ru-RU" sz="1400" dirty="0" err="1"/>
              <a:t>відповідну</a:t>
            </a:r>
            <a:r>
              <a:rPr lang="ru-RU" sz="1400" dirty="0"/>
              <a:t> </a:t>
            </a:r>
            <a:r>
              <a:rPr lang="ru-RU" sz="1400" dirty="0" err="1"/>
              <a:t>декларацію</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smtClean="0"/>
              <a:t>запиту</a:t>
            </a:r>
            <a:endParaRPr lang="ru-RU" sz="1400" dirty="0" smtClean="0"/>
          </a:p>
          <a:p>
            <a:pPr marL="0" indent="0" algn="just"/>
            <a:r>
              <a:rPr lang="uk-UA" sz="1400" dirty="0" smtClean="0"/>
              <a:t>__________________________________________________________________________________</a:t>
            </a:r>
            <a:endParaRPr lang="ru-RU" sz="1400" dirty="0"/>
          </a:p>
        </p:txBody>
      </p:sp>
    </p:spTree>
    <p:extLst>
      <p:ext uri="{BB962C8B-B14F-4D97-AF65-F5344CB8AC3E}">
        <p14:creationId xmlns:p14="http://schemas.microsoft.com/office/powerpoint/2010/main" val="40380724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115300" cy="785812"/>
          </a:xfrm>
        </p:spPr>
        <p:txBody>
          <a:bodyPr/>
          <a:lstStyle/>
          <a:p>
            <a:r>
              <a:rPr lang="ru-RU" sz="2000" b="1" dirty="0">
                <a:solidFill>
                  <a:srgbClr val="000000"/>
                </a:solidFill>
              </a:rPr>
              <a:t>Документальна </a:t>
            </a:r>
            <a:r>
              <a:rPr lang="ru-RU" sz="2000" b="1" dirty="0" err="1">
                <a:solidFill>
                  <a:srgbClr val="000000"/>
                </a:solidFill>
              </a:rPr>
              <a:t>позапланова</a:t>
            </a:r>
            <a:r>
              <a:rPr lang="ru-RU" sz="2000" b="1" dirty="0">
                <a:solidFill>
                  <a:srgbClr val="000000"/>
                </a:solidFill>
              </a:rPr>
              <a:t> </a:t>
            </a:r>
            <a:r>
              <a:rPr lang="ru-RU" sz="2000" b="1" dirty="0" err="1">
                <a:solidFill>
                  <a:srgbClr val="000000"/>
                </a:solidFill>
              </a:rPr>
              <a:t>перевірка</a:t>
            </a:r>
            <a:r>
              <a:rPr lang="ru-RU" sz="2000" b="1" dirty="0">
                <a:solidFill>
                  <a:srgbClr val="000000"/>
                </a:solidFill>
              </a:rPr>
              <a:t> </a:t>
            </a:r>
            <a:r>
              <a:rPr lang="ru-RU" sz="2000" b="1" dirty="0" err="1">
                <a:solidFill>
                  <a:srgbClr val="000000"/>
                </a:solidFill>
              </a:rPr>
              <a:t>здійснюється</a:t>
            </a:r>
            <a:r>
              <a:rPr lang="ru-RU" sz="2000" b="1" dirty="0">
                <a:solidFill>
                  <a:srgbClr val="000000"/>
                </a:solidFill>
              </a:rPr>
              <a:t> за </a:t>
            </a:r>
            <a:r>
              <a:rPr lang="ru-RU" sz="2000" b="1" dirty="0" err="1">
                <a:solidFill>
                  <a:srgbClr val="000000"/>
                </a:solidFill>
              </a:rPr>
              <a:t>наявності</a:t>
            </a:r>
            <a:r>
              <a:rPr lang="ru-RU" sz="2000" b="1" dirty="0">
                <a:solidFill>
                  <a:srgbClr val="000000"/>
                </a:solidFill>
              </a:rPr>
              <a:t> </a:t>
            </a:r>
            <a:r>
              <a:rPr lang="ru-RU" sz="2000" b="1" dirty="0" err="1">
                <a:solidFill>
                  <a:srgbClr val="000000"/>
                </a:solidFill>
              </a:rPr>
              <a:t>хоча</a:t>
            </a:r>
            <a:r>
              <a:rPr lang="ru-RU" sz="2000" b="1" dirty="0">
                <a:solidFill>
                  <a:srgbClr val="000000"/>
                </a:solidFill>
              </a:rPr>
              <a:t> б </a:t>
            </a:r>
            <a:r>
              <a:rPr lang="ru-RU" sz="2000" b="1" dirty="0" err="1">
                <a:solidFill>
                  <a:srgbClr val="000000"/>
                </a:solidFill>
              </a:rPr>
              <a:t>однієї</a:t>
            </a:r>
            <a:r>
              <a:rPr lang="ru-RU" sz="2000" b="1" dirty="0">
                <a:solidFill>
                  <a:srgbClr val="000000"/>
                </a:solidFill>
              </a:rPr>
              <a:t> з таких </a:t>
            </a:r>
            <a:r>
              <a:rPr lang="ru-RU" sz="2000" b="1" dirty="0" err="1">
                <a:solidFill>
                  <a:srgbClr val="000000"/>
                </a:solidFill>
              </a:rPr>
              <a:t>підстав</a:t>
            </a:r>
            <a:endParaRPr lang="ru-RU" dirty="0"/>
          </a:p>
        </p:txBody>
      </p:sp>
      <p:sp>
        <p:nvSpPr>
          <p:cNvPr id="3" name="Текст 2"/>
          <p:cNvSpPr>
            <a:spLocks noGrp="1"/>
          </p:cNvSpPr>
          <p:nvPr>
            <p:ph type="body" idx="1"/>
          </p:nvPr>
        </p:nvSpPr>
        <p:spPr>
          <a:xfrm>
            <a:off x="428625" y="1412776"/>
            <a:ext cx="8258175" cy="4499074"/>
          </a:xfrm>
        </p:spPr>
        <p:txBody>
          <a:bodyPr/>
          <a:lstStyle/>
          <a:p>
            <a:pPr marL="0" indent="354013" algn="just"/>
            <a:r>
              <a:rPr lang="ru-RU" sz="1400" dirty="0" smtClean="0"/>
              <a:t>5. </a:t>
            </a:r>
            <a:r>
              <a:rPr lang="ru-RU" sz="1400" dirty="0" err="1" smtClean="0"/>
              <a:t>платником</a:t>
            </a:r>
            <a:r>
              <a:rPr lang="ru-RU" sz="1400" dirty="0" smtClean="0"/>
              <a:t> </a:t>
            </a:r>
            <a:r>
              <a:rPr lang="ru-RU" sz="1400" dirty="0" err="1"/>
              <a:t>податків</a:t>
            </a:r>
            <a:r>
              <a:rPr lang="ru-RU" sz="1400" dirty="0"/>
              <a:t> подано в </a:t>
            </a:r>
            <a:r>
              <a:rPr lang="ru-RU" sz="1400" dirty="0" err="1"/>
              <a:t>установленому</a:t>
            </a:r>
            <a:r>
              <a:rPr lang="ru-RU" sz="1400" dirty="0"/>
              <a:t> порядку </a:t>
            </a:r>
            <a:r>
              <a:rPr lang="ru-RU" sz="1400" dirty="0" err="1"/>
              <a:t>контролюючому</a:t>
            </a:r>
            <a:r>
              <a:rPr lang="ru-RU" sz="1400" dirty="0"/>
              <a:t> органу </a:t>
            </a:r>
            <a:r>
              <a:rPr lang="ru-RU" sz="1400" dirty="0" err="1"/>
              <a:t>заперечення</a:t>
            </a:r>
            <a:r>
              <a:rPr lang="ru-RU" sz="1400" dirty="0"/>
              <a:t> до акта </a:t>
            </a:r>
            <a:r>
              <a:rPr lang="ru-RU" sz="1400" dirty="0" err="1"/>
              <a:t>перевірки</a:t>
            </a:r>
            <a:r>
              <a:rPr lang="ru-RU" sz="1400" dirty="0"/>
              <a:t> та/</a:t>
            </a:r>
            <a:r>
              <a:rPr lang="ru-RU" sz="1400" dirty="0" err="1"/>
              <a:t>або</a:t>
            </a:r>
            <a:r>
              <a:rPr lang="ru-RU" sz="1400" dirty="0"/>
              <a:t> </a:t>
            </a:r>
            <a:r>
              <a:rPr lang="ru-RU" sz="1400" dirty="0" err="1" smtClean="0"/>
              <a:t>додаткові</a:t>
            </a:r>
            <a:r>
              <a:rPr lang="ru-RU" sz="1400" dirty="0" smtClean="0"/>
              <a:t>, </a:t>
            </a:r>
            <a:r>
              <a:rPr lang="ru-RU" sz="1400" dirty="0" err="1"/>
              <a:t>або</a:t>
            </a:r>
            <a:r>
              <a:rPr lang="ru-RU" sz="1400" dirty="0"/>
              <a:t> </a:t>
            </a:r>
            <a:r>
              <a:rPr lang="ru-RU" sz="1400" dirty="0" err="1"/>
              <a:t>скаргу</a:t>
            </a:r>
            <a:r>
              <a:rPr lang="ru-RU" sz="1400" dirty="0"/>
              <a:t> на </a:t>
            </a:r>
            <a:r>
              <a:rPr lang="ru-RU" sz="1400" dirty="0" err="1"/>
              <a:t>прийняте</a:t>
            </a:r>
            <a:r>
              <a:rPr lang="ru-RU" sz="1400" dirty="0"/>
              <a:t> за </a:t>
            </a:r>
            <a:r>
              <a:rPr lang="ru-RU" sz="1400" dirty="0" err="1"/>
              <a:t>її</a:t>
            </a:r>
            <a:r>
              <a:rPr lang="ru-RU" sz="1400" dirty="0"/>
              <a:t> результатами </a:t>
            </a:r>
            <a:r>
              <a:rPr lang="ru-RU" sz="1400" dirty="0" err="1"/>
              <a:t>податкове</a:t>
            </a:r>
            <a:r>
              <a:rPr lang="ru-RU" sz="1400" dirty="0"/>
              <a:t> </a:t>
            </a:r>
            <a:r>
              <a:rPr lang="ru-RU" sz="1400" dirty="0" err="1"/>
              <a:t>повідомлення-рішення</a:t>
            </a:r>
            <a:r>
              <a:rPr lang="ru-RU" sz="1400" dirty="0"/>
              <a:t>, в </a:t>
            </a:r>
            <a:r>
              <a:rPr lang="ru-RU" sz="1400" dirty="0" err="1"/>
              <a:t>яких</a:t>
            </a:r>
            <a:r>
              <a:rPr lang="ru-RU" sz="1400" dirty="0"/>
              <a:t> </a:t>
            </a:r>
            <a:r>
              <a:rPr lang="ru-RU" sz="1400" dirty="0" err="1"/>
              <a:t>вимагається</a:t>
            </a:r>
            <a:r>
              <a:rPr lang="ru-RU" sz="1400" dirty="0"/>
              <a:t> </a:t>
            </a:r>
            <a:r>
              <a:rPr lang="ru-RU" sz="1400" dirty="0" err="1"/>
              <a:t>повний</a:t>
            </a:r>
            <a:r>
              <a:rPr lang="ru-RU" sz="1400" dirty="0"/>
              <a:t> </a:t>
            </a:r>
            <a:r>
              <a:rPr lang="ru-RU" sz="1400" dirty="0" err="1"/>
              <a:t>або</a:t>
            </a:r>
            <a:r>
              <a:rPr lang="ru-RU" sz="1400" dirty="0"/>
              <a:t> </a:t>
            </a:r>
            <a:r>
              <a:rPr lang="ru-RU" sz="1400" dirty="0" err="1"/>
              <a:t>частковий</a:t>
            </a:r>
            <a:r>
              <a:rPr lang="ru-RU" sz="1400" dirty="0"/>
              <a:t> перегляд </a:t>
            </a:r>
            <a:r>
              <a:rPr lang="ru-RU" sz="1400" dirty="0" err="1"/>
              <a:t>результатів</a:t>
            </a:r>
            <a:r>
              <a:rPr lang="ru-RU" sz="1400" dirty="0"/>
              <a:t> </a:t>
            </a:r>
            <a:r>
              <a:rPr lang="ru-RU" sz="1400" dirty="0" err="1"/>
              <a:t>відповідної</a:t>
            </a:r>
            <a:r>
              <a:rPr lang="ru-RU" sz="1400" dirty="0"/>
              <a:t> </a:t>
            </a:r>
            <a:r>
              <a:rPr lang="ru-RU" sz="1400" dirty="0" err="1"/>
              <a:t>перевірки</a:t>
            </a:r>
            <a:r>
              <a:rPr lang="ru-RU" sz="1400" dirty="0"/>
              <a:t> </a:t>
            </a:r>
            <a:r>
              <a:rPr lang="ru-RU" sz="1400" dirty="0" err="1"/>
              <a:t>або</a:t>
            </a:r>
            <a:r>
              <a:rPr lang="ru-RU" sz="1400" dirty="0"/>
              <a:t> </a:t>
            </a:r>
            <a:r>
              <a:rPr lang="ru-RU" sz="1400" dirty="0" err="1"/>
              <a:t>скасування</a:t>
            </a:r>
            <a:r>
              <a:rPr lang="ru-RU" sz="1400" dirty="0"/>
              <a:t> </a:t>
            </a:r>
            <a:r>
              <a:rPr lang="ru-RU" sz="1400" dirty="0" err="1"/>
              <a:t>прийнятого</a:t>
            </a:r>
            <a:r>
              <a:rPr lang="ru-RU" sz="1400" dirty="0"/>
              <a:t> за </a:t>
            </a:r>
            <a:r>
              <a:rPr lang="ru-RU" sz="1400" dirty="0" err="1"/>
              <a:t>її</a:t>
            </a:r>
            <a:r>
              <a:rPr lang="ru-RU" sz="1400" dirty="0"/>
              <a:t> результатами </a:t>
            </a:r>
            <a:r>
              <a:rPr lang="ru-RU" sz="1400" dirty="0" err="1"/>
              <a:t>податкового</a:t>
            </a:r>
            <a:r>
              <a:rPr lang="ru-RU" sz="1400" dirty="0"/>
              <a:t> </a:t>
            </a:r>
            <a:r>
              <a:rPr lang="ru-RU" sz="1400" dirty="0" err="1"/>
              <a:t>повідомлення-рішення</a:t>
            </a:r>
            <a:r>
              <a:rPr lang="ru-RU" sz="1400" dirty="0"/>
              <a:t> у </a:t>
            </a:r>
            <a:r>
              <a:rPr lang="ru-RU" sz="1400" dirty="0" err="1"/>
              <a:t>разі</a:t>
            </a:r>
            <a:r>
              <a:rPr lang="ru-RU" sz="1400" dirty="0"/>
              <a:t>, коли </a:t>
            </a:r>
            <a:r>
              <a:rPr lang="ru-RU" sz="1400" dirty="0" err="1"/>
              <a:t>платник</a:t>
            </a:r>
            <a:r>
              <a:rPr lang="ru-RU" sz="1400" dirty="0"/>
              <a:t> </a:t>
            </a:r>
            <a:r>
              <a:rPr lang="ru-RU" sz="1400" dirty="0" err="1"/>
              <a:t>податків</a:t>
            </a:r>
            <a:r>
              <a:rPr lang="ru-RU" sz="1400" dirty="0"/>
              <a:t> у </a:t>
            </a:r>
            <a:r>
              <a:rPr lang="ru-RU" sz="1400" dirty="0" err="1"/>
              <a:t>своїй</a:t>
            </a:r>
            <a:r>
              <a:rPr lang="ru-RU" sz="1400" dirty="0"/>
              <a:t> </a:t>
            </a:r>
            <a:r>
              <a:rPr lang="ru-RU" sz="1400" dirty="0" err="1"/>
              <a:t>скарзі</a:t>
            </a:r>
            <a:r>
              <a:rPr lang="ru-RU" sz="1400" dirty="0"/>
              <a:t> (</a:t>
            </a:r>
            <a:r>
              <a:rPr lang="ru-RU" sz="1400" dirty="0" err="1"/>
              <a:t>запереченнях</a:t>
            </a:r>
            <a:r>
              <a:rPr lang="ru-RU" sz="1400" dirty="0"/>
              <a:t>) </a:t>
            </a:r>
            <a:r>
              <a:rPr lang="ru-RU" sz="1400" dirty="0" err="1"/>
              <a:t>посилається</a:t>
            </a:r>
            <a:r>
              <a:rPr lang="ru-RU" sz="1400" dirty="0"/>
              <a:t> на </a:t>
            </a:r>
            <a:r>
              <a:rPr lang="ru-RU" sz="1400" dirty="0" err="1"/>
              <a:t>обставини</a:t>
            </a:r>
            <a:r>
              <a:rPr lang="ru-RU" sz="1400" dirty="0"/>
              <a:t>, </a:t>
            </a:r>
            <a:r>
              <a:rPr lang="ru-RU" sz="1400" dirty="0" err="1"/>
              <a:t>що</a:t>
            </a:r>
            <a:r>
              <a:rPr lang="ru-RU" sz="1400" dirty="0"/>
              <a:t> не </a:t>
            </a:r>
            <a:r>
              <a:rPr lang="ru-RU" sz="1400" dirty="0" err="1"/>
              <a:t>були</a:t>
            </a:r>
            <a:r>
              <a:rPr lang="ru-RU" sz="1400" dirty="0"/>
              <a:t> </a:t>
            </a:r>
            <a:r>
              <a:rPr lang="ru-RU" sz="1400" dirty="0" err="1"/>
              <a:t>досліджені</a:t>
            </a:r>
            <a:r>
              <a:rPr lang="ru-RU" sz="1400" dirty="0"/>
              <a:t> </a:t>
            </a:r>
            <a:r>
              <a:rPr lang="ru-RU" sz="1400" dirty="0" err="1"/>
              <a:t>під</a:t>
            </a:r>
            <a:r>
              <a:rPr lang="ru-RU" sz="1400" dirty="0"/>
              <a:t> час </a:t>
            </a:r>
            <a:r>
              <a:rPr lang="ru-RU" sz="1400" dirty="0" err="1"/>
              <a:t>перевірки</a:t>
            </a:r>
            <a:r>
              <a:rPr lang="ru-RU" sz="1400" dirty="0"/>
              <a:t>, та </a:t>
            </a:r>
            <a:r>
              <a:rPr lang="ru-RU" sz="1400" dirty="0" err="1"/>
              <a:t>об'єктивний</a:t>
            </a:r>
            <a:r>
              <a:rPr lang="ru-RU" sz="1400" dirty="0"/>
              <a:t> </a:t>
            </a:r>
            <a:r>
              <a:rPr lang="ru-RU" sz="1400" dirty="0" err="1"/>
              <a:t>їх</a:t>
            </a:r>
            <a:r>
              <a:rPr lang="ru-RU" sz="1400" dirty="0"/>
              <a:t> </a:t>
            </a:r>
            <a:r>
              <a:rPr lang="ru-RU" sz="1400" dirty="0" err="1"/>
              <a:t>розгляд</a:t>
            </a:r>
            <a:r>
              <a:rPr lang="ru-RU" sz="1400" dirty="0"/>
              <a:t> </a:t>
            </a:r>
            <a:r>
              <a:rPr lang="ru-RU" sz="1400" dirty="0" err="1"/>
              <a:t>неможливий</a:t>
            </a:r>
            <a:r>
              <a:rPr lang="ru-RU" sz="1400" dirty="0"/>
              <a:t> без </a:t>
            </a:r>
            <a:r>
              <a:rPr lang="ru-RU" sz="1400" dirty="0" err="1"/>
              <a:t>проведення</a:t>
            </a:r>
            <a:r>
              <a:rPr lang="ru-RU" sz="1400" dirty="0"/>
              <a:t> </a:t>
            </a:r>
            <a:r>
              <a:rPr lang="ru-RU" sz="1400" dirty="0" err="1"/>
              <a:t>перевірки</a:t>
            </a:r>
            <a:r>
              <a:rPr lang="ru-RU" sz="1400" dirty="0"/>
              <a:t>. </a:t>
            </a:r>
            <a:r>
              <a:rPr lang="ru-RU" sz="1400" dirty="0" err="1"/>
              <a:t>Така</a:t>
            </a:r>
            <a:r>
              <a:rPr lang="ru-RU" sz="1400" dirty="0"/>
              <a:t> </a:t>
            </a:r>
            <a:r>
              <a:rPr lang="ru-RU" sz="1400" dirty="0" err="1"/>
              <a:t>перевірка</a:t>
            </a:r>
            <a:r>
              <a:rPr lang="ru-RU" sz="1400" dirty="0"/>
              <a:t> проводиться </a:t>
            </a:r>
            <a:r>
              <a:rPr lang="ru-RU" sz="1400" dirty="0" err="1"/>
              <a:t>виключно</a:t>
            </a:r>
            <a:r>
              <a:rPr lang="ru-RU" sz="1400" dirty="0"/>
              <a:t> з </a:t>
            </a:r>
            <a:r>
              <a:rPr lang="ru-RU" sz="1400" dirty="0" err="1"/>
              <a:t>питань</a:t>
            </a:r>
            <a:r>
              <a:rPr lang="ru-RU" sz="1400" dirty="0"/>
              <a:t>, </a:t>
            </a:r>
            <a:r>
              <a:rPr lang="ru-RU" sz="1400" dirty="0" err="1"/>
              <a:t>що</a:t>
            </a:r>
            <a:r>
              <a:rPr lang="ru-RU" sz="1400" dirty="0"/>
              <a:t> стали предметом </a:t>
            </a:r>
            <a:r>
              <a:rPr lang="ru-RU" sz="1400" dirty="0" err="1" smtClean="0"/>
              <a:t>оскарження</a:t>
            </a:r>
            <a:r>
              <a:rPr lang="ru-RU" sz="1400" dirty="0" smtClean="0"/>
              <a:t>.</a:t>
            </a:r>
          </a:p>
          <a:p>
            <a:pPr marL="0" indent="0" algn="just"/>
            <a:r>
              <a:rPr lang="uk-UA" sz="1400" dirty="0" smtClean="0"/>
              <a:t>__________________________________________________________________________________</a:t>
            </a:r>
            <a:endParaRPr lang="ru-RU" sz="1400" dirty="0" smtClean="0"/>
          </a:p>
          <a:p>
            <a:pPr marL="0" indent="354013" algn="just"/>
            <a:r>
              <a:rPr lang="uk-UA" sz="1400" dirty="0"/>
              <a:t>6. розпочато процедуру реорганізації юридичної особи (крім перетворення), припинення юридичної особи або підприємницької діяльності фізичної особи - підприємця, закриття постійного представництва чи відокремленого підрозділу юридичної особи, в тому числі іноземної компанії, організації, порушено провадження у справі про визнання банкрутом платника податків або подано заяву про зняття з обліку платника </a:t>
            </a:r>
            <a:r>
              <a:rPr lang="uk-UA" sz="1400" dirty="0" smtClean="0"/>
              <a:t>податків</a:t>
            </a:r>
          </a:p>
          <a:p>
            <a:pPr marL="0" indent="0" algn="just"/>
            <a:r>
              <a:rPr lang="uk-UA" sz="1400" dirty="0" smtClean="0"/>
              <a:t>__________________________________________________________________________________</a:t>
            </a:r>
          </a:p>
          <a:p>
            <a:pPr marL="0" indent="354013" algn="just"/>
            <a:r>
              <a:rPr lang="uk-UA" sz="1400" dirty="0" smtClean="0"/>
              <a:t>7. </a:t>
            </a:r>
            <a:r>
              <a:rPr lang="ru-RU" sz="1400" dirty="0" err="1"/>
              <a:t>платником</a:t>
            </a:r>
            <a:r>
              <a:rPr lang="ru-RU" sz="1400" dirty="0"/>
              <a:t> подано </a:t>
            </a:r>
            <a:r>
              <a:rPr lang="ru-RU" sz="1400" dirty="0" err="1"/>
              <a:t>декларацію</a:t>
            </a:r>
            <a:r>
              <a:rPr lang="ru-RU" sz="1400" dirty="0"/>
              <a:t>, в </a:t>
            </a:r>
            <a:r>
              <a:rPr lang="ru-RU" sz="1400" dirty="0" err="1"/>
              <a:t>якій</a:t>
            </a:r>
            <a:r>
              <a:rPr lang="ru-RU" sz="1400" dirty="0"/>
              <a:t> заявлено до </a:t>
            </a:r>
            <a:r>
              <a:rPr lang="ru-RU" sz="1400" dirty="0" err="1"/>
              <a:t>відшкодування</a:t>
            </a:r>
            <a:r>
              <a:rPr lang="ru-RU" sz="1400" dirty="0"/>
              <a:t> з бюджету </a:t>
            </a:r>
            <a:r>
              <a:rPr lang="ru-RU" sz="1400" dirty="0" err="1"/>
              <a:t>податок</a:t>
            </a:r>
            <a:r>
              <a:rPr lang="ru-RU" sz="1400" dirty="0"/>
              <a:t> на </a:t>
            </a:r>
            <a:r>
              <a:rPr lang="ru-RU" sz="1400" dirty="0" err="1"/>
              <a:t>додану</a:t>
            </a:r>
            <a:r>
              <a:rPr lang="ru-RU" sz="1400" dirty="0"/>
              <a:t> </a:t>
            </a:r>
            <a:r>
              <a:rPr lang="ru-RU" sz="1400" dirty="0" err="1" smtClean="0"/>
              <a:t>вартість</a:t>
            </a:r>
            <a:r>
              <a:rPr lang="ru-RU" sz="1400" dirty="0" smtClean="0"/>
              <a:t> та/</a:t>
            </a:r>
            <a:r>
              <a:rPr lang="ru-RU" sz="1400" dirty="0" err="1" smtClean="0"/>
              <a:t>або</a:t>
            </a:r>
            <a:r>
              <a:rPr lang="ru-RU" sz="1400" dirty="0" smtClean="0"/>
              <a:t> </a:t>
            </a:r>
            <a:r>
              <a:rPr lang="ru-RU" sz="1400" dirty="0"/>
              <a:t>з </a:t>
            </a:r>
            <a:r>
              <a:rPr lang="ru-RU" sz="1400" dirty="0" err="1"/>
              <a:t>від'ємним</a:t>
            </a:r>
            <a:r>
              <a:rPr lang="ru-RU" sz="1400" dirty="0"/>
              <a:t> </a:t>
            </a:r>
            <a:r>
              <a:rPr lang="ru-RU" sz="1400" dirty="0" err="1"/>
              <a:t>значенням</a:t>
            </a:r>
            <a:r>
              <a:rPr lang="ru-RU" sz="1400" dirty="0"/>
              <a:t> з </a:t>
            </a:r>
            <a:r>
              <a:rPr lang="ru-RU" sz="1400" dirty="0" err="1"/>
              <a:t>податку</a:t>
            </a:r>
            <a:r>
              <a:rPr lang="ru-RU" sz="1400" dirty="0"/>
              <a:t> на </a:t>
            </a:r>
            <a:r>
              <a:rPr lang="ru-RU" sz="1400" dirty="0" err="1"/>
              <a:t>додану</a:t>
            </a:r>
            <a:r>
              <a:rPr lang="ru-RU" sz="1400" dirty="0"/>
              <a:t> </a:t>
            </a:r>
            <a:r>
              <a:rPr lang="ru-RU" sz="1400" dirty="0" err="1"/>
              <a:t>вартість</a:t>
            </a:r>
            <a:r>
              <a:rPr lang="ru-RU" sz="1400" dirty="0"/>
              <a:t>, яке становить </a:t>
            </a:r>
            <a:r>
              <a:rPr lang="ru-RU" sz="1400" dirty="0" err="1"/>
              <a:t>більше</a:t>
            </a:r>
            <a:r>
              <a:rPr lang="ru-RU" sz="1400" dirty="0"/>
              <a:t> 100 тис. </a:t>
            </a:r>
            <a:r>
              <a:rPr lang="ru-RU" sz="1400" dirty="0" err="1"/>
              <a:t>гривень</a:t>
            </a:r>
            <a:r>
              <a:rPr lang="ru-RU" sz="1400" dirty="0" smtClean="0"/>
              <a:t>.</a:t>
            </a:r>
          </a:p>
          <a:p>
            <a:pPr marL="0" indent="0" algn="just"/>
            <a:r>
              <a:rPr lang="uk-UA" sz="1400" dirty="0" smtClean="0"/>
              <a:t>__________________________________________________________________________________</a:t>
            </a:r>
          </a:p>
          <a:p>
            <a:pPr marL="0" indent="354013" algn="just"/>
            <a:r>
              <a:rPr lang="uk-UA" sz="1400" dirty="0" smtClean="0"/>
              <a:t>8.</a:t>
            </a:r>
            <a:r>
              <a:rPr lang="ru-RU" sz="1400" dirty="0"/>
              <a:t> </a:t>
            </a:r>
            <a:r>
              <a:rPr lang="ru-RU" sz="1400" dirty="0" err="1"/>
              <a:t>отримано</a:t>
            </a:r>
            <a:r>
              <a:rPr lang="ru-RU" sz="1400" dirty="0"/>
              <a:t> </a:t>
            </a:r>
            <a:r>
              <a:rPr lang="ru-RU" sz="1400" dirty="0" err="1"/>
              <a:t>судове</a:t>
            </a:r>
            <a:r>
              <a:rPr lang="ru-RU" sz="1400" dirty="0"/>
              <a:t> </a:t>
            </a:r>
            <a:r>
              <a:rPr lang="ru-RU" sz="1400" dirty="0" err="1"/>
              <a:t>рішення</a:t>
            </a:r>
            <a:r>
              <a:rPr lang="ru-RU" sz="1400" dirty="0"/>
              <a:t> суду (</a:t>
            </a:r>
            <a:r>
              <a:rPr lang="ru-RU" sz="1400" dirty="0" err="1"/>
              <a:t>слідчого</a:t>
            </a:r>
            <a:r>
              <a:rPr lang="ru-RU" sz="1400" dirty="0"/>
              <a:t> </a:t>
            </a:r>
            <a:r>
              <a:rPr lang="ru-RU" sz="1400" dirty="0" err="1"/>
              <a:t>судді</a:t>
            </a:r>
            <a:r>
              <a:rPr lang="ru-RU" sz="1400" dirty="0"/>
              <a:t>) про </a:t>
            </a:r>
            <a:r>
              <a:rPr lang="ru-RU" sz="1400" dirty="0" err="1"/>
              <a:t>призначення</a:t>
            </a:r>
            <a:r>
              <a:rPr lang="ru-RU" sz="1400" dirty="0"/>
              <a:t> </a:t>
            </a:r>
            <a:r>
              <a:rPr lang="ru-RU" sz="1400" dirty="0" err="1"/>
              <a:t>перевірки</a:t>
            </a:r>
            <a:r>
              <a:rPr lang="ru-RU" sz="1400" dirty="0"/>
              <a:t>, </a:t>
            </a:r>
            <a:r>
              <a:rPr lang="ru-RU" sz="1400" dirty="0" err="1"/>
              <a:t>винесену</a:t>
            </a:r>
            <a:r>
              <a:rPr lang="ru-RU" sz="1400" dirty="0"/>
              <a:t> ними </a:t>
            </a:r>
            <a:r>
              <a:rPr lang="ru-RU" sz="1400" dirty="0" err="1"/>
              <a:t>відповідно</a:t>
            </a:r>
            <a:r>
              <a:rPr lang="ru-RU" sz="1400" dirty="0"/>
              <a:t> до </a:t>
            </a:r>
            <a:r>
              <a:rPr lang="ru-RU" sz="1400" dirty="0" smtClean="0"/>
              <a:t>закону</a:t>
            </a:r>
          </a:p>
          <a:p>
            <a:pPr marL="0" indent="0" algn="just"/>
            <a:r>
              <a:rPr lang="uk-UA" sz="1400" dirty="0" smtClean="0"/>
              <a:t>__________________________________________________________________________________</a:t>
            </a:r>
            <a:endParaRPr lang="ru-RU" sz="1400" dirty="0"/>
          </a:p>
        </p:txBody>
      </p:sp>
    </p:spTree>
    <p:extLst>
      <p:ext uri="{BB962C8B-B14F-4D97-AF65-F5344CB8AC3E}">
        <p14:creationId xmlns:p14="http://schemas.microsoft.com/office/powerpoint/2010/main" val="2124500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3"/>
            <a:ext cx="8115300" cy="648072"/>
          </a:xfrm>
        </p:spPr>
        <p:txBody>
          <a:bodyPr/>
          <a:lstStyle/>
          <a:p>
            <a:r>
              <a:rPr lang="ru-RU" sz="2000" b="1" dirty="0">
                <a:solidFill>
                  <a:srgbClr val="000000"/>
                </a:solidFill>
              </a:rPr>
              <a:t>Документальна </a:t>
            </a:r>
            <a:r>
              <a:rPr lang="ru-RU" sz="2000" b="1" dirty="0" err="1">
                <a:solidFill>
                  <a:srgbClr val="000000"/>
                </a:solidFill>
              </a:rPr>
              <a:t>позапланова</a:t>
            </a:r>
            <a:r>
              <a:rPr lang="ru-RU" sz="2000" b="1" dirty="0">
                <a:solidFill>
                  <a:srgbClr val="000000"/>
                </a:solidFill>
              </a:rPr>
              <a:t> </a:t>
            </a:r>
            <a:r>
              <a:rPr lang="ru-RU" sz="2000" b="1" dirty="0" err="1">
                <a:solidFill>
                  <a:srgbClr val="000000"/>
                </a:solidFill>
              </a:rPr>
              <a:t>перевірка</a:t>
            </a:r>
            <a:r>
              <a:rPr lang="ru-RU" sz="2000" b="1" dirty="0">
                <a:solidFill>
                  <a:srgbClr val="000000"/>
                </a:solidFill>
              </a:rPr>
              <a:t> </a:t>
            </a:r>
            <a:r>
              <a:rPr lang="ru-RU" sz="2000" b="1" dirty="0" err="1">
                <a:solidFill>
                  <a:srgbClr val="000000"/>
                </a:solidFill>
              </a:rPr>
              <a:t>здійснюється</a:t>
            </a:r>
            <a:r>
              <a:rPr lang="ru-RU" sz="2000" b="1" dirty="0">
                <a:solidFill>
                  <a:srgbClr val="000000"/>
                </a:solidFill>
              </a:rPr>
              <a:t> за </a:t>
            </a:r>
            <a:r>
              <a:rPr lang="ru-RU" sz="2000" b="1" dirty="0" err="1">
                <a:solidFill>
                  <a:srgbClr val="000000"/>
                </a:solidFill>
              </a:rPr>
              <a:t>наявності</a:t>
            </a:r>
            <a:r>
              <a:rPr lang="ru-RU" sz="2000" b="1" dirty="0">
                <a:solidFill>
                  <a:srgbClr val="000000"/>
                </a:solidFill>
              </a:rPr>
              <a:t> </a:t>
            </a:r>
            <a:r>
              <a:rPr lang="ru-RU" sz="2000" b="1" dirty="0" err="1">
                <a:solidFill>
                  <a:srgbClr val="000000"/>
                </a:solidFill>
              </a:rPr>
              <a:t>хоча</a:t>
            </a:r>
            <a:r>
              <a:rPr lang="ru-RU" sz="2000" b="1" dirty="0">
                <a:solidFill>
                  <a:srgbClr val="000000"/>
                </a:solidFill>
              </a:rPr>
              <a:t> б </a:t>
            </a:r>
            <a:r>
              <a:rPr lang="ru-RU" sz="2000" b="1" dirty="0" err="1">
                <a:solidFill>
                  <a:srgbClr val="000000"/>
                </a:solidFill>
              </a:rPr>
              <a:t>однієї</a:t>
            </a:r>
            <a:r>
              <a:rPr lang="ru-RU" sz="2000" b="1" dirty="0">
                <a:solidFill>
                  <a:srgbClr val="000000"/>
                </a:solidFill>
              </a:rPr>
              <a:t> з таких </a:t>
            </a:r>
            <a:r>
              <a:rPr lang="ru-RU" sz="2000" b="1" dirty="0" err="1">
                <a:solidFill>
                  <a:srgbClr val="000000"/>
                </a:solidFill>
              </a:rPr>
              <a:t>підстав</a:t>
            </a:r>
            <a:endParaRPr lang="ru-RU" dirty="0"/>
          </a:p>
        </p:txBody>
      </p:sp>
      <p:sp>
        <p:nvSpPr>
          <p:cNvPr id="3" name="Текст 2"/>
          <p:cNvSpPr>
            <a:spLocks noGrp="1"/>
          </p:cNvSpPr>
          <p:nvPr>
            <p:ph type="body" idx="1"/>
          </p:nvPr>
        </p:nvSpPr>
        <p:spPr>
          <a:xfrm>
            <a:off x="428625" y="1196752"/>
            <a:ext cx="8258175" cy="5328592"/>
          </a:xfrm>
        </p:spPr>
        <p:txBody>
          <a:bodyPr/>
          <a:lstStyle/>
          <a:p>
            <a:pPr marL="0" indent="354013"/>
            <a:r>
              <a:rPr lang="uk-UA" sz="1400" dirty="0" smtClean="0"/>
              <a:t>9. </a:t>
            </a:r>
            <a:r>
              <a:rPr lang="ru-RU" sz="1400" dirty="0" err="1"/>
              <a:t>щодо</a:t>
            </a:r>
            <a:r>
              <a:rPr lang="ru-RU" sz="1400" dirty="0"/>
              <a:t> </a:t>
            </a:r>
            <a:r>
              <a:rPr lang="ru-RU" sz="1400" dirty="0" err="1"/>
              <a:t>платника</a:t>
            </a:r>
            <a:r>
              <a:rPr lang="ru-RU" sz="1400" dirty="0"/>
              <a:t> </a:t>
            </a:r>
            <a:r>
              <a:rPr lang="ru-RU" sz="1400" dirty="0" err="1"/>
              <a:t>податку</a:t>
            </a:r>
            <a:r>
              <a:rPr lang="ru-RU" sz="1400" dirty="0"/>
              <a:t> подано </a:t>
            </a:r>
            <a:r>
              <a:rPr lang="ru-RU" sz="1400" dirty="0" err="1" smtClean="0"/>
              <a:t>скаргу</a:t>
            </a:r>
            <a:r>
              <a:rPr lang="ru-RU" sz="1400" dirty="0" smtClean="0"/>
              <a:t> про </a:t>
            </a:r>
            <a:r>
              <a:rPr lang="ru-RU" sz="1400" dirty="0" err="1"/>
              <a:t>ненадання</a:t>
            </a:r>
            <a:r>
              <a:rPr lang="ru-RU" sz="1400" dirty="0"/>
              <a:t> таким </a:t>
            </a:r>
            <a:r>
              <a:rPr lang="ru-RU" sz="1400" dirty="0" err="1"/>
              <a:t>платником</a:t>
            </a:r>
            <a:r>
              <a:rPr lang="ru-RU" sz="1400" dirty="0"/>
              <a:t> </a:t>
            </a:r>
            <a:r>
              <a:rPr lang="ru-RU" sz="1400" dirty="0" err="1"/>
              <a:t>податків</a:t>
            </a:r>
            <a:r>
              <a:rPr lang="ru-RU" sz="1400" dirty="0"/>
              <a:t> </a:t>
            </a:r>
            <a:r>
              <a:rPr lang="ru-RU" sz="1400" dirty="0" err="1"/>
              <a:t>податкової</a:t>
            </a:r>
            <a:r>
              <a:rPr lang="ru-RU" sz="1400" dirty="0"/>
              <a:t> </a:t>
            </a:r>
            <a:r>
              <a:rPr lang="ru-RU" sz="1400" dirty="0" err="1"/>
              <a:t>накладної</a:t>
            </a:r>
            <a:r>
              <a:rPr lang="ru-RU" sz="1400" dirty="0"/>
              <a:t> </a:t>
            </a:r>
            <a:r>
              <a:rPr lang="ru-RU" sz="1400" dirty="0" err="1"/>
              <a:t>покупцю</a:t>
            </a:r>
            <a:r>
              <a:rPr lang="ru-RU" sz="1400" dirty="0"/>
              <a:t> </a:t>
            </a:r>
            <a:r>
              <a:rPr lang="ru-RU" sz="1400" dirty="0" err="1"/>
              <a:t>або</a:t>
            </a:r>
            <a:r>
              <a:rPr lang="ru-RU" sz="1400" dirty="0"/>
              <a:t> про </a:t>
            </a:r>
            <a:r>
              <a:rPr lang="ru-RU" sz="1400" dirty="0" err="1"/>
              <a:t>допущення</a:t>
            </a:r>
            <a:r>
              <a:rPr lang="ru-RU" sz="1400" dirty="0"/>
              <a:t> </a:t>
            </a:r>
            <a:r>
              <a:rPr lang="ru-RU" sz="1400" dirty="0" err="1"/>
              <a:t>продавцем</a:t>
            </a:r>
            <a:r>
              <a:rPr lang="ru-RU" sz="1400" dirty="0"/>
              <a:t> </a:t>
            </a:r>
            <a:r>
              <a:rPr lang="ru-RU" sz="1400" dirty="0" err="1"/>
              <a:t>товарів</a:t>
            </a:r>
            <a:r>
              <a:rPr lang="ru-RU" sz="1400" dirty="0"/>
              <a:t>/</a:t>
            </a:r>
            <a:r>
              <a:rPr lang="ru-RU" sz="1400" dirty="0" err="1"/>
              <a:t>послуг</a:t>
            </a:r>
            <a:r>
              <a:rPr lang="ru-RU" sz="1400" dirty="0"/>
              <a:t> </a:t>
            </a:r>
            <a:r>
              <a:rPr lang="ru-RU" sz="1400" dirty="0" err="1"/>
              <a:t>помилок</a:t>
            </a:r>
            <a:r>
              <a:rPr lang="ru-RU" sz="1400" dirty="0"/>
              <a:t> при </a:t>
            </a:r>
            <a:r>
              <a:rPr lang="ru-RU" sz="1400" dirty="0" err="1"/>
              <a:t>зазначенні</a:t>
            </a:r>
            <a:r>
              <a:rPr lang="ru-RU" sz="1400" dirty="0"/>
              <a:t> </a:t>
            </a:r>
            <a:r>
              <a:rPr lang="ru-RU" sz="1400" dirty="0" err="1"/>
              <a:t>обов’язкових</a:t>
            </a:r>
            <a:r>
              <a:rPr lang="ru-RU" sz="1400" dirty="0"/>
              <a:t> </a:t>
            </a:r>
            <a:r>
              <a:rPr lang="ru-RU" sz="1400" dirty="0" err="1"/>
              <a:t>реквізитів</a:t>
            </a:r>
            <a:r>
              <a:rPr lang="ru-RU" sz="1400" dirty="0"/>
              <a:t> </a:t>
            </a:r>
            <a:r>
              <a:rPr lang="ru-RU" sz="1400" dirty="0" err="1"/>
              <a:t>податкової</a:t>
            </a:r>
            <a:r>
              <a:rPr lang="ru-RU" sz="1400" dirty="0"/>
              <a:t> </a:t>
            </a:r>
            <a:r>
              <a:rPr lang="ru-RU" sz="1400" dirty="0" err="1"/>
              <a:t>накладної</a:t>
            </a:r>
            <a:r>
              <a:rPr lang="ru-RU" sz="1400" dirty="0"/>
              <a:t>, </a:t>
            </a:r>
            <a:r>
              <a:rPr lang="ru-RU" sz="1400" dirty="0" smtClean="0"/>
              <a:t>та/</a:t>
            </a:r>
            <a:r>
              <a:rPr lang="ru-RU" sz="1400" dirty="0" err="1" smtClean="0"/>
              <a:t>або</a:t>
            </a:r>
            <a:r>
              <a:rPr lang="ru-RU" sz="1400" dirty="0" smtClean="0"/>
              <a:t> </a:t>
            </a:r>
            <a:r>
              <a:rPr lang="ru-RU" sz="1400" dirty="0" err="1"/>
              <a:t>порушення</a:t>
            </a:r>
            <a:r>
              <a:rPr lang="ru-RU" sz="1400" dirty="0"/>
              <a:t> </a:t>
            </a:r>
            <a:r>
              <a:rPr lang="ru-RU" sz="1400" dirty="0" err="1"/>
              <a:t>продавцем</a:t>
            </a:r>
            <a:r>
              <a:rPr lang="ru-RU" sz="1400" dirty="0"/>
              <a:t>/</a:t>
            </a:r>
            <a:r>
              <a:rPr lang="ru-RU" sz="1400" dirty="0" err="1"/>
              <a:t>покупцем</a:t>
            </a:r>
            <a:r>
              <a:rPr lang="ru-RU" sz="1400" dirty="0"/>
              <a:t> </a:t>
            </a:r>
            <a:r>
              <a:rPr lang="ru-RU" sz="1400" dirty="0" err="1"/>
              <a:t>граничних</a:t>
            </a:r>
            <a:r>
              <a:rPr lang="ru-RU" sz="1400" dirty="0"/>
              <a:t> </a:t>
            </a:r>
            <a:r>
              <a:rPr lang="ru-RU" sz="1400" dirty="0" err="1"/>
              <a:t>термінів</a:t>
            </a:r>
            <a:r>
              <a:rPr lang="ru-RU" sz="1400" dirty="0"/>
              <a:t> </a:t>
            </a:r>
            <a:r>
              <a:rPr lang="ru-RU" sz="1400" dirty="0" err="1"/>
              <a:t>реєстрації</a:t>
            </a:r>
            <a:r>
              <a:rPr lang="ru-RU" sz="1400" dirty="0"/>
              <a:t> в </a:t>
            </a:r>
            <a:r>
              <a:rPr lang="ru-RU" sz="1400" dirty="0" err="1"/>
              <a:t>Єдиному</a:t>
            </a:r>
            <a:r>
              <a:rPr lang="ru-RU" sz="1400" dirty="0"/>
              <a:t> </a:t>
            </a:r>
            <a:r>
              <a:rPr lang="ru-RU" sz="1400" dirty="0" err="1"/>
              <a:t>реєстрі</a:t>
            </a:r>
            <a:r>
              <a:rPr lang="ru-RU" sz="1400" dirty="0"/>
              <a:t> </a:t>
            </a:r>
            <a:r>
              <a:rPr lang="ru-RU" sz="1400" dirty="0" err="1"/>
              <a:t>податкових</a:t>
            </a:r>
            <a:r>
              <a:rPr lang="ru-RU" sz="1400" dirty="0"/>
              <a:t> </a:t>
            </a:r>
            <a:r>
              <a:rPr lang="ru-RU" sz="1400" dirty="0" err="1"/>
              <a:t>накладних</a:t>
            </a:r>
            <a:r>
              <a:rPr lang="ru-RU" sz="1400" dirty="0"/>
              <a:t> </a:t>
            </a:r>
            <a:r>
              <a:rPr lang="ru-RU" sz="1400" dirty="0" err="1"/>
              <a:t>податкової</a:t>
            </a:r>
            <a:r>
              <a:rPr lang="ru-RU" sz="1400" dirty="0"/>
              <a:t> </a:t>
            </a:r>
            <a:r>
              <a:rPr lang="ru-RU" sz="1400" dirty="0" err="1"/>
              <a:t>накладної</a:t>
            </a:r>
            <a:r>
              <a:rPr lang="ru-RU" sz="1400" dirty="0"/>
              <a:t> та/</a:t>
            </a:r>
            <a:r>
              <a:rPr lang="ru-RU" sz="1400" dirty="0" err="1"/>
              <a:t>або</a:t>
            </a:r>
            <a:r>
              <a:rPr lang="ru-RU" sz="1400" dirty="0"/>
              <a:t> </a:t>
            </a:r>
            <a:r>
              <a:rPr lang="ru-RU" sz="1400" dirty="0" err="1"/>
              <a:t>розрахунку</a:t>
            </a:r>
            <a:r>
              <a:rPr lang="ru-RU" sz="1400" dirty="0"/>
              <a:t> </a:t>
            </a:r>
            <a:r>
              <a:rPr lang="ru-RU" sz="1400" dirty="0" err="1"/>
              <a:t>коригування</a:t>
            </a:r>
            <a:r>
              <a:rPr lang="ru-RU" sz="1400" dirty="0"/>
              <a:t> у </a:t>
            </a:r>
            <a:r>
              <a:rPr lang="ru-RU" sz="1400" dirty="0" err="1"/>
              <a:t>разі</a:t>
            </a:r>
            <a:r>
              <a:rPr lang="ru-RU" sz="1400" dirty="0"/>
              <a:t> </a:t>
            </a:r>
            <a:r>
              <a:rPr lang="ru-RU" sz="1400" dirty="0" err="1"/>
              <a:t>ненадання</a:t>
            </a:r>
            <a:r>
              <a:rPr lang="ru-RU" sz="1400" dirty="0"/>
              <a:t> таким </a:t>
            </a:r>
            <a:r>
              <a:rPr lang="ru-RU" sz="1400" dirty="0" err="1"/>
              <a:t>платником</a:t>
            </a:r>
            <a:r>
              <a:rPr lang="ru-RU" sz="1400" dirty="0"/>
              <a:t> </a:t>
            </a:r>
            <a:r>
              <a:rPr lang="ru-RU" sz="1400" dirty="0" err="1"/>
              <a:t>податків</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a:t>письмового</a:t>
            </a:r>
            <a:r>
              <a:rPr lang="ru-RU" sz="1400" dirty="0"/>
              <a:t> </a:t>
            </a:r>
            <a:r>
              <a:rPr lang="ru-RU" sz="1400" dirty="0" err="1"/>
              <a:t>запиту</a:t>
            </a:r>
            <a:r>
              <a:rPr lang="ru-RU" sz="1400" dirty="0"/>
              <a:t> </a:t>
            </a:r>
            <a:r>
              <a:rPr lang="ru-RU" sz="1400" dirty="0" err="1"/>
              <a:t>контролюючого</a:t>
            </a:r>
            <a:r>
              <a:rPr lang="ru-RU" sz="1400" dirty="0"/>
              <a:t> органу, в </a:t>
            </a:r>
            <a:r>
              <a:rPr lang="ru-RU" sz="1400" dirty="0" err="1"/>
              <a:t>якому</a:t>
            </a:r>
            <a:r>
              <a:rPr lang="ru-RU" sz="1400" dirty="0"/>
              <a:t> </a:t>
            </a:r>
            <a:r>
              <a:rPr lang="ru-RU" sz="1400" dirty="0" err="1"/>
              <a:t>зазначається</a:t>
            </a:r>
            <a:r>
              <a:rPr lang="ru-RU" sz="1400" dirty="0"/>
              <a:t> </a:t>
            </a:r>
            <a:r>
              <a:rPr lang="ru-RU" sz="1400" dirty="0" err="1"/>
              <a:t>інформація</a:t>
            </a:r>
            <a:r>
              <a:rPr lang="ru-RU" sz="1400" dirty="0"/>
              <a:t> </a:t>
            </a:r>
            <a:r>
              <a:rPr lang="ru-RU" sz="1400" dirty="0" err="1"/>
              <a:t>із</a:t>
            </a:r>
            <a:r>
              <a:rPr lang="ru-RU" sz="1400" dirty="0"/>
              <a:t> </a:t>
            </a:r>
            <a:r>
              <a:rPr lang="ru-RU" sz="1400" dirty="0" err="1"/>
              <a:t>скарги</a:t>
            </a:r>
            <a:r>
              <a:rPr lang="ru-RU" sz="1400" dirty="0"/>
              <a:t>, </a:t>
            </a:r>
            <a:r>
              <a:rPr lang="ru-RU" sz="1400" dirty="0" err="1"/>
              <a:t>пояснень</a:t>
            </a:r>
            <a:r>
              <a:rPr lang="ru-RU" sz="1400" dirty="0"/>
              <a:t> та документального </a:t>
            </a:r>
            <a:r>
              <a:rPr lang="ru-RU" sz="1400" dirty="0" err="1"/>
              <a:t>підтвердження</a:t>
            </a:r>
            <a:r>
              <a:rPr lang="ru-RU" sz="1400" dirty="0"/>
              <a:t> на </a:t>
            </a:r>
            <a:r>
              <a:rPr lang="ru-RU" sz="1400" dirty="0" err="1"/>
              <a:t>цей</a:t>
            </a:r>
            <a:r>
              <a:rPr lang="ru-RU" sz="1400" dirty="0"/>
              <a:t> </a:t>
            </a:r>
            <a:r>
              <a:rPr lang="ru-RU" sz="1400" u="sng" dirty="0" smtClean="0"/>
              <a:t>запит.</a:t>
            </a:r>
            <a:r>
              <a:rPr lang="uk-UA" sz="1400" dirty="0" smtClean="0"/>
              <a:t>____________________________________________________________________________</a:t>
            </a:r>
            <a:endParaRPr lang="ru-RU" sz="1400" dirty="0" smtClean="0"/>
          </a:p>
          <a:p>
            <a:pPr marL="0" indent="354013" algn="just"/>
            <a:r>
              <a:rPr lang="uk-UA" sz="1400" dirty="0" smtClean="0"/>
              <a:t>10. </a:t>
            </a:r>
            <a:r>
              <a:rPr lang="ru-RU" sz="1400" dirty="0" err="1"/>
              <a:t>контролюючим</a:t>
            </a:r>
            <a:r>
              <a:rPr lang="ru-RU" sz="1400" dirty="0"/>
              <a:t> органом </a:t>
            </a:r>
            <a:r>
              <a:rPr lang="ru-RU" sz="1400" dirty="0" err="1"/>
              <a:t>вищого</a:t>
            </a:r>
            <a:r>
              <a:rPr lang="ru-RU" sz="1400" dirty="0"/>
              <a:t> </a:t>
            </a:r>
            <a:r>
              <a:rPr lang="ru-RU" sz="1400" dirty="0" err="1"/>
              <a:t>рівня</a:t>
            </a:r>
            <a:r>
              <a:rPr lang="ru-RU" sz="1400" dirty="0"/>
              <a:t> в порядку контролю за </a:t>
            </a:r>
            <a:r>
              <a:rPr lang="ru-RU" sz="1400" dirty="0" err="1"/>
              <a:t>діями</a:t>
            </a:r>
            <a:r>
              <a:rPr lang="ru-RU" sz="1400" dirty="0"/>
              <a:t> </a:t>
            </a:r>
            <a:r>
              <a:rPr lang="ru-RU" sz="1400" dirty="0" err="1"/>
              <a:t>або</a:t>
            </a:r>
            <a:r>
              <a:rPr lang="ru-RU" sz="1400" dirty="0"/>
              <a:t> </a:t>
            </a:r>
            <a:r>
              <a:rPr lang="ru-RU" sz="1400" dirty="0" err="1"/>
              <a:t>бездіяльністю</a:t>
            </a:r>
            <a:r>
              <a:rPr lang="ru-RU" sz="1400" dirty="0"/>
              <a:t> </a:t>
            </a:r>
            <a:r>
              <a:rPr lang="ru-RU" sz="1400" dirty="0" err="1"/>
              <a:t>посадових</a:t>
            </a:r>
            <a:r>
              <a:rPr lang="ru-RU" sz="1400" dirty="0"/>
              <a:t> </a:t>
            </a:r>
            <a:r>
              <a:rPr lang="ru-RU" sz="1400" dirty="0" err="1"/>
              <a:t>осіб</a:t>
            </a:r>
            <a:r>
              <a:rPr lang="ru-RU" sz="1400" dirty="0"/>
              <a:t> </a:t>
            </a:r>
            <a:r>
              <a:rPr lang="ru-RU" sz="1400" dirty="0" err="1"/>
              <a:t>контролюючого</a:t>
            </a:r>
            <a:r>
              <a:rPr lang="ru-RU" sz="1400" dirty="0"/>
              <a:t> органу </a:t>
            </a:r>
            <a:r>
              <a:rPr lang="ru-RU" sz="1400" dirty="0" err="1"/>
              <a:t>нижчого</a:t>
            </a:r>
            <a:r>
              <a:rPr lang="ru-RU" sz="1400" dirty="0"/>
              <a:t> </a:t>
            </a:r>
            <a:r>
              <a:rPr lang="ru-RU" sz="1400" dirty="0" err="1"/>
              <a:t>рівня</a:t>
            </a:r>
            <a:r>
              <a:rPr lang="ru-RU" sz="1400" dirty="0"/>
              <a:t> </a:t>
            </a:r>
            <a:r>
              <a:rPr lang="ru-RU" sz="1400" dirty="0" err="1"/>
              <a:t>здійснено</a:t>
            </a:r>
            <a:r>
              <a:rPr lang="ru-RU" sz="1400" dirty="0"/>
              <a:t> </a:t>
            </a:r>
            <a:r>
              <a:rPr lang="ru-RU" sz="1400" dirty="0" err="1"/>
              <a:t>перевірку</a:t>
            </a:r>
            <a:r>
              <a:rPr lang="ru-RU" sz="1400" dirty="0"/>
              <a:t> </a:t>
            </a:r>
            <a:r>
              <a:rPr lang="ru-RU" sz="1400" dirty="0" err="1"/>
              <a:t>документів</a:t>
            </a:r>
            <a:r>
              <a:rPr lang="ru-RU" sz="1400" dirty="0"/>
              <a:t> </a:t>
            </a:r>
            <a:r>
              <a:rPr lang="ru-RU" sz="1400" dirty="0" err="1"/>
              <a:t>обов'язкової</a:t>
            </a:r>
            <a:r>
              <a:rPr lang="ru-RU" sz="1400" dirty="0"/>
              <a:t> </a:t>
            </a:r>
            <a:r>
              <a:rPr lang="ru-RU" sz="1400" dirty="0" err="1"/>
              <a:t>звітності</a:t>
            </a:r>
            <a:r>
              <a:rPr lang="ru-RU" sz="1400" dirty="0"/>
              <a:t> </a:t>
            </a:r>
            <a:r>
              <a:rPr lang="ru-RU" sz="1400" dirty="0" err="1"/>
              <a:t>платника</a:t>
            </a:r>
            <a:r>
              <a:rPr lang="ru-RU" sz="1400" dirty="0"/>
              <a:t> </a:t>
            </a:r>
            <a:r>
              <a:rPr lang="ru-RU" sz="1400" dirty="0" err="1"/>
              <a:t>податків</a:t>
            </a:r>
            <a:r>
              <a:rPr lang="ru-RU" sz="1400" dirty="0"/>
              <a:t> </a:t>
            </a:r>
            <a:r>
              <a:rPr lang="ru-RU" sz="1400" dirty="0" err="1"/>
              <a:t>або</a:t>
            </a:r>
            <a:r>
              <a:rPr lang="ru-RU" sz="1400" dirty="0"/>
              <a:t> </a:t>
            </a:r>
            <a:r>
              <a:rPr lang="ru-RU" sz="1400" dirty="0" err="1"/>
              <a:t>матеріалів</a:t>
            </a:r>
            <a:r>
              <a:rPr lang="ru-RU" sz="1400" dirty="0"/>
              <a:t> </a:t>
            </a:r>
            <a:r>
              <a:rPr lang="ru-RU" sz="1400" dirty="0" err="1"/>
              <a:t>документальної</a:t>
            </a:r>
            <a:r>
              <a:rPr lang="ru-RU" sz="1400" dirty="0"/>
              <a:t> </a:t>
            </a:r>
            <a:r>
              <a:rPr lang="ru-RU" sz="1400" dirty="0" err="1"/>
              <a:t>перевірки</a:t>
            </a:r>
            <a:r>
              <a:rPr lang="ru-RU" sz="1400" dirty="0"/>
              <a:t>, </a:t>
            </a:r>
            <a:r>
              <a:rPr lang="ru-RU" sz="1400" dirty="0" err="1"/>
              <a:t>проведеної</a:t>
            </a:r>
            <a:r>
              <a:rPr lang="ru-RU" sz="1400" dirty="0"/>
              <a:t> </a:t>
            </a:r>
            <a:r>
              <a:rPr lang="ru-RU" sz="1400" dirty="0" err="1"/>
              <a:t>контролюючим</a:t>
            </a:r>
            <a:r>
              <a:rPr lang="ru-RU" sz="1400" dirty="0"/>
              <a:t> органом </a:t>
            </a:r>
            <a:r>
              <a:rPr lang="ru-RU" sz="1400" dirty="0" err="1"/>
              <a:t>нижчого</a:t>
            </a:r>
            <a:r>
              <a:rPr lang="ru-RU" sz="1400" dirty="0"/>
              <a:t> </a:t>
            </a:r>
            <a:r>
              <a:rPr lang="ru-RU" sz="1400" dirty="0" err="1"/>
              <a:t>рівня</a:t>
            </a:r>
            <a:r>
              <a:rPr lang="ru-RU" sz="1400" dirty="0"/>
              <a:t>, і </a:t>
            </a:r>
            <a:r>
              <a:rPr lang="ru-RU" sz="1400" dirty="0" err="1"/>
              <a:t>виявлено</a:t>
            </a:r>
            <a:r>
              <a:rPr lang="ru-RU" sz="1400" dirty="0"/>
              <a:t> </a:t>
            </a:r>
            <a:r>
              <a:rPr lang="ru-RU" sz="1400" dirty="0" err="1"/>
              <a:t>невідповідність</a:t>
            </a:r>
            <a:r>
              <a:rPr lang="ru-RU" sz="1400" dirty="0"/>
              <a:t> </a:t>
            </a:r>
            <a:r>
              <a:rPr lang="ru-RU" sz="1400" dirty="0" err="1"/>
              <a:t>висновків</a:t>
            </a:r>
            <a:r>
              <a:rPr lang="ru-RU" sz="1400" dirty="0"/>
              <a:t> акта </a:t>
            </a:r>
            <a:r>
              <a:rPr lang="ru-RU" sz="1400" dirty="0" err="1"/>
              <a:t>перевірки</a:t>
            </a:r>
            <a:r>
              <a:rPr lang="ru-RU" sz="1400" dirty="0"/>
              <a:t> </a:t>
            </a:r>
            <a:r>
              <a:rPr lang="ru-RU" sz="1400" dirty="0" err="1"/>
              <a:t>вимогам</a:t>
            </a:r>
            <a:r>
              <a:rPr lang="ru-RU" sz="1400" dirty="0"/>
              <a:t> </a:t>
            </a:r>
            <a:r>
              <a:rPr lang="ru-RU" sz="1400" dirty="0" err="1"/>
              <a:t>законодавства</a:t>
            </a:r>
            <a:r>
              <a:rPr lang="ru-RU" sz="1400" dirty="0"/>
              <a:t> </a:t>
            </a:r>
            <a:r>
              <a:rPr lang="ru-RU" sz="1400" dirty="0" err="1"/>
              <a:t>або</a:t>
            </a:r>
            <a:r>
              <a:rPr lang="ru-RU" sz="1400" dirty="0"/>
              <a:t> </a:t>
            </a:r>
            <a:r>
              <a:rPr lang="ru-RU" sz="1400" dirty="0" err="1"/>
              <a:t>неповне</a:t>
            </a:r>
            <a:r>
              <a:rPr lang="ru-RU" sz="1400" dirty="0"/>
              <a:t> </a:t>
            </a:r>
            <a:r>
              <a:rPr lang="ru-RU" sz="1400" dirty="0" err="1"/>
              <a:t>з'ясування</a:t>
            </a:r>
            <a:r>
              <a:rPr lang="ru-RU" sz="1400" dirty="0"/>
              <a:t> </a:t>
            </a:r>
            <a:r>
              <a:rPr lang="ru-RU" sz="1400" dirty="0" err="1"/>
              <a:t>під</a:t>
            </a:r>
            <a:r>
              <a:rPr lang="ru-RU" sz="1400" dirty="0"/>
              <a:t> час </a:t>
            </a:r>
            <a:r>
              <a:rPr lang="ru-RU" sz="1400" dirty="0" err="1"/>
              <a:t>перевірки</a:t>
            </a:r>
            <a:r>
              <a:rPr lang="ru-RU" sz="1400" dirty="0"/>
              <a:t> </a:t>
            </a:r>
            <a:r>
              <a:rPr lang="ru-RU" sz="1400" dirty="0" err="1"/>
              <a:t>питань</a:t>
            </a:r>
            <a:r>
              <a:rPr lang="ru-RU" sz="1400" dirty="0"/>
              <a:t>, </a:t>
            </a:r>
            <a:r>
              <a:rPr lang="ru-RU" sz="1400" dirty="0" err="1"/>
              <a:t>що</a:t>
            </a:r>
            <a:r>
              <a:rPr lang="ru-RU" sz="1400" dirty="0"/>
              <a:t> </a:t>
            </a:r>
            <a:r>
              <a:rPr lang="ru-RU" sz="1400" dirty="0" err="1"/>
              <a:t>повинні</a:t>
            </a:r>
            <a:r>
              <a:rPr lang="ru-RU" sz="1400" dirty="0"/>
              <a:t> бути </a:t>
            </a:r>
            <a:r>
              <a:rPr lang="ru-RU" sz="1400" dirty="0" err="1"/>
              <a:t>з'ясовані</a:t>
            </a:r>
            <a:r>
              <a:rPr lang="ru-RU" sz="1400" dirty="0"/>
              <a:t> </a:t>
            </a:r>
            <a:r>
              <a:rPr lang="ru-RU" sz="1400" dirty="0" err="1"/>
              <a:t>під</a:t>
            </a:r>
            <a:r>
              <a:rPr lang="ru-RU" sz="1400" dirty="0"/>
              <a:t> час </a:t>
            </a:r>
            <a:r>
              <a:rPr lang="ru-RU" sz="1400" dirty="0" err="1"/>
              <a:t>перевірки</a:t>
            </a:r>
            <a:r>
              <a:rPr lang="ru-RU" sz="1400" dirty="0"/>
              <a:t> для </a:t>
            </a:r>
            <a:r>
              <a:rPr lang="ru-RU" sz="1400" dirty="0" err="1"/>
              <a:t>винесення</a:t>
            </a:r>
            <a:r>
              <a:rPr lang="ru-RU" sz="1400" dirty="0"/>
              <a:t> </a:t>
            </a:r>
            <a:r>
              <a:rPr lang="ru-RU" sz="1400" dirty="0" err="1"/>
              <a:t>об'єктивного</a:t>
            </a:r>
            <a:r>
              <a:rPr lang="ru-RU" sz="1400" dirty="0"/>
              <a:t> </a:t>
            </a:r>
            <a:r>
              <a:rPr lang="ru-RU" sz="1400" dirty="0" err="1"/>
              <a:t>висновку</a:t>
            </a:r>
            <a:r>
              <a:rPr lang="ru-RU" sz="1400" dirty="0"/>
              <a:t> </a:t>
            </a:r>
            <a:r>
              <a:rPr lang="ru-RU" sz="1400" dirty="0" err="1"/>
              <a:t>щодо</a:t>
            </a:r>
            <a:r>
              <a:rPr lang="ru-RU" sz="1400" dirty="0"/>
              <a:t> </a:t>
            </a:r>
            <a:r>
              <a:rPr lang="ru-RU" sz="1400" dirty="0" err="1"/>
              <a:t>дотримання</a:t>
            </a:r>
            <a:r>
              <a:rPr lang="ru-RU" sz="1400" dirty="0"/>
              <a:t> </a:t>
            </a:r>
            <a:r>
              <a:rPr lang="ru-RU" sz="1400" dirty="0" err="1"/>
              <a:t>платником</a:t>
            </a:r>
            <a:r>
              <a:rPr lang="ru-RU" sz="1400" dirty="0"/>
              <a:t> </a:t>
            </a:r>
            <a:r>
              <a:rPr lang="ru-RU" sz="1400" dirty="0" err="1"/>
              <a:t>податків</a:t>
            </a:r>
            <a:r>
              <a:rPr lang="ru-RU" sz="1400" dirty="0"/>
              <a:t> </a:t>
            </a:r>
            <a:r>
              <a:rPr lang="ru-RU" sz="1400" dirty="0" err="1"/>
              <a:t>вимог</a:t>
            </a:r>
            <a:r>
              <a:rPr lang="ru-RU" sz="1400" dirty="0"/>
              <a:t> </a:t>
            </a:r>
            <a:r>
              <a:rPr lang="ru-RU" sz="1400" dirty="0" err="1"/>
              <a:t>законодавства</a:t>
            </a:r>
            <a:r>
              <a:rPr lang="ru-RU" sz="1400" dirty="0"/>
              <a:t>, контроль за </a:t>
            </a:r>
            <a:r>
              <a:rPr lang="ru-RU" sz="1400" dirty="0" err="1"/>
              <a:t>дотриманням</a:t>
            </a:r>
            <a:r>
              <a:rPr lang="ru-RU" sz="1400" dirty="0"/>
              <a:t> </a:t>
            </a:r>
            <a:r>
              <a:rPr lang="ru-RU" sz="1400" dirty="0" err="1"/>
              <a:t>якого</a:t>
            </a:r>
            <a:r>
              <a:rPr lang="ru-RU" sz="1400" dirty="0"/>
              <a:t> </a:t>
            </a:r>
            <a:r>
              <a:rPr lang="ru-RU" sz="1400" dirty="0" err="1"/>
              <a:t>покладено</a:t>
            </a:r>
            <a:r>
              <a:rPr lang="ru-RU" sz="1400" dirty="0"/>
              <a:t> на </a:t>
            </a:r>
            <a:r>
              <a:rPr lang="ru-RU" sz="1400" dirty="0" err="1"/>
              <a:t>контролюючі</a:t>
            </a:r>
            <a:r>
              <a:rPr lang="ru-RU" sz="1400" dirty="0"/>
              <a:t> </a:t>
            </a:r>
            <a:r>
              <a:rPr lang="ru-RU" sz="1400" u="sng" dirty="0" err="1"/>
              <a:t>органи</a:t>
            </a:r>
            <a:r>
              <a:rPr lang="ru-RU" sz="1400" u="sng" dirty="0" smtClean="0"/>
              <a:t>.</a:t>
            </a:r>
            <a:r>
              <a:rPr lang="uk-UA" sz="1400" dirty="0" smtClean="0"/>
              <a:t>___________________________________________________________________________</a:t>
            </a:r>
          </a:p>
          <a:p>
            <a:pPr marL="0" indent="354013" algn="just"/>
            <a:r>
              <a:rPr lang="uk-UA" sz="1400" dirty="0"/>
              <a:t>11. у разі отримання інформації про ухилення податковим агентом від оподаткування виплаченої (нарахованої) найманим особам (у тому числі без документального оформлення) заробітної плати, пасивних доходів, додаткових благ, інших виплат та відшкодувань, що підлягають оподаткуванню, у тому числі внаслідок </a:t>
            </a:r>
            <a:r>
              <a:rPr lang="uk-UA" sz="1400" dirty="0" err="1"/>
              <a:t>неукладення</a:t>
            </a:r>
            <a:r>
              <a:rPr lang="uk-UA" sz="1400" dirty="0"/>
              <a:t> платником податків трудових договорів з найманими особами згідно із законом, а також здійснення особою господарської </a:t>
            </a:r>
            <a:r>
              <a:rPr lang="uk-UA" sz="1400" u="sng" dirty="0"/>
              <a:t>діяльності без державної </a:t>
            </a:r>
            <a:r>
              <a:rPr lang="uk-UA" sz="1400" u="sng" dirty="0" err="1" smtClean="0"/>
              <a:t>реєстрації</a:t>
            </a:r>
            <a:r>
              <a:rPr lang="uk-UA" sz="1400" dirty="0" err="1" smtClean="0"/>
              <a:t>._______________________________________</a:t>
            </a:r>
            <a:r>
              <a:rPr lang="uk-UA" sz="1400" dirty="0" smtClean="0"/>
              <a:t>____________</a:t>
            </a:r>
          </a:p>
          <a:p>
            <a:pPr marL="0" indent="354013" algn="just"/>
            <a:r>
              <a:rPr lang="uk-UA" sz="1400" dirty="0" smtClean="0"/>
              <a:t> - Інші причини, </a:t>
            </a:r>
            <a:r>
              <a:rPr lang="uk-UA" sz="1400" dirty="0"/>
              <a:t>передбачені  п. 78.1. </a:t>
            </a:r>
            <a:r>
              <a:rPr lang="uk-UA" sz="1400" dirty="0" smtClean="0"/>
              <a:t>ст. 78 </a:t>
            </a:r>
            <a:r>
              <a:rPr lang="uk-UA" sz="1400" dirty="0" err="1" smtClean="0"/>
              <a:t>гл</a:t>
            </a:r>
            <a:r>
              <a:rPr lang="uk-UA" sz="1400" dirty="0" smtClean="0"/>
              <a:t>. 8 ПКУ</a:t>
            </a:r>
            <a:endParaRPr lang="ru-RU" sz="1400" dirty="0"/>
          </a:p>
        </p:txBody>
      </p:sp>
    </p:spTree>
    <p:extLst>
      <p:ext uri="{BB962C8B-B14F-4D97-AF65-F5344CB8AC3E}">
        <p14:creationId xmlns:p14="http://schemas.microsoft.com/office/powerpoint/2010/main" val="9289390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7"/>
            <a:ext cx="8115300" cy="864096"/>
          </a:xfrm>
        </p:spPr>
        <p:txBody>
          <a:bodyPr/>
          <a:lstStyle/>
          <a:p>
            <a:r>
              <a:rPr lang="ru-RU" sz="3200" b="1" dirty="0" err="1">
                <a:solidFill>
                  <a:srgbClr val="404040"/>
                </a:solidFill>
                <a:latin typeface="Comic Sans MS"/>
                <a:sym typeface="Comic Sans MS"/>
              </a:rPr>
              <a:t>Тривалість</a:t>
            </a:r>
            <a:r>
              <a:rPr lang="ru-RU" sz="3200" b="1" dirty="0">
                <a:solidFill>
                  <a:srgbClr val="404040"/>
                </a:solidFill>
                <a:latin typeface="Comic Sans MS"/>
                <a:sym typeface="Comic Sans MS"/>
              </a:rPr>
              <a:t> </a:t>
            </a:r>
            <a:r>
              <a:rPr lang="ru-RU" sz="3200" b="1" dirty="0" err="1" smtClean="0">
                <a:solidFill>
                  <a:srgbClr val="404040"/>
                </a:solidFill>
                <a:latin typeface="Comic Sans MS"/>
                <a:sym typeface="Comic Sans MS"/>
              </a:rPr>
              <a:t>позапланових</a:t>
            </a:r>
            <a:r>
              <a:rPr lang="ru-RU" sz="3200" b="1" dirty="0" smtClean="0">
                <a:solidFill>
                  <a:srgbClr val="404040"/>
                </a:solidFill>
                <a:latin typeface="Comic Sans MS"/>
                <a:sym typeface="Comic Sans MS"/>
              </a:rPr>
              <a:t> </a:t>
            </a:r>
            <a:r>
              <a:rPr lang="ru-RU" sz="3200" b="1" dirty="0" err="1">
                <a:solidFill>
                  <a:srgbClr val="404040"/>
                </a:solidFill>
                <a:latin typeface="Comic Sans MS"/>
                <a:sym typeface="Comic Sans MS"/>
              </a:rPr>
              <a:t>документальних</a:t>
            </a:r>
            <a:r>
              <a:rPr lang="ru-RU" sz="3200" b="1" dirty="0">
                <a:solidFill>
                  <a:srgbClr val="404040"/>
                </a:solidFill>
                <a:latin typeface="Comic Sans MS"/>
                <a:sym typeface="Comic Sans MS"/>
              </a:rPr>
              <a:t> </a:t>
            </a:r>
            <a:r>
              <a:rPr lang="ru-RU" sz="3200" b="1" dirty="0" err="1">
                <a:solidFill>
                  <a:srgbClr val="404040"/>
                </a:solidFill>
                <a:latin typeface="Comic Sans MS"/>
                <a:sym typeface="Comic Sans MS"/>
              </a:rPr>
              <a:t>перевірок</a:t>
            </a:r>
            <a:endParaRPr lang="ru-RU" dirty="0"/>
          </a:p>
        </p:txBody>
      </p:sp>
      <p:sp>
        <p:nvSpPr>
          <p:cNvPr id="3" name="Текст 2"/>
          <p:cNvSpPr>
            <a:spLocks noGrp="1"/>
          </p:cNvSpPr>
          <p:nvPr>
            <p:ph type="body" idx="1"/>
          </p:nvPr>
        </p:nvSpPr>
        <p:spPr>
          <a:xfrm>
            <a:off x="395537" y="1951672"/>
            <a:ext cx="8291264" cy="3960177"/>
          </a:xfrm>
        </p:spPr>
        <p:txBody>
          <a:bodyPr/>
          <a:lstStyle/>
          <a:p>
            <a:pPr marL="182563" lvl="0" indent="171450">
              <a:spcBef>
                <a:spcPts val="560"/>
              </a:spcBef>
              <a:buSzPts val="2800"/>
            </a:pPr>
            <a:r>
              <a:rPr lang="ru-RU" sz="1600" b="1" dirty="0" smtClean="0"/>
              <a:t>для </a:t>
            </a:r>
            <a:r>
              <a:rPr lang="ru-RU" sz="1600" b="1" dirty="0"/>
              <a:t>великих </a:t>
            </a:r>
            <a:r>
              <a:rPr lang="ru-RU" sz="1600" b="1" dirty="0" err="1"/>
              <a:t>платників</a:t>
            </a:r>
            <a:r>
              <a:rPr lang="ru-RU" sz="1600" b="1" dirty="0"/>
              <a:t> </a:t>
            </a:r>
            <a:r>
              <a:rPr lang="ru-RU" sz="1600" b="1" dirty="0" err="1"/>
              <a:t>податків</a:t>
            </a:r>
            <a:endParaRPr lang="ru-RU" sz="1600" b="1" dirty="0"/>
          </a:p>
          <a:p>
            <a:pPr marL="182563" lvl="0" indent="171450">
              <a:spcBef>
                <a:spcPts val="560"/>
              </a:spcBef>
              <a:buSzPts val="2800"/>
            </a:pPr>
            <a:r>
              <a:rPr lang="ru-RU" sz="1600" b="1" dirty="0"/>
              <a:t>для </a:t>
            </a:r>
            <a:r>
              <a:rPr lang="ru-RU" sz="1600" b="1" dirty="0" err="1"/>
              <a:t>звичайних</a:t>
            </a:r>
            <a:r>
              <a:rPr lang="ru-RU" sz="1600" b="1" dirty="0"/>
              <a:t> </a:t>
            </a:r>
            <a:r>
              <a:rPr lang="ru-RU" sz="1600" b="1" dirty="0" err="1"/>
              <a:t>платників</a:t>
            </a:r>
            <a:r>
              <a:rPr lang="ru-RU" sz="1600" b="1" dirty="0"/>
              <a:t> </a:t>
            </a:r>
            <a:r>
              <a:rPr lang="ru-RU" sz="1600" b="1" dirty="0" err="1"/>
              <a:t>податків</a:t>
            </a:r>
            <a:endParaRPr lang="ru-RU" sz="1600" b="1" dirty="0"/>
          </a:p>
          <a:p>
            <a:pPr marL="182563" lvl="0" indent="171450">
              <a:spcBef>
                <a:spcPts val="560"/>
              </a:spcBef>
              <a:buSzPts val="2800"/>
            </a:pPr>
            <a:r>
              <a:rPr lang="ru-RU" sz="1600" b="1" dirty="0"/>
              <a:t>для </a:t>
            </a:r>
            <a:r>
              <a:rPr lang="ru-RU" sz="1600" b="1" dirty="0" err="1"/>
              <a:t>суб'єктів</a:t>
            </a:r>
            <a:r>
              <a:rPr lang="ru-RU" sz="1600" b="1" dirty="0"/>
              <a:t> малого </a:t>
            </a:r>
            <a:r>
              <a:rPr lang="ru-RU" sz="1600" b="1" dirty="0" err="1"/>
              <a:t>підприємництва</a:t>
            </a:r>
            <a:endParaRPr lang="ru-RU" sz="1600" b="1" dirty="0"/>
          </a:p>
          <a:p>
            <a:endParaRPr lang="ru-RU" dirty="0"/>
          </a:p>
        </p:txBody>
      </p:sp>
      <p:sp>
        <p:nvSpPr>
          <p:cNvPr id="5" name="Прямоугольник 4"/>
          <p:cNvSpPr/>
          <p:nvPr/>
        </p:nvSpPr>
        <p:spPr>
          <a:xfrm>
            <a:off x="4788024" y="1951673"/>
            <a:ext cx="3384376" cy="984885"/>
          </a:xfrm>
          <a:prstGeom prst="rect">
            <a:avLst/>
          </a:prstGeom>
        </p:spPr>
        <p:txBody>
          <a:bodyPr wrap="square">
            <a:spAutoFit/>
          </a:bodyPr>
          <a:lstStyle/>
          <a:p>
            <a:pPr marL="457200" lvl="0" indent="-228600" fontAlgn="auto">
              <a:spcBef>
                <a:spcPts val="560"/>
              </a:spcBef>
              <a:spcAft>
                <a:spcPts val="0"/>
              </a:spcAft>
              <a:buClr>
                <a:srgbClr val="595959"/>
              </a:buClr>
              <a:buSzPts val="2800"/>
            </a:pPr>
            <a:r>
              <a:rPr lang="ru-RU" sz="1600" b="1" kern="0" dirty="0" smtClean="0">
                <a:solidFill>
                  <a:srgbClr val="595959"/>
                </a:solidFill>
                <a:latin typeface="Arial"/>
                <a:cs typeface="Arial"/>
                <a:sym typeface="Arial"/>
              </a:rPr>
              <a:t>      15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endParaRPr lang="ru-RU" sz="1600" b="1" kern="0" dirty="0">
              <a:solidFill>
                <a:srgbClr val="595959"/>
              </a:solidFill>
              <a:latin typeface="Arial"/>
              <a:cs typeface="Arial"/>
              <a:sym typeface="Arial"/>
            </a:endParaRPr>
          </a:p>
          <a:p>
            <a:pPr marL="457200" lvl="0" indent="-228600" fontAlgn="auto">
              <a:spcBef>
                <a:spcPts val="560"/>
              </a:spcBef>
              <a:spcAft>
                <a:spcPts val="0"/>
              </a:spcAft>
              <a:buClr>
                <a:srgbClr val="595959"/>
              </a:buClr>
              <a:buSzPts val="2800"/>
            </a:pPr>
            <a:r>
              <a:rPr lang="ru-RU" sz="1600" b="1" kern="0" dirty="0" smtClean="0">
                <a:solidFill>
                  <a:srgbClr val="595959"/>
                </a:solidFill>
                <a:latin typeface="Arial"/>
                <a:cs typeface="Arial"/>
                <a:sym typeface="Arial"/>
              </a:rPr>
              <a:t>      10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r>
              <a:rPr lang="ru-RU" sz="1600" b="1" kern="0" dirty="0">
                <a:solidFill>
                  <a:srgbClr val="595959"/>
                </a:solidFill>
                <a:latin typeface="Arial"/>
                <a:cs typeface="Arial"/>
                <a:sym typeface="Arial"/>
              </a:rPr>
              <a:t> </a:t>
            </a:r>
          </a:p>
          <a:p>
            <a:pPr marL="457200" lvl="0" indent="-228600" fontAlgn="auto">
              <a:spcBef>
                <a:spcPts val="560"/>
              </a:spcBef>
              <a:spcAft>
                <a:spcPts val="0"/>
              </a:spcAft>
              <a:buClr>
                <a:srgbClr val="595959"/>
              </a:buClr>
              <a:buSzPts val="2800"/>
            </a:pPr>
            <a:r>
              <a:rPr lang="ru-RU" sz="1600" b="1" kern="0" dirty="0" smtClean="0">
                <a:solidFill>
                  <a:srgbClr val="595959"/>
                </a:solidFill>
                <a:latin typeface="Arial"/>
                <a:cs typeface="Arial"/>
                <a:sym typeface="Arial"/>
              </a:rPr>
              <a:t>       5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r>
              <a:rPr lang="ru-RU" sz="1600" b="1" kern="0" dirty="0">
                <a:solidFill>
                  <a:srgbClr val="595959"/>
                </a:solidFill>
                <a:latin typeface="Arial"/>
                <a:cs typeface="Arial"/>
                <a:sym typeface="Arial"/>
              </a:rPr>
              <a:t> </a:t>
            </a:r>
            <a:r>
              <a:rPr lang="ru-RU" sz="1600" kern="0" dirty="0">
                <a:solidFill>
                  <a:srgbClr val="595959"/>
                </a:solidFill>
                <a:latin typeface="Arial"/>
                <a:cs typeface="Arial"/>
                <a:sym typeface="Arial"/>
              </a:rPr>
              <a:t> </a:t>
            </a:r>
          </a:p>
        </p:txBody>
      </p:sp>
      <p:sp>
        <p:nvSpPr>
          <p:cNvPr id="6" name="Прямоугольник 5"/>
          <p:cNvSpPr/>
          <p:nvPr/>
        </p:nvSpPr>
        <p:spPr>
          <a:xfrm>
            <a:off x="588808" y="3356971"/>
            <a:ext cx="7992888" cy="4001095"/>
          </a:xfrm>
          <a:prstGeom prst="rect">
            <a:avLst/>
          </a:prstGeom>
        </p:spPr>
        <p:txBody>
          <a:bodyPr wrap="square">
            <a:spAutoFit/>
          </a:bodyPr>
          <a:lstStyle/>
          <a:p>
            <a:pPr lvl="0" algn="ctr"/>
            <a:r>
              <a:rPr lang="ru-RU" sz="3200" b="1" kern="0" dirty="0" err="1">
                <a:solidFill>
                  <a:srgbClr val="404040"/>
                </a:solidFill>
                <a:latin typeface="Comic Sans MS"/>
                <a:sym typeface="Comic Sans MS"/>
              </a:rPr>
              <a:t>Продовження</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терміну</a:t>
            </a:r>
            <a:r>
              <a:rPr lang="ru-RU" sz="3200" b="1" kern="0" dirty="0">
                <a:solidFill>
                  <a:srgbClr val="404040"/>
                </a:solidFill>
                <a:latin typeface="Comic Sans MS"/>
                <a:sym typeface="Comic Sans MS"/>
              </a:rPr>
              <a:t> </a:t>
            </a:r>
            <a:r>
              <a:rPr lang="ru-RU" sz="3200" b="1" kern="0" dirty="0" err="1">
                <a:solidFill>
                  <a:srgbClr val="404040"/>
                </a:solidFill>
                <a:latin typeface="Comic Sans MS"/>
                <a:sym typeface="Comic Sans MS"/>
              </a:rPr>
              <a:t>проведення</a:t>
            </a:r>
            <a:r>
              <a:rPr lang="ru-RU" sz="3200" b="1" kern="0" dirty="0">
                <a:solidFill>
                  <a:srgbClr val="404040"/>
                </a:solidFill>
                <a:latin typeface="Comic Sans MS"/>
                <a:sym typeface="Comic Sans MS"/>
              </a:rPr>
              <a:t> </a:t>
            </a:r>
            <a:r>
              <a:rPr lang="ru-RU" sz="3200" b="1" kern="0" dirty="0" err="1" smtClean="0">
                <a:solidFill>
                  <a:srgbClr val="404040"/>
                </a:solidFill>
                <a:latin typeface="Comic Sans MS"/>
                <a:sym typeface="Comic Sans MS"/>
              </a:rPr>
              <a:t>позапланових</a:t>
            </a:r>
            <a:r>
              <a:rPr lang="ru-RU" sz="3200" b="1" kern="0" dirty="0" smtClean="0">
                <a:solidFill>
                  <a:srgbClr val="404040"/>
                </a:solidFill>
                <a:latin typeface="Comic Sans MS"/>
                <a:sym typeface="Comic Sans MS"/>
              </a:rPr>
              <a:t> </a:t>
            </a:r>
            <a:r>
              <a:rPr lang="ru-RU" sz="3200" b="1" kern="0" dirty="0" err="1">
                <a:solidFill>
                  <a:srgbClr val="404040"/>
                </a:solidFill>
                <a:latin typeface="Comic Sans MS"/>
                <a:sym typeface="Comic Sans MS"/>
              </a:rPr>
              <a:t>документальних</a:t>
            </a:r>
            <a:r>
              <a:rPr lang="ru-RU" sz="3200" b="1" kern="0" dirty="0">
                <a:solidFill>
                  <a:srgbClr val="404040"/>
                </a:solidFill>
                <a:latin typeface="Comic Sans MS"/>
                <a:sym typeface="Comic Sans MS"/>
              </a:rPr>
              <a:t> </a:t>
            </a:r>
            <a:r>
              <a:rPr lang="ru-RU" sz="3200" b="1" kern="0" dirty="0" err="1" smtClean="0">
                <a:solidFill>
                  <a:srgbClr val="404040"/>
                </a:solidFill>
                <a:latin typeface="Comic Sans MS"/>
                <a:sym typeface="Comic Sans MS"/>
              </a:rPr>
              <a:t>перевірок</a:t>
            </a:r>
            <a:endParaRPr lang="ru-RU" sz="3200" b="1" kern="0" dirty="0" smtClean="0">
              <a:solidFill>
                <a:srgbClr val="404040"/>
              </a:solidFill>
              <a:latin typeface="Comic Sans MS"/>
              <a:sym typeface="Comic Sans MS"/>
            </a:endParaRPr>
          </a:p>
          <a:p>
            <a:pPr marL="182563" lvl="0" fontAlgn="auto">
              <a:spcBef>
                <a:spcPts val="560"/>
              </a:spcBef>
              <a:spcAft>
                <a:spcPts val="0"/>
              </a:spcAft>
              <a:buClr>
                <a:srgbClr val="3F3F3F"/>
              </a:buClr>
              <a:buSzPts val="2800"/>
            </a:pPr>
            <a:endParaRPr lang="ru-RU" sz="1600" b="1" kern="0" dirty="0" smtClean="0">
              <a:solidFill>
                <a:srgbClr val="3F3F3F"/>
              </a:solidFill>
              <a:latin typeface="Arial"/>
              <a:cs typeface="Arial"/>
              <a:sym typeface="Arial"/>
            </a:endParaRPr>
          </a:p>
          <a:p>
            <a:pPr indent="354013" fontAlgn="auto">
              <a:spcBef>
                <a:spcPts val="560"/>
              </a:spcBef>
              <a:spcAft>
                <a:spcPts val="0"/>
              </a:spcAft>
              <a:buClr>
                <a:srgbClr val="3F3F3F"/>
              </a:buClr>
              <a:buSzPts val="2800"/>
            </a:pPr>
            <a:r>
              <a:rPr lang="ru-RU" sz="1600" b="1" kern="0" dirty="0" smtClean="0">
                <a:solidFill>
                  <a:srgbClr val="3F3F3F"/>
                </a:solidFill>
                <a:latin typeface="Arial"/>
                <a:cs typeface="Arial"/>
                <a:sym typeface="Arial"/>
              </a:rPr>
              <a:t>для великих </a:t>
            </a:r>
            <a:r>
              <a:rPr lang="ru-RU" sz="1600" b="1" kern="0" dirty="0" err="1" smtClean="0">
                <a:solidFill>
                  <a:srgbClr val="3F3F3F"/>
                </a:solidFill>
                <a:latin typeface="Arial"/>
                <a:cs typeface="Arial"/>
                <a:sym typeface="Arial"/>
              </a:rPr>
              <a:t>платників</a:t>
            </a:r>
            <a:r>
              <a:rPr lang="ru-RU" sz="1600" b="1" kern="0" dirty="0" smtClean="0">
                <a:solidFill>
                  <a:srgbClr val="3F3F3F"/>
                </a:solidFill>
                <a:latin typeface="Arial"/>
                <a:cs typeface="Arial"/>
                <a:sym typeface="Arial"/>
              </a:rPr>
              <a:t> </a:t>
            </a:r>
            <a:r>
              <a:rPr lang="ru-RU" sz="1600" b="1" kern="0" dirty="0" err="1" smtClean="0">
                <a:solidFill>
                  <a:srgbClr val="3F3F3F"/>
                </a:solidFill>
                <a:latin typeface="Arial"/>
                <a:cs typeface="Arial"/>
                <a:sym typeface="Arial"/>
              </a:rPr>
              <a:t>податків</a:t>
            </a:r>
            <a:r>
              <a:rPr lang="ru-RU" sz="1600" b="1" kern="0" dirty="0" smtClean="0">
                <a:solidFill>
                  <a:srgbClr val="3F3F3F"/>
                </a:solidFill>
                <a:latin typeface="Arial"/>
                <a:cs typeface="Arial"/>
                <a:sym typeface="Arial"/>
              </a:rPr>
              <a:t>                      </a:t>
            </a:r>
            <a:r>
              <a:rPr lang="ru-RU" sz="1600" b="1" kern="0" dirty="0" smtClean="0">
                <a:solidFill>
                  <a:srgbClr val="595959"/>
                </a:solidFill>
                <a:latin typeface="Arial"/>
                <a:cs typeface="Arial"/>
                <a:sym typeface="Arial"/>
              </a:rPr>
              <a:t>на </a:t>
            </a:r>
            <a:r>
              <a:rPr lang="ru-RU" sz="1600" b="1" kern="0" dirty="0">
                <a:solidFill>
                  <a:srgbClr val="595959"/>
                </a:solidFill>
                <a:latin typeface="Arial"/>
                <a:cs typeface="Arial"/>
                <a:sym typeface="Arial"/>
              </a:rPr>
              <a:t>10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endParaRPr lang="ru-RU" sz="1600" b="1" kern="0" dirty="0">
              <a:solidFill>
                <a:srgbClr val="595959"/>
              </a:solidFill>
              <a:latin typeface="Arial"/>
              <a:cs typeface="Arial"/>
              <a:sym typeface="Arial"/>
            </a:endParaRPr>
          </a:p>
          <a:p>
            <a:pPr indent="354013" fontAlgn="auto">
              <a:spcBef>
                <a:spcPts val="560"/>
              </a:spcBef>
              <a:spcAft>
                <a:spcPts val="0"/>
              </a:spcAft>
              <a:buClr>
                <a:srgbClr val="3F3F3F"/>
              </a:buClr>
              <a:buSzPts val="2800"/>
            </a:pPr>
            <a:r>
              <a:rPr lang="ru-RU" sz="1600" b="1" kern="0" dirty="0" smtClean="0">
                <a:solidFill>
                  <a:srgbClr val="3F3F3F"/>
                </a:solidFill>
                <a:latin typeface="Arial"/>
                <a:cs typeface="Arial"/>
                <a:sym typeface="Arial"/>
              </a:rPr>
              <a:t>для </a:t>
            </a:r>
            <a:r>
              <a:rPr lang="ru-RU" sz="1600" b="1" kern="0" dirty="0" err="1">
                <a:solidFill>
                  <a:srgbClr val="3F3F3F"/>
                </a:solidFill>
                <a:latin typeface="Arial"/>
                <a:cs typeface="Arial"/>
                <a:sym typeface="Arial"/>
              </a:rPr>
              <a:t>звичайних</a:t>
            </a:r>
            <a:r>
              <a:rPr lang="ru-RU" sz="1600" b="1" kern="0" dirty="0">
                <a:solidFill>
                  <a:srgbClr val="3F3F3F"/>
                </a:solidFill>
                <a:latin typeface="Arial"/>
                <a:cs typeface="Arial"/>
                <a:sym typeface="Arial"/>
              </a:rPr>
              <a:t> </a:t>
            </a:r>
            <a:r>
              <a:rPr lang="ru-RU" sz="1600" b="1" kern="0" dirty="0" err="1">
                <a:solidFill>
                  <a:srgbClr val="3F3F3F"/>
                </a:solidFill>
                <a:latin typeface="Arial"/>
                <a:cs typeface="Arial"/>
                <a:sym typeface="Arial"/>
              </a:rPr>
              <a:t>платників</a:t>
            </a:r>
            <a:r>
              <a:rPr lang="ru-RU" sz="1600" b="1" kern="0" dirty="0">
                <a:solidFill>
                  <a:srgbClr val="3F3F3F"/>
                </a:solidFill>
                <a:latin typeface="Arial"/>
                <a:cs typeface="Arial"/>
                <a:sym typeface="Arial"/>
              </a:rPr>
              <a:t> </a:t>
            </a:r>
            <a:r>
              <a:rPr lang="ru-RU" sz="1600" b="1" kern="0" dirty="0" err="1" smtClean="0">
                <a:solidFill>
                  <a:srgbClr val="3F3F3F"/>
                </a:solidFill>
                <a:latin typeface="Arial"/>
                <a:cs typeface="Arial"/>
                <a:sym typeface="Arial"/>
              </a:rPr>
              <a:t>податків</a:t>
            </a:r>
            <a:r>
              <a:rPr lang="ru-RU" sz="1600" b="1" kern="0" dirty="0" smtClean="0">
                <a:solidFill>
                  <a:srgbClr val="3F3F3F"/>
                </a:solidFill>
                <a:latin typeface="Arial"/>
                <a:cs typeface="Arial"/>
                <a:sym typeface="Arial"/>
              </a:rPr>
              <a:t>                  </a:t>
            </a:r>
            <a:r>
              <a:rPr lang="ru-RU" sz="1600" b="1" kern="0" dirty="0" smtClean="0">
                <a:solidFill>
                  <a:srgbClr val="595959"/>
                </a:solidFill>
                <a:latin typeface="Arial"/>
                <a:cs typeface="Arial"/>
                <a:sym typeface="Arial"/>
              </a:rPr>
              <a:t>на </a:t>
            </a:r>
            <a:r>
              <a:rPr lang="ru-RU" sz="1600" b="1" kern="0" dirty="0">
                <a:solidFill>
                  <a:srgbClr val="595959"/>
                </a:solidFill>
                <a:latin typeface="Arial"/>
                <a:cs typeface="Arial"/>
                <a:sym typeface="Arial"/>
              </a:rPr>
              <a:t>5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днів</a:t>
            </a:r>
            <a:r>
              <a:rPr lang="ru-RU" sz="1600" b="1" kern="0" dirty="0">
                <a:solidFill>
                  <a:srgbClr val="595959"/>
                </a:solidFill>
                <a:latin typeface="Arial"/>
                <a:cs typeface="Arial"/>
                <a:sym typeface="Arial"/>
              </a:rPr>
              <a:t> </a:t>
            </a:r>
          </a:p>
          <a:p>
            <a:pPr indent="354013" fontAlgn="auto">
              <a:spcBef>
                <a:spcPts val="560"/>
              </a:spcBef>
              <a:spcAft>
                <a:spcPts val="0"/>
              </a:spcAft>
              <a:buClr>
                <a:srgbClr val="595959"/>
              </a:buClr>
              <a:buSzPts val="2800"/>
            </a:pPr>
            <a:r>
              <a:rPr lang="ru-RU" sz="1600" b="1" kern="0" dirty="0" smtClean="0">
                <a:solidFill>
                  <a:srgbClr val="3F3F3F"/>
                </a:solidFill>
                <a:latin typeface="Arial"/>
                <a:cs typeface="Arial"/>
                <a:sym typeface="Arial"/>
              </a:rPr>
              <a:t>для </a:t>
            </a:r>
            <a:r>
              <a:rPr lang="ru-RU" sz="1600" b="1" kern="0" dirty="0" err="1">
                <a:solidFill>
                  <a:srgbClr val="3F3F3F"/>
                </a:solidFill>
                <a:latin typeface="Arial"/>
                <a:cs typeface="Arial"/>
                <a:sym typeface="Arial"/>
              </a:rPr>
              <a:t>суб'єктів</a:t>
            </a:r>
            <a:r>
              <a:rPr lang="ru-RU" sz="1600" b="1" kern="0" dirty="0">
                <a:solidFill>
                  <a:srgbClr val="3F3F3F"/>
                </a:solidFill>
                <a:latin typeface="Arial"/>
                <a:cs typeface="Arial"/>
                <a:sym typeface="Arial"/>
              </a:rPr>
              <a:t> малого </a:t>
            </a:r>
            <a:r>
              <a:rPr lang="ru-RU" sz="1600" b="1" kern="0" dirty="0" err="1" smtClean="0">
                <a:solidFill>
                  <a:srgbClr val="3F3F3F"/>
                </a:solidFill>
                <a:latin typeface="Arial"/>
                <a:cs typeface="Arial"/>
                <a:sym typeface="Arial"/>
              </a:rPr>
              <a:t>підприємництва</a:t>
            </a:r>
            <a:r>
              <a:rPr lang="ru-RU" sz="1600" b="1" kern="0" dirty="0" smtClean="0">
                <a:solidFill>
                  <a:srgbClr val="3F3F3F"/>
                </a:solidFill>
                <a:latin typeface="Arial"/>
                <a:cs typeface="Arial"/>
                <a:sym typeface="Arial"/>
              </a:rPr>
              <a:t>            </a:t>
            </a:r>
            <a:r>
              <a:rPr lang="ru-RU" sz="1600" b="1" kern="0" dirty="0" smtClean="0">
                <a:solidFill>
                  <a:srgbClr val="595959"/>
                </a:solidFill>
                <a:latin typeface="Arial"/>
                <a:cs typeface="Arial"/>
                <a:sym typeface="Arial"/>
              </a:rPr>
              <a:t>на </a:t>
            </a:r>
            <a:r>
              <a:rPr lang="ru-RU" sz="1600" b="1" kern="0" dirty="0">
                <a:solidFill>
                  <a:srgbClr val="595959"/>
                </a:solidFill>
                <a:latin typeface="Arial"/>
                <a:cs typeface="Arial"/>
                <a:sym typeface="Arial"/>
              </a:rPr>
              <a:t>2 </a:t>
            </a:r>
            <a:r>
              <a:rPr lang="ru-RU" sz="1600" b="1" kern="0" dirty="0" err="1">
                <a:solidFill>
                  <a:srgbClr val="595959"/>
                </a:solidFill>
                <a:latin typeface="Arial"/>
                <a:cs typeface="Arial"/>
                <a:sym typeface="Arial"/>
              </a:rPr>
              <a:t>робочих</a:t>
            </a:r>
            <a:r>
              <a:rPr lang="ru-RU" sz="1600" b="1" kern="0" dirty="0">
                <a:solidFill>
                  <a:srgbClr val="595959"/>
                </a:solidFill>
                <a:latin typeface="Arial"/>
                <a:cs typeface="Arial"/>
                <a:sym typeface="Arial"/>
              </a:rPr>
              <a:t> </a:t>
            </a:r>
            <a:r>
              <a:rPr lang="ru-RU" sz="1600" b="1" kern="0" dirty="0" err="1">
                <a:solidFill>
                  <a:srgbClr val="595959"/>
                </a:solidFill>
                <a:latin typeface="Arial"/>
                <a:cs typeface="Arial"/>
                <a:sym typeface="Arial"/>
              </a:rPr>
              <a:t>дні</a:t>
            </a:r>
            <a:endParaRPr lang="ru-RU" sz="1600" kern="0" dirty="0">
              <a:solidFill>
                <a:srgbClr val="595959"/>
              </a:solidFill>
              <a:latin typeface="Arial"/>
              <a:cs typeface="Arial"/>
              <a:sym typeface="Arial"/>
            </a:endParaRPr>
          </a:p>
          <a:p>
            <a:pPr marL="457200" lvl="0" indent="-228600" fontAlgn="auto">
              <a:spcBef>
                <a:spcPts val="560"/>
              </a:spcBef>
              <a:spcAft>
                <a:spcPts val="0"/>
              </a:spcAft>
              <a:buClr>
                <a:srgbClr val="595959"/>
              </a:buClr>
              <a:buSzPts val="2800"/>
            </a:pPr>
            <a:endParaRPr lang="ru-RU" sz="1600" b="1" kern="0" dirty="0" smtClean="0">
              <a:solidFill>
                <a:srgbClr val="3F3F3F"/>
              </a:solidFill>
              <a:latin typeface="Arial"/>
              <a:cs typeface="Arial"/>
              <a:sym typeface="Arial"/>
            </a:endParaRPr>
          </a:p>
          <a:p>
            <a:pPr marL="182563" lvl="0" fontAlgn="auto">
              <a:spcBef>
                <a:spcPts val="560"/>
              </a:spcBef>
              <a:spcAft>
                <a:spcPts val="0"/>
              </a:spcAft>
              <a:buClr>
                <a:srgbClr val="3F3F3F"/>
              </a:buClr>
              <a:buSzPts val="2800"/>
            </a:pPr>
            <a:endParaRPr lang="ru-RU" sz="1600" b="1" kern="0" dirty="0">
              <a:solidFill>
                <a:srgbClr val="3F3F3F"/>
              </a:solidFill>
              <a:latin typeface="Arial"/>
              <a:cs typeface="Arial"/>
              <a:sym typeface="Arial"/>
            </a:endParaRPr>
          </a:p>
          <a:p>
            <a:pPr lvl="0" algn="ctr"/>
            <a:r>
              <a:rPr lang="ru-RU" sz="3200" b="1" kern="0" dirty="0" smtClean="0">
                <a:solidFill>
                  <a:srgbClr val="404040"/>
                </a:solidFill>
                <a:latin typeface="Comic Sans MS"/>
                <a:sym typeface="Comic Sans MS"/>
              </a:rPr>
              <a:t> </a:t>
            </a:r>
            <a:endParaRPr lang="ru-RU" sz="3200" dirty="0"/>
          </a:p>
        </p:txBody>
      </p:sp>
    </p:spTree>
    <p:extLst>
      <p:ext uri="{BB962C8B-B14F-4D97-AF65-F5344CB8AC3E}">
        <p14:creationId xmlns:p14="http://schemas.microsoft.com/office/powerpoint/2010/main" val="8948646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275040"/>
            <a:ext cx="8115300" cy="1145848"/>
          </a:xfrm>
        </p:spPr>
        <p:txBody>
          <a:bodyPr/>
          <a:lstStyle/>
          <a:p>
            <a:r>
              <a:rPr lang="uk-UA" sz="4800" b="1" kern="1200" dirty="0">
                <a:solidFill>
                  <a:srgbClr val="F07F09">
                    <a:tint val="88000"/>
                    <a:satMod val="150000"/>
                  </a:srgbClr>
                </a:solidFill>
                <a:effectLst>
                  <a:outerShdw blurRad="53975" dist="22860" dir="5400000" algn="tl" rotWithShape="0">
                    <a:srgbClr val="000000">
                      <a:alpha val="55000"/>
                    </a:srgbClr>
                  </a:outerShdw>
                </a:effectLst>
                <a:latin typeface="Verdana"/>
                <a:ea typeface="+mj-ea"/>
                <a:cs typeface="+mj-cs"/>
              </a:rPr>
              <a:t>Фактична перевірка</a:t>
            </a:r>
            <a:endParaRPr lang="ru-RU" sz="4800" dirty="0"/>
          </a:p>
        </p:txBody>
      </p:sp>
      <p:sp>
        <p:nvSpPr>
          <p:cNvPr id="3" name="AutoShape 2" descr="&amp;Kcy;&amp;acy;&amp;rcy;&amp;tcy;&amp;icy;&amp;ncy;&amp;kcy;&amp;icy; &amp;pcy;&amp;ocy; &amp;zcy;&amp;acy;&amp;pcy;&amp;rcy;&amp;ocy;&amp;scy;&amp;ucy; &amp;kcy;&amp;acy;&amp;rcy;&amp;tcy;&amp;icy;&amp;ncy;&amp;kcy;&amp;icy; &amp;dcy;&amp;lcy;&amp;yacy; &amp;pcy;&amp;rcy;&amp;iecy;&amp;zcy;&amp;iecy;&amp;ncy;&amp;tcy;&amp;acy;&amp;tscy;&amp;icy;&amp;jcy;"/>
          <p:cNvSpPr>
            <a:spLocks noChangeAspect="1" noChangeArrowheads="1"/>
          </p:cNvSpPr>
          <p:nvPr/>
        </p:nvSpPr>
        <p:spPr bwMode="auto">
          <a:xfrm>
            <a:off x="155575" y="-1744663"/>
            <a:ext cx="3810000" cy="3648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amp;Kcy;&amp;acy;&amp;rcy;&amp;tcy;&amp;icy;&amp;ncy;&amp;kcy;&amp;icy; &amp;pcy;&amp;ocy; &amp;zcy;&amp;acy;&amp;pcy;&amp;rcy;&amp;ocy;&amp;scy;&amp;ucy; &amp;kcy;&amp;acy;&amp;rcy;&amp;tcy;&amp;icy;&amp;ncy;&amp;kcy;&amp;icy; &amp;dcy;&amp;lcy;&amp;yacy; &amp;pcy;&amp;rcy;&amp;iecy;&amp;zcy;&amp;iecy;&amp;ncy;&amp;tcy;&amp;acy;&amp;tscy;&amp;icy;&amp;jcy;"/>
          <p:cNvSpPr>
            <a:spLocks noChangeAspect="1" noChangeArrowheads="1"/>
          </p:cNvSpPr>
          <p:nvPr/>
        </p:nvSpPr>
        <p:spPr bwMode="auto">
          <a:xfrm>
            <a:off x="307975" y="-1592263"/>
            <a:ext cx="3810000" cy="3648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2" name="Picture 2" descr="Картинки по запросу &quot;податкові перевірки картинк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115395"/>
            <a:ext cx="3024336"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654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752871"/>
            <a:ext cx="7992888" cy="5412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9760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526" y="692697"/>
            <a:ext cx="7979276" cy="5544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86937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592168"/>
            <a:ext cx="7200800" cy="5078313"/>
          </a:xfrm>
          <a:prstGeom prst="rect">
            <a:avLst/>
          </a:prstGeom>
        </p:spPr>
        <p:txBody>
          <a:bodyPr wrap="square">
            <a:spAutoFit/>
          </a:bodyPr>
          <a:lstStyle/>
          <a:p>
            <a:pPr indent="354013" algn="just"/>
            <a:r>
              <a:rPr lang="ru-RU" sz="1800" dirty="0" err="1"/>
              <a:t>Результати</a:t>
            </a:r>
            <a:r>
              <a:rPr lang="ru-RU" sz="1800" dirty="0"/>
              <a:t> </a:t>
            </a:r>
            <a:r>
              <a:rPr lang="ru-RU" sz="1800" dirty="0" err="1"/>
              <a:t>перевірок</a:t>
            </a:r>
            <a:r>
              <a:rPr lang="ru-RU" sz="1800" dirty="0"/>
              <a:t> </a:t>
            </a:r>
            <a:r>
              <a:rPr lang="ru-RU" sz="1800" dirty="0" err="1" smtClean="0"/>
              <a:t>оформлюються</a:t>
            </a:r>
            <a:r>
              <a:rPr lang="ru-RU" sz="1800" dirty="0" smtClean="0"/>
              <a:t> </a:t>
            </a:r>
            <a:r>
              <a:rPr lang="ru-RU" sz="1800" dirty="0"/>
              <a:t>у </a:t>
            </a:r>
            <a:r>
              <a:rPr lang="ru-RU" sz="1800" dirty="0" err="1"/>
              <a:t>формі</a:t>
            </a:r>
            <a:r>
              <a:rPr lang="ru-RU" sz="1800" dirty="0"/>
              <a:t> </a:t>
            </a:r>
            <a:r>
              <a:rPr lang="ru-RU" sz="1800" b="1" dirty="0">
                <a:solidFill>
                  <a:srgbClr val="C00000"/>
                </a:solidFill>
              </a:rPr>
              <a:t>акта</a:t>
            </a:r>
            <a:r>
              <a:rPr lang="ru-RU" sz="1800" dirty="0"/>
              <a:t> </a:t>
            </a:r>
            <a:r>
              <a:rPr lang="ru-RU" sz="1800" dirty="0" err="1"/>
              <a:t>або</a:t>
            </a:r>
            <a:r>
              <a:rPr lang="ru-RU" sz="1800" dirty="0"/>
              <a:t> </a:t>
            </a:r>
            <a:r>
              <a:rPr lang="ru-RU" sz="1800" b="1" dirty="0" err="1">
                <a:solidFill>
                  <a:srgbClr val="C00000"/>
                </a:solidFill>
              </a:rPr>
              <a:t>довідки</a:t>
            </a:r>
            <a:r>
              <a:rPr lang="ru-RU" sz="1800" dirty="0"/>
              <a:t>, </a:t>
            </a:r>
            <a:r>
              <a:rPr lang="ru-RU" sz="1800" dirty="0" err="1"/>
              <a:t>які</a:t>
            </a:r>
            <a:r>
              <a:rPr lang="ru-RU" sz="1800" dirty="0"/>
              <a:t> </a:t>
            </a:r>
            <a:r>
              <a:rPr lang="ru-RU" sz="1800" dirty="0" err="1"/>
              <a:t>підписуються</a:t>
            </a:r>
            <a:r>
              <a:rPr lang="ru-RU" sz="1800" dirty="0"/>
              <a:t> </a:t>
            </a:r>
            <a:r>
              <a:rPr lang="ru-RU" sz="1800" dirty="0" err="1"/>
              <a:t>посадовими</a:t>
            </a:r>
            <a:r>
              <a:rPr lang="ru-RU" sz="1800" dirty="0"/>
              <a:t> особами </a:t>
            </a:r>
            <a:r>
              <a:rPr lang="ru-RU" sz="1800" dirty="0" err="1"/>
              <a:t>контролюючого</a:t>
            </a:r>
            <a:r>
              <a:rPr lang="ru-RU" sz="1800" dirty="0"/>
              <a:t> органу та </a:t>
            </a:r>
            <a:r>
              <a:rPr lang="ru-RU" sz="1800" dirty="0" err="1"/>
              <a:t>платниками</a:t>
            </a:r>
            <a:r>
              <a:rPr lang="ru-RU" sz="1800" dirty="0"/>
              <a:t> </a:t>
            </a:r>
            <a:r>
              <a:rPr lang="ru-RU" sz="1800" dirty="0" err="1"/>
              <a:t>податків</a:t>
            </a:r>
            <a:r>
              <a:rPr lang="ru-RU" sz="1800" dirty="0"/>
              <a:t> </a:t>
            </a:r>
            <a:r>
              <a:rPr lang="ru-RU" sz="1800" dirty="0" err="1"/>
              <a:t>або</a:t>
            </a:r>
            <a:r>
              <a:rPr lang="ru-RU" sz="1800" dirty="0"/>
              <a:t> </a:t>
            </a:r>
            <a:r>
              <a:rPr lang="ru-RU" sz="1800" dirty="0" err="1"/>
              <a:t>їх</a:t>
            </a:r>
            <a:r>
              <a:rPr lang="ru-RU" sz="1800" dirty="0"/>
              <a:t> </a:t>
            </a:r>
            <a:r>
              <a:rPr lang="ru-RU" sz="1800" dirty="0" err="1"/>
              <a:t>законними</a:t>
            </a:r>
            <a:r>
              <a:rPr lang="ru-RU" sz="1800" dirty="0"/>
              <a:t> </a:t>
            </a:r>
            <a:r>
              <a:rPr lang="ru-RU" sz="1800" dirty="0" err="1" smtClean="0"/>
              <a:t>представниками</a:t>
            </a:r>
            <a:r>
              <a:rPr lang="ru-RU" sz="1800" dirty="0" smtClean="0"/>
              <a:t>. У </a:t>
            </a:r>
            <a:r>
              <a:rPr lang="ru-RU" sz="1800" dirty="0" err="1"/>
              <a:t>разі</a:t>
            </a:r>
            <a:r>
              <a:rPr lang="ru-RU" sz="1800" dirty="0"/>
              <a:t> </a:t>
            </a:r>
            <a:r>
              <a:rPr lang="ru-RU" sz="1800" dirty="0" err="1"/>
              <a:t>встановлення</a:t>
            </a:r>
            <a:r>
              <a:rPr lang="ru-RU" sz="1800" dirty="0"/>
              <a:t> </a:t>
            </a:r>
            <a:r>
              <a:rPr lang="ru-RU" sz="1800" dirty="0" err="1"/>
              <a:t>під</a:t>
            </a:r>
            <a:r>
              <a:rPr lang="ru-RU" sz="1800" dirty="0"/>
              <a:t> час </a:t>
            </a:r>
            <a:r>
              <a:rPr lang="ru-RU" sz="1800" dirty="0" err="1"/>
              <a:t>перевірки</a:t>
            </a:r>
            <a:r>
              <a:rPr lang="ru-RU" sz="1800" dirty="0"/>
              <a:t> </a:t>
            </a:r>
            <a:r>
              <a:rPr lang="ru-RU" sz="1800" dirty="0" err="1"/>
              <a:t>порушень</a:t>
            </a:r>
            <a:r>
              <a:rPr lang="ru-RU" sz="1800" dirty="0"/>
              <a:t> </a:t>
            </a:r>
            <a:r>
              <a:rPr lang="ru-RU" sz="1800" dirty="0" err="1"/>
              <a:t>складається</a:t>
            </a:r>
            <a:r>
              <a:rPr lang="ru-RU" sz="1800" dirty="0"/>
              <a:t> акт. </a:t>
            </a:r>
            <a:r>
              <a:rPr lang="ru-RU" sz="1800" dirty="0" err="1"/>
              <a:t>Якщо</a:t>
            </a:r>
            <a:r>
              <a:rPr lang="ru-RU" sz="1800" dirty="0"/>
              <a:t> </a:t>
            </a:r>
            <a:r>
              <a:rPr lang="ru-RU" sz="1800" dirty="0" err="1"/>
              <a:t>такі</a:t>
            </a:r>
            <a:r>
              <a:rPr lang="ru-RU" sz="1800" dirty="0"/>
              <a:t> </a:t>
            </a:r>
            <a:r>
              <a:rPr lang="ru-RU" sz="1800" dirty="0" err="1"/>
              <a:t>порушення</a:t>
            </a:r>
            <a:r>
              <a:rPr lang="ru-RU" sz="1800" dirty="0"/>
              <a:t> </a:t>
            </a:r>
            <a:r>
              <a:rPr lang="ru-RU" sz="1800" dirty="0" err="1"/>
              <a:t>відсутні</a:t>
            </a:r>
            <a:r>
              <a:rPr lang="ru-RU" sz="1800" dirty="0"/>
              <a:t>, </a:t>
            </a:r>
            <a:r>
              <a:rPr lang="ru-RU" sz="1800" dirty="0" err="1"/>
              <a:t>складається</a:t>
            </a:r>
            <a:r>
              <a:rPr lang="ru-RU" sz="1800" dirty="0"/>
              <a:t> </a:t>
            </a:r>
            <a:r>
              <a:rPr lang="ru-RU" sz="1800" dirty="0" err="1"/>
              <a:t>довідка</a:t>
            </a:r>
            <a:r>
              <a:rPr lang="ru-RU" sz="1800" dirty="0" smtClean="0"/>
              <a:t>.</a:t>
            </a:r>
          </a:p>
          <a:p>
            <a:pPr indent="354013" algn="just"/>
            <a:r>
              <a:rPr lang="ru-RU" sz="1800" dirty="0"/>
              <a:t> Акт (</a:t>
            </a:r>
            <a:r>
              <a:rPr lang="ru-RU" sz="1800" dirty="0" err="1"/>
              <a:t>довідка</a:t>
            </a:r>
            <a:r>
              <a:rPr lang="ru-RU" sz="1800" dirty="0"/>
              <a:t>) </a:t>
            </a:r>
            <a:r>
              <a:rPr lang="ru-RU" sz="1800" dirty="0" err="1"/>
              <a:t>документальної</a:t>
            </a:r>
            <a:r>
              <a:rPr lang="ru-RU" sz="1800" dirty="0"/>
              <a:t> </a:t>
            </a:r>
            <a:r>
              <a:rPr lang="ru-RU" sz="1800" dirty="0" err="1"/>
              <a:t>виїзної</a:t>
            </a:r>
            <a:r>
              <a:rPr lang="ru-RU" sz="1800" dirty="0"/>
              <a:t> </a:t>
            </a:r>
            <a:r>
              <a:rPr lang="ru-RU" sz="1800" dirty="0" err="1" smtClean="0"/>
              <a:t>перевірки</a:t>
            </a:r>
            <a:r>
              <a:rPr lang="ru-RU" sz="1800" dirty="0" smtClean="0"/>
              <a:t> </a:t>
            </a:r>
            <a:r>
              <a:rPr lang="ru-RU" sz="1800" dirty="0" err="1" smtClean="0"/>
              <a:t>складається</a:t>
            </a:r>
            <a:r>
              <a:rPr lang="ru-RU" sz="1800" dirty="0" smtClean="0"/>
              <a:t> </a:t>
            </a:r>
            <a:r>
              <a:rPr lang="ru-RU" sz="1800" dirty="0"/>
              <a:t>у </a:t>
            </a:r>
            <a:r>
              <a:rPr lang="ru-RU" sz="1800" b="1" dirty="0" err="1">
                <a:solidFill>
                  <a:srgbClr val="C00000"/>
                </a:solidFill>
              </a:rPr>
              <a:t>двох</a:t>
            </a:r>
            <a:r>
              <a:rPr lang="ru-RU" sz="1800" b="1" dirty="0">
                <a:solidFill>
                  <a:srgbClr val="C00000"/>
                </a:solidFill>
              </a:rPr>
              <a:t> </a:t>
            </a:r>
            <a:r>
              <a:rPr lang="ru-RU" sz="1800" b="1" dirty="0" err="1">
                <a:solidFill>
                  <a:srgbClr val="C00000"/>
                </a:solidFill>
              </a:rPr>
              <a:t>примірниках</a:t>
            </a:r>
            <a:r>
              <a:rPr lang="ru-RU" sz="1800" b="1" dirty="0">
                <a:solidFill>
                  <a:srgbClr val="C00000"/>
                </a:solidFill>
              </a:rPr>
              <a:t>, </a:t>
            </a:r>
            <a:r>
              <a:rPr lang="ru-RU" sz="1800" dirty="0" err="1"/>
              <a:t>підписується</a:t>
            </a:r>
            <a:r>
              <a:rPr lang="ru-RU" sz="1800" dirty="0"/>
              <a:t> </a:t>
            </a:r>
            <a:r>
              <a:rPr lang="ru-RU" sz="1800" dirty="0" err="1"/>
              <a:t>посадовими</a:t>
            </a:r>
            <a:r>
              <a:rPr lang="ru-RU" sz="1800" dirty="0"/>
              <a:t> особами </a:t>
            </a:r>
            <a:r>
              <a:rPr lang="ru-RU" sz="1800" dirty="0" err="1"/>
              <a:t>контролюючого</a:t>
            </a:r>
            <a:r>
              <a:rPr lang="ru-RU" sz="1800" dirty="0"/>
              <a:t> органу, </a:t>
            </a:r>
            <a:r>
              <a:rPr lang="ru-RU" sz="1800" dirty="0" err="1"/>
              <a:t>які</a:t>
            </a:r>
            <a:r>
              <a:rPr lang="ru-RU" sz="1800" dirty="0"/>
              <a:t> проводили </a:t>
            </a:r>
            <a:r>
              <a:rPr lang="ru-RU" sz="1800" dirty="0" err="1"/>
              <a:t>перевірку</a:t>
            </a:r>
            <a:r>
              <a:rPr lang="ru-RU" sz="1800" dirty="0"/>
              <a:t>, та </a:t>
            </a:r>
            <a:r>
              <a:rPr lang="ru-RU" sz="1800" b="1" dirty="0" err="1">
                <a:solidFill>
                  <a:srgbClr val="C00000"/>
                </a:solidFill>
              </a:rPr>
              <a:t>реєструється</a:t>
            </a:r>
            <a:r>
              <a:rPr lang="ru-RU" sz="1800" dirty="0"/>
              <a:t> у </a:t>
            </a:r>
            <a:r>
              <a:rPr lang="ru-RU" sz="1800" dirty="0" err="1"/>
              <a:t>контролюючому</a:t>
            </a:r>
            <a:r>
              <a:rPr lang="ru-RU" sz="1800" dirty="0"/>
              <a:t> </a:t>
            </a:r>
            <a:r>
              <a:rPr lang="ru-RU" sz="1800" dirty="0" err="1"/>
              <a:t>органі</a:t>
            </a:r>
            <a:r>
              <a:rPr lang="ru-RU" sz="1800" dirty="0"/>
              <a:t> </a:t>
            </a:r>
            <a:r>
              <a:rPr lang="ru-RU" sz="1800" dirty="0" err="1"/>
              <a:t>протягом</a:t>
            </a:r>
            <a:r>
              <a:rPr lang="ru-RU" sz="1800" dirty="0"/>
              <a:t> </a:t>
            </a:r>
            <a:r>
              <a:rPr lang="ru-RU" sz="1800" b="1" dirty="0" err="1">
                <a:solidFill>
                  <a:srgbClr val="C00000"/>
                </a:solidFill>
              </a:rPr>
              <a:t>п'яти</a:t>
            </a:r>
            <a:r>
              <a:rPr lang="ru-RU" sz="1800" b="1" dirty="0">
                <a:solidFill>
                  <a:srgbClr val="C00000"/>
                </a:solidFill>
              </a:rPr>
              <a:t> </a:t>
            </a:r>
            <a:r>
              <a:rPr lang="ru-RU" sz="1800" b="1" dirty="0" err="1">
                <a:solidFill>
                  <a:srgbClr val="C00000"/>
                </a:solidFill>
              </a:rPr>
              <a:t>робочих</a:t>
            </a:r>
            <a:r>
              <a:rPr lang="ru-RU" sz="1800" b="1" dirty="0">
                <a:solidFill>
                  <a:srgbClr val="C00000"/>
                </a:solidFill>
              </a:rPr>
              <a:t> </a:t>
            </a:r>
            <a:r>
              <a:rPr lang="ru-RU" sz="1800" b="1" dirty="0" err="1">
                <a:solidFill>
                  <a:srgbClr val="C00000"/>
                </a:solidFill>
              </a:rPr>
              <a:t>днів</a:t>
            </a:r>
            <a:r>
              <a:rPr lang="ru-RU" sz="1800" b="1" dirty="0">
                <a:solidFill>
                  <a:srgbClr val="C00000"/>
                </a:solidFill>
              </a:rPr>
              <a:t> </a:t>
            </a:r>
            <a:r>
              <a:rPr lang="ru-RU" sz="1800" dirty="0"/>
              <a:t>з дня, </a:t>
            </a:r>
            <a:r>
              <a:rPr lang="ru-RU" sz="1800" dirty="0" err="1"/>
              <a:t>що</a:t>
            </a:r>
            <a:r>
              <a:rPr lang="ru-RU" sz="1800" dirty="0"/>
              <a:t> </a:t>
            </a:r>
            <a:r>
              <a:rPr lang="ru-RU" sz="1800" dirty="0" err="1"/>
              <a:t>настає</a:t>
            </a:r>
            <a:r>
              <a:rPr lang="ru-RU" sz="1800" dirty="0"/>
              <a:t> за днем </a:t>
            </a:r>
            <a:r>
              <a:rPr lang="ru-RU" sz="1800" dirty="0" err="1"/>
              <a:t>закінчення</a:t>
            </a:r>
            <a:r>
              <a:rPr lang="ru-RU" sz="1800" dirty="0"/>
              <a:t> </a:t>
            </a:r>
            <a:r>
              <a:rPr lang="ru-RU" sz="1800" dirty="0" err="1"/>
              <a:t>установленого</a:t>
            </a:r>
            <a:r>
              <a:rPr lang="ru-RU" sz="1800" dirty="0"/>
              <a:t> для </a:t>
            </a:r>
            <a:r>
              <a:rPr lang="ru-RU" sz="1800" dirty="0" err="1"/>
              <a:t>проведення</a:t>
            </a:r>
            <a:r>
              <a:rPr lang="ru-RU" sz="1800" dirty="0"/>
              <a:t> </a:t>
            </a:r>
            <a:r>
              <a:rPr lang="ru-RU" sz="1800" dirty="0" err="1"/>
              <a:t>перевірки</a:t>
            </a:r>
            <a:r>
              <a:rPr lang="ru-RU" sz="1800" dirty="0"/>
              <a:t> строку (для </a:t>
            </a:r>
            <a:r>
              <a:rPr lang="ru-RU" sz="1800" dirty="0" err="1"/>
              <a:t>платників</a:t>
            </a:r>
            <a:r>
              <a:rPr lang="ru-RU" sz="1800" dirty="0"/>
              <a:t> </a:t>
            </a:r>
            <a:r>
              <a:rPr lang="ru-RU" sz="1800" dirty="0" err="1"/>
              <a:t>податків</a:t>
            </a:r>
            <a:r>
              <a:rPr lang="ru-RU" sz="1800" dirty="0"/>
              <a:t>, </a:t>
            </a:r>
            <a:r>
              <a:rPr lang="ru-RU" sz="1800" dirty="0" err="1"/>
              <a:t>які</a:t>
            </a:r>
            <a:r>
              <a:rPr lang="ru-RU" sz="1800" dirty="0"/>
              <a:t> </a:t>
            </a:r>
            <a:r>
              <a:rPr lang="ru-RU" sz="1800" dirty="0" err="1"/>
              <a:t>мають</a:t>
            </a:r>
            <a:r>
              <a:rPr lang="ru-RU" sz="1800" dirty="0"/>
              <a:t> </a:t>
            </a:r>
            <a:r>
              <a:rPr lang="ru-RU" sz="1800" dirty="0" err="1"/>
              <a:t>філії</a:t>
            </a:r>
            <a:r>
              <a:rPr lang="ru-RU" sz="1800" dirty="0"/>
              <a:t> та/</a:t>
            </a:r>
            <a:r>
              <a:rPr lang="ru-RU" sz="1800" dirty="0" err="1"/>
              <a:t>або</a:t>
            </a:r>
            <a:r>
              <a:rPr lang="ru-RU" sz="1800" dirty="0"/>
              <a:t> </a:t>
            </a:r>
            <a:r>
              <a:rPr lang="ru-RU" sz="1800" dirty="0" err="1"/>
              <a:t>перебувають</a:t>
            </a:r>
            <a:r>
              <a:rPr lang="ru-RU" sz="1800" dirty="0"/>
              <a:t> на </a:t>
            </a:r>
            <a:r>
              <a:rPr lang="ru-RU" sz="1800" dirty="0" err="1"/>
              <a:t>консолідованій</a:t>
            </a:r>
            <a:r>
              <a:rPr lang="ru-RU" sz="1800" dirty="0"/>
              <a:t> </a:t>
            </a:r>
            <a:r>
              <a:rPr lang="ru-RU" sz="1800" dirty="0" err="1"/>
              <a:t>сплаті</a:t>
            </a:r>
            <a:r>
              <a:rPr lang="ru-RU" sz="1800" dirty="0"/>
              <a:t>, - </a:t>
            </a:r>
            <a:r>
              <a:rPr lang="ru-RU" sz="1800" dirty="0" err="1"/>
              <a:t>протягом</a:t>
            </a:r>
            <a:r>
              <a:rPr lang="ru-RU" sz="1800" dirty="0"/>
              <a:t> 10 </a:t>
            </a:r>
            <a:r>
              <a:rPr lang="ru-RU" sz="1800" dirty="0" err="1"/>
              <a:t>робочих</a:t>
            </a:r>
            <a:r>
              <a:rPr lang="ru-RU" sz="1800" dirty="0"/>
              <a:t> </a:t>
            </a:r>
            <a:r>
              <a:rPr lang="ru-RU" sz="1800" dirty="0" err="1"/>
              <a:t>днів</a:t>
            </a:r>
            <a:r>
              <a:rPr lang="ru-RU" sz="1800" dirty="0" smtClean="0"/>
              <a:t>).</a:t>
            </a:r>
          </a:p>
          <a:p>
            <a:pPr indent="354013" algn="just"/>
            <a:r>
              <a:rPr lang="ru-RU" sz="1800" b="1" dirty="0" err="1">
                <a:solidFill>
                  <a:srgbClr val="C00000"/>
                </a:solidFill>
              </a:rPr>
              <a:t>Відмова</a:t>
            </a:r>
            <a:r>
              <a:rPr lang="ru-RU" sz="1800" b="1" dirty="0">
                <a:solidFill>
                  <a:srgbClr val="C00000"/>
                </a:solidFill>
              </a:rPr>
              <a:t> </a:t>
            </a:r>
            <a:r>
              <a:rPr lang="ru-RU" sz="1800" b="1" dirty="0" err="1">
                <a:solidFill>
                  <a:srgbClr val="C00000"/>
                </a:solidFill>
              </a:rPr>
              <a:t>платника</a:t>
            </a:r>
            <a:r>
              <a:rPr lang="ru-RU" sz="1800" b="1" dirty="0">
                <a:solidFill>
                  <a:srgbClr val="C00000"/>
                </a:solidFill>
              </a:rPr>
              <a:t> </a:t>
            </a:r>
            <a:r>
              <a:rPr lang="ru-RU" sz="1800" dirty="0" err="1"/>
              <a:t>податків</a:t>
            </a:r>
            <a:r>
              <a:rPr lang="ru-RU" sz="1800" dirty="0"/>
              <a:t> </a:t>
            </a:r>
            <a:r>
              <a:rPr lang="ru-RU" sz="1800" dirty="0" err="1"/>
              <a:t>або</a:t>
            </a:r>
            <a:r>
              <a:rPr lang="ru-RU" sz="1800" dirty="0"/>
              <a:t> </a:t>
            </a:r>
            <a:r>
              <a:rPr lang="ru-RU" sz="1800" dirty="0" err="1"/>
              <a:t>його</a:t>
            </a:r>
            <a:r>
              <a:rPr lang="ru-RU" sz="1800" dirty="0"/>
              <a:t> </a:t>
            </a:r>
            <a:r>
              <a:rPr lang="ru-RU" sz="1800" dirty="0" err="1"/>
              <a:t>законних</a:t>
            </a:r>
            <a:r>
              <a:rPr lang="ru-RU" sz="1800" dirty="0"/>
              <a:t> </a:t>
            </a:r>
            <a:r>
              <a:rPr lang="ru-RU" sz="1800" dirty="0" err="1"/>
              <a:t>представників</a:t>
            </a:r>
            <a:r>
              <a:rPr lang="ru-RU" sz="1800" dirty="0"/>
              <a:t> </a:t>
            </a:r>
            <a:r>
              <a:rPr lang="ru-RU" sz="1800" dirty="0" err="1"/>
              <a:t>від</a:t>
            </a:r>
            <a:r>
              <a:rPr lang="ru-RU" sz="1800" dirty="0"/>
              <a:t> </a:t>
            </a:r>
            <a:r>
              <a:rPr lang="ru-RU" sz="1800" dirty="0" err="1"/>
              <a:t>підписання</a:t>
            </a:r>
            <a:r>
              <a:rPr lang="ru-RU" sz="1800" dirty="0"/>
              <a:t> акта </a:t>
            </a:r>
            <a:r>
              <a:rPr lang="ru-RU" sz="1800" dirty="0" err="1"/>
              <a:t>перевірки</a:t>
            </a:r>
            <a:r>
              <a:rPr lang="ru-RU" sz="1800" dirty="0"/>
              <a:t> </a:t>
            </a:r>
            <a:r>
              <a:rPr lang="ru-RU" sz="1800" dirty="0" err="1"/>
              <a:t>або</a:t>
            </a:r>
            <a:r>
              <a:rPr lang="ru-RU" sz="1800" dirty="0"/>
              <a:t> </a:t>
            </a:r>
            <a:r>
              <a:rPr lang="ru-RU" sz="1800" dirty="0" err="1"/>
              <a:t>отримання</a:t>
            </a:r>
            <a:r>
              <a:rPr lang="ru-RU" sz="1800" dirty="0"/>
              <a:t> </a:t>
            </a:r>
            <a:r>
              <a:rPr lang="ru-RU" sz="1800" dirty="0" err="1"/>
              <a:t>його</a:t>
            </a:r>
            <a:r>
              <a:rPr lang="ru-RU" sz="1800" dirty="0"/>
              <a:t> </a:t>
            </a:r>
            <a:r>
              <a:rPr lang="ru-RU" sz="1800" dirty="0" err="1"/>
              <a:t>примірника</a:t>
            </a:r>
            <a:r>
              <a:rPr lang="ru-RU" sz="1800" dirty="0"/>
              <a:t> </a:t>
            </a:r>
            <a:r>
              <a:rPr lang="ru-RU" sz="1800" dirty="0" smtClean="0"/>
              <a:t>          </a:t>
            </a:r>
            <a:r>
              <a:rPr lang="ru-RU" sz="1800" b="1" dirty="0" smtClean="0">
                <a:solidFill>
                  <a:srgbClr val="C00000"/>
                </a:solidFill>
              </a:rPr>
              <a:t>не </a:t>
            </a:r>
            <a:r>
              <a:rPr lang="ru-RU" sz="1800" b="1" dirty="0" err="1">
                <a:solidFill>
                  <a:srgbClr val="C00000"/>
                </a:solidFill>
              </a:rPr>
              <a:t>звільняє</a:t>
            </a:r>
            <a:r>
              <a:rPr lang="ru-RU" sz="1800" b="1" dirty="0">
                <a:solidFill>
                  <a:srgbClr val="C00000"/>
                </a:solidFill>
              </a:rPr>
              <a:t> </a:t>
            </a:r>
            <a:r>
              <a:rPr lang="ru-RU" sz="1800" dirty="0" err="1"/>
              <a:t>платника</a:t>
            </a:r>
            <a:r>
              <a:rPr lang="ru-RU" sz="1800" dirty="0"/>
              <a:t> </a:t>
            </a:r>
            <a:r>
              <a:rPr lang="ru-RU" sz="1800" dirty="0" err="1"/>
              <a:t>податків</a:t>
            </a:r>
            <a:r>
              <a:rPr lang="ru-RU" sz="1800" dirty="0"/>
              <a:t> </a:t>
            </a:r>
            <a:r>
              <a:rPr lang="ru-RU" sz="1800" dirty="0" err="1"/>
              <a:t>від</a:t>
            </a:r>
            <a:r>
              <a:rPr lang="ru-RU" sz="1800" dirty="0"/>
              <a:t> </a:t>
            </a:r>
            <a:r>
              <a:rPr lang="ru-RU" sz="1800" b="1" dirty="0" err="1">
                <a:solidFill>
                  <a:srgbClr val="C00000"/>
                </a:solidFill>
              </a:rPr>
              <a:t>обов'язку</a:t>
            </a:r>
            <a:r>
              <a:rPr lang="ru-RU" sz="1800" b="1" dirty="0">
                <a:solidFill>
                  <a:srgbClr val="C00000"/>
                </a:solidFill>
              </a:rPr>
              <a:t> </a:t>
            </a:r>
            <a:r>
              <a:rPr lang="ru-RU" sz="1800" b="1" dirty="0" err="1" smtClean="0">
                <a:solidFill>
                  <a:srgbClr val="C00000"/>
                </a:solidFill>
              </a:rPr>
              <a:t>сплати</a:t>
            </a:r>
            <a:r>
              <a:rPr lang="ru-RU" sz="1800" dirty="0" smtClean="0"/>
              <a:t> </a:t>
            </a:r>
            <a:r>
              <a:rPr lang="ru-RU" sz="1800" dirty="0" err="1" smtClean="0"/>
              <a:t>визначених</a:t>
            </a:r>
            <a:r>
              <a:rPr lang="ru-RU" sz="1800" dirty="0" smtClean="0"/>
              <a:t> </a:t>
            </a:r>
            <a:r>
              <a:rPr lang="ru-RU" sz="1800" dirty="0" err="1" smtClean="0"/>
              <a:t>контролюючим</a:t>
            </a:r>
            <a:r>
              <a:rPr lang="ru-RU" sz="1800" dirty="0" smtClean="0"/>
              <a:t> </a:t>
            </a:r>
            <a:r>
              <a:rPr lang="ru-RU" sz="1800" dirty="0"/>
              <a:t>органом за результатами </a:t>
            </a:r>
            <a:r>
              <a:rPr lang="ru-RU" sz="1800" dirty="0" err="1"/>
              <a:t>перевірки</a:t>
            </a:r>
            <a:r>
              <a:rPr lang="ru-RU" sz="1800" dirty="0"/>
              <a:t> </a:t>
            </a:r>
            <a:r>
              <a:rPr lang="ru-RU" sz="1800" dirty="0" err="1" smtClean="0"/>
              <a:t>грошових</a:t>
            </a:r>
            <a:r>
              <a:rPr lang="ru-RU" sz="1800" dirty="0" smtClean="0"/>
              <a:t> </a:t>
            </a:r>
            <a:r>
              <a:rPr lang="ru-RU" sz="1800" dirty="0" err="1" smtClean="0"/>
              <a:t>зобов'язань</a:t>
            </a:r>
            <a:r>
              <a:rPr lang="ru-RU" sz="1800" dirty="0" smtClean="0"/>
              <a:t>.</a:t>
            </a:r>
            <a:endParaRPr lang="ru-RU" sz="1800" dirty="0"/>
          </a:p>
        </p:txBody>
      </p:sp>
    </p:spTree>
    <p:extLst>
      <p:ext uri="{BB962C8B-B14F-4D97-AF65-F5344CB8AC3E}">
        <p14:creationId xmlns:p14="http://schemas.microsoft.com/office/powerpoint/2010/main" val="27153982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48680"/>
            <a:ext cx="828092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1552" y="4077072"/>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34999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752870"/>
            <a:ext cx="7992888" cy="5484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6300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Шаблон Wave_OBS">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Шаблон Wave_OBS">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1124</Words>
  <Application>Microsoft Office PowerPoint</Application>
  <PresentationFormat>Екран (4:3)</PresentationFormat>
  <Paragraphs>71</Paragraphs>
  <Slides>33</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2</vt:i4>
      </vt:variant>
      <vt:variant>
        <vt:lpstr>Заголовки слайдів</vt:lpstr>
      </vt:variant>
      <vt:variant>
        <vt:i4>33</vt:i4>
      </vt:variant>
    </vt:vector>
  </HeadingPairs>
  <TitlesOfParts>
    <vt:vector size="40" baseType="lpstr">
      <vt:lpstr>Arial</vt:lpstr>
      <vt:lpstr>Calibri</vt:lpstr>
      <vt:lpstr>Comic Sans MS</vt:lpstr>
      <vt:lpstr>Times New Roman</vt:lpstr>
      <vt:lpstr>Verdana</vt:lpstr>
      <vt:lpstr>Шаблон Wave_OBS</vt:lpstr>
      <vt:lpstr>2_Шаблон Wave_OBS</vt:lpstr>
      <vt:lpstr>Презентація PowerPoint</vt:lpstr>
      <vt:lpstr>Презентація PowerPoint</vt:lpstr>
      <vt:lpstr>Етапи податкового контролю</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     </vt:lpstr>
      <vt:lpstr>Презентація PowerPoint</vt:lpstr>
      <vt:lpstr>Презентація PowerPoint</vt:lpstr>
      <vt:lpstr>Презентація PowerPoint</vt:lpstr>
      <vt:lpstr>Презентація PowerPoint</vt:lpstr>
      <vt:lpstr>  Тривалість планових документальних перевірок </vt:lpstr>
      <vt:lpstr>Презентація PowerPoint</vt:lpstr>
      <vt:lpstr>Документальна позапланова перевірка здійснюється за наявності хоча б однієї з таких підстав</vt:lpstr>
      <vt:lpstr>Документальна позапланова перевірка здійснюється за наявності хоча б однієї з таких підстав</vt:lpstr>
      <vt:lpstr>Документальна позапланова перевірка здійснюється за наявності хоча б однієї з таких підстав</vt:lpstr>
      <vt:lpstr>Тривалість позапланових документальних перевірок</vt:lpstr>
      <vt:lpstr>Фактична перевірка</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Блок 1.   Організація функціонування податкової системи та податкової служби.</dc:title>
  <dc:creator>Князькова Валентина Яківна</dc:creator>
  <cp:lastModifiedBy>Князькова Валентина Яківна</cp:lastModifiedBy>
  <cp:revision>49</cp:revision>
  <dcterms:modified xsi:type="dcterms:W3CDTF">2024-09-17T08:24:51Z</dcterms:modified>
</cp:coreProperties>
</file>