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75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301" r:id="rId23"/>
    <p:sldId id="302" r:id="rId24"/>
    <p:sldId id="300" r:id="rId25"/>
    <p:sldId id="303" r:id="rId26"/>
    <p:sldId id="304" r:id="rId27"/>
    <p:sldId id="276" r:id="rId28"/>
    <p:sldId id="305" r:id="rId29"/>
    <p:sldId id="306" r:id="rId30"/>
    <p:sldId id="278" r:id="rId31"/>
    <p:sldId id="314" r:id="rId32"/>
    <p:sldId id="307" r:id="rId33"/>
    <p:sldId id="277" r:id="rId34"/>
    <p:sldId id="308" r:id="rId35"/>
    <p:sldId id="309" r:id="rId36"/>
    <p:sldId id="310" r:id="rId37"/>
    <p:sldId id="282" r:id="rId38"/>
    <p:sldId id="280" r:id="rId39"/>
    <p:sldId id="281" r:id="rId40"/>
    <p:sldId id="315" r:id="rId41"/>
    <p:sldId id="311" r:id="rId42"/>
    <p:sldId id="279" r:id="rId43"/>
    <p:sldId id="312" r:id="rId44"/>
    <p:sldId id="313" r:id="rId45"/>
    <p:sldId id="274" r:id="rId46"/>
    <p:sldId id="275" r:id="rId47"/>
    <p:sldId id="283" r:id="rId48"/>
    <p:sldId id="284" r:id="rId49"/>
    <p:sldId id="285" r:id="rId50"/>
    <p:sldId id="286" r:id="rId51"/>
    <p:sldId id="287" r:id="rId52"/>
    <p:sldId id="316" r:id="rId53"/>
    <p:sldId id="317" r:id="rId54"/>
    <p:sldId id="318" r:id="rId55"/>
    <p:sldId id="319" r:id="rId56"/>
    <p:sldId id="320" r:id="rId57"/>
    <p:sldId id="321" r:id="rId58"/>
    <p:sldId id="322" r:id="rId59"/>
    <p:sldId id="323" r:id="rId60"/>
    <p:sldId id="324" r:id="rId61"/>
    <p:sldId id="325" r:id="rId62"/>
    <p:sldId id="326" r:id="rId63"/>
    <p:sldId id="327" r:id="rId64"/>
    <p:sldId id="288" r:id="rId65"/>
    <p:sldId id="289" r:id="rId66"/>
    <p:sldId id="290" r:id="rId67"/>
    <p:sldId id="291" r:id="rId68"/>
    <p:sldId id="293" r:id="rId69"/>
    <p:sldId id="295" r:id="rId70"/>
    <p:sldId id="296" r:id="rId71"/>
    <p:sldId id="297" r:id="rId72"/>
    <p:sldId id="298" r:id="rId73"/>
    <p:sldId id="299" r:id="rId74"/>
  </p:sldIdLst>
  <p:sldSz cx="9144000" cy="6858000" type="screen4x3"/>
  <p:notesSz cx="9144000" cy="6858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FF"/>
    <a:srgbClr val="66FF99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49" autoAdjust="0"/>
    <p:restoredTop sz="91278" autoAdjust="0"/>
  </p:normalViewPr>
  <p:slideViewPr>
    <p:cSldViewPr>
      <p:cViewPr varScale="1">
        <p:scale>
          <a:sx n="80" d="100"/>
          <a:sy n="80" d="100"/>
        </p:scale>
        <p:origin x="1493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slide" Target="slides/slide70.xml"/><Relationship Id="rId79" Type="http://schemas.openxmlformats.org/officeDocument/2006/relationships/tableStyles" Target="tableStyle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presProps" Target="presProp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D02D01-6AB1-4C8D-8084-C28388E59207}" type="datetimeFigureOut">
              <a:rPr lang="uk-UA" smtClean="0"/>
              <a:t>01.10.2024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BBA944-3DA8-468C-845D-77673BBB6D9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82361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BBA944-3DA8-468C-845D-77673BBB6D9B}" type="slidenum">
              <a:rPr lang="uk-UA" smtClean="0"/>
              <a:t>57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574925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FF33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FF33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12623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FF33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126235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99"/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3766" y="266"/>
            <a:ext cx="8716467" cy="16490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FF33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04292" y="1244879"/>
            <a:ext cx="8535415" cy="45618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hyperlink" Target="http://www.apu.com.ua/zakon-ukrajini-pro-auditorsku-diyalnist" TargetMode="External"/><Relationship Id="rId3" Type="http://schemas.openxmlformats.org/officeDocument/2006/relationships/image" Target="../media/image6.png"/><Relationship Id="rId21" Type="http://schemas.openxmlformats.org/officeDocument/2006/relationships/hyperlink" Target="http://www.apu.com.ua/attachments/article/1038/Part_1_2015.pdf" TargetMode="External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" Type="http://schemas.openxmlformats.org/officeDocument/2006/relationships/image" Target="../media/image5.png"/><Relationship Id="rId16" Type="http://schemas.openxmlformats.org/officeDocument/2006/relationships/image" Target="../media/image19.png"/><Relationship Id="rId20" Type="http://schemas.openxmlformats.org/officeDocument/2006/relationships/hyperlink" Target="http://zakon3.rada.gov.ua/laws/show/2939-1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19" Type="http://schemas.openxmlformats.org/officeDocument/2006/relationships/hyperlink" Target="http://zakon2.rada.gov.ua/laws/show/996-14" TargetMode="External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image" Target="../media/image25.png"/><Relationship Id="rId7" Type="http://schemas.openxmlformats.org/officeDocument/2006/relationships/image" Target="../media/image29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18" Type="http://schemas.openxmlformats.org/officeDocument/2006/relationships/image" Target="../media/image47.png"/><Relationship Id="rId26" Type="http://schemas.openxmlformats.org/officeDocument/2006/relationships/image" Target="../media/image55.png"/><Relationship Id="rId3" Type="http://schemas.openxmlformats.org/officeDocument/2006/relationships/image" Target="../media/image32.png"/><Relationship Id="rId21" Type="http://schemas.openxmlformats.org/officeDocument/2006/relationships/image" Target="../media/image50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17" Type="http://schemas.openxmlformats.org/officeDocument/2006/relationships/image" Target="../media/image46.png"/><Relationship Id="rId25" Type="http://schemas.openxmlformats.org/officeDocument/2006/relationships/image" Target="../media/image54.png"/><Relationship Id="rId2" Type="http://schemas.openxmlformats.org/officeDocument/2006/relationships/image" Target="../media/image31.png"/><Relationship Id="rId16" Type="http://schemas.openxmlformats.org/officeDocument/2006/relationships/image" Target="../media/image45.png"/><Relationship Id="rId20" Type="http://schemas.openxmlformats.org/officeDocument/2006/relationships/image" Target="../media/image49.png"/><Relationship Id="rId29" Type="http://schemas.openxmlformats.org/officeDocument/2006/relationships/image" Target="../media/image5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24" Type="http://schemas.openxmlformats.org/officeDocument/2006/relationships/image" Target="../media/image53.png"/><Relationship Id="rId32" Type="http://schemas.openxmlformats.org/officeDocument/2006/relationships/image" Target="../media/image61.png"/><Relationship Id="rId5" Type="http://schemas.openxmlformats.org/officeDocument/2006/relationships/image" Target="../media/image34.png"/><Relationship Id="rId15" Type="http://schemas.openxmlformats.org/officeDocument/2006/relationships/image" Target="../media/image44.png"/><Relationship Id="rId23" Type="http://schemas.openxmlformats.org/officeDocument/2006/relationships/image" Target="../media/image52.png"/><Relationship Id="rId28" Type="http://schemas.openxmlformats.org/officeDocument/2006/relationships/image" Target="../media/image57.jpg"/><Relationship Id="rId10" Type="http://schemas.openxmlformats.org/officeDocument/2006/relationships/image" Target="../media/image39.png"/><Relationship Id="rId19" Type="http://schemas.openxmlformats.org/officeDocument/2006/relationships/image" Target="../media/image48.png"/><Relationship Id="rId31" Type="http://schemas.openxmlformats.org/officeDocument/2006/relationships/image" Target="../media/image60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Relationship Id="rId14" Type="http://schemas.openxmlformats.org/officeDocument/2006/relationships/image" Target="../media/image43.png"/><Relationship Id="rId22" Type="http://schemas.openxmlformats.org/officeDocument/2006/relationships/image" Target="../media/image51.png"/><Relationship Id="rId27" Type="http://schemas.openxmlformats.org/officeDocument/2006/relationships/image" Target="../media/image56.png"/><Relationship Id="rId30" Type="http://schemas.openxmlformats.org/officeDocument/2006/relationships/image" Target="../media/image59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jpg"/><Relationship Id="rId7" Type="http://schemas.openxmlformats.org/officeDocument/2006/relationships/image" Target="../media/image6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13" Type="http://schemas.openxmlformats.org/officeDocument/2006/relationships/image" Target="../media/image87.png"/><Relationship Id="rId18" Type="http://schemas.openxmlformats.org/officeDocument/2006/relationships/image" Target="../media/image92.png"/><Relationship Id="rId3" Type="http://schemas.openxmlformats.org/officeDocument/2006/relationships/image" Target="../media/image77.png"/><Relationship Id="rId21" Type="http://schemas.openxmlformats.org/officeDocument/2006/relationships/image" Target="../media/image95.png"/><Relationship Id="rId7" Type="http://schemas.openxmlformats.org/officeDocument/2006/relationships/image" Target="../media/image81.png"/><Relationship Id="rId12" Type="http://schemas.openxmlformats.org/officeDocument/2006/relationships/image" Target="../media/image86.png"/><Relationship Id="rId17" Type="http://schemas.openxmlformats.org/officeDocument/2006/relationships/image" Target="../media/image91.png"/><Relationship Id="rId2" Type="http://schemas.openxmlformats.org/officeDocument/2006/relationships/image" Target="../media/image76.png"/><Relationship Id="rId16" Type="http://schemas.openxmlformats.org/officeDocument/2006/relationships/image" Target="../media/image90.png"/><Relationship Id="rId20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11" Type="http://schemas.openxmlformats.org/officeDocument/2006/relationships/image" Target="../media/image85.png"/><Relationship Id="rId5" Type="http://schemas.openxmlformats.org/officeDocument/2006/relationships/image" Target="../media/image79.png"/><Relationship Id="rId15" Type="http://schemas.openxmlformats.org/officeDocument/2006/relationships/image" Target="../media/image89.png"/><Relationship Id="rId10" Type="http://schemas.openxmlformats.org/officeDocument/2006/relationships/image" Target="../media/image84.png"/><Relationship Id="rId19" Type="http://schemas.openxmlformats.org/officeDocument/2006/relationships/image" Target="../media/image93.png"/><Relationship Id="rId4" Type="http://schemas.openxmlformats.org/officeDocument/2006/relationships/image" Target="../media/image78.png"/><Relationship Id="rId9" Type="http://schemas.openxmlformats.org/officeDocument/2006/relationships/image" Target="../media/image83.png"/><Relationship Id="rId14" Type="http://schemas.openxmlformats.org/officeDocument/2006/relationships/image" Target="../media/image88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97.png"/><Relationship Id="rId7" Type="http://schemas.openxmlformats.org/officeDocument/2006/relationships/image" Target="../media/image101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4" Type="http://schemas.openxmlformats.org/officeDocument/2006/relationships/image" Target="../media/image98.png"/><Relationship Id="rId9" Type="http://schemas.openxmlformats.org/officeDocument/2006/relationships/image" Target="../media/image103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image" Target="../media/image105.png"/><Relationship Id="rId7" Type="http://schemas.openxmlformats.org/officeDocument/2006/relationships/image" Target="../media/image109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8.png"/><Relationship Id="rId11" Type="http://schemas.openxmlformats.org/officeDocument/2006/relationships/image" Target="../media/image113.png"/><Relationship Id="rId5" Type="http://schemas.openxmlformats.org/officeDocument/2006/relationships/image" Target="../media/image107.png"/><Relationship Id="rId10" Type="http://schemas.openxmlformats.org/officeDocument/2006/relationships/image" Target="../media/image112.png"/><Relationship Id="rId4" Type="http://schemas.openxmlformats.org/officeDocument/2006/relationships/image" Target="../media/image106.png"/><Relationship Id="rId9" Type="http://schemas.openxmlformats.org/officeDocument/2006/relationships/image" Target="../media/image11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13" Type="http://schemas.openxmlformats.org/officeDocument/2006/relationships/image" Target="../media/image125.png"/><Relationship Id="rId3" Type="http://schemas.openxmlformats.org/officeDocument/2006/relationships/image" Target="../media/image115.png"/><Relationship Id="rId7" Type="http://schemas.openxmlformats.org/officeDocument/2006/relationships/image" Target="../media/image119.png"/><Relationship Id="rId12" Type="http://schemas.openxmlformats.org/officeDocument/2006/relationships/image" Target="../media/image124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8.png"/><Relationship Id="rId11" Type="http://schemas.openxmlformats.org/officeDocument/2006/relationships/image" Target="../media/image123.png"/><Relationship Id="rId5" Type="http://schemas.openxmlformats.org/officeDocument/2006/relationships/image" Target="../media/image117.png"/><Relationship Id="rId15" Type="http://schemas.openxmlformats.org/officeDocument/2006/relationships/image" Target="../media/image127.png"/><Relationship Id="rId10" Type="http://schemas.openxmlformats.org/officeDocument/2006/relationships/image" Target="../media/image122.png"/><Relationship Id="rId4" Type="http://schemas.openxmlformats.org/officeDocument/2006/relationships/image" Target="../media/image116.png"/><Relationship Id="rId9" Type="http://schemas.openxmlformats.org/officeDocument/2006/relationships/image" Target="../media/image121.png"/><Relationship Id="rId14" Type="http://schemas.openxmlformats.org/officeDocument/2006/relationships/image" Target="../media/image12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png"/><Relationship Id="rId3" Type="http://schemas.openxmlformats.org/officeDocument/2006/relationships/image" Target="../media/image129.png"/><Relationship Id="rId7" Type="http://schemas.openxmlformats.org/officeDocument/2006/relationships/image" Target="../media/image133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2.png"/><Relationship Id="rId5" Type="http://schemas.openxmlformats.org/officeDocument/2006/relationships/image" Target="../media/image131.png"/><Relationship Id="rId4" Type="http://schemas.openxmlformats.org/officeDocument/2006/relationships/image" Target="../media/image130.png"/><Relationship Id="rId9" Type="http://schemas.openxmlformats.org/officeDocument/2006/relationships/image" Target="../media/image1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7" Type="http://schemas.openxmlformats.org/officeDocument/2006/relationships/image" Target="../media/image141.pn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0.png"/><Relationship Id="rId5" Type="http://schemas.openxmlformats.org/officeDocument/2006/relationships/image" Target="../media/image139.png"/><Relationship Id="rId4" Type="http://schemas.openxmlformats.org/officeDocument/2006/relationships/image" Target="../media/image13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7.png"/><Relationship Id="rId5" Type="http://schemas.openxmlformats.org/officeDocument/2006/relationships/image" Target="../media/image146.png"/><Relationship Id="rId4" Type="http://schemas.openxmlformats.org/officeDocument/2006/relationships/image" Target="../media/image14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4.png"/><Relationship Id="rId13" Type="http://schemas.openxmlformats.org/officeDocument/2006/relationships/image" Target="../media/image159.png"/><Relationship Id="rId18" Type="http://schemas.openxmlformats.org/officeDocument/2006/relationships/image" Target="../media/image164.png"/><Relationship Id="rId3" Type="http://schemas.openxmlformats.org/officeDocument/2006/relationships/image" Target="../media/image149.png"/><Relationship Id="rId21" Type="http://schemas.openxmlformats.org/officeDocument/2006/relationships/image" Target="../media/image167.png"/><Relationship Id="rId7" Type="http://schemas.openxmlformats.org/officeDocument/2006/relationships/image" Target="../media/image153.png"/><Relationship Id="rId12" Type="http://schemas.openxmlformats.org/officeDocument/2006/relationships/image" Target="../media/image158.png"/><Relationship Id="rId17" Type="http://schemas.openxmlformats.org/officeDocument/2006/relationships/image" Target="../media/image163.png"/><Relationship Id="rId2" Type="http://schemas.openxmlformats.org/officeDocument/2006/relationships/image" Target="../media/image148.png"/><Relationship Id="rId16" Type="http://schemas.openxmlformats.org/officeDocument/2006/relationships/image" Target="../media/image162.png"/><Relationship Id="rId20" Type="http://schemas.openxmlformats.org/officeDocument/2006/relationships/image" Target="../media/image1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2.png"/><Relationship Id="rId11" Type="http://schemas.openxmlformats.org/officeDocument/2006/relationships/image" Target="../media/image157.png"/><Relationship Id="rId5" Type="http://schemas.openxmlformats.org/officeDocument/2006/relationships/image" Target="../media/image151.png"/><Relationship Id="rId15" Type="http://schemas.openxmlformats.org/officeDocument/2006/relationships/image" Target="../media/image161.png"/><Relationship Id="rId10" Type="http://schemas.openxmlformats.org/officeDocument/2006/relationships/image" Target="../media/image156.png"/><Relationship Id="rId19" Type="http://schemas.openxmlformats.org/officeDocument/2006/relationships/image" Target="../media/image165.png"/><Relationship Id="rId4" Type="http://schemas.openxmlformats.org/officeDocument/2006/relationships/image" Target="../media/image150.png"/><Relationship Id="rId9" Type="http://schemas.openxmlformats.org/officeDocument/2006/relationships/image" Target="../media/image155.png"/><Relationship Id="rId14" Type="http://schemas.openxmlformats.org/officeDocument/2006/relationships/image" Target="../media/image16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7" Type="http://schemas.openxmlformats.org/officeDocument/2006/relationships/image" Target="../media/image173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2.png"/><Relationship Id="rId5" Type="http://schemas.openxmlformats.org/officeDocument/2006/relationships/image" Target="../media/image171.png"/><Relationship Id="rId4" Type="http://schemas.openxmlformats.org/officeDocument/2006/relationships/image" Target="../media/image17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png"/><Relationship Id="rId7" Type="http://schemas.openxmlformats.org/officeDocument/2006/relationships/image" Target="../media/image179.png"/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8.png"/><Relationship Id="rId5" Type="http://schemas.openxmlformats.org/officeDocument/2006/relationships/image" Target="../media/image177.png"/><Relationship Id="rId4" Type="http://schemas.openxmlformats.org/officeDocument/2006/relationships/image" Target="../media/image17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3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png"/><Relationship Id="rId3" Type="http://schemas.openxmlformats.org/officeDocument/2006/relationships/image" Target="../media/image185.png"/><Relationship Id="rId7" Type="http://schemas.openxmlformats.org/officeDocument/2006/relationships/image" Target="../media/image189.png"/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8.png"/><Relationship Id="rId11" Type="http://schemas.openxmlformats.org/officeDocument/2006/relationships/image" Target="../media/image193.jpg"/><Relationship Id="rId5" Type="http://schemas.openxmlformats.org/officeDocument/2006/relationships/image" Target="../media/image187.png"/><Relationship Id="rId10" Type="http://schemas.openxmlformats.org/officeDocument/2006/relationships/image" Target="../media/image192.jpg"/><Relationship Id="rId4" Type="http://schemas.openxmlformats.org/officeDocument/2006/relationships/image" Target="../media/image186.png"/><Relationship Id="rId9" Type="http://schemas.openxmlformats.org/officeDocument/2006/relationships/image" Target="../media/image191.jp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4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5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2.png"/><Relationship Id="rId13" Type="http://schemas.openxmlformats.org/officeDocument/2006/relationships/image" Target="../media/image207.png"/><Relationship Id="rId3" Type="http://schemas.openxmlformats.org/officeDocument/2006/relationships/image" Target="../media/image197.png"/><Relationship Id="rId7" Type="http://schemas.openxmlformats.org/officeDocument/2006/relationships/image" Target="../media/image201.png"/><Relationship Id="rId12" Type="http://schemas.openxmlformats.org/officeDocument/2006/relationships/image" Target="../media/image206.png"/><Relationship Id="rId2" Type="http://schemas.openxmlformats.org/officeDocument/2006/relationships/image" Target="../media/image196.png"/><Relationship Id="rId16" Type="http://schemas.openxmlformats.org/officeDocument/2006/relationships/image" Target="../media/image2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0.png"/><Relationship Id="rId11" Type="http://schemas.openxmlformats.org/officeDocument/2006/relationships/image" Target="../media/image205.png"/><Relationship Id="rId5" Type="http://schemas.openxmlformats.org/officeDocument/2006/relationships/image" Target="../media/image199.png"/><Relationship Id="rId15" Type="http://schemas.openxmlformats.org/officeDocument/2006/relationships/image" Target="../media/image209.png"/><Relationship Id="rId10" Type="http://schemas.openxmlformats.org/officeDocument/2006/relationships/image" Target="../media/image204.png"/><Relationship Id="rId4" Type="http://schemas.openxmlformats.org/officeDocument/2006/relationships/image" Target="../media/image198.png"/><Relationship Id="rId9" Type="http://schemas.openxmlformats.org/officeDocument/2006/relationships/image" Target="../media/image203.png"/><Relationship Id="rId14" Type="http://schemas.openxmlformats.org/officeDocument/2006/relationships/image" Target="../media/image20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jpeg"/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4.jpe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1.png"/><Relationship Id="rId13" Type="http://schemas.openxmlformats.org/officeDocument/2006/relationships/image" Target="../media/image226.png"/><Relationship Id="rId18" Type="http://schemas.openxmlformats.org/officeDocument/2006/relationships/image" Target="../media/image231.png"/><Relationship Id="rId3" Type="http://schemas.openxmlformats.org/officeDocument/2006/relationships/image" Target="../media/image216.png"/><Relationship Id="rId21" Type="http://schemas.openxmlformats.org/officeDocument/2006/relationships/image" Target="../media/image234.png"/><Relationship Id="rId7" Type="http://schemas.openxmlformats.org/officeDocument/2006/relationships/image" Target="../media/image220.png"/><Relationship Id="rId12" Type="http://schemas.openxmlformats.org/officeDocument/2006/relationships/image" Target="../media/image225.png"/><Relationship Id="rId17" Type="http://schemas.openxmlformats.org/officeDocument/2006/relationships/image" Target="../media/image230.png"/><Relationship Id="rId2" Type="http://schemas.openxmlformats.org/officeDocument/2006/relationships/image" Target="../media/image215.png"/><Relationship Id="rId16" Type="http://schemas.openxmlformats.org/officeDocument/2006/relationships/image" Target="../media/image229.png"/><Relationship Id="rId20" Type="http://schemas.openxmlformats.org/officeDocument/2006/relationships/image" Target="../media/image2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9.png"/><Relationship Id="rId11" Type="http://schemas.openxmlformats.org/officeDocument/2006/relationships/image" Target="../media/image224.png"/><Relationship Id="rId24" Type="http://schemas.openxmlformats.org/officeDocument/2006/relationships/image" Target="../media/image237.jpg"/><Relationship Id="rId5" Type="http://schemas.openxmlformats.org/officeDocument/2006/relationships/image" Target="../media/image218.png"/><Relationship Id="rId15" Type="http://schemas.openxmlformats.org/officeDocument/2006/relationships/image" Target="../media/image228.png"/><Relationship Id="rId23" Type="http://schemas.openxmlformats.org/officeDocument/2006/relationships/image" Target="../media/image236.png"/><Relationship Id="rId10" Type="http://schemas.openxmlformats.org/officeDocument/2006/relationships/image" Target="../media/image223.png"/><Relationship Id="rId19" Type="http://schemas.openxmlformats.org/officeDocument/2006/relationships/image" Target="../media/image232.png"/><Relationship Id="rId4" Type="http://schemas.openxmlformats.org/officeDocument/2006/relationships/image" Target="../media/image217.png"/><Relationship Id="rId9" Type="http://schemas.openxmlformats.org/officeDocument/2006/relationships/image" Target="../media/image222.png"/><Relationship Id="rId14" Type="http://schemas.openxmlformats.org/officeDocument/2006/relationships/image" Target="../media/image227.png"/><Relationship Id="rId22" Type="http://schemas.openxmlformats.org/officeDocument/2006/relationships/image" Target="../media/image235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8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9.jpe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1.jpeg"/><Relationship Id="rId2" Type="http://schemas.openxmlformats.org/officeDocument/2006/relationships/image" Target="../media/image240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2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9.png"/><Relationship Id="rId3" Type="http://schemas.openxmlformats.org/officeDocument/2006/relationships/image" Target="../media/image244.png"/><Relationship Id="rId7" Type="http://schemas.openxmlformats.org/officeDocument/2006/relationships/image" Target="../media/image248.png"/><Relationship Id="rId2" Type="http://schemas.openxmlformats.org/officeDocument/2006/relationships/image" Target="../media/image2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7.png"/><Relationship Id="rId5" Type="http://schemas.openxmlformats.org/officeDocument/2006/relationships/image" Target="../media/image246.png"/><Relationship Id="rId4" Type="http://schemas.openxmlformats.org/officeDocument/2006/relationships/image" Target="../media/image245.jpg"/><Relationship Id="rId9" Type="http://schemas.openxmlformats.org/officeDocument/2006/relationships/image" Target="../media/image25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afbalance.com/" TargetMode="External"/><Relationship Id="rId3" Type="http://schemas.openxmlformats.org/officeDocument/2006/relationships/image" Target="../media/image252.png"/><Relationship Id="rId7" Type="http://schemas.openxmlformats.org/officeDocument/2006/relationships/hyperlink" Target="http://www.auditukr.pp.ua/" TargetMode="External"/><Relationship Id="rId2" Type="http://schemas.openxmlformats.org/officeDocument/2006/relationships/image" Target="../media/image2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5.png"/><Relationship Id="rId5" Type="http://schemas.openxmlformats.org/officeDocument/2006/relationships/image" Target="../media/image254.png"/><Relationship Id="rId4" Type="http://schemas.openxmlformats.org/officeDocument/2006/relationships/image" Target="../media/image25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2.png"/><Relationship Id="rId13" Type="http://schemas.openxmlformats.org/officeDocument/2006/relationships/image" Target="../media/image267.png"/><Relationship Id="rId3" Type="http://schemas.openxmlformats.org/officeDocument/2006/relationships/image" Target="../media/image257.png"/><Relationship Id="rId7" Type="http://schemas.openxmlformats.org/officeDocument/2006/relationships/image" Target="../media/image261.png"/><Relationship Id="rId12" Type="http://schemas.openxmlformats.org/officeDocument/2006/relationships/image" Target="../media/image266.png"/><Relationship Id="rId2" Type="http://schemas.openxmlformats.org/officeDocument/2006/relationships/image" Target="../media/image2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0.png"/><Relationship Id="rId11" Type="http://schemas.openxmlformats.org/officeDocument/2006/relationships/image" Target="../media/image265.png"/><Relationship Id="rId5" Type="http://schemas.openxmlformats.org/officeDocument/2006/relationships/image" Target="../media/image259.png"/><Relationship Id="rId10" Type="http://schemas.openxmlformats.org/officeDocument/2006/relationships/image" Target="../media/image264.png"/><Relationship Id="rId4" Type="http://schemas.openxmlformats.org/officeDocument/2006/relationships/image" Target="../media/image258.png"/><Relationship Id="rId9" Type="http://schemas.openxmlformats.org/officeDocument/2006/relationships/image" Target="../media/image263.png"/><Relationship Id="rId14" Type="http://schemas.openxmlformats.org/officeDocument/2006/relationships/image" Target="../media/image268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9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0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7.jpg"/><Relationship Id="rId13" Type="http://schemas.openxmlformats.org/officeDocument/2006/relationships/image" Target="../media/image282.png"/><Relationship Id="rId3" Type="http://schemas.openxmlformats.org/officeDocument/2006/relationships/image" Target="../media/image272.png"/><Relationship Id="rId7" Type="http://schemas.openxmlformats.org/officeDocument/2006/relationships/image" Target="../media/image276.png"/><Relationship Id="rId12" Type="http://schemas.openxmlformats.org/officeDocument/2006/relationships/image" Target="../media/image281.png"/><Relationship Id="rId2" Type="http://schemas.openxmlformats.org/officeDocument/2006/relationships/image" Target="../media/image271.png"/><Relationship Id="rId16" Type="http://schemas.openxmlformats.org/officeDocument/2006/relationships/image" Target="../media/image2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5.png"/><Relationship Id="rId11" Type="http://schemas.openxmlformats.org/officeDocument/2006/relationships/image" Target="../media/image280.png"/><Relationship Id="rId5" Type="http://schemas.openxmlformats.org/officeDocument/2006/relationships/image" Target="../media/image274.png"/><Relationship Id="rId15" Type="http://schemas.openxmlformats.org/officeDocument/2006/relationships/image" Target="../media/image284.png"/><Relationship Id="rId10" Type="http://schemas.openxmlformats.org/officeDocument/2006/relationships/image" Target="../media/image279.png"/><Relationship Id="rId4" Type="http://schemas.openxmlformats.org/officeDocument/2006/relationships/image" Target="../media/image273.png"/><Relationship Id="rId9" Type="http://schemas.openxmlformats.org/officeDocument/2006/relationships/image" Target="../media/image278.jpg"/><Relationship Id="rId14" Type="http://schemas.openxmlformats.org/officeDocument/2006/relationships/image" Target="../media/image283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6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7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4.png"/><Relationship Id="rId3" Type="http://schemas.openxmlformats.org/officeDocument/2006/relationships/image" Target="../media/image289.png"/><Relationship Id="rId7" Type="http://schemas.openxmlformats.org/officeDocument/2006/relationships/image" Target="../media/image293.png"/><Relationship Id="rId12" Type="http://schemas.openxmlformats.org/officeDocument/2006/relationships/image" Target="../media/image298.png"/><Relationship Id="rId2" Type="http://schemas.openxmlformats.org/officeDocument/2006/relationships/image" Target="../media/image28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2.png"/><Relationship Id="rId11" Type="http://schemas.openxmlformats.org/officeDocument/2006/relationships/image" Target="../media/image297.png"/><Relationship Id="rId5" Type="http://schemas.openxmlformats.org/officeDocument/2006/relationships/image" Target="../media/image291.png"/><Relationship Id="rId10" Type="http://schemas.openxmlformats.org/officeDocument/2006/relationships/image" Target="../media/image296.png"/><Relationship Id="rId4" Type="http://schemas.openxmlformats.org/officeDocument/2006/relationships/image" Target="../media/image290.png"/><Relationship Id="rId9" Type="http://schemas.openxmlformats.org/officeDocument/2006/relationships/image" Target="../media/image295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4.png"/><Relationship Id="rId3" Type="http://schemas.openxmlformats.org/officeDocument/2006/relationships/image" Target="../media/image289.png"/><Relationship Id="rId7" Type="http://schemas.openxmlformats.org/officeDocument/2006/relationships/image" Target="../media/image293.png"/><Relationship Id="rId12" Type="http://schemas.openxmlformats.org/officeDocument/2006/relationships/image" Target="../media/image298.png"/><Relationship Id="rId2" Type="http://schemas.openxmlformats.org/officeDocument/2006/relationships/image" Target="../media/image28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2.png"/><Relationship Id="rId11" Type="http://schemas.openxmlformats.org/officeDocument/2006/relationships/image" Target="../media/image297.png"/><Relationship Id="rId5" Type="http://schemas.openxmlformats.org/officeDocument/2006/relationships/image" Target="../media/image291.png"/><Relationship Id="rId10" Type="http://schemas.openxmlformats.org/officeDocument/2006/relationships/image" Target="../media/image296.png"/><Relationship Id="rId4" Type="http://schemas.openxmlformats.org/officeDocument/2006/relationships/image" Target="../media/image290.png"/><Relationship Id="rId9" Type="http://schemas.openxmlformats.org/officeDocument/2006/relationships/image" Target="../media/image295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5.png"/><Relationship Id="rId13" Type="http://schemas.openxmlformats.org/officeDocument/2006/relationships/image" Target="../media/image310.png"/><Relationship Id="rId3" Type="http://schemas.openxmlformats.org/officeDocument/2006/relationships/image" Target="../media/image300.png"/><Relationship Id="rId7" Type="http://schemas.openxmlformats.org/officeDocument/2006/relationships/image" Target="../media/image304.png"/><Relationship Id="rId12" Type="http://schemas.openxmlformats.org/officeDocument/2006/relationships/image" Target="../media/image309.png"/><Relationship Id="rId2" Type="http://schemas.openxmlformats.org/officeDocument/2006/relationships/image" Target="../media/image29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3.png"/><Relationship Id="rId11" Type="http://schemas.openxmlformats.org/officeDocument/2006/relationships/image" Target="../media/image308.png"/><Relationship Id="rId5" Type="http://schemas.openxmlformats.org/officeDocument/2006/relationships/image" Target="../media/image302.png"/><Relationship Id="rId15" Type="http://schemas.openxmlformats.org/officeDocument/2006/relationships/image" Target="../media/image312.png"/><Relationship Id="rId10" Type="http://schemas.openxmlformats.org/officeDocument/2006/relationships/image" Target="../media/image307.png"/><Relationship Id="rId4" Type="http://schemas.openxmlformats.org/officeDocument/2006/relationships/image" Target="../media/image301.png"/><Relationship Id="rId9" Type="http://schemas.openxmlformats.org/officeDocument/2006/relationships/image" Target="../media/image306.png"/><Relationship Id="rId14" Type="http://schemas.openxmlformats.org/officeDocument/2006/relationships/image" Target="../media/image311.png"/></Relationships>
</file>

<file path=ppt/slides/_rels/slide4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24.png"/><Relationship Id="rId18" Type="http://schemas.openxmlformats.org/officeDocument/2006/relationships/image" Target="../media/image329.png"/><Relationship Id="rId26" Type="http://schemas.openxmlformats.org/officeDocument/2006/relationships/image" Target="../media/image337.png"/><Relationship Id="rId3" Type="http://schemas.openxmlformats.org/officeDocument/2006/relationships/image" Target="../media/image314.png"/><Relationship Id="rId21" Type="http://schemas.openxmlformats.org/officeDocument/2006/relationships/image" Target="../media/image332.png"/><Relationship Id="rId34" Type="http://schemas.openxmlformats.org/officeDocument/2006/relationships/image" Target="../media/image345.png"/><Relationship Id="rId7" Type="http://schemas.openxmlformats.org/officeDocument/2006/relationships/image" Target="../media/image318.png"/><Relationship Id="rId12" Type="http://schemas.openxmlformats.org/officeDocument/2006/relationships/image" Target="../media/image323.png"/><Relationship Id="rId17" Type="http://schemas.openxmlformats.org/officeDocument/2006/relationships/image" Target="../media/image328.png"/><Relationship Id="rId25" Type="http://schemas.openxmlformats.org/officeDocument/2006/relationships/image" Target="../media/image336.png"/><Relationship Id="rId33" Type="http://schemas.openxmlformats.org/officeDocument/2006/relationships/image" Target="../media/image344.png"/><Relationship Id="rId2" Type="http://schemas.openxmlformats.org/officeDocument/2006/relationships/image" Target="../media/image313.png"/><Relationship Id="rId16" Type="http://schemas.openxmlformats.org/officeDocument/2006/relationships/image" Target="../media/image327.png"/><Relationship Id="rId20" Type="http://schemas.openxmlformats.org/officeDocument/2006/relationships/image" Target="../media/image331.png"/><Relationship Id="rId29" Type="http://schemas.openxmlformats.org/officeDocument/2006/relationships/image" Target="../media/image3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7.png"/><Relationship Id="rId11" Type="http://schemas.openxmlformats.org/officeDocument/2006/relationships/image" Target="../media/image322.png"/><Relationship Id="rId24" Type="http://schemas.openxmlformats.org/officeDocument/2006/relationships/image" Target="../media/image335.png"/><Relationship Id="rId32" Type="http://schemas.openxmlformats.org/officeDocument/2006/relationships/image" Target="../media/image343.png"/><Relationship Id="rId5" Type="http://schemas.openxmlformats.org/officeDocument/2006/relationships/image" Target="../media/image316.png"/><Relationship Id="rId15" Type="http://schemas.openxmlformats.org/officeDocument/2006/relationships/image" Target="../media/image326.png"/><Relationship Id="rId23" Type="http://schemas.openxmlformats.org/officeDocument/2006/relationships/image" Target="../media/image334.png"/><Relationship Id="rId28" Type="http://schemas.openxmlformats.org/officeDocument/2006/relationships/image" Target="../media/image339.png"/><Relationship Id="rId36" Type="http://schemas.openxmlformats.org/officeDocument/2006/relationships/image" Target="../media/image347.png"/><Relationship Id="rId10" Type="http://schemas.openxmlformats.org/officeDocument/2006/relationships/image" Target="../media/image321.png"/><Relationship Id="rId19" Type="http://schemas.openxmlformats.org/officeDocument/2006/relationships/image" Target="../media/image330.png"/><Relationship Id="rId31" Type="http://schemas.openxmlformats.org/officeDocument/2006/relationships/image" Target="../media/image342.png"/><Relationship Id="rId4" Type="http://schemas.openxmlformats.org/officeDocument/2006/relationships/image" Target="../media/image315.png"/><Relationship Id="rId9" Type="http://schemas.openxmlformats.org/officeDocument/2006/relationships/image" Target="../media/image320.png"/><Relationship Id="rId14" Type="http://schemas.openxmlformats.org/officeDocument/2006/relationships/image" Target="../media/image325.png"/><Relationship Id="rId22" Type="http://schemas.openxmlformats.org/officeDocument/2006/relationships/image" Target="../media/image333.png"/><Relationship Id="rId27" Type="http://schemas.openxmlformats.org/officeDocument/2006/relationships/image" Target="../media/image338.png"/><Relationship Id="rId30" Type="http://schemas.openxmlformats.org/officeDocument/2006/relationships/image" Target="../media/image341.png"/><Relationship Id="rId35" Type="http://schemas.openxmlformats.org/officeDocument/2006/relationships/image" Target="../media/image346.png"/><Relationship Id="rId8" Type="http://schemas.openxmlformats.org/officeDocument/2006/relationships/image" Target="../media/image319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73.png"/><Relationship Id="rId21" Type="http://schemas.openxmlformats.org/officeDocument/2006/relationships/image" Target="../media/image368.png"/><Relationship Id="rId42" Type="http://schemas.openxmlformats.org/officeDocument/2006/relationships/image" Target="../media/image389.png"/><Relationship Id="rId47" Type="http://schemas.openxmlformats.org/officeDocument/2006/relationships/image" Target="../media/image394.png"/><Relationship Id="rId63" Type="http://schemas.openxmlformats.org/officeDocument/2006/relationships/image" Target="../media/image410.png"/><Relationship Id="rId68" Type="http://schemas.openxmlformats.org/officeDocument/2006/relationships/image" Target="../media/image415.png"/><Relationship Id="rId16" Type="http://schemas.openxmlformats.org/officeDocument/2006/relationships/image" Target="../media/image363.png"/><Relationship Id="rId11" Type="http://schemas.openxmlformats.org/officeDocument/2006/relationships/image" Target="../media/image358.png"/><Relationship Id="rId24" Type="http://schemas.openxmlformats.org/officeDocument/2006/relationships/image" Target="../media/image371.png"/><Relationship Id="rId32" Type="http://schemas.openxmlformats.org/officeDocument/2006/relationships/image" Target="../media/image379.png"/><Relationship Id="rId37" Type="http://schemas.openxmlformats.org/officeDocument/2006/relationships/image" Target="../media/image384.png"/><Relationship Id="rId40" Type="http://schemas.openxmlformats.org/officeDocument/2006/relationships/image" Target="../media/image387.png"/><Relationship Id="rId45" Type="http://schemas.openxmlformats.org/officeDocument/2006/relationships/image" Target="../media/image392.png"/><Relationship Id="rId53" Type="http://schemas.openxmlformats.org/officeDocument/2006/relationships/image" Target="../media/image400.png"/><Relationship Id="rId58" Type="http://schemas.openxmlformats.org/officeDocument/2006/relationships/image" Target="../media/image405.png"/><Relationship Id="rId66" Type="http://schemas.openxmlformats.org/officeDocument/2006/relationships/image" Target="../media/image413.png"/><Relationship Id="rId74" Type="http://schemas.openxmlformats.org/officeDocument/2006/relationships/image" Target="../media/image421.png"/><Relationship Id="rId79" Type="http://schemas.openxmlformats.org/officeDocument/2006/relationships/image" Target="../media/image426.png"/><Relationship Id="rId5" Type="http://schemas.openxmlformats.org/officeDocument/2006/relationships/image" Target="../media/image352.png"/><Relationship Id="rId61" Type="http://schemas.openxmlformats.org/officeDocument/2006/relationships/image" Target="../media/image408.png"/><Relationship Id="rId19" Type="http://schemas.openxmlformats.org/officeDocument/2006/relationships/image" Target="../media/image366.png"/><Relationship Id="rId14" Type="http://schemas.openxmlformats.org/officeDocument/2006/relationships/image" Target="../media/image361.png"/><Relationship Id="rId22" Type="http://schemas.openxmlformats.org/officeDocument/2006/relationships/image" Target="../media/image369.png"/><Relationship Id="rId27" Type="http://schemas.openxmlformats.org/officeDocument/2006/relationships/image" Target="../media/image374.png"/><Relationship Id="rId30" Type="http://schemas.openxmlformats.org/officeDocument/2006/relationships/image" Target="../media/image377.png"/><Relationship Id="rId35" Type="http://schemas.openxmlformats.org/officeDocument/2006/relationships/image" Target="../media/image382.png"/><Relationship Id="rId43" Type="http://schemas.openxmlformats.org/officeDocument/2006/relationships/image" Target="../media/image390.png"/><Relationship Id="rId48" Type="http://schemas.openxmlformats.org/officeDocument/2006/relationships/image" Target="../media/image395.png"/><Relationship Id="rId56" Type="http://schemas.openxmlformats.org/officeDocument/2006/relationships/image" Target="../media/image403.png"/><Relationship Id="rId64" Type="http://schemas.openxmlformats.org/officeDocument/2006/relationships/image" Target="../media/image411.png"/><Relationship Id="rId69" Type="http://schemas.openxmlformats.org/officeDocument/2006/relationships/image" Target="../media/image416.png"/><Relationship Id="rId77" Type="http://schemas.openxmlformats.org/officeDocument/2006/relationships/image" Target="../media/image424.png"/><Relationship Id="rId8" Type="http://schemas.openxmlformats.org/officeDocument/2006/relationships/image" Target="../media/image355.png"/><Relationship Id="rId51" Type="http://schemas.openxmlformats.org/officeDocument/2006/relationships/image" Target="../media/image398.png"/><Relationship Id="rId72" Type="http://schemas.openxmlformats.org/officeDocument/2006/relationships/image" Target="../media/image419.png"/><Relationship Id="rId80" Type="http://schemas.openxmlformats.org/officeDocument/2006/relationships/image" Target="../media/image427.jpg"/><Relationship Id="rId3" Type="http://schemas.openxmlformats.org/officeDocument/2006/relationships/image" Target="../media/image350.png"/><Relationship Id="rId12" Type="http://schemas.openxmlformats.org/officeDocument/2006/relationships/image" Target="../media/image359.png"/><Relationship Id="rId17" Type="http://schemas.openxmlformats.org/officeDocument/2006/relationships/image" Target="../media/image364.png"/><Relationship Id="rId25" Type="http://schemas.openxmlformats.org/officeDocument/2006/relationships/image" Target="../media/image372.png"/><Relationship Id="rId33" Type="http://schemas.openxmlformats.org/officeDocument/2006/relationships/image" Target="../media/image380.png"/><Relationship Id="rId38" Type="http://schemas.openxmlformats.org/officeDocument/2006/relationships/image" Target="../media/image385.png"/><Relationship Id="rId46" Type="http://schemas.openxmlformats.org/officeDocument/2006/relationships/image" Target="../media/image393.png"/><Relationship Id="rId59" Type="http://schemas.openxmlformats.org/officeDocument/2006/relationships/image" Target="../media/image406.png"/><Relationship Id="rId67" Type="http://schemas.openxmlformats.org/officeDocument/2006/relationships/image" Target="../media/image414.png"/><Relationship Id="rId20" Type="http://schemas.openxmlformats.org/officeDocument/2006/relationships/image" Target="../media/image367.png"/><Relationship Id="rId41" Type="http://schemas.openxmlformats.org/officeDocument/2006/relationships/image" Target="../media/image388.png"/><Relationship Id="rId54" Type="http://schemas.openxmlformats.org/officeDocument/2006/relationships/image" Target="../media/image401.png"/><Relationship Id="rId62" Type="http://schemas.openxmlformats.org/officeDocument/2006/relationships/image" Target="../media/image409.png"/><Relationship Id="rId70" Type="http://schemas.openxmlformats.org/officeDocument/2006/relationships/image" Target="../media/image417.png"/><Relationship Id="rId75" Type="http://schemas.openxmlformats.org/officeDocument/2006/relationships/image" Target="../media/image42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3.png"/><Relationship Id="rId15" Type="http://schemas.openxmlformats.org/officeDocument/2006/relationships/image" Target="../media/image362.png"/><Relationship Id="rId23" Type="http://schemas.openxmlformats.org/officeDocument/2006/relationships/image" Target="../media/image370.png"/><Relationship Id="rId28" Type="http://schemas.openxmlformats.org/officeDocument/2006/relationships/image" Target="../media/image375.png"/><Relationship Id="rId36" Type="http://schemas.openxmlformats.org/officeDocument/2006/relationships/image" Target="../media/image383.png"/><Relationship Id="rId49" Type="http://schemas.openxmlformats.org/officeDocument/2006/relationships/image" Target="../media/image396.png"/><Relationship Id="rId57" Type="http://schemas.openxmlformats.org/officeDocument/2006/relationships/image" Target="../media/image404.png"/><Relationship Id="rId10" Type="http://schemas.openxmlformats.org/officeDocument/2006/relationships/image" Target="../media/image357.png"/><Relationship Id="rId31" Type="http://schemas.openxmlformats.org/officeDocument/2006/relationships/image" Target="../media/image378.png"/><Relationship Id="rId44" Type="http://schemas.openxmlformats.org/officeDocument/2006/relationships/image" Target="../media/image391.png"/><Relationship Id="rId52" Type="http://schemas.openxmlformats.org/officeDocument/2006/relationships/image" Target="../media/image399.png"/><Relationship Id="rId60" Type="http://schemas.openxmlformats.org/officeDocument/2006/relationships/image" Target="../media/image407.png"/><Relationship Id="rId65" Type="http://schemas.openxmlformats.org/officeDocument/2006/relationships/image" Target="../media/image412.png"/><Relationship Id="rId73" Type="http://schemas.openxmlformats.org/officeDocument/2006/relationships/image" Target="../media/image420.png"/><Relationship Id="rId78" Type="http://schemas.openxmlformats.org/officeDocument/2006/relationships/image" Target="../media/image425.png"/><Relationship Id="rId4" Type="http://schemas.openxmlformats.org/officeDocument/2006/relationships/image" Target="../media/image351.png"/><Relationship Id="rId9" Type="http://schemas.openxmlformats.org/officeDocument/2006/relationships/image" Target="../media/image356.png"/><Relationship Id="rId13" Type="http://schemas.openxmlformats.org/officeDocument/2006/relationships/image" Target="../media/image360.png"/><Relationship Id="rId18" Type="http://schemas.openxmlformats.org/officeDocument/2006/relationships/image" Target="../media/image365.png"/><Relationship Id="rId39" Type="http://schemas.openxmlformats.org/officeDocument/2006/relationships/image" Target="../media/image386.png"/><Relationship Id="rId34" Type="http://schemas.openxmlformats.org/officeDocument/2006/relationships/image" Target="../media/image381.png"/><Relationship Id="rId50" Type="http://schemas.openxmlformats.org/officeDocument/2006/relationships/image" Target="../media/image397.png"/><Relationship Id="rId55" Type="http://schemas.openxmlformats.org/officeDocument/2006/relationships/image" Target="../media/image402.png"/><Relationship Id="rId76" Type="http://schemas.openxmlformats.org/officeDocument/2006/relationships/image" Target="../media/image423.png"/><Relationship Id="rId7" Type="http://schemas.openxmlformats.org/officeDocument/2006/relationships/image" Target="../media/image354.png"/><Relationship Id="rId71" Type="http://schemas.openxmlformats.org/officeDocument/2006/relationships/image" Target="../media/image418.png"/><Relationship Id="rId2" Type="http://schemas.openxmlformats.org/officeDocument/2006/relationships/image" Target="../media/image349.png"/><Relationship Id="rId29" Type="http://schemas.openxmlformats.org/officeDocument/2006/relationships/image" Target="../media/image376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4.png"/><Relationship Id="rId13" Type="http://schemas.openxmlformats.org/officeDocument/2006/relationships/image" Target="../media/image438.jpg"/><Relationship Id="rId3" Type="http://schemas.openxmlformats.org/officeDocument/2006/relationships/image" Target="../media/image429.png"/><Relationship Id="rId7" Type="http://schemas.openxmlformats.org/officeDocument/2006/relationships/image" Target="../media/image433.png"/><Relationship Id="rId12" Type="http://schemas.openxmlformats.org/officeDocument/2006/relationships/image" Target="../media/image437.jpg"/><Relationship Id="rId2" Type="http://schemas.openxmlformats.org/officeDocument/2006/relationships/image" Target="../media/image42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32.png"/><Relationship Id="rId11" Type="http://schemas.openxmlformats.org/officeDocument/2006/relationships/image" Target="../media/image23.jpg"/><Relationship Id="rId5" Type="http://schemas.openxmlformats.org/officeDocument/2006/relationships/image" Target="../media/image431.png"/><Relationship Id="rId10" Type="http://schemas.openxmlformats.org/officeDocument/2006/relationships/image" Target="../media/image436.png"/><Relationship Id="rId4" Type="http://schemas.openxmlformats.org/officeDocument/2006/relationships/image" Target="../media/image430.png"/><Relationship Id="rId9" Type="http://schemas.openxmlformats.org/officeDocument/2006/relationships/image" Target="../media/image435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9.pn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1.png"/><Relationship Id="rId2" Type="http://schemas.openxmlformats.org/officeDocument/2006/relationships/image" Target="../media/image440.pn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2.pn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4.png"/><Relationship Id="rId2" Type="http://schemas.openxmlformats.org/officeDocument/2006/relationships/image" Target="../media/image4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7.png"/><Relationship Id="rId2" Type="http://schemas.openxmlformats.org/officeDocument/2006/relationships/image" Target="../media/image4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8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5.png"/><Relationship Id="rId3" Type="http://schemas.openxmlformats.org/officeDocument/2006/relationships/image" Target="../media/image450.png"/><Relationship Id="rId7" Type="http://schemas.openxmlformats.org/officeDocument/2006/relationships/image" Target="../media/image454.png"/><Relationship Id="rId2" Type="http://schemas.openxmlformats.org/officeDocument/2006/relationships/image" Target="../media/image4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3.png"/><Relationship Id="rId5" Type="http://schemas.openxmlformats.org/officeDocument/2006/relationships/image" Target="../media/image452.png"/><Relationship Id="rId4" Type="http://schemas.openxmlformats.org/officeDocument/2006/relationships/image" Target="../media/image451.png"/><Relationship Id="rId9" Type="http://schemas.openxmlformats.org/officeDocument/2006/relationships/image" Target="../media/image456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58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0.png"/><Relationship Id="rId2" Type="http://schemas.openxmlformats.org/officeDocument/2006/relationships/image" Target="../media/image459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1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8.png"/><Relationship Id="rId13" Type="http://schemas.openxmlformats.org/officeDocument/2006/relationships/image" Target="../media/image473.png"/><Relationship Id="rId18" Type="http://schemas.openxmlformats.org/officeDocument/2006/relationships/image" Target="../media/image478.png"/><Relationship Id="rId26" Type="http://schemas.openxmlformats.org/officeDocument/2006/relationships/image" Target="../media/image486.png"/><Relationship Id="rId3" Type="http://schemas.openxmlformats.org/officeDocument/2006/relationships/image" Target="../media/image463.png"/><Relationship Id="rId21" Type="http://schemas.openxmlformats.org/officeDocument/2006/relationships/image" Target="../media/image481.png"/><Relationship Id="rId7" Type="http://schemas.openxmlformats.org/officeDocument/2006/relationships/image" Target="../media/image467.png"/><Relationship Id="rId12" Type="http://schemas.openxmlformats.org/officeDocument/2006/relationships/image" Target="../media/image472.png"/><Relationship Id="rId17" Type="http://schemas.openxmlformats.org/officeDocument/2006/relationships/image" Target="../media/image477.png"/><Relationship Id="rId25" Type="http://schemas.openxmlformats.org/officeDocument/2006/relationships/image" Target="../media/image485.png"/><Relationship Id="rId2" Type="http://schemas.openxmlformats.org/officeDocument/2006/relationships/image" Target="../media/image462.png"/><Relationship Id="rId16" Type="http://schemas.openxmlformats.org/officeDocument/2006/relationships/image" Target="../media/image476.png"/><Relationship Id="rId20" Type="http://schemas.openxmlformats.org/officeDocument/2006/relationships/image" Target="../media/image4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6.png"/><Relationship Id="rId11" Type="http://schemas.openxmlformats.org/officeDocument/2006/relationships/image" Target="../media/image471.png"/><Relationship Id="rId24" Type="http://schemas.openxmlformats.org/officeDocument/2006/relationships/image" Target="../media/image484.png"/><Relationship Id="rId5" Type="http://schemas.openxmlformats.org/officeDocument/2006/relationships/image" Target="../media/image465.png"/><Relationship Id="rId15" Type="http://schemas.openxmlformats.org/officeDocument/2006/relationships/image" Target="../media/image475.png"/><Relationship Id="rId23" Type="http://schemas.openxmlformats.org/officeDocument/2006/relationships/image" Target="../media/image483.png"/><Relationship Id="rId28" Type="http://schemas.openxmlformats.org/officeDocument/2006/relationships/image" Target="../media/image488.jpg"/><Relationship Id="rId10" Type="http://schemas.openxmlformats.org/officeDocument/2006/relationships/image" Target="../media/image470.png"/><Relationship Id="rId19" Type="http://schemas.openxmlformats.org/officeDocument/2006/relationships/image" Target="../media/image479.png"/><Relationship Id="rId4" Type="http://schemas.openxmlformats.org/officeDocument/2006/relationships/image" Target="../media/image464.png"/><Relationship Id="rId9" Type="http://schemas.openxmlformats.org/officeDocument/2006/relationships/image" Target="../media/image469.png"/><Relationship Id="rId14" Type="http://schemas.openxmlformats.org/officeDocument/2006/relationships/image" Target="../media/image474.png"/><Relationship Id="rId22" Type="http://schemas.openxmlformats.org/officeDocument/2006/relationships/image" Target="../media/image482.png"/><Relationship Id="rId27" Type="http://schemas.openxmlformats.org/officeDocument/2006/relationships/image" Target="../media/image487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5.png"/><Relationship Id="rId13" Type="http://schemas.openxmlformats.org/officeDocument/2006/relationships/image" Target="../media/image500.jpg"/><Relationship Id="rId3" Type="http://schemas.openxmlformats.org/officeDocument/2006/relationships/image" Target="../media/image490.png"/><Relationship Id="rId7" Type="http://schemas.openxmlformats.org/officeDocument/2006/relationships/image" Target="../media/image494.png"/><Relationship Id="rId12" Type="http://schemas.openxmlformats.org/officeDocument/2006/relationships/image" Target="../media/image499.jpg"/><Relationship Id="rId2" Type="http://schemas.openxmlformats.org/officeDocument/2006/relationships/image" Target="../media/image48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3.png"/><Relationship Id="rId11" Type="http://schemas.openxmlformats.org/officeDocument/2006/relationships/image" Target="../media/image498.png"/><Relationship Id="rId5" Type="http://schemas.openxmlformats.org/officeDocument/2006/relationships/image" Target="../media/image492.png"/><Relationship Id="rId10" Type="http://schemas.openxmlformats.org/officeDocument/2006/relationships/image" Target="../media/image497.png"/><Relationship Id="rId4" Type="http://schemas.openxmlformats.org/officeDocument/2006/relationships/image" Target="../media/image491.png"/><Relationship Id="rId9" Type="http://schemas.openxmlformats.org/officeDocument/2006/relationships/image" Target="../media/image496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4.png"/><Relationship Id="rId3" Type="http://schemas.openxmlformats.org/officeDocument/2006/relationships/image" Target="../media/image449.png"/><Relationship Id="rId7" Type="http://schemas.openxmlformats.org/officeDocument/2006/relationships/image" Target="../media/image453.png"/><Relationship Id="rId2" Type="http://schemas.openxmlformats.org/officeDocument/2006/relationships/image" Target="../media/image50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2.png"/><Relationship Id="rId5" Type="http://schemas.openxmlformats.org/officeDocument/2006/relationships/image" Target="../media/image451.png"/><Relationship Id="rId10" Type="http://schemas.openxmlformats.org/officeDocument/2006/relationships/image" Target="../media/image456.png"/><Relationship Id="rId4" Type="http://schemas.openxmlformats.org/officeDocument/2006/relationships/image" Target="../media/image450.png"/><Relationship Id="rId9" Type="http://schemas.openxmlformats.org/officeDocument/2006/relationships/image" Target="../media/image455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3.jpg"/><Relationship Id="rId2" Type="http://schemas.openxmlformats.org/officeDocument/2006/relationships/image" Target="../media/image502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505.png"/><Relationship Id="rId7" Type="http://schemas.openxmlformats.org/officeDocument/2006/relationships/image" Target="../media/image509.png"/><Relationship Id="rId2" Type="http://schemas.openxmlformats.org/officeDocument/2006/relationships/image" Target="../media/image50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08.png"/><Relationship Id="rId5" Type="http://schemas.openxmlformats.org/officeDocument/2006/relationships/image" Target="../media/image507.png"/><Relationship Id="rId4" Type="http://schemas.openxmlformats.org/officeDocument/2006/relationships/image" Target="../media/image506.png"/><Relationship Id="rId9" Type="http://schemas.openxmlformats.org/officeDocument/2006/relationships/image" Target="../media/image510.jp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7.png"/><Relationship Id="rId3" Type="http://schemas.openxmlformats.org/officeDocument/2006/relationships/image" Target="../media/image512.png"/><Relationship Id="rId7" Type="http://schemas.openxmlformats.org/officeDocument/2006/relationships/image" Target="../media/image516.png"/><Relationship Id="rId2" Type="http://schemas.openxmlformats.org/officeDocument/2006/relationships/image" Target="../media/image5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5.png"/><Relationship Id="rId5" Type="http://schemas.openxmlformats.org/officeDocument/2006/relationships/image" Target="../media/image514.png"/><Relationship Id="rId10" Type="http://schemas.openxmlformats.org/officeDocument/2006/relationships/image" Target="../media/image519.png"/><Relationship Id="rId4" Type="http://schemas.openxmlformats.org/officeDocument/2006/relationships/image" Target="../media/image513.png"/><Relationship Id="rId9" Type="http://schemas.openxmlformats.org/officeDocument/2006/relationships/image" Target="../media/image518.png"/></Relationships>
</file>

<file path=ppt/slides/_rels/slide68.xml.rels><?xml version="1.0" encoding="UTF-8" standalone="yes"?>
<Relationships xmlns="http://schemas.openxmlformats.org/package/2006/relationships"><Relationship Id="rId26" Type="http://schemas.openxmlformats.org/officeDocument/2006/relationships/image" Target="../media/image544.png"/><Relationship Id="rId21" Type="http://schemas.openxmlformats.org/officeDocument/2006/relationships/image" Target="../media/image539.png"/><Relationship Id="rId42" Type="http://schemas.openxmlformats.org/officeDocument/2006/relationships/image" Target="../media/image560.png"/><Relationship Id="rId47" Type="http://schemas.openxmlformats.org/officeDocument/2006/relationships/image" Target="../media/image565.png"/><Relationship Id="rId63" Type="http://schemas.openxmlformats.org/officeDocument/2006/relationships/image" Target="../media/image581.png"/><Relationship Id="rId68" Type="http://schemas.openxmlformats.org/officeDocument/2006/relationships/image" Target="../media/image586.png"/><Relationship Id="rId7" Type="http://schemas.openxmlformats.org/officeDocument/2006/relationships/image" Target="../media/image525.png"/><Relationship Id="rId2" Type="http://schemas.openxmlformats.org/officeDocument/2006/relationships/image" Target="../media/image520.png"/><Relationship Id="rId16" Type="http://schemas.openxmlformats.org/officeDocument/2006/relationships/image" Target="../media/image534.png"/><Relationship Id="rId29" Type="http://schemas.openxmlformats.org/officeDocument/2006/relationships/image" Target="../media/image547.png"/><Relationship Id="rId11" Type="http://schemas.openxmlformats.org/officeDocument/2006/relationships/image" Target="../media/image529.png"/><Relationship Id="rId24" Type="http://schemas.openxmlformats.org/officeDocument/2006/relationships/image" Target="../media/image542.png"/><Relationship Id="rId32" Type="http://schemas.openxmlformats.org/officeDocument/2006/relationships/image" Target="../media/image550.png"/><Relationship Id="rId37" Type="http://schemas.openxmlformats.org/officeDocument/2006/relationships/image" Target="../media/image555.png"/><Relationship Id="rId40" Type="http://schemas.openxmlformats.org/officeDocument/2006/relationships/image" Target="../media/image558.png"/><Relationship Id="rId45" Type="http://schemas.openxmlformats.org/officeDocument/2006/relationships/image" Target="../media/image563.png"/><Relationship Id="rId53" Type="http://schemas.openxmlformats.org/officeDocument/2006/relationships/image" Target="../media/image571.png"/><Relationship Id="rId58" Type="http://schemas.openxmlformats.org/officeDocument/2006/relationships/image" Target="../media/image576.png"/><Relationship Id="rId66" Type="http://schemas.openxmlformats.org/officeDocument/2006/relationships/image" Target="../media/image584.png"/><Relationship Id="rId5" Type="http://schemas.openxmlformats.org/officeDocument/2006/relationships/image" Target="../media/image523.png"/><Relationship Id="rId61" Type="http://schemas.openxmlformats.org/officeDocument/2006/relationships/image" Target="../media/image579.png"/><Relationship Id="rId19" Type="http://schemas.openxmlformats.org/officeDocument/2006/relationships/image" Target="../media/image537.png"/><Relationship Id="rId14" Type="http://schemas.openxmlformats.org/officeDocument/2006/relationships/image" Target="../media/image532.png"/><Relationship Id="rId22" Type="http://schemas.openxmlformats.org/officeDocument/2006/relationships/image" Target="../media/image540.png"/><Relationship Id="rId27" Type="http://schemas.openxmlformats.org/officeDocument/2006/relationships/image" Target="../media/image545.png"/><Relationship Id="rId30" Type="http://schemas.openxmlformats.org/officeDocument/2006/relationships/image" Target="../media/image548.png"/><Relationship Id="rId35" Type="http://schemas.openxmlformats.org/officeDocument/2006/relationships/image" Target="../media/image553.png"/><Relationship Id="rId43" Type="http://schemas.openxmlformats.org/officeDocument/2006/relationships/image" Target="../media/image561.png"/><Relationship Id="rId48" Type="http://schemas.openxmlformats.org/officeDocument/2006/relationships/image" Target="../media/image566.png"/><Relationship Id="rId56" Type="http://schemas.openxmlformats.org/officeDocument/2006/relationships/image" Target="../media/image574.png"/><Relationship Id="rId64" Type="http://schemas.openxmlformats.org/officeDocument/2006/relationships/image" Target="../media/image582.png"/><Relationship Id="rId69" Type="http://schemas.openxmlformats.org/officeDocument/2006/relationships/image" Target="../media/image587.png"/><Relationship Id="rId8" Type="http://schemas.openxmlformats.org/officeDocument/2006/relationships/image" Target="../media/image526.png"/><Relationship Id="rId51" Type="http://schemas.openxmlformats.org/officeDocument/2006/relationships/image" Target="../media/image569.png"/><Relationship Id="rId3" Type="http://schemas.openxmlformats.org/officeDocument/2006/relationships/image" Target="../media/image521.png"/><Relationship Id="rId12" Type="http://schemas.openxmlformats.org/officeDocument/2006/relationships/image" Target="../media/image530.png"/><Relationship Id="rId17" Type="http://schemas.openxmlformats.org/officeDocument/2006/relationships/image" Target="../media/image535.png"/><Relationship Id="rId25" Type="http://schemas.openxmlformats.org/officeDocument/2006/relationships/image" Target="../media/image543.png"/><Relationship Id="rId33" Type="http://schemas.openxmlformats.org/officeDocument/2006/relationships/image" Target="../media/image551.png"/><Relationship Id="rId38" Type="http://schemas.openxmlformats.org/officeDocument/2006/relationships/image" Target="../media/image556.png"/><Relationship Id="rId46" Type="http://schemas.openxmlformats.org/officeDocument/2006/relationships/image" Target="../media/image564.png"/><Relationship Id="rId59" Type="http://schemas.openxmlformats.org/officeDocument/2006/relationships/image" Target="../media/image577.png"/><Relationship Id="rId67" Type="http://schemas.openxmlformats.org/officeDocument/2006/relationships/image" Target="../media/image585.png"/><Relationship Id="rId20" Type="http://schemas.openxmlformats.org/officeDocument/2006/relationships/image" Target="../media/image538.png"/><Relationship Id="rId41" Type="http://schemas.openxmlformats.org/officeDocument/2006/relationships/image" Target="../media/image559.png"/><Relationship Id="rId54" Type="http://schemas.openxmlformats.org/officeDocument/2006/relationships/image" Target="../media/image572.png"/><Relationship Id="rId62" Type="http://schemas.openxmlformats.org/officeDocument/2006/relationships/image" Target="../media/image5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4.png"/><Relationship Id="rId15" Type="http://schemas.openxmlformats.org/officeDocument/2006/relationships/image" Target="../media/image533.png"/><Relationship Id="rId23" Type="http://schemas.openxmlformats.org/officeDocument/2006/relationships/image" Target="../media/image541.png"/><Relationship Id="rId28" Type="http://schemas.openxmlformats.org/officeDocument/2006/relationships/image" Target="../media/image546.png"/><Relationship Id="rId36" Type="http://schemas.openxmlformats.org/officeDocument/2006/relationships/image" Target="../media/image554.png"/><Relationship Id="rId49" Type="http://schemas.openxmlformats.org/officeDocument/2006/relationships/image" Target="../media/image567.png"/><Relationship Id="rId57" Type="http://schemas.openxmlformats.org/officeDocument/2006/relationships/image" Target="../media/image575.png"/><Relationship Id="rId10" Type="http://schemas.openxmlformats.org/officeDocument/2006/relationships/image" Target="../media/image528.png"/><Relationship Id="rId31" Type="http://schemas.openxmlformats.org/officeDocument/2006/relationships/image" Target="../media/image549.png"/><Relationship Id="rId44" Type="http://schemas.openxmlformats.org/officeDocument/2006/relationships/image" Target="../media/image562.png"/><Relationship Id="rId52" Type="http://schemas.openxmlformats.org/officeDocument/2006/relationships/image" Target="../media/image570.png"/><Relationship Id="rId60" Type="http://schemas.openxmlformats.org/officeDocument/2006/relationships/image" Target="../media/image578.png"/><Relationship Id="rId65" Type="http://schemas.openxmlformats.org/officeDocument/2006/relationships/image" Target="../media/image583.png"/><Relationship Id="rId4" Type="http://schemas.openxmlformats.org/officeDocument/2006/relationships/image" Target="../media/image522.png"/><Relationship Id="rId9" Type="http://schemas.openxmlformats.org/officeDocument/2006/relationships/image" Target="../media/image527.png"/><Relationship Id="rId13" Type="http://schemas.openxmlformats.org/officeDocument/2006/relationships/image" Target="../media/image531.jpg"/><Relationship Id="rId18" Type="http://schemas.openxmlformats.org/officeDocument/2006/relationships/image" Target="../media/image536.png"/><Relationship Id="rId39" Type="http://schemas.openxmlformats.org/officeDocument/2006/relationships/image" Target="../media/image557.png"/><Relationship Id="rId34" Type="http://schemas.openxmlformats.org/officeDocument/2006/relationships/image" Target="../media/image552.png"/><Relationship Id="rId50" Type="http://schemas.openxmlformats.org/officeDocument/2006/relationships/image" Target="../media/image568.png"/><Relationship Id="rId55" Type="http://schemas.openxmlformats.org/officeDocument/2006/relationships/image" Target="../media/image573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9.jpg"/><Relationship Id="rId2" Type="http://schemas.openxmlformats.org/officeDocument/2006/relationships/image" Target="../media/image588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6.png"/><Relationship Id="rId13" Type="http://schemas.openxmlformats.org/officeDocument/2006/relationships/image" Target="../media/image601.png"/><Relationship Id="rId3" Type="http://schemas.openxmlformats.org/officeDocument/2006/relationships/image" Target="../media/image591.png"/><Relationship Id="rId7" Type="http://schemas.openxmlformats.org/officeDocument/2006/relationships/image" Target="../media/image595.png"/><Relationship Id="rId12" Type="http://schemas.openxmlformats.org/officeDocument/2006/relationships/image" Target="../media/image600.png"/><Relationship Id="rId2" Type="http://schemas.openxmlformats.org/officeDocument/2006/relationships/image" Target="../media/image5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4.png"/><Relationship Id="rId11" Type="http://schemas.openxmlformats.org/officeDocument/2006/relationships/image" Target="../media/image599.png"/><Relationship Id="rId5" Type="http://schemas.openxmlformats.org/officeDocument/2006/relationships/image" Target="../media/image593.png"/><Relationship Id="rId10" Type="http://schemas.openxmlformats.org/officeDocument/2006/relationships/image" Target="../media/image598.png"/><Relationship Id="rId4" Type="http://schemas.openxmlformats.org/officeDocument/2006/relationships/image" Target="../media/image592.png"/><Relationship Id="rId9" Type="http://schemas.openxmlformats.org/officeDocument/2006/relationships/image" Target="../media/image597.png"/><Relationship Id="rId14" Type="http://schemas.openxmlformats.org/officeDocument/2006/relationships/image" Target="../media/image60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FFF99"/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81000" y="273050"/>
            <a:ext cx="8403122" cy="6297930"/>
            <a:chOff x="108965" y="189737"/>
            <a:chExt cx="8403122" cy="62979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18638" y="3999738"/>
              <a:ext cx="2585304" cy="248792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910492" y="3999739"/>
              <a:ext cx="2601595" cy="2487928"/>
            </a:xfrm>
            <a:custGeom>
              <a:avLst/>
              <a:gdLst/>
              <a:ahLst/>
              <a:cxnLst/>
              <a:rect l="l" t="t" r="r" b="b"/>
              <a:pathLst>
                <a:path w="2601595" h="2603500">
                  <a:moveTo>
                    <a:pt x="0" y="2602992"/>
                  </a:moveTo>
                  <a:lnTo>
                    <a:pt x="2601468" y="2602992"/>
                  </a:lnTo>
                  <a:lnTo>
                    <a:pt x="2601468" y="0"/>
                  </a:lnTo>
                  <a:lnTo>
                    <a:pt x="0" y="0"/>
                  </a:lnTo>
                  <a:lnTo>
                    <a:pt x="0" y="2602992"/>
                  </a:lnTo>
                  <a:close/>
                </a:path>
              </a:pathLst>
            </a:custGeom>
            <a:ln w="25908">
              <a:solidFill>
                <a:srgbClr val="30B6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8965" y="189738"/>
              <a:ext cx="2375916" cy="221615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08965" y="189737"/>
              <a:ext cx="2376170" cy="2216151"/>
            </a:xfrm>
            <a:custGeom>
              <a:avLst/>
              <a:gdLst/>
              <a:ahLst/>
              <a:cxnLst/>
              <a:rect l="l" t="t" r="r" b="b"/>
              <a:pathLst>
                <a:path w="2376170" h="2520950">
                  <a:moveTo>
                    <a:pt x="0" y="2520695"/>
                  </a:moveTo>
                  <a:lnTo>
                    <a:pt x="2375916" y="2520695"/>
                  </a:lnTo>
                  <a:lnTo>
                    <a:pt x="2375916" y="0"/>
                  </a:lnTo>
                  <a:lnTo>
                    <a:pt x="0" y="0"/>
                  </a:lnTo>
                  <a:lnTo>
                    <a:pt x="0" y="2520695"/>
                  </a:lnTo>
                  <a:close/>
                </a:path>
              </a:pathLst>
            </a:custGeom>
            <a:ln w="25908">
              <a:solidFill>
                <a:srgbClr val="30B6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Прямокутник 9"/>
          <p:cNvSpPr/>
          <p:nvPr/>
        </p:nvSpPr>
        <p:spPr>
          <a:xfrm>
            <a:off x="1711624" y="2703409"/>
            <a:ext cx="642001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800" b="1" spc="300" dirty="0">
                <a:solidFill>
                  <a:srgbClr val="FF0000"/>
                </a:solidFill>
                <a:latin typeface="Comic Sans MS" panose="030F0702030302020204" pitchFamily="66" charset="0"/>
              </a:rPr>
              <a:t>Управлінський </a:t>
            </a:r>
            <a:endParaRPr lang="uk-UA" sz="4800" b="1" spc="300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uk-UA" sz="4800" b="1" spc="3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аудит</a:t>
            </a:r>
            <a:endParaRPr lang="uk-UA" sz="4800" b="1" spc="3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4357869"/>
            <a:ext cx="2205043" cy="211913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6600" y="298450"/>
            <a:ext cx="1606274" cy="2176084"/>
          </a:xfrm>
          <a:prstGeom prst="rect">
            <a:avLst/>
          </a:prstGeom>
        </p:spPr>
      </p:pic>
      <p:sp>
        <p:nvSpPr>
          <p:cNvPr id="13" name="Прямокутник 12"/>
          <p:cNvSpPr/>
          <p:nvPr/>
        </p:nvSpPr>
        <p:spPr>
          <a:xfrm>
            <a:off x="3283458" y="873293"/>
            <a:ext cx="327634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i="1" dirty="0">
                <a:solidFill>
                  <a:schemeClr val="accent6">
                    <a:lumMod val="50000"/>
                  </a:schemeClr>
                </a:solidFill>
              </a:rPr>
              <a:t>ОДЕСЬКИЙ </a:t>
            </a:r>
            <a:endParaRPr lang="uk-UA" sz="2000" b="1" i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uk-UA" sz="2000" b="1" i="1" dirty="0" smtClean="0">
                <a:solidFill>
                  <a:schemeClr val="accent6">
                    <a:lumMod val="50000"/>
                  </a:schemeClr>
                </a:solidFill>
              </a:rPr>
              <a:t>НАЦІОНАЛЬНИЙ </a:t>
            </a:r>
            <a:r>
              <a:rPr lang="uk-UA" sz="2000" b="1" i="1" dirty="0">
                <a:solidFill>
                  <a:schemeClr val="accent6">
                    <a:lumMod val="50000"/>
                  </a:schemeClr>
                </a:solidFill>
              </a:rPr>
              <a:t>МЕДИЧНИЙ УНІВЕРСИТЕТ</a:t>
            </a:r>
          </a:p>
        </p:txBody>
      </p:sp>
      <p:sp>
        <p:nvSpPr>
          <p:cNvPr id="15" name="Прямокутник 14"/>
          <p:cNvSpPr/>
          <p:nvPr/>
        </p:nvSpPr>
        <p:spPr>
          <a:xfrm>
            <a:off x="3126336" y="5116681"/>
            <a:ext cx="31982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i="1" dirty="0">
                <a:solidFill>
                  <a:schemeClr val="accent6">
                    <a:lumMod val="50000"/>
                  </a:schemeClr>
                </a:solidFill>
              </a:rPr>
              <a:t>к</a:t>
            </a:r>
            <a:r>
              <a:rPr lang="uk-UA" sz="2400" b="1" i="1" dirty="0" smtClean="0">
                <a:solidFill>
                  <a:schemeClr val="accent6">
                    <a:lumMod val="50000"/>
                  </a:schemeClr>
                </a:solidFill>
              </a:rPr>
              <a:t>афедра менеджменту охорони здоров'я </a:t>
            </a:r>
            <a:endParaRPr lang="uk-UA" sz="24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232081" y="0"/>
            <a:ext cx="2994660" cy="862330"/>
            <a:chOff x="3232081" y="0"/>
            <a:chExt cx="2994660" cy="8623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32081" y="127005"/>
              <a:ext cx="2580042" cy="41730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04687" y="0"/>
              <a:ext cx="721613" cy="861822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237992" y="0"/>
            <a:ext cx="268986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i="1" spc="-5" dirty="0">
                <a:latin typeface="Calibri"/>
                <a:cs typeface="Calibri"/>
              </a:rPr>
              <a:t>Література:</a:t>
            </a:r>
            <a:endParaRPr sz="36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80415" y="518172"/>
            <a:ext cx="3358515" cy="511809"/>
            <a:chOff x="280415" y="518172"/>
            <a:chExt cx="3358515" cy="511809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0415" y="518172"/>
              <a:ext cx="1021841" cy="51128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96696" y="518172"/>
              <a:ext cx="2641854" cy="511289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80415" y="1767852"/>
            <a:ext cx="6560058" cy="51128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0415" y="2743212"/>
            <a:ext cx="6459474" cy="511289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280415" y="3718572"/>
            <a:ext cx="8007984" cy="511809"/>
            <a:chOff x="280415" y="3718572"/>
            <a:chExt cx="8007984" cy="511809"/>
          </a:xfrm>
        </p:grpSpPr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80415" y="3718572"/>
              <a:ext cx="742950" cy="51128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17803" y="3718572"/>
              <a:ext cx="1056894" cy="51128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20952" y="3718572"/>
              <a:ext cx="1034034" cy="51128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249423" y="3718572"/>
              <a:ext cx="1393698" cy="51128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389376" y="3718572"/>
              <a:ext cx="1594865" cy="51128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678680" y="3718572"/>
              <a:ext cx="1561338" cy="51128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989319" y="3718572"/>
              <a:ext cx="1591818" cy="51128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275575" y="3718572"/>
              <a:ext cx="1012698" cy="511289"/>
            </a:xfrm>
            <a:prstGeom prst="rect">
              <a:avLst/>
            </a:prstGeom>
          </p:spPr>
        </p:pic>
      </p:grpSp>
      <p:grpSp>
        <p:nvGrpSpPr>
          <p:cNvPr id="20" name="object 20"/>
          <p:cNvGrpSpPr/>
          <p:nvPr/>
        </p:nvGrpSpPr>
        <p:grpSpPr>
          <a:xfrm>
            <a:off x="54864" y="4968252"/>
            <a:ext cx="8276590" cy="786130"/>
            <a:chOff x="54864" y="4968252"/>
            <a:chExt cx="8276590" cy="786130"/>
          </a:xfrm>
        </p:grpSpPr>
        <p:pic>
          <p:nvPicPr>
            <p:cNvPr id="21" name="object 2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80416" y="4968252"/>
              <a:ext cx="8050530" cy="511289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4864" y="5242559"/>
              <a:ext cx="3656838" cy="511289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186639" y="566673"/>
            <a:ext cx="8679815" cy="5848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8125" indent="-226060">
              <a:lnSpc>
                <a:spcPct val="100000"/>
              </a:lnSpc>
              <a:spcBef>
                <a:spcPts val="100"/>
              </a:spcBef>
              <a:buClr>
                <a:srgbClr val="000000"/>
              </a:buClr>
              <a:buFont typeface="Calibri"/>
              <a:buAutoNum type="arabicPeriod"/>
              <a:tabLst>
                <a:tab pos="238760" algn="l"/>
              </a:tabLst>
            </a:pPr>
            <a:r>
              <a:rPr sz="1800" b="1" i="1" spc="-20" dirty="0">
                <a:solidFill>
                  <a:srgbClr val="C00000"/>
                </a:solidFill>
                <a:latin typeface="Calibri"/>
                <a:cs typeface="Calibri"/>
              </a:rPr>
              <a:t>Аудит</a:t>
            </a:r>
            <a:r>
              <a:rPr sz="1800" b="1" i="1" spc="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b="1" i="1" spc="-5" dirty="0">
                <a:solidFill>
                  <a:srgbClr val="C00000"/>
                </a:solidFill>
                <a:latin typeface="Calibri"/>
                <a:cs typeface="Calibri"/>
              </a:rPr>
              <a:t>[Електронний</a:t>
            </a:r>
            <a:r>
              <a:rPr sz="1800" b="1" i="1" spc="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C00000"/>
                </a:solidFill>
                <a:latin typeface="Calibri"/>
                <a:cs typeface="Calibri"/>
              </a:rPr>
              <a:t>ресурс]:</a:t>
            </a:r>
            <a:r>
              <a:rPr sz="1800" b="1" i="1" spc="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навч.</a:t>
            </a:r>
            <a:r>
              <a:rPr sz="1800" i="1" spc="15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посіб.</a:t>
            </a:r>
            <a:r>
              <a:rPr sz="1800" i="1" spc="1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для</a:t>
            </a:r>
            <a:r>
              <a:rPr sz="1800" i="1" spc="-5" dirty="0">
                <a:latin typeface="Calibri"/>
                <a:cs typeface="Calibri"/>
              </a:rPr>
              <a:t> студ.</a:t>
            </a:r>
            <a:r>
              <a:rPr sz="1800" i="1" spc="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вищ.</a:t>
            </a:r>
            <a:r>
              <a:rPr sz="1800" i="1" spc="5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навч.</a:t>
            </a:r>
            <a:r>
              <a:rPr sz="1800" i="1" spc="1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закл.</a:t>
            </a:r>
            <a:r>
              <a:rPr sz="1800" i="1" spc="-1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/</a:t>
            </a:r>
            <a:r>
              <a:rPr sz="1800" i="1" spc="15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А.С.</a:t>
            </a:r>
            <a:endParaRPr sz="1800" dirty="0">
              <a:latin typeface="Calibri"/>
              <a:cs typeface="Calibri"/>
            </a:endParaRPr>
          </a:p>
          <a:p>
            <a:pPr marL="12700" marR="297815">
              <a:lnSpc>
                <a:spcPct val="100000"/>
              </a:lnSpc>
            </a:pPr>
            <a:r>
              <a:rPr sz="1800" i="1" spc="-5" dirty="0">
                <a:latin typeface="Calibri"/>
                <a:cs typeface="Calibri"/>
              </a:rPr>
              <a:t>Немченко,</a:t>
            </a:r>
            <a:r>
              <a:rPr sz="1800" i="1" spc="1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В.М.</a:t>
            </a:r>
            <a:r>
              <a:rPr sz="1800" i="1" spc="-15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Назаркіна,</a:t>
            </a:r>
            <a:r>
              <a:rPr sz="1800" i="1" spc="3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В.М.</a:t>
            </a:r>
            <a:r>
              <a:rPr sz="1800" i="1" spc="-5" dirty="0">
                <a:latin typeface="Calibri"/>
                <a:cs typeface="Calibri"/>
              </a:rPr>
              <a:t> Чернуха та </a:t>
            </a:r>
            <a:r>
              <a:rPr sz="1800" i="1" dirty="0">
                <a:latin typeface="Calibri"/>
                <a:cs typeface="Calibri"/>
              </a:rPr>
              <a:t>ін. /</a:t>
            </a:r>
            <a:r>
              <a:rPr sz="1800" i="1" spc="1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За</a:t>
            </a:r>
            <a:r>
              <a:rPr sz="1800" i="1" spc="-5" dirty="0">
                <a:latin typeface="Calibri"/>
                <a:cs typeface="Calibri"/>
              </a:rPr>
              <a:t> ред.</a:t>
            </a:r>
            <a:r>
              <a:rPr sz="1800" i="1" dirty="0">
                <a:latin typeface="Calibri"/>
                <a:cs typeface="Calibri"/>
              </a:rPr>
              <a:t> А.С.</a:t>
            </a:r>
            <a:r>
              <a:rPr sz="1800" i="1" spc="-15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Немченко.</a:t>
            </a:r>
            <a:r>
              <a:rPr sz="1800" i="1" spc="1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–</a:t>
            </a:r>
            <a:r>
              <a:rPr sz="1800" i="1" spc="15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Х.:</a:t>
            </a:r>
            <a:r>
              <a:rPr sz="1800" i="1" dirty="0">
                <a:latin typeface="Calibri"/>
                <a:cs typeface="Calibri"/>
              </a:rPr>
              <a:t> -</a:t>
            </a:r>
            <a:r>
              <a:rPr sz="1800" i="1" spc="10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80</a:t>
            </a:r>
            <a:r>
              <a:rPr sz="1800" i="1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Min</a:t>
            </a:r>
            <a:r>
              <a:rPr sz="1800" i="1" spc="1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/ </a:t>
            </a:r>
            <a:r>
              <a:rPr sz="1800" i="1" spc="-39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700</a:t>
            </a:r>
            <a:r>
              <a:rPr sz="1800" i="1" spc="-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MB.</a:t>
            </a:r>
            <a:r>
              <a:rPr sz="1800" i="1" spc="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– </a:t>
            </a:r>
            <a:r>
              <a:rPr sz="1800" i="1" spc="-5" dirty="0">
                <a:latin typeface="Calibri"/>
                <a:cs typeface="Calibri"/>
              </a:rPr>
              <a:t>Х.:</a:t>
            </a:r>
            <a:r>
              <a:rPr sz="1800" i="1" spc="15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Нац.</a:t>
            </a:r>
            <a:r>
              <a:rPr sz="1800" i="1" spc="10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фармац.</a:t>
            </a:r>
            <a:r>
              <a:rPr sz="1800" i="1" spc="-15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ун-т,</a:t>
            </a:r>
            <a:r>
              <a:rPr sz="1800" i="1" spc="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2012. – 1 </a:t>
            </a:r>
            <a:r>
              <a:rPr sz="1800" i="1" spc="-5" dirty="0">
                <a:latin typeface="Calibri"/>
                <a:cs typeface="Calibri"/>
              </a:rPr>
              <a:t>електрон.</a:t>
            </a:r>
            <a:r>
              <a:rPr sz="1800" i="1" spc="-10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опт.</a:t>
            </a:r>
            <a:r>
              <a:rPr sz="1800" i="1" spc="-1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диск</a:t>
            </a:r>
            <a:r>
              <a:rPr sz="1800" i="1" spc="10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(CD-ROM).</a:t>
            </a:r>
            <a:r>
              <a:rPr sz="1800" i="1" spc="2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–</a:t>
            </a:r>
            <a:r>
              <a:rPr sz="1800" i="1" spc="15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Назва</a:t>
            </a:r>
            <a:r>
              <a:rPr sz="1800" i="1" spc="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з </a:t>
            </a:r>
            <a:r>
              <a:rPr sz="1800" i="1" spc="5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контейнера.</a:t>
            </a:r>
            <a:endParaRPr sz="1800" dirty="0">
              <a:latin typeface="Calibri"/>
              <a:cs typeface="Calibri"/>
            </a:endParaRPr>
          </a:p>
          <a:p>
            <a:pPr marL="238125" indent="-226060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Calibri"/>
              <a:buAutoNum type="arabicPeriod" startAt="2"/>
              <a:tabLst>
                <a:tab pos="238760" algn="l"/>
              </a:tabLst>
            </a:pPr>
            <a:r>
              <a:rPr sz="1800" b="1" i="1" spc="-5" dirty="0">
                <a:solidFill>
                  <a:srgbClr val="C00000"/>
                </a:solidFill>
                <a:latin typeface="Calibri"/>
                <a:cs typeface="Calibri"/>
              </a:rPr>
              <a:t>Про</a:t>
            </a:r>
            <a:r>
              <a:rPr sz="1800" b="1" i="1" dirty="0">
                <a:solidFill>
                  <a:srgbClr val="C00000"/>
                </a:solidFill>
                <a:latin typeface="Calibri"/>
                <a:cs typeface="Calibri"/>
              </a:rPr>
              <a:t> аудит</a:t>
            </a:r>
            <a:r>
              <a:rPr sz="1800" b="1" i="1" spc="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b="1" i="1" spc="-5" dirty="0">
                <a:solidFill>
                  <a:srgbClr val="C00000"/>
                </a:solidFill>
                <a:latin typeface="Calibri"/>
                <a:cs typeface="Calibri"/>
              </a:rPr>
              <a:t>фінансової </a:t>
            </a:r>
            <a:r>
              <a:rPr sz="1800" b="1" i="1" dirty="0">
                <a:solidFill>
                  <a:srgbClr val="C00000"/>
                </a:solidFill>
                <a:latin typeface="Calibri"/>
                <a:cs typeface="Calibri"/>
              </a:rPr>
              <a:t>звітності</a:t>
            </a:r>
            <a:r>
              <a:rPr sz="1800" b="1" i="1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C00000"/>
                </a:solidFill>
                <a:latin typeface="Calibri"/>
                <a:cs typeface="Calibri"/>
              </a:rPr>
              <a:t>та</a:t>
            </a:r>
            <a:r>
              <a:rPr sz="1800" b="1" i="1" spc="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C00000"/>
                </a:solidFill>
                <a:latin typeface="Calibri"/>
                <a:cs typeface="Calibri"/>
              </a:rPr>
              <a:t>аудиторську</a:t>
            </a:r>
            <a:r>
              <a:rPr sz="1800" b="1" i="1" spc="-5" dirty="0">
                <a:solidFill>
                  <a:srgbClr val="C00000"/>
                </a:solidFill>
                <a:latin typeface="Calibri"/>
                <a:cs typeface="Calibri"/>
              </a:rPr>
              <a:t> діяльність</a:t>
            </a:r>
            <a:r>
              <a:rPr sz="1800" b="1" i="1" spc="-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[Електронний</a:t>
            </a:r>
            <a:r>
              <a:rPr sz="1800" i="1" spc="-10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ресурс]</a:t>
            </a:r>
            <a:endParaRPr sz="1800" dirty="0">
              <a:latin typeface="Calibri"/>
              <a:cs typeface="Calibri"/>
            </a:endParaRPr>
          </a:p>
          <a:p>
            <a:pPr marL="12700" marR="419100">
              <a:lnSpc>
                <a:spcPct val="100000"/>
              </a:lnSpc>
            </a:pPr>
            <a:r>
              <a:rPr sz="1800" i="1" dirty="0">
                <a:latin typeface="Calibri"/>
                <a:cs typeface="Calibri"/>
              </a:rPr>
              <a:t>:</a:t>
            </a:r>
            <a:r>
              <a:rPr sz="1800" i="1" spc="5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Закон</a:t>
            </a:r>
            <a:r>
              <a:rPr sz="1800" i="1" spc="-5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України</a:t>
            </a:r>
            <a:r>
              <a:rPr sz="1800" i="1" spc="1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від</a:t>
            </a:r>
            <a:r>
              <a:rPr sz="1800" i="1" spc="-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21.12.2017 </a:t>
            </a:r>
            <a:r>
              <a:rPr sz="1800" i="1" spc="-5" dirty="0">
                <a:latin typeface="Calibri"/>
                <a:cs typeface="Calibri"/>
              </a:rPr>
              <a:t>р. </a:t>
            </a:r>
            <a:r>
              <a:rPr sz="1800" i="1" dirty="0">
                <a:latin typeface="Calibri"/>
                <a:cs typeface="Calibri"/>
              </a:rPr>
              <a:t>//</a:t>
            </a:r>
            <a:r>
              <a:rPr sz="1800" i="1" spc="5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Офіційний</a:t>
            </a:r>
            <a:r>
              <a:rPr sz="1800" i="1" spc="5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сайт</a:t>
            </a:r>
            <a:r>
              <a:rPr sz="1800" i="1" spc="10" dirty="0">
                <a:latin typeface="Calibri"/>
                <a:cs typeface="Calibri"/>
              </a:rPr>
              <a:t> </a:t>
            </a:r>
            <a:r>
              <a:rPr sz="1800" i="1" spc="-15" dirty="0">
                <a:latin typeface="Calibri"/>
                <a:cs typeface="Calibri"/>
              </a:rPr>
              <a:t>Аудиторської</a:t>
            </a:r>
            <a:r>
              <a:rPr sz="1800" i="1" spc="-1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палати</a:t>
            </a:r>
            <a:r>
              <a:rPr sz="1800" i="1" spc="-5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України.</a:t>
            </a:r>
            <a:r>
              <a:rPr sz="1800" i="1" spc="3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– </a:t>
            </a:r>
            <a:r>
              <a:rPr sz="1800" i="1" spc="-395" dirty="0">
                <a:latin typeface="Calibri"/>
                <a:cs typeface="Calibri"/>
              </a:rPr>
              <a:t> </a:t>
            </a:r>
            <a:r>
              <a:rPr sz="1800" i="1" spc="-15" dirty="0">
                <a:latin typeface="Calibri"/>
                <a:cs typeface="Calibri"/>
              </a:rPr>
              <a:t>Режим</a:t>
            </a:r>
            <a:r>
              <a:rPr sz="1800" i="1" dirty="0">
                <a:latin typeface="Calibri"/>
                <a:cs typeface="Calibri"/>
              </a:rPr>
              <a:t> доступу:</a:t>
            </a:r>
            <a:r>
              <a:rPr sz="1800" i="1" spc="10" dirty="0">
                <a:latin typeface="Calibri"/>
                <a:cs typeface="Calibri"/>
              </a:rPr>
              <a:t> </a:t>
            </a:r>
            <a:r>
              <a:rPr sz="1800" i="1" u="heavy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18"/>
              </a:rPr>
              <a:t>http://www.apu.com.ua/zakon-ukrajini-pro-auditorsku-diyalnist</a:t>
            </a:r>
            <a:endParaRPr sz="1800" dirty="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Calibri"/>
              <a:buAutoNum type="arabicPeriod" startAt="3"/>
              <a:tabLst>
                <a:tab pos="238760" algn="l"/>
              </a:tabLst>
            </a:pPr>
            <a:r>
              <a:rPr sz="1800" b="1" i="1" spc="-5" dirty="0">
                <a:solidFill>
                  <a:srgbClr val="C00000"/>
                </a:solidFill>
                <a:latin typeface="Calibri"/>
                <a:cs typeface="Calibri"/>
              </a:rPr>
              <a:t>Про</a:t>
            </a:r>
            <a:r>
              <a:rPr sz="1800" b="1" i="1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b="1" i="1" spc="-5" dirty="0">
                <a:solidFill>
                  <a:srgbClr val="C00000"/>
                </a:solidFill>
                <a:latin typeface="Calibri"/>
                <a:cs typeface="Calibri"/>
              </a:rPr>
              <a:t>бухгалтерський</a:t>
            </a:r>
            <a:r>
              <a:rPr sz="1800" b="1" i="1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b="1" i="1" spc="-5" dirty="0">
                <a:solidFill>
                  <a:srgbClr val="C00000"/>
                </a:solidFill>
                <a:latin typeface="Calibri"/>
                <a:cs typeface="Calibri"/>
              </a:rPr>
              <a:t>облік</a:t>
            </a:r>
            <a:r>
              <a:rPr sz="1800" b="1" i="1" dirty="0">
                <a:solidFill>
                  <a:srgbClr val="C00000"/>
                </a:solidFill>
                <a:latin typeface="Calibri"/>
                <a:cs typeface="Calibri"/>
              </a:rPr>
              <a:t> та </a:t>
            </a:r>
            <a:r>
              <a:rPr sz="1800" b="1" i="1" spc="-5" dirty="0">
                <a:solidFill>
                  <a:srgbClr val="C00000"/>
                </a:solidFill>
                <a:latin typeface="Calibri"/>
                <a:cs typeface="Calibri"/>
              </a:rPr>
              <a:t>фінансову</a:t>
            </a:r>
            <a:r>
              <a:rPr sz="1800" b="1" i="1" dirty="0">
                <a:solidFill>
                  <a:srgbClr val="C00000"/>
                </a:solidFill>
                <a:latin typeface="Calibri"/>
                <a:cs typeface="Calibri"/>
              </a:rPr>
              <a:t> звітність</a:t>
            </a:r>
            <a:r>
              <a:rPr sz="1800" b="1" i="1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C00000"/>
                </a:solidFill>
                <a:latin typeface="Calibri"/>
                <a:cs typeface="Calibri"/>
              </a:rPr>
              <a:t>в</a:t>
            </a:r>
            <a:r>
              <a:rPr sz="1800" b="1" i="1" spc="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b="1" i="1" spc="-10" dirty="0">
                <a:solidFill>
                  <a:srgbClr val="C00000"/>
                </a:solidFill>
                <a:latin typeface="Calibri"/>
                <a:cs typeface="Calibri"/>
              </a:rPr>
              <a:t>Україні</a:t>
            </a:r>
            <a:r>
              <a:rPr sz="1800" b="1" i="1" spc="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[Електронний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ресурс]</a:t>
            </a:r>
            <a:r>
              <a:rPr sz="1800" i="1" spc="1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: </a:t>
            </a:r>
            <a:r>
              <a:rPr sz="1800" i="1" spc="-395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Закон</a:t>
            </a:r>
            <a:r>
              <a:rPr sz="1800" i="1" spc="-5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України</a:t>
            </a:r>
            <a:r>
              <a:rPr sz="1800" i="1" spc="1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від 16.07.1999 </a:t>
            </a:r>
            <a:r>
              <a:rPr sz="1800" i="1" spc="-5" dirty="0">
                <a:latin typeface="Calibri"/>
                <a:cs typeface="Calibri"/>
              </a:rPr>
              <a:t>р.</a:t>
            </a:r>
            <a:r>
              <a:rPr sz="1800" i="1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№996-XIV</a:t>
            </a:r>
            <a:r>
              <a:rPr sz="1800" i="1" spc="1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//</a:t>
            </a:r>
            <a:r>
              <a:rPr sz="1800" i="1" spc="10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Офіційний</a:t>
            </a:r>
            <a:r>
              <a:rPr sz="1800" i="1" spc="10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сайт </a:t>
            </a:r>
            <a:r>
              <a:rPr sz="1800" i="1" spc="-10" dirty="0">
                <a:latin typeface="Calibri"/>
                <a:cs typeface="Calibri"/>
              </a:rPr>
              <a:t>законодавства</a:t>
            </a:r>
            <a:r>
              <a:rPr sz="1800" i="1" spc="25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України.</a:t>
            </a:r>
            <a:r>
              <a:rPr sz="1800" i="1" spc="3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– </a:t>
            </a:r>
            <a:r>
              <a:rPr sz="1800" i="1" spc="5" dirty="0">
                <a:latin typeface="Calibri"/>
                <a:cs typeface="Calibri"/>
              </a:rPr>
              <a:t> </a:t>
            </a:r>
            <a:r>
              <a:rPr sz="1800" i="1" spc="-15" dirty="0">
                <a:latin typeface="Calibri"/>
                <a:cs typeface="Calibri"/>
              </a:rPr>
              <a:t>Режим</a:t>
            </a:r>
            <a:r>
              <a:rPr sz="1800" i="1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доступу:</a:t>
            </a:r>
            <a:r>
              <a:rPr sz="1800" i="1" spc="1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800" i="1" u="heavy" spc="-1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19"/>
              </a:rPr>
              <a:t>http://zakon2.rada.gov.ua/laws/show/996-14</a:t>
            </a:r>
            <a:endParaRPr sz="1800" dirty="0">
              <a:latin typeface="Calibri"/>
              <a:cs typeface="Calibri"/>
            </a:endParaRPr>
          </a:p>
          <a:p>
            <a:pPr marL="238125" indent="-226060">
              <a:lnSpc>
                <a:spcPct val="100000"/>
              </a:lnSpc>
              <a:spcBef>
                <a:spcPts val="1205"/>
              </a:spcBef>
              <a:buClr>
                <a:srgbClr val="000000"/>
              </a:buClr>
              <a:buFont typeface="Calibri"/>
              <a:buAutoNum type="arabicPeriod" startAt="3"/>
              <a:tabLst>
                <a:tab pos="238760" algn="l"/>
              </a:tabLst>
            </a:pPr>
            <a:r>
              <a:rPr sz="1800" b="1" i="1" spc="-5" dirty="0">
                <a:solidFill>
                  <a:srgbClr val="C00000"/>
                </a:solidFill>
                <a:latin typeface="Calibri"/>
                <a:cs typeface="Calibri"/>
              </a:rPr>
              <a:t>Про</a:t>
            </a:r>
            <a:r>
              <a:rPr sz="1800" b="1" i="1" spc="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b="1" i="1" spc="-5" dirty="0">
                <a:solidFill>
                  <a:srgbClr val="C00000"/>
                </a:solidFill>
                <a:latin typeface="Calibri"/>
                <a:cs typeface="Calibri"/>
              </a:rPr>
              <a:t>основні</a:t>
            </a:r>
            <a:r>
              <a:rPr sz="1800" b="1" i="1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b="1" i="1" spc="-5" dirty="0">
                <a:solidFill>
                  <a:srgbClr val="C00000"/>
                </a:solidFill>
                <a:latin typeface="Calibri"/>
                <a:cs typeface="Calibri"/>
              </a:rPr>
              <a:t>засади</a:t>
            </a:r>
            <a:r>
              <a:rPr sz="1800" b="1" i="1" spc="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C00000"/>
                </a:solidFill>
                <a:latin typeface="Calibri"/>
                <a:cs typeface="Calibri"/>
              </a:rPr>
              <a:t>здійснення </a:t>
            </a:r>
            <a:r>
              <a:rPr sz="1800" b="1" i="1" spc="-5" dirty="0">
                <a:solidFill>
                  <a:srgbClr val="C00000"/>
                </a:solidFill>
                <a:latin typeface="Calibri"/>
                <a:cs typeface="Calibri"/>
              </a:rPr>
              <a:t>державного</a:t>
            </a:r>
            <a:r>
              <a:rPr sz="1800" b="1" i="1" spc="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b="1" i="1" spc="-5" dirty="0">
                <a:solidFill>
                  <a:srgbClr val="C00000"/>
                </a:solidFill>
                <a:latin typeface="Calibri"/>
                <a:cs typeface="Calibri"/>
              </a:rPr>
              <a:t>фінансового</a:t>
            </a:r>
            <a:r>
              <a:rPr sz="1800" b="1" i="1" spc="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b="1" i="1" spc="-10" dirty="0">
                <a:solidFill>
                  <a:srgbClr val="C00000"/>
                </a:solidFill>
                <a:latin typeface="Calibri"/>
                <a:cs typeface="Calibri"/>
              </a:rPr>
              <a:t>контролю</a:t>
            </a:r>
            <a:r>
              <a:rPr sz="1800" b="1" i="1" dirty="0">
                <a:solidFill>
                  <a:srgbClr val="C00000"/>
                </a:solidFill>
                <a:latin typeface="Calibri"/>
                <a:cs typeface="Calibri"/>
              </a:rPr>
              <a:t> в</a:t>
            </a:r>
            <a:r>
              <a:rPr sz="1800" b="1" i="1" spc="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b="1" i="1" spc="-10" dirty="0">
                <a:solidFill>
                  <a:srgbClr val="C00000"/>
                </a:solidFill>
                <a:latin typeface="Calibri"/>
                <a:cs typeface="Calibri"/>
              </a:rPr>
              <a:t>Україні</a:t>
            </a:r>
            <a:endParaRPr sz="1800" dirty="0">
              <a:latin typeface="Calibri"/>
              <a:cs typeface="Calibri"/>
            </a:endParaRPr>
          </a:p>
          <a:p>
            <a:pPr marL="12700" marR="240665">
              <a:lnSpc>
                <a:spcPct val="100000"/>
              </a:lnSpc>
            </a:pPr>
            <a:r>
              <a:rPr sz="1800" i="1" spc="-5" dirty="0">
                <a:latin typeface="Calibri"/>
                <a:cs typeface="Calibri"/>
              </a:rPr>
              <a:t>[Електронний</a:t>
            </a:r>
            <a:r>
              <a:rPr sz="1800" i="1" spc="-10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ресурс]</a:t>
            </a:r>
            <a:r>
              <a:rPr sz="1800" i="1" spc="1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:</a:t>
            </a:r>
            <a:r>
              <a:rPr sz="1800" i="1" spc="15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Закон</a:t>
            </a:r>
            <a:r>
              <a:rPr sz="1800" i="1" spc="20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України</a:t>
            </a:r>
            <a:r>
              <a:rPr sz="1800" i="1" spc="1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від</a:t>
            </a:r>
            <a:r>
              <a:rPr sz="1800" i="1" spc="1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26.01.1993</a:t>
            </a:r>
            <a:r>
              <a:rPr sz="1800" i="1" spc="-10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р.</a:t>
            </a:r>
            <a:r>
              <a:rPr sz="1800" i="1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№2939-ХІІ</a:t>
            </a:r>
            <a:r>
              <a:rPr sz="1800" i="1" spc="5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(назва</a:t>
            </a:r>
            <a:r>
              <a:rPr sz="1800" i="1" spc="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у </a:t>
            </a:r>
            <a:r>
              <a:rPr sz="1800" i="1" spc="-5" dirty="0">
                <a:latin typeface="Calibri"/>
                <a:cs typeface="Calibri"/>
              </a:rPr>
              <a:t>ред.</a:t>
            </a:r>
            <a:r>
              <a:rPr sz="1800" i="1" spc="10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Закону </a:t>
            </a:r>
            <a:r>
              <a:rPr sz="1800" i="1" spc="-39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від</a:t>
            </a:r>
            <a:r>
              <a:rPr sz="1800" i="1" spc="1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16.10.2012</a:t>
            </a:r>
            <a:r>
              <a:rPr sz="1800" i="1" spc="-30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р. </a:t>
            </a:r>
            <a:r>
              <a:rPr sz="1800" i="1" dirty="0">
                <a:latin typeface="Calibri"/>
                <a:cs typeface="Calibri"/>
              </a:rPr>
              <a:t>N</a:t>
            </a:r>
            <a:r>
              <a:rPr sz="1800" i="1" spc="15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5463-VI)</a:t>
            </a:r>
            <a:r>
              <a:rPr sz="1800" i="1" spc="5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//</a:t>
            </a:r>
            <a:r>
              <a:rPr sz="1800" i="1" spc="10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Офіційний</a:t>
            </a:r>
            <a:r>
              <a:rPr sz="1800" i="1" spc="10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сайт</a:t>
            </a:r>
            <a:r>
              <a:rPr sz="1800" i="1" spc="20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законодавства</a:t>
            </a:r>
            <a:r>
              <a:rPr sz="1800" i="1" spc="15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України.</a:t>
            </a:r>
            <a:r>
              <a:rPr sz="1800" i="1" spc="1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– </a:t>
            </a:r>
            <a:r>
              <a:rPr sz="1800" i="1" spc="-15" dirty="0">
                <a:latin typeface="Calibri"/>
                <a:cs typeface="Calibri"/>
              </a:rPr>
              <a:t>Режим</a:t>
            </a:r>
            <a:endParaRPr sz="1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i="1" dirty="0">
                <a:latin typeface="Calibri"/>
                <a:cs typeface="Calibri"/>
              </a:rPr>
              <a:t>доступу:</a:t>
            </a:r>
            <a:r>
              <a:rPr sz="1800" i="1" spc="35" dirty="0">
                <a:latin typeface="Calibri"/>
                <a:cs typeface="Calibri"/>
              </a:rPr>
              <a:t> </a:t>
            </a:r>
            <a:r>
              <a:rPr sz="1800" i="1" u="heavy" spc="-1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0"/>
              </a:rPr>
              <a:t>http://zakon3.rada.gov.ua/laws/show/2939-12</a:t>
            </a:r>
            <a:endParaRPr sz="1800" dirty="0">
              <a:latin typeface="Calibri"/>
              <a:cs typeface="Calibri"/>
            </a:endParaRPr>
          </a:p>
          <a:p>
            <a:pPr marL="12700" marR="600075">
              <a:lnSpc>
                <a:spcPct val="100000"/>
              </a:lnSpc>
              <a:spcBef>
                <a:spcPts val="1200"/>
              </a:spcBef>
            </a:pPr>
            <a:r>
              <a:rPr sz="1800" i="1" dirty="0">
                <a:latin typeface="Calibri"/>
                <a:cs typeface="Calibri"/>
              </a:rPr>
              <a:t>4.</a:t>
            </a:r>
            <a:r>
              <a:rPr sz="1800" i="1" spc="5" dirty="0">
                <a:latin typeface="Calibri"/>
                <a:cs typeface="Calibri"/>
              </a:rPr>
              <a:t> </a:t>
            </a:r>
            <a:r>
              <a:rPr sz="1800" b="1" i="1" spc="-5" dirty="0">
                <a:solidFill>
                  <a:srgbClr val="C00000"/>
                </a:solidFill>
                <a:latin typeface="Calibri"/>
                <a:cs typeface="Calibri"/>
              </a:rPr>
              <a:t>Міжнародні</a:t>
            </a:r>
            <a:r>
              <a:rPr sz="1800" b="1" i="1" spc="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b="1" i="1" spc="-5" dirty="0">
                <a:solidFill>
                  <a:srgbClr val="C00000"/>
                </a:solidFill>
                <a:latin typeface="Calibri"/>
                <a:cs typeface="Calibri"/>
              </a:rPr>
              <a:t>стандарти</a:t>
            </a:r>
            <a:r>
              <a:rPr sz="1800" b="1" i="1" spc="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b="1" i="1" spc="-10" dirty="0">
                <a:solidFill>
                  <a:srgbClr val="C00000"/>
                </a:solidFill>
                <a:latin typeface="Calibri"/>
                <a:cs typeface="Calibri"/>
              </a:rPr>
              <a:t>контролю</a:t>
            </a:r>
            <a:r>
              <a:rPr sz="1800" b="1" i="1" spc="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b="1" i="1" spc="-5" dirty="0">
                <a:solidFill>
                  <a:srgbClr val="C00000"/>
                </a:solidFill>
                <a:latin typeface="Calibri"/>
                <a:cs typeface="Calibri"/>
              </a:rPr>
              <a:t>якості,</a:t>
            </a:r>
            <a:r>
              <a:rPr sz="1800" b="1" i="1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b="1" i="1" spc="-10" dirty="0">
                <a:solidFill>
                  <a:srgbClr val="C00000"/>
                </a:solidFill>
                <a:latin typeface="Calibri"/>
                <a:cs typeface="Calibri"/>
              </a:rPr>
              <a:t>аудиту,</a:t>
            </a:r>
            <a:r>
              <a:rPr sz="1800" b="1" i="1" spc="-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b="1" i="1" spc="-15" dirty="0">
                <a:solidFill>
                  <a:srgbClr val="C00000"/>
                </a:solidFill>
                <a:latin typeface="Calibri"/>
                <a:cs typeface="Calibri"/>
              </a:rPr>
              <a:t>огляду,</a:t>
            </a:r>
            <a:r>
              <a:rPr sz="1800" b="1" i="1" spc="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b="1" i="1" spc="-5" dirty="0">
                <a:solidFill>
                  <a:srgbClr val="C00000"/>
                </a:solidFill>
                <a:latin typeface="Calibri"/>
                <a:cs typeface="Calibri"/>
              </a:rPr>
              <a:t>іншого</a:t>
            </a:r>
            <a:r>
              <a:rPr sz="1800" b="1" i="1" spc="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b="1" i="1" spc="-5" dirty="0">
                <a:solidFill>
                  <a:srgbClr val="C00000"/>
                </a:solidFill>
                <a:latin typeface="Calibri"/>
                <a:cs typeface="Calibri"/>
              </a:rPr>
              <a:t>надання </a:t>
            </a:r>
            <a:r>
              <a:rPr sz="1800" b="1" i="1" dirty="0">
                <a:solidFill>
                  <a:srgbClr val="C00000"/>
                </a:solidFill>
                <a:latin typeface="Calibri"/>
                <a:cs typeface="Calibri"/>
              </a:rPr>
              <a:t> впевненості</a:t>
            </a:r>
            <a:r>
              <a:rPr sz="1800" b="1" i="1" spc="-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C00000"/>
                </a:solidFill>
                <a:latin typeface="Calibri"/>
                <a:cs typeface="Calibri"/>
              </a:rPr>
              <a:t>та супутніх</a:t>
            </a:r>
            <a:r>
              <a:rPr sz="1800" b="1" i="1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b="1" i="1" spc="-5" dirty="0">
                <a:solidFill>
                  <a:srgbClr val="C00000"/>
                </a:solidFill>
                <a:latin typeface="Calibri"/>
                <a:cs typeface="Calibri"/>
              </a:rPr>
              <a:t>послуг</a:t>
            </a:r>
            <a:r>
              <a:rPr sz="1800" b="1" i="1" spc="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(видання</a:t>
            </a:r>
            <a:r>
              <a:rPr sz="1800" i="1" spc="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2015</a:t>
            </a:r>
            <a:r>
              <a:rPr sz="1800" i="1" spc="-5" dirty="0">
                <a:latin typeface="Calibri"/>
                <a:cs typeface="Calibri"/>
              </a:rPr>
              <a:t> р.). </a:t>
            </a:r>
            <a:r>
              <a:rPr sz="1800" i="1" dirty="0">
                <a:latin typeface="Calibri"/>
                <a:cs typeface="Calibri"/>
              </a:rPr>
              <a:t>–</a:t>
            </a:r>
            <a:r>
              <a:rPr sz="1800" i="1" spc="1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К.</a:t>
            </a:r>
            <a:r>
              <a:rPr sz="1800" i="1" spc="-5" dirty="0">
                <a:latin typeface="Calibri"/>
                <a:cs typeface="Calibri"/>
              </a:rPr>
              <a:t> .: Міжнародна</a:t>
            </a:r>
            <a:r>
              <a:rPr sz="1800" i="1" spc="20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федерація</a:t>
            </a:r>
            <a:endParaRPr sz="1800" dirty="0">
              <a:latin typeface="Calibri"/>
              <a:cs typeface="Calibri"/>
            </a:endParaRPr>
          </a:p>
          <a:p>
            <a:pPr marL="12700" marR="522605">
              <a:lnSpc>
                <a:spcPct val="100000"/>
              </a:lnSpc>
            </a:pPr>
            <a:r>
              <a:rPr sz="1800" i="1" spc="-5" dirty="0">
                <a:latin typeface="Calibri"/>
                <a:cs typeface="Calibri"/>
              </a:rPr>
              <a:t>бухгалтерів,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spc="-15" dirty="0">
                <a:latin typeface="Calibri"/>
                <a:cs typeface="Calibri"/>
              </a:rPr>
              <a:t>Аудиторська</a:t>
            </a:r>
            <a:r>
              <a:rPr sz="1800" i="1" spc="-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палата</a:t>
            </a:r>
            <a:r>
              <a:rPr sz="1800" i="1" spc="-5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України,</a:t>
            </a:r>
            <a:r>
              <a:rPr sz="1800" i="1" spc="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2016.</a:t>
            </a:r>
            <a:r>
              <a:rPr sz="1800" i="1" spc="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//</a:t>
            </a:r>
            <a:r>
              <a:rPr sz="1800" i="1" spc="5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Офіційний сайт</a:t>
            </a:r>
            <a:r>
              <a:rPr sz="1800" i="1" spc="10" dirty="0">
                <a:latin typeface="Calibri"/>
                <a:cs typeface="Calibri"/>
              </a:rPr>
              <a:t> </a:t>
            </a:r>
            <a:r>
              <a:rPr sz="1800" i="1" spc="-15" dirty="0">
                <a:latin typeface="Calibri"/>
                <a:cs typeface="Calibri"/>
              </a:rPr>
              <a:t>Аудиторської </a:t>
            </a:r>
            <a:r>
              <a:rPr sz="1800" i="1" spc="-39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палати</a:t>
            </a:r>
            <a:r>
              <a:rPr sz="1800" i="1" spc="-10" dirty="0">
                <a:latin typeface="Calibri"/>
                <a:cs typeface="Calibri"/>
              </a:rPr>
              <a:t> України.</a:t>
            </a:r>
            <a:r>
              <a:rPr sz="1800" i="1" dirty="0">
                <a:latin typeface="Calibri"/>
                <a:cs typeface="Calibri"/>
              </a:rPr>
              <a:t> –</a:t>
            </a:r>
            <a:r>
              <a:rPr sz="1800" i="1" spc="15" dirty="0">
                <a:latin typeface="Calibri"/>
                <a:cs typeface="Calibri"/>
              </a:rPr>
              <a:t> </a:t>
            </a:r>
            <a:r>
              <a:rPr sz="1800" i="1" spc="-15" dirty="0">
                <a:latin typeface="Calibri"/>
                <a:cs typeface="Calibri"/>
              </a:rPr>
              <a:t>Режим</a:t>
            </a:r>
            <a:r>
              <a:rPr sz="1800" i="1" spc="-5" dirty="0">
                <a:latin typeface="Calibri"/>
                <a:cs typeface="Calibri"/>
              </a:rPr>
              <a:t> доступу: </a:t>
            </a:r>
            <a:r>
              <a:rPr sz="1800" i="1" dirty="0">
                <a:latin typeface="Calibri"/>
                <a:cs typeface="Calibri"/>
              </a:rPr>
              <a:t> </a:t>
            </a:r>
            <a:r>
              <a:rPr sz="1800" i="1" u="heavy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1"/>
              </a:rPr>
              <a:t>http://www.apu.com.ua/attachments/article/1038/Part_1_2015.pdf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888898" y="1162634"/>
            <a:ext cx="7970876" cy="3318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5400" b="1" i="1" spc="-10" dirty="0">
                <a:solidFill>
                  <a:srgbClr val="C00000"/>
                </a:solidFill>
                <a:latin typeface="Calibri"/>
                <a:cs typeface="Calibri"/>
              </a:rPr>
              <a:t>Місце</a:t>
            </a:r>
            <a:r>
              <a:rPr sz="5400" b="1" i="1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5400" b="1" i="1" dirty="0">
                <a:solidFill>
                  <a:srgbClr val="C00000"/>
                </a:solidFill>
                <a:latin typeface="Calibri"/>
                <a:cs typeface="Calibri"/>
              </a:rPr>
              <a:t>та</a:t>
            </a:r>
            <a:r>
              <a:rPr sz="5400" b="1" i="1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5400" b="1" i="1" spc="-10" dirty="0">
                <a:solidFill>
                  <a:srgbClr val="C00000"/>
                </a:solidFill>
                <a:latin typeface="Calibri"/>
                <a:cs typeface="Calibri"/>
              </a:rPr>
              <a:t>роль</a:t>
            </a:r>
            <a:r>
              <a:rPr sz="5400" b="1" i="1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5400" b="1" i="1" dirty="0">
                <a:solidFill>
                  <a:srgbClr val="C00000"/>
                </a:solidFill>
                <a:latin typeface="Calibri"/>
                <a:cs typeface="Calibri"/>
              </a:rPr>
              <a:t>аудиту</a:t>
            </a:r>
            <a:r>
              <a:rPr sz="5400" b="1" i="1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5400" b="1" i="1" dirty="0">
                <a:solidFill>
                  <a:srgbClr val="C00000"/>
                </a:solidFill>
                <a:latin typeface="Calibri"/>
                <a:cs typeface="Calibri"/>
              </a:rPr>
              <a:t>в </a:t>
            </a:r>
            <a:r>
              <a:rPr sz="5400" b="1" i="1" spc="-120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5400" b="1" i="1" dirty="0">
                <a:solidFill>
                  <a:srgbClr val="C00000"/>
                </a:solidFill>
                <a:latin typeface="Calibri"/>
                <a:cs typeface="Calibri"/>
              </a:rPr>
              <a:t>сучасній системі </a:t>
            </a:r>
            <a:r>
              <a:rPr sz="5400" b="1" i="1" spc="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5400" b="1" i="1" spc="-15" dirty="0">
                <a:solidFill>
                  <a:srgbClr val="C00000"/>
                </a:solidFill>
                <a:latin typeface="Calibri"/>
                <a:cs typeface="Calibri"/>
              </a:rPr>
              <a:t>господарського </a:t>
            </a:r>
            <a:r>
              <a:rPr sz="5400" b="1" i="1" spc="-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5400" b="1" i="1" spc="-20" dirty="0">
                <a:solidFill>
                  <a:srgbClr val="C00000"/>
                </a:solidFill>
                <a:latin typeface="Calibri"/>
                <a:cs typeface="Calibri"/>
              </a:rPr>
              <a:t>контролю</a:t>
            </a:r>
            <a:endParaRPr sz="5400" dirty="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33400" y="2821889"/>
            <a:ext cx="4636135" cy="3914140"/>
            <a:chOff x="467868" y="2852927"/>
            <a:chExt cx="4636135" cy="3914140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7868" y="2852927"/>
              <a:ext cx="1321308" cy="171145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29284" y="4436363"/>
              <a:ext cx="1972055" cy="142341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48228" y="4952998"/>
              <a:ext cx="1755648" cy="181356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68695" y="537972"/>
            <a:ext cx="4037965" cy="1555750"/>
            <a:chOff x="268695" y="537972"/>
            <a:chExt cx="4037965" cy="15557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8695" y="815812"/>
              <a:ext cx="1575741" cy="40992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47443" y="537972"/>
              <a:ext cx="2658618" cy="100660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5275" y="1086612"/>
              <a:ext cx="2143506" cy="1006601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36626" y="642315"/>
            <a:ext cx="3770629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11250" marR="5080" indent="-1099185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0000"/>
                </a:solidFill>
              </a:rPr>
              <a:t>Сучасне </a:t>
            </a:r>
            <a:r>
              <a:rPr sz="3600" spc="-10" dirty="0">
                <a:solidFill>
                  <a:srgbClr val="FF0000"/>
                </a:solidFill>
              </a:rPr>
              <a:t>розуміння </a:t>
            </a:r>
            <a:r>
              <a:rPr sz="3600" spc="-805" dirty="0">
                <a:solidFill>
                  <a:srgbClr val="FF0000"/>
                </a:solidFill>
              </a:rPr>
              <a:t> </a:t>
            </a:r>
            <a:r>
              <a:rPr sz="3600" spc="-10" dirty="0">
                <a:solidFill>
                  <a:srgbClr val="FF0000"/>
                </a:solidFill>
              </a:rPr>
              <a:t>поняття</a:t>
            </a:r>
            <a:endParaRPr sz="3600"/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982211" y="0"/>
            <a:ext cx="5161787" cy="3159252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627887" y="3480815"/>
            <a:ext cx="3858895" cy="1205865"/>
          </a:xfrm>
          <a:custGeom>
            <a:avLst/>
            <a:gdLst/>
            <a:ahLst/>
            <a:cxnLst/>
            <a:rect l="l" t="t" r="r" b="b"/>
            <a:pathLst>
              <a:path w="3858895" h="1205864">
                <a:moveTo>
                  <a:pt x="0" y="1205484"/>
                </a:moveTo>
                <a:lnTo>
                  <a:pt x="3858767" y="1205484"/>
                </a:lnTo>
                <a:lnTo>
                  <a:pt x="3858767" y="0"/>
                </a:lnTo>
                <a:lnTo>
                  <a:pt x="0" y="0"/>
                </a:lnTo>
                <a:lnTo>
                  <a:pt x="0" y="1205484"/>
                </a:lnTo>
                <a:close/>
              </a:path>
            </a:pathLst>
          </a:custGeom>
          <a:ln w="9144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432305" y="3531870"/>
            <a:ext cx="2438400" cy="105283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>
              <a:lnSpc>
                <a:spcPct val="91500"/>
              </a:lnSpc>
              <a:spcBef>
                <a:spcPts val="280"/>
              </a:spcBef>
            </a:pPr>
            <a:r>
              <a:rPr sz="1800" dirty="0">
                <a:latin typeface="Calibri"/>
                <a:cs typeface="Calibri"/>
              </a:rPr>
              <a:t>вид </a:t>
            </a:r>
            <a:r>
              <a:rPr sz="1800" spc="-10" dirty="0">
                <a:latin typeface="Calibri"/>
                <a:cs typeface="Calibri"/>
              </a:rPr>
              <a:t>підприємницької 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діяльності</a:t>
            </a:r>
            <a:r>
              <a:rPr sz="1800" dirty="0">
                <a:latin typeface="Calibri"/>
                <a:cs typeface="Calibri"/>
              </a:rPr>
              <a:t> у </a:t>
            </a:r>
            <a:r>
              <a:rPr sz="1800" spc="-5" dirty="0">
                <a:latin typeface="Calibri"/>
                <a:cs typeface="Calibri"/>
              </a:rPr>
              <a:t>сфері послуг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економіко-правового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характеру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55676" y="3294888"/>
            <a:ext cx="870585" cy="1292860"/>
            <a:chOff x="455676" y="3294888"/>
            <a:chExt cx="870585" cy="1292860"/>
          </a:xfrm>
        </p:grpSpPr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8630" y="3307842"/>
              <a:ext cx="844295" cy="1266443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68630" y="3307842"/>
              <a:ext cx="844550" cy="1266825"/>
            </a:xfrm>
            <a:custGeom>
              <a:avLst/>
              <a:gdLst/>
              <a:ahLst/>
              <a:cxnLst/>
              <a:rect l="l" t="t" r="r" b="b"/>
              <a:pathLst>
                <a:path w="844550" h="1266825">
                  <a:moveTo>
                    <a:pt x="0" y="1266443"/>
                  </a:moveTo>
                  <a:lnTo>
                    <a:pt x="844295" y="1266443"/>
                  </a:lnTo>
                  <a:lnTo>
                    <a:pt x="844295" y="0"/>
                  </a:lnTo>
                  <a:lnTo>
                    <a:pt x="0" y="0"/>
                  </a:lnTo>
                  <a:lnTo>
                    <a:pt x="0" y="1266443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4840223" y="3480815"/>
            <a:ext cx="3857625" cy="1205865"/>
          </a:xfrm>
          <a:custGeom>
            <a:avLst/>
            <a:gdLst/>
            <a:ahLst/>
            <a:cxnLst/>
            <a:rect l="l" t="t" r="r" b="b"/>
            <a:pathLst>
              <a:path w="3857625" h="1205864">
                <a:moveTo>
                  <a:pt x="0" y="1205484"/>
                </a:moveTo>
                <a:lnTo>
                  <a:pt x="3857244" y="1205484"/>
                </a:lnTo>
                <a:lnTo>
                  <a:pt x="3857244" y="0"/>
                </a:lnTo>
                <a:lnTo>
                  <a:pt x="0" y="0"/>
                </a:lnTo>
                <a:lnTo>
                  <a:pt x="0" y="1205484"/>
                </a:lnTo>
                <a:close/>
              </a:path>
            </a:pathLst>
          </a:custGeom>
          <a:ln w="9144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5644134" y="3657345"/>
            <a:ext cx="2983230" cy="80137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970"/>
              </a:lnSpc>
              <a:spcBef>
                <a:spcPts val="325"/>
              </a:spcBef>
            </a:pPr>
            <a:r>
              <a:rPr sz="1800" spc="-5" dirty="0">
                <a:latin typeface="Calibri"/>
                <a:cs typeface="Calibri"/>
              </a:rPr>
              <a:t>функція управління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(складова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загальної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функції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1945"/>
              </a:lnSpc>
            </a:pPr>
            <a:r>
              <a:rPr sz="1800" spc="-15" dirty="0">
                <a:latin typeface="Calibri"/>
                <a:cs typeface="Calibri"/>
              </a:rPr>
              <a:t>господарського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контролю)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666488" y="3294888"/>
            <a:ext cx="870585" cy="1292860"/>
            <a:chOff x="4666488" y="3294888"/>
            <a:chExt cx="870585" cy="1292860"/>
          </a:xfrm>
        </p:grpSpPr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79442" y="3307842"/>
              <a:ext cx="844296" cy="1266443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4679442" y="3307842"/>
              <a:ext cx="844550" cy="1266825"/>
            </a:xfrm>
            <a:custGeom>
              <a:avLst/>
              <a:gdLst/>
              <a:ahLst/>
              <a:cxnLst/>
              <a:rect l="l" t="t" r="r" b="b"/>
              <a:pathLst>
                <a:path w="844550" h="1266825">
                  <a:moveTo>
                    <a:pt x="0" y="1266443"/>
                  </a:moveTo>
                  <a:lnTo>
                    <a:pt x="844296" y="1266443"/>
                  </a:lnTo>
                  <a:lnTo>
                    <a:pt x="844296" y="0"/>
                  </a:lnTo>
                  <a:lnTo>
                    <a:pt x="0" y="0"/>
                  </a:lnTo>
                  <a:lnTo>
                    <a:pt x="0" y="1266443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2734055" y="4998720"/>
            <a:ext cx="3857625" cy="1205865"/>
          </a:xfrm>
          <a:custGeom>
            <a:avLst/>
            <a:gdLst/>
            <a:ahLst/>
            <a:cxnLst/>
            <a:rect l="l" t="t" r="r" b="b"/>
            <a:pathLst>
              <a:path w="3857625" h="1205864">
                <a:moveTo>
                  <a:pt x="0" y="1205483"/>
                </a:moveTo>
                <a:lnTo>
                  <a:pt x="3857244" y="1205483"/>
                </a:lnTo>
                <a:lnTo>
                  <a:pt x="3857244" y="0"/>
                </a:lnTo>
                <a:lnTo>
                  <a:pt x="0" y="0"/>
                </a:lnTo>
                <a:lnTo>
                  <a:pt x="0" y="1205483"/>
                </a:lnTo>
                <a:close/>
              </a:path>
            </a:pathLst>
          </a:custGeom>
          <a:ln w="9144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3538220" y="4923790"/>
            <a:ext cx="2589530" cy="1304925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>
              <a:lnSpc>
                <a:spcPct val="91600"/>
              </a:lnSpc>
              <a:spcBef>
                <a:spcPts val="280"/>
              </a:spcBef>
            </a:pPr>
            <a:r>
              <a:rPr sz="1800" spc="-10" dirty="0">
                <a:latin typeface="Calibri"/>
                <a:cs typeface="Calibri"/>
              </a:rPr>
              <a:t>економічна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наукова </a:t>
            </a:r>
            <a:r>
              <a:rPr sz="1800" spc="-5" dirty="0">
                <a:latin typeface="Calibri"/>
                <a:cs typeface="Calibri"/>
              </a:rPr>
              <a:t> дисципліна, </a:t>
            </a:r>
            <a:r>
              <a:rPr sz="1800" spc="-10" dirty="0">
                <a:latin typeface="Calibri"/>
                <a:cs typeface="Calibri"/>
              </a:rPr>
              <a:t>що досліджує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функціонування інституту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незалежного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фінансового 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контролю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умовах</a:t>
            </a:r>
            <a:r>
              <a:rPr sz="1800" spc="37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ринку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2560320" y="4812791"/>
            <a:ext cx="870585" cy="1290955"/>
            <a:chOff x="2560320" y="4812791"/>
            <a:chExt cx="870585" cy="1290955"/>
          </a:xfrm>
        </p:grpSpPr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73274" y="4825745"/>
              <a:ext cx="844296" cy="126491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573274" y="4825745"/>
              <a:ext cx="844550" cy="1264920"/>
            </a:xfrm>
            <a:custGeom>
              <a:avLst/>
              <a:gdLst/>
              <a:ahLst/>
              <a:cxnLst/>
              <a:rect l="l" t="t" r="r" b="b"/>
              <a:pathLst>
                <a:path w="844550" h="1264920">
                  <a:moveTo>
                    <a:pt x="0" y="1264919"/>
                  </a:moveTo>
                  <a:lnTo>
                    <a:pt x="844296" y="1264919"/>
                  </a:lnTo>
                  <a:lnTo>
                    <a:pt x="844296" y="0"/>
                  </a:lnTo>
                  <a:lnTo>
                    <a:pt x="0" y="0"/>
                  </a:lnTo>
                  <a:lnTo>
                    <a:pt x="0" y="1264919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87226" y="2456679"/>
            <a:ext cx="4203700" cy="3327400"/>
            <a:chOff x="4587226" y="2456679"/>
            <a:chExt cx="4203700" cy="3327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87226" y="2456679"/>
              <a:ext cx="4203211" cy="332690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678680" y="2540508"/>
              <a:ext cx="4015740" cy="3154680"/>
            </a:xfrm>
            <a:custGeom>
              <a:avLst/>
              <a:gdLst/>
              <a:ahLst/>
              <a:cxnLst/>
              <a:rect l="l" t="t" r="r" b="b"/>
              <a:pathLst>
                <a:path w="4015740" h="3154679">
                  <a:moveTo>
                    <a:pt x="0" y="3154680"/>
                  </a:moveTo>
                  <a:lnTo>
                    <a:pt x="4015739" y="3154680"/>
                  </a:lnTo>
                  <a:lnTo>
                    <a:pt x="4015739" y="0"/>
                  </a:lnTo>
                  <a:lnTo>
                    <a:pt x="0" y="0"/>
                  </a:lnTo>
                  <a:lnTo>
                    <a:pt x="0" y="315468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4872609" y="3301111"/>
            <a:ext cx="3628390" cy="741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300" b="1" spc="-15" dirty="0">
                <a:latin typeface="Arial"/>
                <a:cs typeface="Arial"/>
              </a:rPr>
              <a:t>ЗАКОН</a:t>
            </a:r>
            <a:r>
              <a:rPr sz="1300" b="1" spc="-5" dirty="0">
                <a:latin typeface="Arial"/>
                <a:cs typeface="Arial"/>
              </a:rPr>
              <a:t> </a:t>
            </a:r>
            <a:r>
              <a:rPr sz="1300" b="1" spc="-30" dirty="0">
                <a:latin typeface="Arial"/>
                <a:cs typeface="Arial"/>
              </a:rPr>
              <a:t>УКРАЇНИ</a:t>
            </a:r>
            <a:endParaRPr sz="1300">
              <a:latin typeface="Arial"/>
              <a:cs typeface="Arial"/>
            </a:endParaRPr>
          </a:p>
          <a:p>
            <a:pPr marL="12065" marR="5080" algn="ctr">
              <a:lnSpc>
                <a:spcPct val="100000"/>
              </a:lnSpc>
              <a:spcBef>
                <a:spcPts val="960"/>
              </a:spcBef>
            </a:pPr>
            <a:r>
              <a:rPr sz="1300" b="1" spc="-5" dirty="0">
                <a:latin typeface="Arial"/>
                <a:cs typeface="Arial"/>
              </a:rPr>
              <a:t>Про</a:t>
            </a:r>
            <a:r>
              <a:rPr sz="1300" b="1" spc="20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основні</a:t>
            </a:r>
            <a:r>
              <a:rPr sz="1300" b="1" spc="35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засади</a:t>
            </a:r>
            <a:r>
              <a:rPr sz="1300" b="1" spc="20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здійснення</a:t>
            </a:r>
            <a:r>
              <a:rPr sz="1300" b="1" spc="60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державного </a:t>
            </a:r>
            <a:r>
              <a:rPr sz="1300" b="1" spc="-345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фінансового</a:t>
            </a:r>
            <a:r>
              <a:rPr sz="1300" b="1" spc="55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контролю</a:t>
            </a:r>
            <a:r>
              <a:rPr sz="1300" b="1" spc="25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в</a:t>
            </a:r>
            <a:r>
              <a:rPr sz="1300" b="1" spc="5" dirty="0">
                <a:latin typeface="Arial"/>
                <a:cs typeface="Arial"/>
              </a:rPr>
              <a:t> </a:t>
            </a:r>
            <a:r>
              <a:rPr sz="1300" b="1" spc="-15" dirty="0">
                <a:latin typeface="Arial"/>
                <a:cs typeface="Arial"/>
              </a:rPr>
              <a:t>Україні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9867" y="186607"/>
            <a:ext cx="7780831" cy="373215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34695" y="35178"/>
            <a:ext cx="780923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>
                <a:solidFill>
                  <a:srgbClr val="FF0000"/>
                </a:solidFill>
              </a:rPr>
              <a:t>Система </a:t>
            </a:r>
            <a:r>
              <a:rPr spc="-15" dirty="0">
                <a:solidFill>
                  <a:srgbClr val="FF0000"/>
                </a:solidFill>
              </a:rPr>
              <a:t>господарського</a:t>
            </a:r>
            <a:r>
              <a:rPr spc="-25" dirty="0">
                <a:solidFill>
                  <a:srgbClr val="FF0000"/>
                </a:solidFill>
              </a:rPr>
              <a:t> </a:t>
            </a:r>
            <a:r>
              <a:rPr spc="-15" dirty="0">
                <a:solidFill>
                  <a:srgbClr val="FF0000"/>
                </a:solidFill>
              </a:rPr>
              <a:t>контролю</a:t>
            </a:r>
            <a:r>
              <a:rPr spc="-5" dirty="0">
                <a:solidFill>
                  <a:srgbClr val="FF0000"/>
                </a:solidFill>
              </a:rPr>
              <a:t> </a:t>
            </a:r>
            <a:r>
              <a:rPr dirty="0">
                <a:solidFill>
                  <a:srgbClr val="FF0000"/>
                </a:solidFill>
              </a:rPr>
              <a:t>в</a:t>
            </a:r>
            <a:r>
              <a:rPr spc="-5" dirty="0">
                <a:solidFill>
                  <a:srgbClr val="FF0000"/>
                </a:solidFill>
              </a:rPr>
              <a:t> </a:t>
            </a:r>
            <a:r>
              <a:rPr spc="-15" dirty="0">
                <a:solidFill>
                  <a:srgbClr val="FF0000"/>
                </a:solidFill>
              </a:rPr>
              <a:t>Україні</a:t>
            </a: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37959" y="2621279"/>
            <a:ext cx="297179" cy="396239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6388" y="6114287"/>
            <a:ext cx="762000" cy="743711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877925" y="6239967"/>
            <a:ext cx="41630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5" dirty="0">
                <a:solidFill>
                  <a:srgbClr val="002C69"/>
                </a:solidFill>
                <a:latin typeface="Arial"/>
                <a:cs typeface="Arial"/>
              </a:rPr>
              <a:t>ДЕРЖАВНА</a:t>
            </a:r>
            <a:r>
              <a:rPr sz="1800" b="1" spc="35" dirty="0">
                <a:solidFill>
                  <a:srgbClr val="002C69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2C69"/>
                </a:solidFill>
                <a:latin typeface="Arial"/>
                <a:cs typeface="Arial"/>
              </a:rPr>
              <a:t>РЕГУЛЯТОРНА</a:t>
            </a:r>
            <a:r>
              <a:rPr sz="1800" b="1" spc="-10" dirty="0">
                <a:solidFill>
                  <a:srgbClr val="002C69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002C69"/>
                </a:solidFill>
                <a:latin typeface="Arial"/>
                <a:cs typeface="Arial"/>
              </a:rPr>
              <a:t>СЛУЖБА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77925" y="6508191"/>
            <a:ext cx="99186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35" dirty="0">
                <a:solidFill>
                  <a:srgbClr val="002C69"/>
                </a:solidFill>
                <a:latin typeface="Arial"/>
                <a:cs typeface="Arial"/>
              </a:rPr>
              <a:t>УКРАЇНИ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17334" y="777240"/>
            <a:ext cx="2063750" cy="489584"/>
            <a:chOff x="117334" y="777240"/>
            <a:chExt cx="2063750" cy="489584"/>
          </a:xfrm>
        </p:grpSpPr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7334" y="857816"/>
              <a:ext cx="2063522" cy="29319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8723" y="777240"/>
              <a:ext cx="1426464" cy="48920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5447" y="876300"/>
              <a:ext cx="1991868" cy="220979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155447" y="876300"/>
            <a:ext cx="1991995" cy="220979"/>
          </a:xfrm>
          <a:prstGeom prst="rect">
            <a:avLst/>
          </a:prstGeom>
          <a:ln w="9144">
            <a:solidFill>
              <a:srgbClr val="C0504D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461645">
              <a:lnSpc>
                <a:spcPts val="1595"/>
              </a:lnSpc>
            </a:pPr>
            <a:r>
              <a:rPr sz="1500" b="1" spc="-5" dirty="0">
                <a:latin typeface="Calibri"/>
                <a:cs typeface="Calibri"/>
              </a:rPr>
              <a:t>ДЕРЖАВНИЙ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49352" y="1263396"/>
            <a:ext cx="2001520" cy="1130935"/>
          </a:xfrm>
          <a:prstGeom prst="rect">
            <a:avLst/>
          </a:prstGeom>
          <a:solidFill>
            <a:srgbClr val="E8D0D0">
              <a:alpha val="90194"/>
            </a:srgbClr>
          </a:solidFill>
        </p:spPr>
        <p:txBody>
          <a:bodyPr vert="horz" wrap="square" lIns="0" tIns="76835" rIns="0" bIns="0" rtlCol="0">
            <a:spAutoFit/>
          </a:bodyPr>
          <a:lstStyle/>
          <a:p>
            <a:pPr marL="198755" marR="224790" indent="-114300">
              <a:lnSpc>
                <a:spcPts val="1639"/>
              </a:lnSpc>
              <a:spcBef>
                <a:spcPts val="605"/>
              </a:spcBef>
              <a:buChar char="•"/>
              <a:tabLst>
                <a:tab pos="199390" algn="l"/>
              </a:tabLst>
            </a:pPr>
            <a:r>
              <a:rPr sz="1500" spc="-5" dirty="0">
                <a:latin typeface="Calibri"/>
                <a:cs typeface="Calibri"/>
              </a:rPr>
              <a:t>Здійснюють</a:t>
            </a:r>
            <a:r>
              <a:rPr sz="1500" spc="-4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органи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державної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влади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2388087" y="798576"/>
            <a:ext cx="2062480" cy="489584"/>
            <a:chOff x="2388087" y="798576"/>
            <a:chExt cx="2062480" cy="489584"/>
          </a:xfrm>
        </p:grpSpPr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388087" y="845552"/>
              <a:ext cx="2062012" cy="35709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796540" y="798576"/>
              <a:ext cx="1290827" cy="489203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426208" y="864108"/>
              <a:ext cx="1990344" cy="284988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2426207" y="864108"/>
            <a:ext cx="1990725" cy="285115"/>
          </a:xfrm>
          <a:prstGeom prst="rect">
            <a:avLst/>
          </a:prstGeom>
          <a:ln w="9144">
            <a:solidFill>
              <a:srgbClr val="BD8351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 marL="530225">
              <a:lnSpc>
                <a:spcPct val="100000"/>
              </a:lnSpc>
              <a:spcBef>
                <a:spcPts val="50"/>
              </a:spcBef>
            </a:pPr>
            <a:r>
              <a:rPr sz="1500" b="1" spc="-10" dirty="0">
                <a:latin typeface="Calibri"/>
                <a:cs typeface="Calibri"/>
              </a:rPr>
              <a:t>ВІДОМЧИЙ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409444" y="1263396"/>
            <a:ext cx="2001520" cy="1130935"/>
          </a:xfrm>
          <a:prstGeom prst="rect">
            <a:avLst/>
          </a:prstGeom>
          <a:solidFill>
            <a:srgbClr val="E8DCD0">
              <a:alpha val="90194"/>
            </a:srgbClr>
          </a:solidFill>
        </p:spPr>
        <p:txBody>
          <a:bodyPr vert="horz" wrap="square" lIns="0" tIns="52705" rIns="0" bIns="0" rtlCol="0">
            <a:spAutoFit/>
          </a:bodyPr>
          <a:lstStyle/>
          <a:p>
            <a:pPr marL="199390" indent="-114935">
              <a:lnSpc>
                <a:spcPts val="1720"/>
              </a:lnSpc>
              <a:spcBef>
                <a:spcPts val="415"/>
              </a:spcBef>
              <a:buChar char="•"/>
              <a:tabLst>
                <a:tab pos="200025" algn="l"/>
              </a:tabLst>
            </a:pPr>
            <a:r>
              <a:rPr sz="1500" spc="-5" dirty="0">
                <a:latin typeface="Calibri"/>
                <a:cs typeface="Calibri"/>
              </a:rPr>
              <a:t>Здійснюють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міні-</a:t>
            </a:r>
            <a:endParaRPr sz="1500">
              <a:latin typeface="Calibri"/>
              <a:cs typeface="Calibri"/>
            </a:endParaRPr>
          </a:p>
          <a:p>
            <a:pPr marL="199390" marR="245110">
              <a:lnSpc>
                <a:spcPct val="91600"/>
              </a:lnSpc>
              <a:spcBef>
                <a:spcPts val="75"/>
              </a:spcBef>
            </a:pPr>
            <a:r>
              <a:rPr sz="1500" spc="-5" dirty="0">
                <a:latin typeface="Calibri"/>
                <a:cs typeface="Calibri"/>
              </a:rPr>
              <a:t>стерства, </a:t>
            </a:r>
            <a:r>
              <a:rPr sz="1500" dirty="0">
                <a:latin typeface="Calibri"/>
                <a:cs typeface="Calibri"/>
              </a:rPr>
              <a:t>асоціації,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державні комітети,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виробничі </a:t>
            </a:r>
            <a:r>
              <a:rPr sz="1500" spc="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об'єднання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4657330" y="896111"/>
            <a:ext cx="2063750" cy="489584"/>
            <a:chOff x="4657330" y="896111"/>
            <a:chExt cx="2063750" cy="489584"/>
          </a:xfrm>
        </p:grpSpPr>
        <p:pic>
          <p:nvPicPr>
            <p:cNvPr id="25" name="object 2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657330" y="943088"/>
              <a:ext cx="2063522" cy="357099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952999" y="896111"/>
              <a:ext cx="1516379" cy="489203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695443" y="961643"/>
              <a:ext cx="1991868" cy="284988"/>
            </a:xfrm>
            <a:prstGeom prst="rect">
              <a:avLst/>
            </a:prstGeom>
          </p:spPr>
        </p:pic>
      </p:grpSp>
      <p:sp>
        <p:nvSpPr>
          <p:cNvPr id="28" name="object 28"/>
          <p:cNvSpPr txBox="1"/>
          <p:nvPr/>
        </p:nvSpPr>
        <p:spPr>
          <a:xfrm>
            <a:off x="4695444" y="961644"/>
            <a:ext cx="1991995" cy="285115"/>
          </a:xfrm>
          <a:prstGeom prst="rect">
            <a:avLst/>
          </a:prstGeom>
          <a:ln w="9144">
            <a:solidFill>
              <a:srgbClr val="BCB154"/>
            </a:solidFill>
          </a:ln>
        </p:spPr>
        <p:txBody>
          <a:bodyPr vert="horz" wrap="square" lIns="0" tIns="5715" rIns="0" bIns="0" rtlCol="0">
            <a:spAutoFit/>
          </a:bodyPr>
          <a:lstStyle/>
          <a:p>
            <a:pPr marL="416559">
              <a:lnSpc>
                <a:spcPct val="100000"/>
              </a:lnSpc>
              <a:spcBef>
                <a:spcPts val="45"/>
              </a:spcBef>
            </a:pPr>
            <a:r>
              <a:rPr sz="1500" b="1" spc="-5" dirty="0">
                <a:latin typeface="Calibri"/>
                <a:cs typeface="Calibri"/>
              </a:rPr>
              <a:t>НЕЗАЛЕЖНИЙ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4730496" y="1249680"/>
            <a:ext cx="2001520" cy="878205"/>
            <a:chOff x="4730496" y="1249680"/>
            <a:chExt cx="2001520" cy="878205"/>
          </a:xfrm>
        </p:grpSpPr>
        <p:sp>
          <p:nvSpPr>
            <p:cNvPr id="30" name="object 30"/>
            <p:cNvSpPr/>
            <p:nvPr/>
          </p:nvSpPr>
          <p:spPr>
            <a:xfrm>
              <a:off x="4735068" y="1254252"/>
              <a:ext cx="1991995" cy="868680"/>
            </a:xfrm>
            <a:custGeom>
              <a:avLst/>
              <a:gdLst/>
              <a:ahLst/>
              <a:cxnLst/>
              <a:rect l="l" t="t" r="r" b="b"/>
              <a:pathLst>
                <a:path w="1991995" h="868680">
                  <a:moveTo>
                    <a:pt x="1991867" y="0"/>
                  </a:moveTo>
                  <a:lnTo>
                    <a:pt x="0" y="0"/>
                  </a:lnTo>
                  <a:lnTo>
                    <a:pt x="0" y="868680"/>
                  </a:lnTo>
                  <a:lnTo>
                    <a:pt x="1991867" y="868680"/>
                  </a:lnTo>
                  <a:lnTo>
                    <a:pt x="1991867" y="0"/>
                  </a:lnTo>
                  <a:close/>
                </a:path>
              </a:pathLst>
            </a:custGeom>
            <a:solidFill>
              <a:srgbClr val="E7E6D1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735068" y="1254252"/>
              <a:ext cx="1991995" cy="868680"/>
            </a:xfrm>
            <a:custGeom>
              <a:avLst/>
              <a:gdLst/>
              <a:ahLst/>
              <a:cxnLst/>
              <a:rect l="l" t="t" r="r" b="b"/>
              <a:pathLst>
                <a:path w="1991995" h="868680">
                  <a:moveTo>
                    <a:pt x="0" y="868680"/>
                  </a:moveTo>
                  <a:lnTo>
                    <a:pt x="1991867" y="868680"/>
                  </a:lnTo>
                  <a:lnTo>
                    <a:pt x="1991867" y="0"/>
                  </a:lnTo>
                  <a:lnTo>
                    <a:pt x="0" y="0"/>
                  </a:lnTo>
                  <a:lnTo>
                    <a:pt x="0" y="868680"/>
                  </a:lnTo>
                  <a:close/>
                </a:path>
              </a:pathLst>
            </a:custGeom>
            <a:ln w="9144">
              <a:solidFill>
                <a:srgbClr val="E7E6D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4803775" y="1290065"/>
            <a:ext cx="1746250" cy="882015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27000" marR="648335" indent="-114300">
              <a:lnSpc>
                <a:spcPts val="1639"/>
              </a:lnSpc>
              <a:spcBef>
                <a:spcPts val="285"/>
              </a:spcBef>
              <a:buChar char="•"/>
              <a:tabLst>
                <a:tab pos="127000" algn="l"/>
              </a:tabLst>
            </a:pPr>
            <a:r>
              <a:rPr sz="1500" dirty="0">
                <a:latin typeface="Calibri"/>
                <a:cs typeface="Calibri"/>
              </a:rPr>
              <a:t>Зді</a:t>
            </a:r>
            <a:r>
              <a:rPr sz="1500" spc="5" dirty="0">
                <a:latin typeface="Calibri"/>
                <a:cs typeface="Calibri"/>
              </a:rPr>
              <a:t>й</a:t>
            </a:r>
            <a:r>
              <a:rPr sz="1500" dirty="0">
                <a:latin typeface="Calibri"/>
                <a:cs typeface="Calibri"/>
              </a:rPr>
              <a:t>сню</a:t>
            </a:r>
            <a:r>
              <a:rPr sz="1500" spc="-15" dirty="0">
                <a:latin typeface="Calibri"/>
                <a:cs typeface="Calibri"/>
              </a:rPr>
              <a:t>ю</a:t>
            </a:r>
            <a:r>
              <a:rPr sz="1500" spc="-5" dirty="0">
                <a:latin typeface="Calibri"/>
                <a:cs typeface="Calibri"/>
              </a:rPr>
              <a:t>т</a:t>
            </a:r>
            <a:r>
              <a:rPr sz="1500" dirty="0">
                <a:latin typeface="Calibri"/>
                <a:cs typeface="Calibri"/>
              </a:rPr>
              <a:t>ь  </a:t>
            </a:r>
            <a:r>
              <a:rPr sz="1500" spc="-15" dirty="0">
                <a:latin typeface="Calibri"/>
                <a:cs typeface="Calibri"/>
              </a:rPr>
              <a:t>аудитори</a:t>
            </a:r>
            <a:endParaRPr sz="1500">
              <a:latin typeface="Calibri"/>
              <a:cs typeface="Calibri"/>
            </a:endParaRPr>
          </a:p>
          <a:p>
            <a:pPr marL="127000">
              <a:lnSpc>
                <a:spcPts val="1550"/>
              </a:lnSpc>
            </a:pPr>
            <a:r>
              <a:rPr sz="1500" spc="-10" dirty="0">
                <a:latin typeface="Calibri"/>
                <a:cs typeface="Calibri"/>
              </a:rPr>
              <a:t>(аудиторські</a:t>
            </a:r>
            <a:r>
              <a:rPr sz="1500" spc="-7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фірми)</a:t>
            </a:r>
            <a:endParaRPr sz="1500">
              <a:latin typeface="Calibri"/>
              <a:cs typeface="Calibri"/>
            </a:endParaRPr>
          </a:p>
          <a:p>
            <a:pPr marL="127000">
              <a:lnSpc>
                <a:spcPts val="1730"/>
              </a:lnSpc>
            </a:pPr>
            <a:r>
              <a:rPr sz="1500" dirty="0">
                <a:latin typeface="Calibri"/>
                <a:cs typeface="Calibri"/>
              </a:rPr>
              <a:t>на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підставі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918075" y="2126741"/>
            <a:ext cx="82296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10" dirty="0">
                <a:latin typeface="Calibri"/>
                <a:cs typeface="Calibri"/>
              </a:rPr>
              <a:t>д</a:t>
            </a:r>
            <a:r>
              <a:rPr sz="1500" spc="-5" dirty="0">
                <a:latin typeface="Calibri"/>
                <a:cs typeface="Calibri"/>
              </a:rPr>
              <a:t>о</a:t>
            </a:r>
            <a:r>
              <a:rPr sz="1500" spc="-15" dirty="0">
                <a:latin typeface="Calibri"/>
                <a:cs typeface="Calibri"/>
              </a:rPr>
              <a:t>г</a:t>
            </a:r>
            <a:r>
              <a:rPr sz="1500" spc="-5" dirty="0">
                <a:latin typeface="Calibri"/>
                <a:cs typeface="Calibri"/>
              </a:rPr>
              <a:t>ов</a:t>
            </a:r>
            <a:r>
              <a:rPr sz="1500" dirty="0">
                <a:latin typeface="Calibri"/>
                <a:cs typeface="Calibri"/>
              </a:rPr>
              <a:t>орів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6928084" y="790943"/>
            <a:ext cx="2062480" cy="698500"/>
            <a:chOff x="6928084" y="790943"/>
            <a:chExt cx="2062480" cy="698500"/>
          </a:xfrm>
        </p:grpSpPr>
        <p:pic>
          <p:nvPicPr>
            <p:cNvPr id="35" name="object 3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928084" y="943088"/>
              <a:ext cx="2062012" cy="357099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072884" y="790943"/>
              <a:ext cx="1770887" cy="698004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966204" y="961643"/>
              <a:ext cx="1990344" cy="284988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6966204" y="961643"/>
              <a:ext cx="1990725" cy="285115"/>
            </a:xfrm>
            <a:custGeom>
              <a:avLst/>
              <a:gdLst/>
              <a:ahLst/>
              <a:cxnLst/>
              <a:rect l="l" t="t" r="r" b="b"/>
              <a:pathLst>
                <a:path w="1990725" h="285115">
                  <a:moveTo>
                    <a:pt x="0" y="284988"/>
                  </a:moveTo>
                  <a:lnTo>
                    <a:pt x="1990344" y="284988"/>
                  </a:lnTo>
                  <a:lnTo>
                    <a:pt x="1990344" y="0"/>
                  </a:lnTo>
                  <a:lnTo>
                    <a:pt x="0" y="0"/>
                  </a:lnTo>
                  <a:lnTo>
                    <a:pt x="0" y="284988"/>
                  </a:lnTo>
                  <a:close/>
                </a:path>
              </a:pathLst>
            </a:custGeom>
            <a:ln w="9144">
              <a:solidFill>
                <a:srgbClr val="9BBA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6900663" y="776791"/>
            <a:ext cx="2043176" cy="446917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262255" marR="253365" indent="147320">
              <a:lnSpc>
                <a:spcPts val="1639"/>
              </a:lnSpc>
              <a:spcBef>
                <a:spcPts val="285"/>
              </a:spcBef>
            </a:pPr>
            <a:r>
              <a:rPr sz="1500" b="1" spc="-5" dirty="0">
                <a:latin typeface="Calibri"/>
                <a:cs typeface="Calibri"/>
              </a:rPr>
              <a:t>ВНУТРІШНЬО- </a:t>
            </a:r>
            <a:r>
              <a:rPr sz="1500" b="1" dirty="0">
                <a:latin typeface="Calibri"/>
                <a:cs typeface="Calibri"/>
              </a:rPr>
              <a:t> </a:t>
            </a:r>
            <a:r>
              <a:rPr sz="1500" b="1" spc="-50" dirty="0">
                <a:latin typeface="Calibri"/>
                <a:cs typeface="Calibri"/>
              </a:rPr>
              <a:t>Г</a:t>
            </a:r>
            <a:r>
              <a:rPr sz="1500" b="1" dirty="0">
                <a:latin typeface="Calibri"/>
                <a:cs typeface="Calibri"/>
              </a:rPr>
              <a:t>О</a:t>
            </a:r>
            <a:r>
              <a:rPr sz="1500" b="1" spc="-5" dirty="0">
                <a:latin typeface="Calibri"/>
                <a:cs typeface="Calibri"/>
              </a:rPr>
              <a:t>СП</a:t>
            </a:r>
            <a:r>
              <a:rPr sz="1500" b="1" spc="-30" dirty="0">
                <a:latin typeface="Calibri"/>
                <a:cs typeface="Calibri"/>
              </a:rPr>
              <a:t>О</a:t>
            </a:r>
            <a:r>
              <a:rPr sz="1500" b="1" dirty="0">
                <a:latin typeface="Calibri"/>
                <a:cs typeface="Calibri"/>
              </a:rPr>
              <a:t>ДА</a:t>
            </a:r>
            <a:r>
              <a:rPr sz="1500" b="1" spc="5" dirty="0">
                <a:latin typeface="Calibri"/>
                <a:cs typeface="Calibri"/>
              </a:rPr>
              <a:t>Р</a:t>
            </a:r>
            <a:r>
              <a:rPr sz="1500" b="1" spc="-5" dirty="0">
                <a:latin typeface="Calibri"/>
                <a:cs typeface="Calibri"/>
              </a:rPr>
              <a:t>СЬ</a:t>
            </a:r>
            <a:r>
              <a:rPr sz="1500" b="1" spc="-10" dirty="0">
                <a:latin typeface="Calibri"/>
                <a:cs typeface="Calibri"/>
              </a:rPr>
              <a:t>КИ</a:t>
            </a:r>
            <a:r>
              <a:rPr sz="1500" b="1" dirty="0">
                <a:latin typeface="Calibri"/>
                <a:cs typeface="Calibri"/>
              </a:rPr>
              <a:t>Й</a:t>
            </a:r>
            <a:endParaRPr sz="1500" dirty="0">
              <a:latin typeface="Calibri"/>
              <a:cs typeface="Calibri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6969252" y="1213103"/>
            <a:ext cx="1999614" cy="902335"/>
            <a:chOff x="6969252" y="1213103"/>
            <a:chExt cx="1999614" cy="902335"/>
          </a:xfrm>
        </p:grpSpPr>
        <p:sp>
          <p:nvSpPr>
            <p:cNvPr id="41" name="object 41"/>
            <p:cNvSpPr/>
            <p:nvPr/>
          </p:nvSpPr>
          <p:spPr>
            <a:xfrm>
              <a:off x="6973824" y="1217675"/>
              <a:ext cx="1990725" cy="893444"/>
            </a:xfrm>
            <a:custGeom>
              <a:avLst/>
              <a:gdLst/>
              <a:ahLst/>
              <a:cxnLst/>
              <a:rect l="l" t="t" r="r" b="b"/>
              <a:pathLst>
                <a:path w="1990725" h="893444">
                  <a:moveTo>
                    <a:pt x="1990344" y="0"/>
                  </a:moveTo>
                  <a:lnTo>
                    <a:pt x="0" y="0"/>
                  </a:lnTo>
                  <a:lnTo>
                    <a:pt x="0" y="893063"/>
                  </a:lnTo>
                  <a:lnTo>
                    <a:pt x="1990344" y="893063"/>
                  </a:lnTo>
                  <a:lnTo>
                    <a:pt x="1990344" y="0"/>
                  </a:lnTo>
                  <a:close/>
                </a:path>
              </a:pathLst>
            </a:custGeom>
            <a:solidFill>
              <a:srgbClr val="DEE7D1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973824" y="1217675"/>
              <a:ext cx="1990725" cy="893444"/>
            </a:xfrm>
            <a:custGeom>
              <a:avLst/>
              <a:gdLst/>
              <a:ahLst/>
              <a:cxnLst/>
              <a:rect l="l" t="t" r="r" b="b"/>
              <a:pathLst>
                <a:path w="1990725" h="893444">
                  <a:moveTo>
                    <a:pt x="0" y="893063"/>
                  </a:moveTo>
                  <a:lnTo>
                    <a:pt x="1990344" y="893063"/>
                  </a:lnTo>
                  <a:lnTo>
                    <a:pt x="1990344" y="0"/>
                  </a:lnTo>
                  <a:lnTo>
                    <a:pt x="0" y="0"/>
                  </a:lnTo>
                  <a:lnTo>
                    <a:pt x="0" y="893063"/>
                  </a:lnTo>
                  <a:close/>
                </a:path>
              </a:pathLst>
            </a:custGeom>
            <a:ln w="9144">
              <a:solidFill>
                <a:srgbClr val="DEE7D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6966204" y="1246632"/>
            <a:ext cx="1990725" cy="868680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01930" indent="-114935">
              <a:lnSpc>
                <a:spcPct val="100000"/>
              </a:lnSpc>
              <a:spcBef>
                <a:spcPts val="150"/>
              </a:spcBef>
              <a:buChar char="•"/>
              <a:tabLst>
                <a:tab pos="202565" algn="l"/>
              </a:tabLst>
            </a:pPr>
            <a:r>
              <a:rPr sz="1500" spc="-10" dirty="0">
                <a:latin typeface="Calibri"/>
                <a:cs typeface="Calibri"/>
              </a:rPr>
              <a:t>Контроль</a:t>
            </a:r>
            <a:r>
              <a:rPr sz="1500" spc="28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власника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89915" y="2849854"/>
            <a:ext cx="2478405" cy="668020"/>
            <a:chOff x="89915" y="2849854"/>
            <a:chExt cx="2478405" cy="668020"/>
          </a:xfrm>
        </p:grpSpPr>
        <p:pic>
          <p:nvPicPr>
            <p:cNvPr id="45" name="object 4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9711" y="2861934"/>
              <a:ext cx="2446053" cy="596132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9915" y="2849854"/>
              <a:ext cx="2478024" cy="667537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47827" y="2880359"/>
              <a:ext cx="2374392" cy="524256"/>
            </a:xfrm>
            <a:prstGeom prst="rect">
              <a:avLst/>
            </a:prstGeom>
          </p:spPr>
        </p:pic>
      </p:grpSp>
      <p:sp>
        <p:nvSpPr>
          <p:cNvPr id="48" name="object 48"/>
          <p:cNvSpPr txBox="1"/>
          <p:nvPr/>
        </p:nvSpPr>
        <p:spPr>
          <a:xfrm>
            <a:off x="147828" y="2880360"/>
            <a:ext cx="2374900" cy="466153"/>
          </a:xfrm>
          <a:prstGeom prst="rect">
            <a:avLst/>
          </a:prstGeom>
          <a:ln w="9144">
            <a:solidFill>
              <a:srgbClr val="97B853"/>
            </a:solidFill>
          </a:ln>
        </p:spPr>
        <p:txBody>
          <a:bodyPr vert="horz" wrap="square" lIns="0" tIns="34925" rIns="0" bIns="0" rtlCol="0">
            <a:spAutoFit/>
          </a:bodyPr>
          <a:lstStyle/>
          <a:p>
            <a:pPr marL="91440" marR="130175">
              <a:lnSpc>
                <a:spcPct val="100000"/>
              </a:lnSpc>
              <a:spcBef>
                <a:spcPts val="275"/>
              </a:spcBef>
            </a:pPr>
            <a:r>
              <a:rPr lang="uk-UA" sz="1400" spc="-10" dirty="0" smtClean="0">
                <a:latin typeface="Calibri"/>
                <a:cs typeface="Calibri"/>
              </a:rPr>
              <a:t>Державна</a:t>
            </a:r>
            <a:r>
              <a:rPr lang="uk-UA" sz="1400" spc="5" dirty="0" smtClean="0">
                <a:latin typeface="Calibri"/>
                <a:cs typeface="Calibri"/>
              </a:rPr>
              <a:t> </a:t>
            </a:r>
            <a:r>
              <a:rPr lang="uk-UA" sz="1400" spc="-5" dirty="0" smtClean="0">
                <a:latin typeface="Calibri"/>
                <a:cs typeface="Calibri"/>
              </a:rPr>
              <a:t>податкова</a:t>
            </a:r>
            <a:r>
              <a:rPr lang="uk-UA" sz="1400" spc="-10" dirty="0" smtClean="0">
                <a:latin typeface="Calibri"/>
                <a:cs typeface="Calibri"/>
              </a:rPr>
              <a:t> </a:t>
            </a:r>
            <a:r>
              <a:rPr lang="uk-UA" sz="1400" spc="-5" dirty="0" smtClean="0">
                <a:latin typeface="Calibri"/>
                <a:cs typeface="Calibri"/>
              </a:rPr>
              <a:t>служба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300" dirty="0" smtClean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України (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lang="uk-UA" sz="1400" spc="-10" dirty="0" smtClean="0">
                <a:latin typeface="Calibri"/>
                <a:cs typeface="Calibri"/>
              </a:rPr>
              <a:t>П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-10" dirty="0">
                <a:latin typeface="Calibri"/>
                <a:cs typeface="Calibri"/>
              </a:rPr>
              <a:t>)</a:t>
            </a:r>
            <a:endParaRPr sz="1400" dirty="0">
              <a:latin typeface="Calibri"/>
              <a:cs typeface="Calibri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473963" y="3581374"/>
            <a:ext cx="2788920" cy="668020"/>
            <a:chOff x="473963" y="3581374"/>
            <a:chExt cx="2788920" cy="668020"/>
          </a:xfrm>
        </p:grpSpPr>
        <p:pic>
          <p:nvPicPr>
            <p:cNvPr id="50" name="object 5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93770" y="3591930"/>
              <a:ext cx="2769117" cy="596132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73963" y="3581374"/>
              <a:ext cx="2662428" cy="667537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31875" y="3610355"/>
              <a:ext cx="2697480" cy="524256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531875" y="3610355"/>
              <a:ext cx="2697480" cy="524510"/>
            </a:xfrm>
            <a:custGeom>
              <a:avLst/>
              <a:gdLst/>
              <a:ahLst/>
              <a:cxnLst/>
              <a:rect l="l" t="t" r="r" b="b"/>
              <a:pathLst>
                <a:path w="2697480" h="524510">
                  <a:moveTo>
                    <a:pt x="0" y="524256"/>
                  </a:moveTo>
                  <a:lnTo>
                    <a:pt x="2697480" y="524256"/>
                  </a:lnTo>
                  <a:lnTo>
                    <a:pt x="2697480" y="0"/>
                  </a:lnTo>
                  <a:lnTo>
                    <a:pt x="0" y="0"/>
                  </a:lnTo>
                  <a:lnTo>
                    <a:pt x="0" y="524256"/>
                  </a:lnTo>
                  <a:close/>
                </a:path>
              </a:pathLst>
            </a:custGeom>
            <a:ln w="9144">
              <a:solidFill>
                <a:srgbClr val="97B85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611225" y="3632708"/>
            <a:ext cx="235585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Calibri"/>
                <a:cs typeface="Calibri"/>
              </a:rPr>
              <a:t>Державна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аудиторська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служба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України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1562100" y="5198364"/>
            <a:ext cx="2143125" cy="668020"/>
            <a:chOff x="1562100" y="5198364"/>
            <a:chExt cx="2143125" cy="668020"/>
          </a:xfrm>
        </p:grpSpPr>
        <p:pic>
          <p:nvPicPr>
            <p:cNvPr id="56" name="object 5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581879" y="5208920"/>
              <a:ext cx="2122996" cy="596132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562100" y="5198364"/>
              <a:ext cx="1805939" cy="667537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620011" y="5227320"/>
              <a:ext cx="2051304" cy="524256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1620011" y="5227320"/>
              <a:ext cx="2051685" cy="524510"/>
            </a:xfrm>
            <a:custGeom>
              <a:avLst/>
              <a:gdLst/>
              <a:ahLst/>
              <a:cxnLst/>
              <a:rect l="l" t="t" r="r" b="b"/>
              <a:pathLst>
                <a:path w="2051685" h="524510">
                  <a:moveTo>
                    <a:pt x="0" y="524255"/>
                  </a:moveTo>
                  <a:lnTo>
                    <a:pt x="2051304" y="524255"/>
                  </a:lnTo>
                  <a:lnTo>
                    <a:pt x="2051304" y="0"/>
                  </a:lnTo>
                  <a:lnTo>
                    <a:pt x="0" y="0"/>
                  </a:lnTo>
                  <a:lnTo>
                    <a:pt x="0" y="524255"/>
                  </a:lnTo>
                  <a:close/>
                </a:path>
              </a:pathLst>
            </a:custGeom>
            <a:ln w="9144">
              <a:solidFill>
                <a:srgbClr val="97B85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" name="object 60"/>
          <p:cNvSpPr txBox="1"/>
          <p:nvPr/>
        </p:nvSpPr>
        <p:spPr>
          <a:xfrm>
            <a:off x="1698751" y="5249367"/>
            <a:ext cx="149669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Calibri"/>
                <a:cs typeface="Calibri"/>
              </a:rPr>
              <a:t>Національний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банк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України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61" name="object 61"/>
          <p:cNvGrpSpPr/>
          <p:nvPr/>
        </p:nvGrpSpPr>
        <p:grpSpPr>
          <a:xfrm>
            <a:off x="909827" y="4314418"/>
            <a:ext cx="2377440" cy="668020"/>
            <a:chOff x="909827" y="4314418"/>
            <a:chExt cx="2377440" cy="668020"/>
          </a:xfrm>
        </p:grpSpPr>
        <p:pic>
          <p:nvPicPr>
            <p:cNvPr id="62" name="object 6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929634" y="4326463"/>
              <a:ext cx="2357639" cy="594665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909827" y="4314418"/>
              <a:ext cx="2305812" cy="667537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967739" y="4344923"/>
              <a:ext cx="2286000" cy="522731"/>
            </a:xfrm>
            <a:prstGeom prst="rect">
              <a:avLst/>
            </a:prstGeom>
          </p:spPr>
        </p:pic>
      </p:grpSp>
      <p:sp>
        <p:nvSpPr>
          <p:cNvPr id="65" name="object 65"/>
          <p:cNvSpPr txBox="1"/>
          <p:nvPr/>
        </p:nvSpPr>
        <p:spPr>
          <a:xfrm>
            <a:off x="967739" y="4344923"/>
            <a:ext cx="2286000" cy="523240"/>
          </a:xfrm>
          <a:prstGeom prst="rect">
            <a:avLst/>
          </a:prstGeom>
          <a:ln w="9144">
            <a:solidFill>
              <a:srgbClr val="97B853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70"/>
              </a:spcBef>
            </a:pPr>
            <a:r>
              <a:rPr sz="1400" spc="-5" dirty="0">
                <a:latin typeface="Calibri"/>
                <a:cs typeface="Calibri"/>
              </a:rPr>
              <a:t>Антимонопольний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комітет</a:t>
            </a:r>
            <a:endParaRPr sz="14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України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66" name="object 66"/>
          <p:cNvGrpSpPr/>
          <p:nvPr/>
        </p:nvGrpSpPr>
        <p:grpSpPr>
          <a:xfrm>
            <a:off x="897572" y="2377376"/>
            <a:ext cx="8251190" cy="4485640"/>
            <a:chOff x="897572" y="2377376"/>
            <a:chExt cx="8251190" cy="4485640"/>
          </a:xfrm>
        </p:grpSpPr>
        <p:sp>
          <p:nvSpPr>
            <p:cNvPr id="67" name="object 67"/>
            <p:cNvSpPr/>
            <p:nvPr/>
          </p:nvSpPr>
          <p:spPr>
            <a:xfrm>
              <a:off x="910590" y="2390394"/>
              <a:ext cx="381000" cy="463550"/>
            </a:xfrm>
            <a:custGeom>
              <a:avLst/>
              <a:gdLst/>
              <a:ahLst/>
              <a:cxnLst/>
              <a:rect l="l" t="t" r="r" b="b"/>
              <a:pathLst>
                <a:path w="381000" h="463550">
                  <a:moveTo>
                    <a:pt x="285750" y="0"/>
                  </a:moveTo>
                  <a:lnTo>
                    <a:pt x="95250" y="0"/>
                  </a:lnTo>
                  <a:lnTo>
                    <a:pt x="95250" y="272795"/>
                  </a:lnTo>
                  <a:lnTo>
                    <a:pt x="0" y="272795"/>
                  </a:lnTo>
                  <a:lnTo>
                    <a:pt x="190500" y="463295"/>
                  </a:lnTo>
                  <a:lnTo>
                    <a:pt x="381000" y="272795"/>
                  </a:lnTo>
                  <a:lnTo>
                    <a:pt x="285750" y="272795"/>
                  </a:lnTo>
                  <a:lnTo>
                    <a:pt x="285750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910590" y="2390394"/>
              <a:ext cx="381000" cy="463550"/>
            </a:xfrm>
            <a:custGeom>
              <a:avLst/>
              <a:gdLst/>
              <a:ahLst/>
              <a:cxnLst/>
              <a:rect l="l" t="t" r="r" b="b"/>
              <a:pathLst>
                <a:path w="381000" h="463550">
                  <a:moveTo>
                    <a:pt x="0" y="272795"/>
                  </a:moveTo>
                  <a:lnTo>
                    <a:pt x="95250" y="272795"/>
                  </a:lnTo>
                  <a:lnTo>
                    <a:pt x="95250" y="0"/>
                  </a:lnTo>
                  <a:lnTo>
                    <a:pt x="285750" y="0"/>
                  </a:lnTo>
                  <a:lnTo>
                    <a:pt x="285750" y="272795"/>
                  </a:lnTo>
                  <a:lnTo>
                    <a:pt x="381000" y="272795"/>
                  </a:lnTo>
                  <a:lnTo>
                    <a:pt x="190500" y="463295"/>
                  </a:lnTo>
                  <a:lnTo>
                    <a:pt x="0" y="272795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" name="object 69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522220" y="2621280"/>
              <a:ext cx="867156" cy="867156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988564" y="3526536"/>
              <a:ext cx="1385315" cy="691895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229355" y="4218432"/>
              <a:ext cx="832104" cy="836676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3566160" y="5036820"/>
              <a:ext cx="1077467" cy="1077468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018531" y="4163571"/>
              <a:ext cx="4125467" cy="2694425"/>
            </a:xfrm>
            <a:prstGeom prst="rect">
              <a:avLst/>
            </a:prstGeom>
          </p:spPr>
        </p:pic>
        <p:sp>
          <p:nvSpPr>
            <p:cNvPr id="74" name="object 74"/>
            <p:cNvSpPr/>
            <p:nvPr/>
          </p:nvSpPr>
          <p:spPr>
            <a:xfrm>
              <a:off x="5128260" y="4259580"/>
              <a:ext cx="4015740" cy="2598420"/>
            </a:xfrm>
            <a:custGeom>
              <a:avLst/>
              <a:gdLst/>
              <a:ahLst/>
              <a:cxnLst/>
              <a:rect l="l" t="t" r="r" b="b"/>
              <a:pathLst>
                <a:path w="4015740" h="2598420">
                  <a:moveTo>
                    <a:pt x="4015740" y="0"/>
                  </a:moveTo>
                  <a:lnTo>
                    <a:pt x="0" y="0"/>
                  </a:lnTo>
                  <a:lnTo>
                    <a:pt x="0" y="2598416"/>
                  </a:lnTo>
                  <a:lnTo>
                    <a:pt x="4015740" y="2598416"/>
                  </a:lnTo>
                  <a:lnTo>
                    <a:pt x="40157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128260" y="4259580"/>
              <a:ext cx="4015740" cy="2598420"/>
            </a:xfrm>
            <a:custGeom>
              <a:avLst/>
              <a:gdLst/>
              <a:ahLst/>
              <a:cxnLst/>
              <a:rect l="l" t="t" r="r" b="b"/>
              <a:pathLst>
                <a:path w="4015740" h="2598420">
                  <a:moveTo>
                    <a:pt x="4015740" y="2598416"/>
                  </a:moveTo>
                  <a:lnTo>
                    <a:pt x="4015740" y="0"/>
                  </a:lnTo>
                  <a:lnTo>
                    <a:pt x="0" y="0"/>
                  </a:lnTo>
                  <a:lnTo>
                    <a:pt x="0" y="259841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6" name="object 76"/>
          <p:cNvSpPr txBox="1"/>
          <p:nvPr/>
        </p:nvSpPr>
        <p:spPr>
          <a:xfrm>
            <a:off x="5953505" y="5021072"/>
            <a:ext cx="2367280" cy="7575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1300" b="1" spc="-10" dirty="0">
                <a:latin typeface="Arial"/>
                <a:cs typeface="Arial"/>
              </a:rPr>
              <a:t>КАБІНЕТ</a:t>
            </a:r>
            <a:r>
              <a:rPr sz="1300" b="1" spc="30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МІНІСТРІВ</a:t>
            </a:r>
            <a:r>
              <a:rPr sz="1300" b="1" spc="5" dirty="0">
                <a:latin typeface="Arial"/>
                <a:cs typeface="Arial"/>
              </a:rPr>
              <a:t> </a:t>
            </a:r>
            <a:r>
              <a:rPr sz="1300" b="1" spc="-30" dirty="0">
                <a:latin typeface="Arial"/>
                <a:cs typeface="Arial"/>
              </a:rPr>
              <a:t>УКРАЇНИ </a:t>
            </a:r>
            <a:r>
              <a:rPr sz="1300" b="1" spc="-345" dirty="0">
                <a:latin typeface="Arial"/>
                <a:cs typeface="Arial"/>
              </a:rPr>
              <a:t> </a:t>
            </a:r>
            <a:r>
              <a:rPr sz="1300" b="1" spc="-30" dirty="0">
                <a:latin typeface="Arial"/>
                <a:cs typeface="Arial"/>
              </a:rPr>
              <a:t>ПОСТАНОВА</a:t>
            </a:r>
            <a:endParaRPr sz="1300">
              <a:latin typeface="Arial"/>
              <a:cs typeface="Arial"/>
            </a:endParaRPr>
          </a:p>
          <a:p>
            <a:pPr marL="220979" marR="213360" algn="ctr">
              <a:lnSpc>
                <a:spcPct val="100000"/>
              </a:lnSpc>
              <a:spcBef>
                <a:spcPts val="5"/>
              </a:spcBef>
            </a:pPr>
            <a:r>
              <a:rPr sz="1100" b="1" spc="5" dirty="0">
                <a:latin typeface="Arial"/>
                <a:cs typeface="Arial"/>
              </a:rPr>
              <a:t>від</a:t>
            </a:r>
            <a:r>
              <a:rPr sz="1100" b="1" spc="-35" dirty="0">
                <a:latin typeface="Arial"/>
                <a:cs typeface="Arial"/>
              </a:rPr>
              <a:t> </a:t>
            </a:r>
            <a:r>
              <a:rPr sz="1100" b="1" spc="-5" dirty="0">
                <a:latin typeface="Arial"/>
                <a:cs typeface="Arial"/>
              </a:rPr>
              <a:t>23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жовтня</a:t>
            </a:r>
            <a:r>
              <a:rPr sz="1100" b="1" spc="-40" dirty="0">
                <a:latin typeface="Arial"/>
                <a:cs typeface="Arial"/>
              </a:rPr>
              <a:t> </a:t>
            </a:r>
            <a:r>
              <a:rPr sz="1100" b="1" spc="-5" dirty="0">
                <a:latin typeface="Arial"/>
                <a:cs typeface="Arial"/>
              </a:rPr>
              <a:t>2013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р.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№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spc="-5" dirty="0">
                <a:latin typeface="Arial"/>
                <a:cs typeface="Arial"/>
              </a:rPr>
              <a:t>805 </a:t>
            </a:r>
            <a:r>
              <a:rPr sz="1100" b="1" spc="-295" dirty="0">
                <a:latin typeface="Arial"/>
                <a:cs typeface="Arial"/>
              </a:rPr>
              <a:t> </a:t>
            </a:r>
            <a:r>
              <a:rPr sz="1100" b="1" spc="-5" dirty="0">
                <a:latin typeface="Arial"/>
                <a:cs typeface="Arial"/>
              </a:rPr>
              <a:t>Київ</a:t>
            </a:r>
            <a:endParaRPr sz="1100"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5232653" y="5951016"/>
            <a:ext cx="3808729" cy="8178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1905" algn="ctr">
              <a:lnSpc>
                <a:spcPct val="100000"/>
              </a:lnSpc>
              <a:spcBef>
                <a:spcPts val="95"/>
              </a:spcBef>
            </a:pPr>
            <a:r>
              <a:rPr sz="1300" b="1" spc="-5" dirty="0">
                <a:latin typeface="Arial"/>
                <a:cs typeface="Arial"/>
              </a:rPr>
              <a:t>Про</a:t>
            </a:r>
            <a:r>
              <a:rPr sz="1300" b="1" spc="15" dirty="0">
                <a:latin typeface="Arial"/>
                <a:cs typeface="Arial"/>
              </a:rPr>
              <a:t> </a:t>
            </a:r>
            <a:r>
              <a:rPr sz="1300" b="1" spc="-15" dirty="0">
                <a:latin typeface="Arial"/>
                <a:cs typeface="Arial"/>
              </a:rPr>
              <a:t>затвердження</a:t>
            </a:r>
            <a:r>
              <a:rPr sz="1300" b="1" spc="35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Порядку</a:t>
            </a:r>
            <a:r>
              <a:rPr sz="1300" b="1" spc="35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координації </a:t>
            </a:r>
            <a:r>
              <a:rPr sz="1300" b="1" spc="-5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одночасного</a:t>
            </a:r>
            <a:r>
              <a:rPr sz="1300" b="1" spc="15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проведення</a:t>
            </a:r>
            <a:r>
              <a:rPr sz="1300" b="1" spc="50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планових</a:t>
            </a:r>
            <a:r>
              <a:rPr sz="1300" b="1" spc="35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перевірок </a:t>
            </a:r>
            <a:r>
              <a:rPr sz="1300" b="1" spc="-345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(ревізій)</a:t>
            </a:r>
            <a:r>
              <a:rPr sz="1300" b="1" spc="40" dirty="0">
                <a:latin typeface="Arial"/>
                <a:cs typeface="Arial"/>
              </a:rPr>
              <a:t> </a:t>
            </a:r>
            <a:r>
              <a:rPr sz="1300" b="1" spc="-15" dirty="0">
                <a:latin typeface="Arial"/>
                <a:cs typeface="Arial"/>
              </a:rPr>
              <a:t>контролюючими</a:t>
            </a:r>
            <a:r>
              <a:rPr sz="1300" b="1" spc="55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органами</a:t>
            </a:r>
            <a:r>
              <a:rPr sz="1300" b="1" spc="40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та</a:t>
            </a:r>
            <a:endParaRPr sz="1300">
              <a:latin typeface="Arial"/>
              <a:cs typeface="Arial"/>
            </a:endParaRPr>
          </a:p>
          <a:p>
            <a:pPr marL="1270" algn="ctr">
              <a:lnSpc>
                <a:spcPct val="100000"/>
              </a:lnSpc>
            </a:pPr>
            <a:r>
              <a:rPr sz="1300" b="1" spc="-5" dirty="0">
                <a:latin typeface="Arial"/>
                <a:cs typeface="Arial"/>
              </a:rPr>
              <a:t>органами</a:t>
            </a:r>
            <a:r>
              <a:rPr sz="1300" b="1" spc="30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державного</a:t>
            </a:r>
            <a:r>
              <a:rPr sz="1300" b="1" spc="35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фінансового</a:t>
            </a:r>
            <a:r>
              <a:rPr sz="1300" b="1" spc="50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контролю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78" name="object 7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87540" y="4407408"/>
            <a:ext cx="297179" cy="3962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63891" y="322120"/>
            <a:ext cx="6293532" cy="38697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38452" y="185165"/>
            <a:ext cx="630872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rgbClr val="FF0000"/>
                </a:solidFill>
              </a:rPr>
              <a:t>Обгрунтування</a:t>
            </a:r>
            <a:r>
              <a:rPr spc="-40" dirty="0">
                <a:solidFill>
                  <a:srgbClr val="FF0000"/>
                </a:solidFill>
              </a:rPr>
              <a:t> </a:t>
            </a:r>
            <a:r>
              <a:rPr spc="-5" dirty="0">
                <a:solidFill>
                  <a:srgbClr val="FF0000"/>
                </a:solidFill>
              </a:rPr>
              <a:t>необхідності</a:t>
            </a:r>
            <a:r>
              <a:rPr spc="-40" dirty="0">
                <a:solidFill>
                  <a:srgbClr val="FF0000"/>
                </a:solidFill>
              </a:rPr>
              <a:t> </a:t>
            </a:r>
            <a:r>
              <a:rPr spc="-30" dirty="0">
                <a:solidFill>
                  <a:srgbClr val="FF0000"/>
                </a:solidFill>
              </a:rPr>
              <a:t>аудиту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85176" y="178307"/>
            <a:ext cx="1054607" cy="1078992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444944" y="996632"/>
            <a:ext cx="5581015" cy="1237615"/>
            <a:chOff x="444944" y="996632"/>
            <a:chExt cx="5581015" cy="1237615"/>
          </a:xfrm>
        </p:grpSpPr>
        <p:sp>
          <p:nvSpPr>
            <p:cNvPr id="6" name="object 6"/>
            <p:cNvSpPr/>
            <p:nvPr/>
          </p:nvSpPr>
          <p:spPr>
            <a:xfrm>
              <a:off x="457961" y="1009649"/>
              <a:ext cx="847725" cy="1211580"/>
            </a:xfrm>
            <a:custGeom>
              <a:avLst/>
              <a:gdLst/>
              <a:ahLst/>
              <a:cxnLst/>
              <a:rect l="l" t="t" r="r" b="b"/>
              <a:pathLst>
                <a:path w="847725" h="1211580">
                  <a:moveTo>
                    <a:pt x="847344" y="0"/>
                  </a:moveTo>
                  <a:lnTo>
                    <a:pt x="423672" y="423672"/>
                  </a:lnTo>
                  <a:lnTo>
                    <a:pt x="0" y="0"/>
                  </a:lnTo>
                  <a:lnTo>
                    <a:pt x="0" y="787908"/>
                  </a:lnTo>
                  <a:lnTo>
                    <a:pt x="423672" y="1211579"/>
                  </a:lnTo>
                  <a:lnTo>
                    <a:pt x="847344" y="787908"/>
                  </a:lnTo>
                  <a:lnTo>
                    <a:pt x="847344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7961" y="1009649"/>
              <a:ext cx="847725" cy="1211580"/>
            </a:xfrm>
            <a:custGeom>
              <a:avLst/>
              <a:gdLst/>
              <a:ahLst/>
              <a:cxnLst/>
              <a:rect l="l" t="t" r="r" b="b"/>
              <a:pathLst>
                <a:path w="847725" h="1211580">
                  <a:moveTo>
                    <a:pt x="847344" y="0"/>
                  </a:moveTo>
                  <a:lnTo>
                    <a:pt x="847344" y="787908"/>
                  </a:lnTo>
                  <a:lnTo>
                    <a:pt x="423672" y="1211579"/>
                  </a:lnTo>
                  <a:lnTo>
                    <a:pt x="0" y="787908"/>
                  </a:lnTo>
                  <a:lnTo>
                    <a:pt x="0" y="0"/>
                  </a:lnTo>
                  <a:lnTo>
                    <a:pt x="423672" y="423672"/>
                  </a:lnTo>
                  <a:lnTo>
                    <a:pt x="847344" y="0"/>
                  </a:lnTo>
                  <a:close/>
                </a:path>
              </a:pathLst>
            </a:custGeom>
            <a:ln w="25908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305306" y="1009649"/>
              <a:ext cx="4707890" cy="788035"/>
            </a:xfrm>
            <a:custGeom>
              <a:avLst/>
              <a:gdLst/>
              <a:ahLst/>
              <a:cxnLst/>
              <a:rect l="l" t="t" r="r" b="b"/>
              <a:pathLst>
                <a:path w="4707890" h="788035">
                  <a:moveTo>
                    <a:pt x="4576318" y="0"/>
                  </a:moveTo>
                  <a:lnTo>
                    <a:pt x="0" y="0"/>
                  </a:lnTo>
                  <a:lnTo>
                    <a:pt x="0" y="787908"/>
                  </a:lnTo>
                  <a:lnTo>
                    <a:pt x="4576318" y="787908"/>
                  </a:lnTo>
                  <a:lnTo>
                    <a:pt x="4627429" y="777587"/>
                  </a:lnTo>
                  <a:lnTo>
                    <a:pt x="4669170" y="749442"/>
                  </a:lnTo>
                  <a:lnTo>
                    <a:pt x="4697315" y="707701"/>
                  </a:lnTo>
                  <a:lnTo>
                    <a:pt x="4707635" y="656589"/>
                  </a:lnTo>
                  <a:lnTo>
                    <a:pt x="4707635" y="131317"/>
                  </a:lnTo>
                  <a:lnTo>
                    <a:pt x="4697315" y="80206"/>
                  </a:lnTo>
                  <a:lnTo>
                    <a:pt x="4669170" y="38465"/>
                  </a:lnTo>
                  <a:lnTo>
                    <a:pt x="4627429" y="10320"/>
                  </a:lnTo>
                  <a:lnTo>
                    <a:pt x="4576318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305306" y="1009649"/>
              <a:ext cx="4707890" cy="788035"/>
            </a:xfrm>
            <a:custGeom>
              <a:avLst/>
              <a:gdLst/>
              <a:ahLst/>
              <a:cxnLst/>
              <a:rect l="l" t="t" r="r" b="b"/>
              <a:pathLst>
                <a:path w="4707890" h="788035">
                  <a:moveTo>
                    <a:pt x="4707635" y="131317"/>
                  </a:moveTo>
                  <a:lnTo>
                    <a:pt x="4707635" y="656589"/>
                  </a:lnTo>
                  <a:lnTo>
                    <a:pt x="4697315" y="707701"/>
                  </a:lnTo>
                  <a:lnTo>
                    <a:pt x="4669170" y="749442"/>
                  </a:lnTo>
                  <a:lnTo>
                    <a:pt x="4627429" y="777587"/>
                  </a:lnTo>
                  <a:lnTo>
                    <a:pt x="4576318" y="787908"/>
                  </a:lnTo>
                  <a:lnTo>
                    <a:pt x="0" y="787908"/>
                  </a:lnTo>
                  <a:lnTo>
                    <a:pt x="0" y="0"/>
                  </a:lnTo>
                  <a:lnTo>
                    <a:pt x="4576318" y="0"/>
                  </a:lnTo>
                  <a:lnTo>
                    <a:pt x="4627429" y="10320"/>
                  </a:lnTo>
                  <a:lnTo>
                    <a:pt x="4669170" y="38465"/>
                  </a:lnTo>
                  <a:lnTo>
                    <a:pt x="4697315" y="80206"/>
                  </a:lnTo>
                  <a:lnTo>
                    <a:pt x="4707635" y="131317"/>
                  </a:lnTo>
                  <a:close/>
                </a:path>
              </a:pathLst>
            </a:custGeom>
            <a:ln w="25908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405508" y="1133602"/>
            <a:ext cx="4438650" cy="4914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4785" indent="-172720">
              <a:lnSpc>
                <a:spcPts val="1835"/>
              </a:lnSpc>
              <a:spcBef>
                <a:spcPts val="95"/>
              </a:spcBef>
              <a:buFont typeface="Calibri"/>
              <a:buChar char="•"/>
              <a:tabLst>
                <a:tab pos="185420" algn="l"/>
              </a:tabLst>
            </a:pPr>
            <a:r>
              <a:rPr sz="1600" b="1" spc="-15" dirty="0">
                <a:latin typeface="Calibri"/>
                <a:cs typeface="Calibri"/>
              </a:rPr>
              <a:t>велика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кількість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користувачів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фінансової</a:t>
            </a:r>
            <a:endParaRPr sz="1600">
              <a:latin typeface="Calibri"/>
              <a:cs typeface="Calibri"/>
            </a:endParaRPr>
          </a:p>
          <a:p>
            <a:pPr marL="184785">
              <a:lnSpc>
                <a:spcPts val="1835"/>
              </a:lnSpc>
            </a:pPr>
            <a:r>
              <a:rPr sz="1600" b="1" spc="-5" dirty="0">
                <a:latin typeface="Calibri"/>
                <a:cs typeface="Calibri"/>
              </a:rPr>
              <a:t>звітності</a:t>
            </a:r>
            <a:r>
              <a:rPr sz="1600" b="1" spc="-1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з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різними</a:t>
            </a:r>
            <a:r>
              <a:rPr sz="1600" b="1" spc="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інформаційними</a:t>
            </a:r>
            <a:r>
              <a:rPr sz="1600" b="1" spc="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потребами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44944" y="2090864"/>
            <a:ext cx="5581015" cy="1237615"/>
            <a:chOff x="444944" y="2090864"/>
            <a:chExt cx="5581015" cy="1237615"/>
          </a:xfrm>
        </p:grpSpPr>
        <p:sp>
          <p:nvSpPr>
            <p:cNvPr id="12" name="object 12"/>
            <p:cNvSpPr/>
            <p:nvPr/>
          </p:nvSpPr>
          <p:spPr>
            <a:xfrm>
              <a:off x="457961" y="2103881"/>
              <a:ext cx="847725" cy="1211580"/>
            </a:xfrm>
            <a:custGeom>
              <a:avLst/>
              <a:gdLst/>
              <a:ahLst/>
              <a:cxnLst/>
              <a:rect l="l" t="t" r="r" b="b"/>
              <a:pathLst>
                <a:path w="847725" h="1211579">
                  <a:moveTo>
                    <a:pt x="847344" y="0"/>
                  </a:moveTo>
                  <a:lnTo>
                    <a:pt x="423672" y="423671"/>
                  </a:lnTo>
                  <a:lnTo>
                    <a:pt x="0" y="0"/>
                  </a:lnTo>
                  <a:lnTo>
                    <a:pt x="0" y="787907"/>
                  </a:lnTo>
                  <a:lnTo>
                    <a:pt x="423672" y="1211579"/>
                  </a:lnTo>
                  <a:lnTo>
                    <a:pt x="847344" y="787907"/>
                  </a:lnTo>
                  <a:lnTo>
                    <a:pt x="847344" y="0"/>
                  </a:lnTo>
                  <a:close/>
                </a:path>
              </a:pathLst>
            </a:custGeom>
            <a:solidFill>
              <a:srgbClr val="BE77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57961" y="2103881"/>
              <a:ext cx="847725" cy="1211580"/>
            </a:xfrm>
            <a:custGeom>
              <a:avLst/>
              <a:gdLst/>
              <a:ahLst/>
              <a:cxnLst/>
              <a:rect l="l" t="t" r="r" b="b"/>
              <a:pathLst>
                <a:path w="847725" h="1211579">
                  <a:moveTo>
                    <a:pt x="847344" y="0"/>
                  </a:moveTo>
                  <a:lnTo>
                    <a:pt x="847344" y="787907"/>
                  </a:lnTo>
                  <a:lnTo>
                    <a:pt x="423672" y="1211579"/>
                  </a:lnTo>
                  <a:lnTo>
                    <a:pt x="0" y="787907"/>
                  </a:lnTo>
                  <a:lnTo>
                    <a:pt x="0" y="0"/>
                  </a:lnTo>
                  <a:lnTo>
                    <a:pt x="423672" y="423671"/>
                  </a:lnTo>
                  <a:lnTo>
                    <a:pt x="847344" y="0"/>
                  </a:lnTo>
                  <a:close/>
                </a:path>
              </a:pathLst>
            </a:custGeom>
            <a:ln w="25908">
              <a:solidFill>
                <a:srgbClr val="BE77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305306" y="2103881"/>
              <a:ext cx="4707890" cy="788035"/>
            </a:xfrm>
            <a:custGeom>
              <a:avLst/>
              <a:gdLst/>
              <a:ahLst/>
              <a:cxnLst/>
              <a:rect l="l" t="t" r="r" b="b"/>
              <a:pathLst>
                <a:path w="4707890" h="788035">
                  <a:moveTo>
                    <a:pt x="4576318" y="0"/>
                  </a:moveTo>
                  <a:lnTo>
                    <a:pt x="0" y="0"/>
                  </a:lnTo>
                  <a:lnTo>
                    <a:pt x="0" y="787907"/>
                  </a:lnTo>
                  <a:lnTo>
                    <a:pt x="4576318" y="787907"/>
                  </a:lnTo>
                  <a:lnTo>
                    <a:pt x="4627429" y="777587"/>
                  </a:lnTo>
                  <a:lnTo>
                    <a:pt x="4669170" y="749442"/>
                  </a:lnTo>
                  <a:lnTo>
                    <a:pt x="4697315" y="707701"/>
                  </a:lnTo>
                  <a:lnTo>
                    <a:pt x="4707635" y="656589"/>
                  </a:lnTo>
                  <a:lnTo>
                    <a:pt x="4707635" y="131317"/>
                  </a:lnTo>
                  <a:lnTo>
                    <a:pt x="4697315" y="80206"/>
                  </a:lnTo>
                  <a:lnTo>
                    <a:pt x="4669170" y="38465"/>
                  </a:lnTo>
                  <a:lnTo>
                    <a:pt x="4627429" y="10320"/>
                  </a:lnTo>
                  <a:lnTo>
                    <a:pt x="4576318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305306" y="2103881"/>
              <a:ext cx="4707890" cy="788035"/>
            </a:xfrm>
            <a:custGeom>
              <a:avLst/>
              <a:gdLst/>
              <a:ahLst/>
              <a:cxnLst/>
              <a:rect l="l" t="t" r="r" b="b"/>
              <a:pathLst>
                <a:path w="4707890" h="788035">
                  <a:moveTo>
                    <a:pt x="4707635" y="131317"/>
                  </a:moveTo>
                  <a:lnTo>
                    <a:pt x="4707635" y="656589"/>
                  </a:lnTo>
                  <a:lnTo>
                    <a:pt x="4697315" y="707701"/>
                  </a:lnTo>
                  <a:lnTo>
                    <a:pt x="4669170" y="749442"/>
                  </a:lnTo>
                  <a:lnTo>
                    <a:pt x="4627429" y="777587"/>
                  </a:lnTo>
                  <a:lnTo>
                    <a:pt x="4576318" y="787907"/>
                  </a:lnTo>
                  <a:lnTo>
                    <a:pt x="0" y="787907"/>
                  </a:lnTo>
                  <a:lnTo>
                    <a:pt x="0" y="0"/>
                  </a:lnTo>
                  <a:lnTo>
                    <a:pt x="4576318" y="0"/>
                  </a:lnTo>
                  <a:lnTo>
                    <a:pt x="4627429" y="10320"/>
                  </a:lnTo>
                  <a:lnTo>
                    <a:pt x="4669170" y="38465"/>
                  </a:lnTo>
                  <a:lnTo>
                    <a:pt x="4697315" y="80206"/>
                  </a:lnTo>
                  <a:lnTo>
                    <a:pt x="4707635" y="131317"/>
                  </a:lnTo>
                  <a:close/>
                </a:path>
              </a:pathLst>
            </a:custGeom>
            <a:ln w="25908">
              <a:solidFill>
                <a:srgbClr val="BE77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405508" y="2228214"/>
            <a:ext cx="4041775" cy="49149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84785" marR="5080" indent="-172720">
              <a:lnSpc>
                <a:spcPts val="1750"/>
              </a:lnSpc>
              <a:spcBef>
                <a:spcPts val="295"/>
              </a:spcBef>
              <a:buFont typeface="Calibri"/>
              <a:buChar char="•"/>
              <a:tabLst>
                <a:tab pos="185420" algn="l"/>
              </a:tabLst>
            </a:pPr>
            <a:r>
              <a:rPr sz="1600" b="1" spc="-5" dirty="0">
                <a:latin typeface="Calibri"/>
                <a:cs typeface="Calibri"/>
              </a:rPr>
              <a:t>залежність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управлінських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рішень</a:t>
            </a:r>
            <a:r>
              <a:rPr sz="1600" b="1" spc="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від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якості </a:t>
            </a:r>
            <a:r>
              <a:rPr sz="1600" b="1" spc="-34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фінансово-економічної</a:t>
            </a:r>
            <a:r>
              <a:rPr sz="1600" b="1" spc="-4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інформації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44944" y="3185096"/>
            <a:ext cx="5581015" cy="1237615"/>
            <a:chOff x="444944" y="3185096"/>
            <a:chExt cx="5581015" cy="1237615"/>
          </a:xfrm>
        </p:grpSpPr>
        <p:sp>
          <p:nvSpPr>
            <p:cNvPr id="18" name="object 18"/>
            <p:cNvSpPr/>
            <p:nvPr/>
          </p:nvSpPr>
          <p:spPr>
            <a:xfrm>
              <a:off x="457961" y="3198113"/>
              <a:ext cx="847725" cy="1211580"/>
            </a:xfrm>
            <a:custGeom>
              <a:avLst/>
              <a:gdLst/>
              <a:ahLst/>
              <a:cxnLst/>
              <a:rect l="l" t="t" r="r" b="b"/>
              <a:pathLst>
                <a:path w="847725" h="1211579">
                  <a:moveTo>
                    <a:pt x="847344" y="0"/>
                  </a:moveTo>
                  <a:lnTo>
                    <a:pt x="423672" y="423672"/>
                  </a:lnTo>
                  <a:lnTo>
                    <a:pt x="0" y="0"/>
                  </a:lnTo>
                  <a:lnTo>
                    <a:pt x="0" y="787908"/>
                  </a:lnTo>
                  <a:lnTo>
                    <a:pt x="423672" y="1211580"/>
                  </a:lnTo>
                  <a:lnTo>
                    <a:pt x="847344" y="787908"/>
                  </a:lnTo>
                  <a:lnTo>
                    <a:pt x="847344" y="0"/>
                  </a:lnTo>
                  <a:close/>
                </a:path>
              </a:pathLst>
            </a:custGeom>
            <a:solidFill>
              <a:srgbClr val="BC9B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57961" y="3198113"/>
              <a:ext cx="847725" cy="1211580"/>
            </a:xfrm>
            <a:custGeom>
              <a:avLst/>
              <a:gdLst/>
              <a:ahLst/>
              <a:cxnLst/>
              <a:rect l="l" t="t" r="r" b="b"/>
              <a:pathLst>
                <a:path w="847725" h="1211579">
                  <a:moveTo>
                    <a:pt x="847344" y="0"/>
                  </a:moveTo>
                  <a:lnTo>
                    <a:pt x="847344" y="787908"/>
                  </a:lnTo>
                  <a:lnTo>
                    <a:pt x="423672" y="1211580"/>
                  </a:lnTo>
                  <a:lnTo>
                    <a:pt x="0" y="787908"/>
                  </a:lnTo>
                  <a:lnTo>
                    <a:pt x="0" y="0"/>
                  </a:lnTo>
                  <a:lnTo>
                    <a:pt x="423672" y="423672"/>
                  </a:lnTo>
                  <a:lnTo>
                    <a:pt x="847344" y="0"/>
                  </a:lnTo>
                  <a:close/>
                </a:path>
              </a:pathLst>
            </a:custGeom>
            <a:ln w="25908">
              <a:solidFill>
                <a:srgbClr val="BC9B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305306" y="3198113"/>
              <a:ext cx="4707890" cy="788035"/>
            </a:xfrm>
            <a:custGeom>
              <a:avLst/>
              <a:gdLst/>
              <a:ahLst/>
              <a:cxnLst/>
              <a:rect l="l" t="t" r="r" b="b"/>
              <a:pathLst>
                <a:path w="4707890" h="788035">
                  <a:moveTo>
                    <a:pt x="4576318" y="0"/>
                  </a:moveTo>
                  <a:lnTo>
                    <a:pt x="0" y="0"/>
                  </a:lnTo>
                  <a:lnTo>
                    <a:pt x="0" y="787908"/>
                  </a:lnTo>
                  <a:lnTo>
                    <a:pt x="4576318" y="787908"/>
                  </a:lnTo>
                  <a:lnTo>
                    <a:pt x="4627429" y="777587"/>
                  </a:lnTo>
                  <a:lnTo>
                    <a:pt x="4669170" y="749442"/>
                  </a:lnTo>
                  <a:lnTo>
                    <a:pt x="4697315" y="707701"/>
                  </a:lnTo>
                  <a:lnTo>
                    <a:pt x="4707635" y="656590"/>
                  </a:lnTo>
                  <a:lnTo>
                    <a:pt x="4707635" y="131318"/>
                  </a:lnTo>
                  <a:lnTo>
                    <a:pt x="4697315" y="80206"/>
                  </a:lnTo>
                  <a:lnTo>
                    <a:pt x="4669170" y="38465"/>
                  </a:lnTo>
                  <a:lnTo>
                    <a:pt x="4627429" y="10320"/>
                  </a:lnTo>
                  <a:lnTo>
                    <a:pt x="4576318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305306" y="3198113"/>
              <a:ext cx="4707890" cy="788035"/>
            </a:xfrm>
            <a:custGeom>
              <a:avLst/>
              <a:gdLst/>
              <a:ahLst/>
              <a:cxnLst/>
              <a:rect l="l" t="t" r="r" b="b"/>
              <a:pathLst>
                <a:path w="4707890" h="788035">
                  <a:moveTo>
                    <a:pt x="4707635" y="131318"/>
                  </a:moveTo>
                  <a:lnTo>
                    <a:pt x="4707635" y="656590"/>
                  </a:lnTo>
                  <a:lnTo>
                    <a:pt x="4697315" y="707701"/>
                  </a:lnTo>
                  <a:lnTo>
                    <a:pt x="4669170" y="749442"/>
                  </a:lnTo>
                  <a:lnTo>
                    <a:pt x="4627429" y="777587"/>
                  </a:lnTo>
                  <a:lnTo>
                    <a:pt x="4576318" y="787908"/>
                  </a:lnTo>
                  <a:lnTo>
                    <a:pt x="0" y="787908"/>
                  </a:lnTo>
                  <a:lnTo>
                    <a:pt x="0" y="0"/>
                  </a:lnTo>
                  <a:lnTo>
                    <a:pt x="4576318" y="0"/>
                  </a:lnTo>
                  <a:lnTo>
                    <a:pt x="4627429" y="10320"/>
                  </a:lnTo>
                  <a:lnTo>
                    <a:pt x="4669170" y="38465"/>
                  </a:lnTo>
                  <a:lnTo>
                    <a:pt x="4697315" y="80206"/>
                  </a:lnTo>
                  <a:lnTo>
                    <a:pt x="4707635" y="131318"/>
                  </a:lnTo>
                  <a:close/>
                </a:path>
              </a:pathLst>
            </a:custGeom>
            <a:ln w="25908">
              <a:solidFill>
                <a:srgbClr val="BC9B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1405508" y="3322142"/>
            <a:ext cx="4383405" cy="492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4785" indent="-172720">
              <a:lnSpc>
                <a:spcPts val="1835"/>
              </a:lnSpc>
              <a:spcBef>
                <a:spcPts val="95"/>
              </a:spcBef>
              <a:buFont typeface="Calibri"/>
              <a:buChar char="•"/>
              <a:tabLst>
                <a:tab pos="185420" algn="l"/>
              </a:tabLst>
            </a:pPr>
            <a:r>
              <a:rPr sz="1600" b="1" spc="-5" dirty="0">
                <a:latin typeface="Calibri"/>
                <a:cs typeface="Calibri"/>
              </a:rPr>
              <a:t>висока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ймовірність</a:t>
            </a:r>
            <a:r>
              <a:rPr sz="1600" b="1" spc="-1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викривлень</a:t>
            </a:r>
            <a:r>
              <a:rPr sz="1600" b="1" spc="1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звітної та</a:t>
            </a:r>
            <a:r>
              <a:rPr sz="1600" b="1" dirty="0">
                <a:latin typeface="Calibri"/>
                <a:cs typeface="Calibri"/>
              </a:rPr>
              <a:t> іншої</a:t>
            </a:r>
            <a:endParaRPr sz="1600">
              <a:latin typeface="Calibri"/>
              <a:cs typeface="Calibri"/>
            </a:endParaRPr>
          </a:p>
          <a:p>
            <a:pPr marL="184785">
              <a:lnSpc>
                <a:spcPts val="1835"/>
              </a:lnSpc>
            </a:pPr>
            <a:r>
              <a:rPr sz="1600" b="1" spc="-10" dirty="0">
                <a:latin typeface="Calibri"/>
                <a:cs typeface="Calibri"/>
              </a:rPr>
              <a:t>економічної</a:t>
            </a:r>
            <a:r>
              <a:rPr sz="1600" b="1" spc="-3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інформації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444944" y="4279328"/>
            <a:ext cx="5581015" cy="1236345"/>
            <a:chOff x="444944" y="4279328"/>
            <a:chExt cx="5581015" cy="1236345"/>
          </a:xfrm>
        </p:grpSpPr>
        <p:sp>
          <p:nvSpPr>
            <p:cNvPr id="24" name="object 24"/>
            <p:cNvSpPr/>
            <p:nvPr/>
          </p:nvSpPr>
          <p:spPr>
            <a:xfrm>
              <a:off x="457961" y="4292345"/>
              <a:ext cx="847725" cy="1210310"/>
            </a:xfrm>
            <a:custGeom>
              <a:avLst/>
              <a:gdLst/>
              <a:ahLst/>
              <a:cxnLst/>
              <a:rect l="l" t="t" r="r" b="b"/>
              <a:pathLst>
                <a:path w="847725" h="1210310">
                  <a:moveTo>
                    <a:pt x="847344" y="0"/>
                  </a:moveTo>
                  <a:lnTo>
                    <a:pt x="423672" y="423671"/>
                  </a:lnTo>
                  <a:lnTo>
                    <a:pt x="0" y="0"/>
                  </a:lnTo>
                  <a:lnTo>
                    <a:pt x="0" y="786383"/>
                  </a:lnTo>
                  <a:lnTo>
                    <a:pt x="423672" y="1210055"/>
                  </a:lnTo>
                  <a:lnTo>
                    <a:pt x="847344" y="786383"/>
                  </a:lnTo>
                  <a:lnTo>
                    <a:pt x="847344" y="0"/>
                  </a:lnTo>
                  <a:close/>
                </a:path>
              </a:pathLst>
            </a:custGeom>
            <a:solidFill>
              <a:srgbClr val="BBBB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57961" y="4292345"/>
              <a:ext cx="847725" cy="1210310"/>
            </a:xfrm>
            <a:custGeom>
              <a:avLst/>
              <a:gdLst/>
              <a:ahLst/>
              <a:cxnLst/>
              <a:rect l="l" t="t" r="r" b="b"/>
              <a:pathLst>
                <a:path w="847725" h="1210310">
                  <a:moveTo>
                    <a:pt x="847344" y="0"/>
                  </a:moveTo>
                  <a:lnTo>
                    <a:pt x="847344" y="786383"/>
                  </a:lnTo>
                  <a:lnTo>
                    <a:pt x="423672" y="1210055"/>
                  </a:lnTo>
                  <a:lnTo>
                    <a:pt x="0" y="786383"/>
                  </a:lnTo>
                  <a:lnTo>
                    <a:pt x="0" y="0"/>
                  </a:lnTo>
                  <a:lnTo>
                    <a:pt x="423672" y="423671"/>
                  </a:lnTo>
                  <a:lnTo>
                    <a:pt x="847344" y="0"/>
                  </a:lnTo>
                  <a:close/>
                </a:path>
              </a:pathLst>
            </a:custGeom>
            <a:ln w="25908">
              <a:solidFill>
                <a:srgbClr val="BBBB5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305306" y="4292345"/>
              <a:ext cx="4707890" cy="788035"/>
            </a:xfrm>
            <a:custGeom>
              <a:avLst/>
              <a:gdLst/>
              <a:ahLst/>
              <a:cxnLst/>
              <a:rect l="l" t="t" r="r" b="b"/>
              <a:pathLst>
                <a:path w="4707890" h="788035">
                  <a:moveTo>
                    <a:pt x="4576318" y="0"/>
                  </a:moveTo>
                  <a:lnTo>
                    <a:pt x="0" y="0"/>
                  </a:lnTo>
                  <a:lnTo>
                    <a:pt x="0" y="787907"/>
                  </a:lnTo>
                  <a:lnTo>
                    <a:pt x="4576318" y="787907"/>
                  </a:lnTo>
                  <a:lnTo>
                    <a:pt x="4627429" y="777587"/>
                  </a:lnTo>
                  <a:lnTo>
                    <a:pt x="4669170" y="749442"/>
                  </a:lnTo>
                  <a:lnTo>
                    <a:pt x="4697315" y="707701"/>
                  </a:lnTo>
                  <a:lnTo>
                    <a:pt x="4707635" y="656589"/>
                  </a:lnTo>
                  <a:lnTo>
                    <a:pt x="4707635" y="131317"/>
                  </a:lnTo>
                  <a:lnTo>
                    <a:pt x="4697315" y="80206"/>
                  </a:lnTo>
                  <a:lnTo>
                    <a:pt x="4669170" y="38465"/>
                  </a:lnTo>
                  <a:lnTo>
                    <a:pt x="4627429" y="10320"/>
                  </a:lnTo>
                  <a:lnTo>
                    <a:pt x="4576318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305306" y="4292345"/>
              <a:ext cx="4707890" cy="788035"/>
            </a:xfrm>
            <a:custGeom>
              <a:avLst/>
              <a:gdLst/>
              <a:ahLst/>
              <a:cxnLst/>
              <a:rect l="l" t="t" r="r" b="b"/>
              <a:pathLst>
                <a:path w="4707890" h="788035">
                  <a:moveTo>
                    <a:pt x="4707635" y="131317"/>
                  </a:moveTo>
                  <a:lnTo>
                    <a:pt x="4707635" y="656589"/>
                  </a:lnTo>
                  <a:lnTo>
                    <a:pt x="4697315" y="707701"/>
                  </a:lnTo>
                  <a:lnTo>
                    <a:pt x="4669170" y="749442"/>
                  </a:lnTo>
                  <a:lnTo>
                    <a:pt x="4627429" y="777587"/>
                  </a:lnTo>
                  <a:lnTo>
                    <a:pt x="4576318" y="787907"/>
                  </a:lnTo>
                  <a:lnTo>
                    <a:pt x="0" y="787907"/>
                  </a:lnTo>
                  <a:lnTo>
                    <a:pt x="0" y="0"/>
                  </a:lnTo>
                  <a:lnTo>
                    <a:pt x="4576318" y="0"/>
                  </a:lnTo>
                  <a:lnTo>
                    <a:pt x="4627429" y="10320"/>
                  </a:lnTo>
                  <a:lnTo>
                    <a:pt x="4669170" y="38465"/>
                  </a:lnTo>
                  <a:lnTo>
                    <a:pt x="4697315" y="80206"/>
                  </a:lnTo>
                  <a:lnTo>
                    <a:pt x="4707635" y="131317"/>
                  </a:lnTo>
                  <a:close/>
                </a:path>
              </a:pathLst>
            </a:custGeom>
            <a:ln w="25908">
              <a:solidFill>
                <a:srgbClr val="BBBB5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1405508" y="4305427"/>
            <a:ext cx="4352290" cy="71564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84785" marR="5080" indent="-172720">
              <a:lnSpc>
                <a:spcPct val="91600"/>
              </a:lnSpc>
              <a:spcBef>
                <a:spcPts val="254"/>
              </a:spcBef>
              <a:buFont typeface="Calibri"/>
              <a:buChar char="•"/>
              <a:tabLst>
                <a:tab pos="185420" algn="l"/>
              </a:tabLst>
            </a:pPr>
            <a:r>
              <a:rPr sz="1600" b="1" spc="-5" dirty="0">
                <a:latin typeface="Calibri"/>
                <a:cs typeface="Calibri"/>
              </a:rPr>
              <a:t>достовірність звітної інформації </a:t>
            </a:r>
            <a:r>
              <a:rPr sz="1600" b="1" spc="-10" dirty="0">
                <a:latin typeface="Calibri"/>
                <a:cs typeface="Calibri"/>
              </a:rPr>
              <a:t>часто </a:t>
            </a:r>
            <a:r>
              <a:rPr sz="1600" b="1" spc="-5" dirty="0">
                <a:latin typeface="Calibri"/>
                <a:cs typeface="Calibri"/>
              </a:rPr>
              <a:t>не </a:t>
            </a:r>
            <a:r>
              <a:rPr sz="1600" b="1" spc="-15" dirty="0">
                <a:latin typeface="Calibri"/>
                <a:cs typeface="Calibri"/>
              </a:rPr>
              <a:t>може </a:t>
            </a:r>
            <a:r>
              <a:rPr sz="1600" b="1" spc="-35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бути оцінена</a:t>
            </a:r>
            <a:r>
              <a:rPr sz="1600" b="1" spc="-1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безпосередньо</a:t>
            </a:r>
            <a:r>
              <a:rPr sz="1600" b="1" spc="1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користувачами, 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необхідні </a:t>
            </a:r>
            <a:r>
              <a:rPr sz="1600" b="1" spc="-5" dirty="0">
                <a:latin typeface="Calibri"/>
                <a:cs typeface="Calibri"/>
              </a:rPr>
              <a:t>спеціальні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знання</a:t>
            </a:r>
            <a:r>
              <a:rPr sz="1600" b="1" spc="-2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та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досвід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445008" y="5373623"/>
            <a:ext cx="5581015" cy="1236345"/>
            <a:chOff x="445008" y="5373623"/>
            <a:chExt cx="5581015" cy="1236345"/>
          </a:xfrm>
        </p:grpSpPr>
        <p:sp>
          <p:nvSpPr>
            <p:cNvPr id="30" name="object 30"/>
            <p:cNvSpPr/>
            <p:nvPr/>
          </p:nvSpPr>
          <p:spPr>
            <a:xfrm>
              <a:off x="457962" y="5386577"/>
              <a:ext cx="847725" cy="1210310"/>
            </a:xfrm>
            <a:custGeom>
              <a:avLst/>
              <a:gdLst/>
              <a:ahLst/>
              <a:cxnLst/>
              <a:rect l="l" t="t" r="r" b="b"/>
              <a:pathLst>
                <a:path w="847725" h="1210309">
                  <a:moveTo>
                    <a:pt x="847344" y="0"/>
                  </a:moveTo>
                  <a:lnTo>
                    <a:pt x="423672" y="423672"/>
                  </a:lnTo>
                  <a:lnTo>
                    <a:pt x="0" y="0"/>
                  </a:lnTo>
                  <a:lnTo>
                    <a:pt x="0" y="786384"/>
                  </a:lnTo>
                  <a:lnTo>
                    <a:pt x="423672" y="1210056"/>
                  </a:lnTo>
                  <a:lnTo>
                    <a:pt x="847344" y="786384"/>
                  </a:lnTo>
                  <a:lnTo>
                    <a:pt x="847344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57962" y="5386577"/>
              <a:ext cx="847725" cy="1210310"/>
            </a:xfrm>
            <a:custGeom>
              <a:avLst/>
              <a:gdLst/>
              <a:ahLst/>
              <a:cxnLst/>
              <a:rect l="l" t="t" r="r" b="b"/>
              <a:pathLst>
                <a:path w="847725" h="1210309">
                  <a:moveTo>
                    <a:pt x="847344" y="0"/>
                  </a:moveTo>
                  <a:lnTo>
                    <a:pt x="847344" y="786384"/>
                  </a:lnTo>
                  <a:lnTo>
                    <a:pt x="423672" y="1210056"/>
                  </a:lnTo>
                  <a:lnTo>
                    <a:pt x="0" y="786384"/>
                  </a:lnTo>
                  <a:lnTo>
                    <a:pt x="0" y="0"/>
                  </a:lnTo>
                  <a:lnTo>
                    <a:pt x="423672" y="423672"/>
                  </a:lnTo>
                  <a:lnTo>
                    <a:pt x="847344" y="0"/>
                  </a:lnTo>
                  <a:close/>
                </a:path>
              </a:pathLst>
            </a:custGeom>
            <a:ln w="25908">
              <a:solidFill>
                <a:srgbClr val="9BBA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305305" y="5386577"/>
              <a:ext cx="4707890" cy="788035"/>
            </a:xfrm>
            <a:custGeom>
              <a:avLst/>
              <a:gdLst/>
              <a:ahLst/>
              <a:cxnLst/>
              <a:rect l="l" t="t" r="r" b="b"/>
              <a:pathLst>
                <a:path w="4707890" h="788035">
                  <a:moveTo>
                    <a:pt x="4576318" y="0"/>
                  </a:moveTo>
                  <a:lnTo>
                    <a:pt x="0" y="0"/>
                  </a:lnTo>
                  <a:lnTo>
                    <a:pt x="0" y="787908"/>
                  </a:lnTo>
                  <a:lnTo>
                    <a:pt x="4576318" y="787908"/>
                  </a:lnTo>
                  <a:lnTo>
                    <a:pt x="4627429" y="777589"/>
                  </a:lnTo>
                  <a:lnTo>
                    <a:pt x="4669170" y="749447"/>
                  </a:lnTo>
                  <a:lnTo>
                    <a:pt x="4697315" y="707706"/>
                  </a:lnTo>
                  <a:lnTo>
                    <a:pt x="4707635" y="656590"/>
                  </a:lnTo>
                  <a:lnTo>
                    <a:pt x="4707635" y="131318"/>
                  </a:lnTo>
                  <a:lnTo>
                    <a:pt x="4697315" y="80206"/>
                  </a:lnTo>
                  <a:lnTo>
                    <a:pt x="4669170" y="38465"/>
                  </a:lnTo>
                  <a:lnTo>
                    <a:pt x="4627429" y="10320"/>
                  </a:lnTo>
                  <a:lnTo>
                    <a:pt x="4576318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305305" y="5386577"/>
              <a:ext cx="4707890" cy="788035"/>
            </a:xfrm>
            <a:custGeom>
              <a:avLst/>
              <a:gdLst/>
              <a:ahLst/>
              <a:cxnLst/>
              <a:rect l="l" t="t" r="r" b="b"/>
              <a:pathLst>
                <a:path w="4707890" h="788035">
                  <a:moveTo>
                    <a:pt x="4707635" y="131318"/>
                  </a:moveTo>
                  <a:lnTo>
                    <a:pt x="4707635" y="656590"/>
                  </a:lnTo>
                  <a:lnTo>
                    <a:pt x="4697315" y="707706"/>
                  </a:lnTo>
                  <a:lnTo>
                    <a:pt x="4669170" y="749447"/>
                  </a:lnTo>
                  <a:lnTo>
                    <a:pt x="4627429" y="777589"/>
                  </a:lnTo>
                  <a:lnTo>
                    <a:pt x="4576318" y="787908"/>
                  </a:lnTo>
                  <a:lnTo>
                    <a:pt x="0" y="787908"/>
                  </a:lnTo>
                  <a:lnTo>
                    <a:pt x="0" y="0"/>
                  </a:lnTo>
                  <a:lnTo>
                    <a:pt x="4576318" y="0"/>
                  </a:lnTo>
                  <a:lnTo>
                    <a:pt x="4627429" y="10320"/>
                  </a:lnTo>
                  <a:lnTo>
                    <a:pt x="4669170" y="38465"/>
                  </a:lnTo>
                  <a:lnTo>
                    <a:pt x="4697315" y="80206"/>
                  </a:lnTo>
                  <a:lnTo>
                    <a:pt x="4707635" y="131318"/>
                  </a:lnTo>
                  <a:close/>
                </a:path>
              </a:pathLst>
            </a:custGeom>
            <a:ln w="25908">
              <a:solidFill>
                <a:srgbClr val="9BBA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1405508" y="5511494"/>
            <a:ext cx="4166235" cy="49149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84785" marR="5080" indent="-172720">
              <a:lnSpc>
                <a:spcPts val="1750"/>
              </a:lnSpc>
              <a:spcBef>
                <a:spcPts val="295"/>
              </a:spcBef>
              <a:buFont typeface="Calibri"/>
              <a:buChar char="•"/>
              <a:tabLst>
                <a:tab pos="185420" algn="l"/>
              </a:tabLst>
            </a:pPr>
            <a:r>
              <a:rPr sz="1600" b="1" spc="-10" dirty="0">
                <a:latin typeface="Calibri"/>
                <a:cs typeface="Calibri"/>
              </a:rPr>
              <a:t>обмежений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доступ</a:t>
            </a:r>
            <a:r>
              <a:rPr sz="1600" b="1" spc="15" dirty="0">
                <a:latin typeface="Calibri"/>
                <a:cs typeface="Calibri"/>
              </a:rPr>
              <a:t> </a:t>
            </a:r>
            <a:r>
              <a:rPr sz="1600" b="1" spc="-15" dirty="0">
                <a:latin typeface="Calibri"/>
                <a:cs typeface="Calibri"/>
              </a:rPr>
              <a:t>до</a:t>
            </a:r>
            <a:r>
              <a:rPr sz="1600" b="1" spc="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актуальної фінансової </a:t>
            </a:r>
            <a:r>
              <a:rPr sz="1600" b="1" spc="-34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інформації</a:t>
            </a:r>
            <a:r>
              <a:rPr sz="1600" b="1" spc="-1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про</a:t>
            </a:r>
            <a:r>
              <a:rPr sz="1600" b="1" spc="1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стан</a:t>
            </a:r>
            <a:r>
              <a:rPr sz="1600" b="1" spc="-1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підприємства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6370299" y="1662683"/>
            <a:ext cx="2649220" cy="1971039"/>
            <a:chOff x="6370299" y="1662683"/>
            <a:chExt cx="2649220" cy="1971039"/>
          </a:xfrm>
        </p:grpSpPr>
        <p:pic>
          <p:nvPicPr>
            <p:cNvPr id="36" name="object 3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70299" y="1682474"/>
              <a:ext cx="2627418" cy="1888279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91656" y="1662683"/>
              <a:ext cx="2627376" cy="1970532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08420" y="1700783"/>
              <a:ext cx="2555748" cy="1816608"/>
            </a:xfrm>
            <a:prstGeom prst="rect">
              <a:avLst/>
            </a:prstGeom>
          </p:spPr>
        </p:pic>
      </p:grpSp>
      <p:sp>
        <p:nvSpPr>
          <p:cNvPr id="39" name="object 39"/>
          <p:cNvSpPr txBox="1"/>
          <p:nvPr/>
        </p:nvSpPr>
        <p:spPr>
          <a:xfrm>
            <a:off x="6408420" y="1700783"/>
            <a:ext cx="2555875" cy="1816735"/>
          </a:xfrm>
          <a:prstGeom prst="rect">
            <a:avLst/>
          </a:prstGeom>
          <a:ln w="9144">
            <a:solidFill>
              <a:srgbClr val="BD4A47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148590" marR="140970" algn="ctr">
              <a:lnSpc>
                <a:spcPct val="100000"/>
              </a:lnSpc>
              <a:spcBef>
                <a:spcPts val="260"/>
              </a:spcBef>
            </a:pPr>
            <a:r>
              <a:rPr sz="1600" b="1" spc="-5" dirty="0">
                <a:latin typeface="Calibri"/>
                <a:cs typeface="Calibri"/>
              </a:rPr>
              <a:t>Підтверджуючи</a:t>
            </a:r>
            <a:r>
              <a:rPr sz="1600" b="1" spc="1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звітність, </a:t>
            </a:r>
            <a:r>
              <a:rPr sz="1600" b="1" spc="-34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аудитор</a:t>
            </a:r>
            <a:r>
              <a:rPr sz="1600" b="1" spc="1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виступає</a:t>
            </a:r>
            <a:endParaRPr sz="1600">
              <a:latin typeface="Calibri"/>
              <a:cs typeface="Calibri"/>
            </a:endParaRPr>
          </a:p>
          <a:p>
            <a:pPr marL="280035" marR="267335" algn="ctr">
              <a:lnSpc>
                <a:spcPct val="100000"/>
              </a:lnSpc>
              <a:spcBef>
                <a:spcPts val="5"/>
              </a:spcBef>
            </a:pPr>
            <a:r>
              <a:rPr sz="1600" b="1" dirty="0">
                <a:latin typeface="Calibri"/>
                <a:cs typeface="Calibri"/>
              </a:rPr>
              <a:t>гарантом </a:t>
            </a:r>
            <a:r>
              <a:rPr sz="1600" b="1" spc="-5" dirty="0">
                <a:latin typeface="Calibri"/>
                <a:cs typeface="Calibri"/>
              </a:rPr>
              <a:t>порядності у </a:t>
            </a:r>
            <a:r>
              <a:rPr sz="1600" b="1" spc="-35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відносинах між</a:t>
            </a:r>
            <a:endParaRPr sz="1600">
              <a:latin typeface="Calibri"/>
              <a:cs typeface="Calibri"/>
            </a:endParaRPr>
          </a:p>
          <a:p>
            <a:pPr marL="525145" marR="518159" indent="199390">
              <a:lnSpc>
                <a:spcPct val="100000"/>
              </a:lnSpc>
            </a:pPr>
            <a:r>
              <a:rPr sz="1600" b="1" spc="-5" dirty="0">
                <a:latin typeface="Calibri"/>
                <a:cs typeface="Calibri"/>
              </a:rPr>
              <a:t>інвесторами 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(акціонерами)</a:t>
            </a:r>
            <a:r>
              <a:rPr sz="1600" b="1" spc="-8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та </a:t>
            </a:r>
            <a:r>
              <a:rPr sz="1600" b="1" spc="-35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менеджерами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6370299" y="4111752"/>
            <a:ext cx="2654935" cy="2214880"/>
            <a:chOff x="6370299" y="4111752"/>
            <a:chExt cx="2654935" cy="2214880"/>
          </a:xfrm>
        </p:grpSpPr>
        <p:pic>
          <p:nvPicPr>
            <p:cNvPr id="41" name="object 4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70299" y="4130020"/>
              <a:ext cx="2627418" cy="2135162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87084" y="4111752"/>
              <a:ext cx="2638043" cy="2214372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408420" y="4148328"/>
              <a:ext cx="2555748" cy="2063495"/>
            </a:xfrm>
            <a:prstGeom prst="rect">
              <a:avLst/>
            </a:prstGeom>
          </p:spPr>
        </p:pic>
      </p:grpSp>
      <p:sp>
        <p:nvSpPr>
          <p:cNvPr id="44" name="object 44"/>
          <p:cNvSpPr txBox="1"/>
          <p:nvPr/>
        </p:nvSpPr>
        <p:spPr>
          <a:xfrm>
            <a:off x="6408420" y="4148328"/>
            <a:ext cx="2555875" cy="2063750"/>
          </a:xfrm>
          <a:prstGeom prst="rect">
            <a:avLst/>
          </a:prstGeom>
          <a:ln w="9144">
            <a:solidFill>
              <a:srgbClr val="97B853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70"/>
              </a:spcBef>
            </a:pPr>
            <a:r>
              <a:rPr sz="1600" b="1" spc="-5" dirty="0">
                <a:latin typeface="Calibri"/>
                <a:cs typeface="Calibri"/>
              </a:rPr>
              <a:t>Працівники</a:t>
            </a:r>
            <a:r>
              <a:rPr sz="1600" b="1" spc="-3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більш</a:t>
            </a:r>
            <a:endParaRPr sz="1600">
              <a:latin typeface="Calibri"/>
              <a:cs typeface="Calibri"/>
            </a:endParaRPr>
          </a:p>
          <a:p>
            <a:pPr marL="144145" marR="135890" algn="ctr">
              <a:lnSpc>
                <a:spcPct val="100000"/>
              </a:lnSpc>
            </a:pPr>
            <a:r>
              <a:rPr sz="1600" b="1" spc="-5" dirty="0">
                <a:latin typeface="Calibri"/>
                <a:cs typeface="Calibri"/>
              </a:rPr>
              <a:t>відповідально ставляться </a:t>
            </a:r>
            <a:r>
              <a:rPr sz="1600" b="1" spc="-35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до </a:t>
            </a:r>
            <a:r>
              <a:rPr sz="1600" b="1" dirty="0">
                <a:latin typeface="Calibri"/>
                <a:cs typeface="Calibri"/>
              </a:rPr>
              <a:t>складання звітності, </a:t>
            </a:r>
            <a:r>
              <a:rPr sz="1600" b="1" spc="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якщо</a:t>
            </a:r>
            <a:r>
              <a:rPr sz="1600" b="1" spc="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знають</a:t>
            </a:r>
            <a:r>
              <a:rPr sz="1600" b="1" spc="-1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про</a:t>
            </a:r>
            <a:endParaRPr sz="1600">
              <a:latin typeface="Calibri"/>
              <a:cs typeface="Calibri"/>
            </a:endParaRPr>
          </a:p>
          <a:p>
            <a:pPr marL="162560" marR="149860" algn="ctr">
              <a:lnSpc>
                <a:spcPct val="100000"/>
              </a:lnSpc>
              <a:spcBef>
                <a:spcPts val="5"/>
              </a:spcBef>
            </a:pPr>
            <a:r>
              <a:rPr sz="1600" b="1" dirty="0">
                <a:latin typeface="Calibri"/>
                <a:cs typeface="Calibri"/>
              </a:rPr>
              <a:t>обов’язковість</a:t>
            </a:r>
            <a:r>
              <a:rPr sz="1600" b="1" spc="-7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перевірки </a:t>
            </a:r>
            <a:r>
              <a:rPr sz="1600" b="1" spc="-34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її</a:t>
            </a:r>
            <a:r>
              <a:rPr sz="1600" b="1" spc="-2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аудитором.</a:t>
            </a:r>
            <a:r>
              <a:rPr sz="1600" b="1" spc="1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Це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знижує 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імовірність</a:t>
            </a:r>
            <a:r>
              <a:rPr sz="1600" b="1" spc="-3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помилок,</a:t>
            </a:r>
            <a:endParaRPr sz="1600">
              <a:latin typeface="Calibri"/>
              <a:cs typeface="Calibri"/>
            </a:endParaRPr>
          </a:p>
          <a:p>
            <a:pPr marL="3810" algn="ctr">
              <a:lnSpc>
                <a:spcPct val="100000"/>
              </a:lnSpc>
            </a:pPr>
            <a:r>
              <a:rPr sz="1600" b="1" dirty="0">
                <a:latin typeface="Calibri"/>
                <a:cs typeface="Calibri"/>
              </a:rPr>
              <a:t>шахрайства,</a:t>
            </a:r>
            <a:r>
              <a:rPr sz="1600" b="1" spc="-30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зловживань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1724" y="387064"/>
            <a:ext cx="7849234" cy="2165985"/>
            <a:chOff x="141724" y="387064"/>
            <a:chExt cx="7849234" cy="21659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1724" y="387064"/>
              <a:ext cx="7848614" cy="215957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8788" y="477011"/>
              <a:ext cx="7714488" cy="207568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9832" y="405383"/>
              <a:ext cx="7776972" cy="208787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79832" y="405383"/>
              <a:ext cx="7777480" cy="2087880"/>
            </a:xfrm>
            <a:custGeom>
              <a:avLst/>
              <a:gdLst/>
              <a:ahLst/>
              <a:cxnLst/>
              <a:rect l="l" t="t" r="r" b="b"/>
              <a:pathLst>
                <a:path w="7777480" h="2087880">
                  <a:moveTo>
                    <a:pt x="347980" y="0"/>
                  </a:moveTo>
                  <a:lnTo>
                    <a:pt x="7776972" y="0"/>
                  </a:lnTo>
                  <a:lnTo>
                    <a:pt x="7776972" y="1739900"/>
                  </a:lnTo>
                  <a:lnTo>
                    <a:pt x="7773794" y="1787111"/>
                  </a:lnTo>
                  <a:lnTo>
                    <a:pt x="7764539" y="1832395"/>
                  </a:lnTo>
                  <a:lnTo>
                    <a:pt x="7749621" y="1875335"/>
                  </a:lnTo>
                  <a:lnTo>
                    <a:pt x="7729455" y="1915517"/>
                  </a:lnTo>
                  <a:lnTo>
                    <a:pt x="7704455" y="1952526"/>
                  </a:lnTo>
                  <a:lnTo>
                    <a:pt x="7675038" y="1985946"/>
                  </a:lnTo>
                  <a:lnTo>
                    <a:pt x="7641618" y="2015363"/>
                  </a:lnTo>
                  <a:lnTo>
                    <a:pt x="7604609" y="2040363"/>
                  </a:lnTo>
                  <a:lnTo>
                    <a:pt x="7564427" y="2060529"/>
                  </a:lnTo>
                  <a:lnTo>
                    <a:pt x="7521487" y="2075447"/>
                  </a:lnTo>
                  <a:lnTo>
                    <a:pt x="7476203" y="2084702"/>
                  </a:lnTo>
                  <a:lnTo>
                    <a:pt x="7428992" y="2087879"/>
                  </a:lnTo>
                  <a:lnTo>
                    <a:pt x="0" y="2087879"/>
                  </a:lnTo>
                  <a:lnTo>
                    <a:pt x="0" y="347979"/>
                  </a:lnTo>
                  <a:lnTo>
                    <a:pt x="3176" y="300768"/>
                  </a:lnTo>
                  <a:lnTo>
                    <a:pt x="12429" y="255484"/>
                  </a:lnTo>
                  <a:lnTo>
                    <a:pt x="27345" y="212544"/>
                  </a:lnTo>
                  <a:lnTo>
                    <a:pt x="47508" y="172362"/>
                  </a:lnTo>
                  <a:lnTo>
                    <a:pt x="72504" y="135353"/>
                  </a:lnTo>
                  <a:lnTo>
                    <a:pt x="101919" y="101933"/>
                  </a:lnTo>
                  <a:lnTo>
                    <a:pt x="135337" y="72516"/>
                  </a:lnTo>
                  <a:lnTo>
                    <a:pt x="172345" y="47516"/>
                  </a:lnTo>
                  <a:lnTo>
                    <a:pt x="212528" y="27350"/>
                  </a:lnTo>
                  <a:lnTo>
                    <a:pt x="255471" y="12432"/>
                  </a:lnTo>
                  <a:lnTo>
                    <a:pt x="300760" y="3177"/>
                  </a:lnTo>
                  <a:lnTo>
                    <a:pt x="347980" y="0"/>
                  </a:lnTo>
                  <a:close/>
                </a:path>
              </a:pathLst>
            </a:custGeom>
            <a:ln w="9144">
              <a:solidFill>
                <a:srgbClr val="97B85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60070" y="470179"/>
            <a:ext cx="7417434" cy="19265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49580" algn="just">
              <a:lnSpc>
                <a:spcPct val="130000"/>
              </a:lnSpc>
              <a:spcBef>
                <a:spcPts val="100"/>
              </a:spcBef>
            </a:pPr>
            <a:r>
              <a:rPr sz="1600" b="1" i="1" spc="-15" dirty="0">
                <a:solidFill>
                  <a:srgbClr val="C00000"/>
                </a:solidFill>
                <a:latin typeface="Arial"/>
                <a:cs typeface="Arial"/>
              </a:rPr>
              <a:t>Аудит </a:t>
            </a:r>
            <a:r>
              <a:rPr sz="1600" b="1" i="1" spc="-10" dirty="0">
                <a:solidFill>
                  <a:srgbClr val="C00000"/>
                </a:solidFill>
                <a:latin typeface="Arial"/>
                <a:cs typeface="Arial"/>
              </a:rPr>
              <a:t>фінансової </a:t>
            </a:r>
            <a:r>
              <a:rPr sz="1600" b="1" i="1" spc="-5" dirty="0">
                <a:solidFill>
                  <a:srgbClr val="C00000"/>
                </a:solidFill>
                <a:latin typeface="Arial"/>
                <a:cs typeface="Arial"/>
              </a:rPr>
              <a:t>звітності </a:t>
            </a:r>
            <a:r>
              <a:rPr sz="1600" spc="415" dirty="0">
                <a:latin typeface="Microsoft Sans Serif"/>
                <a:cs typeface="Microsoft Sans Serif"/>
              </a:rPr>
              <a:t>– </a:t>
            </a:r>
            <a:r>
              <a:rPr sz="1600" spc="-20" dirty="0">
                <a:latin typeface="Microsoft Sans Serif"/>
                <a:cs typeface="Microsoft Sans Serif"/>
              </a:rPr>
              <a:t>аудиторська </a:t>
            </a:r>
            <a:r>
              <a:rPr sz="1600" spc="-15" dirty="0">
                <a:latin typeface="Microsoft Sans Serif"/>
                <a:cs typeface="Microsoft Sans Serif"/>
              </a:rPr>
              <a:t>послуга </a:t>
            </a:r>
            <a:r>
              <a:rPr sz="1600" spc="-70" dirty="0">
                <a:latin typeface="Microsoft Sans Serif"/>
                <a:cs typeface="Microsoft Sans Serif"/>
              </a:rPr>
              <a:t>з </a:t>
            </a:r>
            <a:r>
              <a:rPr sz="1600" spc="-20" dirty="0">
                <a:latin typeface="Microsoft Sans Serif"/>
                <a:cs typeface="Microsoft Sans Serif"/>
              </a:rPr>
              <a:t>перевірки </a:t>
            </a:r>
            <a:r>
              <a:rPr sz="1600" dirty="0">
                <a:latin typeface="Microsoft Sans Serif"/>
                <a:cs typeface="Microsoft Sans Serif"/>
              </a:rPr>
              <a:t>даних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25" dirty="0">
                <a:latin typeface="Microsoft Sans Serif"/>
                <a:cs typeface="Microsoft Sans Serif"/>
              </a:rPr>
              <a:t>бухгалтерського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30" dirty="0">
                <a:latin typeface="Microsoft Sans Serif"/>
                <a:cs typeface="Microsoft Sans Serif"/>
              </a:rPr>
              <a:t>обліку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і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30" dirty="0">
                <a:latin typeface="Microsoft Sans Serif"/>
                <a:cs typeface="Microsoft Sans Serif"/>
              </a:rPr>
              <a:t>показників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фінансової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звітності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690" dirty="0">
                <a:latin typeface="Microsoft Sans Serif"/>
                <a:cs typeface="Microsoft Sans Serif"/>
              </a:rPr>
              <a:t>… </a:t>
            </a:r>
            <a:r>
              <a:rPr sz="1600" spc="-70" dirty="0">
                <a:latin typeface="Microsoft Sans Serif"/>
                <a:cs typeface="Microsoft Sans Serif"/>
              </a:rPr>
              <a:t>з</a:t>
            </a:r>
            <a:r>
              <a:rPr sz="1600" spc="-65" dirty="0">
                <a:latin typeface="Microsoft Sans Serif"/>
                <a:cs typeface="Microsoft Sans Serif"/>
              </a:rPr>
              <a:t> </a:t>
            </a:r>
            <a:r>
              <a:rPr sz="1600" spc="-25" dirty="0">
                <a:latin typeface="Microsoft Sans Serif"/>
                <a:cs typeface="Microsoft Sans Serif"/>
              </a:rPr>
              <a:t>метою 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висловлення </a:t>
            </a:r>
            <a:r>
              <a:rPr sz="1600" spc="-10" dirty="0">
                <a:latin typeface="Microsoft Sans Serif"/>
                <a:cs typeface="Microsoft Sans Serif"/>
              </a:rPr>
              <a:t>незалежної </a:t>
            </a:r>
            <a:r>
              <a:rPr sz="1600" spc="-35" dirty="0">
                <a:latin typeface="Microsoft Sans Serif"/>
                <a:cs typeface="Microsoft Sans Serif"/>
              </a:rPr>
              <a:t>думки </a:t>
            </a:r>
            <a:r>
              <a:rPr sz="1600" spc="-15" dirty="0">
                <a:latin typeface="Microsoft Sans Serif"/>
                <a:cs typeface="Microsoft Sans Serif"/>
              </a:rPr>
              <a:t>аудитора </a:t>
            </a:r>
            <a:r>
              <a:rPr sz="1600" spc="-10" dirty="0">
                <a:latin typeface="Microsoft Sans Serif"/>
                <a:cs typeface="Microsoft Sans Serif"/>
              </a:rPr>
              <a:t>про </a:t>
            </a:r>
            <a:r>
              <a:rPr sz="1600" spc="75" dirty="0">
                <a:latin typeface="Microsoft Sans Serif"/>
                <a:cs typeface="Microsoft Sans Serif"/>
              </a:rPr>
              <a:t>її </a:t>
            </a:r>
            <a:r>
              <a:rPr sz="1600" spc="-10" dirty="0">
                <a:latin typeface="Microsoft Sans Serif"/>
                <a:cs typeface="Microsoft Sans Serif"/>
              </a:rPr>
              <a:t>відповідність </a:t>
            </a:r>
            <a:r>
              <a:rPr sz="1600" spc="-5" dirty="0">
                <a:latin typeface="Microsoft Sans Serif"/>
                <a:cs typeface="Microsoft Sans Serif"/>
              </a:rPr>
              <a:t>в </a:t>
            </a:r>
            <a:r>
              <a:rPr sz="1600" spc="-15" dirty="0">
                <a:latin typeface="Microsoft Sans Serif"/>
                <a:cs typeface="Microsoft Sans Serif"/>
              </a:rPr>
              <a:t>усіх </a:t>
            </a:r>
            <a:r>
              <a:rPr sz="1600" dirty="0">
                <a:latin typeface="Microsoft Sans Serif"/>
                <a:cs typeface="Microsoft Sans Serif"/>
              </a:rPr>
              <a:t>суттєвих 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аспектах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25" dirty="0">
                <a:latin typeface="Microsoft Sans Serif"/>
                <a:cs typeface="Microsoft Sans Serif"/>
              </a:rPr>
              <a:t>вимогам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національних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положень</a:t>
            </a:r>
            <a:r>
              <a:rPr sz="1600" spc="4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(стандартів)</a:t>
            </a:r>
            <a:r>
              <a:rPr sz="1600" spc="409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бухгалтерського 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5" dirty="0">
                <a:latin typeface="Microsoft Sans Serif"/>
                <a:cs typeface="Microsoft Sans Serif"/>
              </a:rPr>
              <a:t>обліку,</a:t>
            </a:r>
            <a:r>
              <a:rPr sz="1600" spc="50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міжнародних</a:t>
            </a:r>
            <a:r>
              <a:rPr sz="1600" spc="7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стандартів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фінансової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звітності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або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іншим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spc="-25" dirty="0">
                <a:latin typeface="Microsoft Sans Serif"/>
                <a:cs typeface="Microsoft Sans Serif"/>
              </a:rPr>
              <a:t>вимогам.</a:t>
            </a:r>
            <a:endParaRPr sz="1600">
              <a:latin typeface="Microsoft Sans Serif"/>
              <a:cs typeface="Microsoft Sans Serif"/>
            </a:endParaRPr>
          </a:p>
          <a:p>
            <a:pPr marL="1000125">
              <a:lnSpc>
                <a:spcPct val="100000"/>
              </a:lnSpc>
              <a:spcBef>
                <a:spcPts val="800"/>
              </a:spcBef>
            </a:pPr>
            <a:r>
              <a:rPr sz="1400" i="1" spc="-5" dirty="0">
                <a:latin typeface="Arial"/>
                <a:cs typeface="Arial"/>
              </a:rPr>
              <a:t>ст.</a:t>
            </a:r>
            <a:r>
              <a:rPr sz="1400" i="1" spc="-2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1</a:t>
            </a:r>
            <a:r>
              <a:rPr sz="1400" i="1" spc="-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Закону «Про</a:t>
            </a:r>
            <a:r>
              <a:rPr sz="1400" i="1" spc="-25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аудит</a:t>
            </a:r>
            <a:r>
              <a:rPr sz="1400" i="1" spc="-15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фінансової</a:t>
            </a:r>
            <a:r>
              <a:rPr sz="1400" i="1" spc="-15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звітності</a:t>
            </a:r>
            <a:r>
              <a:rPr sz="1400" i="1" spc="-15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та</a:t>
            </a:r>
            <a:r>
              <a:rPr sz="1400" i="1" spc="-5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аудиторську</a:t>
            </a:r>
            <a:r>
              <a:rPr sz="1400" i="1" spc="-3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діяльність»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83463" y="2667000"/>
            <a:ext cx="4086225" cy="832485"/>
            <a:chOff x="283463" y="2667000"/>
            <a:chExt cx="4086225" cy="832485"/>
          </a:xfrm>
        </p:grpSpPr>
        <p:sp>
          <p:nvSpPr>
            <p:cNvPr id="9" name="object 9"/>
            <p:cNvSpPr/>
            <p:nvPr/>
          </p:nvSpPr>
          <p:spPr>
            <a:xfrm>
              <a:off x="296417" y="2679953"/>
              <a:ext cx="4060190" cy="806450"/>
            </a:xfrm>
            <a:custGeom>
              <a:avLst/>
              <a:gdLst/>
              <a:ahLst/>
              <a:cxnLst/>
              <a:rect l="l" t="t" r="r" b="b"/>
              <a:pathLst>
                <a:path w="4060190" h="806450">
                  <a:moveTo>
                    <a:pt x="4059936" y="0"/>
                  </a:moveTo>
                  <a:lnTo>
                    <a:pt x="0" y="0"/>
                  </a:lnTo>
                  <a:lnTo>
                    <a:pt x="0" y="806196"/>
                  </a:lnTo>
                  <a:lnTo>
                    <a:pt x="4059936" y="806196"/>
                  </a:lnTo>
                  <a:lnTo>
                    <a:pt x="4059936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96417" y="2679953"/>
              <a:ext cx="4060190" cy="806450"/>
            </a:xfrm>
            <a:custGeom>
              <a:avLst/>
              <a:gdLst/>
              <a:ahLst/>
              <a:cxnLst/>
              <a:rect l="l" t="t" r="r" b="b"/>
              <a:pathLst>
                <a:path w="4060190" h="806450">
                  <a:moveTo>
                    <a:pt x="0" y="806196"/>
                  </a:moveTo>
                  <a:lnTo>
                    <a:pt x="4059936" y="806196"/>
                  </a:lnTo>
                  <a:lnTo>
                    <a:pt x="4059936" y="0"/>
                  </a:lnTo>
                  <a:lnTo>
                    <a:pt x="0" y="0"/>
                  </a:lnTo>
                  <a:lnTo>
                    <a:pt x="0" y="806196"/>
                  </a:lnTo>
                  <a:close/>
                </a:path>
              </a:pathLst>
            </a:custGeom>
            <a:ln w="25908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90116" y="2778252"/>
              <a:ext cx="1293114" cy="688086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283463" y="2667000"/>
            <a:ext cx="4086225" cy="832485"/>
          </a:xfrm>
          <a:prstGeom prst="rect">
            <a:avLst/>
          </a:prstGeom>
        </p:spPr>
        <p:txBody>
          <a:bodyPr vert="horz" wrap="square" lIns="0" tIns="1968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50"/>
              </a:spcBef>
            </a:pPr>
            <a:r>
              <a:rPr sz="2400" b="1" i="1" spc="-25" dirty="0">
                <a:solidFill>
                  <a:srgbClr val="FFFFFF"/>
                </a:solidFill>
                <a:latin typeface="Calibri"/>
                <a:cs typeface="Calibri"/>
              </a:rPr>
              <a:t>Аудит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83463" y="3499103"/>
            <a:ext cx="4086225" cy="2997835"/>
          </a:xfrm>
          <a:prstGeom prst="rect">
            <a:avLst/>
          </a:prstGeom>
          <a:solidFill>
            <a:srgbClr val="E8D0D0">
              <a:alpha val="90194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 marL="227329" indent="-173355">
              <a:lnSpc>
                <a:spcPts val="1805"/>
              </a:lnSpc>
              <a:buChar char="•"/>
              <a:tabLst>
                <a:tab pos="227965" algn="l"/>
              </a:tabLst>
            </a:pPr>
            <a:r>
              <a:rPr sz="1600" spc="-10" dirty="0">
                <a:latin typeface="Calibri"/>
                <a:cs typeface="Calibri"/>
              </a:rPr>
              <a:t>перевірка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публічної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бухгалтерської</a:t>
            </a:r>
            <a:endParaRPr sz="1600">
              <a:latin typeface="Calibri"/>
              <a:cs typeface="Calibri"/>
            </a:endParaRPr>
          </a:p>
          <a:p>
            <a:pPr marL="227329" marR="203200">
              <a:lnSpc>
                <a:spcPts val="1760"/>
              </a:lnSpc>
              <a:spcBef>
                <a:spcPts val="105"/>
              </a:spcBef>
            </a:pPr>
            <a:r>
              <a:rPr sz="1600" spc="-5" dirty="0">
                <a:latin typeface="Calibri"/>
                <a:cs typeface="Calibri"/>
              </a:rPr>
              <a:t>звітності, </a:t>
            </a:r>
            <a:r>
              <a:rPr sz="1600" spc="-15" dirty="0">
                <a:latin typeface="Calibri"/>
                <a:cs typeface="Calibri"/>
              </a:rPr>
              <a:t>обліку,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первинних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документів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та </a:t>
            </a:r>
            <a:r>
              <a:rPr sz="1600" spc="-34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іншої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інформації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щодо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фінансово-</a:t>
            </a:r>
            <a:endParaRPr sz="1600">
              <a:latin typeface="Calibri"/>
              <a:cs typeface="Calibri"/>
            </a:endParaRPr>
          </a:p>
          <a:p>
            <a:pPr marL="227329">
              <a:lnSpc>
                <a:spcPts val="1645"/>
              </a:lnSpc>
            </a:pPr>
            <a:r>
              <a:rPr sz="1600" spc="-15" dirty="0">
                <a:latin typeface="Calibri"/>
                <a:cs typeface="Calibri"/>
              </a:rPr>
              <a:t>господарської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діяльності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суб’єктів</a:t>
            </a:r>
            <a:endParaRPr sz="1600">
              <a:latin typeface="Calibri"/>
              <a:cs typeface="Calibri"/>
            </a:endParaRPr>
          </a:p>
          <a:p>
            <a:pPr marL="227329" marR="95885">
              <a:lnSpc>
                <a:spcPct val="91500"/>
              </a:lnSpc>
              <a:spcBef>
                <a:spcPts val="90"/>
              </a:spcBef>
            </a:pPr>
            <a:r>
              <a:rPr sz="1600" spc="-10" dirty="0">
                <a:latin typeface="Calibri"/>
                <a:cs typeface="Calibri"/>
              </a:rPr>
              <a:t>господарювання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у цілях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визначення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достовірності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їх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звітності,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обліку,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їх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повноти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та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відповідності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законодавству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та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встановленим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нормативам</a:t>
            </a:r>
            <a:endParaRPr sz="1600">
              <a:latin typeface="Calibri"/>
              <a:cs typeface="Calibri"/>
            </a:endParaRPr>
          </a:p>
          <a:p>
            <a:pPr marL="227329" marR="380365" indent="-172720">
              <a:lnSpc>
                <a:spcPts val="1760"/>
              </a:lnSpc>
              <a:spcBef>
                <a:spcPts val="1340"/>
              </a:spcBef>
              <a:buChar char="•"/>
              <a:tabLst>
                <a:tab pos="227965" algn="l"/>
              </a:tabLst>
            </a:pPr>
            <a:r>
              <a:rPr sz="1600" spc="-10" dirty="0">
                <a:latin typeface="Calibri"/>
                <a:cs typeface="Calibri"/>
              </a:rPr>
              <a:t>здійснюється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незалежними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аудиторами </a:t>
            </a:r>
            <a:r>
              <a:rPr sz="1600" spc="-34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(аудиторськими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організаціями),</a:t>
            </a:r>
            <a:endParaRPr sz="1600">
              <a:latin typeface="Calibri"/>
              <a:cs typeface="Calibri"/>
            </a:endParaRPr>
          </a:p>
          <a:p>
            <a:pPr marL="227329">
              <a:lnSpc>
                <a:spcPts val="1650"/>
              </a:lnSpc>
            </a:pPr>
            <a:r>
              <a:rPr sz="1600" spc="-10" dirty="0">
                <a:latin typeface="Calibri"/>
                <a:cs typeface="Calibri"/>
              </a:rPr>
              <a:t>уповноваженими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суб’єктами</a:t>
            </a:r>
            <a:endParaRPr sz="1600">
              <a:latin typeface="Calibri"/>
              <a:cs typeface="Calibri"/>
            </a:endParaRPr>
          </a:p>
          <a:p>
            <a:pPr marL="227329">
              <a:lnSpc>
                <a:spcPts val="1839"/>
              </a:lnSpc>
            </a:pPr>
            <a:r>
              <a:rPr sz="1600" spc="-10" dirty="0">
                <a:latin typeface="Calibri"/>
                <a:cs typeface="Calibri"/>
              </a:rPr>
              <a:t>господарювання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його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проведення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911852" y="2667000"/>
            <a:ext cx="4084320" cy="832485"/>
            <a:chOff x="4911852" y="2667000"/>
            <a:chExt cx="4084320" cy="832485"/>
          </a:xfrm>
        </p:grpSpPr>
        <p:sp>
          <p:nvSpPr>
            <p:cNvPr id="15" name="object 15"/>
            <p:cNvSpPr/>
            <p:nvPr/>
          </p:nvSpPr>
          <p:spPr>
            <a:xfrm>
              <a:off x="4924806" y="2679953"/>
              <a:ext cx="4058920" cy="806450"/>
            </a:xfrm>
            <a:custGeom>
              <a:avLst/>
              <a:gdLst/>
              <a:ahLst/>
              <a:cxnLst/>
              <a:rect l="l" t="t" r="r" b="b"/>
              <a:pathLst>
                <a:path w="4058920" h="806450">
                  <a:moveTo>
                    <a:pt x="4058411" y="0"/>
                  </a:moveTo>
                  <a:lnTo>
                    <a:pt x="0" y="0"/>
                  </a:lnTo>
                  <a:lnTo>
                    <a:pt x="0" y="806196"/>
                  </a:lnTo>
                  <a:lnTo>
                    <a:pt x="4058411" y="806196"/>
                  </a:lnTo>
                  <a:lnTo>
                    <a:pt x="4058411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924806" y="2679953"/>
              <a:ext cx="4058920" cy="806450"/>
            </a:xfrm>
            <a:custGeom>
              <a:avLst/>
              <a:gdLst/>
              <a:ahLst/>
              <a:cxnLst/>
              <a:rect l="l" t="t" r="r" b="b"/>
              <a:pathLst>
                <a:path w="4058920" h="806450">
                  <a:moveTo>
                    <a:pt x="0" y="806196"/>
                  </a:moveTo>
                  <a:lnTo>
                    <a:pt x="4058411" y="806196"/>
                  </a:lnTo>
                  <a:lnTo>
                    <a:pt x="4058411" y="0"/>
                  </a:lnTo>
                  <a:lnTo>
                    <a:pt x="0" y="0"/>
                  </a:lnTo>
                  <a:lnTo>
                    <a:pt x="0" y="806196"/>
                  </a:lnTo>
                  <a:close/>
                </a:path>
              </a:pathLst>
            </a:custGeom>
            <a:ln w="25908">
              <a:solidFill>
                <a:srgbClr val="9BBA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73396" y="2825495"/>
              <a:ext cx="3778757" cy="578358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4911852" y="2667000"/>
            <a:ext cx="4084320" cy="83248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1550">
              <a:latin typeface="Times New Roman"/>
              <a:cs typeface="Times New Roman"/>
            </a:endParaRPr>
          </a:p>
          <a:p>
            <a:pPr marL="325120">
              <a:lnSpc>
                <a:spcPct val="100000"/>
              </a:lnSpc>
            </a:pPr>
            <a:r>
              <a:rPr sz="2000" b="1" i="1" spc="-5" dirty="0">
                <a:solidFill>
                  <a:srgbClr val="FFFFFF"/>
                </a:solidFill>
                <a:latin typeface="Calibri"/>
                <a:cs typeface="Calibri"/>
              </a:rPr>
              <a:t>Державний</a:t>
            </a:r>
            <a:r>
              <a:rPr sz="2000" b="1" i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фінансовий</a:t>
            </a:r>
            <a:r>
              <a:rPr sz="2000" b="1" i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аудит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911852" y="3499103"/>
            <a:ext cx="4084320" cy="2997835"/>
          </a:xfrm>
          <a:prstGeom prst="rect">
            <a:avLst/>
          </a:prstGeom>
          <a:solidFill>
            <a:srgbClr val="DEE7D1">
              <a:alpha val="90194"/>
            </a:srgbClr>
          </a:solidFill>
        </p:spPr>
        <p:txBody>
          <a:bodyPr vert="horz" wrap="square" lIns="0" tIns="16510" rIns="0" bIns="0" rtlCol="0">
            <a:spAutoFit/>
          </a:bodyPr>
          <a:lstStyle/>
          <a:p>
            <a:pPr marL="227329" marR="143510" indent="-172720">
              <a:lnSpc>
                <a:spcPct val="91500"/>
              </a:lnSpc>
              <a:spcBef>
                <a:spcPts val="130"/>
              </a:spcBef>
              <a:buChar char="•"/>
              <a:tabLst>
                <a:tab pos="227329" algn="l"/>
              </a:tabLst>
            </a:pPr>
            <a:r>
              <a:rPr sz="1600" spc="-5" dirty="0">
                <a:latin typeface="Calibri"/>
                <a:cs typeface="Calibri"/>
              </a:rPr>
              <a:t>різновид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державного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фінансового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контролю,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полягає</a:t>
            </a:r>
            <a:r>
              <a:rPr sz="1600" spc="-5" dirty="0">
                <a:latin typeface="Calibri"/>
                <a:cs typeface="Calibri"/>
              </a:rPr>
              <a:t> у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перевірці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та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аналізі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фактичного стану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справ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щодо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законного</a:t>
            </a:r>
            <a:r>
              <a:rPr sz="1600" spc="-5" dirty="0">
                <a:latin typeface="Calibri"/>
                <a:cs typeface="Calibri"/>
              </a:rPr>
              <a:t> та </a:t>
            </a:r>
            <a:r>
              <a:rPr sz="1600" spc="-34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ефективного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використання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державних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чи </a:t>
            </a:r>
            <a:r>
              <a:rPr sz="1600" spc="-10" dirty="0">
                <a:latin typeface="Calibri"/>
                <a:cs typeface="Calibri"/>
              </a:rPr>
              <a:t> комунальних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коштів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і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майна, правильності </a:t>
            </a:r>
            <a:r>
              <a:rPr sz="1600" spc="-3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ведення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обліку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і</a:t>
            </a:r>
            <a:r>
              <a:rPr sz="1600" spc="-10" dirty="0">
                <a:latin typeface="Calibri"/>
                <a:cs typeface="Calibri"/>
              </a:rPr>
              <a:t> достовірності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фінансової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звітності,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функціонування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системи</a:t>
            </a:r>
            <a:endParaRPr sz="1600">
              <a:latin typeface="Calibri"/>
              <a:cs typeface="Calibri"/>
            </a:endParaRPr>
          </a:p>
          <a:p>
            <a:pPr marL="227329">
              <a:lnSpc>
                <a:spcPts val="1764"/>
              </a:lnSpc>
            </a:pPr>
            <a:r>
              <a:rPr sz="1600" spc="-5" dirty="0">
                <a:latin typeface="Calibri"/>
                <a:cs typeface="Calibri"/>
              </a:rPr>
              <a:t>внутрішнього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контролю</a:t>
            </a:r>
            <a:endParaRPr sz="1600">
              <a:latin typeface="Calibri"/>
              <a:cs typeface="Calibri"/>
            </a:endParaRPr>
          </a:p>
          <a:p>
            <a:pPr marL="227329" marR="621665" indent="-172720">
              <a:lnSpc>
                <a:spcPct val="91600"/>
              </a:lnSpc>
              <a:spcBef>
                <a:spcPts val="1310"/>
              </a:spcBef>
              <a:buChar char="•"/>
              <a:tabLst>
                <a:tab pos="227329" algn="l"/>
              </a:tabLst>
            </a:pPr>
            <a:r>
              <a:rPr sz="1600" spc="-10" dirty="0">
                <a:latin typeface="Calibri"/>
                <a:cs typeface="Calibri"/>
              </a:rPr>
              <a:t>здійснюється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Рахунковою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палатою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та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органами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державного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фінансового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контролю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20" name="object 2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170784" y="462326"/>
            <a:ext cx="887846" cy="20119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72158" y="227578"/>
            <a:ext cx="7168183" cy="33675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36624" y="90677"/>
            <a:ext cx="7214870" cy="467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spc="-5" dirty="0">
                <a:solidFill>
                  <a:srgbClr val="FF0000"/>
                </a:solidFill>
              </a:rPr>
              <a:t>Історія</a:t>
            </a:r>
            <a:r>
              <a:rPr sz="2900" spc="-20" dirty="0">
                <a:solidFill>
                  <a:srgbClr val="FF0000"/>
                </a:solidFill>
              </a:rPr>
              <a:t> </a:t>
            </a:r>
            <a:r>
              <a:rPr sz="2900" dirty="0">
                <a:solidFill>
                  <a:srgbClr val="FF0000"/>
                </a:solidFill>
              </a:rPr>
              <a:t>виникнення</a:t>
            </a:r>
            <a:r>
              <a:rPr sz="2900" spc="-5" dirty="0">
                <a:solidFill>
                  <a:srgbClr val="FF0000"/>
                </a:solidFill>
              </a:rPr>
              <a:t> </a:t>
            </a:r>
            <a:r>
              <a:rPr sz="2900" dirty="0">
                <a:solidFill>
                  <a:srgbClr val="FF0000"/>
                </a:solidFill>
              </a:rPr>
              <a:t>та</a:t>
            </a:r>
            <a:r>
              <a:rPr sz="2900" spc="-20" dirty="0">
                <a:solidFill>
                  <a:srgbClr val="FF0000"/>
                </a:solidFill>
              </a:rPr>
              <a:t> </a:t>
            </a:r>
            <a:r>
              <a:rPr sz="2900" dirty="0">
                <a:solidFill>
                  <a:srgbClr val="FF0000"/>
                </a:solidFill>
              </a:rPr>
              <a:t>розвитку</a:t>
            </a:r>
            <a:r>
              <a:rPr sz="2900" spc="-25" dirty="0">
                <a:solidFill>
                  <a:srgbClr val="FF0000"/>
                </a:solidFill>
              </a:rPr>
              <a:t> аудиту </a:t>
            </a:r>
            <a:r>
              <a:rPr sz="2900" dirty="0">
                <a:solidFill>
                  <a:srgbClr val="FF0000"/>
                </a:solidFill>
              </a:rPr>
              <a:t>у</a:t>
            </a:r>
            <a:r>
              <a:rPr sz="2900" spc="-5" dirty="0">
                <a:solidFill>
                  <a:srgbClr val="FF0000"/>
                </a:solidFill>
              </a:rPr>
              <a:t> світі</a:t>
            </a:r>
            <a:endParaRPr sz="2900"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14319" y="1789913"/>
            <a:ext cx="72308" cy="7275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21536" y="1624583"/>
            <a:ext cx="5513070" cy="454913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393316" y="649350"/>
            <a:ext cx="7031990" cy="12934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buFont typeface="Microsoft Sans Serif"/>
              <a:buChar char="•"/>
              <a:tabLst>
                <a:tab pos="354965" algn="l"/>
                <a:tab pos="355600" algn="l"/>
              </a:tabLst>
            </a:pPr>
            <a:r>
              <a:rPr sz="1600" b="1" spc="-5" dirty="0">
                <a:solidFill>
                  <a:srgbClr val="006FC0"/>
                </a:solidFill>
                <a:latin typeface="Arial"/>
                <a:cs typeface="Arial"/>
              </a:rPr>
              <a:t>"audio"</a:t>
            </a:r>
            <a:r>
              <a:rPr sz="1600" b="1" spc="3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600" spc="-35" dirty="0">
                <a:latin typeface="Microsoft Sans Serif"/>
                <a:cs typeface="Microsoft Sans Serif"/>
              </a:rPr>
              <a:t>(лат.)</a:t>
            </a:r>
            <a:r>
              <a:rPr sz="1600" spc="55" dirty="0">
                <a:latin typeface="Microsoft Sans Serif"/>
                <a:cs typeface="Microsoft Sans Serif"/>
              </a:rPr>
              <a:t> </a:t>
            </a:r>
            <a:r>
              <a:rPr sz="1600" spc="415" dirty="0">
                <a:latin typeface="Microsoft Sans Serif"/>
                <a:cs typeface="Microsoft Sans Serif"/>
              </a:rPr>
              <a:t>–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той,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хто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слухає.</a:t>
            </a:r>
            <a:r>
              <a:rPr sz="1600" spc="4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У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середньовічній</a:t>
            </a:r>
            <a:r>
              <a:rPr sz="1600" spc="5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Європі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25" dirty="0">
                <a:latin typeface="Microsoft Sans Serif"/>
                <a:cs typeface="Microsoft Sans Serif"/>
              </a:rPr>
              <a:t>аудитором </a:t>
            </a:r>
            <a:r>
              <a:rPr sz="1600" spc="-20" dirty="0">
                <a:latin typeface="Microsoft Sans Serif"/>
                <a:cs typeface="Microsoft Sans Serif"/>
              </a:rPr>
              <a:t> називали</a:t>
            </a:r>
            <a:r>
              <a:rPr sz="1600" spc="5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службовця,</a:t>
            </a:r>
            <a:r>
              <a:rPr sz="1600" spc="75" dirty="0">
                <a:latin typeface="Microsoft Sans Serif"/>
                <a:cs typeface="Microsoft Sans Serif"/>
              </a:rPr>
              <a:t> </a:t>
            </a:r>
            <a:r>
              <a:rPr sz="1600" spc="-35" dirty="0">
                <a:latin typeface="Microsoft Sans Serif"/>
                <a:cs typeface="Microsoft Sans Serif"/>
              </a:rPr>
              <a:t>який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вислуховував</a:t>
            </a:r>
            <a:r>
              <a:rPr sz="1600" spc="7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звіти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посадових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осіб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про 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використання</a:t>
            </a:r>
            <a:r>
              <a:rPr sz="1600" spc="70" dirty="0">
                <a:latin typeface="Microsoft Sans Serif"/>
                <a:cs typeface="Microsoft Sans Serif"/>
              </a:rPr>
              <a:t> </a:t>
            </a:r>
            <a:r>
              <a:rPr sz="1600" spc="-25" dirty="0">
                <a:latin typeface="Microsoft Sans Serif"/>
                <a:cs typeface="Microsoft Sans Serif"/>
              </a:rPr>
              <a:t>коштів</a:t>
            </a:r>
            <a:r>
              <a:rPr sz="1600" spc="5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державної</a:t>
            </a:r>
            <a:r>
              <a:rPr sz="1600" spc="50" dirty="0">
                <a:latin typeface="Microsoft Sans Serif"/>
                <a:cs typeface="Microsoft Sans Serif"/>
              </a:rPr>
              <a:t> </a:t>
            </a:r>
            <a:r>
              <a:rPr sz="1600" spc="-35" dirty="0">
                <a:latin typeface="Microsoft Sans Serif"/>
                <a:cs typeface="Microsoft Sans Serif"/>
              </a:rPr>
              <a:t>казни,</a:t>
            </a:r>
            <a:r>
              <a:rPr sz="1600" spc="5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здійснював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перевірку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25" dirty="0">
                <a:latin typeface="Microsoft Sans Serif"/>
                <a:cs typeface="Microsoft Sans Serif"/>
              </a:rPr>
              <a:t>рахунків</a:t>
            </a:r>
            <a:r>
              <a:rPr sz="1600" spc="6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і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30" dirty="0">
                <a:latin typeface="Microsoft Sans Serif"/>
                <a:cs typeface="Microsoft Sans Serif"/>
              </a:rPr>
              <a:t>підготовку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звітів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для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власників</a:t>
            </a:r>
            <a:endParaRPr sz="16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385"/>
              </a:spcBef>
              <a:buFont typeface="Microsoft Sans Serif"/>
              <a:buChar char="•"/>
              <a:tabLst>
                <a:tab pos="354965" algn="l"/>
                <a:tab pos="355600" algn="l"/>
              </a:tabLst>
            </a:pPr>
            <a:r>
              <a:rPr sz="1600" b="1" spc="-25" dirty="0">
                <a:solidFill>
                  <a:srgbClr val="C00000"/>
                </a:solidFill>
                <a:latin typeface="Arial"/>
                <a:cs typeface="Arial"/>
              </a:rPr>
              <a:t>Аудит</a:t>
            </a:r>
            <a:r>
              <a:rPr sz="1600" b="1" spc="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C00000"/>
                </a:solidFill>
                <a:latin typeface="Arial"/>
                <a:cs typeface="Arial"/>
              </a:rPr>
              <a:t>як</a:t>
            </a:r>
            <a:r>
              <a:rPr sz="16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C00000"/>
                </a:solidFill>
                <a:latin typeface="Arial"/>
                <a:cs typeface="Arial"/>
              </a:rPr>
              <a:t>вид</a:t>
            </a:r>
            <a:r>
              <a:rPr sz="16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C00000"/>
                </a:solidFill>
                <a:latin typeface="Arial"/>
                <a:cs typeface="Arial"/>
              </a:rPr>
              <a:t>професійної</a:t>
            </a:r>
            <a:r>
              <a:rPr sz="1600" b="1" spc="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діяльності</a:t>
            </a:r>
            <a:r>
              <a:rPr sz="1600" b="1" spc="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C00000"/>
                </a:solidFill>
                <a:latin typeface="Arial"/>
                <a:cs typeface="Arial"/>
              </a:rPr>
              <a:t>виник</a:t>
            </a:r>
            <a:r>
              <a:rPr sz="16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6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25" dirty="0">
                <a:solidFill>
                  <a:srgbClr val="C00000"/>
                </a:solidFill>
                <a:latin typeface="Arial"/>
                <a:cs typeface="Arial"/>
              </a:rPr>
              <a:t>Англії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1731" y="2036064"/>
            <a:ext cx="1722882" cy="2318766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57327" y="2240178"/>
            <a:ext cx="1292860" cy="1760220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615"/>
              </a:spcBef>
            </a:pPr>
            <a:r>
              <a:rPr sz="1600" b="1" spc="-10" dirty="0">
                <a:latin typeface="Calibri"/>
                <a:cs typeface="Calibri"/>
              </a:rPr>
              <a:t>1130</a:t>
            </a:r>
            <a:endParaRPr sz="1600">
              <a:latin typeface="Calibri"/>
              <a:cs typeface="Calibri"/>
            </a:endParaRPr>
          </a:p>
          <a:p>
            <a:pPr marL="12065" marR="5080" algn="ctr">
              <a:lnSpc>
                <a:spcPct val="91500"/>
              </a:lnSpc>
              <a:spcBef>
                <a:spcPts val="685"/>
              </a:spcBef>
            </a:pPr>
            <a:r>
              <a:rPr sz="1600" spc="-10" dirty="0">
                <a:latin typeface="Calibri"/>
                <a:cs typeface="Calibri"/>
              </a:rPr>
              <a:t>перші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згадки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в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документах </a:t>
            </a:r>
            <a:r>
              <a:rPr sz="1600" spc="-5" dirty="0">
                <a:latin typeface="Calibri"/>
                <a:cs typeface="Calibri"/>
              </a:rPr>
              <a:t> (архів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Казначейства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Англії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і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Шотландії)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953734" y="2036064"/>
            <a:ext cx="2203450" cy="2319020"/>
            <a:chOff x="1953734" y="2036064"/>
            <a:chExt cx="2203450" cy="2319020"/>
          </a:xfrm>
        </p:grpSpPr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53734" y="2968514"/>
              <a:ext cx="400873" cy="45156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987296" y="2973324"/>
              <a:ext cx="347472" cy="40690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33828" y="2036064"/>
              <a:ext cx="1722881" cy="2318766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2669285" y="2240178"/>
            <a:ext cx="1255395" cy="1760220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15"/>
              </a:spcBef>
            </a:pPr>
            <a:r>
              <a:rPr sz="1600" b="1" spc="-10" dirty="0">
                <a:latin typeface="Calibri"/>
                <a:cs typeface="Calibri"/>
              </a:rPr>
              <a:t>1285</a:t>
            </a:r>
            <a:endParaRPr sz="1600">
              <a:latin typeface="Calibri"/>
              <a:cs typeface="Calibri"/>
            </a:endParaRPr>
          </a:p>
          <a:p>
            <a:pPr marL="12700" marR="5080" indent="-4445" algn="ctr">
              <a:lnSpc>
                <a:spcPct val="91500"/>
              </a:lnSpc>
              <a:spcBef>
                <a:spcPts val="685"/>
              </a:spcBef>
            </a:pPr>
            <a:r>
              <a:rPr sz="1600" spc="-10" dirty="0">
                <a:latin typeface="Calibri"/>
                <a:cs typeface="Calibri"/>
              </a:rPr>
              <a:t>перший </a:t>
            </a:r>
            <a:r>
              <a:rPr sz="1600" spc="-5" dirty="0">
                <a:latin typeface="Calibri"/>
                <a:cs typeface="Calibri"/>
              </a:rPr>
              <a:t>у світі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закон </a:t>
            </a:r>
            <a:r>
              <a:rPr sz="1600" spc="-15" dirty="0">
                <a:latin typeface="Calibri"/>
                <a:cs typeface="Calibri"/>
              </a:rPr>
              <a:t>(короля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Едварда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I),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що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регулював </a:t>
            </a:r>
            <a:r>
              <a:rPr sz="1600" spc="-10" dirty="0">
                <a:latin typeface="Calibri"/>
                <a:cs typeface="Calibri"/>
              </a:rPr>
              <a:t> діяльність 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аудиторів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245798" y="2036064"/>
            <a:ext cx="2203450" cy="2319020"/>
            <a:chOff x="4245798" y="2036064"/>
            <a:chExt cx="2203450" cy="2319020"/>
          </a:xfrm>
        </p:grpSpPr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245798" y="2968514"/>
              <a:ext cx="399470" cy="45156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279392" y="2973324"/>
              <a:ext cx="345948" cy="40690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725924" y="2036064"/>
              <a:ext cx="1722881" cy="2318766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4933950" y="2128799"/>
            <a:ext cx="1309370" cy="1984375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615"/>
              </a:spcBef>
            </a:pPr>
            <a:r>
              <a:rPr sz="1600" b="1" spc="-5" dirty="0">
                <a:latin typeface="Calibri"/>
                <a:cs typeface="Calibri"/>
              </a:rPr>
              <a:t>XVI</a:t>
            </a:r>
            <a:r>
              <a:rPr sz="1600" b="1" spc="-40" dirty="0">
                <a:latin typeface="Calibri"/>
                <a:cs typeface="Calibri"/>
              </a:rPr>
              <a:t> </a:t>
            </a:r>
            <a:r>
              <a:rPr sz="1600" b="1" spc="-20" dirty="0">
                <a:latin typeface="Calibri"/>
                <a:cs typeface="Calibri"/>
              </a:rPr>
              <a:t>ст.</a:t>
            </a:r>
            <a:endParaRPr sz="1600">
              <a:latin typeface="Calibri"/>
              <a:cs typeface="Calibri"/>
            </a:endParaRPr>
          </a:p>
          <a:p>
            <a:pPr marL="12700" marR="5080" indent="-635" algn="ctr">
              <a:lnSpc>
                <a:spcPct val="91600"/>
              </a:lnSpc>
              <a:spcBef>
                <a:spcPts val="680"/>
              </a:spcBef>
            </a:pPr>
            <a:r>
              <a:rPr sz="1600" spc="-10" dirty="0">
                <a:latin typeface="Calibri"/>
                <a:cs typeface="Calibri"/>
              </a:rPr>
              <a:t>обов'язковий 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контроль 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облікових </a:t>
            </a:r>
            <a:r>
              <a:rPr sz="1600" spc="-5" dirty="0">
                <a:latin typeface="Calibri"/>
                <a:cs typeface="Calibri"/>
              </a:rPr>
              <a:t>книг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"аудитором" </a:t>
            </a:r>
            <a:r>
              <a:rPr sz="1600" spc="-10" dirty="0">
                <a:latin typeface="Calibri"/>
                <a:cs typeface="Calibri"/>
              </a:rPr>
              <a:t> введено </a:t>
            </a:r>
            <a:r>
              <a:rPr sz="1600" spc="-5" dirty="0">
                <a:latin typeface="Calibri"/>
                <a:cs typeface="Calibri"/>
              </a:rPr>
              <a:t>у</a:t>
            </a:r>
            <a:endParaRPr sz="1600">
              <a:latin typeface="Calibri"/>
              <a:cs typeface="Calibri"/>
            </a:endParaRPr>
          </a:p>
          <a:p>
            <a:pPr marL="285115" marR="278130" algn="ctr">
              <a:lnSpc>
                <a:spcPts val="1760"/>
              </a:lnSpc>
              <a:spcBef>
                <a:spcPts val="20"/>
              </a:spcBef>
            </a:pPr>
            <a:r>
              <a:rPr sz="1600" spc="-5" dirty="0">
                <a:latin typeface="Calibri"/>
                <a:cs typeface="Calibri"/>
              </a:rPr>
              <a:t>бага</a:t>
            </a:r>
            <a:r>
              <a:rPr sz="1600" dirty="0">
                <a:latin typeface="Calibri"/>
                <a:cs typeface="Calibri"/>
              </a:rPr>
              <a:t>т</a:t>
            </a:r>
            <a:r>
              <a:rPr sz="1600" spc="-15" dirty="0">
                <a:latin typeface="Calibri"/>
                <a:cs typeface="Calibri"/>
              </a:rPr>
              <a:t>ь</a:t>
            </a:r>
            <a:r>
              <a:rPr sz="1600" spc="-35" dirty="0">
                <a:latin typeface="Calibri"/>
                <a:cs typeface="Calibri"/>
              </a:rPr>
              <a:t>о</a:t>
            </a:r>
            <a:r>
              <a:rPr sz="1600" spc="-5" dirty="0">
                <a:latin typeface="Calibri"/>
                <a:cs typeface="Calibri"/>
              </a:rPr>
              <a:t>х  країнах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6536402" y="2019300"/>
            <a:ext cx="2463800" cy="2390775"/>
            <a:chOff x="6536402" y="2019300"/>
            <a:chExt cx="2463800" cy="2390775"/>
          </a:xfrm>
        </p:grpSpPr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536402" y="2968513"/>
              <a:ext cx="400873" cy="451567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569963" y="2973324"/>
              <a:ext cx="347471" cy="40690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018019" y="2019300"/>
              <a:ext cx="1981962" cy="2390394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7190993" y="2017293"/>
            <a:ext cx="1638935" cy="2206625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15"/>
              </a:spcBef>
            </a:pPr>
            <a:r>
              <a:rPr sz="1600" b="1" spc="-10" dirty="0">
                <a:latin typeface="Calibri"/>
                <a:cs typeface="Calibri"/>
              </a:rPr>
              <a:t>1720</a:t>
            </a:r>
            <a:r>
              <a:rPr sz="1600" b="1" spc="-2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–</a:t>
            </a:r>
            <a:endParaRPr sz="1600">
              <a:latin typeface="Calibri"/>
              <a:cs typeface="Calibri"/>
            </a:endParaRPr>
          </a:p>
          <a:p>
            <a:pPr marL="120650" marR="112395" algn="ctr">
              <a:lnSpc>
                <a:spcPct val="91500"/>
              </a:lnSpc>
              <a:spcBef>
                <a:spcPts val="680"/>
              </a:spcBef>
            </a:pPr>
            <a:r>
              <a:rPr sz="1600" spc="-5" dirty="0">
                <a:latin typeface="Calibri"/>
                <a:cs typeface="Calibri"/>
              </a:rPr>
              <a:t>Перший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задоку- </a:t>
            </a:r>
            <a:r>
              <a:rPr sz="1600" spc="-3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ментований </a:t>
            </a:r>
            <a:r>
              <a:rPr sz="1600" spc="-5" dirty="0">
                <a:latin typeface="Calibri"/>
                <a:cs typeface="Calibri"/>
              </a:rPr>
              <a:t> випадок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аудиту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"Компанії</a:t>
            </a:r>
            <a:endParaRPr sz="1600">
              <a:latin typeface="Calibri"/>
              <a:cs typeface="Calibri"/>
            </a:endParaRPr>
          </a:p>
          <a:p>
            <a:pPr marL="76200" marR="41275" indent="-27940" algn="just">
              <a:lnSpc>
                <a:spcPct val="91600"/>
              </a:lnSpc>
              <a:spcBef>
                <a:spcPts val="5"/>
              </a:spcBef>
            </a:pPr>
            <a:r>
              <a:rPr sz="1600" spc="-10" dirty="0">
                <a:latin typeface="Calibri"/>
                <a:cs typeface="Calibri"/>
              </a:rPr>
              <a:t>Південних </a:t>
            </a:r>
            <a:r>
              <a:rPr sz="1600" spc="-5" dirty="0">
                <a:latin typeface="Calibri"/>
                <a:cs typeface="Calibri"/>
              </a:rPr>
              <a:t>морів» </a:t>
            </a:r>
            <a:r>
              <a:rPr sz="1600" spc="-35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Парламент </a:t>
            </a:r>
            <a:r>
              <a:rPr sz="1600" spc="-15" dirty="0">
                <a:latin typeface="Calibri"/>
                <a:cs typeface="Calibri"/>
              </a:rPr>
              <a:t>Англії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ухвалив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"Акт о</a:t>
            </a:r>
            <a:endParaRPr sz="1600">
              <a:latin typeface="Calibri"/>
              <a:cs typeface="Calibri"/>
            </a:endParaRPr>
          </a:p>
          <a:p>
            <a:pPr marL="12700" algn="just">
              <a:lnSpc>
                <a:spcPts val="1750"/>
              </a:lnSpc>
            </a:pPr>
            <a:r>
              <a:rPr sz="1600" spc="-10" dirty="0">
                <a:latin typeface="Calibri"/>
                <a:cs typeface="Calibri"/>
              </a:rPr>
              <a:t>Мыльном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пузыре"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27432" y="196595"/>
            <a:ext cx="2593340" cy="6605905"/>
            <a:chOff x="27432" y="196595"/>
            <a:chExt cx="2593340" cy="6605905"/>
          </a:xfrm>
        </p:grpSpPr>
        <p:pic>
          <p:nvPicPr>
            <p:cNvPr id="25" name="object 2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7432" y="196595"/>
              <a:ext cx="1287780" cy="1516379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99872" y="4197097"/>
              <a:ext cx="2120645" cy="2605278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654812" y="4230141"/>
            <a:ext cx="1731010" cy="1984375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sz="1600" b="1" spc="-10" dirty="0">
                <a:latin typeface="Calibri"/>
                <a:cs typeface="Calibri"/>
              </a:rPr>
              <a:t>1853</a:t>
            </a:r>
            <a:endParaRPr sz="1600">
              <a:latin typeface="Calibri"/>
              <a:cs typeface="Calibri"/>
            </a:endParaRPr>
          </a:p>
          <a:p>
            <a:pPr marL="184785" marR="5080" indent="-172720">
              <a:lnSpc>
                <a:spcPct val="91500"/>
              </a:lnSpc>
              <a:spcBef>
                <a:spcPts val="680"/>
              </a:spcBef>
              <a:buChar char="•"/>
              <a:tabLst>
                <a:tab pos="185420" algn="l"/>
              </a:tabLst>
            </a:pPr>
            <a:r>
              <a:rPr sz="1600" spc="-10" dirty="0">
                <a:latin typeface="Calibri"/>
                <a:cs typeface="Calibri"/>
              </a:rPr>
              <a:t>перші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інститути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бухгалтерів </a:t>
            </a:r>
            <a:r>
              <a:rPr sz="1600" spc="-5" dirty="0">
                <a:latin typeface="Calibri"/>
                <a:cs typeface="Calibri"/>
              </a:rPr>
              <a:t>в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Единбурзі </a:t>
            </a:r>
            <a:r>
              <a:rPr sz="1600" spc="-5" dirty="0">
                <a:latin typeface="Calibri"/>
                <a:cs typeface="Calibri"/>
              </a:rPr>
              <a:t>і </a:t>
            </a:r>
            <a:r>
              <a:rPr sz="1600" spc="-35" dirty="0">
                <a:latin typeface="Calibri"/>
                <a:cs typeface="Calibri"/>
              </a:rPr>
              <a:t>Глазго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(нині–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інститут</a:t>
            </a:r>
            <a:endParaRPr sz="1600">
              <a:latin typeface="Calibri"/>
              <a:cs typeface="Calibri"/>
            </a:endParaRPr>
          </a:p>
          <a:p>
            <a:pPr marL="184785" marR="149860">
              <a:lnSpc>
                <a:spcPct val="91600"/>
              </a:lnSpc>
              <a:spcBef>
                <a:spcPts val="5"/>
              </a:spcBef>
            </a:pPr>
            <a:r>
              <a:rPr sz="1600" spc="-5" dirty="0">
                <a:latin typeface="Calibri"/>
                <a:cs typeface="Calibri"/>
              </a:rPr>
              <a:t>прив</a:t>
            </a:r>
            <a:r>
              <a:rPr sz="1600" dirty="0">
                <a:latin typeface="Calibri"/>
                <a:cs typeface="Calibri"/>
              </a:rPr>
              <a:t>і</a:t>
            </a:r>
            <a:r>
              <a:rPr sz="1600" spc="-10" dirty="0">
                <a:latin typeface="Calibri"/>
                <a:cs typeface="Calibri"/>
              </a:rPr>
              <a:t>лейов</a:t>
            </a:r>
            <a:r>
              <a:rPr sz="1600" spc="-5" dirty="0">
                <a:latin typeface="Calibri"/>
                <a:cs typeface="Calibri"/>
              </a:rPr>
              <a:t>аних  </a:t>
            </a:r>
            <a:r>
              <a:rPr sz="1600" spc="-10" dirty="0">
                <a:latin typeface="Calibri"/>
                <a:cs typeface="Calibri"/>
              </a:rPr>
              <a:t>бухгалтерів 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Шотландії)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2723209" y="4197097"/>
            <a:ext cx="2922905" cy="2605405"/>
            <a:chOff x="2723209" y="4197097"/>
            <a:chExt cx="2922905" cy="2605405"/>
          </a:xfrm>
        </p:grpSpPr>
        <p:pic>
          <p:nvPicPr>
            <p:cNvPr id="29" name="object 2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723209" y="5256014"/>
              <a:ext cx="430353" cy="486705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756916" y="5260848"/>
              <a:ext cx="376427" cy="441960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246120" y="4197097"/>
              <a:ext cx="2399537" cy="2605278"/>
            </a:xfrm>
            <a:prstGeom prst="rect">
              <a:avLst/>
            </a:prstGeom>
          </p:spPr>
        </p:pic>
      </p:grpSp>
      <p:sp>
        <p:nvSpPr>
          <p:cNvPr id="32" name="object 32"/>
          <p:cNvSpPr txBox="1"/>
          <p:nvPr/>
        </p:nvSpPr>
        <p:spPr>
          <a:xfrm>
            <a:off x="3406902" y="4237761"/>
            <a:ext cx="2035175" cy="2244725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sz="1600" b="1" spc="-10" dirty="0">
                <a:latin typeface="Calibri"/>
                <a:cs typeface="Calibri"/>
              </a:rPr>
              <a:t>1844</a:t>
            </a:r>
            <a:endParaRPr sz="1600">
              <a:latin typeface="Calibri"/>
              <a:cs typeface="Calibri"/>
            </a:endParaRPr>
          </a:p>
          <a:p>
            <a:pPr marL="184785" indent="-172720">
              <a:lnSpc>
                <a:spcPts val="1839"/>
              </a:lnSpc>
              <a:spcBef>
                <a:spcPts val="515"/>
              </a:spcBef>
              <a:buChar char="•"/>
              <a:tabLst>
                <a:tab pos="185420" algn="l"/>
              </a:tabLst>
            </a:pPr>
            <a:r>
              <a:rPr sz="1600" spc="-10" dirty="0">
                <a:latin typeface="Calibri"/>
                <a:cs typeface="Calibri"/>
              </a:rPr>
              <a:t>обов’язковість</a:t>
            </a:r>
            <a:endParaRPr sz="1600">
              <a:latin typeface="Calibri"/>
              <a:cs typeface="Calibri"/>
            </a:endParaRPr>
          </a:p>
          <a:p>
            <a:pPr marL="184785">
              <a:lnSpc>
                <a:spcPts val="1760"/>
              </a:lnSpc>
            </a:pPr>
            <a:r>
              <a:rPr sz="1600" spc="-20" dirty="0">
                <a:latin typeface="Calibri"/>
                <a:cs typeface="Calibri"/>
              </a:rPr>
              <a:t>аудиту </a:t>
            </a:r>
            <a:r>
              <a:rPr sz="1600" spc="-5" dirty="0">
                <a:latin typeface="Calibri"/>
                <a:cs typeface="Calibri"/>
              </a:rPr>
              <a:t>фінансової</a:t>
            </a:r>
            <a:endParaRPr sz="1600">
              <a:latin typeface="Calibri"/>
              <a:cs typeface="Calibri"/>
            </a:endParaRPr>
          </a:p>
          <a:p>
            <a:pPr marL="184785" marR="114300">
              <a:lnSpc>
                <a:spcPts val="1750"/>
              </a:lnSpc>
              <a:spcBef>
                <a:spcPts val="120"/>
              </a:spcBef>
            </a:pPr>
            <a:r>
              <a:rPr sz="1600" spc="-5" dirty="0">
                <a:latin typeface="Calibri"/>
                <a:cs typeface="Calibri"/>
              </a:rPr>
              <a:t>звітності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закріплена </a:t>
            </a:r>
            <a:r>
              <a:rPr sz="1600" spc="-3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законодавством</a:t>
            </a:r>
            <a:endParaRPr sz="1600">
              <a:latin typeface="Calibri"/>
              <a:cs typeface="Calibri"/>
            </a:endParaRPr>
          </a:p>
          <a:p>
            <a:pPr marL="184785">
              <a:lnSpc>
                <a:spcPts val="1735"/>
              </a:lnSpc>
            </a:pPr>
            <a:r>
              <a:rPr sz="1600" spc="-15" dirty="0">
                <a:latin typeface="Calibri"/>
                <a:cs typeface="Calibri"/>
              </a:rPr>
              <a:t>Англії</a:t>
            </a:r>
            <a:endParaRPr sz="1600">
              <a:latin typeface="Calibri"/>
              <a:cs typeface="Calibri"/>
            </a:endParaRPr>
          </a:p>
          <a:p>
            <a:pPr marL="184785" marR="5080" indent="-172720">
              <a:lnSpc>
                <a:spcPct val="91600"/>
              </a:lnSpc>
              <a:spcBef>
                <a:spcPts val="290"/>
              </a:spcBef>
              <a:buChar char="•"/>
              <a:tabLst>
                <a:tab pos="185420" algn="l"/>
              </a:tabLst>
            </a:pPr>
            <a:r>
              <a:rPr sz="1600" spc="-5" dirty="0">
                <a:latin typeface="Calibri"/>
                <a:cs typeface="Calibri"/>
              </a:rPr>
              <a:t>Франції</a:t>
            </a:r>
            <a:r>
              <a:rPr sz="1600" spc="-10" dirty="0">
                <a:latin typeface="Calibri"/>
                <a:cs typeface="Calibri"/>
              </a:rPr>
              <a:t> (1867),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США 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(1887),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Швеції</a:t>
            </a:r>
            <a:r>
              <a:rPr sz="1600" spc="-10" dirty="0">
                <a:latin typeface="Calibri"/>
                <a:cs typeface="Calibri"/>
              </a:rPr>
              <a:t> (1895), </a:t>
            </a:r>
            <a:r>
              <a:rPr sz="1600" spc="-3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Німеччини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(1931)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5730090" y="4197095"/>
            <a:ext cx="2766060" cy="2658745"/>
            <a:chOff x="5730090" y="4197095"/>
            <a:chExt cx="2766060" cy="2658745"/>
          </a:xfrm>
        </p:grpSpPr>
        <p:pic>
          <p:nvPicPr>
            <p:cNvPr id="34" name="object 3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730090" y="5256014"/>
              <a:ext cx="431764" cy="486705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763767" y="5260847"/>
              <a:ext cx="377952" cy="441960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252971" y="4197095"/>
              <a:ext cx="2242566" cy="2658618"/>
            </a:xfrm>
            <a:prstGeom prst="rect">
              <a:avLst/>
            </a:prstGeom>
          </p:spPr>
        </p:pic>
      </p:grpSp>
      <p:sp>
        <p:nvSpPr>
          <p:cNvPr id="37" name="object 37"/>
          <p:cNvSpPr txBox="1"/>
          <p:nvPr/>
        </p:nvSpPr>
        <p:spPr>
          <a:xfrm>
            <a:off x="6410071" y="4233824"/>
            <a:ext cx="1903730" cy="2467610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sz="1600" b="1" spc="-10" dirty="0">
                <a:latin typeface="Calibri"/>
                <a:cs typeface="Calibri"/>
              </a:rPr>
              <a:t>1977</a:t>
            </a:r>
            <a:endParaRPr sz="1600">
              <a:latin typeface="Calibri"/>
              <a:cs typeface="Calibri"/>
            </a:endParaRPr>
          </a:p>
          <a:p>
            <a:pPr marL="184785" marR="5080" indent="-172720">
              <a:lnSpc>
                <a:spcPct val="91600"/>
              </a:lnSpc>
              <a:spcBef>
                <a:spcPts val="680"/>
              </a:spcBef>
              <a:buChar char="•"/>
              <a:tabLst>
                <a:tab pos="185420" algn="l"/>
              </a:tabLst>
            </a:pPr>
            <a:r>
              <a:rPr sz="1600" spc="-5" dirty="0">
                <a:latin typeface="Calibri"/>
                <a:cs typeface="Calibri"/>
              </a:rPr>
              <a:t>Ін</a:t>
            </a:r>
            <a:r>
              <a:rPr sz="1600" spc="-15" dirty="0">
                <a:latin typeface="Calibri"/>
                <a:cs typeface="Calibri"/>
              </a:rPr>
              <a:t>т</a:t>
            </a:r>
            <a:r>
              <a:rPr sz="1600" spc="-5" dirty="0">
                <a:latin typeface="Calibri"/>
                <a:cs typeface="Calibri"/>
              </a:rPr>
              <a:t>ернаці</a:t>
            </a:r>
            <a:r>
              <a:rPr sz="1600" spc="-10" dirty="0">
                <a:latin typeface="Calibri"/>
                <a:cs typeface="Calibri"/>
              </a:rPr>
              <a:t>онал</a:t>
            </a:r>
            <a:r>
              <a:rPr sz="1600" dirty="0">
                <a:latin typeface="Calibri"/>
                <a:cs typeface="Calibri"/>
              </a:rPr>
              <a:t>і</a:t>
            </a:r>
            <a:r>
              <a:rPr sz="1600" spc="-5" dirty="0">
                <a:latin typeface="Calibri"/>
                <a:cs typeface="Calibri"/>
              </a:rPr>
              <a:t>зація  </a:t>
            </a:r>
            <a:r>
              <a:rPr sz="1600" spc="-20" dirty="0">
                <a:latin typeface="Calibri"/>
                <a:cs typeface="Calibri"/>
              </a:rPr>
              <a:t>аудиту </a:t>
            </a:r>
            <a:r>
              <a:rPr sz="1600" spc="-5" dirty="0">
                <a:latin typeface="Calibri"/>
                <a:cs typeface="Calibri"/>
              </a:rPr>
              <a:t>– створення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30" dirty="0">
                <a:latin typeface="Calibri"/>
                <a:cs typeface="Calibri"/>
              </a:rPr>
              <a:t>IFAC </a:t>
            </a:r>
            <a:r>
              <a:rPr sz="1600" spc="-5" dirty="0">
                <a:latin typeface="Calibri"/>
                <a:cs typeface="Calibri"/>
              </a:rPr>
              <a:t>– </a:t>
            </a:r>
            <a:r>
              <a:rPr sz="1600" spc="-10" dirty="0">
                <a:latin typeface="Calibri"/>
                <a:cs typeface="Calibri"/>
              </a:rPr>
              <a:t>Міжнародної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федерації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бухгал-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терів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в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Нью-Йорку,</a:t>
            </a:r>
            <a:endParaRPr sz="1600">
              <a:latin typeface="Calibri"/>
              <a:cs typeface="Calibri"/>
            </a:endParaRPr>
          </a:p>
          <a:p>
            <a:pPr marL="184785" marR="164465" indent="-172720">
              <a:lnSpc>
                <a:spcPts val="1750"/>
              </a:lnSpc>
              <a:spcBef>
                <a:spcPts val="330"/>
              </a:spcBef>
              <a:buChar char="•"/>
              <a:tabLst>
                <a:tab pos="185420" algn="l"/>
              </a:tabLst>
            </a:pPr>
            <a:r>
              <a:rPr sz="1600" spc="-10" dirty="0">
                <a:latin typeface="Calibri"/>
                <a:cs typeface="Calibri"/>
              </a:rPr>
              <a:t>розробка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Кодексу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етики,</a:t>
            </a:r>
            <a:endParaRPr sz="1600">
              <a:latin typeface="Calibri"/>
              <a:cs typeface="Calibri"/>
            </a:endParaRPr>
          </a:p>
          <a:p>
            <a:pPr marL="184785">
              <a:lnSpc>
                <a:spcPts val="1650"/>
              </a:lnSpc>
            </a:pPr>
            <a:r>
              <a:rPr sz="1600" spc="-10" dirty="0">
                <a:latin typeface="Calibri"/>
                <a:cs typeface="Calibri"/>
              </a:rPr>
              <a:t>Міжнародних</a:t>
            </a:r>
            <a:endParaRPr sz="1600">
              <a:latin typeface="Calibri"/>
              <a:cs typeface="Calibri"/>
            </a:endParaRPr>
          </a:p>
          <a:p>
            <a:pPr marL="184785">
              <a:lnSpc>
                <a:spcPts val="1835"/>
              </a:lnSpc>
            </a:pPr>
            <a:r>
              <a:rPr sz="1600" spc="-5" dirty="0">
                <a:latin typeface="Calibri"/>
                <a:cs typeface="Calibri"/>
              </a:rPr>
              <a:t>стандартів</a:t>
            </a:r>
            <a:r>
              <a:rPr sz="1600" spc="-20" dirty="0">
                <a:latin typeface="Calibri"/>
                <a:cs typeface="Calibri"/>
              </a:rPr>
              <a:t> аудиту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31691" y="136245"/>
            <a:ext cx="5953810" cy="37694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06701" y="0"/>
            <a:ext cx="597217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FF0000"/>
                </a:solidFill>
              </a:rPr>
              <a:t>Становлення</a:t>
            </a:r>
            <a:r>
              <a:rPr spc="-10" dirty="0">
                <a:solidFill>
                  <a:srgbClr val="FF0000"/>
                </a:solidFill>
              </a:rPr>
              <a:t> </a:t>
            </a:r>
            <a:r>
              <a:rPr dirty="0">
                <a:solidFill>
                  <a:srgbClr val="FF0000"/>
                </a:solidFill>
              </a:rPr>
              <a:t>вітчизняного</a:t>
            </a:r>
            <a:r>
              <a:rPr spc="-30" dirty="0">
                <a:solidFill>
                  <a:srgbClr val="FF0000"/>
                </a:solidFill>
              </a:rPr>
              <a:t> аудиту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219410" y="609538"/>
            <a:ext cx="8340725" cy="4929505"/>
            <a:chOff x="219410" y="609538"/>
            <a:chExt cx="8340725" cy="492950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9410" y="609538"/>
              <a:ext cx="6825290" cy="11652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5364" y="1865314"/>
              <a:ext cx="6823782" cy="11652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29822" y="3119566"/>
              <a:ext cx="6825290" cy="11652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35776" y="4373818"/>
              <a:ext cx="6823782" cy="116520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347268" y="698347"/>
            <a:ext cx="6415405" cy="4373245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60"/>
              </a:spcBef>
            </a:pPr>
            <a:r>
              <a:rPr sz="2000" dirty="0">
                <a:latin typeface="Calibri"/>
                <a:cs typeface="Calibri"/>
              </a:rPr>
              <a:t>14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лютого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1992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р. </a:t>
            </a:r>
            <a:r>
              <a:rPr sz="2000" dirty="0">
                <a:latin typeface="Calibri"/>
                <a:cs typeface="Calibri"/>
              </a:rPr>
              <a:t>-</a:t>
            </a:r>
            <a:r>
              <a:rPr sz="2000" spc="-5" dirty="0">
                <a:latin typeface="Calibri"/>
                <a:cs typeface="Calibri"/>
              </a:rPr>
              <a:t> з’їзд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аудиторів</a:t>
            </a:r>
            <a:endParaRPr sz="2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sz="2000" spc="-5" dirty="0">
                <a:latin typeface="Calibri"/>
                <a:cs typeface="Calibri"/>
              </a:rPr>
              <a:t>прийнято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Статут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Спілки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аудиторів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України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(САУ)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850" dirty="0">
              <a:latin typeface="Calibri"/>
              <a:cs typeface="Calibri"/>
            </a:endParaRPr>
          </a:p>
          <a:p>
            <a:pPr marL="517525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1993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р.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створено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Аудиторську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палату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України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850" dirty="0">
              <a:latin typeface="Calibri"/>
              <a:cs typeface="Calibri"/>
            </a:endParaRPr>
          </a:p>
          <a:p>
            <a:pPr marL="1022985">
              <a:lnSpc>
                <a:spcPct val="100000"/>
              </a:lnSpc>
            </a:pPr>
            <a:r>
              <a:rPr sz="2000" b="1" spc="-10" dirty="0">
                <a:latin typeface="Calibri"/>
                <a:cs typeface="Calibri"/>
              </a:rPr>
              <a:t>Закон </a:t>
            </a:r>
            <a:r>
              <a:rPr sz="2000" b="1" spc="-15" dirty="0">
                <a:latin typeface="Calibri"/>
                <a:cs typeface="Calibri"/>
              </a:rPr>
              <a:t>України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«Про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аудиторську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діяльність»</a:t>
            </a:r>
            <a:endParaRPr sz="2000" dirty="0">
              <a:latin typeface="Calibri"/>
              <a:cs typeface="Calibri"/>
            </a:endParaRPr>
          </a:p>
          <a:p>
            <a:pPr marL="1022985">
              <a:lnSpc>
                <a:spcPct val="100000"/>
              </a:lnSpc>
              <a:spcBef>
                <a:spcPts val="660"/>
              </a:spcBef>
            </a:pPr>
            <a:r>
              <a:rPr sz="2000" dirty="0">
                <a:latin typeface="Calibri"/>
                <a:cs typeface="Calibri"/>
              </a:rPr>
              <a:t>від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22.04.1993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р.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№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3125-XII</a:t>
            </a:r>
          </a:p>
          <a:p>
            <a:pPr>
              <a:lnSpc>
                <a:spcPct val="100000"/>
              </a:lnSpc>
            </a:pP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850" dirty="0">
              <a:latin typeface="Calibri"/>
              <a:cs typeface="Calibri"/>
            </a:endParaRPr>
          </a:p>
          <a:p>
            <a:pPr marL="1528445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1995-1996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рр.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-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тимчасові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нормативи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аудиту</a:t>
            </a:r>
            <a:endParaRPr sz="2000" dirty="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240260" y="5629572"/>
            <a:ext cx="6823734" cy="116371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2368042" y="5855309"/>
            <a:ext cx="4700270" cy="6121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305"/>
              </a:lnSpc>
              <a:spcBef>
                <a:spcPts val="105"/>
              </a:spcBef>
            </a:pPr>
            <a:r>
              <a:rPr sz="2000" dirty="0">
                <a:latin typeface="Calibri"/>
                <a:cs typeface="Calibri"/>
              </a:rPr>
              <a:t>1999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р.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- </a:t>
            </a:r>
            <a:r>
              <a:rPr sz="2000" b="1" spc="-5" dirty="0">
                <a:latin typeface="Calibri"/>
                <a:cs typeface="Calibri"/>
              </a:rPr>
              <a:t>Національні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нормативи</a:t>
            </a:r>
            <a:r>
              <a:rPr sz="2000" b="1" spc="-20" dirty="0">
                <a:latin typeface="Calibri"/>
                <a:cs typeface="Calibri"/>
              </a:rPr>
              <a:t> аудиту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та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ts val="2305"/>
              </a:lnSpc>
            </a:pPr>
            <a:r>
              <a:rPr sz="2000" b="1" spc="-20" dirty="0">
                <a:latin typeface="Calibri"/>
                <a:cs typeface="Calibri"/>
              </a:rPr>
              <a:t>Кодекс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професійної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етики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аудиторів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295644" y="765048"/>
            <a:ext cx="2723515" cy="5139055"/>
            <a:chOff x="6295644" y="765048"/>
            <a:chExt cx="2723515" cy="5139055"/>
          </a:xfrm>
        </p:grpSpPr>
        <p:sp>
          <p:nvSpPr>
            <p:cNvPr id="13" name="object 13"/>
            <p:cNvSpPr/>
            <p:nvPr/>
          </p:nvSpPr>
          <p:spPr>
            <a:xfrm>
              <a:off x="6300216" y="1424940"/>
              <a:ext cx="716280" cy="716280"/>
            </a:xfrm>
            <a:custGeom>
              <a:avLst/>
              <a:gdLst/>
              <a:ahLst/>
              <a:cxnLst/>
              <a:rect l="l" t="t" r="r" b="b"/>
              <a:pathLst>
                <a:path w="716279" h="716280">
                  <a:moveTo>
                    <a:pt x="555116" y="0"/>
                  </a:moveTo>
                  <a:lnTo>
                    <a:pt x="161162" y="0"/>
                  </a:lnTo>
                  <a:lnTo>
                    <a:pt x="161162" y="393954"/>
                  </a:lnTo>
                  <a:lnTo>
                    <a:pt x="0" y="393954"/>
                  </a:lnTo>
                  <a:lnTo>
                    <a:pt x="358139" y="716280"/>
                  </a:lnTo>
                  <a:lnTo>
                    <a:pt x="716280" y="393954"/>
                  </a:lnTo>
                  <a:lnTo>
                    <a:pt x="555116" y="393954"/>
                  </a:lnTo>
                  <a:lnTo>
                    <a:pt x="555116" y="0"/>
                  </a:lnTo>
                  <a:close/>
                </a:path>
              </a:pathLst>
            </a:custGeom>
            <a:solidFill>
              <a:srgbClr val="E8D0D0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300216" y="1424940"/>
              <a:ext cx="716280" cy="716280"/>
            </a:xfrm>
            <a:custGeom>
              <a:avLst/>
              <a:gdLst/>
              <a:ahLst/>
              <a:cxnLst/>
              <a:rect l="l" t="t" r="r" b="b"/>
              <a:pathLst>
                <a:path w="716279" h="716280">
                  <a:moveTo>
                    <a:pt x="0" y="393954"/>
                  </a:moveTo>
                  <a:lnTo>
                    <a:pt x="161162" y="393954"/>
                  </a:lnTo>
                  <a:lnTo>
                    <a:pt x="161162" y="0"/>
                  </a:lnTo>
                  <a:lnTo>
                    <a:pt x="555116" y="0"/>
                  </a:lnTo>
                  <a:lnTo>
                    <a:pt x="555116" y="393954"/>
                  </a:lnTo>
                  <a:lnTo>
                    <a:pt x="716280" y="393954"/>
                  </a:lnTo>
                  <a:lnTo>
                    <a:pt x="358139" y="716280"/>
                  </a:lnTo>
                  <a:lnTo>
                    <a:pt x="0" y="393954"/>
                  </a:lnTo>
                  <a:close/>
                </a:path>
              </a:pathLst>
            </a:custGeom>
            <a:ln w="9144">
              <a:solidFill>
                <a:srgbClr val="E8D0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804660" y="2680715"/>
              <a:ext cx="716280" cy="716280"/>
            </a:xfrm>
            <a:custGeom>
              <a:avLst/>
              <a:gdLst/>
              <a:ahLst/>
              <a:cxnLst/>
              <a:rect l="l" t="t" r="r" b="b"/>
              <a:pathLst>
                <a:path w="716279" h="716279">
                  <a:moveTo>
                    <a:pt x="555117" y="0"/>
                  </a:moveTo>
                  <a:lnTo>
                    <a:pt x="161163" y="0"/>
                  </a:lnTo>
                  <a:lnTo>
                    <a:pt x="161163" y="393954"/>
                  </a:lnTo>
                  <a:lnTo>
                    <a:pt x="0" y="393954"/>
                  </a:lnTo>
                  <a:lnTo>
                    <a:pt x="358140" y="716280"/>
                  </a:lnTo>
                  <a:lnTo>
                    <a:pt x="716280" y="393954"/>
                  </a:lnTo>
                  <a:lnTo>
                    <a:pt x="555117" y="393954"/>
                  </a:lnTo>
                  <a:lnTo>
                    <a:pt x="555117" y="0"/>
                  </a:lnTo>
                  <a:close/>
                </a:path>
              </a:pathLst>
            </a:custGeom>
            <a:solidFill>
              <a:srgbClr val="E8DCD0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804660" y="2680715"/>
              <a:ext cx="716280" cy="716280"/>
            </a:xfrm>
            <a:custGeom>
              <a:avLst/>
              <a:gdLst/>
              <a:ahLst/>
              <a:cxnLst/>
              <a:rect l="l" t="t" r="r" b="b"/>
              <a:pathLst>
                <a:path w="716279" h="716279">
                  <a:moveTo>
                    <a:pt x="0" y="393954"/>
                  </a:moveTo>
                  <a:lnTo>
                    <a:pt x="161163" y="393954"/>
                  </a:lnTo>
                  <a:lnTo>
                    <a:pt x="161163" y="0"/>
                  </a:lnTo>
                  <a:lnTo>
                    <a:pt x="555117" y="0"/>
                  </a:lnTo>
                  <a:lnTo>
                    <a:pt x="555117" y="393954"/>
                  </a:lnTo>
                  <a:lnTo>
                    <a:pt x="716280" y="393954"/>
                  </a:lnTo>
                  <a:lnTo>
                    <a:pt x="358140" y="716280"/>
                  </a:lnTo>
                  <a:lnTo>
                    <a:pt x="0" y="393954"/>
                  </a:lnTo>
                  <a:close/>
                </a:path>
              </a:pathLst>
            </a:custGeom>
            <a:ln w="9144">
              <a:solidFill>
                <a:srgbClr val="E8DC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310627" y="3916680"/>
              <a:ext cx="716280" cy="716280"/>
            </a:xfrm>
            <a:custGeom>
              <a:avLst/>
              <a:gdLst/>
              <a:ahLst/>
              <a:cxnLst/>
              <a:rect l="l" t="t" r="r" b="b"/>
              <a:pathLst>
                <a:path w="716279" h="716279">
                  <a:moveTo>
                    <a:pt x="555117" y="0"/>
                  </a:moveTo>
                  <a:lnTo>
                    <a:pt x="161163" y="0"/>
                  </a:lnTo>
                  <a:lnTo>
                    <a:pt x="161163" y="393954"/>
                  </a:lnTo>
                  <a:lnTo>
                    <a:pt x="0" y="393954"/>
                  </a:lnTo>
                  <a:lnTo>
                    <a:pt x="358140" y="716280"/>
                  </a:lnTo>
                  <a:lnTo>
                    <a:pt x="716279" y="393954"/>
                  </a:lnTo>
                  <a:lnTo>
                    <a:pt x="555117" y="393954"/>
                  </a:lnTo>
                  <a:lnTo>
                    <a:pt x="555117" y="0"/>
                  </a:lnTo>
                  <a:close/>
                </a:path>
              </a:pathLst>
            </a:custGeom>
            <a:solidFill>
              <a:srgbClr val="E7E6D1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310627" y="3916680"/>
              <a:ext cx="716280" cy="716280"/>
            </a:xfrm>
            <a:custGeom>
              <a:avLst/>
              <a:gdLst/>
              <a:ahLst/>
              <a:cxnLst/>
              <a:rect l="l" t="t" r="r" b="b"/>
              <a:pathLst>
                <a:path w="716279" h="716279">
                  <a:moveTo>
                    <a:pt x="0" y="393954"/>
                  </a:moveTo>
                  <a:lnTo>
                    <a:pt x="161163" y="393954"/>
                  </a:lnTo>
                  <a:lnTo>
                    <a:pt x="161163" y="0"/>
                  </a:lnTo>
                  <a:lnTo>
                    <a:pt x="555117" y="0"/>
                  </a:lnTo>
                  <a:lnTo>
                    <a:pt x="555117" y="393954"/>
                  </a:lnTo>
                  <a:lnTo>
                    <a:pt x="716279" y="393954"/>
                  </a:lnTo>
                  <a:lnTo>
                    <a:pt x="358140" y="716280"/>
                  </a:lnTo>
                  <a:lnTo>
                    <a:pt x="0" y="393954"/>
                  </a:lnTo>
                  <a:close/>
                </a:path>
              </a:pathLst>
            </a:custGeom>
            <a:ln w="9144">
              <a:solidFill>
                <a:srgbClr val="E7E6D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815072" y="5183124"/>
              <a:ext cx="716280" cy="716280"/>
            </a:xfrm>
            <a:custGeom>
              <a:avLst/>
              <a:gdLst/>
              <a:ahLst/>
              <a:cxnLst/>
              <a:rect l="l" t="t" r="r" b="b"/>
              <a:pathLst>
                <a:path w="716279" h="716279">
                  <a:moveTo>
                    <a:pt x="555117" y="0"/>
                  </a:moveTo>
                  <a:lnTo>
                    <a:pt x="161162" y="0"/>
                  </a:lnTo>
                  <a:lnTo>
                    <a:pt x="161162" y="393953"/>
                  </a:lnTo>
                  <a:lnTo>
                    <a:pt x="0" y="393953"/>
                  </a:lnTo>
                  <a:lnTo>
                    <a:pt x="358139" y="716279"/>
                  </a:lnTo>
                  <a:lnTo>
                    <a:pt x="716279" y="393953"/>
                  </a:lnTo>
                  <a:lnTo>
                    <a:pt x="555117" y="393953"/>
                  </a:lnTo>
                  <a:lnTo>
                    <a:pt x="555117" y="0"/>
                  </a:lnTo>
                  <a:close/>
                </a:path>
              </a:pathLst>
            </a:custGeom>
            <a:solidFill>
              <a:srgbClr val="DEE7D1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815072" y="5183124"/>
              <a:ext cx="716280" cy="716280"/>
            </a:xfrm>
            <a:custGeom>
              <a:avLst/>
              <a:gdLst/>
              <a:ahLst/>
              <a:cxnLst/>
              <a:rect l="l" t="t" r="r" b="b"/>
              <a:pathLst>
                <a:path w="716279" h="716279">
                  <a:moveTo>
                    <a:pt x="0" y="393953"/>
                  </a:moveTo>
                  <a:lnTo>
                    <a:pt x="161162" y="393953"/>
                  </a:lnTo>
                  <a:lnTo>
                    <a:pt x="161162" y="0"/>
                  </a:lnTo>
                  <a:lnTo>
                    <a:pt x="555117" y="0"/>
                  </a:lnTo>
                  <a:lnTo>
                    <a:pt x="555117" y="393953"/>
                  </a:lnTo>
                  <a:lnTo>
                    <a:pt x="716279" y="393953"/>
                  </a:lnTo>
                  <a:lnTo>
                    <a:pt x="358139" y="716279"/>
                  </a:lnTo>
                  <a:lnTo>
                    <a:pt x="0" y="393953"/>
                  </a:lnTo>
                  <a:close/>
                </a:path>
              </a:pathLst>
            </a:custGeom>
            <a:ln w="9144">
              <a:solidFill>
                <a:srgbClr val="DEE7D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235952" y="765048"/>
              <a:ext cx="1783079" cy="792479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783190" y="1752269"/>
              <a:ext cx="1218603" cy="105259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29461" y="460749"/>
            <a:ext cx="3524885" cy="861694"/>
            <a:chOff x="429461" y="460749"/>
            <a:chExt cx="3524885" cy="86169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9461" y="518340"/>
              <a:ext cx="100423" cy="9998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7195" y="460749"/>
              <a:ext cx="3176873" cy="28187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6928" y="644652"/>
              <a:ext cx="1596390" cy="677418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402437" y="346075"/>
            <a:ext cx="4376420" cy="5513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850265" indent="-342900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354965" algn="l"/>
                <a:tab pos="355600" algn="l"/>
              </a:tabLst>
            </a:pPr>
            <a:r>
              <a:rPr sz="2400" b="1" spc="-5" dirty="0">
                <a:solidFill>
                  <a:srgbClr val="C00000"/>
                </a:solidFill>
                <a:latin typeface="Calibri"/>
                <a:cs typeface="Calibri"/>
              </a:rPr>
              <a:t>Мета </a:t>
            </a:r>
            <a:r>
              <a:rPr sz="2400" b="1" spc="-25" dirty="0">
                <a:solidFill>
                  <a:srgbClr val="C00000"/>
                </a:solidFill>
                <a:latin typeface="Calibri"/>
                <a:cs typeface="Calibri"/>
              </a:rPr>
              <a:t>аудиту </a:t>
            </a:r>
            <a:r>
              <a:rPr sz="2400" b="1" spc="-5" dirty="0">
                <a:solidFill>
                  <a:srgbClr val="C00000"/>
                </a:solidFill>
                <a:latin typeface="Calibri"/>
                <a:cs typeface="Calibri"/>
              </a:rPr>
              <a:t>фінансової </a:t>
            </a:r>
            <a:r>
              <a:rPr sz="2400" b="1" spc="-5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C00000"/>
                </a:solidFill>
                <a:latin typeface="Calibri"/>
                <a:cs typeface="Calibri"/>
              </a:rPr>
              <a:t>звітності</a:t>
            </a:r>
            <a:r>
              <a:rPr sz="2400" b="1" spc="-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–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формування</a:t>
            </a:r>
            <a:endParaRPr sz="2400">
              <a:latin typeface="Calibri"/>
              <a:cs typeface="Calibri"/>
            </a:endParaRPr>
          </a:p>
          <a:p>
            <a:pPr marL="355600" marR="102235">
              <a:lnSpc>
                <a:spcPct val="100000"/>
              </a:lnSpc>
            </a:pPr>
            <a:r>
              <a:rPr sz="2400" spc="-5" dirty="0">
                <a:latin typeface="Calibri"/>
                <a:cs typeface="Calibri"/>
              </a:rPr>
              <a:t>професійної </a:t>
            </a:r>
            <a:r>
              <a:rPr sz="2400" spc="-10" dirty="0">
                <a:latin typeface="Calibri"/>
                <a:cs typeface="Calibri"/>
              </a:rPr>
              <a:t>думки </a:t>
            </a:r>
            <a:r>
              <a:rPr sz="2400" spc="-20" dirty="0">
                <a:latin typeface="Calibri"/>
                <a:cs typeface="Calibri"/>
              </a:rPr>
              <a:t>аудитора 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35" dirty="0">
                <a:latin typeface="Calibri"/>
                <a:cs typeface="Calibri"/>
              </a:rPr>
              <a:t>щодо </a:t>
            </a:r>
            <a:r>
              <a:rPr sz="2400" spc="-10" dirty="0">
                <a:latin typeface="Calibri"/>
                <a:cs typeface="Calibri"/>
              </a:rPr>
              <a:t>достовірності </a:t>
            </a:r>
            <a:r>
              <a:rPr sz="2400" spc="-5" dirty="0">
                <a:latin typeface="Calibri"/>
                <a:cs typeface="Calibri"/>
              </a:rPr>
              <a:t>даних </a:t>
            </a:r>
            <a:r>
              <a:rPr sz="2400" dirty="0">
                <a:latin typeface="Calibri"/>
                <a:cs typeface="Calibri"/>
              </a:rPr>
              <a:t>про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факти </a:t>
            </a:r>
            <a:r>
              <a:rPr sz="2400" spc="-15" dirty="0">
                <a:latin typeface="Calibri"/>
                <a:cs typeface="Calibri"/>
              </a:rPr>
              <a:t>господарської 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діяльності,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повноти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та</a:t>
            </a:r>
            <a:endParaRPr sz="2400">
              <a:latin typeface="Calibri"/>
              <a:cs typeface="Calibri"/>
            </a:endParaRPr>
          </a:p>
          <a:p>
            <a:pPr marL="355600" marR="474345">
              <a:lnSpc>
                <a:spcPct val="100000"/>
              </a:lnSpc>
            </a:pPr>
            <a:r>
              <a:rPr sz="2400" dirty="0">
                <a:latin typeface="Calibri"/>
                <a:cs typeface="Calibri"/>
              </a:rPr>
              <a:t>своєчасності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відображення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цих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даних,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правильності</a:t>
            </a:r>
            <a:endParaRPr sz="2400">
              <a:latin typeface="Calibri"/>
              <a:cs typeface="Calibri"/>
            </a:endParaRPr>
          </a:p>
          <a:p>
            <a:pPr marL="355600" marR="158115">
              <a:lnSpc>
                <a:spcPct val="100000"/>
              </a:lnSpc>
              <a:spcBef>
                <a:spcPts val="5"/>
              </a:spcBef>
            </a:pPr>
            <a:r>
              <a:rPr sz="2400" spc="-10" dirty="0">
                <a:latin typeface="Calibri"/>
                <a:cs typeface="Calibri"/>
              </a:rPr>
              <a:t>ведення </a:t>
            </a:r>
            <a:r>
              <a:rPr sz="2400" spc="-15" dirty="0">
                <a:latin typeface="Calibri"/>
                <a:cs typeface="Calibri"/>
              </a:rPr>
              <a:t>обліку </a:t>
            </a:r>
            <a:r>
              <a:rPr sz="2400" spc="-5" dirty="0">
                <a:latin typeface="Calibri"/>
                <a:cs typeface="Calibri"/>
              </a:rPr>
              <a:t>відповідно </a:t>
            </a:r>
            <a:r>
              <a:rPr sz="2400" spc="-10" dirty="0">
                <a:latin typeface="Calibri"/>
                <a:cs typeface="Calibri"/>
              </a:rPr>
              <a:t>до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вимог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стандартів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обліку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та</a:t>
            </a:r>
            <a:endParaRPr sz="2400">
              <a:latin typeface="Calibri"/>
              <a:cs typeface="Calibri"/>
            </a:endParaRPr>
          </a:p>
          <a:p>
            <a:pPr marL="355600" marR="5080">
              <a:lnSpc>
                <a:spcPct val="100000"/>
              </a:lnSpc>
            </a:pPr>
            <a:r>
              <a:rPr sz="2400" spc="-5" dirty="0">
                <a:latin typeface="Calibri"/>
                <a:cs typeface="Calibri"/>
              </a:rPr>
              <a:t>складання </a:t>
            </a:r>
            <a:r>
              <a:rPr sz="2400" dirty="0">
                <a:latin typeface="Calibri"/>
                <a:cs typeface="Calibri"/>
              </a:rPr>
              <a:t>на </a:t>
            </a:r>
            <a:r>
              <a:rPr sz="2400" spc="-5" dirty="0">
                <a:latin typeface="Calibri"/>
                <a:cs typeface="Calibri"/>
              </a:rPr>
              <a:t>основі цих даних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фінансової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звітності,</a:t>
            </a:r>
            <a:endParaRPr sz="2400">
              <a:latin typeface="Calibri"/>
              <a:cs typeface="Calibri"/>
            </a:endParaRPr>
          </a:p>
          <a:p>
            <a:pPr marL="355600" marR="133985" algn="just">
              <a:lnSpc>
                <a:spcPct val="100000"/>
              </a:lnSpc>
            </a:pPr>
            <a:r>
              <a:rPr sz="2400" spc="-5" dirty="0">
                <a:latin typeface="Calibri"/>
                <a:cs typeface="Calibri"/>
              </a:rPr>
              <a:t>узагальнення </a:t>
            </a:r>
            <a:r>
              <a:rPr sz="2400" spc="-10" dirty="0">
                <a:latin typeface="Calibri"/>
                <a:cs typeface="Calibri"/>
              </a:rPr>
              <a:t>думки </a:t>
            </a:r>
            <a:r>
              <a:rPr sz="2400" dirty="0">
                <a:latin typeface="Calibri"/>
                <a:cs typeface="Calibri"/>
              </a:rPr>
              <a:t>у </a:t>
            </a:r>
            <a:r>
              <a:rPr sz="2400" spc="-20" dirty="0">
                <a:latin typeface="Calibri"/>
                <a:cs typeface="Calibri"/>
              </a:rPr>
              <a:t>вигляді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аудиторського </a:t>
            </a:r>
            <a:r>
              <a:rPr sz="2400" spc="-10" dirty="0">
                <a:latin typeface="Calibri"/>
                <a:cs typeface="Calibri"/>
              </a:rPr>
              <a:t>висновку, </a:t>
            </a:r>
            <a:r>
              <a:rPr sz="2400" spc="-5" dirty="0">
                <a:latin typeface="Calibri"/>
                <a:cs typeface="Calibri"/>
              </a:rPr>
              <a:t>який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надається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замовнику.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879847" y="882332"/>
            <a:ext cx="1438910" cy="5238115"/>
            <a:chOff x="4879847" y="882332"/>
            <a:chExt cx="1438910" cy="5238115"/>
          </a:xfrm>
        </p:grpSpPr>
        <p:sp>
          <p:nvSpPr>
            <p:cNvPr id="8" name="object 8"/>
            <p:cNvSpPr/>
            <p:nvPr/>
          </p:nvSpPr>
          <p:spPr>
            <a:xfrm>
              <a:off x="5758433" y="895349"/>
              <a:ext cx="547370" cy="5212080"/>
            </a:xfrm>
            <a:custGeom>
              <a:avLst/>
              <a:gdLst/>
              <a:ahLst/>
              <a:cxnLst/>
              <a:rect l="l" t="t" r="r" b="b"/>
              <a:pathLst>
                <a:path w="547370" h="5212080">
                  <a:moveTo>
                    <a:pt x="0" y="2606040"/>
                  </a:moveTo>
                  <a:lnTo>
                    <a:pt x="273557" y="2606040"/>
                  </a:lnTo>
                  <a:lnTo>
                    <a:pt x="273557" y="5211902"/>
                  </a:lnTo>
                  <a:lnTo>
                    <a:pt x="546988" y="5211902"/>
                  </a:lnTo>
                </a:path>
                <a:path w="547370" h="5212080">
                  <a:moveTo>
                    <a:pt x="0" y="2606040"/>
                  </a:moveTo>
                  <a:lnTo>
                    <a:pt x="273557" y="2606040"/>
                  </a:lnTo>
                  <a:lnTo>
                    <a:pt x="273557" y="4169537"/>
                  </a:lnTo>
                  <a:lnTo>
                    <a:pt x="546988" y="4169537"/>
                  </a:lnTo>
                </a:path>
                <a:path w="547370" h="5212080">
                  <a:moveTo>
                    <a:pt x="0" y="2606040"/>
                  </a:moveTo>
                  <a:lnTo>
                    <a:pt x="273557" y="2606040"/>
                  </a:lnTo>
                  <a:lnTo>
                    <a:pt x="273557" y="3127248"/>
                  </a:lnTo>
                  <a:lnTo>
                    <a:pt x="546988" y="3127248"/>
                  </a:lnTo>
                </a:path>
                <a:path w="547370" h="5212080">
                  <a:moveTo>
                    <a:pt x="0" y="2606040"/>
                  </a:moveTo>
                  <a:lnTo>
                    <a:pt x="273557" y="2606040"/>
                  </a:lnTo>
                  <a:lnTo>
                    <a:pt x="273557" y="2084832"/>
                  </a:lnTo>
                  <a:lnTo>
                    <a:pt x="546988" y="2084832"/>
                  </a:lnTo>
                </a:path>
                <a:path w="547370" h="5212080">
                  <a:moveTo>
                    <a:pt x="0" y="2605913"/>
                  </a:moveTo>
                  <a:lnTo>
                    <a:pt x="273557" y="2605913"/>
                  </a:lnTo>
                  <a:lnTo>
                    <a:pt x="273557" y="1042415"/>
                  </a:lnTo>
                  <a:lnTo>
                    <a:pt x="546988" y="1042415"/>
                  </a:lnTo>
                </a:path>
                <a:path w="547370" h="5212080">
                  <a:moveTo>
                    <a:pt x="0" y="2605913"/>
                  </a:moveTo>
                  <a:lnTo>
                    <a:pt x="273557" y="2605913"/>
                  </a:lnTo>
                  <a:lnTo>
                    <a:pt x="273557" y="0"/>
                  </a:lnTo>
                  <a:lnTo>
                    <a:pt x="546988" y="0"/>
                  </a:lnTo>
                </a:path>
              </a:pathLst>
            </a:custGeom>
            <a:ln w="25908">
              <a:solidFill>
                <a:srgbClr val="A9C37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79847" y="1281683"/>
              <a:ext cx="974598" cy="4475226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5137403" y="2207355"/>
            <a:ext cx="432434" cy="258889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3145"/>
              </a:lnSpc>
            </a:pPr>
            <a:r>
              <a:rPr sz="3200" dirty="0">
                <a:latin typeface="Calibri"/>
                <a:cs typeface="Calibri"/>
              </a:rPr>
              <a:t>Об'єкти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аудиту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260591" y="454151"/>
            <a:ext cx="2821686" cy="919734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7179056" y="681990"/>
            <a:ext cx="98742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5" dirty="0">
                <a:latin typeface="Calibri"/>
                <a:cs typeface="Calibri"/>
              </a:rPr>
              <a:t>ресур</a:t>
            </a:r>
            <a:r>
              <a:rPr sz="2200" b="1" dirty="0">
                <a:latin typeface="Calibri"/>
                <a:cs typeface="Calibri"/>
              </a:rPr>
              <a:t>с</a:t>
            </a:r>
            <a:r>
              <a:rPr sz="2200" b="1" spc="-5" dirty="0">
                <a:latin typeface="Calibri"/>
                <a:cs typeface="Calibri"/>
              </a:rPr>
              <a:t>и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134100" y="1496567"/>
            <a:ext cx="3007613" cy="919734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6336284" y="1724101"/>
            <a:ext cx="267081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15" dirty="0">
                <a:latin typeface="Calibri"/>
                <a:cs typeface="Calibri"/>
              </a:rPr>
              <a:t>господарські</a:t>
            </a:r>
            <a:r>
              <a:rPr sz="2200" b="1" spc="-30" dirty="0">
                <a:latin typeface="Calibri"/>
                <a:cs typeface="Calibri"/>
              </a:rPr>
              <a:t> </a:t>
            </a:r>
            <a:r>
              <a:rPr sz="2200" b="1" spc="-10" dirty="0">
                <a:latin typeface="Calibri"/>
                <a:cs typeface="Calibri"/>
              </a:rPr>
              <a:t>процеси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141720" y="2529839"/>
            <a:ext cx="2999994" cy="988313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6343650" y="2613405"/>
            <a:ext cx="2657475" cy="6680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2530"/>
              </a:lnSpc>
              <a:spcBef>
                <a:spcPts val="95"/>
              </a:spcBef>
            </a:pPr>
            <a:r>
              <a:rPr sz="2200" b="1" spc="-10" dirty="0">
                <a:latin typeface="Calibri"/>
                <a:cs typeface="Calibri"/>
              </a:rPr>
              <a:t>економічні</a:t>
            </a:r>
            <a:endParaRPr sz="2200">
              <a:latin typeface="Calibri"/>
              <a:cs typeface="Calibri"/>
            </a:endParaRPr>
          </a:p>
          <a:p>
            <a:pPr algn="ctr">
              <a:lnSpc>
                <a:spcPts val="2530"/>
              </a:lnSpc>
            </a:pPr>
            <a:r>
              <a:rPr sz="2200" b="1" spc="-25" dirty="0">
                <a:latin typeface="Calibri"/>
                <a:cs typeface="Calibri"/>
              </a:rPr>
              <a:t>результати</a:t>
            </a:r>
            <a:r>
              <a:rPr sz="2200" b="1" spc="10" dirty="0">
                <a:latin typeface="Calibri"/>
                <a:cs typeface="Calibri"/>
              </a:rPr>
              <a:t> </a:t>
            </a:r>
            <a:r>
              <a:rPr sz="2200" b="1" spc="-10" dirty="0">
                <a:latin typeface="Calibri"/>
                <a:cs typeface="Calibri"/>
              </a:rPr>
              <a:t>діяльності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17" name="object 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196584" y="3572255"/>
            <a:ext cx="2945130" cy="988314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6398767" y="3656203"/>
            <a:ext cx="2546350" cy="668020"/>
          </a:xfrm>
          <a:prstGeom prst="rect">
            <a:avLst/>
          </a:prstGeom>
        </p:spPr>
        <p:txBody>
          <a:bodyPr vert="horz" wrap="square" lIns="0" tIns="45719" rIns="0" bIns="0" rtlCol="0">
            <a:spAutoFit/>
          </a:bodyPr>
          <a:lstStyle/>
          <a:p>
            <a:pPr marL="591820" marR="5080" indent="-579120">
              <a:lnSpc>
                <a:spcPts val="2420"/>
              </a:lnSpc>
              <a:spcBef>
                <a:spcPts val="359"/>
              </a:spcBef>
            </a:pPr>
            <a:r>
              <a:rPr sz="2200" b="1" spc="-10" dirty="0">
                <a:latin typeface="Calibri"/>
                <a:cs typeface="Calibri"/>
              </a:rPr>
              <a:t>організаційні</a:t>
            </a:r>
            <a:r>
              <a:rPr sz="2200" b="1" dirty="0">
                <a:latin typeface="Calibri"/>
                <a:cs typeface="Calibri"/>
              </a:rPr>
              <a:t> </a:t>
            </a:r>
            <a:r>
              <a:rPr sz="2200" b="1" spc="-10" dirty="0">
                <a:latin typeface="Calibri"/>
                <a:cs typeface="Calibri"/>
              </a:rPr>
              <a:t>форми </a:t>
            </a:r>
            <a:r>
              <a:rPr sz="2200" b="1" spc="-480" dirty="0">
                <a:latin typeface="Calibri"/>
                <a:cs typeface="Calibri"/>
              </a:rPr>
              <a:t> </a:t>
            </a:r>
            <a:r>
              <a:rPr sz="2200" b="1" spc="-5" dirty="0">
                <a:latin typeface="Calibri"/>
                <a:cs typeface="Calibri"/>
              </a:rPr>
              <a:t>управління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19" name="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260591" y="4623815"/>
            <a:ext cx="2821686" cy="919734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6493002" y="4852161"/>
            <a:ext cx="236347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20" dirty="0">
                <a:latin typeface="Calibri"/>
                <a:cs typeface="Calibri"/>
              </a:rPr>
              <a:t>методи</a:t>
            </a:r>
            <a:r>
              <a:rPr sz="2200" b="1" spc="-35" dirty="0">
                <a:latin typeface="Calibri"/>
                <a:cs typeface="Calibri"/>
              </a:rPr>
              <a:t> </a:t>
            </a:r>
            <a:r>
              <a:rPr sz="2200" b="1" spc="-5" dirty="0">
                <a:latin typeface="Calibri"/>
                <a:cs typeface="Calibri"/>
              </a:rPr>
              <a:t>управління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21" name="object 2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260591" y="5666232"/>
            <a:ext cx="2821686" cy="919734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6494526" y="5894628"/>
            <a:ext cx="235902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5" dirty="0">
                <a:latin typeface="Calibri"/>
                <a:cs typeface="Calibri"/>
              </a:rPr>
              <a:t>функції</a:t>
            </a:r>
            <a:r>
              <a:rPr sz="2200" b="1" spc="-55" dirty="0">
                <a:latin typeface="Calibri"/>
                <a:cs typeface="Calibri"/>
              </a:rPr>
              <a:t> </a:t>
            </a:r>
            <a:r>
              <a:rPr sz="2200" b="1" spc="-5" dirty="0">
                <a:latin typeface="Calibri"/>
                <a:cs typeface="Calibri"/>
              </a:rPr>
              <a:t>управління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54357" y="364032"/>
            <a:ext cx="6106146" cy="50717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21713" y="164083"/>
            <a:ext cx="612775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5" dirty="0">
                <a:solidFill>
                  <a:srgbClr val="FF0000"/>
                </a:solidFill>
              </a:rPr>
              <a:t>Основні</a:t>
            </a:r>
            <a:r>
              <a:rPr sz="4400" spc="-50" dirty="0">
                <a:solidFill>
                  <a:srgbClr val="FF0000"/>
                </a:solidFill>
              </a:rPr>
              <a:t> </a:t>
            </a:r>
            <a:r>
              <a:rPr sz="4400" dirty="0">
                <a:solidFill>
                  <a:srgbClr val="FF0000"/>
                </a:solidFill>
              </a:rPr>
              <a:t>завдання</a:t>
            </a:r>
            <a:r>
              <a:rPr sz="4400" spc="-35" dirty="0">
                <a:solidFill>
                  <a:srgbClr val="FF0000"/>
                </a:solidFill>
              </a:rPr>
              <a:t> </a:t>
            </a:r>
            <a:r>
              <a:rPr sz="4400" spc="-40" dirty="0">
                <a:solidFill>
                  <a:srgbClr val="FF0000"/>
                </a:solidFill>
              </a:rPr>
              <a:t>аудиту</a:t>
            </a:r>
            <a:endParaRPr sz="4400"/>
          </a:p>
        </p:txBody>
      </p:sp>
      <p:grpSp>
        <p:nvGrpSpPr>
          <p:cNvPr id="4" name="object 4"/>
          <p:cNvGrpSpPr/>
          <p:nvPr/>
        </p:nvGrpSpPr>
        <p:grpSpPr>
          <a:xfrm>
            <a:off x="688657" y="900112"/>
            <a:ext cx="8092440" cy="5824855"/>
            <a:chOff x="688657" y="900112"/>
            <a:chExt cx="8092440" cy="5824855"/>
          </a:xfrm>
        </p:grpSpPr>
        <p:sp>
          <p:nvSpPr>
            <p:cNvPr id="5" name="object 5"/>
            <p:cNvSpPr/>
            <p:nvPr/>
          </p:nvSpPr>
          <p:spPr>
            <a:xfrm>
              <a:off x="712152" y="913129"/>
              <a:ext cx="1216660" cy="5798820"/>
            </a:xfrm>
            <a:custGeom>
              <a:avLst/>
              <a:gdLst/>
              <a:ahLst/>
              <a:cxnLst/>
              <a:rect l="l" t="t" r="r" b="b"/>
              <a:pathLst>
                <a:path w="1216660" h="5798820">
                  <a:moveTo>
                    <a:pt x="15239" y="0"/>
                  </a:moveTo>
                  <a:lnTo>
                    <a:pt x="49310" y="34455"/>
                  </a:lnTo>
                  <a:lnTo>
                    <a:pt x="82891" y="69210"/>
                  </a:lnTo>
                  <a:lnTo>
                    <a:pt x="115981" y="104261"/>
                  </a:lnTo>
                  <a:lnTo>
                    <a:pt x="148582" y="139604"/>
                  </a:lnTo>
                  <a:lnTo>
                    <a:pt x="180692" y="175234"/>
                  </a:lnTo>
                  <a:lnTo>
                    <a:pt x="212312" y="211147"/>
                  </a:lnTo>
                  <a:lnTo>
                    <a:pt x="243442" y="247338"/>
                  </a:lnTo>
                  <a:lnTo>
                    <a:pt x="274082" y="283803"/>
                  </a:lnTo>
                  <a:lnTo>
                    <a:pt x="304231" y="320538"/>
                  </a:lnTo>
                  <a:lnTo>
                    <a:pt x="333891" y="357539"/>
                  </a:lnTo>
                  <a:lnTo>
                    <a:pt x="363060" y="394800"/>
                  </a:lnTo>
                  <a:lnTo>
                    <a:pt x="391739" y="432319"/>
                  </a:lnTo>
                  <a:lnTo>
                    <a:pt x="419928" y="470089"/>
                  </a:lnTo>
                  <a:lnTo>
                    <a:pt x="447627" y="508108"/>
                  </a:lnTo>
                  <a:lnTo>
                    <a:pt x="474835" y="546370"/>
                  </a:lnTo>
                  <a:lnTo>
                    <a:pt x="501554" y="584872"/>
                  </a:lnTo>
                  <a:lnTo>
                    <a:pt x="527782" y="623609"/>
                  </a:lnTo>
                  <a:lnTo>
                    <a:pt x="553520" y="662576"/>
                  </a:lnTo>
                  <a:lnTo>
                    <a:pt x="578768" y="701769"/>
                  </a:lnTo>
                  <a:lnTo>
                    <a:pt x="603526" y="741185"/>
                  </a:lnTo>
                  <a:lnTo>
                    <a:pt x="627794" y="780818"/>
                  </a:lnTo>
                  <a:lnTo>
                    <a:pt x="651571" y="820664"/>
                  </a:lnTo>
                  <a:lnTo>
                    <a:pt x="674859" y="860719"/>
                  </a:lnTo>
                  <a:lnTo>
                    <a:pt x="697656" y="900978"/>
                  </a:lnTo>
                  <a:lnTo>
                    <a:pt x="719963" y="941438"/>
                  </a:lnTo>
                  <a:lnTo>
                    <a:pt x="741780" y="982093"/>
                  </a:lnTo>
                  <a:lnTo>
                    <a:pt x="763107" y="1022940"/>
                  </a:lnTo>
                  <a:lnTo>
                    <a:pt x="783943" y="1063974"/>
                  </a:lnTo>
                  <a:lnTo>
                    <a:pt x="804290" y="1105191"/>
                  </a:lnTo>
                  <a:lnTo>
                    <a:pt x="824146" y="1146586"/>
                  </a:lnTo>
                  <a:lnTo>
                    <a:pt x="843512" y="1188156"/>
                  </a:lnTo>
                  <a:lnTo>
                    <a:pt x="862388" y="1229895"/>
                  </a:lnTo>
                  <a:lnTo>
                    <a:pt x="880774" y="1271799"/>
                  </a:lnTo>
                  <a:lnTo>
                    <a:pt x="898669" y="1313864"/>
                  </a:lnTo>
                  <a:lnTo>
                    <a:pt x="916075" y="1356086"/>
                  </a:lnTo>
                  <a:lnTo>
                    <a:pt x="932990" y="1398461"/>
                  </a:lnTo>
                  <a:lnTo>
                    <a:pt x="949415" y="1440983"/>
                  </a:lnTo>
                  <a:lnTo>
                    <a:pt x="965350" y="1483649"/>
                  </a:lnTo>
                  <a:lnTo>
                    <a:pt x="980795" y="1526454"/>
                  </a:lnTo>
                  <a:lnTo>
                    <a:pt x="995750" y="1569394"/>
                  </a:lnTo>
                  <a:lnTo>
                    <a:pt x="1010214" y="1612464"/>
                  </a:lnTo>
                  <a:lnTo>
                    <a:pt x="1024188" y="1655661"/>
                  </a:lnTo>
                  <a:lnTo>
                    <a:pt x="1037672" y="1698980"/>
                  </a:lnTo>
                  <a:lnTo>
                    <a:pt x="1050666" y="1742416"/>
                  </a:lnTo>
                  <a:lnTo>
                    <a:pt x="1063170" y="1785965"/>
                  </a:lnTo>
                  <a:lnTo>
                    <a:pt x="1075184" y="1829623"/>
                  </a:lnTo>
                  <a:lnTo>
                    <a:pt x="1086707" y="1873386"/>
                  </a:lnTo>
                  <a:lnTo>
                    <a:pt x="1097740" y="1917249"/>
                  </a:lnTo>
                  <a:lnTo>
                    <a:pt x="1108284" y="1961207"/>
                  </a:lnTo>
                  <a:lnTo>
                    <a:pt x="1118336" y="2005257"/>
                  </a:lnTo>
                  <a:lnTo>
                    <a:pt x="1127899" y="2049394"/>
                  </a:lnTo>
                  <a:lnTo>
                    <a:pt x="1136972" y="2093613"/>
                  </a:lnTo>
                  <a:lnTo>
                    <a:pt x="1145554" y="2137911"/>
                  </a:lnTo>
                  <a:lnTo>
                    <a:pt x="1153646" y="2182283"/>
                  </a:lnTo>
                  <a:lnTo>
                    <a:pt x="1161248" y="2226724"/>
                  </a:lnTo>
                  <a:lnTo>
                    <a:pt x="1168360" y="2271231"/>
                  </a:lnTo>
                  <a:lnTo>
                    <a:pt x="1174982" y="2315799"/>
                  </a:lnTo>
                  <a:lnTo>
                    <a:pt x="1181114" y="2360424"/>
                  </a:lnTo>
                  <a:lnTo>
                    <a:pt x="1186755" y="2405100"/>
                  </a:lnTo>
                  <a:lnTo>
                    <a:pt x="1191906" y="2449825"/>
                  </a:lnTo>
                  <a:lnTo>
                    <a:pt x="1196567" y="2494593"/>
                  </a:lnTo>
                  <a:lnTo>
                    <a:pt x="1200738" y="2539400"/>
                  </a:lnTo>
                  <a:lnTo>
                    <a:pt x="1204418" y="2584242"/>
                  </a:lnTo>
                  <a:lnTo>
                    <a:pt x="1207609" y="2629115"/>
                  </a:lnTo>
                  <a:lnTo>
                    <a:pt x="1210309" y="2674014"/>
                  </a:lnTo>
                  <a:lnTo>
                    <a:pt x="1212519" y="2718934"/>
                  </a:lnTo>
                  <a:lnTo>
                    <a:pt x="1214239" y="2763872"/>
                  </a:lnTo>
                  <a:lnTo>
                    <a:pt x="1215469" y="2808823"/>
                  </a:lnTo>
                  <a:lnTo>
                    <a:pt x="1216209" y="2853783"/>
                  </a:lnTo>
                  <a:lnTo>
                    <a:pt x="1216458" y="2898748"/>
                  </a:lnTo>
                  <a:lnTo>
                    <a:pt x="1216217" y="2943712"/>
                  </a:lnTo>
                  <a:lnTo>
                    <a:pt x="1215486" y="2988672"/>
                  </a:lnTo>
                  <a:lnTo>
                    <a:pt x="1214265" y="3033623"/>
                  </a:lnTo>
                  <a:lnTo>
                    <a:pt x="1212554" y="3078561"/>
                  </a:lnTo>
                  <a:lnTo>
                    <a:pt x="1210352" y="3123482"/>
                  </a:lnTo>
                  <a:lnTo>
                    <a:pt x="1207660" y="3168382"/>
                  </a:lnTo>
                  <a:lnTo>
                    <a:pt x="1204478" y="3213255"/>
                  </a:lnTo>
                  <a:lnTo>
                    <a:pt x="1200806" y="3258098"/>
                  </a:lnTo>
                  <a:lnTo>
                    <a:pt x="1196644" y="3302906"/>
                  </a:lnTo>
                  <a:lnTo>
                    <a:pt x="1191992" y="3347675"/>
                  </a:lnTo>
                  <a:lnTo>
                    <a:pt x="1186849" y="3392400"/>
                  </a:lnTo>
                  <a:lnTo>
                    <a:pt x="1181216" y="3437078"/>
                  </a:lnTo>
                  <a:lnTo>
                    <a:pt x="1175093" y="3481703"/>
                  </a:lnTo>
                  <a:lnTo>
                    <a:pt x="1168480" y="3526272"/>
                  </a:lnTo>
                  <a:lnTo>
                    <a:pt x="1161376" y="3570781"/>
                  </a:lnTo>
                  <a:lnTo>
                    <a:pt x="1153783" y="3615224"/>
                  </a:lnTo>
                  <a:lnTo>
                    <a:pt x="1145699" y="3659597"/>
                  </a:lnTo>
                  <a:lnTo>
                    <a:pt x="1137125" y="3703896"/>
                  </a:lnTo>
                  <a:lnTo>
                    <a:pt x="1128061" y="3748118"/>
                  </a:lnTo>
                  <a:lnTo>
                    <a:pt x="1118507" y="3792256"/>
                  </a:lnTo>
                  <a:lnTo>
                    <a:pt x="1108462" y="3836308"/>
                  </a:lnTo>
                  <a:lnTo>
                    <a:pt x="1097927" y="3880268"/>
                  </a:lnTo>
                  <a:lnTo>
                    <a:pt x="1086902" y="3924133"/>
                  </a:lnTo>
                  <a:lnTo>
                    <a:pt x="1075387" y="3967897"/>
                  </a:lnTo>
                  <a:lnTo>
                    <a:pt x="1063382" y="4011558"/>
                  </a:lnTo>
                  <a:lnTo>
                    <a:pt x="1050887" y="4055109"/>
                  </a:lnTo>
                  <a:lnTo>
                    <a:pt x="1037901" y="4098548"/>
                  </a:lnTo>
                  <a:lnTo>
                    <a:pt x="1024425" y="4141869"/>
                  </a:lnTo>
                  <a:lnTo>
                    <a:pt x="1010459" y="4185068"/>
                  </a:lnTo>
                  <a:lnTo>
                    <a:pt x="996003" y="4228141"/>
                  </a:lnTo>
                  <a:lnTo>
                    <a:pt x="981056" y="4271084"/>
                  </a:lnTo>
                  <a:lnTo>
                    <a:pt x="965619" y="4313892"/>
                  </a:lnTo>
                  <a:lnTo>
                    <a:pt x="949693" y="4356561"/>
                  </a:lnTo>
                  <a:lnTo>
                    <a:pt x="933275" y="4399086"/>
                  </a:lnTo>
                  <a:lnTo>
                    <a:pt x="916368" y="4441464"/>
                  </a:lnTo>
                  <a:lnTo>
                    <a:pt x="898971" y="4483689"/>
                  </a:lnTo>
                  <a:lnTo>
                    <a:pt x="881083" y="4525757"/>
                  </a:lnTo>
                  <a:lnTo>
                    <a:pt x="862705" y="4567665"/>
                  </a:lnTo>
                  <a:lnTo>
                    <a:pt x="843837" y="4609407"/>
                  </a:lnTo>
                  <a:lnTo>
                    <a:pt x="824479" y="4650980"/>
                  </a:lnTo>
                  <a:lnTo>
                    <a:pt x="804630" y="4692379"/>
                  </a:lnTo>
                  <a:lnTo>
                    <a:pt x="784292" y="4733600"/>
                  </a:lnTo>
                  <a:lnTo>
                    <a:pt x="763463" y="4774637"/>
                  </a:lnTo>
                  <a:lnTo>
                    <a:pt x="742144" y="4815488"/>
                  </a:lnTo>
                  <a:lnTo>
                    <a:pt x="720335" y="4856148"/>
                  </a:lnTo>
                  <a:lnTo>
                    <a:pt x="698035" y="4896611"/>
                  </a:lnTo>
                  <a:lnTo>
                    <a:pt x="675245" y="4936875"/>
                  </a:lnTo>
                  <a:lnTo>
                    <a:pt x="651966" y="4976934"/>
                  </a:lnTo>
                  <a:lnTo>
                    <a:pt x="628195" y="5016785"/>
                  </a:lnTo>
                  <a:lnTo>
                    <a:pt x="603935" y="5056422"/>
                  </a:lnTo>
                  <a:lnTo>
                    <a:pt x="579185" y="5095842"/>
                  </a:lnTo>
                  <a:lnTo>
                    <a:pt x="553944" y="5135040"/>
                  </a:lnTo>
                  <a:lnTo>
                    <a:pt x="528213" y="5174012"/>
                  </a:lnTo>
                  <a:lnTo>
                    <a:pt x="501992" y="5212753"/>
                  </a:lnTo>
                  <a:lnTo>
                    <a:pt x="475281" y="5251260"/>
                  </a:lnTo>
                  <a:lnTo>
                    <a:pt x="448079" y="5289527"/>
                  </a:lnTo>
                  <a:lnTo>
                    <a:pt x="420387" y="5327551"/>
                  </a:lnTo>
                  <a:lnTo>
                    <a:pt x="392205" y="5365327"/>
                  </a:lnTo>
                  <a:lnTo>
                    <a:pt x="363533" y="5402850"/>
                  </a:lnTo>
                  <a:lnTo>
                    <a:pt x="334371" y="5440117"/>
                  </a:lnTo>
                  <a:lnTo>
                    <a:pt x="304718" y="5477123"/>
                  </a:lnTo>
                  <a:lnTo>
                    <a:pt x="274576" y="5513864"/>
                  </a:lnTo>
                  <a:lnTo>
                    <a:pt x="243943" y="5550335"/>
                  </a:lnTo>
                  <a:lnTo>
                    <a:pt x="212819" y="5586531"/>
                  </a:lnTo>
                  <a:lnTo>
                    <a:pt x="181206" y="5622450"/>
                  </a:lnTo>
                  <a:lnTo>
                    <a:pt x="149102" y="5658086"/>
                  </a:lnTo>
                  <a:lnTo>
                    <a:pt x="116508" y="5693434"/>
                  </a:lnTo>
                  <a:lnTo>
                    <a:pt x="83424" y="5728492"/>
                  </a:lnTo>
                  <a:lnTo>
                    <a:pt x="49850" y="5763253"/>
                  </a:lnTo>
                  <a:lnTo>
                    <a:pt x="15786" y="5797715"/>
                  </a:lnTo>
                  <a:lnTo>
                    <a:pt x="15595" y="5797892"/>
                  </a:lnTo>
                  <a:lnTo>
                    <a:pt x="15417" y="5798070"/>
                  </a:lnTo>
                  <a:lnTo>
                    <a:pt x="15239" y="5798248"/>
                  </a:lnTo>
                  <a:lnTo>
                    <a:pt x="0" y="5783008"/>
                  </a:lnTo>
                  <a:lnTo>
                    <a:pt x="33892" y="5748735"/>
                  </a:lnTo>
                  <a:lnTo>
                    <a:pt x="67297" y="5714163"/>
                  </a:lnTo>
                  <a:lnTo>
                    <a:pt x="100214" y="5679296"/>
                  </a:lnTo>
                  <a:lnTo>
                    <a:pt x="132644" y="5644140"/>
                  </a:lnTo>
                  <a:lnTo>
                    <a:pt x="164586" y="5608698"/>
                  </a:lnTo>
                  <a:lnTo>
                    <a:pt x="196040" y="5572975"/>
                  </a:lnTo>
                  <a:lnTo>
                    <a:pt x="227007" y="5536975"/>
                  </a:lnTo>
                  <a:lnTo>
                    <a:pt x="257487" y="5500702"/>
                  </a:lnTo>
                  <a:lnTo>
                    <a:pt x="287478" y="5464160"/>
                  </a:lnTo>
                  <a:lnTo>
                    <a:pt x="316983" y="5427355"/>
                  </a:lnTo>
                  <a:lnTo>
                    <a:pt x="345999" y="5390290"/>
                  </a:lnTo>
                  <a:lnTo>
                    <a:pt x="374528" y="5352970"/>
                  </a:lnTo>
                  <a:lnTo>
                    <a:pt x="402570" y="5315399"/>
                  </a:lnTo>
                  <a:lnTo>
                    <a:pt x="430124" y="5277581"/>
                  </a:lnTo>
                  <a:lnTo>
                    <a:pt x="457190" y="5239520"/>
                  </a:lnTo>
                  <a:lnTo>
                    <a:pt x="483768" y="5201222"/>
                  </a:lnTo>
                  <a:lnTo>
                    <a:pt x="509859" y="5162690"/>
                  </a:lnTo>
                  <a:lnTo>
                    <a:pt x="535463" y="5123928"/>
                  </a:lnTo>
                  <a:lnTo>
                    <a:pt x="560579" y="5084942"/>
                  </a:lnTo>
                  <a:lnTo>
                    <a:pt x="585207" y="5045734"/>
                  </a:lnTo>
                  <a:lnTo>
                    <a:pt x="609348" y="5006311"/>
                  </a:lnTo>
                  <a:lnTo>
                    <a:pt x="633001" y="4966675"/>
                  </a:lnTo>
                  <a:lnTo>
                    <a:pt x="656166" y="4926831"/>
                  </a:lnTo>
                  <a:lnTo>
                    <a:pt x="678844" y="4886784"/>
                  </a:lnTo>
                  <a:lnTo>
                    <a:pt x="701035" y="4846538"/>
                  </a:lnTo>
                  <a:lnTo>
                    <a:pt x="722737" y="4806097"/>
                  </a:lnTo>
                  <a:lnTo>
                    <a:pt x="743952" y="4765466"/>
                  </a:lnTo>
                  <a:lnTo>
                    <a:pt x="764680" y="4724648"/>
                  </a:lnTo>
                  <a:lnTo>
                    <a:pt x="784920" y="4683649"/>
                  </a:lnTo>
                  <a:lnTo>
                    <a:pt x="804672" y="4642472"/>
                  </a:lnTo>
                  <a:lnTo>
                    <a:pt x="823937" y="4601123"/>
                  </a:lnTo>
                  <a:lnTo>
                    <a:pt x="842714" y="4559604"/>
                  </a:lnTo>
                  <a:lnTo>
                    <a:pt x="861004" y="4517921"/>
                  </a:lnTo>
                  <a:lnTo>
                    <a:pt x="878805" y="4476078"/>
                  </a:lnTo>
                  <a:lnTo>
                    <a:pt x="896120" y="4434078"/>
                  </a:lnTo>
                  <a:lnTo>
                    <a:pt x="912947" y="4391928"/>
                  </a:lnTo>
                  <a:lnTo>
                    <a:pt x="929286" y="4349630"/>
                  </a:lnTo>
                  <a:lnTo>
                    <a:pt x="945137" y="4307189"/>
                  </a:lnTo>
                  <a:lnTo>
                    <a:pt x="960501" y="4264610"/>
                  </a:lnTo>
                  <a:lnTo>
                    <a:pt x="975377" y="4221897"/>
                  </a:lnTo>
                  <a:lnTo>
                    <a:pt x="989766" y="4179054"/>
                  </a:lnTo>
                  <a:lnTo>
                    <a:pt x="1003667" y="4136085"/>
                  </a:lnTo>
                  <a:lnTo>
                    <a:pt x="1017081" y="4092995"/>
                  </a:lnTo>
                  <a:lnTo>
                    <a:pt x="1030007" y="4049788"/>
                  </a:lnTo>
                  <a:lnTo>
                    <a:pt x="1042445" y="4006469"/>
                  </a:lnTo>
                  <a:lnTo>
                    <a:pt x="1054396" y="3963041"/>
                  </a:lnTo>
                  <a:lnTo>
                    <a:pt x="1065859" y="3919510"/>
                  </a:lnTo>
                  <a:lnTo>
                    <a:pt x="1076834" y="3875879"/>
                  </a:lnTo>
                  <a:lnTo>
                    <a:pt x="1087322" y="3832152"/>
                  </a:lnTo>
                  <a:lnTo>
                    <a:pt x="1097323" y="3788335"/>
                  </a:lnTo>
                  <a:lnTo>
                    <a:pt x="1106835" y="3744431"/>
                  </a:lnTo>
                  <a:lnTo>
                    <a:pt x="1115860" y="3700445"/>
                  </a:lnTo>
                  <a:lnTo>
                    <a:pt x="1124398" y="3656381"/>
                  </a:lnTo>
                  <a:lnTo>
                    <a:pt x="1132448" y="3612243"/>
                  </a:lnTo>
                  <a:lnTo>
                    <a:pt x="1140010" y="3568036"/>
                  </a:lnTo>
                  <a:lnTo>
                    <a:pt x="1147084" y="3523764"/>
                  </a:lnTo>
                  <a:lnTo>
                    <a:pt x="1153671" y="3479432"/>
                  </a:lnTo>
                  <a:lnTo>
                    <a:pt x="1159771" y="3435043"/>
                  </a:lnTo>
                  <a:lnTo>
                    <a:pt x="1165383" y="3390602"/>
                  </a:lnTo>
                  <a:lnTo>
                    <a:pt x="1170507" y="3346114"/>
                  </a:lnTo>
                  <a:lnTo>
                    <a:pt x="1175143" y="3301582"/>
                  </a:lnTo>
                  <a:lnTo>
                    <a:pt x="1179292" y="3257011"/>
                  </a:lnTo>
                  <a:lnTo>
                    <a:pt x="1182954" y="3212406"/>
                  </a:lnTo>
                  <a:lnTo>
                    <a:pt x="1186127" y="3167770"/>
                  </a:lnTo>
                  <a:lnTo>
                    <a:pt x="1188813" y="3123108"/>
                  </a:lnTo>
                  <a:lnTo>
                    <a:pt x="1191012" y="3078425"/>
                  </a:lnTo>
                  <a:lnTo>
                    <a:pt x="1192723" y="3033724"/>
                  </a:lnTo>
                  <a:lnTo>
                    <a:pt x="1193946" y="2989010"/>
                  </a:lnTo>
                  <a:lnTo>
                    <a:pt x="1194682" y="2944287"/>
                  </a:lnTo>
                  <a:lnTo>
                    <a:pt x="1194930" y="2899560"/>
                  </a:lnTo>
                  <a:lnTo>
                    <a:pt x="1194690" y="2854833"/>
                  </a:lnTo>
                  <a:lnTo>
                    <a:pt x="1193963" y="2810111"/>
                  </a:lnTo>
                  <a:lnTo>
                    <a:pt x="1192748" y="2765396"/>
                  </a:lnTo>
                  <a:lnTo>
                    <a:pt x="1191046" y="2720695"/>
                  </a:lnTo>
                  <a:lnTo>
                    <a:pt x="1188856" y="2676011"/>
                  </a:lnTo>
                  <a:lnTo>
                    <a:pt x="1186178" y="2631349"/>
                  </a:lnTo>
                  <a:lnTo>
                    <a:pt x="1183013" y="2586713"/>
                  </a:lnTo>
                  <a:lnTo>
                    <a:pt x="1179360" y="2542106"/>
                  </a:lnTo>
                  <a:lnTo>
                    <a:pt x="1175219" y="2497535"/>
                  </a:lnTo>
                  <a:lnTo>
                    <a:pt x="1170591" y="2453002"/>
                  </a:lnTo>
                  <a:lnTo>
                    <a:pt x="1165475" y="2408513"/>
                  </a:lnTo>
                  <a:lnTo>
                    <a:pt x="1159872" y="2364071"/>
                  </a:lnTo>
                  <a:lnTo>
                    <a:pt x="1153781" y="2319681"/>
                  </a:lnTo>
                  <a:lnTo>
                    <a:pt x="1147202" y="2275347"/>
                  </a:lnTo>
                  <a:lnTo>
                    <a:pt x="1140136" y="2231073"/>
                  </a:lnTo>
                  <a:lnTo>
                    <a:pt x="1132582" y="2186865"/>
                  </a:lnTo>
                  <a:lnTo>
                    <a:pt x="1124540" y="2142726"/>
                  </a:lnTo>
                  <a:lnTo>
                    <a:pt x="1116011" y="2098660"/>
                  </a:lnTo>
                  <a:lnTo>
                    <a:pt x="1106994" y="2054672"/>
                  </a:lnTo>
                  <a:lnTo>
                    <a:pt x="1097490" y="2010766"/>
                  </a:lnTo>
                  <a:lnTo>
                    <a:pt x="1087498" y="1966947"/>
                  </a:lnTo>
                  <a:lnTo>
                    <a:pt x="1077018" y="1923219"/>
                  </a:lnTo>
                  <a:lnTo>
                    <a:pt x="1066051" y="1879585"/>
                  </a:lnTo>
                  <a:lnTo>
                    <a:pt x="1054596" y="1836051"/>
                  </a:lnTo>
                  <a:lnTo>
                    <a:pt x="1042653" y="1792621"/>
                  </a:lnTo>
                  <a:lnTo>
                    <a:pt x="1030223" y="1749300"/>
                  </a:lnTo>
                  <a:lnTo>
                    <a:pt x="1017305" y="1706090"/>
                  </a:lnTo>
                  <a:lnTo>
                    <a:pt x="1003900" y="1662998"/>
                  </a:lnTo>
                  <a:lnTo>
                    <a:pt x="990007" y="1620026"/>
                  </a:lnTo>
                  <a:lnTo>
                    <a:pt x="975626" y="1577180"/>
                  </a:lnTo>
                  <a:lnTo>
                    <a:pt x="960758" y="1534464"/>
                  </a:lnTo>
                  <a:lnTo>
                    <a:pt x="945402" y="1491881"/>
                  </a:lnTo>
                  <a:lnTo>
                    <a:pt x="929558" y="1449438"/>
                  </a:lnTo>
                  <a:lnTo>
                    <a:pt x="913227" y="1407137"/>
                  </a:lnTo>
                  <a:lnTo>
                    <a:pt x="896408" y="1364983"/>
                  </a:lnTo>
                  <a:lnTo>
                    <a:pt x="879101" y="1322980"/>
                  </a:lnTo>
                  <a:lnTo>
                    <a:pt x="861307" y="1281133"/>
                  </a:lnTo>
                  <a:lnTo>
                    <a:pt x="843025" y="1239446"/>
                  </a:lnTo>
                  <a:lnTo>
                    <a:pt x="824256" y="1197924"/>
                  </a:lnTo>
                  <a:lnTo>
                    <a:pt x="804999" y="1156570"/>
                  </a:lnTo>
                  <a:lnTo>
                    <a:pt x="785254" y="1115390"/>
                  </a:lnTo>
                  <a:lnTo>
                    <a:pt x="765022" y="1074386"/>
                  </a:lnTo>
                  <a:lnTo>
                    <a:pt x="744302" y="1033565"/>
                  </a:lnTo>
                  <a:lnTo>
                    <a:pt x="723094" y="992929"/>
                  </a:lnTo>
                  <a:lnTo>
                    <a:pt x="701399" y="952484"/>
                  </a:lnTo>
                  <a:lnTo>
                    <a:pt x="679216" y="912234"/>
                  </a:lnTo>
                  <a:lnTo>
                    <a:pt x="656546" y="872182"/>
                  </a:lnTo>
                  <a:lnTo>
                    <a:pt x="633387" y="832334"/>
                  </a:lnTo>
                  <a:lnTo>
                    <a:pt x="609742" y="792693"/>
                  </a:lnTo>
                  <a:lnTo>
                    <a:pt x="585608" y="753265"/>
                  </a:lnTo>
                  <a:lnTo>
                    <a:pt x="560987" y="714053"/>
                  </a:lnTo>
                  <a:lnTo>
                    <a:pt x="535878" y="675061"/>
                  </a:lnTo>
                  <a:lnTo>
                    <a:pt x="510282" y="636294"/>
                  </a:lnTo>
                  <a:lnTo>
                    <a:pt x="484198" y="597757"/>
                  </a:lnTo>
                  <a:lnTo>
                    <a:pt x="457626" y="559453"/>
                  </a:lnTo>
                  <a:lnTo>
                    <a:pt x="430567" y="521388"/>
                  </a:lnTo>
                  <a:lnTo>
                    <a:pt x="403020" y="483564"/>
                  </a:lnTo>
                  <a:lnTo>
                    <a:pt x="374985" y="445987"/>
                  </a:lnTo>
                  <a:lnTo>
                    <a:pt x="346463" y="408661"/>
                  </a:lnTo>
                  <a:lnTo>
                    <a:pt x="317453" y="371590"/>
                  </a:lnTo>
                  <a:lnTo>
                    <a:pt x="287955" y="334779"/>
                  </a:lnTo>
                  <a:lnTo>
                    <a:pt x="257970" y="298232"/>
                  </a:lnTo>
                  <a:lnTo>
                    <a:pt x="227497" y="261953"/>
                  </a:lnTo>
                  <a:lnTo>
                    <a:pt x="196537" y="225947"/>
                  </a:lnTo>
                  <a:lnTo>
                    <a:pt x="165089" y="190217"/>
                  </a:lnTo>
                  <a:lnTo>
                    <a:pt x="133153" y="154769"/>
                  </a:lnTo>
                  <a:lnTo>
                    <a:pt x="100729" y="119606"/>
                  </a:lnTo>
                  <a:lnTo>
                    <a:pt x="67818" y="84733"/>
                  </a:lnTo>
                  <a:lnTo>
                    <a:pt x="34419" y="50155"/>
                  </a:lnTo>
                  <a:lnTo>
                    <a:pt x="533" y="15875"/>
                  </a:lnTo>
                  <a:lnTo>
                    <a:pt x="355" y="15621"/>
                  </a:lnTo>
                  <a:lnTo>
                    <a:pt x="177" y="15494"/>
                  </a:lnTo>
                  <a:lnTo>
                    <a:pt x="0" y="15240"/>
                  </a:lnTo>
                  <a:lnTo>
                    <a:pt x="15239" y="0"/>
                  </a:lnTo>
                  <a:close/>
                </a:path>
              </a:pathLst>
            </a:custGeom>
            <a:ln w="25907">
              <a:solidFill>
                <a:srgbClr val="9BBA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5171" y="984491"/>
              <a:ext cx="7785354" cy="74296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3419" y="972311"/>
              <a:ext cx="691896" cy="69189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93419" y="972311"/>
              <a:ext cx="692150" cy="692150"/>
            </a:xfrm>
            <a:custGeom>
              <a:avLst/>
              <a:gdLst/>
              <a:ahLst/>
              <a:cxnLst/>
              <a:rect l="l" t="t" r="r" b="b"/>
              <a:pathLst>
                <a:path w="692150" h="692150">
                  <a:moveTo>
                    <a:pt x="0" y="345948"/>
                  </a:moveTo>
                  <a:lnTo>
                    <a:pt x="3158" y="299016"/>
                  </a:lnTo>
                  <a:lnTo>
                    <a:pt x="12357" y="254000"/>
                  </a:lnTo>
                  <a:lnTo>
                    <a:pt x="27186" y="211312"/>
                  </a:lnTo>
                  <a:lnTo>
                    <a:pt x="47232" y="171365"/>
                  </a:lnTo>
                  <a:lnTo>
                    <a:pt x="72083" y="134572"/>
                  </a:lnTo>
                  <a:lnTo>
                    <a:pt x="101326" y="101346"/>
                  </a:lnTo>
                  <a:lnTo>
                    <a:pt x="134550" y="72098"/>
                  </a:lnTo>
                  <a:lnTo>
                    <a:pt x="171342" y="47244"/>
                  </a:lnTo>
                  <a:lnTo>
                    <a:pt x="211290" y="27193"/>
                  </a:lnTo>
                  <a:lnTo>
                    <a:pt x="253982" y="12361"/>
                  </a:lnTo>
                  <a:lnTo>
                    <a:pt x="299005" y="3159"/>
                  </a:lnTo>
                  <a:lnTo>
                    <a:pt x="345948" y="0"/>
                  </a:lnTo>
                  <a:lnTo>
                    <a:pt x="392890" y="3159"/>
                  </a:lnTo>
                  <a:lnTo>
                    <a:pt x="437913" y="12361"/>
                  </a:lnTo>
                  <a:lnTo>
                    <a:pt x="480605" y="27193"/>
                  </a:lnTo>
                  <a:lnTo>
                    <a:pt x="520553" y="47243"/>
                  </a:lnTo>
                  <a:lnTo>
                    <a:pt x="557345" y="72098"/>
                  </a:lnTo>
                  <a:lnTo>
                    <a:pt x="590569" y="101345"/>
                  </a:lnTo>
                  <a:lnTo>
                    <a:pt x="619812" y="134572"/>
                  </a:lnTo>
                  <a:lnTo>
                    <a:pt x="644663" y="171365"/>
                  </a:lnTo>
                  <a:lnTo>
                    <a:pt x="664709" y="211312"/>
                  </a:lnTo>
                  <a:lnTo>
                    <a:pt x="679538" y="253999"/>
                  </a:lnTo>
                  <a:lnTo>
                    <a:pt x="688737" y="299016"/>
                  </a:lnTo>
                  <a:lnTo>
                    <a:pt x="691896" y="345948"/>
                  </a:lnTo>
                  <a:lnTo>
                    <a:pt x="688737" y="392879"/>
                  </a:lnTo>
                  <a:lnTo>
                    <a:pt x="679538" y="437895"/>
                  </a:lnTo>
                  <a:lnTo>
                    <a:pt x="664709" y="480583"/>
                  </a:lnTo>
                  <a:lnTo>
                    <a:pt x="644663" y="520530"/>
                  </a:lnTo>
                  <a:lnTo>
                    <a:pt x="619812" y="557323"/>
                  </a:lnTo>
                  <a:lnTo>
                    <a:pt x="590569" y="590549"/>
                  </a:lnTo>
                  <a:lnTo>
                    <a:pt x="557345" y="619797"/>
                  </a:lnTo>
                  <a:lnTo>
                    <a:pt x="520553" y="644651"/>
                  </a:lnTo>
                  <a:lnTo>
                    <a:pt x="480605" y="664702"/>
                  </a:lnTo>
                  <a:lnTo>
                    <a:pt x="437913" y="679534"/>
                  </a:lnTo>
                  <a:lnTo>
                    <a:pt x="392890" y="688736"/>
                  </a:lnTo>
                  <a:lnTo>
                    <a:pt x="345948" y="691896"/>
                  </a:lnTo>
                  <a:lnTo>
                    <a:pt x="299005" y="688736"/>
                  </a:lnTo>
                  <a:lnTo>
                    <a:pt x="253982" y="679534"/>
                  </a:lnTo>
                  <a:lnTo>
                    <a:pt x="211290" y="664702"/>
                  </a:lnTo>
                  <a:lnTo>
                    <a:pt x="171342" y="644652"/>
                  </a:lnTo>
                  <a:lnTo>
                    <a:pt x="134550" y="619797"/>
                  </a:lnTo>
                  <a:lnTo>
                    <a:pt x="101326" y="590550"/>
                  </a:lnTo>
                  <a:lnTo>
                    <a:pt x="72083" y="557323"/>
                  </a:lnTo>
                  <a:lnTo>
                    <a:pt x="47232" y="520530"/>
                  </a:lnTo>
                  <a:lnTo>
                    <a:pt x="27186" y="480583"/>
                  </a:lnTo>
                  <a:lnTo>
                    <a:pt x="12357" y="437896"/>
                  </a:lnTo>
                  <a:lnTo>
                    <a:pt x="3158" y="392879"/>
                  </a:lnTo>
                  <a:lnTo>
                    <a:pt x="0" y="345948"/>
                  </a:lnTo>
                  <a:close/>
                </a:path>
              </a:pathLst>
            </a:custGeom>
            <a:ln w="9144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96568" y="1816608"/>
              <a:ext cx="7283958" cy="74142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94815" y="1802891"/>
              <a:ext cx="691896" cy="69342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194815" y="1802891"/>
              <a:ext cx="692150" cy="693420"/>
            </a:xfrm>
            <a:custGeom>
              <a:avLst/>
              <a:gdLst/>
              <a:ahLst/>
              <a:cxnLst/>
              <a:rect l="l" t="t" r="r" b="b"/>
              <a:pathLst>
                <a:path w="692150" h="693419">
                  <a:moveTo>
                    <a:pt x="0" y="346710"/>
                  </a:moveTo>
                  <a:lnTo>
                    <a:pt x="3159" y="299656"/>
                  </a:lnTo>
                  <a:lnTo>
                    <a:pt x="12361" y="254529"/>
                  </a:lnTo>
                  <a:lnTo>
                    <a:pt x="27193" y="211740"/>
                  </a:lnTo>
                  <a:lnTo>
                    <a:pt x="47243" y="171704"/>
                  </a:lnTo>
                  <a:lnTo>
                    <a:pt x="72098" y="134831"/>
                  </a:lnTo>
                  <a:lnTo>
                    <a:pt x="101345" y="101536"/>
                  </a:lnTo>
                  <a:lnTo>
                    <a:pt x="134572" y="72231"/>
                  </a:lnTo>
                  <a:lnTo>
                    <a:pt x="171365" y="47328"/>
                  </a:lnTo>
                  <a:lnTo>
                    <a:pt x="211312" y="27241"/>
                  </a:lnTo>
                  <a:lnTo>
                    <a:pt x="253999" y="12382"/>
                  </a:lnTo>
                  <a:lnTo>
                    <a:pt x="299016" y="3164"/>
                  </a:lnTo>
                  <a:lnTo>
                    <a:pt x="345947" y="0"/>
                  </a:lnTo>
                  <a:lnTo>
                    <a:pt x="392879" y="3164"/>
                  </a:lnTo>
                  <a:lnTo>
                    <a:pt x="437896" y="12382"/>
                  </a:lnTo>
                  <a:lnTo>
                    <a:pt x="480583" y="27241"/>
                  </a:lnTo>
                  <a:lnTo>
                    <a:pt x="520530" y="47328"/>
                  </a:lnTo>
                  <a:lnTo>
                    <a:pt x="557323" y="72231"/>
                  </a:lnTo>
                  <a:lnTo>
                    <a:pt x="590550" y="101536"/>
                  </a:lnTo>
                  <a:lnTo>
                    <a:pt x="619797" y="134831"/>
                  </a:lnTo>
                  <a:lnTo>
                    <a:pt x="644652" y="171703"/>
                  </a:lnTo>
                  <a:lnTo>
                    <a:pt x="664702" y="211740"/>
                  </a:lnTo>
                  <a:lnTo>
                    <a:pt x="679534" y="254529"/>
                  </a:lnTo>
                  <a:lnTo>
                    <a:pt x="688736" y="299656"/>
                  </a:lnTo>
                  <a:lnTo>
                    <a:pt x="691896" y="346710"/>
                  </a:lnTo>
                  <a:lnTo>
                    <a:pt x="688736" y="393763"/>
                  </a:lnTo>
                  <a:lnTo>
                    <a:pt x="679534" y="438890"/>
                  </a:lnTo>
                  <a:lnTo>
                    <a:pt x="664702" y="481679"/>
                  </a:lnTo>
                  <a:lnTo>
                    <a:pt x="644652" y="521715"/>
                  </a:lnTo>
                  <a:lnTo>
                    <a:pt x="619797" y="558588"/>
                  </a:lnTo>
                  <a:lnTo>
                    <a:pt x="590550" y="591883"/>
                  </a:lnTo>
                  <a:lnTo>
                    <a:pt x="557323" y="621188"/>
                  </a:lnTo>
                  <a:lnTo>
                    <a:pt x="520530" y="646091"/>
                  </a:lnTo>
                  <a:lnTo>
                    <a:pt x="480583" y="666178"/>
                  </a:lnTo>
                  <a:lnTo>
                    <a:pt x="437895" y="681037"/>
                  </a:lnTo>
                  <a:lnTo>
                    <a:pt x="392879" y="690255"/>
                  </a:lnTo>
                  <a:lnTo>
                    <a:pt x="345947" y="693420"/>
                  </a:lnTo>
                  <a:lnTo>
                    <a:pt x="299016" y="690255"/>
                  </a:lnTo>
                  <a:lnTo>
                    <a:pt x="254000" y="681037"/>
                  </a:lnTo>
                  <a:lnTo>
                    <a:pt x="211312" y="666178"/>
                  </a:lnTo>
                  <a:lnTo>
                    <a:pt x="171365" y="646091"/>
                  </a:lnTo>
                  <a:lnTo>
                    <a:pt x="134572" y="621188"/>
                  </a:lnTo>
                  <a:lnTo>
                    <a:pt x="101346" y="591883"/>
                  </a:lnTo>
                  <a:lnTo>
                    <a:pt x="72098" y="558588"/>
                  </a:lnTo>
                  <a:lnTo>
                    <a:pt x="47244" y="521716"/>
                  </a:lnTo>
                  <a:lnTo>
                    <a:pt x="27193" y="481679"/>
                  </a:lnTo>
                  <a:lnTo>
                    <a:pt x="12361" y="438890"/>
                  </a:lnTo>
                  <a:lnTo>
                    <a:pt x="3159" y="393763"/>
                  </a:lnTo>
                  <a:lnTo>
                    <a:pt x="0" y="346710"/>
                  </a:lnTo>
                  <a:close/>
                </a:path>
              </a:pathLst>
            </a:custGeom>
            <a:ln w="9144">
              <a:solidFill>
                <a:srgbClr val="BE6A4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70887" y="2647188"/>
              <a:ext cx="7009638" cy="74142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69136" y="2633472"/>
              <a:ext cx="691895" cy="693419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469136" y="2633472"/>
              <a:ext cx="692150" cy="693420"/>
            </a:xfrm>
            <a:custGeom>
              <a:avLst/>
              <a:gdLst/>
              <a:ahLst/>
              <a:cxnLst/>
              <a:rect l="l" t="t" r="r" b="b"/>
              <a:pathLst>
                <a:path w="692150" h="693420">
                  <a:moveTo>
                    <a:pt x="0" y="346710"/>
                  </a:moveTo>
                  <a:lnTo>
                    <a:pt x="3159" y="299656"/>
                  </a:lnTo>
                  <a:lnTo>
                    <a:pt x="12361" y="254529"/>
                  </a:lnTo>
                  <a:lnTo>
                    <a:pt x="27193" y="211740"/>
                  </a:lnTo>
                  <a:lnTo>
                    <a:pt x="47243" y="171704"/>
                  </a:lnTo>
                  <a:lnTo>
                    <a:pt x="72098" y="134831"/>
                  </a:lnTo>
                  <a:lnTo>
                    <a:pt x="101345" y="101536"/>
                  </a:lnTo>
                  <a:lnTo>
                    <a:pt x="134572" y="72231"/>
                  </a:lnTo>
                  <a:lnTo>
                    <a:pt x="171365" y="47328"/>
                  </a:lnTo>
                  <a:lnTo>
                    <a:pt x="211312" y="27241"/>
                  </a:lnTo>
                  <a:lnTo>
                    <a:pt x="253999" y="12382"/>
                  </a:lnTo>
                  <a:lnTo>
                    <a:pt x="299016" y="3164"/>
                  </a:lnTo>
                  <a:lnTo>
                    <a:pt x="345947" y="0"/>
                  </a:lnTo>
                  <a:lnTo>
                    <a:pt x="392879" y="3164"/>
                  </a:lnTo>
                  <a:lnTo>
                    <a:pt x="437895" y="12382"/>
                  </a:lnTo>
                  <a:lnTo>
                    <a:pt x="480583" y="27241"/>
                  </a:lnTo>
                  <a:lnTo>
                    <a:pt x="520530" y="47328"/>
                  </a:lnTo>
                  <a:lnTo>
                    <a:pt x="557323" y="72231"/>
                  </a:lnTo>
                  <a:lnTo>
                    <a:pt x="590550" y="101536"/>
                  </a:lnTo>
                  <a:lnTo>
                    <a:pt x="619797" y="134831"/>
                  </a:lnTo>
                  <a:lnTo>
                    <a:pt x="644652" y="171703"/>
                  </a:lnTo>
                  <a:lnTo>
                    <a:pt x="664702" y="211740"/>
                  </a:lnTo>
                  <a:lnTo>
                    <a:pt x="679534" y="254529"/>
                  </a:lnTo>
                  <a:lnTo>
                    <a:pt x="688736" y="299656"/>
                  </a:lnTo>
                  <a:lnTo>
                    <a:pt x="691895" y="346710"/>
                  </a:lnTo>
                  <a:lnTo>
                    <a:pt x="688736" y="393763"/>
                  </a:lnTo>
                  <a:lnTo>
                    <a:pt x="679534" y="438890"/>
                  </a:lnTo>
                  <a:lnTo>
                    <a:pt x="664702" y="481679"/>
                  </a:lnTo>
                  <a:lnTo>
                    <a:pt x="644652" y="521715"/>
                  </a:lnTo>
                  <a:lnTo>
                    <a:pt x="619797" y="558588"/>
                  </a:lnTo>
                  <a:lnTo>
                    <a:pt x="590550" y="591883"/>
                  </a:lnTo>
                  <a:lnTo>
                    <a:pt x="557323" y="621188"/>
                  </a:lnTo>
                  <a:lnTo>
                    <a:pt x="520530" y="646091"/>
                  </a:lnTo>
                  <a:lnTo>
                    <a:pt x="480583" y="666178"/>
                  </a:lnTo>
                  <a:lnTo>
                    <a:pt x="437895" y="681037"/>
                  </a:lnTo>
                  <a:lnTo>
                    <a:pt x="392879" y="690255"/>
                  </a:lnTo>
                  <a:lnTo>
                    <a:pt x="345947" y="693419"/>
                  </a:lnTo>
                  <a:lnTo>
                    <a:pt x="299016" y="690255"/>
                  </a:lnTo>
                  <a:lnTo>
                    <a:pt x="254000" y="681037"/>
                  </a:lnTo>
                  <a:lnTo>
                    <a:pt x="211312" y="666178"/>
                  </a:lnTo>
                  <a:lnTo>
                    <a:pt x="171365" y="646091"/>
                  </a:lnTo>
                  <a:lnTo>
                    <a:pt x="134572" y="621188"/>
                  </a:lnTo>
                  <a:lnTo>
                    <a:pt x="101346" y="591883"/>
                  </a:lnTo>
                  <a:lnTo>
                    <a:pt x="72098" y="558588"/>
                  </a:lnTo>
                  <a:lnTo>
                    <a:pt x="47244" y="521715"/>
                  </a:lnTo>
                  <a:lnTo>
                    <a:pt x="27193" y="481679"/>
                  </a:lnTo>
                  <a:lnTo>
                    <a:pt x="12361" y="438890"/>
                  </a:lnTo>
                  <a:lnTo>
                    <a:pt x="3159" y="393763"/>
                  </a:lnTo>
                  <a:lnTo>
                    <a:pt x="0" y="346710"/>
                  </a:lnTo>
                  <a:close/>
                </a:path>
              </a:pathLst>
            </a:custGeom>
            <a:ln w="9144">
              <a:solidFill>
                <a:srgbClr val="BD83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59280" y="3477755"/>
              <a:ext cx="6921246" cy="74296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57527" y="3465576"/>
              <a:ext cx="691896" cy="691896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557527" y="3465576"/>
              <a:ext cx="692150" cy="692150"/>
            </a:xfrm>
            <a:custGeom>
              <a:avLst/>
              <a:gdLst/>
              <a:ahLst/>
              <a:cxnLst/>
              <a:rect l="l" t="t" r="r" b="b"/>
              <a:pathLst>
                <a:path w="692150" h="692150">
                  <a:moveTo>
                    <a:pt x="0" y="345948"/>
                  </a:moveTo>
                  <a:lnTo>
                    <a:pt x="3159" y="299016"/>
                  </a:lnTo>
                  <a:lnTo>
                    <a:pt x="12361" y="254000"/>
                  </a:lnTo>
                  <a:lnTo>
                    <a:pt x="27193" y="211312"/>
                  </a:lnTo>
                  <a:lnTo>
                    <a:pt x="47243" y="171365"/>
                  </a:lnTo>
                  <a:lnTo>
                    <a:pt x="72098" y="134572"/>
                  </a:lnTo>
                  <a:lnTo>
                    <a:pt x="101346" y="101346"/>
                  </a:lnTo>
                  <a:lnTo>
                    <a:pt x="134572" y="72098"/>
                  </a:lnTo>
                  <a:lnTo>
                    <a:pt x="171365" y="47244"/>
                  </a:lnTo>
                  <a:lnTo>
                    <a:pt x="211312" y="27193"/>
                  </a:lnTo>
                  <a:lnTo>
                    <a:pt x="254000" y="12361"/>
                  </a:lnTo>
                  <a:lnTo>
                    <a:pt x="299016" y="3159"/>
                  </a:lnTo>
                  <a:lnTo>
                    <a:pt x="345947" y="0"/>
                  </a:lnTo>
                  <a:lnTo>
                    <a:pt x="392879" y="3159"/>
                  </a:lnTo>
                  <a:lnTo>
                    <a:pt x="437895" y="12361"/>
                  </a:lnTo>
                  <a:lnTo>
                    <a:pt x="480583" y="27193"/>
                  </a:lnTo>
                  <a:lnTo>
                    <a:pt x="520530" y="47243"/>
                  </a:lnTo>
                  <a:lnTo>
                    <a:pt x="557323" y="72098"/>
                  </a:lnTo>
                  <a:lnTo>
                    <a:pt x="590550" y="101345"/>
                  </a:lnTo>
                  <a:lnTo>
                    <a:pt x="619797" y="134572"/>
                  </a:lnTo>
                  <a:lnTo>
                    <a:pt x="644652" y="171365"/>
                  </a:lnTo>
                  <a:lnTo>
                    <a:pt x="664702" y="211312"/>
                  </a:lnTo>
                  <a:lnTo>
                    <a:pt x="679534" y="253999"/>
                  </a:lnTo>
                  <a:lnTo>
                    <a:pt x="688736" y="299016"/>
                  </a:lnTo>
                  <a:lnTo>
                    <a:pt x="691896" y="345948"/>
                  </a:lnTo>
                  <a:lnTo>
                    <a:pt x="688736" y="392879"/>
                  </a:lnTo>
                  <a:lnTo>
                    <a:pt x="679534" y="437895"/>
                  </a:lnTo>
                  <a:lnTo>
                    <a:pt x="664702" y="480583"/>
                  </a:lnTo>
                  <a:lnTo>
                    <a:pt x="644652" y="520530"/>
                  </a:lnTo>
                  <a:lnTo>
                    <a:pt x="619797" y="557323"/>
                  </a:lnTo>
                  <a:lnTo>
                    <a:pt x="590549" y="590550"/>
                  </a:lnTo>
                  <a:lnTo>
                    <a:pt x="557323" y="619797"/>
                  </a:lnTo>
                  <a:lnTo>
                    <a:pt x="520530" y="644652"/>
                  </a:lnTo>
                  <a:lnTo>
                    <a:pt x="480583" y="664702"/>
                  </a:lnTo>
                  <a:lnTo>
                    <a:pt x="437895" y="679534"/>
                  </a:lnTo>
                  <a:lnTo>
                    <a:pt x="392879" y="688736"/>
                  </a:lnTo>
                  <a:lnTo>
                    <a:pt x="345947" y="691896"/>
                  </a:lnTo>
                  <a:lnTo>
                    <a:pt x="299016" y="688736"/>
                  </a:lnTo>
                  <a:lnTo>
                    <a:pt x="254000" y="679534"/>
                  </a:lnTo>
                  <a:lnTo>
                    <a:pt x="211312" y="664702"/>
                  </a:lnTo>
                  <a:lnTo>
                    <a:pt x="171365" y="644652"/>
                  </a:lnTo>
                  <a:lnTo>
                    <a:pt x="134572" y="619797"/>
                  </a:lnTo>
                  <a:lnTo>
                    <a:pt x="101345" y="590550"/>
                  </a:lnTo>
                  <a:lnTo>
                    <a:pt x="72098" y="557323"/>
                  </a:lnTo>
                  <a:lnTo>
                    <a:pt x="47243" y="520530"/>
                  </a:lnTo>
                  <a:lnTo>
                    <a:pt x="27193" y="480583"/>
                  </a:lnTo>
                  <a:lnTo>
                    <a:pt x="12361" y="437895"/>
                  </a:lnTo>
                  <a:lnTo>
                    <a:pt x="3159" y="392879"/>
                  </a:lnTo>
                  <a:lnTo>
                    <a:pt x="0" y="345948"/>
                  </a:lnTo>
                  <a:close/>
                </a:path>
              </a:pathLst>
            </a:custGeom>
            <a:ln w="9144">
              <a:solidFill>
                <a:srgbClr val="BC9B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70887" y="4341863"/>
              <a:ext cx="7009638" cy="63933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469136" y="4296155"/>
              <a:ext cx="691895" cy="691895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469136" y="4296155"/>
              <a:ext cx="692150" cy="692150"/>
            </a:xfrm>
            <a:custGeom>
              <a:avLst/>
              <a:gdLst/>
              <a:ahLst/>
              <a:cxnLst/>
              <a:rect l="l" t="t" r="r" b="b"/>
              <a:pathLst>
                <a:path w="692150" h="692150">
                  <a:moveTo>
                    <a:pt x="0" y="345948"/>
                  </a:moveTo>
                  <a:lnTo>
                    <a:pt x="3159" y="299016"/>
                  </a:lnTo>
                  <a:lnTo>
                    <a:pt x="12361" y="254000"/>
                  </a:lnTo>
                  <a:lnTo>
                    <a:pt x="27193" y="211312"/>
                  </a:lnTo>
                  <a:lnTo>
                    <a:pt x="47243" y="171365"/>
                  </a:lnTo>
                  <a:lnTo>
                    <a:pt x="72098" y="134572"/>
                  </a:lnTo>
                  <a:lnTo>
                    <a:pt x="101345" y="101345"/>
                  </a:lnTo>
                  <a:lnTo>
                    <a:pt x="134572" y="72098"/>
                  </a:lnTo>
                  <a:lnTo>
                    <a:pt x="171365" y="47243"/>
                  </a:lnTo>
                  <a:lnTo>
                    <a:pt x="211312" y="27193"/>
                  </a:lnTo>
                  <a:lnTo>
                    <a:pt x="253999" y="12361"/>
                  </a:lnTo>
                  <a:lnTo>
                    <a:pt x="299016" y="3159"/>
                  </a:lnTo>
                  <a:lnTo>
                    <a:pt x="345947" y="0"/>
                  </a:lnTo>
                  <a:lnTo>
                    <a:pt x="392879" y="3159"/>
                  </a:lnTo>
                  <a:lnTo>
                    <a:pt x="437895" y="12361"/>
                  </a:lnTo>
                  <a:lnTo>
                    <a:pt x="480583" y="27193"/>
                  </a:lnTo>
                  <a:lnTo>
                    <a:pt x="520530" y="47243"/>
                  </a:lnTo>
                  <a:lnTo>
                    <a:pt x="557323" y="72098"/>
                  </a:lnTo>
                  <a:lnTo>
                    <a:pt x="590550" y="101346"/>
                  </a:lnTo>
                  <a:lnTo>
                    <a:pt x="619797" y="134572"/>
                  </a:lnTo>
                  <a:lnTo>
                    <a:pt x="644652" y="171365"/>
                  </a:lnTo>
                  <a:lnTo>
                    <a:pt x="664702" y="211312"/>
                  </a:lnTo>
                  <a:lnTo>
                    <a:pt x="679534" y="254000"/>
                  </a:lnTo>
                  <a:lnTo>
                    <a:pt x="688736" y="299016"/>
                  </a:lnTo>
                  <a:lnTo>
                    <a:pt x="691895" y="345948"/>
                  </a:lnTo>
                  <a:lnTo>
                    <a:pt x="688736" y="392879"/>
                  </a:lnTo>
                  <a:lnTo>
                    <a:pt x="679534" y="437896"/>
                  </a:lnTo>
                  <a:lnTo>
                    <a:pt x="664702" y="480583"/>
                  </a:lnTo>
                  <a:lnTo>
                    <a:pt x="644652" y="520530"/>
                  </a:lnTo>
                  <a:lnTo>
                    <a:pt x="619797" y="557323"/>
                  </a:lnTo>
                  <a:lnTo>
                    <a:pt x="590550" y="590550"/>
                  </a:lnTo>
                  <a:lnTo>
                    <a:pt x="557323" y="619797"/>
                  </a:lnTo>
                  <a:lnTo>
                    <a:pt x="520530" y="644652"/>
                  </a:lnTo>
                  <a:lnTo>
                    <a:pt x="480583" y="664702"/>
                  </a:lnTo>
                  <a:lnTo>
                    <a:pt x="437895" y="679534"/>
                  </a:lnTo>
                  <a:lnTo>
                    <a:pt x="392879" y="688736"/>
                  </a:lnTo>
                  <a:lnTo>
                    <a:pt x="345947" y="691896"/>
                  </a:lnTo>
                  <a:lnTo>
                    <a:pt x="299016" y="688736"/>
                  </a:lnTo>
                  <a:lnTo>
                    <a:pt x="254000" y="679534"/>
                  </a:lnTo>
                  <a:lnTo>
                    <a:pt x="211312" y="664702"/>
                  </a:lnTo>
                  <a:lnTo>
                    <a:pt x="171365" y="644652"/>
                  </a:lnTo>
                  <a:lnTo>
                    <a:pt x="134572" y="619797"/>
                  </a:lnTo>
                  <a:lnTo>
                    <a:pt x="101346" y="590550"/>
                  </a:lnTo>
                  <a:lnTo>
                    <a:pt x="72098" y="557323"/>
                  </a:lnTo>
                  <a:lnTo>
                    <a:pt x="47244" y="520530"/>
                  </a:lnTo>
                  <a:lnTo>
                    <a:pt x="27193" y="480583"/>
                  </a:lnTo>
                  <a:lnTo>
                    <a:pt x="12361" y="437896"/>
                  </a:lnTo>
                  <a:lnTo>
                    <a:pt x="3159" y="392879"/>
                  </a:lnTo>
                  <a:lnTo>
                    <a:pt x="0" y="345948"/>
                  </a:lnTo>
                  <a:close/>
                </a:path>
              </a:pathLst>
            </a:custGeom>
            <a:ln w="9144">
              <a:solidFill>
                <a:srgbClr val="BCB1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96568" y="5138928"/>
              <a:ext cx="7283958" cy="74295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94815" y="5126735"/>
              <a:ext cx="691896" cy="691895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194815" y="5126735"/>
              <a:ext cx="692150" cy="692150"/>
            </a:xfrm>
            <a:custGeom>
              <a:avLst/>
              <a:gdLst/>
              <a:ahLst/>
              <a:cxnLst/>
              <a:rect l="l" t="t" r="r" b="b"/>
              <a:pathLst>
                <a:path w="692150" h="692150">
                  <a:moveTo>
                    <a:pt x="0" y="345947"/>
                  </a:moveTo>
                  <a:lnTo>
                    <a:pt x="3159" y="299016"/>
                  </a:lnTo>
                  <a:lnTo>
                    <a:pt x="12361" y="253999"/>
                  </a:lnTo>
                  <a:lnTo>
                    <a:pt x="27193" y="211312"/>
                  </a:lnTo>
                  <a:lnTo>
                    <a:pt x="47243" y="171365"/>
                  </a:lnTo>
                  <a:lnTo>
                    <a:pt x="72098" y="134572"/>
                  </a:lnTo>
                  <a:lnTo>
                    <a:pt x="101345" y="101345"/>
                  </a:lnTo>
                  <a:lnTo>
                    <a:pt x="134572" y="72098"/>
                  </a:lnTo>
                  <a:lnTo>
                    <a:pt x="171365" y="47243"/>
                  </a:lnTo>
                  <a:lnTo>
                    <a:pt x="211312" y="27193"/>
                  </a:lnTo>
                  <a:lnTo>
                    <a:pt x="253999" y="12361"/>
                  </a:lnTo>
                  <a:lnTo>
                    <a:pt x="299016" y="3159"/>
                  </a:lnTo>
                  <a:lnTo>
                    <a:pt x="345947" y="0"/>
                  </a:lnTo>
                  <a:lnTo>
                    <a:pt x="392879" y="3159"/>
                  </a:lnTo>
                  <a:lnTo>
                    <a:pt x="437896" y="12361"/>
                  </a:lnTo>
                  <a:lnTo>
                    <a:pt x="480583" y="27193"/>
                  </a:lnTo>
                  <a:lnTo>
                    <a:pt x="520530" y="47243"/>
                  </a:lnTo>
                  <a:lnTo>
                    <a:pt x="557323" y="72098"/>
                  </a:lnTo>
                  <a:lnTo>
                    <a:pt x="590550" y="101345"/>
                  </a:lnTo>
                  <a:lnTo>
                    <a:pt x="619797" y="134572"/>
                  </a:lnTo>
                  <a:lnTo>
                    <a:pt x="644652" y="171365"/>
                  </a:lnTo>
                  <a:lnTo>
                    <a:pt x="664702" y="211312"/>
                  </a:lnTo>
                  <a:lnTo>
                    <a:pt x="679534" y="253999"/>
                  </a:lnTo>
                  <a:lnTo>
                    <a:pt x="688736" y="299016"/>
                  </a:lnTo>
                  <a:lnTo>
                    <a:pt x="691896" y="345947"/>
                  </a:lnTo>
                  <a:lnTo>
                    <a:pt x="688736" y="392890"/>
                  </a:lnTo>
                  <a:lnTo>
                    <a:pt x="679534" y="437913"/>
                  </a:lnTo>
                  <a:lnTo>
                    <a:pt x="664702" y="480605"/>
                  </a:lnTo>
                  <a:lnTo>
                    <a:pt x="644652" y="520553"/>
                  </a:lnTo>
                  <a:lnTo>
                    <a:pt x="619797" y="557345"/>
                  </a:lnTo>
                  <a:lnTo>
                    <a:pt x="590550" y="590569"/>
                  </a:lnTo>
                  <a:lnTo>
                    <a:pt x="557323" y="619812"/>
                  </a:lnTo>
                  <a:lnTo>
                    <a:pt x="520530" y="644663"/>
                  </a:lnTo>
                  <a:lnTo>
                    <a:pt x="480583" y="664709"/>
                  </a:lnTo>
                  <a:lnTo>
                    <a:pt x="437895" y="679538"/>
                  </a:lnTo>
                  <a:lnTo>
                    <a:pt x="392879" y="688737"/>
                  </a:lnTo>
                  <a:lnTo>
                    <a:pt x="345947" y="691895"/>
                  </a:lnTo>
                  <a:lnTo>
                    <a:pt x="299016" y="688737"/>
                  </a:lnTo>
                  <a:lnTo>
                    <a:pt x="254000" y="679538"/>
                  </a:lnTo>
                  <a:lnTo>
                    <a:pt x="211312" y="664709"/>
                  </a:lnTo>
                  <a:lnTo>
                    <a:pt x="171365" y="644663"/>
                  </a:lnTo>
                  <a:lnTo>
                    <a:pt x="134572" y="619812"/>
                  </a:lnTo>
                  <a:lnTo>
                    <a:pt x="101346" y="590569"/>
                  </a:lnTo>
                  <a:lnTo>
                    <a:pt x="72098" y="557345"/>
                  </a:lnTo>
                  <a:lnTo>
                    <a:pt x="47244" y="520553"/>
                  </a:lnTo>
                  <a:lnTo>
                    <a:pt x="27193" y="480605"/>
                  </a:lnTo>
                  <a:lnTo>
                    <a:pt x="12361" y="437913"/>
                  </a:lnTo>
                  <a:lnTo>
                    <a:pt x="3159" y="392890"/>
                  </a:lnTo>
                  <a:lnTo>
                    <a:pt x="0" y="345947"/>
                  </a:lnTo>
                  <a:close/>
                </a:path>
              </a:pathLst>
            </a:custGeom>
            <a:ln w="9144">
              <a:solidFill>
                <a:srgbClr val="B0BB5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95171" y="5971032"/>
              <a:ext cx="7785354" cy="741426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1466214" y="1049528"/>
            <a:ext cx="6991350" cy="547814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868680">
              <a:lnSpc>
                <a:spcPts val="1750"/>
              </a:lnSpc>
              <a:spcBef>
                <a:spcPts val="295"/>
              </a:spcBef>
            </a:pPr>
            <a:r>
              <a:rPr sz="1600" spc="-10" dirty="0">
                <a:latin typeface="Calibri"/>
                <a:cs typeface="Calibri"/>
              </a:rPr>
              <a:t>перевірка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достовірності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фінансової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звітності,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законності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та </a:t>
            </a:r>
            <a:r>
              <a:rPr sz="1600" spc="-10" dirty="0">
                <a:latin typeface="Calibri"/>
                <a:cs typeface="Calibri"/>
              </a:rPr>
              <a:t>доцільності </a:t>
            </a:r>
            <a:r>
              <a:rPr sz="1600" spc="-34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господарських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операцій;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600">
              <a:latin typeface="Calibri"/>
              <a:cs typeface="Calibri"/>
            </a:endParaRPr>
          </a:p>
          <a:p>
            <a:pPr marL="513715" marR="725805">
              <a:lnSpc>
                <a:spcPts val="1750"/>
              </a:lnSpc>
              <a:spcBef>
                <a:spcPts val="1090"/>
              </a:spcBef>
            </a:pPr>
            <a:r>
              <a:rPr sz="1600" spc="-10" dirty="0">
                <a:latin typeface="Calibri"/>
                <a:cs typeface="Calibri"/>
              </a:rPr>
              <a:t>проведення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аналізу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фінансово-господарської</a:t>
            </a:r>
            <a:r>
              <a:rPr sz="1600" spc="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діяльності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з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метою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її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оптимізації;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300">
              <a:latin typeface="Calibri"/>
              <a:cs typeface="Calibri"/>
            </a:endParaRPr>
          </a:p>
          <a:p>
            <a:pPr marL="788670">
              <a:lnSpc>
                <a:spcPts val="1835"/>
              </a:lnSpc>
            </a:pPr>
            <a:r>
              <a:rPr sz="1600" spc="-15" dirty="0">
                <a:latin typeface="Calibri"/>
                <a:cs typeface="Calibri"/>
              </a:rPr>
              <a:t>консультування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суб’єктів</a:t>
            </a:r>
            <a:r>
              <a:rPr sz="1600" spc="-10" dirty="0">
                <a:latin typeface="Calibri"/>
                <a:cs typeface="Calibri"/>
              </a:rPr>
              <a:t> господарювання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з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питань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організації</a:t>
            </a:r>
            <a:endParaRPr sz="1600">
              <a:latin typeface="Calibri"/>
              <a:cs typeface="Calibri"/>
            </a:endParaRPr>
          </a:p>
          <a:p>
            <a:pPr marL="788670">
              <a:lnSpc>
                <a:spcPts val="1835"/>
              </a:lnSpc>
            </a:pPr>
            <a:r>
              <a:rPr sz="1600" spc="-10" dirty="0">
                <a:latin typeface="Calibri"/>
                <a:cs typeface="Calibri"/>
              </a:rPr>
              <a:t>бухгалтерського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обліку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та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внутрішнього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контролю,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оподаткування;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600">
              <a:latin typeface="Calibri"/>
              <a:cs typeface="Calibri"/>
            </a:endParaRPr>
          </a:p>
          <a:p>
            <a:pPr marL="876300" marR="999490">
              <a:lnSpc>
                <a:spcPts val="1750"/>
              </a:lnSpc>
              <a:spcBef>
                <a:spcPts val="1120"/>
              </a:spcBef>
            </a:pPr>
            <a:r>
              <a:rPr sz="1600" spc="-10" dirty="0">
                <a:latin typeface="Calibri"/>
                <a:cs typeface="Calibri"/>
              </a:rPr>
              <a:t>проведення</a:t>
            </a:r>
            <a:r>
              <a:rPr sz="1600" spc="3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перевірки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діяльності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підприємств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у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зв’язку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з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їх </a:t>
            </a:r>
            <a:r>
              <a:rPr sz="1600" spc="-34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приватизацією,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банкрутством;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450">
              <a:latin typeface="Calibri"/>
              <a:cs typeface="Calibri"/>
            </a:endParaRPr>
          </a:p>
          <a:p>
            <a:pPr marL="788670">
              <a:lnSpc>
                <a:spcPct val="100000"/>
              </a:lnSpc>
            </a:pPr>
            <a:r>
              <a:rPr sz="1600" spc="-5" dirty="0">
                <a:latin typeface="Calibri"/>
                <a:cs typeface="Calibri"/>
              </a:rPr>
              <a:t>захист фінансових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інтересів клієнта;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450">
              <a:latin typeface="Calibri"/>
              <a:cs typeface="Calibri"/>
            </a:endParaRPr>
          </a:p>
          <a:p>
            <a:pPr marL="513715">
              <a:lnSpc>
                <a:spcPts val="1835"/>
              </a:lnSpc>
            </a:pPr>
            <a:r>
              <a:rPr sz="1600" spc="-10" dirty="0">
                <a:latin typeface="Calibri"/>
                <a:cs typeface="Calibri"/>
              </a:rPr>
              <a:t>проведення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наукових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досліджень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у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сфері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організації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та</a:t>
            </a:r>
            <a:r>
              <a:rPr sz="1600" spc="-15" dirty="0">
                <a:latin typeface="Calibri"/>
                <a:cs typeface="Calibri"/>
              </a:rPr>
              <a:t> методології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обліку,</a:t>
            </a:r>
            <a:endParaRPr sz="1600">
              <a:latin typeface="Calibri"/>
              <a:cs typeface="Calibri"/>
            </a:endParaRPr>
          </a:p>
          <a:p>
            <a:pPr marL="513715">
              <a:lnSpc>
                <a:spcPts val="1835"/>
              </a:lnSpc>
            </a:pPr>
            <a:r>
              <a:rPr sz="1600" spc="-10" dirty="0">
                <a:latin typeface="Calibri"/>
                <a:cs typeface="Calibri"/>
              </a:rPr>
              <a:t>управління,</a:t>
            </a:r>
            <a:r>
              <a:rPr sz="1600" spc="-5" dirty="0">
                <a:latin typeface="Calibri"/>
                <a:cs typeface="Calibri"/>
              </a:rPr>
              <a:t> фінансового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контролю;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600">
              <a:latin typeface="Calibri"/>
              <a:cs typeface="Calibri"/>
            </a:endParaRPr>
          </a:p>
          <a:p>
            <a:pPr marL="12700" marR="170815">
              <a:lnSpc>
                <a:spcPts val="1750"/>
              </a:lnSpc>
              <a:spcBef>
                <a:spcPts val="1120"/>
              </a:spcBef>
            </a:pPr>
            <a:r>
              <a:rPr sz="1600" spc="-10" dirty="0">
                <a:latin typeface="Calibri"/>
                <a:cs typeface="Calibri"/>
              </a:rPr>
              <a:t>розробка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бізнес-планів,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проектів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й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інших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матеріалів,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пов’язаних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із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створенням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нових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та реорганізацією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діючих</a:t>
            </a:r>
            <a:r>
              <a:rPr sz="1600" spc="-5" dirty="0">
                <a:latin typeface="Calibri"/>
                <a:cs typeface="Calibri"/>
              </a:rPr>
              <a:t> підприємств.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688848" y="5952744"/>
            <a:ext cx="701040" cy="702945"/>
            <a:chOff x="688848" y="5952744"/>
            <a:chExt cx="701040" cy="702945"/>
          </a:xfrm>
        </p:grpSpPr>
        <p:pic>
          <p:nvPicPr>
            <p:cNvPr id="27" name="object 2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93420" y="5957316"/>
              <a:ext cx="691896" cy="693420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693420" y="5957316"/>
              <a:ext cx="692150" cy="693420"/>
            </a:xfrm>
            <a:custGeom>
              <a:avLst/>
              <a:gdLst/>
              <a:ahLst/>
              <a:cxnLst/>
              <a:rect l="l" t="t" r="r" b="b"/>
              <a:pathLst>
                <a:path w="692150" h="693420">
                  <a:moveTo>
                    <a:pt x="0" y="346710"/>
                  </a:moveTo>
                  <a:lnTo>
                    <a:pt x="3158" y="299664"/>
                  </a:lnTo>
                  <a:lnTo>
                    <a:pt x="12357" y="254542"/>
                  </a:lnTo>
                  <a:lnTo>
                    <a:pt x="27186" y="211756"/>
                  </a:lnTo>
                  <a:lnTo>
                    <a:pt x="47232" y="171720"/>
                  </a:lnTo>
                  <a:lnTo>
                    <a:pt x="72083" y="134847"/>
                  </a:lnTo>
                  <a:lnTo>
                    <a:pt x="101326" y="101550"/>
                  </a:lnTo>
                  <a:lnTo>
                    <a:pt x="134550" y="72242"/>
                  </a:lnTo>
                  <a:lnTo>
                    <a:pt x="171342" y="47337"/>
                  </a:lnTo>
                  <a:lnTo>
                    <a:pt x="211290" y="27246"/>
                  </a:lnTo>
                  <a:lnTo>
                    <a:pt x="253982" y="12385"/>
                  </a:lnTo>
                  <a:lnTo>
                    <a:pt x="299005" y="3165"/>
                  </a:lnTo>
                  <a:lnTo>
                    <a:pt x="345948" y="0"/>
                  </a:lnTo>
                  <a:lnTo>
                    <a:pt x="392890" y="3165"/>
                  </a:lnTo>
                  <a:lnTo>
                    <a:pt x="437913" y="12385"/>
                  </a:lnTo>
                  <a:lnTo>
                    <a:pt x="480605" y="27246"/>
                  </a:lnTo>
                  <a:lnTo>
                    <a:pt x="520553" y="47337"/>
                  </a:lnTo>
                  <a:lnTo>
                    <a:pt x="557345" y="72242"/>
                  </a:lnTo>
                  <a:lnTo>
                    <a:pt x="590569" y="101550"/>
                  </a:lnTo>
                  <a:lnTo>
                    <a:pt x="619812" y="134847"/>
                  </a:lnTo>
                  <a:lnTo>
                    <a:pt x="644663" y="171720"/>
                  </a:lnTo>
                  <a:lnTo>
                    <a:pt x="664709" y="211756"/>
                  </a:lnTo>
                  <a:lnTo>
                    <a:pt x="679538" y="254542"/>
                  </a:lnTo>
                  <a:lnTo>
                    <a:pt x="688737" y="299664"/>
                  </a:lnTo>
                  <a:lnTo>
                    <a:pt x="691896" y="346710"/>
                  </a:lnTo>
                  <a:lnTo>
                    <a:pt x="688737" y="393755"/>
                  </a:lnTo>
                  <a:lnTo>
                    <a:pt x="679538" y="438877"/>
                  </a:lnTo>
                  <a:lnTo>
                    <a:pt x="664709" y="481663"/>
                  </a:lnTo>
                  <a:lnTo>
                    <a:pt x="644663" y="521699"/>
                  </a:lnTo>
                  <a:lnTo>
                    <a:pt x="619812" y="558572"/>
                  </a:lnTo>
                  <a:lnTo>
                    <a:pt x="590569" y="591869"/>
                  </a:lnTo>
                  <a:lnTo>
                    <a:pt x="557345" y="621177"/>
                  </a:lnTo>
                  <a:lnTo>
                    <a:pt x="520553" y="646082"/>
                  </a:lnTo>
                  <a:lnTo>
                    <a:pt x="480605" y="666173"/>
                  </a:lnTo>
                  <a:lnTo>
                    <a:pt x="437913" y="681034"/>
                  </a:lnTo>
                  <a:lnTo>
                    <a:pt x="392890" y="690254"/>
                  </a:lnTo>
                  <a:lnTo>
                    <a:pt x="345948" y="693420"/>
                  </a:lnTo>
                  <a:lnTo>
                    <a:pt x="299005" y="690254"/>
                  </a:lnTo>
                  <a:lnTo>
                    <a:pt x="253982" y="681034"/>
                  </a:lnTo>
                  <a:lnTo>
                    <a:pt x="211290" y="666173"/>
                  </a:lnTo>
                  <a:lnTo>
                    <a:pt x="171342" y="646082"/>
                  </a:lnTo>
                  <a:lnTo>
                    <a:pt x="134550" y="621177"/>
                  </a:lnTo>
                  <a:lnTo>
                    <a:pt x="101326" y="591869"/>
                  </a:lnTo>
                  <a:lnTo>
                    <a:pt x="72083" y="558572"/>
                  </a:lnTo>
                  <a:lnTo>
                    <a:pt x="47232" y="521699"/>
                  </a:lnTo>
                  <a:lnTo>
                    <a:pt x="27186" y="481663"/>
                  </a:lnTo>
                  <a:lnTo>
                    <a:pt x="12357" y="438877"/>
                  </a:lnTo>
                  <a:lnTo>
                    <a:pt x="3158" y="393755"/>
                  </a:lnTo>
                  <a:lnTo>
                    <a:pt x="0" y="346710"/>
                  </a:lnTo>
                  <a:close/>
                </a:path>
              </a:pathLst>
            </a:custGeom>
            <a:ln w="9143">
              <a:solidFill>
                <a:srgbClr val="9BBA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15364" y="118238"/>
            <a:ext cx="4254583" cy="49114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64739" y="0"/>
            <a:ext cx="429006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" dirty="0">
                <a:solidFill>
                  <a:srgbClr val="FF0000"/>
                </a:solidFill>
              </a:rPr>
              <a:t>Принципи</a:t>
            </a:r>
            <a:r>
              <a:rPr sz="4400" spc="-50" dirty="0">
                <a:solidFill>
                  <a:srgbClr val="FF0000"/>
                </a:solidFill>
              </a:rPr>
              <a:t> </a:t>
            </a:r>
            <a:r>
              <a:rPr sz="4400" spc="-40" dirty="0">
                <a:solidFill>
                  <a:srgbClr val="FF0000"/>
                </a:solidFill>
              </a:rPr>
              <a:t>аудиту</a:t>
            </a:r>
            <a:endParaRPr sz="4400"/>
          </a:p>
        </p:txBody>
      </p:sp>
      <p:grpSp>
        <p:nvGrpSpPr>
          <p:cNvPr id="4" name="object 4"/>
          <p:cNvGrpSpPr/>
          <p:nvPr/>
        </p:nvGrpSpPr>
        <p:grpSpPr>
          <a:xfrm>
            <a:off x="752841" y="797056"/>
            <a:ext cx="3706495" cy="657225"/>
            <a:chOff x="752841" y="797056"/>
            <a:chExt cx="3706495" cy="65722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2841" y="797056"/>
              <a:ext cx="3706397" cy="65686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99844" y="886968"/>
              <a:ext cx="1612392" cy="51663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0956" y="815340"/>
              <a:ext cx="3634740" cy="585215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-152400" y="815339"/>
            <a:ext cx="4578095" cy="394980"/>
          </a:xfrm>
          <a:prstGeom prst="rect">
            <a:avLst/>
          </a:prstGeom>
          <a:ln w="9144">
            <a:solidFill>
              <a:srgbClr val="9BBA58"/>
            </a:solidFill>
          </a:ln>
        </p:spPr>
        <p:txBody>
          <a:bodyPr vert="horz" wrap="square" lIns="0" tIns="147320" rIns="0" bIns="0" rtlCol="0">
            <a:spAutoFit/>
          </a:bodyPr>
          <a:lstStyle/>
          <a:p>
            <a:pPr marL="1174750" algn="ctr">
              <a:lnSpc>
                <a:spcPct val="100000"/>
              </a:lnSpc>
              <a:spcBef>
                <a:spcPts val="1160"/>
              </a:spcBef>
            </a:pPr>
            <a:r>
              <a:rPr lang="uk-UA" sz="1600" b="1" spc="-10" dirty="0" smtClean="0">
                <a:latin typeface="Calibri"/>
                <a:cs typeface="Calibri"/>
              </a:rPr>
              <a:t>Методологічні та організаційні</a:t>
            </a:r>
            <a:endParaRPr sz="1600" dirty="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786193" y="1395793"/>
            <a:ext cx="3644265" cy="3347085"/>
            <a:chOff x="786193" y="1395793"/>
            <a:chExt cx="3644265" cy="3347085"/>
          </a:xfrm>
        </p:grpSpPr>
        <p:sp>
          <p:nvSpPr>
            <p:cNvPr id="10" name="object 10"/>
            <p:cNvSpPr/>
            <p:nvPr/>
          </p:nvSpPr>
          <p:spPr>
            <a:xfrm>
              <a:off x="790955" y="1400555"/>
              <a:ext cx="3634740" cy="3337560"/>
            </a:xfrm>
            <a:custGeom>
              <a:avLst/>
              <a:gdLst/>
              <a:ahLst/>
              <a:cxnLst/>
              <a:rect l="l" t="t" r="r" b="b"/>
              <a:pathLst>
                <a:path w="3634740" h="3337560">
                  <a:moveTo>
                    <a:pt x="3634740" y="0"/>
                  </a:moveTo>
                  <a:lnTo>
                    <a:pt x="0" y="0"/>
                  </a:lnTo>
                  <a:lnTo>
                    <a:pt x="0" y="3337560"/>
                  </a:lnTo>
                  <a:lnTo>
                    <a:pt x="3634740" y="3337560"/>
                  </a:lnTo>
                  <a:lnTo>
                    <a:pt x="3634740" y="0"/>
                  </a:lnTo>
                  <a:close/>
                </a:path>
              </a:pathLst>
            </a:custGeom>
            <a:solidFill>
              <a:srgbClr val="DEE7D1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90955" y="1400555"/>
              <a:ext cx="3634740" cy="3337560"/>
            </a:xfrm>
            <a:custGeom>
              <a:avLst/>
              <a:gdLst/>
              <a:ahLst/>
              <a:cxnLst/>
              <a:rect l="l" t="t" r="r" b="b"/>
              <a:pathLst>
                <a:path w="3634740" h="3337560">
                  <a:moveTo>
                    <a:pt x="0" y="3337560"/>
                  </a:moveTo>
                  <a:lnTo>
                    <a:pt x="3634740" y="3337560"/>
                  </a:lnTo>
                  <a:lnTo>
                    <a:pt x="3634740" y="0"/>
                  </a:lnTo>
                  <a:lnTo>
                    <a:pt x="0" y="0"/>
                  </a:lnTo>
                  <a:lnTo>
                    <a:pt x="0" y="3337560"/>
                  </a:lnTo>
                  <a:close/>
                </a:path>
              </a:pathLst>
            </a:custGeom>
            <a:ln w="9144">
              <a:solidFill>
                <a:srgbClr val="DEE7D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790955" y="1422933"/>
            <a:ext cx="3634740" cy="3114040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258445" indent="-173355">
              <a:lnSpc>
                <a:spcPct val="100000"/>
              </a:lnSpc>
              <a:spcBef>
                <a:spcPts val="229"/>
              </a:spcBef>
              <a:buChar char="•"/>
              <a:tabLst>
                <a:tab pos="259079" algn="l"/>
              </a:tabLst>
            </a:pPr>
            <a:r>
              <a:rPr sz="1600" spc="-10" dirty="0">
                <a:latin typeface="Calibri"/>
                <a:cs typeface="Calibri"/>
              </a:rPr>
              <a:t>Науковості</a:t>
            </a:r>
            <a:endParaRPr sz="1600" dirty="0">
              <a:latin typeface="Calibri"/>
              <a:cs typeface="Calibri"/>
            </a:endParaRPr>
          </a:p>
          <a:p>
            <a:pPr marL="258445" indent="-173355">
              <a:lnSpc>
                <a:spcPct val="100000"/>
              </a:lnSpc>
              <a:spcBef>
                <a:spcPts val="135"/>
              </a:spcBef>
              <a:buChar char="•"/>
              <a:tabLst>
                <a:tab pos="259079" algn="l"/>
              </a:tabLst>
            </a:pPr>
            <a:r>
              <a:rPr sz="1600" spc="-10" dirty="0">
                <a:latin typeface="Calibri"/>
                <a:cs typeface="Calibri"/>
              </a:rPr>
              <a:t>Економічності</a:t>
            </a:r>
            <a:endParaRPr sz="1600" dirty="0">
              <a:latin typeface="Calibri"/>
              <a:cs typeface="Calibri"/>
            </a:endParaRPr>
          </a:p>
          <a:p>
            <a:pPr marL="258445" indent="-173355">
              <a:lnSpc>
                <a:spcPct val="100000"/>
              </a:lnSpc>
              <a:spcBef>
                <a:spcPts val="120"/>
              </a:spcBef>
              <a:buChar char="•"/>
              <a:tabLst>
                <a:tab pos="259079" algn="l"/>
              </a:tabLst>
            </a:pPr>
            <a:r>
              <a:rPr sz="1600" spc="-10" dirty="0">
                <a:latin typeface="Calibri"/>
                <a:cs typeface="Calibri"/>
              </a:rPr>
              <a:t>Доцільності</a:t>
            </a:r>
            <a:endParaRPr sz="1600" dirty="0">
              <a:latin typeface="Calibri"/>
              <a:cs typeface="Calibri"/>
            </a:endParaRPr>
          </a:p>
          <a:p>
            <a:pPr marL="258445" indent="-173355">
              <a:lnSpc>
                <a:spcPct val="100000"/>
              </a:lnSpc>
              <a:spcBef>
                <a:spcPts val="130"/>
              </a:spcBef>
              <a:buChar char="•"/>
              <a:tabLst>
                <a:tab pos="259079" algn="l"/>
              </a:tabLst>
            </a:pPr>
            <a:r>
              <a:rPr sz="1600" spc="-5" dirty="0">
                <a:latin typeface="Calibri"/>
                <a:cs typeface="Calibri"/>
              </a:rPr>
              <a:t>Раціональності</a:t>
            </a:r>
            <a:endParaRPr sz="1600" dirty="0">
              <a:latin typeface="Calibri"/>
              <a:cs typeface="Calibri"/>
            </a:endParaRPr>
          </a:p>
          <a:p>
            <a:pPr marL="258445" indent="-173355">
              <a:lnSpc>
                <a:spcPct val="100000"/>
              </a:lnSpc>
              <a:spcBef>
                <a:spcPts val="135"/>
              </a:spcBef>
              <a:buChar char="•"/>
              <a:tabLst>
                <a:tab pos="259079" algn="l"/>
              </a:tabLst>
            </a:pPr>
            <a:r>
              <a:rPr sz="1600" spc="-5" dirty="0">
                <a:latin typeface="Calibri"/>
                <a:cs typeface="Calibri"/>
              </a:rPr>
              <a:t>Повноти</a:t>
            </a:r>
            <a:endParaRPr sz="1600" dirty="0">
              <a:latin typeface="Calibri"/>
              <a:cs typeface="Calibri"/>
            </a:endParaRPr>
          </a:p>
          <a:p>
            <a:pPr marL="258445" indent="-173355">
              <a:lnSpc>
                <a:spcPct val="100000"/>
              </a:lnSpc>
              <a:spcBef>
                <a:spcPts val="130"/>
              </a:spcBef>
              <a:buChar char="•"/>
              <a:tabLst>
                <a:tab pos="259079" algn="l"/>
              </a:tabLst>
            </a:pPr>
            <a:r>
              <a:rPr sz="1600" spc="-5" dirty="0">
                <a:latin typeface="Calibri"/>
                <a:cs typeface="Calibri"/>
              </a:rPr>
              <a:t>Планування</a:t>
            </a:r>
            <a:endParaRPr sz="1600" dirty="0">
              <a:latin typeface="Calibri"/>
              <a:cs typeface="Calibri"/>
            </a:endParaRPr>
          </a:p>
          <a:p>
            <a:pPr marL="258445" indent="-173355">
              <a:lnSpc>
                <a:spcPct val="100000"/>
              </a:lnSpc>
              <a:spcBef>
                <a:spcPts val="135"/>
              </a:spcBef>
              <a:buChar char="•"/>
              <a:tabLst>
                <a:tab pos="259079" algn="l"/>
              </a:tabLst>
            </a:pPr>
            <a:r>
              <a:rPr sz="1600" spc="-5" dirty="0">
                <a:latin typeface="Calibri"/>
                <a:cs typeface="Calibri"/>
              </a:rPr>
              <a:t>Вибору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методики</a:t>
            </a:r>
            <a:r>
              <a:rPr sz="1600" spc="-5" dirty="0">
                <a:latin typeface="Calibri"/>
                <a:cs typeface="Calibri"/>
              </a:rPr>
              <a:t> та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техніки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аудиту</a:t>
            </a:r>
            <a:endParaRPr sz="1600" dirty="0">
              <a:latin typeface="Calibri"/>
              <a:cs typeface="Calibri"/>
            </a:endParaRPr>
          </a:p>
          <a:p>
            <a:pPr marL="258445" indent="-173355">
              <a:lnSpc>
                <a:spcPct val="100000"/>
              </a:lnSpc>
              <a:spcBef>
                <a:spcPts val="130"/>
              </a:spcBef>
              <a:buChar char="•"/>
              <a:tabLst>
                <a:tab pos="259079" algn="l"/>
              </a:tabLst>
            </a:pPr>
            <a:r>
              <a:rPr sz="1600" spc="-10" dirty="0">
                <a:latin typeface="Calibri"/>
                <a:cs typeface="Calibri"/>
              </a:rPr>
              <a:t>Взаємодії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аудиторів</a:t>
            </a:r>
            <a:endParaRPr sz="1600" dirty="0">
              <a:latin typeface="Calibri"/>
              <a:cs typeface="Calibri"/>
            </a:endParaRPr>
          </a:p>
          <a:p>
            <a:pPr marL="258445" indent="-173355">
              <a:lnSpc>
                <a:spcPct val="100000"/>
              </a:lnSpc>
              <a:spcBef>
                <a:spcPts val="130"/>
              </a:spcBef>
              <a:buChar char="•"/>
              <a:tabLst>
                <a:tab pos="259079" algn="l"/>
              </a:tabLst>
            </a:pPr>
            <a:r>
              <a:rPr sz="1600" spc="-5" dirty="0">
                <a:latin typeface="Calibri"/>
                <a:cs typeface="Calibri"/>
              </a:rPr>
              <a:t>Повного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інформування</a:t>
            </a:r>
            <a:endParaRPr sz="1600" dirty="0">
              <a:latin typeface="Calibri"/>
              <a:cs typeface="Calibri"/>
            </a:endParaRPr>
          </a:p>
          <a:p>
            <a:pPr marL="258445" marR="1335405" indent="-172720">
              <a:lnSpc>
                <a:spcPts val="1760"/>
              </a:lnSpc>
              <a:spcBef>
                <a:spcPts val="325"/>
              </a:spcBef>
              <a:buChar char="•"/>
              <a:tabLst>
                <a:tab pos="259079" algn="l"/>
              </a:tabLst>
            </a:pPr>
            <a:r>
              <a:rPr sz="1600" spc="-5" dirty="0">
                <a:latin typeface="Calibri"/>
                <a:cs typeface="Calibri"/>
              </a:rPr>
              <a:t>Формування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висновків, </a:t>
            </a:r>
            <a:r>
              <a:rPr sz="1600" spc="-3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відповідальності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за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них</a:t>
            </a:r>
            <a:endParaRPr sz="1600" dirty="0">
              <a:latin typeface="Calibri"/>
              <a:cs typeface="Calibri"/>
            </a:endParaRPr>
          </a:p>
          <a:p>
            <a:pPr marL="258445" indent="-173355">
              <a:lnSpc>
                <a:spcPct val="100000"/>
              </a:lnSpc>
              <a:spcBef>
                <a:spcPts val="95"/>
              </a:spcBef>
              <a:buChar char="•"/>
              <a:tabLst>
                <a:tab pos="259079" algn="l"/>
              </a:tabLst>
            </a:pPr>
            <a:r>
              <a:rPr sz="1600" spc="-10" dirty="0">
                <a:latin typeface="Calibri"/>
                <a:cs typeface="Calibri"/>
              </a:rPr>
              <a:t>Документального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оформлення</a:t>
            </a:r>
            <a:endParaRPr sz="1600" dirty="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879037" y="776484"/>
            <a:ext cx="3704881" cy="737603"/>
            <a:chOff x="4896593" y="775728"/>
            <a:chExt cx="3704881" cy="737603"/>
          </a:xfrm>
        </p:grpSpPr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896593" y="797056"/>
              <a:ext cx="3704881" cy="65686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286756" y="775728"/>
              <a:ext cx="2923031" cy="73760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65200" y="815340"/>
              <a:ext cx="3602727" cy="585215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4934712" y="815340"/>
              <a:ext cx="3633470" cy="585470"/>
            </a:xfrm>
            <a:custGeom>
              <a:avLst/>
              <a:gdLst/>
              <a:ahLst/>
              <a:cxnLst/>
              <a:rect l="l" t="t" r="r" b="b"/>
              <a:pathLst>
                <a:path w="3633470" h="585469">
                  <a:moveTo>
                    <a:pt x="0" y="585215"/>
                  </a:moveTo>
                  <a:lnTo>
                    <a:pt x="3633216" y="585215"/>
                  </a:lnTo>
                  <a:lnTo>
                    <a:pt x="3633216" y="0"/>
                  </a:lnTo>
                  <a:lnTo>
                    <a:pt x="0" y="0"/>
                  </a:lnTo>
                  <a:lnTo>
                    <a:pt x="0" y="585215"/>
                  </a:lnTo>
                  <a:close/>
                </a:path>
              </a:pathLst>
            </a:custGeom>
            <a:ln w="9144">
              <a:solidFill>
                <a:srgbClr val="9BBA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497353" y="933099"/>
            <a:ext cx="4675733" cy="293028"/>
          </a:xfrm>
          <a:prstGeom prst="rect">
            <a:avLst/>
          </a:prstGeom>
          <a:ln w="9144">
            <a:solidFill>
              <a:srgbClr val="9BBA58"/>
            </a:solidFill>
          </a:ln>
        </p:spPr>
        <p:txBody>
          <a:bodyPr vert="horz" wrap="square" lIns="0" tIns="61594" rIns="0" bIns="0" rtlCol="0">
            <a:spAutoFit/>
          </a:bodyPr>
          <a:lstStyle/>
          <a:p>
            <a:pPr marL="1409700" marR="512445" indent="-890269">
              <a:lnSpc>
                <a:spcPts val="1750"/>
              </a:lnSpc>
              <a:spcBef>
                <a:spcPts val="484"/>
              </a:spcBef>
            </a:pPr>
            <a:r>
              <a:rPr sz="1600" b="1" spc="-5" dirty="0">
                <a:latin typeface="Calibri"/>
                <a:cs typeface="Calibri"/>
              </a:rPr>
              <a:t>Принципи професійної </a:t>
            </a:r>
            <a:r>
              <a:rPr sz="1600" b="1" spc="-10" dirty="0">
                <a:latin typeface="Calibri"/>
                <a:cs typeface="Calibri"/>
              </a:rPr>
              <a:t>етики </a:t>
            </a:r>
            <a:r>
              <a:rPr sz="1600" b="1" spc="-350" dirty="0">
                <a:latin typeface="Calibri"/>
                <a:cs typeface="Calibri"/>
              </a:rPr>
              <a:t> </a:t>
            </a:r>
            <a:r>
              <a:rPr sz="1600" b="1" spc="-15" dirty="0">
                <a:latin typeface="Calibri"/>
                <a:cs typeface="Calibri"/>
              </a:rPr>
              <a:t>аудитора</a:t>
            </a:r>
            <a:endParaRPr sz="1600" dirty="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4929949" y="1395793"/>
            <a:ext cx="3642995" cy="3347085"/>
            <a:chOff x="4929949" y="1395793"/>
            <a:chExt cx="3642995" cy="3347085"/>
          </a:xfrm>
        </p:grpSpPr>
        <p:sp>
          <p:nvSpPr>
            <p:cNvPr id="20" name="object 20"/>
            <p:cNvSpPr/>
            <p:nvPr/>
          </p:nvSpPr>
          <p:spPr>
            <a:xfrm>
              <a:off x="4934711" y="1400555"/>
              <a:ext cx="3633470" cy="3337560"/>
            </a:xfrm>
            <a:custGeom>
              <a:avLst/>
              <a:gdLst/>
              <a:ahLst/>
              <a:cxnLst/>
              <a:rect l="l" t="t" r="r" b="b"/>
              <a:pathLst>
                <a:path w="3633470" h="3337560">
                  <a:moveTo>
                    <a:pt x="3633216" y="0"/>
                  </a:moveTo>
                  <a:lnTo>
                    <a:pt x="0" y="0"/>
                  </a:lnTo>
                  <a:lnTo>
                    <a:pt x="0" y="3337560"/>
                  </a:lnTo>
                  <a:lnTo>
                    <a:pt x="3633216" y="3337560"/>
                  </a:lnTo>
                  <a:lnTo>
                    <a:pt x="3633216" y="0"/>
                  </a:lnTo>
                  <a:close/>
                </a:path>
              </a:pathLst>
            </a:custGeom>
            <a:solidFill>
              <a:srgbClr val="DEE7D1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934711" y="1400555"/>
              <a:ext cx="3633470" cy="3337560"/>
            </a:xfrm>
            <a:custGeom>
              <a:avLst/>
              <a:gdLst/>
              <a:ahLst/>
              <a:cxnLst/>
              <a:rect l="l" t="t" r="r" b="b"/>
              <a:pathLst>
                <a:path w="3633470" h="3337560">
                  <a:moveTo>
                    <a:pt x="0" y="3337560"/>
                  </a:moveTo>
                  <a:lnTo>
                    <a:pt x="3633216" y="3337560"/>
                  </a:lnTo>
                  <a:lnTo>
                    <a:pt x="3633216" y="0"/>
                  </a:lnTo>
                  <a:lnTo>
                    <a:pt x="0" y="0"/>
                  </a:lnTo>
                  <a:lnTo>
                    <a:pt x="0" y="3337560"/>
                  </a:lnTo>
                  <a:close/>
                </a:path>
              </a:pathLst>
            </a:custGeom>
            <a:ln w="9143">
              <a:solidFill>
                <a:srgbClr val="DEE7D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4934711" y="1422933"/>
            <a:ext cx="3633470" cy="3125214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257810" indent="-172720">
              <a:lnSpc>
                <a:spcPct val="100000"/>
              </a:lnSpc>
              <a:spcBef>
                <a:spcPts val="229"/>
              </a:spcBef>
              <a:buChar char="•"/>
              <a:tabLst>
                <a:tab pos="257810" algn="l"/>
              </a:tabLst>
            </a:pPr>
            <a:r>
              <a:rPr sz="1600" spc="-10" dirty="0">
                <a:latin typeface="Calibri"/>
                <a:cs typeface="Calibri"/>
              </a:rPr>
              <a:t>Незалежність</a:t>
            </a:r>
            <a:endParaRPr sz="1600" dirty="0">
              <a:latin typeface="Calibri"/>
              <a:cs typeface="Calibri"/>
            </a:endParaRPr>
          </a:p>
          <a:p>
            <a:pPr marL="257810" indent="-172720">
              <a:lnSpc>
                <a:spcPct val="100000"/>
              </a:lnSpc>
              <a:spcBef>
                <a:spcPts val="135"/>
              </a:spcBef>
              <a:buChar char="•"/>
              <a:tabLst>
                <a:tab pos="257810" algn="l"/>
              </a:tabLst>
            </a:pPr>
            <a:r>
              <a:rPr sz="1600" spc="-5" dirty="0">
                <a:latin typeface="Calibri"/>
                <a:cs typeface="Calibri"/>
              </a:rPr>
              <a:t>Об’єктивність</a:t>
            </a:r>
            <a:endParaRPr sz="1600" dirty="0">
              <a:latin typeface="Calibri"/>
              <a:cs typeface="Calibri"/>
            </a:endParaRPr>
          </a:p>
          <a:p>
            <a:pPr marL="257810" indent="-172720">
              <a:lnSpc>
                <a:spcPct val="100000"/>
              </a:lnSpc>
              <a:spcBef>
                <a:spcPts val="120"/>
              </a:spcBef>
              <a:buChar char="•"/>
              <a:tabLst>
                <a:tab pos="257810" algn="l"/>
              </a:tabLst>
            </a:pPr>
            <a:r>
              <a:rPr sz="1600" spc="-10" dirty="0">
                <a:latin typeface="Calibri"/>
                <a:cs typeface="Calibri"/>
              </a:rPr>
              <a:t>Компетентність</a:t>
            </a:r>
            <a:endParaRPr sz="1600" dirty="0">
              <a:latin typeface="Calibri"/>
              <a:cs typeface="Calibri"/>
            </a:endParaRPr>
          </a:p>
          <a:p>
            <a:pPr marL="257810" indent="-172720">
              <a:lnSpc>
                <a:spcPct val="100000"/>
              </a:lnSpc>
              <a:spcBef>
                <a:spcPts val="130"/>
              </a:spcBef>
              <a:buChar char="•"/>
              <a:tabLst>
                <a:tab pos="257810" algn="l"/>
              </a:tabLst>
            </a:pPr>
            <a:r>
              <a:rPr sz="1600" spc="-5" dirty="0">
                <a:latin typeface="Calibri"/>
                <a:cs typeface="Calibri"/>
              </a:rPr>
              <a:t>Чесність</a:t>
            </a:r>
            <a:endParaRPr sz="1600" dirty="0">
              <a:latin typeface="Calibri"/>
              <a:cs typeface="Calibri"/>
            </a:endParaRPr>
          </a:p>
          <a:p>
            <a:pPr marL="257810" indent="-172720">
              <a:lnSpc>
                <a:spcPct val="100000"/>
              </a:lnSpc>
              <a:spcBef>
                <a:spcPts val="135"/>
              </a:spcBef>
              <a:buChar char="•"/>
              <a:tabLst>
                <a:tab pos="257810" algn="l"/>
              </a:tabLst>
            </a:pPr>
            <a:r>
              <a:rPr sz="1600" spc="-5" dirty="0">
                <a:latin typeface="Calibri"/>
                <a:cs typeface="Calibri"/>
              </a:rPr>
              <a:t>Професійна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поведінка</a:t>
            </a:r>
            <a:endParaRPr sz="1600" dirty="0">
              <a:latin typeface="Calibri"/>
              <a:cs typeface="Calibri"/>
            </a:endParaRPr>
          </a:p>
          <a:p>
            <a:pPr marL="257810" indent="-172720">
              <a:lnSpc>
                <a:spcPct val="100000"/>
              </a:lnSpc>
              <a:spcBef>
                <a:spcPts val="130"/>
              </a:spcBef>
              <a:buChar char="•"/>
              <a:tabLst>
                <a:tab pos="257810" algn="l"/>
              </a:tabLst>
            </a:pPr>
            <a:r>
              <a:rPr lang="uk-UA" sz="1600" spc="-10" dirty="0" smtClean="0">
                <a:latin typeface="Calibri"/>
                <a:cs typeface="Calibri"/>
              </a:rPr>
              <a:t>Конфіденційність</a:t>
            </a:r>
          </a:p>
          <a:p>
            <a:pPr marL="257810" indent="-172720">
              <a:lnSpc>
                <a:spcPct val="100000"/>
              </a:lnSpc>
              <a:spcBef>
                <a:spcPts val="130"/>
              </a:spcBef>
              <a:buChar char="•"/>
              <a:tabLst>
                <a:tab pos="257810" algn="l"/>
              </a:tabLst>
            </a:pPr>
            <a:r>
              <a:rPr lang="uk-UA" sz="1600" dirty="0" smtClean="0">
                <a:cs typeface="Calibri"/>
              </a:rPr>
              <a:t>Професійні норми і технічні стандарти</a:t>
            </a:r>
          </a:p>
          <a:p>
            <a:pPr marL="257810" indent="-172720">
              <a:lnSpc>
                <a:spcPct val="100000"/>
              </a:lnSpc>
              <a:spcBef>
                <a:spcPts val="130"/>
              </a:spcBef>
              <a:buChar char="•"/>
              <a:tabLst>
                <a:tab pos="257810" algn="l"/>
              </a:tabLst>
            </a:pPr>
            <a:r>
              <a:rPr lang="uk-UA" sz="1600" dirty="0" smtClean="0">
                <a:cs typeface="Calibri"/>
              </a:rPr>
              <a:t>Належна </a:t>
            </a:r>
            <a:r>
              <a:rPr lang="uk-UA" sz="1600" dirty="0">
                <a:cs typeface="Calibri"/>
              </a:rPr>
              <a:t>(</a:t>
            </a:r>
            <a:r>
              <a:rPr lang="uk-UA" sz="1600" dirty="0" smtClean="0">
                <a:cs typeface="Calibri"/>
              </a:rPr>
              <a:t>розумна) ретельність</a:t>
            </a:r>
            <a:endParaRPr sz="1600" dirty="0">
              <a:latin typeface="Calibri"/>
              <a:cs typeface="Calibri"/>
            </a:endParaRPr>
          </a:p>
          <a:p>
            <a:pPr marL="257810" indent="-172720">
              <a:lnSpc>
                <a:spcPct val="100000"/>
              </a:lnSpc>
              <a:spcBef>
                <a:spcPts val="135"/>
              </a:spcBef>
              <a:buChar char="•"/>
              <a:tabLst>
                <a:tab pos="257810" algn="l"/>
              </a:tabLst>
            </a:pPr>
            <a:r>
              <a:rPr sz="1600" spc="-10" dirty="0">
                <a:latin typeface="Calibri"/>
                <a:cs typeface="Calibri"/>
              </a:rPr>
              <a:t>Довіра</a:t>
            </a:r>
            <a:endParaRPr sz="1600" dirty="0">
              <a:latin typeface="Calibri"/>
              <a:cs typeface="Calibri"/>
            </a:endParaRPr>
          </a:p>
          <a:p>
            <a:pPr marL="257810" indent="-172720">
              <a:lnSpc>
                <a:spcPct val="100000"/>
              </a:lnSpc>
              <a:spcBef>
                <a:spcPts val="130"/>
              </a:spcBef>
              <a:buChar char="•"/>
              <a:tabLst>
                <a:tab pos="257810" algn="l"/>
              </a:tabLst>
            </a:pPr>
            <a:r>
              <a:rPr sz="1600" spc="-5" dirty="0">
                <a:latin typeface="Calibri"/>
                <a:cs typeface="Calibri"/>
              </a:rPr>
              <a:t>Якість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послуг</a:t>
            </a:r>
            <a:endParaRPr sz="1600" dirty="0">
              <a:latin typeface="Calibri"/>
              <a:cs typeface="Calibri"/>
            </a:endParaRPr>
          </a:p>
          <a:p>
            <a:pPr marL="257810" indent="-172720">
              <a:lnSpc>
                <a:spcPct val="100000"/>
              </a:lnSpc>
              <a:spcBef>
                <a:spcPts val="130"/>
              </a:spcBef>
              <a:buChar char="•"/>
              <a:tabLst>
                <a:tab pos="257810" algn="l"/>
              </a:tabLst>
            </a:pPr>
            <a:r>
              <a:rPr sz="1600" spc="-25" dirty="0">
                <a:latin typeface="Calibri"/>
                <a:cs typeface="Calibri"/>
              </a:rPr>
              <a:t>Точність</a:t>
            </a:r>
            <a:endParaRPr sz="1600" dirty="0">
              <a:latin typeface="Calibri"/>
              <a:cs typeface="Calibri"/>
            </a:endParaRPr>
          </a:p>
          <a:p>
            <a:pPr marL="257810" indent="-172720">
              <a:lnSpc>
                <a:spcPct val="100000"/>
              </a:lnSpc>
              <a:spcBef>
                <a:spcPts val="135"/>
              </a:spcBef>
              <a:buChar char="•"/>
              <a:tabLst>
                <a:tab pos="257810" algn="l"/>
              </a:tabLst>
            </a:pPr>
            <a:r>
              <a:rPr sz="1600" spc="-10" dirty="0">
                <a:latin typeface="Calibri"/>
                <a:cs typeface="Calibri"/>
              </a:rPr>
              <a:t>Доброзичливість</a:t>
            </a:r>
            <a:endParaRPr sz="1600" dirty="0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204215" y="4553719"/>
            <a:ext cx="8803005" cy="2228081"/>
            <a:chOff x="204215" y="4553719"/>
            <a:chExt cx="8803005" cy="2308860"/>
          </a:xfrm>
        </p:grpSpPr>
        <p:pic>
          <p:nvPicPr>
            <p:cNvPr id="24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04215" y="4553719"/>
              <a:ext cx="8802624" cy="2304278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251459" y="4752086"/>
              <a:ext cx="8712835" cy="2106295"/>
            </a:xfrm>
            <a:custGeom>
              <a:avLst/>
              <a:gdLst/>
              <a:ahLst/>
              <a:cxnLst/>
              <a:rect l="l" t="t" r="r" b="b"/>
              <a:pathLst>
                <a:path w="8712835" h="2106295">
                  <a:moveTo>
                    <a:pt x="8370697" y="0"/>
                  </a:moveTo>
                  <a:lnTo>
                    <a:pt x="8370824" y="170941"/>
                  </a:lnTo>
                  <a:lnTo>
                    <a:pt x="170980" y="170941"/>
                  </a:lnTo>
                  <a:lnTo>
                    <a:pt x="125524" y="177052"/>
                  </a:lnTo>
                  <a:lnTo>
                    <a:pt x="84679" y="194295"/>
                  </a:lnTo>
                  <a:lnTo>
                    <a:pt x="50076" y="221043"/>
                  </a:lnTo>
                  <a:lnTo>
                    <a:pt x="23342" y="255665"/>
                  </a:lnTo>
                  <a:lnTo>
                    <a:pt x="6107" y="296530"/>
                  </a:lnTo>
                  <a:lnTo>
                    <a:pt x="0" y="342011"/>
                  </a:lnTo>
                  <a:lnTo>
                    <a:pt x="0" y="2105912"/>
                  </a:lnTo>
                  <a:lnTo>
                    <a:pt x="8702908" y="2105912"/>
                  </a:lnTo>
                  <a:lnTo>
                    <a:pt x="8706598" y="2097169"/>
                  </a:lnTo>
                  <a:lnTo>
                    <a:pt x="8712708" y="2051716"/>
                  </a:lnTo>
                  <a:lnTo>
                    <a:pt x="8712708" y="512952"/>
                  </a:lnTo>
                  <a:lnTo>
                    <a:pt x="170980" y="512952"/>
                  </a:lnTo>
                  <a:lnTo>
                    <a:pt x="170980" y="342011"/>
                  </a:lnTo>
                  <a:lnTo>
                    <a:pt x="177696" y="308725"/>
                  </a:lnTo>
                  <a:lnTo>
                    <a:pt x="196014" y="281558"/>
                  </a:lnTo>
                  <a:lnTo>
                    <a:pt x="223186" y="263251"/>
                  </a:lnTo>
                  <a:lnTo>
                    <a:pt x="256463" y="256539"/>
                  </a:lnTo>
                  <a:lnTo>
                    <a:pt x="8712708" y="256539"/>
                  </a:lnTo>
                  <a:lnTo>
                    <a:pt x="8712708" y="171069"/>
                  </a:lnTo>
                  <a:lnTo>
                    <a:pt x="8541766" y="171069"/>
                  </a:lnTo>
                  <a:lnTo>
                    <a:pt x="8541766" y="85470"/>
                  </a:lnTo>
                  <a:lnTo>
                    <a:pt x="8456295" y="85470"/>
                  </a:lnTo>
                  <a:lnTo>
                    <a:pt x="8422989" y="78759"/>
                  </a:lnTo>
                  <a:lnTo>
                    <a:pt x="8395779" y="60451"/>
                  </a:lnTo>
                  <a:lnTo>
                    <a:pt x="8377427" y="33285"/>
                  </a:lnTo>
                  <a:lnTo>
                    <a:pt x="8370697" y="0"/>
                  </a:lnTo>
                  <a:close/>
                </a:path>
                <a:path w="8712835" h="2106295">
                  <a:moveTo>
                    <a:pt x="8712708" y="256539"/>
                  </a:moveTo>
                  <a:lnTo>
                    <a:pt x="256463" y="256539"/>
                  </a:lnTo>
                  <a:lnTo>
                    <a:pt x="289740" y="263251"/>
                  </a:lnTo>
                  <a:lnTo>
                    <a:pt x="316912" y="281558"/>
                  </a:lnTo>
                  <a:lnTo>
                    <a:pt x="335230" y="308725"/>
                  </a:lnTo>
                  <a:lnTo>
                    <a:pt x="341947" y="342011"/>
                  </a:lnTo>
                  <a:lnTo>
                    <a:pt x="335840" y="387437"/>
                  </a:lnTo>
                  <a:lnTo>
                    <a:pt x="318605" y="428267"/>
                  </a:lnTo>
                  <a:lnTo>
                    <a:pt x="291872" y="462867"/>
                  </a:lnTo>
                  <a:lnTo>
                    <a:pt x="257271" y="489603"/>
                  </a:lnTo>
                  <a:lnTo>
                    <a:pt x="216430" y="506843"/>
                  </a:lnTo>
                  <a:lnTo>
                    <a:pt x="170980" y="512952"/>
                  </a:lnTo>
                  <a:lnTo>
                    <a:pt x="8712708" y="512952"/>
                  </a:lnTo>
                  <a:lnTo>
                    <a:pt x="8712708" y="256539"/>
                  </a:lnTo>
                  <a:close/>
                </a:path>
                <a:path w="8712835" h="2106295">
                  <a:moveTo>
                    <a:pt x="8712708" y="0"/>
                  </a:moveTo>
                  <a:lnTo>
                    <a:pt x="8706598" y="45480"/>
                  </a:lnTo>
                  <a:lnTo>
                    <a:pt x="8689358" y="86345"/>
                  </a:lnTo>
                  <a:lnTo>
                    <a:pt x="8662622" y="120967"/>
                  </a:lnTo>
                  <a:lnTo>
                    <a:pt x="8628022" y="147715"/>
                  </a:lnTo>
                  <a:lnTo>
                    <a:pt x="8587192" y="164958"/>
                  </a:lnTo>
                  <a:lnTo>
                    <a:pt x="8541766" y="171069"/>
                  </a:lnTo>
                  <a:lnTo>
                    <a:pt x="8712708" y="171069"/>
                  </a:lnTo>
                  <a:lnTo>
                    <a:pt x="8712708" y="0"/>
                  </a:lnTo>
                  <a:close/>
                </a:path>
                <a:path w="8712835" h="2106295">
                  <a:moveTo>
                    <a:pt x="8541766" y="0"/>
                  </a:moveTo>
                  <a:lnTo>
                    <a:pt x="8535036" y="33285"/>
                  </a:lnTo>
                  <a:lnTo>
                    <a:pt x="8516699" y="60451"/>
                  </a:lnTo>
                  <a:lnTo>
                    <a:pt x="8489527" y="78759"/>
                  </a:lnTo>
                  <a:lnTo>
                    <a:pt x="8456295" y="85470"/>
                  </a:lnTo>
                  <a:lnTo>
                    <a:pt x="8541766" y="85470"/>
                  </a:lnTo>
                  <a:lnTo>
                    <a:pt x="8541766" y="0"/>
                  </a:lnTo>
                  <a:close/>
                </a:path>
              </a:pathLst>
            </a:custGeom>
            <a:solidFill>
              <a:srgbClr val="DDD9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22440" y="4581144"/>
              <a:ext cx="8542020" cy="683895"/>
            </a:xfrm>
            <a:custGeom>
              <a:avLst/>
              <a:gdLst/>
              <a:ahLst/>
              <a:cxnLst/>
              <a:rect l="l" t="t" r="r" b="b"/>
              <a:pathLst>
                <a:path w="8542020" h="683895">
                  <a:moveTo>
                    <a:pt x="85483" y="427481"/>
                  </a:moveTo>
                  <a:lnTo>
                    <a:pt x="52206" y="434193"/>
                  </a:lnTo>
                  <a:lnTo>
                    <a:pt x="25034" y="452500"/>
                  </a:lnTo>
                  <a:lnTo>
                    <a:pt x="6716" y="479667"/>
                  </a:lnTo>
                  <a:lnTo>
                    <a:pt x="0" y="512952"/>
                  </a:lnTo>
                  <a:lnTo>
                    <a:pt x="0" y="683894"/>
                  </a:lnTo>
                  <a:lnTo>
                    <a:pt x="45450" y="677785"/>
                  </a:lnTo>
                  <a:lnTo>
                    <a:pt x="86291" y="660545"/>
                  </a:lnTo>
                  <a:lnTo>
                    <a:pt x="120892" y="633809"/>
                  </a:lnTo>
                  <a:lnTo>
                    <a:pt x="147625" y="599209"/>
                  </a:lnTo>
                  <a:lnTo>
                    <a:pt x="164860" y="558379"/>
                  </a:lnTo>
                  <a:lnTo>
                    <a:pt x="170967" y="512952"/>
                  </a:lnTo>
                  <a:lnTo>
                    <a:pt x="164250" y="479667"/>
                  </a:lnTo>
                  <a:lnTo>
                    <a:pt x="145932" y="452500"/>
                  </a:lnTo>
                  <a:lnTo>
                    <a:pt x="118760" y="434193"/>
                  </a:lnTo>
                  <a:lnTo>
                    <a:pt x="85483" y="427481"/>
                  </a:lnTo>
                  <a:close/>
                </a:path>
                <a:path w="8542020" h="683895">
                  <a:moveTo>
                    <a:pt x="8541727" y="170941"/>
                  </a:moveTo>
                  <a:lnTo>
                    <a:pt x="8370785" y="170941"/>
                  </a:lnTo>
                  <a:lnTo>
                    <a:pt x="8370785" y="341883"/>
                  </a:lnTo>
                  <a:lnTo>
                    <a:pt x="8416212" y="335783"/>
                  </a:lnTo>
                  <a:lnTo>
                    <a:pt x="8457042" y="318563"/>
                  </a:lnTo>
                  <a:lnTo>
                    <a:pt x="8491642" y="291845"/>
                  </a:lnTo>
                  <a:lnTo>
                    <a:pt x="8518378" y="257254"/>
                  </a:lnTo>
                  <a:lnTo>
                    <a:pt x="8535618" y="216412"/>
                  </a:lnTo>
                  <a:lnTo>
                    <a:pt x="8541727" y="170941"/>
                  </a:lnTo>
                  <a:close/>
                </a:path>
                <a:path w="8542020" h="683895">
                  <a:moveTo>
                    <a:pt x="8370785" y="0"/>
                  </a:moveTo>
                  <a:lnTo>
                    <a:pt x="8325305" y="6109"/>
                  </a:lnTo>
                  <a:lnTo>
                    <a:pt x="8284440" y="23349"/>
                  </a:lnTo>
                  <a:lnTo>
                    <a:pt x="8249818" y="50085"/>
                  </a:lnTo>
                  <a:lnTo>
                    <a:pt x="8223070" y="84685"/>
                  </a:lnTo>
                  <a:lnTo>
                    <a:pt x="8205827" y="125515"/>
                  </a:lnTo>
                  <a:lnTo>
                    <a:pt x="8199716" y="170941"/>
                  </a:lnTo>
                  <a:lnTo>
                    <a:pt x="8206447" y="204227"/>
                  </a:lnTo>
                  <a:lnTo>
                    <a:pt x="8224799" y="231393"/>
                  </a:lnTo>
                  <a:lnTo>
                    <a:pt x="8252009" y="249701"/>
                  </a:lnTo>
                  <a:lnTo>
                    <a:pt x="8285314" y="256412"/>
                  </a:lnTo>
                  <a:lnTo>
                    <a:pt x="8318547" y="249701"/>
                  </a:lnTo>
                  <a:lnTo>
                    <a:pt x="8345719" y="231393"/>
                  </a:lnTo>
                  <a:lnTo>
                    <a:pt x="8364056" y="204227"/>
                  </a:lnTo>
                  <a:lnTo>
                    <a:pt x="8370785" y="170941"/>
                  </a:lnTo>
                  <a:lnTo>
                    <a:pt x="8541727" y="170941"/>
                  </a:lnTo>
                  <a:lnTo>
                    <a:pt x="8535618" y="125515"/>
                  </a:lnTo>
                  <a:lnTo>
                    <a:pt x="8518378" y="84685"/>
                  </a:lnTo>
                  <a:lnTo>
                    <a:pt x="8491642" y="50085"/>
                  </a:lnTo>
                  <a:lnTo>
                    <a:pt x="8457042" y="23349"/>
                  </a:lnTo>
                  <a:lnTo>
                    <a:pt x="8416212" y="6109"/>
                  </a:lnTo>
                  <a:lnTo>
                    <a:pt x="8370785" y="0"/>
                  </a:lnTo>
                  <a:close/>
                </a:path>
              </a:pathLst>
            </a:custGeom>
            <a:solidFill>
              <a:srgbClr val="B1AD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51449" y="4581144"/>
              <a:ext cx="8712835" cy="2277110"/>
            </a:xfrm>
            <a:custGeom>
              <a:avLst/>
              <a:gdLst/>
              <a:ahLst/>
              <a:cxnLst/>
              <a:rect l="l" t="t" r="r" b="b"/>
              <a:pathLst>
                <a:path w="8712835" h="2277109">
                  <a:moveTo>
                    <a:pt x="10" y="512952"/>
                  </a:moveTo>
                  <a:lnTo>
                    <a:pt x="6117" y="467472"/>
                  </a:lnTo>
                  <a:lnTo>
                    <a:pt x="23353" y="426607"/>
                  </a:lnTo>
                  <a:lnTo>
                    <a:pt x="50087" y="391985"/>
                  </a:lnTo>
                  <a:lnTo>
                    <a:pt x="84690" y="365237"/>
                  </a:lnTo>
                  <a:lnTo>
                    <a:pt x="125535" y="347994"/>
                  </a:lnTo>
                  <a:lnTo>
                    <a:pt x="170991" y="341883"/>
                  </a:lnTo>
                  <a:lnTo>
                    <a:pt x="8370834" y="341883"/>
                  </a:lnTo>
                  <a:lnTo>
                    <a:pt x="8370834" y="170941"/>
                  </a:lnTo>
                  <a:lnTo>
                    <a:pt x="8376935" y="125515"/>
                  </a:lnTo>
                  <a:lnTo>
                    <a:pt x="8394155" y="84685"/>
                  </a:lnTo>
                  <a:lnTo>
                    <a:pt x="8420872" y="50085"/>
                  </a:lnTo>
                  <a:lnTo>
                    <a:pt x="8455463" y="23349"/>
                  </a:lnTo>
                  <a:lnTo>
                    <a:pt x="8496306" y="6109"/>
                  </a:lnTo>
                  <a:lnTo>
                    <a:pt x="8541776" y="0"/>
                  </a:lnTo>
                  <a:lnTo>
                    <a:pt x="8587203" y="6109"/>
                  </a:lnTo>
                  <a:lnTo>
                    <a:pt x="8628033" y="23349"/>
                  </a:lnTo>
                  <a:lnTo>
                    <a:pt x="8662633" y="50085"/>
                  </a:lnTo>
                  <a:lnTo>
                    <a:pt x="8689369" y="84685"/>
                  </a:lnTo>
                  <a:lnTo>
                    <a:pt x="8706609" y="125515"/>
                  </a:lnTo>
                  <a:lnTo>
                    <a:pt x="8712718" y="170941"/>
                  </a:lnTo>
                  <a:lnTo>
                    <a:pt x="8712718" y="2222658"/>
                  </a:lnTo>
                  <a:lnTo>
                    <a:pt x="8706609" y="2268111"/>
                  </a:lnTo>
                  <a:lnTo>
                    <a:pt x="8702918" y="2276854"/>
                  </a:lnTo>
                </a:path>
                <a:path w="8712835" h="2277109">
                  <a:moveTo>
                    <a:pt x="0" y="2276854"/>
                  </a:moveTo>
                  <a:lnTo>
                    <a:pt x="10" y="512952"/>
                  </a:lnTo>
                </a:path>
                <a:path w="8712835" h="2277109">
                  <a:moveTo>
                    <a:pt x="8370834" y="341883"/>
                  </a:moveTo>
                  <a:lnTo>
                    <a:pt x="8541776" y="341883"/>
                  </a:lnTo>
                  <a:lnTo>
                    <a:pt x="8587203" y="335783"/>
                  </a:lnTo>
                  <a:lnTo>
                    <a:pt x="8628033" y="318563"/>
                  </a:lnTo>
                  <a:lnTo>
                    <a:pt x="8662633" y="291845"/>
                  </a:lnTo>
                  <a:lnTo>
                    <a:pt x="8689369" y="257254"/>
                  </a:lnTo>
                  <a:lnTo>
                    <a:pt x="8706609" y="216412"/>
                  </a:lnTo>
                  <a:lnTo>
                    <a:pt x="8712718" y="170941"/>
                  </a:lnTo>
                </a:path>
              </a:pathLst>
            </a:custGeom>
            <a:ln w="9144">
              <a:solidFill>
                <a:srgbClr val="49452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617584" y="4747514"/>
              <a:ext cx="180213" cy="180086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251459" y="5008626"/>
              <a:ext cx="342265" cy="1849755"/>
            </a:xfrm>
            <a:custGeom>
              <a:avLst/>
              <a:gdLst/>
              <a:ahLst/>
              <a:cxnLst/>
              <a:rect l="l" t="t" r="r" b="b"/>
              <a:pathLst>
                <a:path w="342265" h="1849754">
                  <a:moveTo>
                    <a:pt x="170980" y="256412"/>
                  </a:moveTo>
                  <a:lnTo>
                    <a:pt x="170980" y="85471"/>
                  </a:lnTo>
                  <a:lnTo>
                    <a:pt x="196014" y="25018"/>
                  </a:lnTo>
                  <a:lnTo>
                    <a:pt x="256463" y="0"/>
                  </a:lnTo>
                  <a:lnTo>
                    <a:pt x="289740" y="6711"/>
                  </a:lnTo>
                  <a:lnTo>
                    <a:pt x="316912" y="25018"/>
                  </a:lnTo>
                  <a:lnTo>
                    <a:pt x="335230" y="52185"/>
                  </a:lnTo>
                  <a:lnTo>
                    <a:pt x="341947" y="85471"/>
                  </a:lnTo>
                  <a:lnTo>
                    <a:pt x="335840" y="130897"/>
                  </a:lnTo>
                  <a:lnTo>
                    <a:pt x="318605" y="171727"/>
                  </a:lnTo>
                  <a:lnTo>
                    <a:pt x="291872" y="206327"/>
                  </a:lnTo>
                  <a:lnTo>
                    <a:pt x="257271" y="233063"/>
                  </a:lnTo>
                  <a:lnTo>
                    <a:pt x="216430" y="250303"/>
                  </a:lnTo>
                  <a:lnTo>
                    <a:pt x="170980" y="256412"/>
                  </a:lnTo>
                  <a:lnTo>
                    <a:pt x="125524" y="250303"/>
                  </a:lnTo>
                  <a:lnTo>
                    <a:pt x="84679" y="233063"/>
                  </a:lnTo>
                  <a:lnTo>
                    <a:pt x="50076" y="206327"/>
                  </a:lnTo>
                  <a:lnTo>
                    <a:pt x="23342" y="171727"/>
                  </a:lnTo>
                  <a:lnTo>
                    <a:pt x="6107" y="130897"/>
                  </a:lnTo>
                  <a:lnTo>
                    <a:pt x="0" y="85471"/>
                  </a:lnTo>
                </a:path>
                <a:path w="342265" h="1849754">
                  <a:moveTo>
                    <a:pt x="341947" y="85471"/>
                  </a:moveTo>
                  <a:lnTo>
                    <a:pt x="341947" y="1849372"/>
                  </a:lnTo>
                </a:path>
              </a:pathLst>
            </a:custGeom>
            <a:ln w="9144">
              <a:solidFill>
                <a:srgbClr val="49452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640969" y="4836300"/>
            <a:ext cx="8274432" cy="1803058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132715" algn="ctr">
              <a:lnSpc>
                <a:spcPct val="100000"/>
              </a:lnSpc>
              <a:spcBef>
                <a:spcPts val="1060"/>
              </a:spcBef>
            </a:pPr>
            <a:r>
              <a:rPr sz="1400" spc="-5" dirty="0">
                <a:latin typeface="Calibri"/>
                <a:cs typeface="Calibri"/>
              </a:rPr>
              <a:t>Клятва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аудитора</a:t>
            </a:r>
            <a:endParaRPr sz="1400" dirty="0">
              <a:latin typeface="Calibri"/>
              <a:cs typeface="Calibri"/>
            </a:endParaRPr>
          </a:p>
          <a:p>
            <a:pPr marL="12700" marR="5080" indent="130810">
              <a:lnSpc>
                <a:spcPct val="150000"/>
              </a:lnSpc>
            </a:pPr>
            <a:r>
              <a:rPr sz="1600" b="1" i="1" spc="-5" dirty="0">
                <a:latin typeface="Times New Roman"/>
                <a:cs typeface="Times New Roman"/>
              </a:rPr>
              <a:t>«Я,</a:t>
            </a:r>
            <a:r>
              <a:rPr sz="1600" b="1" i="1" dirty="0">
                <a:latin typeface="Times New Roman"/>
                <a:cs typeface="Times New Roman"/>
              </a:rPr>
              <a:t> </a:t>
            </a:r>
            <a:r>
              <a:rPr sz="1600" b="1" i="1" spc="-5" dirty="0" smtClean="0">
                <a:latin typeface="Times New Roman"/>
                <a:cs typeface="Times New Roman"/>
              </a:rPr>
              <a:t>(</a:t>
            </a:r>
            <a:r>
              <a:rPr lang="uk-UA" sz="1600" b="1" i="1" spc="-5" dirty="0" smtClean="0">
                <a:latin typeface="Times New Roman"/>
                <a:cs typeface="Times New Roman"/>
              </a:rPr>
              <a:t>прізвище,</a:t>
            </a:r>
            <a:r>
              <a:rPr lang="uk-UA" sz="1600" b="1" i="1" spc="30" dirty="0" smtClean="0">
                <a:latin typeface="Times New Roman"/>
                <a:cs typeface="Times New Roman"/>
              </a:rPr>
              <a:t> </a:t>
            </a:r>
            <a:r>
              <a:rPr lang="uk-UA" sz="1600" b="1" i="1" spc="-5" dirty="0" smtClean="0">
                <a:latin typeface="Times New Roman"/>
                <a:cs typeface="Times New Roman"/>
              </a:rPr>
              <a:t>ім’я),</a:t>
            </a:r>
            <a:r>
              <a:rPr lang="uk-UA" sz="1600" b="1" i="1" spc="30" dirty="0" smtClean="0">
                <a:latin typeface="Times New Roman"/>
                <a:cs typeface="Times New Roman"/>
              </a:rPr>
              <a:t> </a:t>
            </a:r>
            <a:r>
              <a:rPr lang="uk-UA" sz="1600" b="1" i="1" spc="-10" dirty="0" smtClean="0">
                <a:latin typeface="Times New Roman"/>
                <a:cs typeface="Times New Roman"/>
              </a:rPr>
              <a:t>виголошую</a:t>
            </a:r>
            <a:r>
              <a:rPr lang="uk-UA" sz="1600" b="1" i="1" spc="10" dirty="0" smtClean="0">
                <a:latin typeface="Times New Roman"/>
                <a:cs typeface="Times New Roman"/>
              </a:rPr>
              <a:t> </a:t>
            </a:r>
            <a:r>
              <a:rPr lang="uk-UA" sz="1600" b="1" i="1" spc="-5" dirty="0" smtClean="0">
                <a:latin typeface="Times New Roman"/>
                <a:cs typeface="Times New Roman"/>
              </a:rPr>
              <a:t>клятву</a:t>
            </a:r>
            <a:r>
              <a:rPr lang="uk-UA" sz="1600" b="1" i="1" spc="30" dirty="0" smtClean="0">
                <a:latin typeface="Times New Roman"/>
                <a:cs typeface="Times New Roman"/>
              </a:rPr>
              <a:t> </a:t>
            </a:r>
            <a:r>
              <a:rPr lang="uk-UA" sz="1600" b="1" i="1" spc="-10" dirty="0" smtClean="0">
                <a:latin typeface="Times New Roman"/>
                <a:cs typeface="Times New Roman"/>
              </a:rPr>
              <a:t>аудитора</a:t>
            </a:r>
            <a:r>
              <a:rPr lang="uk-UA" sz="1600" b="1" i="1" spc="25" dirty="0" smtClean="0">
                <a:latin typeface="Times New Roman"/>
                <a:cs typeface="Times New Roman"/>
              </a:rPr>
              <a:t> </a:t>
            </a:r>
            <a:r>
              <a:rPr lang="uk-UA" sz="1600" b="1" i="1" spc="-5" dirty="0" smtClean="0">
                <a:latin typeface="Times New Roman"/>
                <a:cs typeface="Times New Roman"/>
              </a:rPr>
              <a:t>й</a:t>
            </a:r>
            <a:r>
              <a:rPr lang="uk-UA" sz="1600" b="1" i="1" dirty="0" smtClean="0">
                <a:latin typeface="Times New Roman"/>
                <a:cs typeface="Times New Roman"/>
              </a:rPr>
              <a:t> </a:t>
            </a:r>
            <a:r>
              <a:rPr lang="uk-UA" sz="1600" b="1" i="1" spc="-15" dirty="0" smtClean="0">
                <a:latin typeface="Times New Roman"/>
                <a:cs typeface="Times New Roman"/>
              </a:rPr>
              <a:t>урочисто</a:t>
            </a:r>
            <a:r>
              <a:rPr lang="uk-UA" sz="1600" b="1" i="1" spc="15" dirty="0" smtClean="0">
                <a:latin typeface="Times New Roman"/>
                <a:cs typeface="Times New Roman"/>
              </a:rPr>
              <a:t> </a:t>
            </a:r>
            <a:r>
              <a:rPr lang="uk-UA" sz="1600" b="1" i="1" spc="-10" dirty="0" smtClean="0">
                <a:latin typeface="Times New Roman"/>
                <a:cs typeface="Times New Roman"/>
              </a:rPr>
              <a:t>обіцяю</a:t>
            </a:r>
            <a:r>
              <a:rPr lang="uk-UA" sz="1600" b="1" i="1" spc="10" dirty="0" smtClean="0">
                <a:latin typeface="Times New Roman"/>
                <a:cs typeface="Times New Roman"/>
              </a:rPr>
              <a:t> </a:t>
            </a:r>
            <a:r>
              <a:rPr lang="uk-UA" sz="1600" b="1" i="1" spc="-15" dirty="0" smtClean="0">
                <a:latin typeface="Times New Roman"/>
                <a:cs typeface="Times New Roman"/>
              </a:rPr>
              <a:t>виконувати </a:t>
            </a:r>
            <a:r>
              <a:rPr lang="uk-UA" sz="1600" b="1" i="1" spc="-385" dirty="0" smtClean="0">
                <a:latin typeface="Times New Roman"/>
                <a:cs typeface="Times New Roman"/>
              </a:rPr>
              <a:t> </a:t>
            </a:r>
            <a:r>
              <a:rPr lang="uk-UA" sz="1600" b="1" i="1" spc="-15" dirty="0" smtClean="0">
                <a:latin typeface="Times New Roman"/>
                <a:cs typeface="Times New Roman"/>
              </a:rPr>
              <a:t>свої</a:t>
            </a:r>
            <a:r>
              <a:rPr lang="uk-UA" sz="1600" b="1" i="1" spc="10" dirty="0" smtClean="0">
                <a:latin typeface="Times New Roman"/>
                <a:cs typeface="Times New Roman"/>
              </a:rPr>
              <a:t> </a:t>
            </a:r>
            <a:r>
              <a:rPr lang="uk-UA" sz="1600" b="1" i="1" spc="-10" dirty="0" smtClean="0">
                <a:latin typeface="Times New Roman"/>
                <a:cs typeface="Times New Roman"/>
              </a:rPr>
              <a:t>професійні</a:t>
            </a:r>
            <a:r>
              <a:rPr lang="uk-UA" sz="1600" b="1" i="1" spc="40" dirty="0" smtClean="0">
                <a:latin typeface="Times New Roman"/>
                <a:cs typeface="Times New Roman"/>
              </a:rPr>
              <a:t> </a:t>
            </a:r>
            <a:r>
              <a:rPr lang="uk-UA" sz="1600" b="1" i="1" spc="-10" dirty="0" smtClean="0">
                <a:latin typeface="Times New Roman"/>
                <a:cs typeface="Times New Roman"/>
              </a:rPr>
              <a:t>обов’язки</a:t>
            </a:r>
            <a:r>
              <a:rPr lang="uk-UA" sz="1600" b="1" i="1" spc="20" dirty="0" smtClean="0">
                <a:latin typeface="Times New Roman"/>
                <a:cs typeface="Times New Roman"/>
              </a:rPr>
              <a:t> </a:t>
            </a:r>
            <a:r>
              <a:rPr lang="uk-UA" sz="1600" b="1" i="1" spc="-5" dirty="0" smtClean="0">
                <a:latin typeface="Times New Roman"/>
                <a:cs typeface="Times New Roman"/>
              </a:rPr>
              <a:t>з</a:t>
            </a:r>
            <a:r>
              <a:rPr lang="uk-UA" sz="1600" b="1" i="1" spc="15" dirty="0" smtClean="0">
                <a:latin typeface="Times New Roman"/>
                <a:cs typeface="Times New Roman"/>
              </a:rPr>
              <a:t> </a:t>
            </a:r>
            <a:r>
              <a:rPr lang="uk-UA" sz="1600" b="1" i="1" spc="-10" dirty="0" smtClean="0">
                <a:latin typeface="Times New Roman"/>
                <a:cs typeface="Times New Roman"/>
              </a:rPr>
              <a:t>честю</a:t>
            </a:r>
            <a:r>
              <a:rPr lang="uk-UA" sz="1600" b="1" i="1" spc="20" dirty="0" smtClean="0">
                <a:latin typeface="Times New Roman"/>
                <a:cs typeface="Times New Roman"/>
              </a:rPr>
              <a:t> </a:t>
            </a:r>
            <a:r>
              <a:rPr lang="uk-UA" sz="1600" b="1" i="1" spc="-5" dirty="0" smtClean="0">
                <a:latin typeface="Times New Roman"/>
                <a:cs typeface="Times New Roman"/>
              </a:rPr>
              <a:t>й</a:t>
            </a:r>
            <a:r>
              <a:rPr lang="uk-UA" sz="1600" b="1" i="1" dirty="0" smtClean="0">
                <a:latin typeface="Times New Roman"/>
                <a:cs typeface="Times New Roman"/>
              </a:rPr>
              <a:t> </a:t>
            </a:r>
            <a:r>
              <a:rPr lang="uk-UA" sz="1600" b="1" i="1" spc="-10" dirty="0" smtClean="0">
                <a:latin typeface="Times New Roman"/>
                <a:cs typeface="Times New Roman"/>
              </a:rPr>
              <a:t>гідністю,</a:t>
            </a:r>
            <a:r>
              <a:rPr lang="uk-UA" sz="1600" b="1" i="1" spc="45" dirty="0" smtClean="0">
                <a:latin typeface="Times New Roman"/>
                <a:cs typeface="Times New Roman"/>
              </a:rPr>
              <a:t> </a:t>
            </a:r>
            <a:r>
              <a:rPr lang="uk-UA" sz="1600" b="1" i="1" spc="-10" dirty="0" smtClean="0">
                <a:latin typeface="Times New Roman"/>
                <a:cs typeface="Times New Roman"/>
              </a:rPr>
              <a:t>дотримуватися</a:t>
            </a:r>
            <a:r>
              <a:rPr lang="uk-UA" sz="1600" b="1" i="1" spc="90" dirty="0" smtClean="0">
                <a:latin typeface="Times New Roman"/>
                <a:cs typeface="Times New Roman"/>
              </a:rPr>
              <a:t> </a:t>
            </a:r>
            <a:r>
              <a:rPr lang="uk-UA" sz="1600" b="1" i="1" spc="-15" dirty="0" smtClean="0">
                <a:latin typeface="Times New Roman"/>
                <a:cs typeface="Times New Roman"/>
              </a:rPr>
              <a:t>законів</a:t>
            </a:r>
            <a:r>
              <a:rPr lang="uk-UA" sz="1600" b="1" i="1" spc="10" dirty="0" smtClean="0">
                <a:latin typeface="Times New Roman"/>
                <a:cs typeface="Times New Roman"/>
              </a:rPr>
              <a:t> </a:t>
            </a:r>
            <a:r>
              <a:rPr lang="uk-UA" sz="1600" b="1" i="1" spc="-10" dirty="0" smtClean="0">
                <a:latin typeface="Times New Roman"/>
                <a:cs typeface="Times New Roman"/>
              </a:rPr>
              <a:t>України,</a:t>
            </a:r>
            <a:r>
              <a:rPr lang="uk-UA" sz="1600" dirty="0" smtClean="0">
                <a:latin typeface="Times New Roman"/>
                <a:cs typeface="Times New Roman"/>
              </a:rPr>
              <a:t> </a:t>
            </a:r>
            <a:r>
              <a:rPr lang="uk-UA" sz="1600" b="1" i="1" spc="-5" dirty="0" smtClean="0">
                <a:latin typeface="Times New Roman"/>
                <a:cs typeface="Times New Roman"/>
              </a:rPr>
              <a:t>Міжнародних</a:t>
            </a:r>
            <a:r>
              <a:rPr lang="uk-UA" sz="1600" b="1" i="1" spc="20" dirty="0" smtClean="0">
                <a:latin typeface="Times New Roman"/>
                <a:cs typeface="Times New Roman"/>
              </a:rPr>
              <a:t> </a:t>
            </a:r>
            <a:r>
              <a:rPr lang="uk-UA" sz="1600" b="1" i="1" spc="-10" dirty="0" smtClean="0">
                <a:latin typeface="Times New Roman"/>
                <a:cs typeface="Times New Roman"/>
              </a:rPr>
              <a:t>стандартів</a:t>
            </a:r>
            <a:r>
              <a:rPr lang="uk-UA" sz="1600" b="1" i="1" spc="50" dirty="0" smtClean="0">
                <a:latin typeface="Times New Roman"/>
                <a:cs typeface="Times New Roman"/>
              </a:rPr>
              <a:t> </a:t>
            </a:r>
            <a:r>
              <a:rPr lang="uk-UA" sz="1600" b="1" i="1" spc="-15" dirty="0" smtClean="0">
                <a:latin typeface="Times New Roman"/>
                <a:cs typeface="Times New Roman"/>
              </a:rPr>
              <a:t>аудиту</a:t>
            </a:r>
            <a:r>
              <a:rPr lang="uk-UA" sz="1600" b="1" i="1" spc="25" dirty="0" smtClean="0">
                <a:latin typeface="Times New Roman"/>
                <a:cs typeface="Times New Roman"/>
              </a:rPr>
              <a:t> </a:t>
            </a:r>
            <a:r>
              <a:rPr lang="uk-UA" sz="1600" b="1" i="1" spc="-5" dirty="0" smtClean="0">
                <a:latin typeface="Times New Roman"/>
                <a:cs typeface="Times New Roman"/>
              </a:rPr>
              <a:t>і</a:t>
            </a:r>
            <a:r>
              <a:rPr lang="uk-UA" sz="1600" b="1" i="1" spc="15" dirty="0" smtClean="0">
                <a:latin typeface="Times New Roman"/>
                <a:cs typeface="Times New Roman"/>
              </a:rPr>
              <a:t> </a:t>
            </a:r>
            <a:r>
              <a:rPr lang="uk-UA" sz="1600" b="1" i="1" spc="-10" dirty="0" smtClean="0">
                <a:latin typeface="Times New Roman"/>
                <a:cs typeface="Times New Roman"/>
              </a:rPr>
              <a:t>вимагати</a:t>
            </a:r>
            <a:r>
              <a:rPr lang="uk-UA" sz="1600" b="1" i="1" spc="15" dirty="0" smtClean="0">
                <a:latin typeface="Times New Roman"/>
                <a:cs typeface="Times New Roman"/>
              </a:rPr>
              <a:t> </a:t>
            </a:r>
            <a:r>
              <a:rPr lang="uk-UA" sz="1600" b="1" i="1" spc="-10" dirty="0" smtClean="0">
                <a:latin typeface="Times New Roman"/>
                <a:cs typeface="Times New Roman"/>
              </a:rPr>
              <a:t>дотримання</a:t>
            </a:r>
            <a:r>
              <a:rPr lang="uk-UA" sz="1600" b="1" i="1" spc="20" dirty="0" smtClean="0">
                <a:latin typeface="Times New Roman"/>
                <a:cs typeface="Times New Roman"/>
              </a:rPr>
              <a:t> </a:t>
            </a:r>
            <a:r>
              <a:rPr lang="uk-UA" sz="1600" b="1" i="1" spc="-5" dirty="0" smtClean="0">
                <a:latin typeface="Times New Roman"/>
                <a:cs typeface="Times New Roman"/>
              </a:rPr>
              <a:t>їх</a:t>
            </a:r>
            <a:r>
              <a:rPr lang="uk-UA" sz="1600" b="1" i="1" spc="20" dirty="0" smtClean="0">
                <a:latin typeface="Times New Roman"/>
                <a:cs typeface="Times New Roman"/>
              </a:rPr>
              <a:t> </a:t>
            </a:r>
            <a:r>
              <a:rPr lang="uk-UA" sz="1600" b="1" i="1" spc="-5" dirty="0" smtClean="0">
                <a:latin typeface="Times New Roman"/>
                <a:cs typeface="Times New Roman"/>
              </a:rPr>
              <a:t>іншими»</a:t>
            </a:r>
            <a:endParaRPr lang="uk-UA" sz="1600" dirty="0" smtClean="0">
              <a:latin typeface="Times New Roman"/>
              <a:cs typeface="Times New Roman"/>
            </a:endParaRPr>
          </a:p>
          <a:p>
            <a:pPr marL="27940">
              <a:lnSpc>
                <a:spcPct val="100000"/>
              </a:lnSpc>
              <a:spcBef>
                <a:spcPts val="960"/>
              </a:spcBef>
              <a:tabLst>
                <a:tab pos="5979795" algn="l"/>
              </a:tabLst>
            </a:pPr>
            <a:r>
              <a:rPr lang="uk-UA" sz="1400" b="1" i="1" spc="-5" dirty="0" smtClean="0">
                <a:latin typeface="Times New Roman"/>
                <a:cs typeface="Times New Roman"/>
              </a:rPr>
              <a:t>Дата</a:t>
            </a:r>
            <a:r>
              <a:rPr sz="1400" b="1" i="1" spc="-5" dirty="0">
                <a:latin typeface="Times New Roman"/>
                <a:cs typeface="Times New Roman"/>
              </a:rPr>
              <a:t>	Підпис</a:t>
            </a:r>
            <a:endParaRPr sz="1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5266" y="66802"/>
            <a:ext cx="78822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i="1" spc="-5" dirty="0">
                <a:latin typeface="Calibri"/>
                <a:cs typeface="Calibri"/>
              </a:rPr>
              <a:t>Організаційні</a:t>
            </a:r>
            <a:r>
              <a:rPr sz="3600" i="1" spc="15" dirty="0">
                <a:latin typeface="Calibri"/>
                <a:cs typeface="Calibri"/>
              </a:rPr>
              <a:t> </a:t>
            </a:r>
            <a:r>
              <a:rPr sz="3600" i="1" dirty="0">
                <a:latin typeface="Calibri"/>
                <a:cs typeface="Calibri"/>
              </a:rPr>
              <a:t>форми</a:t>
            </a:r>
            <a:r>
              <a:rPr sz="3600" i="1" spc="-15" dirty="0">
                <a:latin typeface="Calibri"/>
                <a:cs typeface="Calibri"/>
              </a:rPr>
              <a:t> </a:t>
            </a:r>
            <a:r>
              <a:rPr sz="3600" i="1" dirty="0">
                <a:latin typeface="Calibri"/>
                <a:cs typeface="Calibri"/>
              </a:rPr>
              <a:t>та</a:t>
            </a:r>
            <a:r>
              <a:rPr sz="3600" i="1" spc="-25" dirty="0">
                <a:latin typeface="Calibri"/>
                <a:cs typeface="Calibri"/>
              </a:rPr>
              <a:t> </a:t>
            </a:r>
            <a:r>
              <a:rPr sz="3600" i="1" dirty="0">
                <a:latin typeface="Calibri"/>
                <a:cs typeface="Calibri"/>
              </a:rPr>
              <a:t>види</a:t>
            </a:r>
            <a:r>
              <a:rPr sz="3600" i="1" spc="-10" dirty="0">
                <a:latin typeface="Calibri"/>
                <a:cs typeface="Calibri"/>
              </a:rPr>
              <a:t> аудиту</a:t>
            </a:r>
            <a:r>
              <a:rPr sz="3600" i="1" spc="-20" dirty="0">
                <a:latin typeface="Calibri"/>
                <a:cs typeface="Calibri"/>
              </a:rPr>
              <a:t> </a:t>
            </a:r>
            <a:r>
              <a:rPr sz="3600" i="1" dirty="0">
                <a:latin typeface="Calibri"/>
                <a:cs typeface="Calibri"/>
              </a:rPr>
              <a:t>:</a:t>
            </a:r>
            <a:endParaRPr sz="3600" dirty="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63105" y="862393"/>
            <a:ext cx="4257040" cy="1821814"/>
            <a:chOff x="463105" y="862393"/>
            <a:chExt cx="4257040" cy="1821814"/>
          </a:xfrm>
        </p:grpSpPr>
        <p:sp>
          <p:nvSpPr>
            <p:cNvPr id="4" name="object 4"/>
            <p:cNvSpPr/>
            <p:nvPr/>
          </p:nvSpPr>
          <p:spPr>
            <a:xfrm>
              <a:off x="467868" y="867155"/>
              <a:ext cx="4247515" cy="1812289"/>
            </a:xfrm>
            <a:custGeom>
              <a:avLst/>
              <a:gdLst/>
              <a:ahLst/>
              <a:cxnLst/>
              <a:rect l="l" t="t" r="r" b="b"/>
              <a:pathLst>
                <a:path w="4247515" h="1812289">
                  <a:moveTo>
                    <a:pt x="4247387" y="0"/>
                  </a:moveTo>
                  <a:lnTo>
                    <a:pt x="0" y="0"/>
                  </a:lnTo>
                  <a:lnTo>
                    <a:pt x="0" y="1812036"/>
                  </a:lnTo>
                  <a:lnTo>
                    <a:pt x="4247387" y="1812036"/>
                  </a:lnTo>
                  <a:lnTo>
                    <a:pt x="4247387" y="0"/>
                  </a:lnTo>
                  <a:close/>
                </a:path>
              </a:pathLst>
            </a:custGeom>
            <a:solidFill>
              <a:srgbClr val="EDEBE0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67868" y="867155"/>
              <a:ext cx="4247515" cy="1812289"/>
            </a:xfrm>
            <a:custGeom>
              <a:avLst/>
              <a:gdLst/>
              <a:ahLst/>
              <a:cxnLst/>
              <a:rect l="l" t="t" r="r" b="b"/>
              <a:pathLst>
                <a:path w="4247515" h="1812289">
                  <a:moveTo>
                    <a:pt x="0" y="1812036"/>
                  </a:moveTo>
                  <a:lnTo>
                    <a:pt x="4247387" y="1812036"/>
                  </a:lnTo>
                  <a:lnTo>
                    <a:pt x="4247387" y="0"/>
                  </a:lnTo>
                  <a:lnTo>
                    <a:pt x="0" y="0"/>
                  </a:lnTo>
                  <a:lnTo>
                    <a:pt x="0" y="1812036"/>
                  </a:lnTo>
                  <a:close/>
                </a:path>
              </a:pathLst>
            </a:custGeom>
            <a:ln w="9143">
              <a:solidFill>
                <a:srgbClr val="1F48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814711" y="1146678"/>
            <a:ext cx="2706370" cy="14895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Times New Roman"/>
              <a:buChar char="•"/>
              <a:tabLst>
                <a:tab pos="185420" algn="l"/>
              </a:tabLst>
            </a:pPr>
            <a:r>
              <a:rPr sz="1600" i="1" spc="-10" dirty="0">
                <a:latin typeface="Times New Roman"/>
                <a:cs typeface="Times New Roman"/>
              </a:rPr>
              <a:t>аудит</a:t>
            </a:r>
            <a:r>
              <a:rPr sz="1600" i="1" spc="-25" dirty="0">
                <a:latin typeface="Times New Roman"/>
                <a:cs typeface="Times New Roman"/>
              </a:rPr>
              <a:t> </a:t>
            </a:r>
            <a:r>
              <a:rPr sz="1600" i="1" spc="-10" dirty="0">
                <a:latin typeface="Times New Roman"/>
                <a:cs typeface="Times New Roman"/>
              </a:rPr>
              <a:t>фінансової</a:t>
            </a:r>
            <a:r>
              <a:rPr sz="1600" i="1" spc="-15" dirty="0">
                <a:latin typeface="Times New Roman"/>
                <a:cs typeface="Times New Roman"/>
              </a:rPr>
              <a:t> </a:t>
            </a:r>
            <a:r>
              <a:rPr sz="1600" i="1" spc="-5" dirty="0">
                <a:latin typeface="Times New Roman"/>
                <a:cs typeface="Times New Roman"/>
              </a:rPr>
              <a:t>звітності;</a:t>
            </a:r>
            <a:endParaRPr sz="16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0"/>
              </a:spcBef>
              <a:buFont typeface="Times New Roman"/>
              <a:buChar char="•"/>
              <a:tabLst>
                <a:tab pos="185420" algn="l"/>
              </a:tabLst>
            </a:pPr>
            <a:r>
              <a:rPr sz="1600" i="1" spc="-5" dirty="0">
                <a:latin typeface="Times New Roman"/>
                <a:cs typeface="Times New Roman"/>
              </a:rPr>
              <a:t>супутні</a:t>
            </a:r>
            <a:r>
              <a:rPr sz="1600" i="1" spc="-15" dirty="0">
                <a:latin typeface="Times New Roman"/>
                <a:cs typeface="Times New Roman"/>
              </a:rPr>
              <a:t> аудиту</a:t>
            </a:r>
            <a:r>
              <a:rPr sz="1600" i="1" spc="-25" dirty="0">
                <a:latin typeface="Times New Roman"/>
                <a:cs typeface="Times New Roman"/>
              </a:rPr>
              <a:t> </a:t>
            </a:r>
            <a:r>
              <a:rPr sz="1600" i="1" spc="-5" dirty="0">
                <a:latin typeface="Times New Roman"/>
                <a:cs typeface="Times New Roman"/>
              </a:rPr>
              <a:t>послуги:</a:t>
            </a:r>
            <a:endParaRPr sz="1600" dirty="0">
              <a:latin typeface="Times New Roman"/>
              <a:cs typeface="Times New Roman"/>
            </a:endParaRPr>
          </a:p>
          <a:p>
            <a:pPr marL="355600" lvl="1" indent="-170815">
              <a:lnSpc>
                <a:spcPct val="100000"/>
              </a:lnSpc>
              <a:spcBef>
                <a:spcPts val="15"/>
              </a:spcBef>
              <a:buFont typeface="Times New Roman"/>
              <a:buChar char="•"/>
              <a:tabLst>
                <a:tab pos="355600" algn="l"/>
              </a:tabLst>
            </a:pPr>
            <a:r>
              <a:rPr sz="1600" i="1" spc="-10" dirty="0">
                <a:latin typeface="Times New Roman"/>
                <a:cs typeface="Times New Roman"/>
              </a:rPr>
              <a:t>експрес-перевірка</a:t>
            </a:r>
            <a:endParaRPr sz="1600" dirty="0">
              <a:latin typeface="Times New Roman"/>
              <a:cs typeface="Times New Roman"/>
            </a:endParaRPr>
          </a:p>
          <a:p>
            <a:pPr marL="355600" lvl="1" indent="-170815">
              <a:lnSpc>
                <a:spcPct val="100000"/>
              </a:lnSpc>
              <a:spcBef>
                <a:spcPts val="10"/>
              </a:spcBef>
              <a:buFont typeface="Times New Roman"/>
              <a:buChar char="•"/>
              <a:tabLst>
                <a:tab pos="355600" algn="l"/>
              </a:tabLst>
            </a:pPr>
            <a:r>
              <a:rPr sz="1600" i="1" spc="-5" dirty="0" err="1">
                <a:latin typeface="Times New Roman"/>
                <a:cs typeface="Times New Roman"/>
              </a:rPr>
              <a:t>операційна</a:t>
            </a:r>
            <a:r>
              <a:rPr sz="1600" i="1" spc="-40" dirty="0">
                <a:latin typeface="Times New Roman"/>
                <a:cs typeface="Times New Roman"/>
              </a:rPr>
              <a:t> </a:t>
            </a:r>
            <a:r>
              <a:rPr sz="1600" i="1" spc="-10" dirty="0" err="1" smtClean="0">
                <a:latin typeface="Times New Roman"/>
                <a:cs typeface="Times New Roman"/>
              </a:rPr>
              <a:t>перевірка</a:t>
            </a:r>
            <a:endParaRPr lang="uk-UA" sz="1600" i="1" spc="-10" dirty="0" smtClean="0">
              <a:latin typeface="Times New Roman"/>
              <a:cs typeface="Times New Roman"/>
            </a:endParaRPr>
          </a:p>
          <a:p>
            <a:pPr marL="355600" lvl="1" indent="-170815">
              <a:lnSpc>
                <a:spcPct val="100000"/>
              </a:lnSpc>
              <a:spcBef>
                <a:spcPts val="10"/>
              </a:spcBef>
              <a:buFont typeface="Times New Roman"/>
              <a:buChar char="•"/>
              <a:tabLst>
                <a:tab pos="355600" algn="l"/>
              </a:tabLst>
            </a:pPr>
            <a:r>
              <a:rPr lang="uk-UA" sz="1600" i="1" dirty="0" smtClean="0">
                <a:latin typeface="Times New Roman"/>
                <a:cs typeface="Times New Roman"/>
              </a:rPr>
              <a:t>підготовка  інформації</a:t>
            </a:r>
            <a:endParaRPr sz="1600" i="1" dirty="0">
              <a:latin typeface="Times New Roman"/>
              <a:cs typeface="Times New Roman"/>
            </a:endParaRPr>
          </a:p>
          <a:p>
            <a:pPr marL="355600" lvl="1" indent="-170815">
              <a:lnSpc>
                <a:spcPct val="100000"/>
              </a:lnSpc>
              <a:spcBef>
                <a:spcPts val="15"/>
              </a:spcBef>
              <a:buFont typeface="Times New Roman"/>
              <a:buChar char="•"/>
              <a:tabLst>
                <a:tab pos="355600" algn="l"/>
              </a:tabLst>
            </a:pPr>
            <a:r>
              <a:rPr sz="1600" i="1" spc="-15" dirty="0">
                <a:latin typeface="Times New Roman"/>
                <a:cs typeface="Times New Roman"/>
              </a:rPr>
              <a:t>компіляція</a:t>
            </a:r>
            <a:r>
              <a:rPr sz="1600" i="1" spc="-35" dirty="0">
                <a:latin typeface="Times New Roman"/>
                <a:cs typeface="Times New Roman"/>
              </a:rPr>
              <a:t> </a:t>
            </a:r>
            <a:r>
              <a:rPr sz="1600" i="1" spc="-15" dirty="0">
                <a:latin typeface="Times New Roman"/>
                <a:cs typeface="Times New Roman"/>
              </a:rPr>
              <a:t>обліку</a:t>
            </a:r>
            <a:endParaRPr sz="1600" dirty="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3198" y="631270"/>
            <a:ext cx="3060954" cy="503694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798982" y="792606"/>
            <a:ext cx="26574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Times New Roman"/>
                <a:cs typeface="Times New Roman"/>
              </a:rPr>
              <a:t>Відповідно</a:t>
            </a:r>
            <a:r>
              <a:rPr sz="1600" b="1" spc="-5" dirty="0">
                <a:latin typeface="Times New Roman"/>
                <a:cs typeface="Times New Roman"/>
              </a:rPr>
              <a:t> до</a:t>
            </a:r>
            <a:r>
              <a:rPr sz="1600" b="1" spc="-10" dirty="0">
                <a:latin typeface="Times New Roman"/>
                <a:cs typeface="Times New Roman"/>
              </a:rPr>
              <a:t> законодавства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67868" y="2714218"/>
            <a:ext cx="4247515" cy="1896110"/>
            <a:chOff x="467868" y="2714218"/>
            <a:chExt cx="4247515" cy="1896110"/>
          </a:xfrm>
        </p:grpSpPr>
        <p:sp>
          <p:nvSpPr>
            <p:cNvPr id="10" name="object 10"/>
            <p:cNvSpPr/>
            <p:nvPr/>
          </p:nvSpPr>
          <p:spPr>
            <a:xfrm>
              <a:off x="467868" y="2798064"/>
              <a:ext cx="4247515" cy="1812289"/>
            </a:xfrm>
            <a:custGeom>
              <a:avLst/>
              <a:gdLst/>
              <a:ahLst/>
              <a:cxnLst/>
              <a:rect l="l" t="t" r="r" b="b"/>
              <a:pathLst>
                <a:path w="4247515" h="1812289">
                  <a:moveTo>
                    <a:pt x="4247387" y="0"/>
                  </a:moveTo>
                  <a:lnTo>
                    <a:pt x="0" y="0"/>
                  </a:lnTo>
                  <a:lnTo>
                    <a:pt x="0" y="1812036"/>
                  </a:lnTo>
                  <a:lnTo>
                    <a:pt x="4247387" y="1812036"/>
                  </a:lnTo>
                  <a:lnTo>
                    <a:pt x="4247387" y="0"/>
                  </a:lnTo>
                  <a:close/>
                </a:path>
              </a:pathLst>
            </a:custGeom>
            <a:solidFill>
              <a:srgbClr val="EDEBE0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5507" y="2714218"/>
              <a:ext cx="3060954" cy="508279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467868" y="2798064"/>
            <a:ext cx="4247515" cy="1812289"/>
          </a:xfrm>
          <a:prstGeom prst="rect">
            <a:avLst/>
          </a:prstGeom>
          <a:ln w="9144">
            <a:solidFill>
              <a:srgbClr val="1F487C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343535">
              <a:lnSpc>
                <a:spcPts val="1910"/>
              </a:lnSpc>
            </a:pPr>
            <a:r>
              <a:rPr sz="1600" b="1" spc="-5" dirty="0">
                <a:latin typeface="Times New Roman"/>
                <a:cs typeface="Times New Roman"/>
              </a:rPr>
              <a:t>Залежно</a:t>
            </a:r>
            <a:r>
              <a:rPr sz="1600" b="1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від</a:t>
            </a:r>
            <a:r>
              <a:rPr sz="1600" b="1" spc="-1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типу</a:t>
            </a:r>
            <a:r>
              <a:rPr sz="1600" b="1" spc="10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клієнта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350">
              <a:latin typeface="Times New Roman"/>
              <a:cs typeface="Times New Roman"/>
            </a:endParaRPr>
          </a:p>
          <a:p>
            <a:pPr marL="501650" indent="-173355">
              <a:lnSpc>
                <a:spcPct val="100000"/>
              </a:lnSpc>
              <a:buFont typeface="Times New Roman"/>
              <a:buChar char="•"/>
              <a:tabLst>
                <a:tab pos="502284" algn="l"/>
              </a:tabLst>
            </a:pPr>
            <a:r>
              <a:rPr sz="1600" i="1" spc="-5" dirty="0">
                <a:latin typeface="Times New Roman"/>
                <a:cs typeface="Times New Roman"/>
              </a:rPr>
              <a:t>загальний;</a:t>
            </a:r>
            <a:endParaRPr sz="1600">
              <a:latin typeface="Times New Roman"/>
              <a:cs typeface="Times New Roman"/>
            </a:endParaRPr>
          </a:p>
          <a:p>
            <a:pPr marL="501650" indent="-173355">
              <a:lnSpc>
                <a:spcPct val="100000"/>
              </a:lnSpc>
              <a:spcBef>
                <a:spcPts val="10"/>
              </a:spcBef>
              <a:buFont typeface="Times New Roman"/>
              <a:buChar char="•"/>
              <a:tabLst>
                <a:tab pos="502284" algn="l"/>
              </a:tabLst>
            </a:pPr>
            <a:r>
              <a:rPr sz="1600" i="1" spc="-5" dirty="0">
                <a:latin typeface="Times New Roman"/>
                <a:cs typeface="Times New Roman"/>
              </a:rPr>
              <a:t>банківський</a:t>
            </a:r>
            <a:r>
              <a:rPr sz="1600" i="1" spc="-30" dirty="0">
                <a:latin typeface="Times New Roman"/>
                <a:cs typeface="Times New Roman"/>
              </a:rPr>
              <a:t> </a:t>
            </a:r>
            <a:r>
              <a:rPr sz="1600" i="1" spc="-10" dirty="0">
                <a:latin typeface="Times New Roman"/>
                <a:cs typeface="Times New Roman"/>
              </a:rPr>
              <a:t>аудит;</a:t>
            </a:r>
            <a:endParaRPr sz="1600">
              <a:latin typeface="Times New Roman"/>
              <a:cs typeface="Times New Roman"/>
            </a:endParaRPr>
          </a:p>
          <a:p>
            <a:pPr marL="501650" indent="-173355">
              <a:lnSpc>
                <a:spcPct val="100000"/>
              </a:lnSpc>
              <a:spcBef>
                <a:spcPts val="15"/>
              </a:spcBef>
              <a:buFont typeface="Times New Roman"/>
              <a:buChar char="•"/>
              <a:tabLst>
                <a:tab pos="502284" algn="l"/>
              </a:tabLst>
            </a:pPr>
            <a:r>
              <a:rPr sz="1600" i="1" spc="-10" dirty="0">
                <a:latin typeface="Times New Roman"/>
                <a:cs typeface="Times New Roman"/>
              </a:rPr>
              <a:t>страховий</a:t>
            </a:r>
            <a:r>
              <a:rPr sz="1600" i="1" spc="-35" dirty="0">
                <a:latin typeface="Times New Roman"/>
                <a:cs typeface="Times New Roman"/>
              </a:rPr>
              <a:t> </a:t>
            </a:r>
            <a:r>
              <a:rPr sz="1600" i="1" spc="-10" dirty="0">
                <a:latin typeface="Times New Roman"/>
                <a:cs typeface="Times New Roman"/>
              </a:rPr>
              <a:t>аудит;</a:t>
            </a:r>
            <a:endParaRPr sz="1600">
              <a:latin typeface="Times New Roman"/>
              <a:cs typeface="Times New Roman"/>
            </a:endParaRPr>
          </a:p>
          <a:p>
            <a:pPr marL="501650" indent="-173355">
              <a:lnSpc>
                <a:spcPct val="100000"/>
              </a:lnSpc>
              <a:spcBef>
                <a:spcPts val="15"/>
              </a:spcBef>
              <a:buFont typeface="Times New Roman"/>
              <a:buChar char="•"/>
              <a:tabLst>
                <a:tab pos="502284" algn="l"/>
              </a:tabLst>
            </a:pPr>
            <a:r>
              <a:rPr sz="1600" i="1" spc="-10" dirty="0">
                <a:latin typeface="Times New Roman"/>
                <a:cs typeface="Times New Roman"/>
              </a:rPr>
              <a:t>аудит</a:t>
            </a:r>
            <a:r>
              <a:rPr sz="1600" i="1" spc="-35" dirty="0">
                <a:latin typeface="Times New Roman"/>
                <a:cs typeface="Times New Roman"/>
              </a:rPr>
              <a:t> </a:t>
            </a:r>
            <a:r>
              <a:rPr sz="1600" i="1" spc="-15" dirty="0">
                <a:latin typeface="Times New Roman"/>
                <a:cs typeface="Times New Roman"/>
              </a:rPr>
              <a:t>бірж;</a:t>
            </a:r>
            <a:endParaRPr sz="1600">
              <a:latin typeface="Times New Roman"/>
              <a:cs typeface="Times New Roman"/>
            </a:endParaRPr>
          </a:p>
          <a:p>
            <a:pPr marL="501650" indent="-173355">
              <a:lnSpc>
                <a:spcPct val="100000"/>
              </a:lnSpc>
              <a:spcBef>
                <a:spcPts val="10"/>
              </a:spcBef>
              <a:buFont typeface="Times New Roman"/>
              <a:buChar char="•"/>
              <a:tabLst>
                <a:tab pos="502284" algn="l"/>
              </a:tabLst>
            </a:pPr>
            <a:r>
              <a:rPr sz="1600" i="1" spc="-10" dirty="0">
                <a:latin typeface="Times New Roman"/>
                <a:cs typeface="Times New Roman"/>
              </a:rPr>
              <a:t>аудит</a:t>
            </a:r>
            <a:r>
              <a:rPr sz="1600" i="1" spc="-15" dirty="0">
                <a:latin typeface="Times New Roman"/>
                <a:cs typeface="Times New Roman"/>
              </a:rPr>
              <a:t> </a:t>
            </a:r>
            <a:r>
              <a:rPr sz="1600" i="1" spc="-5" dirty="0">
                <a:latin typeface="Times New Roman"/>
                <a:cs typeface="Times New Roman"/>
              </a:rPr>
              <a:t>інвестиційних</a:t>
            </a:r>
            <a:r>
              <a:rPr sz="1600" i="1" spc="5" dirty="0">
                <a:latin typeface="Times New Roman"/>
                <a:cs typeface="Times New Roman"/>
              </a:rPr>
              <a:t> </a:t>
            </a:r>
            <a:r>
              <a:rPr sz="1600" i="1" spc="-10" dirty="0">
                <a:latin typeface="Times New Roman"/>
                <a:cs typeface="Times New Roman"/>
              </a:rPr>
              <a:t>інститутів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67868" y="4703038"/>
            <a:ext cx="4247515" cy="2118995"/>
            <a:chOff x="467868" y="4703038"/>
            <a:chExt cx="4247515" cy="2118995"/>
          </a:xfrm>
        </p:grpSpPr>
        <p:sp>
          <p:nvSpPr>
            <p:cNvPr id="14" name="object 14"/>
            <p:cNvSpPr/>
            <p:nvPr/>
          </p:nvSpPr>
          <p:spPr>
            <a:xfrm>
              <a:off x="467868" y="4756403"/>
              <a:ext cx="4247515" cy="2065020"/>
            </a:xfrm>
            <a:custGeom>
              <a:avLst/>
              <a:gdLst/>
              <a:ahLst/>
              <a:cxnLst/>
              <a:rect l="l" t="t" r="r" b="b"/>
              <a:pathLst>
                <a:path w="4247515" h="2065020">
                  <a:moveTo>
                    <a:pt x="4247387" y="0"/>
                  </a:moveTo>
                  <a:lnTo>
                    <a:pt x="0" y="0"/>
                  </a:lnTo>
                  <a:lnTo>
                    <a:pt x="0" y="2065020"/>
                  </a:lnTo>
                  <a:lnTo>
                    <a:pt x="4247387" y="2065020"/>
                  </a:lnTo>
                  <a:lnTo>
                    <a:pt x="4247387" y="0"/>
                  </a:lnTo>
                  <a:close/>
                </a:path>
              </a:pathLst>
            </a:custGeom>
            <a:solidFill>
              <a:srgbClr val="EDEBE0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5507" y="4703038"/>
              <a:ext cx="3060954" cy="496087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467868" y="4756403"/>
            <a:ext cx="4247515" cy="2065020"/>
          </a:xfrm>
          <a:prstGeom prst="rect">
            <a:avLst/>
          </a:prstGeom>
          <a:ln w="9144">
            <a:solidFill>
              <a:srgbClr val="1F487C"/>
            </a:solidFill>
          </a:ln>
        </p:spPr>
        <p:txBody>
          <a:bodyPr vert="horz" wrap="square" lIns="0" tIns="16510" rIns="0" bIns="0" rtlCol="0">
            <a:spAutoFit/>
          </a:bodyPr>
          <a:lstStyle/>
          <a:p>
            <a:pPr marL="342265">
              <a:lnSpc>
                <a:spcPct val="100000"/>
              </a:lnSpc>
              <a:spcBef>
                <a:spcPts val="130"/>
              </a:spcBef>
            </a:pPr>
            <a:r>
              <a:rPr sz="1600" b="1" spc="-5" dirty="0">
                <a:latin typeface="Times New Roman"/>
                <a:cs typeface="Times New Roman"/>
              </a:rPr>
              <a:t>За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об’єктами</a:t>
            </a:r>
            <a:endParaRPr sz="1600" dirty="0">
              <a:latin typeface="Times New Roman"/>
              <a:cs typeface="Times New Roman"/>
            </a:endParaRPr>
          </a:p>
          <a:p>
            <a:pPr marL="501650" indent="-173355">
              <a:lnSpc>
                <a:spcPct val="100000"/>
              </a:lnSpc>
              <a:spcBef>
                <a:spcPts val="1435"/>
              </a:spcBef>
              <a:buFont typeface="Times New Roman"/>
              <a:buChar char="•"/>
              <a:tabLst>
                <a:tab pos="502284" algn="l"/>
              </a:tabLst>
            </a:pPr>
            <a:r>
              <a:rPr sz="1600" i="1" spc="-10" dirty="0">
                <a:latin typeface="Times New Roman"/>
                <a:cs typeface="Times New Roman"/>
              </a:rPr>
              <a:t>аудит</a:t>
            </a:r>
            <a:r>
              <a:rPr sz="1600" i="1" spc="-20" dirty="0">
                <a:latin typeface="Times New Roman"/>
                <a:cs typeface="Times New Roman"/>
              </a:rPr>
              <a:t> </a:t>
            </a:r>
            <a:r>
              <a:rPr sz="1600" i="1" spc="-10" dirty="0">
                <a:latin typeface="Times New Roman"/>
                <a:cs typeface="Times New Roman"/>
              </a:rPr>
              <a:t>фінансової </a:t>
            </a:r>
            <a:r>
              <a:rPr sz="1600" i="1" spc="-5" dirty="0">
                <a:latin typeface="Times New Roman"/>
                <a:cs typeface="Times New Roman"/>
              </a:rPr>
              <a:t>звітності;</a:t>
            </a:r>
            <a:endParaRPr sz="1600" dirty="0">
              <a:latin typeface="Times New Roman"/>
              <a:cs typeface="Times New Roman"/>
            </a:endParaRPr>
          </a:p>
          <a:p>
            <a:pPr marL="501650" indent="-173355">
              <a:lnSpc>
                <a:spcPct val="100000"/>
              </a:lnSpc>
              <a:spcBef>
                <a:spcPts val="10"/>
              </a:spcBef>
              <a:buFont typeface="Times New Roman"/>
              <a:buChar char="•"/>
              <a:tabLst>
                <a:tab pos="502284" algn="l"/>
              </a:tabLst>
            </a:pPr>
            <a:r>
              <a:rPr sz="1600" i="1" spc="-10" dirty="0">
                <a:latin typeface="Times New Roman"/>
                <a:cs typeface="Times New Roman"/>
              </a:rPr>
              <a:t>аудит</a:t>
            </a:r>
            <a:r>
              <a:rPr sz="1600" i="1" spc="-15" dirty="0">
                <a:latin typeface="Times New Roman"/>
                <a:cs typeface="Times New Roman"/>
              </a:rPr>
              <a:t> </a:t>
            </a:r>
            <a:r>
              <a:rPr sz="1600" i="1" spc="-5" dirty="0">
                <a:latin typeface="Times New Roman"/>
                <a:cs typeface="Times New Roman"/>
              </a:rPr>
              <a:t>на</a:t>
            </a:r>
            <a:r>
              <a:rPr sz="1600" i="1" dirty="0">
                <a:latin typeface="Times New Roman"/>
                <a:cs typeface="Times New Roman"/>
              </a:rPr>
              <a:t> </a:t>
            </a:r>
            <a:r>
              <a:rPr sz="1600" i="1" spc="-10" dirty="0">
                <a:latin typeface="Times New Roman"/>
                <a:cs typeface="Times New Roman"/>
              </a:rPr>
              <a:t>відповідність</a:t>
            </a:r>
            <a:endParaRPr sz="1600" dirty="0">
              <a:latin typeface="Times New Roman"/>
              <a:cs typeface="Times New Roman"/>
            </a:endParaRPr>
          </a:p>
          <a:p>
            <a:pPr marL="501650" indent="-173355">
              <a:lnSpc>
                <a:spcPct val="100000"/>
              </a:lnSpc>
              <a:spcBef>
                <a:spcPts val="15"/>
              </a:spcBef>
              <a:buFont typeface="Times New Roman"/>
              <a:buChar char="•"/>
              <a:tabLst>
                <a:tab pos="502284" algn="l"/>
              </a:tabLst>
            </a:pPr>
            <a:r>
              <a:rPr sz="1600" i="1" spc="-5" dirty="0">
                <a:latin typeface="Times New Roman"/>
                <a:cs typeface="Times New Roman"/>
              </a:rPr>
              <a:t>операційний</a:t>
            </a:r>
            <a:r>
              <a:rPr sz="1600" i="1" spc="-45" dirty="0">
                <a:latin typeface="Times New Roman"/>
                <a:cs typeface="Times New Roman"/>
              </a:rPr>
              <a:t> </a:t>
            </a:r>
            <a:r>
              <a:rPr sz="1600" i="1" spc="-10" dirty="0">
                <a:latin typeface="Times New Roman"/>
                <a:cs typeface="Times New Roman"/>
              </a:rPr>
              <a:t>аудит</a:t>
            </a:r>
            <a:endParaRPr sz="1600" dirty="0">
              <a:latin typeface="Times New Roman"/>
              <a:cs typeface="Times New Roman"/>
            </a:endParaRPr>
          </a:p>
          <a:p>
            <a:pPr marL="501650" indent="-173355">
              <a:lnSpc>
                <a:spcPct val="100000"/>
              </a:lnSpc>
              <a:spcBef>
                <a:spcPts val="10"/>
              </a:spcBef>
              <a:buFont typeface="Times New Roman"/>
              <a:buChar char="•"/>
              <a:tabLst>
                <a:tab pos="502284" algn="l"/>
              </a:tabLst>
            </a:pPr>
            <a:r>
              <a:rPr sz="1600" i="1" spc="-5" dirty="0">
                <a:latin typeface="Times New Roman"/>
                <a:cs typeface="Times New Roman"/>
              </a:rPr>
              <a:t>ціновий</a:t>
            </a:r>
            <a:r>
              <a:rPr sz="1600" i="1" spc="-40" dirty="0">
                <a:latin typeface="Times New Roman"/>
                <a:cs typeface="Times New Roman"/>
              </a:rPr>
              <a:t> </a:t>
            </a:r>
            <a:r>
              <a:rPr sz="1600" i="1" spc="-10" dirty="0">
                <a:latin typeface="Times New Roman"/>
                <a:cs typeface="Times New Roman"/>
              </a:rPr>
              <a:t>аудит</a:t>
            </a:r>
            <a:endParaRPr sz="1600" dirty="0">
              <a:latin typeface="Times New Roman"/>
              <a:cs typeface="Times New Roman"/>
            </a:endParaRPr>
          </a:p>
          <a:p>
            <a:pPr marL="501650" indent="-173355">
              <a:lnSpc>
                <a:spcPct val="100000"/>
              </a:lnSpc>
              <a:spcBef>
                <a:spcPts val="10"/>
              </a:spcBef>
              <a:buFont typeface="Times New Roman"/>
              <a:buChar char="•"/>
              <a:tabLst>
                <a:tab pos="502284" algn="l"/>
              </a:tabLst>
            </a:pPr>
            <a:r>
              <a:rPr sz="1600" i="1" spc="-10" dirty="0">
                <a:latin typeface="Times New Roman"/>
                <a:cs typeface="Times New Roman"/>
              </a:rPr>
              <a:t>аудит</a:t>
            </a:r>
            <a:r>
              <a:rPr sz="1600" i="1" spc="-25" dirty="0">
                <a:latin typeface="Times New Roman"/>
                <a:cs typeface="Times New Roman"/>
              </a:rPr>
              <a:t> </a:t>
            </a:r>
            <a:r>
              <a:rPr sz="1600" i="1" spc="-10" dirty="0">
                <a:latin typeface="Times New Roman"/>
                <a:cs typeface="Times New Roman"/>
              </a:rPr>
              <a:t>систем </a:t>
            </a:r>
            <a:r>
              <a:rPr sz="1600" i="1" spc="-15" dirty="0">
                <a:latin typeface="Times New Roman"/>
                <a:cs typeface="Times New Roman"/>
              </a:rPr>
              <a:t>якості</a:t>
            </a:r>
            <a:endParaRPr sz="1600" dirty="0">
              <a:latin typeface="Times New Roman"/>
              <a:cs typeface="Times New Roman"/>
            </a:endParaRPr>
          </a:p>
          <a:p>
            <a:pPr marL="501650" indent="-173355">
              <a:lnSpc>
                <a:spcPct val="100000"/>
              </a:lnSpc>
              <a:spcBef>
                <a:spcPts val="15"/>
              </a:spcBef>
              <a:buFont typeface="Times New Roman"/>
              <a:buChar char="•"/>
              <a:tabLst>
                <a:tab pos="502284" algn="l"/>
              </a:tabLst>
            </a:pPr>
            <a:r>
              <a:rPr sz="1600" i="1" spc="-15" dirty="0">
                <a:latin typeface="Times New Roman"/>
                <a:cs typeface="Times New Roman"/>
              </a:rPr>
              <a:t>податковий</a:t>
            </a:r>
            <a:r>
              <a:rPr sz="1600" i="1" spc="-30" dirty="0">
                <a:latin typeface="Times New Roman"/>
                <a:cs typeface="Times New Roman"/>
              </a:rPr>
              <a:t> </a:t>
            </a:r>
            <a:r>
              <a:rPr sz="1600" i="1" spc="-10" dirty="0">
                <a:latin typeface="Times New Roman"/>
                <a:cs typeface="Times New Roman"/>
              </a:rPr>
              <a:t>аудит </a:t>
            </a:r>
            <a:r>
              <a:rPr sz="1600" i="1" dirty="0">
                <a:latin typeface="Times New Roman"/>
                <a:cs typeface="Times New Roman"/>
              </a:rPr>
              <a:t>тощо</a:t>
            </a:r>
            <a:endParaRPr sz="1600" dirty="0">
              <a:latin typeface="Times New Roman"/>
              <a:cs typeface="Times New Roman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788408" y="1043927"/>
            <a:ext cx="4104640" cy="1469390"/>
            <a:chOff x="4788408" y="1043927"/>
            <a:chExt cx="4104640" cy="1469390"/>
          </a:xfrm>
        </p:grpSpPr>
        <p:sp>
          <p:nvSpPr>
            <p:cNvPr id="18" name="object 18"/>
            <p:cNvSpPr/>
            <p:nvPr/>
          </p:nvSpPr>
          <p:spPr>
            <a:xfrm>
              <a:off x="4788408" y="1228343"/>
              <a:ext cx="4104640" cy="1285240"/>
            </a:xfrm>
            <a:custGeom>
              <a:avLst/>
              <a:gdLst/>
              <a:ahLst/>
              <a:cxnLst/>
              <a:rect l="l" t="t" r="r" b="b"/>
              <a:pathLst>
                <a:path w="4104640" h="1285239">
                  <a:moveTo>
                    <a:pt x="4104132" y="0"/>
                  </a:moveTo>
                  <a:lnTo>
                    <a:pt x="0" y="0"/>
                  </a:lnTo>
                  <a:lnTo>
                    <a:pt x="0" y="1284731"/>
                  </a:lnTo>
                  <a:lnTo>
                    <a:pt x="4104132" y="1284731"/>
                  </a:lnTo>
                  <a:lnTo>
                    <a:pt x="4104132" y="0"/>
                  </a:lnTo>
                  <a:close/>
                </a:path>
              </a:pathLst>
            </a:custGeom>
            <a:solidFill>
              <a:srgbClr val="EDEBE0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48428" y="1043927"/>
              <a:ext cx="2960370" cy="747534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4788408" y="1228344"/>
            <a:ext cx="4104640" cy="1285240"/>
          </a:xfrm>
          <a:prstGeom prst="rect">
            <a:avLst/>
          </a:prstGeom>
          <a:ln w="9144">
            <a:solidFill>
              <a:srgbClr val="1F487C"/>
            </a:solidFill>
          </a:ln>
        </p:spPr>
        <p:txBody>
          <a:bodyPr vert="horz" wrap="square" lIns="0" tIns="27940" rIns="0" bIns="0" rtlCol="0">
            <a:spAutoFit/>
          </a:bodyPr>
          <a:lstStyle/>
          <a:p>
            <a:pPr marL="346075">
              <a:lnSpc>
                <a:spcPct val="100000"/>
              </a:lnSpc>
              <a:spcBef>
                <a:spcPts val="220"/>
              </a:spcBef>
            </a:pPr>
            <a:r>
              <a:rPr sz="1600" b="1" spc="-5" dirty="0">
                <a:latin typeface="Times New Roman"/>
                <a:cs typeface="Times New Roman"/>
              </a:rPr>
              <a:t>За</a:t>
            </a:r>
            <a:r>
              <a:rPr sz="1600" b="1" spc="-3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суб’єктами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700">
              <a:latin typeface="Times New Roman"/>
              <a:cs typeface="Times New Roman"/>
            </a:endParaRPr>
          </a:p>
          <a:p>
            <a:pPr marL="490855" indent="-173355">
              <a:lnSpc>
                <a:spcPct val="100000"/>
              </a:lnSpc>
              <a:spcBef>
                <a:spcPts val="1190"/>
              </a:spcBef>
              <a:buChar char="•"/>
              <a:tabLst>
                <a:tab pos="491490" algn="l"/>
              </a:tabLst>
            </a:pPr>
            <a:r>
              <a:rPr sz="1600" spc="-5" dirty="0">
                <a:latin typeface="Times New Roman"/>
                <a:cs typeface="Times New Roman"/>
              </a:rPr>
              <a:t>зовнішній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(незалежний) </a:t>
            </a:r>
            <a:r>
              <a:rPr sz="1600" spc="-40" dirty="0">
                <a:latin typeface="Times New Roman"/>
                <a:cs typeface="Times New Roman"/>
              </a:rPr>
              <a:t>аудит</a:t>
            </a:r>
            <a:endParaRPr sz="1600">
              <a:latin typeface="Times New Roman"/>
              <a:cs typeface="Times New Roman"/>
            </a:endParaRPr>
          </a:p>
          <a:p>
            <a:pPr marL="490855" indent="-173355">
              <a:lnSpc>
                <a:spcPct val="100000"/>
              </a:lnSpc>
              <a:spcBef>
                <a:spcPts val="10"/>
              </a:spcBef>
              <a:buChar char="•"/>
              <a:tabLst>
                <a:tab pos="491490" algn="l"/>
              </a:tabLst>
            </a:pPr>
            <a:r>
              <a:rPr sz="1600" spc="-5" dirty="0">
                <a:latin typeface="Times New Roman"/>
                <a:cs typeface="Times New Roman"/>
              </a:rPr>
              <a:t>внутрішній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40" dirty="0">
                <a:latin typeface="Times New Roman"/>
                <a:cs typeface="Times New Roman"/>
              </a:rPr>
              <a:t>аудит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783645" y="2951797"/>
            <a:ext cx="4114165" cy="1509395"/>
            <a:chOff x="4783645" y="2951797"/>
            <a:chExt cx="4114165" cy="1509395"/>
          </a:xfrm>
        </p:grpSpPr>
        <p:sp>
          <p:nvSpPr>
            <p:cNvPr id="22" name="object 22"/>
            <p:cNvSpPr/>
            <p:nvPr/>
          </p:nvSpPr>
          <p:spPr>
            <a:xfrm>
              <a:off x="4788408" y="2956560"/>
              <a:ext cx="4104640" cy="1499870"/>
            </a:xfrm>
            <a:custGeom>
              <a:avLst/>
              <a:gdLst/>
              <a:ahLst/>
              <a:cxnLst/>
              <a:rect l="l" t="t" r="r" b="b"/>
              <a:pathLst>
                <a:path w="4104640" h="1499870">
                  <a:moveTo>
                    <a:pt x="4104132" y="0"/>
                  </a:moveTo>
                  <a:lnTo>
                    <a:pt x="0" y="0"/>
                  </a:lnTo>
                  <a:lnTo>
                    <a:pt x="0" y="1499615"/>
                  </a:lnTo>
                  <a:lnTo>
                    <a:pt x="4104132" y="1499615"/>
                  </a:lnTo>
                  <a:lnTo>
                    <a:pt x="4104132" y="0"/>
                  </a:lnTo>
                  <a:close/>
                </a:path>
              </a:pathLst>
            </a:custGeom>
            <a:solidFill>
              <a:srgbClr val="EDEBE0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788408" y="2956560"/>
              <a:ext cx="4104640" cy="1499870"/>
            </a:xfrm>
            <a:custGeom>
              <a:avLst/>
              <a:gdLst/>
              <a:ahLst/>
              <a:cxnLst/>
              <a:rect l="l" t="t" r="r" b="b"/>
              <a:pathLst>
                <a:path w="4104640" h="1499870">
                  <a:moveTo>
                    <a:pt x="0" y="1499615"/>
                  </a:moveTo>
                  <a:lnTo>
                    <a:pt x="4104132" y="1499615"/>
                  </a:lnTo>
                  <a:lnTo>
                    <a:pt x="4104132" y="0"/>
                  </a:lnTo>
                  <a:lnTo>
                    <a:pt x="0" y="0"/>
                  </a:lnTo>
                  <a:lnTo>
                    <a:pt x="0" y="1499615"/>
                  </a:lnTo>
                  <a:close/>
                </a:path>
              </a:pathLst>
            </a:custGeom>
            <a:ln w="9143">
              <a:solidFill>
                <a:srgbClr val="1F48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5094478" y="3616578"/>
            <a:ext cx="2453005" cy="7245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Times New Roman"/>
              <a:buChar char="•"/>
              <a:tabLst>
                <a:tab pos="185420" algn="l"/>
              </a:tabLst>
            </a:pPr>
            <a:r>
              <a:rPr sz="1600" i="1" dirty="0">
                <a:latin typeface="Times New Roman"/>
                <a:cs typeface="Times New Roman"/>
              </a:rPr>
              <a:t>первинний;</a:t>
            </a:r>
            <a:endParaRPr sz="1600">
              <a:latin typeface="Times New Roman"/>
              <a:cs typeface="Times New Roman"/>
            </a:endParaRPr>
          </a:p>
          <a:p>
            <a:pPr marL="184785" marR="5080" indent="-172720">
              <a:lnSpc>
                <a:spcPts val="1660"/>
              </a:lnSpc>
              <a:spcBef>
                <a:spcPts val="285"/>
              </a:spcBef>
              <a:buFont typeface="Times New Roman"/>
              <a:buChar char="•"/>
              <a:tabLst>
                <a:tab pos="185420" algn="l"/>
              </a:tabLst>
            </a:pPr>
            <a:r>
              <a:rPr sz="1600" i="1" dirty="0">
                <a:latin typeface="Times New Roman"/>
                <a:cs typeface="Times New Roman"/>
              </a:rPr>
              <a:t>аудит, </a:t>
            </a:r>
            <a:r>
              <a:rPr sz="1600" i="1" spc="5" dirty="0">
                <a:latin typeface="Times New Roman"/>
                <a:cs typeface="Times New Roman"/>
              </a:rPr>
              <a:t>що </a:t>
            </a:r>
            <a:r>
              <a:rPr sz="1600" i="1" spc="-5" dirty="0">
                <a:latin typeface="Times New Roman"/>
                <a:cs typeface="Times New Roman"/>
              </a:rPr>
              <a:t>повторюється </a:t>
            </a:r>
            <a:r>
              <a:rPr sz="1600" i="1" spc="-385" dirty="0">
                <a:latin typeface="Times New Roman"/>
                <a:cs typeface="Times New Roman"/>
              </a:rPr>
              <a:t> </a:t>
            </a:r>
            <a:r>
              <a:rPr sz="1600" i="1" spc="-10" dirty="0">
                <a:latin typeface="Times New Roman"/>
                <a:cs typeface="Times New Roman"/>
              </a:rPr>
              <a:t>(узгоджений)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25" name="object 2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948428" y="2673083"/>
            <a:ext cx="2960370" cy="846594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5127116" y="2818892"/>
            <a:ext cx="21793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Times New Roman"/>
                <a:cs typeface="Times New Roman"/>
              </a:rPr>
              <a:t>Залежно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від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тривалості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127116" y="3029204"/>
            <a:ext cx="210439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Times New Roman"/>
                <a:cs typeface="Times New Roman"/>
              </a:rPr>
              <a:t>співпраці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з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клієнтами: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4788408" y="4616170"/>
            <a:ext cx="4104640" cy="1390015"/>
            <a:chOff x="4788408" y="4616170"/>
            <a:chExt cx="4104640" cy="1390015"/>
          </a:xfrm>
        </p:grpSpPr>
        <p:sp>
          <p:nvSpPr>
            <p:cNvPr id="29" name="object 29"/>
            <p:cNvSpPr/>
            <p:nvPr/>
          </p:nvSpPr>
          <p:spPr>
            <a:xfrm>
              <a:off x="4788408" y="4721351"/>
              <a:ext cx="4104640" cy="1285240"/>
            </a:xfrm>
            <a:custGeom>
              <a:avLst/>
              <a:gdLst/>
              <a:ahLst/>
              <a:cxnLst/>
              <a:rect l="l" t="t" r="r" b="b"/>
              <a:pathLst>
                <a:path w="4104640" h="1285239">
                  <a:moveTo>
                    <a:pt x="4104132" y="0"/>
                  </a:moveTo>
                  <a:lnTo>
                    <a:pt x="0" y="0"/>
                  </a:lnTo>
                  <a:lnTo>
                    <a:pt x="0" y="1284732"/>
                  </a:lnTo>
                  <a:lnTo>
                    <a:pt x="4104132" y="1284732"/>
                  </a:lnTo>
                  <a:lnTo>
                    <a:pt x="4104132" y="0"/>
                  </a:lnTo>
                  <a:close/>
                </a:path>
              </a:pathLst>
            </a:custGeom>
            <a:solidFill>
              <a:srgbClr val="EDEBE0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948428" y="4616170"/>
              <a:ext cx="2960370" cy="668299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4788408" y="4721352"/>
            <a:ext cx="4104640" cy="1285240"/>
          </a:xfrm>
          <a:prstGeom prst="rect">
            <a:avLst/>
          </a:prstGeom>
          <a:ln w="9144">
            <a:solidFill>
              <a:srgbClr val="1F487C"/>
            </a:solidFill>
          </a:ln>
        </p:spPr>
        <p:txBody>
          <a:bodyPr vert="horz" wrap="square" lIns="0" tIns="68580" rIns="0" bIns="0" rtlCol="0">
            <a:spAutoFit/>
          </a:bodyPr>
          <a:lstStyle/>
          <a:p>
            <a:pPr marL="342265">
              <a:lnSpc>
                <a:spcPct val="100000"/>
              </a:lnSpc>
              <a:spcBef>
                <a:spcPts val="540"/>
              </a:spcBef>
            </a:pPr>
            <a:r>
              <a:rPr sz="1600" b="1" spc="-5" dirty="0">
                <a:latin typeface="Times New Roman"/>
                <a:cs typeface="Times New Roman"/>
              </a:rPr>
              <a:t>За</a:t>
            </a:r>
            <a:r>
              <a:rPr sz="1600" b="1" spc="-3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ініціативою </a:t>
            </a:r>
            <a:r>
              <a:rPr sz="1600" b="1" spc="-5" dirty="0">
                <a:latin typeface="Times New Roman"/>
                <a:cs typeface="Times New Roman"/>
              </a:rPr>
              <a:t>здійснення: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450">
              <a:latin typeface="Times New Roman"/>
              <a:cs typeface="Times New Roman"/>
            </a:endParaRPr>
          </a:p>
          <a:p>
            <a:pPr marL="490855" indent="-173355">
              <a:lnSpc>
                <a:spcPct val="100000"/>
              </a:lnSpc>
              <a:buFont typeface="Times New Roman"/>
              <a:buChar char="•"/>
              <a:tabLst>
                <a:tab pos="491490" algn="l"/>
              </a:tabLst>
            </a:pPr>
            <a:r>
              <a:rPr sz="1600" i="1" spc="-5" dirty="0">
                <a:latin typeface="Times New Roman"/>
                <a:cs typeface="Times New Roman"/>
              </a:rPr>
              <a:t>добровільний</a:t>
            </a:r>
            <a:r>
              <a:rPr sz="1600" i="1" spc="-20" dirty="0">
                <a:latin typeface="Times New Roman"/>
                <a:cs typeface="Times New Roman"/>
              </a:rPr>
              <a:t> </a:t>
            </a:r>
            <a:r>
              <a:rPr sz="1600" i="1" spc="-5" dirty="0">
                <a:latin typeface="Times New Roman"/>
                <a:cs typeface="Times New Roman"/>
              </a:rPr>
              <a:t>(ініціативний)</a:t>
            </a:r>
            <a:endParaRPr sz="1600">
              <a:latin typeface="Times New Roman"/>
              <a:cs typeface="Times New Roman"/>
            </a:endParaRPr>
          </a:p>
          <a:p>
            <a:pPr marL="490855" indent="-173355">
              <a:lnSpc>
                <a:spcPct val="100000"/>
              </a:lnSpc>
              <a:spcBef>
                <a:spcPts val="15"/>
              </a:spcBef>
              <a:buFont typeface="Times New Roman"/>
              <a:buChar char="•"/>
              <a:tabLst>
                <a:tab pos="491490" algn="l"/>
              </a:tabLst>
            </a:pPr>
            <a:r>
              <a:rPr sz="1600" i="1" spc="-10" dirty="0">
                <a:latin typeface="Times New Roman"/>
                <a:cs typeface="Times New Roman"/>
              </a:rPr>
              <a:t>обов’язковий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35389" y="670350"/>
            <a:ext cx="3692277" cy="50260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99766" y="461899"/>
            <a:ext cx="374332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spc="-5" dirty="0">
                <a:solidFill>
                  <a:srgbClr val="FF0000"/>
                </a:solidFill>
                <a:latin typeface="Calibri"/>
                <a:cs typeface="Calibri"/>
              </a:rPr>
              <a:t>Супутні</a:t>
            </a:r>
            <a:r>
              <a:rPr sz="4400" b="0" spc="-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4400" b="0" spc="-5" dirty="0">
                <a:solidFill>
                  <a:srgbClr val="FF0000"/>
                </a:solidFill>
                <a:latin typeface="Calibri"/>
                <a:cs typeface="Calibri"/>
              </a:rPr>
              <a:t>послуги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8055" y="1472183"/>
            <a:ext cx="1949450" cy="1410970"/>
          </a:xfrm>
          <a:prstGeom prst="rect">
            <a:avLst/>
          </a:prstGeom>
          <a:solidFill>
            <a:srgbClr val="C0504D"/>
          </a:solidFill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2150">
              <a:latin typeface="Times New Roman"/>
              <a:cs typeface="Times New Roman"/>
            </a:endParaRPr>
          </a:p>
          <a:p>
            <a:pPr marL="487680" marR="466090" indent="13335" algn="just">
              <a:lnSpc>
                <a:spcPct val="91400"/>
              </a:lnSpc>
            </a:pPr>
            <a:r>
              <a:rPr sz="1800" b="1" i="1" spc="-5" dirty="0">
                <a:solidFill>
                  <a:srgbClr val="FFFFFF"/>
                </a:solidFill>
                <a:latin typeface="Calibri"/>
                <a:cs typeface="Calibri"/>
              </a:rPr>
              <a:t>Оглядова </a:t>
            </a:r>
            <a:r>
              <a:rPr sz="1800" b="1" i="1" spc="-3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(</a:t>
            </a:r>
            <a:r>
              <a:rPr sz="1800" b="1" i="1" spc="5" dirty="0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sz="1800" b="1" i="1" spc="-30" dirty="0">
                <a:solidFill>
                  <a:srgbClr val="FFFFFF"/>
                </a:solidFill>
                <a:latin typeface="Calibri"/>
                <a:cs typeface="Calibri"/>
              </a:rPr>
              <a:t>к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спрес-)  </a:t>
            </a:r>
            <a:r>
              <a:rPr sz="1800" b="1" i="1" spc="-5" dirty="0">
                <a:solidFill>
                  <a:srgbClr val="FFFFFF"/>
                </a:solidFill>
                <a:latin typeface="Calibri"/>
                <a:cs typeface="Calibri"/>
              </a:rPr>
              <a:t>перевір</a:t>
            </a:r>
            <a:r>
              <a:rPr sz="1800" b="1" i="1" spc="-30" dirty="0">
                <a:solidFill>
                  <a:srgbClr val="FFFFFF"/>
                </a:solidFill>
                <a:latin typeface="Calibri"/>
                <a:cs typeface="Calibri"/>
              </a:rPr>
              <a:t>к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8055" y="2882645"/>
            <a:ext cx="1949450" cy="2869760"/>
          </a:xfrm>
          <a:prstGeom prst="rect">
            <a:avLst/>
          </a:prstGeom>
          <a:solidFill>
            <a:srgbClr val="E8D0D0">
              <a:alpha val="90194"/>
            </a:srgbClr>
          </a:solidFill>
        </p:spPr>
        <p:txBody>
          <a:bodyPr vert="horz" wrap="square" lIns="0" tIns="62865" rIns="0" bIns="0" rtlCol="0">
            <a:spAutoFit/>
          </a:bodyPr>
          <a:lstStyle/>
          <a:p>
            <a:pPr marL="280670" marR="448945" indent="-172720">
              <a:lnSpc>
                <a:spcPct val="91500"/>
              </a:lnSpc>
              <a:spcBef>
                <a:spcPts val="495"/>
              </a:spcBef>
              <a:buFont typeface="Calibri"/>
              <a:buChar char="•"/>
              <a:tabLst>
                <a:tab pos="332740" algn="l"/>
              </a:tabLst>
            </a:pPr>
            <a:r>
              <a:rPr dirty="0"/>
              <a:t>	</a:t>
            </a:r>
            <a:r>
              <a:rPr sz="1800" spc="-5" dirty="0">
                <a:latin typeface="Calibri"/>
                <a:cs typeface="Calibri"/>
              </a:rPr>
              <a:t>перевірка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звітності</a:t>
            </a:r>
            <a:r>
              <a:rPr sz="1800" spc="-7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без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детального </a:t>
            </a:r>
            <a:r>
              <a:rPr sz="1800" spc="-5" dirty="0">
                <a:latin typeface="Calibri"/>
                <a:cs typeface="Calibri"/>
              </a:rPr>
              <a:t> вивчення</a:t>
            </a:r>
            <a:endParaRPr sz="1800" dirty="0">
              <a:latin typeface="Calibri"/>
              <a:cs typeface="Calibri"/>
            </a:endParaRPr>
          </a:p>
          <a:p>
            <a:pPr marL="280670" marR="199390">
              <a:lnSpc>
                <a:spcPct val="91500"/>
              </a:lnSpc>
              <a:spcBef>
                <a:spcPts val="5"/>
              </a:spcBef>
            </a:pPr>
            <a:r>
              <a:rPr sz="1800" spc="-10" dirty="0">
                <a:latin typeface="Calibri"/>
                <a:cs typeface="Calibri"/>
              </a:rPr>
              <a:t>системи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spc="-10" dirty="0" err="1">
                <a:latin typeface="Calibri"/>
                <a:cs typeface="Calibri"/>
              </a:rPr>
              <a:t>обліку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lang="uk-UA" sz="1800" spc="-5" dirty="0" smtClean="0">
                <a:latin typeface="Calibri"/>
                <a:cs typeface="Calibri"/>
              </a:rPr>
              <a:t>та в</a:t>
            </a:r>
            <a:r>
              <a:rPr lang="uk-UA" sz="1800" dirty="0" smtClean="0">
                <a:latin typeface="Calibri"/>
                <a:cs typeface="Calibri"/>
              </a:rPr>
              <a:t>нутрішнього </a:t>
            </a:r>
            <a:r>
              <a:rPr lang="uk-UA" sz="1800" spc="5" dirty="0" smtClean="0">
                <a:latin typeface="Calibri"/>
                <a:cs typeface="Calibri"/>
              </a:rPr>
              <a:t> </a:t>
            </a:r>
            <a:r>
              <a:rPr sz="1800" spc="-10" dirty="0" err="1" smtClean="0">
                <a:latin typeface="Calibri"/>
                <a:cs typeface="Calibri"/>
              </a:rPr>
              <a:t>контролю</a:t>
            </a:r>
            <a:r>
              <a:rPr sz="1800" spc="-10" dirty="0">
                <a:latin typeface="Calibri"/>
                <a:cs typeface="Calibri"/>
              </a:rPr>
              <a:t>, </a:t>
            </a:r>
            <a:r>
              <a:rPr sz="1800" dirty="0">
                <a:latin typeface="Calibri"/>
                <a:cs typeface="Calibri"/>
              </a:rPr>
              <a:t>без 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перевірки</a:t>
            </a:r>
          </a:p>
          <a:p>
            <a:pPr marL="280670">
              <a:lnSpc>
                <a:spcPts val="1889"/>
              </a:lnSpc>
            </a:pPr>
            <a:r>
              <a:rPr sz="1800" spc="-5" dirty="0">
                <a:latin typeface="Calibri"/>
                <a:cs typeface="Calibri"/>
              </a:rPr>
              <a:t>первинної</a:t>
            </a:r>
            <a:endParaRPr sz="1800" dirty="0">
              <a:latin typeface="Calibri"/>
              <a:cs typeface="Calibri"/>
            </a:endParaRPr>
          </a:p>
          <a:p>
            <a:pPr marL="280670">
              <a:lnSpc>
                <a:spcPts val="2070"/>
              </a:lnSpc>
            </a:pPr>
            <a:r>
              <a:rPr sz="1800" spc="-5" dirty="0">
                <a:latin typeface="Calibri"/>
                <a:cs typeface="Calibri"/>
              </a:rPr>
              <a:t>документації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641092" y="1437132"/>
            <a:ext cx="1949450" cy="1437640"/>
          </a:xfrm>
          <a:prstGeom prst="rect">
            <a:avLst/>
          </a:prstGeom>
          <a:solidFill>
            <a:srgbClr val="BD8351"/>
          </a:solidFill>
        </p:spPr>
        <p:txBody>
          <a:bodyPr vert="horz" wrap="square" lIns="0" tIns="200660" rIns="0" bIns="0" rtlCol="0">
            <a:spAutoFit/>
          </a:bodyPr>
          <a:lstStyle/>
          <a:p>
            <a:pPr marL="372745" marR="415290" indent="57785" algn="just">
              <a:lnSpc>
                <a:spcPct val="91500"/>
              </a:lnSpc>
              <a:spcBef>
                <a:spcPts val="1580"/>
              </a:spcBef>
            </a:pPr>
            <a:r>
              <a:rPr sz="1800" b="1" i="1" spc="-10" dirty="0">
                <a:solidFill>
                  <a:srgbClr val="FFFFFF"/>
                </a:solidFill>
                <a:latin typeface="Calibri"/>
                <a:cs typeface="Calibri"/>
              </a:rPr>
              <a:t>Узгоджені </a:t>
            </a:r>
            <a:r>
              <a:rPr sz="1800" b="1" i="1" spc="-5" dirty="0">
                <a:solidFill>
                  <a:srgbClr val="FFFFFF"/>
                </a:solidFill>
                <a:latin typeface="Calibri"/>
                <a:cs typeface="Calibri"/>
              </a:rPr>
              <a:t> процедури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 (операційні  </a:t>
            </a:r>
            <a:r>
              <a:rPr sz="1800" b="1" i="1" spc="-5" dirty="0">
                <a:solidFill>
                  <a:srgbClr val="FFFFFF"/>
                </a:solidFill>
                <a:latin typeface="Calibri"/>
                <a:cs typeface="Calibri"/>
              </a:rPr>
              <a:t>перевірки)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641092" y="2874264"/>
            <a:ext cx="1949450" cy="3345179"/>
          </a:xfrm>
          <a:prstGeom prst="rect">
            <a:avLst/>
          </a:prstGeom>
          <a:solidFill>
            <a:srgbClr val="E8DCD0">
              <a:alpha val="90194"/>
            </a:srgbClr>
          </a:solidFill>
        </p:spPr>
        <p:txBody>
          <a:bodyPr vert="horz" wrap="square" lIns="0" tIns="74930" rIns="0" bIns="0" rtlCol="0">
            <a:spAutoFit/>
          </a:bodyPr>
          <a:lstStyle/>
          <a:p>
            <a:pPr marL="280035" marR="440690" indent="-172720" algn="just">
              <a:lnSpc>
                <a:spcPct val="91400"/>
              </a:lnSpc>
              <a:spcBef>
                <a:spcPts val="590"/>
              </a:spcBef>
              <a:buChar char="•"/>
              <a:tabLst>
                <a:tab pos="280670" algn="l"/>
              </a:tabLst>
            </a:pPr>
            <a:r>
              <a:rPr sz="1800" dirty="0">
                <a:latin typeface="Calibri"/>
                <a:cs typeface="Calibri"/>
              </a:rPr>
              <a:t>пров</a:t>
            </a:r>
            <a:r>
              <a:rPr sz="1800" spc="-55" dirty="0">
                <a:latin typeface="Calibri"/>
                <a:cs typeface="Calibri"/>
              </a:rPr>
              <a:t>о</a:t>
            </a:r>
            <a:r>
              <a:rPr sz="1800" spc="-5" dirty="0">
                <a:latin typeface="Calibri"/>
                <a:cs typeface="Calibri"/>
              </a:rPr>
              <a:t>дят</a:t>
            </a:r>
            <a:r>
              <a:rPr sz="1800" spc="-10" dirty="0">
                <a:latin typeface="Calibri"/>
                <a:cs typeface="Calibri"/>
              </a:rPr>
              <a:t>ьс</a:t>
            </a:r>
            <a:r>
              <a:rPr sz="1800" dirty="0">
                <a:latin typeface="Calibri"/>
                <a:cs typeface="Calibri"/>
              </a:rPr>
              <a:t>я  </a:t>
            </a:r>
            <a:r>
              <a:rPr sz="1800" spc="-20" dirty="0">
                <a:latin typeface="Calibri"/>
                <a:cs typeface="Calibri"/>
              </a:rPr>
              <a:t>аудитором </a:t>
            </a:r>
            <a:r>
              <a:rPr sz="1800" dirty="0">
                <a:latin typeface="Calibri"/>
                <a:cs typeface="Calibri"/>
              </a:rPr>
              <a:t>з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окремих</a:t>
            </a:r>
            <a:endParaRPr sz="1800">
              <a:latin typeface="Calibri"/>
              <a:cs typeface="Calibri"/>
            </a:endParaRPr>
          </a:p>
          <a:p>
            <a:pPr marL="280035" marR="277495">
              <a:lnSpc>
                <a:spcPts val="1980"/>
              </a:lnSpc>
              <a:spcBef>
                <a:spcPts val="40"/>
              </a:spcBef>
            </a:pPr>
            <a:r>
              <a:rPr sz="1800" spc="-5" dirty="0">
                <a:latin typeface="Calibri"/>
                <a:cs typeface="Calibri"/>
              </a:rPr>
              <a:t>питань за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д</a:t>
            </a:r>
            <a:r>
              <a:rPr sz="1800" spc="-5" dirty="0">
                <a:latin typeface="Calibri"/>
                <a:cs typeface="Calibri"/>
              </a:rPr>
              <a:t>о</a:t>
            </a:r>
            <a:r>
              <a:rPr sz="1800" spc="-10" dirty="0">
                <a:latin typeface="Calibri"/>
                <a:cs typeface="Calibri"/>
              </a:rPr>
              <a:t>м</a:t>
            </a:r>
            <a:r>
              <a:rPr sz="1800" spc="-5" dirty="0">
                <a:latin typeface="Calibri"/>
                <a:cs typeface="Calibri"/>
              </a:rPr>
              <a:t>о</a:t>
            </a:r>
            <a:r>
              <a:rPr sz="1800" spc="-15" dirty="0">
                <a:latin typeface="Calibri"/>
                <a:cs typeface="Calibri"/>
              </a:rPr>
              <a:t>в</a:t>
            </a:r>
            <a:r>
              <a:rPr sz="1800" dirty="0">
                <a:latin typeface="Calibri"/>
                <a:cs typeface="Calibri"/>
              </a:rPr>
              <a:t>лен</a:t>
            </a:r>
            <a:r>
              <a:rPr sz="1800" spc="-5" dirty="0">
                <a:latin typeface="Calibri"/>
                <a:cs typeface="Calibri"/>
              </a:rPr>
              <a:t>і</a:t>
            </a:r>
            <a:r>
              <a:rPr sz="1800" spc="-10" dirty="0">
                <a:latin typeface="Calibri"/>
                <a:cs typeface="Calibri"/>
              </a:rPr>
              <a:t>с</a:t>
            </a:r>
            <a:r>
              <a:rPr sz="1800" spc="-5" dirty="0">
                <a:latin typeface="Calibri"/>
                <a:cs typeface="Calibri"/>
              </a:rPr>
              <a:t>тю  </a:t>
            </a:r>
            <a:r>
              <a:rPr sz="1800" dirty="0">
                <a:latin typeface="Calibri"/>
                <a:cs typeface="Calibri"/>
              </a:rPr>
              <a:t>з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клієнтом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860797" y="1485138"/>
            <a:ext cx="1923414" cy="1457325"/>
          </a:xfrm>
          <a:custGeom>
            <a:avLst/>
            <a:gdLst/>
            <a:ahLst/>
            <a:cxnLst/>
            <a:rect l="l" t="t" r="r" b="b"/>
            <a:pathLst>
              <a:path w="1923415" h="1457325">
                <a:moveTo>
                  <a:pt x="0" y="1456943"/>
                </a:moveTo>
                <a:lnTo>
                  <a:pt x="1923288" y="1456943"/>
                </a:lnTo>
                <a:lnTo>
                  <a:pt x="1923288" y="0"/>
                </a:lnTo>
                <a:lnTo>
                  <a:pt x="0" y="0"/>
                </a:lnTo>
                <a:lnTo>
                  <a:pt x="0" y="1456943"/>
                </a:lnTo>
                <a:close/>
              </a:path>
            </a:pathLst>
          </a:custGeom>
          <a:ln w="25908">
            <a:solidFill>
              <a:srgbClr val="BCB1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847844" y="1472183"/>
            <a:ext cx="1949450" cy="1394460"/>
          </a:xfrm>
          <a:prstGeom prst="rect">
            <a:avLst/>
          </a:prstGeom>
          <a:solidFill>
            <a:srgbClr val="BCB154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450" dirty="0">
              <a:latin typeface="Times New Roman"/>
              <a:cs typeface="Times New Roman"/>
            </a:endParaRPr>
          </a:p>
          <a:p>
            <a:pPr marL="417830" marR="372745" indent="-36830">
              <a:lnSpc>
                <a:spcPts val="1970"/>
              </a:lnSpc>
            </a:pPr>
            <a:r>
              <a:rPr sz="1800" b="1" i="1" spc="-10" dirty="0">
                <a:solidFill>
                  <a:srgbClr val="FFFFFF"/>
                </a:solidFill>
                <a:latin typeface="Calibri"/>
                <a:cs typeface="Calibri"/>
              </a:rPr>
              <a:t>П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ідготов</a:t>
            </a:r>
            <a:r>
              <a:rPr sz="1800" b="1" i="1" spc="-30" dirty="0">
                <a:solidFill>
                  <a:srgbClr val="FFFFFF"/>
                </a:solidFill>
                <a:latin typeface="Calibri"/>
                <a:cs typeface="Calibri"/>
              </a:rPr>
              <a:t>к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а  </a:t>
            </a:r>
            <a:r>
              <a:rPr sz="1800" b="1" i="1" spc="-5" dirty="0">
                <a:solidFill>
                  <a:srgbClr val="FFFFFF"/>
                </a:solidFill>
                <a:latin typeface="Calibri"/>
                <a:cs typeface="Calibri"/>
              </a:rPr>
              <a:t>інформації</a:t>
            </a:r>
            <a:endParaRPr sz="1800" dirty="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832603" y="2866644"/>
            <a:ext cx="1949450" cy="3363595"/>
            <a:chOff x="4832603" y="2866644"/>
            <a:chExt cx="1949450" cy="3363595"/>
          </a:xfrm>
        </p:grpSpPr>
        <p:sp>
          <p:nvSpPr>
            <p:cNvPr id="11" name="object 11"/>
            <p:cNvSpPr/>
            <p:nvPr/>
          </p:nvSpPr>
          <p:spPr>
            <a:xfrm>
              <a:off x="4845557" y="2879598"/>
              <a:ext cx="1923414" cy="3337560"/>
            </a:xfrm>
            <a:custGeom>
              <a:avLst/>
              <a:gdLst/>
              <a:ahLst/>
              <a:cxnLst/>
              <a:rect l="l" t="t" r="r" b="b"/>
              <a:pathLst>
                <a:path w="1923415" h="3337560">
                  <a:moveTo>
                    <a:pt x="1923288" y="0"/>
                  </a:moveTo>
                  <a:lnTo>
                    <a:pt x="0" y="0"/>
                  </a:lnTo>
                  <a:lnTo>
                    <a:pt x="0" y="3337560"/>
                  </a:lnTo>
                  <a:lnTo>
                    <a:pt x="1923288" y="3337560"/>
                  </a:lnTo>
                  <a:lnTo>
                    <a:pt x="1923288" y="0"/>
                  </a:lnTo>
                  <a:close/>
                </a:path>
              </a:pathLst>
            </a:custGeom>
            <a:solidFill>
              <a:srgbClr val="E7E6D1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845557" y="2879598"/>
              <a:ext cx="1923414" cy="3337560"/>
            </a:xfrm>
            <a:custGeom>
              <a:avLst/>
              <a:gdLst/>
              <a:ahLst/>
              <a:cxnLst/>
              <a:rect l="l" t="t" r="r" b="b"/>
              <a:pathLst>
                <a:path w="1923415" h="3337560">
                  <a:moveTo>
                    <a:pt x="0" y="3337560"/>
                  </a:moveTo>
                  <a:lnTo>
                    <a:pt x="1923288" y="3337560"/>
                  </a:lnTo>
                  <a:lnTo>
                    <a:pt x="1923288" y="0"/>
                  </a:lnTo>
                  <a:lnTo>
                    <a:pt x="0" y="0"/>
                  </a:lnTo>
                  <a:lnTo>
                    <a:pt x="0" y="3337560"/>
                  </a:lnTo>
                  <a:close/>
                </a:path>
              </a:pathLst>
            </a:custGeom>
            <a:ln w="25908">
              <a:solidFill>
                <a:srgbClr val="E7E6D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4847844" y="2955035"/>
            <a:ext cx="1949450" cy="3275329"/>
          </a:xfrm>
          <a:prstGeom prst="rect">
            <a:avLst/>
          </a:prstGeom>
          <a:solidFill>
            <a:srgbClr val="E7E6D1">
              <a:alpha val="90194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 marL="266700" indent="-172720" algn="just">
              <a:lnSpc>
                <a:spcPts val="1925"/>
              </a:lnSpc>
              <a:buChar char="•"/>
              <a:tabLst>
                <a:tab pos="266700" algn="l"/>
              </a:tabLst>
            </a:pPr>
            <a:r>
              <a:rPr sz="1800" spc="-5" dirty="0">
                <a:latin typeface="Calibri"/>
                <a:cs typeface="Calibri"/>
              </a:rPr>
              <a:t>збирання,</a:t>
            </a:r>
            <a:endParaRPr sz="1800">
              <a:latin typeface="Calibri"/>
              <a:cs typeface="Calibri"/>
            </a:endParaRPr>
          </a:p>
          <a:p>
            <a:pPr marL="266700" marR="327025" algn="just">
              <a:lnSpc>
                <a:spcPts val="1980"/>
              </a:lnSpc>
              <a:spcBef>
                <a:spcPts val="120"/>
              </a:spcBef>
            </a:pPr>
            <a:r>
              <a:rPr sz="1800" spc="-5" dirty="0">
                <a:latin typeface="Calibri"/>
                <a:cs typeface="Calibri"/>
              </a:rPr>
              <a:t>класифікація</a:t>
            </a:r>
            <a:r>
              <a:rPr sz="1800" spc="-8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і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узагальнення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фінансової</a:t>
            </a:r>
            <a:endParaRPr sz="1800">
              <a:latin typeface="Calibri"/>
              <a:cs typeface="Calibri"/>
            </a:endParaRPr>
          </a:p>
          <a:p>
            <a:pPr marL="266700" marR="278130" algn="just">
              <a:lnSpc>
                <a:spcPts val="1980"/>
              </a:lnSpc>
            </a:pPr>
            <a:r>
              <a:rPr sz="1800" spc="-5" dirty="0">
                <a:latin typeface="Calibri"/>
                <a:cs typeface="Calibri"/>
              </a:rPr>
              <a:t>інформації,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оформлення</a:t>
            </a:r>
            <a:r>
              <a:rPr sz="1800" spc="-8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у</a:t>
            </a:r>
            <a:endParaRPr sz="1800">
              <a:latin typeface="Calibri"/>
              <a:cs typeface="Calibri"/>
            </a:endParaRPr>
          </a:p>
          <a:p>
            <a:pPr marL="266700" marR="643255">
              <a:lnSpc>
                <a:spcPts val="1970"/>
              </a:lnSpc>
              <a:spcBef>
                <a:spcPts val="10"/>
              </a:spcBef>
            </a:pPr>
            <a:r>
              <a:rPr sz="1800" spc="-10" dirty="0">
                <a:latin typeface="Calibri"/>
                <a:cs typeface="Calibri"/>
              </a:rPr>
              <a:t>з</a:t>
            </a:r>
            <a:r>
              <a:rPr sz="1800" spc="-5" dirty="0">
                <a:latin typeface="Calibri"/>
                <a:cs typeface="Calibri"/>
              </a:rPr>
              <a:t>ро</a:t>
            </a:r>
            <a:r>
              <a:rPr sz="1800" spc="-20" dirty="0">
                <a:latin typeface="Calibri"/>
                <a:cs typeface="Calibri"/>
              </a:rPr>
              <a:t>з</a:t>
            </a:r>
            <a:r>
              <a:rPr sz="1800" spc="-15" dirty="0">
                <a:latin typeface="Calibri"/>
                <a:cs typeface="Calibri"/>
              </a:rPr>
              <a:t>у</a:t>
            </a:r>
            <a:r>
              <a:rPr sz="1800" spc="-5" dirty="0">
                <a:latin typeface="Calibri"/>
                <a:cs typeface="Calibri"/>
              </a:rPr>
              <a:t>м</a:t>
            </a:r>
            <a:r>
              <a:rPr sz="1800" spc="-15" dirty="0">
                <a:latin typeface="Calibri"/>
                <a:cs typeface="Calibri"/>
              </a:rPr>
              <a:t>і</a:t>
            </a:r>
            <a:r>
              <a:rPr sz="1800" dirty="0">
                <a:latin typeface="Calibri"/>
                <a:cs typeface="Calibri"/>
              </a:rPr>
              <a:t>л</a:t>
            </a:r>
            <a:r>
              <a:rPr sz="1800" spc="-5" dirty="0">
                <a:latin typeface="Calibri"/>
                <a:cs typeface="Calibri"/>
              </a:rPr>
              <a:t>і</a:t>
            </a:r>
            <a:r>
              <a:rPr sz="1800" dirty="0">
                <a:latin typeface="Calibri"/>
                <a:cs typeface="Calibri"/>
              </a:rPr>
              <a:t>й  формі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без</a:t>
            </a:r>
            <a:endParaRPr sz="1800">
              <a:latin typeface="Calibri"/>
              <a:cs typeface="Calibri"/>
            </a:endParaRPr>
          </a:p>
          <a:p>
            <a:pPr marL="266700" marR="635000">
              <a:lnSpc>
                <a:spcPts val="1980"/>
              </a:lnSpc>
            </a:pPr>
            <a:r>
              <a:rPr sz="1800" spc="-5" dirty="0">
                <a:latin typeface="Calibri"/>
                <a:cs typeface="Calibri"/>
              </a:rPr>
              <a:t>надмірної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де</a:t>
            </a:r>
            <a:r>
              <a:rPr sz="1800" spc="-5" dirty="0">
                <a:latin typeface="Calibri"/>
                <a:cs typeface="Calibri"/>
              </a:rPr>
              <a:t>та</a:t>
            </a:r>
            <a:r>
              <a:rPr sz="1800" spc="5" dirty="0">
                <a:latin typeface="Calibri"/>
                <a:cs typeface="Calibri"/>
              </a:rPr>
              <a:t>л</a:t>
            </a:r>
            <a:r>
              <a:rPr sz="1800" spc="-5" dirty="0">
                <a:latin typeface="Calibri"/>
                <a:cs typeface="Calibri"/>
              </a:rPr>
              <a:t>і</a:t>
            </a:r>
            <a:r>
              <a:rPr sz="1800" spc="-10" dirty="0">
                <a:latin typeface="Calibri"/>
                <a:cs typeface="Calibri"/>
              </a:rPr>
              <a:t>з</a:t>
            </a:r>
            <a:r>
              <a:rPr sz="1800" dirty="0">
                <a:latin typeface="Calibri"/>
                <a:cs typeface="Calibri"/>
              </a:rPr>
              <a:t>ац</a:t>
            </a:r>
            <a:r>
              <a:rPr sz="1800" spc="-10" dirty="0">
                <a:latin typeface="Calibri"/>
                <a:cs typeface="Calibri"/>
              </a:rPr>
              <a:t>і</a:t>
            </a:r>
            <a:r>
              <a:rPr sz="1800" dirty="0">
                <a:latin typeface="Calibri"/>
                <a:cs typeface="Calibri"/>
              </a:rPr>
              <a:t>ї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025640" y="1449324"/>
            <a:ext cx="1949450" cy="1388745"/>
          </a:xfrm>
          <a:prstGeom prst="rect">
            <a:avLst/>
          </a:prstGeom>
          <a:solidFill>
            <a:srgbClr val="9BBA58"/>
          </a:solidFill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1800">
              <a:latin typeface="Times New Roman"/>
              <a:cs typeface="Times New Roman"/>
            </a:endParaRPr>
          </a:p>
          <a:p>
            <a:pPr marR="27940" algn="ctr">
              <a:lnSpc>
                <a:spcPts val="2065"/>
              </a:lnSpc>
              <a:spcBef>
                <a:spcPts val="5"/>
              </a:spcBef>
            </a:pPr>
            <a:r>
              <a:rPr sz="1800" b="1" i="1" spc="-10" dirty="0">
                <a:solidFill>
                  <a:srgbClr val="FFFFFF"/>
                </a:solidFill>
                <a:latin typeface="Calibri"/>
                <a:cs typeface="Calibri"/>
              </a:rPr>
              <a:t>Компіляція</a:t>
            </a:r>
            <a:r>
              <a:rPr sz="1800" b="1" i="1" spc="3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endParaRPr sz="1800">
              <a:latin typeface="Calibri"/>
              <a:cs typeface="Calibri"/>
            </a:endParaRPr>
          </a:p>
          <a:p>
            <a:pPr marL="140335" marR="168910" algn="ctr">
              <a:lnSpc>
                <a:spcPts val="1980"/>
              </a:lnSpc>
              <a:spcBef>
                <a:spcPts val="120"/>
              </a:spcBef>
            </a:pP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трансформа</a:t>
            </a:r>
            <a:r>
              <a:rPr sz="1800" b="1" i="1" spc="-10" dirty="0">
                <a:solidFill>
                  <a:srgbClr val="FFFFFF"/>
                </a:solidFill>
                <a:latin typeface="Calibri"/>
                <a:cs typeface="Calibri"/>
              </a:rPr>
              <a:t>ц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ія  </a:t>
            </a:r>
            <a:r>
              <a:rPr sz="1800" b="1" i="1" spc="-5" dirty="0">
                <a:solidFill>
                  <a:srgbClr val="FFFFFF"/>
                </a:solidFill>
                <a:latin typeface="Calibri"/>
                <a:cs typeface="Calibri"/>
              </a:rPr>
              <a:t>бух.</a:t>
            </a:r>
            <a:r>
              <a:rPr sz="1800" b="1" i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spc="-5" dirty="0">
                <a:solidFill>
                  <a:srgbClr val="FFFFFF"/>
                </a:solidFill>
                <a:latin typeface="Calibri"/>
                <a:cs typeface="Calibri"/>
              </a:rPr>
              <a:t>обліку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025640" y="2837688"/>
            <a:ext cx="1949450" cy="3363595"/>
          </a:xfrm>
          <a:prstGeom prst="rect">
            <a:avLst/>
          </a:prstGeom>
          <a:solidFill>
            <a:srgbClr val="DEE7D1">
              <a:alpha val="90194"/>
            </a:srgbClr>
          </a:solidFill>
        </p:spPr>
        <p:txBody>
          <a:bodyPr vert="horz" wrap="square" lIns="0" tIns="99060" rIns="0" bIns="0" rtlCol="0">
            <a:spAutoFit/>
          </a:bodyPr>
          <a:lstStyle/>
          <a:p>
            <a:pPr marL="281305" marR="192405" indent="-172720">
              <a:lnSpc>
                <a:spcPts val="1970"/>
              </a:lnSpc>
              <a:spcBef>
                <a:spcPts val="780"/>
              </a:spcBef>
              <a:buChar char="•"/>
              <a:tabLst>
                <a:tab pos="281940" algn="l"/>
              </a:tabLst>
            </a:pPr>
            <a:r>
              <a:rPr sz="1800" spc="-5" dirty="0">
                <a:latin typeface="Calibri"/>
                <a:cs typeface="Calibri"/>
              </a:rPr>
              <a:t>трансформац</a:t>
            </a:r>
            <a:r>
              <a:rPr sz="1800" spc="-10" dirty="0">
                <a:latin typeface="Calibri"/>
                <a:cs typeface="Calibri"/>
              </a:rPr>
              <a:t>і</a:t>
            </a:r>
            <a:r>
              <a:rPr sz="1800" dirty="0">
                <a:latin typeface="Calibri"/>
                <a:cs typeface="Calibri"/>
              </a:rPr>
              <a:t>я  </a:t>
            </a:r>
            <a:r>
              <a:rPr sz="1800" spc="-10" dirty="0">
                <a:latin typeface="Calibri"/>
                <a:cs typeface="Calibri"/>
              </a:rPr>
              <a:t>обліку</a:t>
            </a:r>
            <a:r>
              <a:rPr sz="1800" spc="-5" dirty="0">
                <a:latin typeface="Calibri"/>
                <a:cs typeface="Calibri"/>
              </a:rPr>
              <a:t> за</a:t>
            </a:r>
            <a:endParaRPr sz="1800">
              <a:latin typeface="Calibri"/>
              <a:cs typeface="Calibri"/>
            </a:endParaRPr>
          </a:p>
          <a:p>
            <a:pPr marL="281305" marR="273685">
              <a:lnSpc>
                <a:spcPts val="1980"/>
              </a:lnSpc>
              <a:spcBef>
                <a:spcPts val="5"/>
              </a:spcBef>
            </a:pPr>
            <a:r>
              <a:rPr sz="1800" spc="-5" dirty="0">
                <a:latin typeface="Calibri"/>
                <a:cs typeface="Calibri"/>
              </a:rPr>
              <a:t>іншими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обліковими </a:t>
            </a:r>
            <a:r>
              <a:rPr sz="1800" spc="-5" dirty="0">
                <a:latin typeface="Calibri"/>
                <a:cs typeface="Calibri"/>
              </a:rPr>
              <a:t> стандартами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(скорочення</a:t>
            </a:r>
            <a:endParaRPr sz="1800">
              <a:latin typeface="Calibri"/>
              <a:cs typeface="Calibri"/>
            </a:endParaRPr>
          </a:p>
          <a:p>
            <a:pPr marL="281305" marR="273685">
              <a:lnSpc>
                <a:spcPts val="1970"/>
              </a:lnSpc>
              <a:spcBef>
                <a:spcPts val="10"/>
              </a:spcBef>
            </a:pPr>
            <a:r>
              <a:rPr sz="1800" spc="-10" dirty="0">
                <a:latin typeface="Calibri"/>
                <a:cs typeface="Calibri"/>
              </a:rPr>
              <a:t>де</a:t>
            </a:r>
            <a:r>
              <a:rPr sz="1800" spc="-5" dirty="0">
                <a:latin typeface="Calibri"/>
                <a:cs typeface="Calibri"/>
              </a:rPr>
              <a:t>та</a:t>
            </a:r>
            <a:r>
              <a:rPr sz="1800" spc="5" dirty="0">
                <a:latin typeface="Calibri"/>
                <a:cs typeface="Calibri"/>
              </a:rPr>
              <a:t>л</a:t>
            </a:r>
            <a:r>
              <a:rPr sz="1800" spc="-5" dirty="0">
                <a:latin typeface="Calibri"/>
                <a:cs typeface="Calibri"/>
              </a:rPr>
              <a:t>і</a:t>
            </a:r>
            <a:r>
              <a:rPr sz="1800" spc="-10" dirty="0">
                <a:latin typeface="Calibri"/>
                <a:cs typeface="Calibri"/>
              </a:rPr>
              <a:t>з</a:t>
            </a:r>
            <a:r>
              <a:rPr sz="1800" spc="-5" dirty="0">
                <a:latin typeface="Calibri"/>
                <a:cs typeface="Calibri"/>
              </a:rPr>
              <a:t>ованих  даних,</a:t>
            </a:r>
            <a:endParaRPr sz="1800">
              <a:latin typeface="Calibri"/>
              <a:cs typeface="Calibri"/>
            </a:endParaRPr>
          </a:p>
          <a:p>
            <a:pPr marL="281305">
              <a:lnSpc>
                <a:spcPts val="1855"/>
              </a:lnSpc>
            </a:pPr>
            <a:r>
              <a:rPr sz="1800" spc="-5" dirty="0">
                <a:latin typeface="Calibri"/>
                <a:cs typeface="Calibri"/>
              </a:rPr>
              <a:t>створення</a:t>
            </a:r>
            <a:endParaRPr sz="1800">
              <a:latin typeface="Calibri"/>
              <a:cs typeface="Calibri"/>
            </a:endParaRPr>
          </a:p>
          <a:p>
            <a:pPr marL="281305" marR="640080">
              <a:lnSpc>
                <a:spcPts val="1980"/>
              </a:lnSpc>
              <a:spcBef>
                <a:spcPts val="125"/>
              </a:spcBef>
            </a:pPr>
            <a:r>
              <a:rPr sz="1800" spc="-10" dirty="0">
                <a:latin typeface="Calibri"/>
                <a:cs typeface="Calibri"/>
              </a:rPr>
              <a:t>таблиць, 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с</a:t>
            </a:r>
            <a:r>
              <a:rPr sz="1800" dirty="0">
                <a:latin typeface="Calibri"/>
                <a:cs typeface="Calibri"/>
              </a:rPr>
              <a:t>к</a:t>
            </a:r>
            <a:r>
              <a:rPr sz="1800" spc="5" dirty="0">
                <a:latin typeface="Calibri"/>
                <a:cs typeface="Calibri"/>
              </a:rPr>
              <a:t>л</a:t>
            </a:r>
            <a:r>
              <a:rPr sz="1800" dirty="0">
                <a:latin typeface="Calibri"/>
                <a:cs typeface="Calibri"/>
              </a:rPr>
              <a:t>ад</a:t>
            </a:r>
            <a:r>
              <a:rPr sz="1800" spc="5" dirty="0">
                <a:latin typeface="Calibri"/>
                <a:cs typeface="Calibri"/>
              </a:rPr>
              <a:t>а</a:t>
            </a:r>
            <a:r>
              <a:rPr sz="1800" dirty="0">
                <a:latin typeface="Calibri"/>
                <a:cs typeface="Calibri"/>
              </a:rPr>
              <a:t>н</a:t>
            </a:r>
            <a:r>
              <a:rPr sz="1800" spc="-5" dirty="0">
                <a:latin typeface="Calibri"/>
                <a:cs typeface="Calibri"/>
              </a:rPr>
              <a:t>н</a:t>
            </a:r>
            <a:r>
              <a:rPr sz="1800" dirty="0">
                <a:latin typeface="Calibri"/>
                <a:cs typeface="Calibri"/>
              </a:rPr>
              <a:t>я  </a:t>
            </a:r>
            <a:r>
              <a:rPr sz="1800" spc="-5" dirty="0">
                <a:latin typeface="Calibri"/>
                <a:cs typeface="Calibri"/>
              </a:rPr>
              <a:t>звітності)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3826" y="122809"/>
            <a:ext cx="4885473" cy="52307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61464" y="0"/>
            <a:ext cx="489585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10" dirty="0">
                <a:solidFill>
                  <a:srgbClr val="FF0000"/>
                </a:solidFill>
              </a:rPr>
              <a:t>Обов’язковий</a:t>
            </a:r>
            <a:r>
              <a:rPr sz="4400" spc="-95" dirty="0">
                <a:solidFill>
                  <a:srgbClr val="FF0000"/>
                </a:solidFill>
              </a:rPr>
              <a:t> </a:t>
            </a:r>
            <a:r>
              <a:rPr sz="4400" spc="-50" dirty="0">
                <a:solidFill>
                  <a:srgbClr val="FF0000"/>
                </a:solidFill>
              </a:rPr>
              <a:t>аудит</a:t>
            </a:r>
            <a:endParaRPr sz="4400"/>
          </a:p>
        </p:txBody>
      </p:sp>
      <p:grpSp>
        <p:nvGrpSpPr>
          <p:cNvPr id="4" name="object 4"/>
          <p:cNvGrpSpPr/>
          <p:nvPr/>
        </p:nvGrpSpPr>
        <p:grpSpPr>
          <a:xfrm>
            <a:off x="251459" y="943908"/>
            <a:ext cx="8699500" cy="1390503"/>
            <a:chOff x="251459" y="944880"/>
            <a:chExt cx="8699500" cy="1747071"/>
          </a:xfrm>
        </p:grpSpPr>
        <p:sp>
          <p:nvSpPr>
            <p:cNvPr id="5" name="object 5"/>
            <p:cNvSpPr/>
            <p:nvPr/>
          </p:nvSpPr>
          <p:spPr>
            <a:xfrm>
              <a:off x="251459" y="1103816"/>
              <a:ext cx="8699500" cy="1588135"/>
            </a:xfrm>
            <a:custGeom>
              <a:avLst/>
              <a:gdLst/>
              <a:ahLst/>
              <a:cxnLst/>
              <a:rect l="l" t="t" r="r" b="b"/>
              <a:pathLst>
                <a:path w="8699500" h="1588135">
                  <a:moveTo>
                    <a:pt x="8698992" y="0"/>
                  </a:moveTo>
                  <a:lnTo>
                    <a:pt x="0" y="0"/>
                  </a:lnTo>
                  <a:lnTo>
                    <a:pt x="0" y="1588008"/>
                  </a:lnTo>
                  <a:lnTo>
                    <a:pt x="8698992" y="1588008"/>
                  </a:lnTo>
                  <a:lnTo>
                    <a:pt x="8698992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51459" y="944880"/>
              <a:ext cx="8699500" cy="1588135"/>
            </a:xfrm>
            <a:custGeom>
              <a:avLst/>
              <a:gdLst/>
              <a:ahLst/>
              <a:cxnLst/>
              <a:rect l="l" t="t" r="r" b="b"/>
              <a:pathLst>
                <a:path w="8699500" h="1588135">
                  <a:moveTo>
                    <a:pt x="0" y="1588008"/>
                  </a:moveTo>
                  <a:lnTo>
                    <a:pt x="8698992" y="1588008"/>
                  </a:lnTo>
                  <a:lnTo>
                    <a:pt x="8698992" y="0"/>
                  </a:lnTo>
                  <a:lnTo>
                    <a:pt x="0" y="0"/>
                  </a:lnTo>
                  <a:lnTo>
                    <a:pt x="0" y="1588008"/>
                  </a:lnTo>
                  <a:close/>
                </a:path>
              </a:pathLst>
            </a:custGeom>
            <a:ln w="9144">
              <a:solidFill>
                <a:srgbClr val="4AAC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914196" y="1232154"/>
            <a:ext cx="7219315" cy="71231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84785" marR="5080" indent="-172720">
              <a:lnSpc>
                <a:spcPct val="91600"/>
              </a:lnSpc>
              <a:spcBef>
                <a:spcPts val="254"/>
              </a:spcBef>
              <a:buChar char="•"/>
              <a:tabLst>
                <a:tab pos="185420" algn="l"/>
              </a:tabLst>
            </a:pPr>
            <a:r>
              <a:rPr lang="uk-UA" sz="1600" spc="-10" dirty="0" smtClean="0">
                <a:latin typeface="Calibri"/>
                <a:cs typeface="Calibri"/>
              </a:rPr>
              <a:t>підтвердження достовірності </a:t>
            </a:r>
            <a:r>
              <a:rPr lang="uk-UA" sz="1600" spc="-5" dirty="0" smtClean="0">
                <a:latin typeface="Calibri"/>
                <a:cs typeface="Calibri"/>
              </a:rPr>
              <a:t>та повноти фінансової звітності установ</a:t>
            </a:r>
            <a:r>
              <a:rPr lang="uk-UA" sz="1600" spc="20" dirty="0" smtClean="0">
                <a:latin typeface="Calibri"/>
                <a:cs typeface="Calibri"/>
              </a:rPr>
              <a:t> </a:t>
            </a:r>
            <a:r>
              <a:rPr lang="uk-UA" sz="1600" spc="-5" dirty="0" smtClean="0">
                <a:latin typeface="Calibri"/>
                <a:cs typeface="Calibri"/>
              </a:rPr>
              <a:t>та </a:t>
            </a:r>
            <a:r>
              <a:rPr lang="uk-UA" sz="1600" dirty="0" smtClean="0">
                <a:latin typeface="Calibri"/>
                <a:cs typeface="Calibri"/>
              </a:rPr>
              <a:t> </a:t>
            </a:r>
            <a:r>
              <a:rPr lang="uk-UA" sz="1600" spc="-5" dirty="0" smtClean="0">
                <a:latin typeface="Calibri"/>
                <a:cs typeface="Calibri"/>
              </a:rPr>
              <a:t>інших</a:t>
            </a:r>
            <a:r>
              <a:rPr lang="uk-UA" sz="1600" dirty="0" smtClean="0">
                <a:latin typeface="Calibri"/>
                <a:cs typeface="Calibri"/>
              </a:rPr>
              <a:t> </a:t>
            </a:r>
            <a:r>
              <a:rPr lang="uk-UA" sz="1600" spc="-5" dirty="0" smtClean="0">
                <a:latin typeface="Calibri"/>
                <a:cs typeface="Calibri"/>
              </a:rPr>
              <a:t>суб'єктів </a:t>
            </a:r>
            <a:r>
              <a:rPr lang="uk-UA" sz="1600" spc="-10" dirty="0" smtClean="0">
                <a:latin typeface="Calibri"/>
                <a:cs typeface="Calibri"/>
              </a:rPr>
              <a:t>господарювання,</a:t>
            </a:r>
            <a:r>
              <a:rPr lang="uk-UA" sz="1600" spc="25" dirty="0" smtClean="0">
                <a:latin typeface="Calibri"/>
                <a:cs typeface="Calibri"/>
              </a:rPr>
              <a:t> </a:t>
            </a:r>
            <a:r>
              <a:rPr lang="uk-UA" sz="1600" spc="-5" dirty="0" smtClean="0">
                <a:latin typeface="Calibri"/>
                <a:cs typeface="Calibri"/>
              </a:rPr>
              <a:t>звітність </a:t>
            </a:r>
            <a:r>
              <a:rPr lang="uk-UA" sz="1600" spc="-10" dirty="0" smtClean="0">
                <a:latin typeface="Calibri"/>
                <a:cs typeface="Calibri"/>
              </a:rPr>
              <a:t>яких</a:t>
            </a:r>
            <a:r>
              <a:rPr lang="uk-UA" sz="1600" spc="5" dirty="0" smtClean="0">
                <a:latin typeface="Calibri"/>
                <a:cs typeface="Calibri"/>
              </a:rPr>
              <a:t> </a:t>
            </a:r>
            <a:r>
              <a:rPr lang="uk-UA" sz="1600" spc="-5" dirty="0" smtClean="0">
                <a:latin typeface="Calibri"/>
                <a:cs typeface="Calibri"/>
              </a:rPr>
              <a:t>підлягає</a:t>
            </a:r>
            <a:r>
              <a:rPr lang="uk-UA" sz="1600" spc="10" dirty="0" smtClean="0">
                <a:latin typeface="Calibri"/>
                <a:cs typeface="Calibri"/>
              </a:rPr>
              <a:t> </a:t>
            </a:r>
            <a:r>
              <a:rPr lang="uk-UA" sz="1600" spc="-5" dirty="0" smtClean="0">
                <a:latin typeface="Calibri"/>
                <a:cs typeface="Calibri"/>
              </a:rPr>
              <a:t>офіційному </a:t>
            </a:r>
            <a:r>
              <a:rPr lang="uk-UA" sz="1600" spc="-15" dirty="0" smtClean="0">
                <a:latin typeface="Calibri"/>
                <a:cs typeface="Calibri"/>
              </a:rPr>
              <a:t>оприлюдненню</a:t>
            </a:r>
            <a:r>
              <a:rPr lang="uk-UA" sz="1600" spc="40" dirty="0" smtClean="0">
                <a:latin typeface="Calibri"/>
                <a:cs typeface="Calibri"/>
              </a:rPr>
              <a:t> </a:t>
            </a:r>
            <a:r>
              <a:rPr lang="uk-UA" sz="1600" spc="-10" dirty="0" smtClean="0">
                <a:latin typeface="Calibri"/>
                <a:cs typeface="Calibri"/>
              </a:rPr>
              <a:t>(за</a:t>
            </a:r>
            <a:r>
              <a:rPr lang="uk-UA" sz="1600" spc="20" dirty="0" smtClean="0">
                <a:latin typeface="Calibri"/>
                <a:cs typeface="Calibri"/>
              </a:rPr>
              <a:t> </a:t>
            </a:r>
            <a:r>
              <a:rPr lang="uk-UA" sz="1600" spc="-10" dirty="0" smtClean="0">
                <a:latin typeface="Calibri"/>
                <a:cs typeface="Calibri"/>
              </a:rPr>
              <a:t>винятком</a:t>
            </a:r>
            <a:r>
              <a:rPr lang="uk-UA" sz="1600" spc="15" dirty="0" smtClean="0">
                <a:latin typeface="Calibri"/>
                <a:cs typeface="Calibri"/>
              </a:rPr>
              <a:t> </a:t>
            </a:r>
            <a:r>
              <a:rPr lang="uk-UA" sz="1600" spc="-5" dirty="0" smtClean="0">
                <a:latin typeface="Calibri"/>
                <a:cs typeface="Calibri"/>
              </a:rPr>
              <a:t>тих,</a:t>
            </a:r>
            <a:r>
              <a:rPr lang="uk-UA" sz="1600" spc="10" dirty="0" smtClean="0">
                <a:latin typeface="Calibri"/>
                <a:cs typeface="Calibri"/>
              </a:rPr>
              <a:t> </a:t>
            </a:r>
            <a:r>
              <a:rPr lang="uk-UA" sz="1600" spc="-15" dirty="0" smtClean="0">
                <a:latin typeface="Calibri"/>
                <a:cs typeface="Calibri"/>
              </a:rPr>
              <a:t>що</a:t>
            </a:r>
            <a:r>
              <a:rPr lang="uk-UA" sz="1600" spc="5" dirty="0" smtClean="0">
                <a:latin typeface="Calibri"/>
                <a:cs typeface="Calibri"/>
              </a:rPr>
              <a:t> </a:t>
            </a:r>
            <a:r>
              <a:rPr lang="uk-UA" sz="1600" spc="-5" dirty="0" smtClean="0">
                <a:latin typeface="Calibri"/>
                <a:cs typeface="Calibri"/>
              </a:rPr>
              <a:t>повністю</a:t>
            </a:r>
            <a:r>
              <a:rPr lang="uk-UA" sz="1600" spc="20" dirty="0" smtClean="0">
                <a:latin typeface="Calibri"/>
                <a:cs typeface="Calibri"/>
              </a:rPr>
              <a:t> </a:t>
            </a:r>
            <a:r>
              <a:rPr lang="uk-UA" sz="1600" spc="-10" dirty="0" smtClean="0">
                <a:latin typeface="Calibri"/>
                <a:cs typeface="Calibri"/>
              </a:rPr>
              <a:t>утримуються</a:t>
            </a:r>
            <a:r>
              <a:rPr lang="uk-UA" sz="1600" spc="25" dirty="0" smtClean="0">
                <a:latin typeface="Calibri"/>
                <a:cs typeface="Calibri"/>
              </a:rPr>
              <a:t> </a:t>
            </a:r>
            <a:r>
              <a:rPr lang="uk-UA" sz="1600" spc="-5" dirty="0" smtClean="0">
                <a:latin typeface="Calibri"/>
                <a:cs typeface="Calibri"/>
              </a:rPr>
              <a:t>за</a:t>
            </a:r>
            <a:r>
              <a:rPr lang="uk-UA" sz="1600" spc="5" dirty="0" smtClean="0">
                <a:latin typeface="Calibri"/>
                <a:cs typeface="Calibri"/>
              </a:rPr>
              <a:t> </a:t>
            </a:r>
            <a:r>
              <a:rPr lang="uk-UA" sz="1600" spc="-5" dirty="0" smtClean="0">
                <a:latin typeface="Calibri"/>
                <a:cs typeface="Calibri"/>
              </a:rPr>
              <a:t>рахунок</a:t>
            </a:r>
            <a:r>
              <a:rPr lang="uk-UA" sz="1600" spc="45" dirty="0" smtClean="0">
                <a:latin typeface="Calibri"/>
                <a:cs typeface="Calibri"/>
              </a:rPr>
              <a:t> </a:t>
            </a:r>
            <a:r>
              <a:rPr lang="uk-UA" sz="1600" spc="-10" dirty="0" smtClean="0">
                <a:latin typeface="Calibri"/>
                <a:cs typeface="Calibri"/>
              </a:rPr>
              <a:t>державного </a:t>
            </a:r>
            <a:r>
              <a:rPr lang="uk-UA" sz="1600" spc="-345" dirty="0" smtClean="0">
                <a:latin typeface="Calibri"/>
                <a:cs typeface="Calibri"/>
              </a:rPr>
              <a:t> </a:t>
            </a:r>
            <a:r>
              <a:rPr lang="uk-UA" sz="1600" spc="-15" dirty="0" smtClean="0">
                <a:latin typeface="Calibri"/>
                <a:cs typeface="Calibri"/>
              </a:rPr>
              <a:t>бюджету)</a:t>
            </a:r>
            <a:endParaRPr lang="uk-UA" sz="1600" dirty="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1604" y="684250"/>
            <a:ext cx="6176010" cy="558571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251459" y="2854451"/>
            <a:ext cx="8699500" cy="1134110"/>
          </a:xfrm>
          <a:custGeom>
            <a:avLst/>
            <a:gdLst/>
            <a:ahLst/>
            <a:cxnLst/>
            <a:rect l="l" t="t" r="r" b="b"/>
            <a:pathLst>
              <a:path w="8699500" h="1134110">
                <a:moveTo>
                  <a:pt x="0" y="1133856"/>
                </a:moveTo>
                <a:lnTo>
                  <a:pt x="8698992" y="1133856"/>
                </a:lnTo>
                <a:lnTo>
                  <a:pt x="8698992" y="0"/>
                </a:lnTo>
                <a:lnTo>
                  <a:pt x="0" y="0"/>
                </a:lnTo>
                <a:lnTo>
                  <a:pt x="0" y="1133856"/>
                </a:lnTo>
                <a:close/>
              </a:path>
            </a:pathLst>
          </a:custGeom>
          <a:ln w="9144">
            <a:solidFill>
              <a:srgbClr val="46D77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914196" y="3142614"/>
            <a:ext cx="7245984" cy="499496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84785" marR="5080" indent="-172720">
              <a:lnSpc>
                <a:spcPts val="1750"/>
              </a:lnSpc>
              <a:spcBef>
                <a:spcPts val="295"/>
              </a:spcBef>
              <a:buChar char="•"/>
              <a:tabLst>
                <a:tab pos="185420" algn="l"/>
              </a:tabLst>
            </a:pPr>
            <a:r>
              <a:rPr lang="uk-UA" sz="1600" spc="-10" dirty="0" smtClean="0">
                <a:latin typeface="Calibri"/>
                <a:cs typeface="Calibri"/>
              </a:rPr>
              <a:t>перевірка</a:t>
            </a:r>
            <a:r>
              <a:rPr lang="uk-UA" sz="1600" spc="5" dirty="0" smtClean="0">
                <a:latin typeface="Calibri"/>
                <a:cs typeface="Calibri"/>
              </a:rPr>
              <a:t> </a:t>
            </a:r>
            <a:r>
              <a:rPr lang="uk-UA" sz="1600" spc="-5" dirty="0" smtClean="0">
                <a:latin typeface="Calibri"/>
                <a:cs typeface="Calibri"/>
              </a:rPr>
              <a:t>фінансового</a:t>
            </a:r>
            <a:r>
              <a:rPr lang="uk-UA" sz="1600" spc="10" dirty="0" smtClean="0">
                <a:latin typeface="Calibri"/>
                <a:cs typeface="Calibri"/>
              </a:rPr>
              <a:t> </a:t>
            </a:r>
            <a:r>
              <a:rPr lang="uk-UA" sz="1600" spc="-5" dirty="0" smtClean="0">
                <a:latin typeface="Calibri"/>
                <a:cs typeface="Calibri"/>
              </a:rPr>
              <a:t>стану</a:t>
            </a:r>
            <a:r>
              <a:rPr lang="uk-UA" sz="1600" spc="15" dirty="0" smtClean="0">
                <a:latin typeface="Calibri"/>
                <a:cs typeface="Calibri"/>
              </a:rPr>
              <a:t> </a:t>
            </a:r>
            <a:r>
              <a:rPr lang="uk-UA" sz="1600" spc="-5" dirty="0" smtClean="0">
                <a:latin typeface="Calibri"/>
                <a:cs typeface="Calibri"/>
              </a:rPr>
              <a:t>засновників</a:t>
            </a:r>
            <a:r>
              <a:rPr lang="uk-UA" sz="1600" spc="20" dirty="0" smtClean="0">
                <a:latin typeface="Calibri"/>
                <a:cs typeface="Calibri"/>
              </a:rPr>
              <a:t> установ, </a:t>
            </a:r>
            <a:r>
              <a:rPr lang="uk-UA" sz="1600" spc="-10" dirty="0" smtClean="0">
                <a:latin typeface="Calibri"/>
                <a:cs typeface="Calibri"/>
              </a:rPr>
              <a:t>страхових компаній</a:t>
            </a:r>
            <a:r>
              <a:rPr lang="uk-UA" sz="1600" spc="10" dirty="0" smtClean="0">
                <a:latin typeface="Calibri"/>
                <a:cs typeface="Calibri"/>
              </a:rPr>
              <a:t> </a:t>
            </a:r>
            <a:r>
              <a:rPr lang="uk-UA" sz="1600" spc="-5" dirty="0" smtClean="0">
                <a:latin typeface="Calibri"/>
                <a:cs typeface="Calibri"/>
              </a:rPr>
              <a:t>та інших</a:t>
            </a:r>
            <a:r>
              <a:rPr lang="uk-UA" sz="1600" spc="10" dirty="0" smtClean="0">
                <a:latin typeface="Calibri"/>
                <a:cs typeface="Calibri"/>
              </a:rPr>
              <a:t> </a:t>
            </a:r>
            <a:r>
              <a:rPr lang="uk-UA" sz="1600" spc="-5" dirty="0" smtClean="0">
                <a:latin typeface="Calibri"/>
                <a:cs typeface="Calibri"/>
              </a:rPr>
              <a:t>фінансових </a:t>
            </a:r>
            <a:r>
              <a:rPr lang="uk-UA" sz="1600" spc="-10" dirty="0" smtClean="0">
                <a:latin typeface="Calibri"/>
                <a:cs typeface="Calibri"/>
              </a:rPr>
              <a:t>посередників;</a:t>
            </a:r>
            <a:endParaRPr lang="uk-UA" sz="1600" dirty="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1604" y="2593848"/>
            <a:ext cx="6176010" cy="558546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251459" y="4311396"/>
            <a:ext cx="8699500" cy="906780"/>
          </a:xfrm>
          <a:custGeom>
            <a:avLst/>
            <a:gdLst/>
            <a:ahLst/>
            <a:cxnLst/>
            <a:rect l="l" t="t" r="r" b="b"/>
            <a:pathLst>
              <a:path w="8699500" h="906779">
                <a:moveTo>
                  <a:pt x="0" y="906779"/>
                </a:moveTo>
                <a:lnTo>
                  <a:pt x="8698992" y="906779"/>
                </a:lnTo>
                <a:lnTo>
                  <a:pt x="8698992" y="0"/>
                </a:lnTo>
                <a:lnTo>
                  <a:pt x="0" y="0"/>
                </a:lnTo>
                <a:lnTo>
                  <a:pt x="0" y="906779"/>
                </a:lnTo>
                <a:close/>
              </a:path>
            </a:pathLst>
          </a:custGeom>
          <a:ln w="9144">
            <a:solidFill>
              <a:srgbClr val="ACE9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914196" y="4599178"/>
            <a:ext cx="6677659" cy="4914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4785" indent="-172720">
              <a:lnSpc>
                <a:spcPts val="1835"/>
              </a:lnSpc>
              <a:spcBef>
                <a:spcPts val="95"/>
              </a:spcBef>
              <a:buChar char="•"/>
              <a:tabLst>
                <a:tab pos="185420" algn="l"/>
              </a:tabLst>
            </a:pPr>
            <a:r>
              <a:rPr sz="1600" spc="-5" dirty="0">
                <a:latin typeface="Calibri"/>
                <a:cs typeface="Calibri"/>
              </a:rPr>
              <a:t>емітентів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цінних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паперів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при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отриманні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ліцензії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здійснення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професійної</a:t>
            </a:r>
            <a:endParaRPr sz="1600" dirty="0">
              <a:latin typeface="Calibri"/>
              <a:cs typeface="Calibri"/>
            </a:endParaRPr>
          </a:p>
          <a:p>
            <a:pPr marL="184785">
              <a:lnSpc>
                <a:spcPts val="1835"/>
              </a:lnSpc>
            </a:pPr>
            <a:r>
              <a:rPr sz="1600" spc="-5" dirty="0">
                <a:latin typeface="Calibri"/>
                <a:cs typeface="Calibri"/>
              </a:rPr>
              <a:t>діяльності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 ринку цінних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паперів.</a:t>
            </a:r>
            <a:endParaRPr sz="1600" dirty="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1604" y="4050791"/>
            <a:ext cx="6176010" cy="558545"/>
          </a:xfrm>
          <a:prstGeom prst="rect">
            <a:avLst/>
          </a:prstGeom>
        </p:spPr>
      </p:pic>
      <p:sp>
        <p:nvSpPr>
          <p:cNvPr id="15" name="object 15"/>
          <p:cNvSpPr/>
          <p:nvPr/>
        </p:nvSpPr>
        <p:spPr>
          <a:xfrm>
            <a:off x="251459" y="5541264"/>
            <a:ext cx="8699500" cy="680085"/>
          </a:xfrm>
          <a:custGeom>
            <a:avLst/>
            <a:gdLst/>
            <a:ahLst/>
            <a:cxnLst/>
            <a:rect l="l" t="t" r="r" b="b"/>
            <a:pathLst>
              <a:path w="8699500" h="680085">
                <a:moveTo>
                  <a:pt x="0" y="679704"/>
                </a:moveTo>
                <a:lnTo>
                  <a:pt x="8698992" y="679704"/>
                </a:lnTo>
                <a:lnTo>
                  <a:pt x="8698992" y="0"/>
                </a:lnTo>
                <a:lnTo>
                  <a:pt x="0" y="0"/>
                </a:lnTo>
                <a:lnTo>
                  <a:pt x="0" y="679704"/>
                </a:lnTo>
                <a:close/>
              </a:path>
            </a:pathLst>
          </a:custGeom>
          <a:ln w="9144">
            <a:solidFill>
              <a:srgbClr val="F795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914196" y="5829401"/>
            <a:ext cx="46050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95"/>
              </a:spcBef>
              <a:buChar char="•"/>
              <a:tabLst>
                <a:tab pos="185420" algn="l"/>
              </a:tabLst>
            </a:pPr>
            <a:r>
              <a:rPr sz="1600" spc="-5" dirty="0">
                <a:latin typeface="Calibri"/>
                <a:cs typeface="Calibri"/>
              </a:rPr>
              <a:t>в інших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випадках,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передбачених</a:t>
            </a:r>
            <a:r>
              <a:rPr sz="1600" spc="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законами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України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17" name="object 1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1604" y="5280659"/>
            <a:ext cx="6176010" cy="55854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40865" y="100048"/>
            <a:ext cx="5516417" cy="50933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22195" y="0"/>
            <a:ext cx="552259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70" dirty="0">
                <a:solidFill>
                  <a:srgbClr val="FF0000"/>
                </a:solidFill>
              </a:rPr>
              <a:t>Аудит</a:t>
            </a:r>
            <a:r>
              <a:rPr sz="4400" spc="-25" dirty="0">
                <a:solidFill>
                  <a:srgbClr val="FF0000"/>
                </a:solidFill>
              </a:rPr>
              <a:t> </a:t>
            </a:r>
            <a:r>
              <a:rPr sz="4400" dirty="0">
                <a:solidFill>
                  <a:srgbClr val="FF0000"/>
                </a:solidFill>
              </a:rPr>
              <a:t>на</a:t>
            </a:r>
            <a:r>
              <a:rPr sz="4400" spc="-25" dirty="0">
                <a:solidFill>
                  <a:srgbClr val="FF0000"/>
                </a:solidFill>
              </a:rPr>
              <a:t> </a:t>
            </a:r>
            <a:r>
              <a:rPr sz="4400" spc="-5" dirty="0">
                <a:solidFill>
                  <a:srgbClr val="FF0000"/>
                </a:solidFill>
              </a:rPr>
              <a:t>відповідність</a:t>
            </a:r>
            <a:endParaRPr sz="4400"/>
          </a:p>
        </p:txBody>
      </p:sp>
      <p:grpSp>
        <p:nvGrpSpPr>
          <p:cNvPr id="4" name="object 4"/>
          <p:cNvGrpSpPr/>
          <p:nvPr/>
        </p:nvGrpSpPr>
        <p:grpSpPr>
          <a:xfrm>
            <a:off x="5900928" y="2153392"/>
            <a:ext cx="3007360" cy="3132455"/>
            <a:chOff x="5900928" y="2153392"/>
            <a:chExt cx="3007360" cy="313245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76127" y="2153392"/>
              <a:ext cx="132129" cy="204389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8005572" y="2166366"/>
              <a:ext cx="78105" cy="1986280"/>
            </a:xfrm>
            <a:custGeom>
              <a:avLst/>
              <a:gdLst/>
              <a:ahLst/>
              <a:cxnLst/>
              <a:rect l="l" t="t" r="r" b="b"/>
              <a:pathLst>
                <a:path w="78104" h="1986279">
                  <a:moveTo>
                    <a:pt x="25907" y="1908302"/>
                  </a:moveTo>
                  <a:lnTo>
                    <a:pt x="0" y="1908302"/>
                  </a:lnTo>
                  <a:lnTo>
                    <a:pt x="38861" y="1986026"/>
                  </a:lnTo>
                  <a:lnTo>
                    <a:pt x="71247" y="1921256"/>
                  </a:lnTo>
                  <a:lnTo>
                    <a:pt x="25907" y="1921256"/>
                  </a:lnTo>
                  <a:lnTo>
                    <a:pt x="25907" y="1908302"/>
                  </a:lnTo>
                  <a:close/>
                </a:path>
                <a:path w="78104" h="1986279">
                  <a:moveTo>
                    <a:pt x="51816" y="0"/>
                  </a:moveTo>
                  <a:lnTo>
                    <a:pt x="25907" y="0"/>
                  </a:lnTo>
                  <a:lnTo>
                    <a:pt x="25907" y="1921256"/>
                  </a:lnTo>
                  <a:lnTo>
                    <a:pt x="51816" y="1921256"/>
                  </a:lnTo>
                  <a:lnTo>
                    <a:pt x="51816" y="0"/>
                  </a:lnTo>
                  <a:close/>
                </a:path>
                <a:path w="78104" h="1986279">
                  <a:moveTo>
                    <a:pt x="77724" y="1908302"/>
                  </a:moveTo>
                  <a:lnTo>
                    <a:pt x="51816" y="1908302"/>
                  </a:lnTo>
                  <a:lnTo>
                    <a:pt x="51816" y="1921256"/>
                  </a:lnTo>
                  <a:lnTo>
                    <a:pt x="71247" y="1921256"/>
                  </a:lnTo>
                  <a:lnTo>
                    <a:pt x="77724" y="1908302"/>
                  </a:lnTo>
                  <a:close/>
                </a:path>
              </a:pathLst>
            </a:custGeom>
            <a:solidFill>
              <a:srgbClr val="30B6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00928" y="4123931"/>
              <a:ext cx="3006852" cy="11613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75604" y="4262615"/>
              <a:ext cx="2913888" cy="97232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948172" y="4151376"/>
              <a:ext cx="2916935" cy="107137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948172" y="4151376"/>
              <a:ext cx="2917190" cy="1071880"/>
            </a:xfrm>
            <a:custGeom>
              <a:avLst/>
              <a:gdLst/>
              <a:ahLst/>
              <a:cxnLst/>
              <a:rect l="l" t="t" r="r" b="b"/>
              <a:pathLst>
                <a:path w="2917190" h="1071879">
                  <a:moveTo>
                    <a:pt x="0" y="1071372"/>
                  </a:moveTo>
                  <a:lnTo>
                    <a:pt x="2916935" y="1071372"/>
                  </a:lnTo>
                  <a:lnTo>
                    <a:pt x="2916935" y="0"/>
                  </a:lnTo>
                  <a:lnTo>
                    <a:pt x="0" y="0"/>
                  </a:lnTo>
                  <a:lnTo>
                    <a:pt x="0" y="1071372"/>
                  </a:lnTo>
                  <a:close/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6142990" y="4190446"/>
            <a:ext cx="2527300" cy="849630"/>
          </a:xfrm>
          <a:prstGeom prst="rect">
            <a:avLst/>
          </a:prstGeom>
        </p:spPr>
        <p:txBody>
          <a:bodyPr vert="horz" wrap="square" lIns="0" tIns="15049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185"/>
              </a:spcBef>
            </a:pPr>
            <a:r>
              <a:rPr sz="1800" spc="-15" dirty="0">
                <a:latin typeface="Calibri"/>
                <a:cs typeface="Calibri"/>
              </a:rPr>
              <a:t>Підготовка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аудиторського</a:t>
            </a:r>
            <a:endParaRPr sz="1800">
              <a:latin typeface="Calibri"/>
              <a:cs typeface="Calibri"/>
            </a:endParaRPr>
          </a:p>
          <a:p>
            <a:pPr marL="1905" algn="ctr">
              <a:lnSpc>
                <a:spcPct val="100000"/>
              </a:lnSpc>
              <a:spcBef>
                <a:spcPts val="1080"/>
              </a:spcBef>
            </a:pPr>
            <a:r>
              <a:rPr sz="1800" spc="-5" dirty="0">
                <a:latin typeface="Calibri"/>
                <a:cs typeface="Calibri"/>
              </a:rPr>
              <a:t>звіту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900652" y="2808728"/>
            <a:ext cx="1303655" cy="867410"/>
            <a:chOff x="900652" y="2808728"/>
            <a:chExt cx="1303655" cy="867410"/>
          </a:xfrm>
        </p:grpSpPr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00652" y="2808728"/>
              <a:ext cx="1303083" cy="86717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38784" y="2827020"/>
              <a:ext cx="1231392" cy="795527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938784" y="2827020"/>
              <a:ext cx="1231900" cy="795655"/>
            </a:xfrm>
            <a:custGeom>
              <a:avLst/>
              <a:gdLst/>
              <a:ahLst/>
              <a:cxnLst/>
              <a:rect l="l" t="t" r="r" b="b"/>
              <a:pathLst>
                <a:path w="1231900" h="795654">
                  <a:moveTo>
                    <a:pt x="0" y="795527"/>
                  </a:moveTo>
                  <a:lnTo>
                    <a:pt x="1231392" y="795527"/>
                  </a:lnTo>
                  <a:lnTo>
                    <a:pt x="1231392" y="0"/>
                  </a:lnTo>
                  <a:lnTo>
                    <a:pt x="0" y="0"/>
                  </a:lnTo>
                  <a:lnTo>
                    <a:pt x="0" y="795527"/>
                  </a:lnTo>
                  <a:close/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226311" y="3076194"/>
            <a:ext cx="6559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Ана</a:t>
            </a:r>
            <a:r>
              <a:rPr sz="1800" spc="5" dirty="0">
                <a:latin typeface="Calibri"/>
                <a:cs typeface="Calibri"/>
              </a:rPr>
              <a:t>л</a:t>
            </a:r>
            <a:r>
              <a:rPr sz="1800" spc="-5" dirty="0">
                <a:latin typeface="Calibri"/>
                <a:cs typeface="Calibri"/>
              </a:rPr>
              <a:t>і</a:t>
            </a:r>
            <a:r>
              <a:rPr sz="1800" dirty="0">
                <a:latin typeface="Calibri"/>
                <a:cs typeface="Calibri"/>
              </a:rPr>
              <a:t>з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17" name="object 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769575" y="1491937"/>
            <a:ext cx="215873" cy="208055"/>
          </a:xfrm>
          <a:prstGeom prst="rect">
            <a:avLst/>
          </a:prstGeom>
        </p:spPr>
      </p:pic>
      <p:grpSp>
        <p:nvGrpSpPr>
          <p:cNvPr id="18" name="object 18"/>
          <p:cNvGrpSpPr/>
          <p:nvPr/>
        </p:nvGrpSpPr>
        <p:grpSpPr>
          <a:xfrm>
            <a:off x="1432560" y="1491937"/>
            <a:ext cx="6511290" cy="1472565"/>
            <a:chOff x="1432560" y="1491937"/>
            <a:chExt cx="6511290" cy="1472565"/>
          </a:xfrm>
        </p:grpSpPr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32560" y="2144280"/>
              <a:ext cx="237832" cy="819899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514856" y="2166366"/>
              <a:ext cx="78105" cy="662305"/>
            </a:xfrm>
            <a:custGeom>
              <a:avLst/>
              <a:gdLst/>
              <a:ahLst/>
              <a:cxnLst/>
              <a:rect l="l" t="t" r="r" b="b"/>
              <a:pathLst>
                <a:path w="78105" h="662305">
                  <a:moveTo>
                    <a:pt x="25907" y="584326"/>
                  </a:moveTo>
                  <a:lnTo>
                    <a:pt x="0" y="584326"/>
                  </a:lnTo>
                  <a:lnTo>
                    <a:pt x="38862" y="662051"/>
                  </a:lnTo>
                  <a:lnTo>
                    <a:pt x="71246" y="597281"/>
                  </a:lnTo>
                  <a:lnTo>
                    <a:pt x="25907" y="597281"/>
                  </a:lnTo>
                  <a:lnTo>
                    <a:pt x="25907" y="584326"/>
                  </a:lnTo>
                  <a:close/>
                </a:path>
                <a:path w="78105" h="662305">
                  <a:moveTo>
                    <a:pt x="51815" y="0"/>
                  </a:moveTo>
                  <a:lnTo>
                    <a:pt x="25907" y="0"/>
                  </a:lnTo>
                  <a:lnTo>
                    <a:pt x="25907" y="597281"/>
                  </a:lnTo>
                  <a:lnTo>
                    <a:pt x="51815" y="597281"/>
                  </a:lnTo>
                  <a:lnTo>
                    <a:pt x="51815" y="0"/>
                  </a:lnTo>
                  <a:close/>
                </a:path>
                <a:path w="78105" h="662305">
                  <a:moveTo>
                    <a:pt x="77724" y="584326"/>
                  </a:moveTo>
                  <a:lnTo>
                    <a:pt x="51815" y="584326"/>
                  </a:lnTo>
                  <a:lnTo>
                    <a:pt x="51815" y="597281"/>
                  </a:lnTo>
                  <a:lnTo>
                    <a:pt x="71246" y="597281"/>
                  </a:lnTo>
                  <a:lnTo>
                    <a:pt x="77724" y="584326"/>
                  </a:lnTo>
                  <a:close/>
                </a:path>
              </a:pathLst>
            </a:custGeom>
            <a:solidFill>
              <a:srgbClr val="30B6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587635" y="1491937"/>
              <a:ext cx="355788" cy="217101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1766697" y="1412875"/>
            <a:ext cx="2190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Ні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601457" y="1412875"/>
            <a:ext cx="3359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35" dirty="0">
                <a:latin typeface="Calibri"/>
                <a:cs typeface="Calibri"/>
              </a:rPr>
              <a:t>Т</a:t>
            </a:r>
            <a:r>
              <a:rPr sz="1800" dirty="0">
                <a:latin typeface="Calibri"/>
                <a:cs typeface="Calibri"/>
              </a:rPr>
              <a:t>ак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158495" y="3599662"/>
            <a:ext cx="3837940" cy="1572895"/>
            <a:chOff x="158495" y="3599662"/>
            <a:chExt cx="3837940" cy="1572895"/>
          </a:xfrm>
        </p:grpSpPr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34084" y="3599662"/>
              <a:ext cx="237832" cy="687349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516379" y="3621785"/>
              <a:ext cx="78105" cy="528320"/>
            </a:xfrm>
            <a:custGeom>
              <a:avLst/>
              <a:gdLst/>
              <a:ahLst/>
              <a:cxnLst/>
              <a:rect l="l" t="t" r="r" b="b"/>
              <a:pathLst>
                <a:path w="78105" h="528320">
                  <a:moveTo>
                    <a:pt x="25907" y="450595"/>
                  </a:moveTo>
                  <a:lnTo>
                    <a:pt x="0" y="450595"/>
                  </a:lnTo>
                  <a:lnTo>
                    <a:pt x="38861" y="528319"/>
                  </a:lnTo>
                  <a:lnTo>
                    <a:pt x="71246" y="463550"/>
                  </a:lnTo>
                  <a:lnTo>
                    <a:pt x="25907" y="463550"/>
                  </a:lnTo>
                  <a:lnTo>
                    <a:pt x="25907" y="450595"/>
                  </a:lnTo>
                  <a:close/>
                </a:path>
                <a:path w="78105" h="528320">
                  <a:moveTo>
                    <a:pt x="51815" y="0"/>
                  </a:moveTo>
                  <a:lnTo>
                    <a:pt x="25907" y="0"/>
                  </a:lnTo>
                  <a:lnTo>
                    <a:pt x="25907" y="463550"/>
                  </a:lnTo>
                  <a:lnTo>
                    <a:pt x="51815" y="463550"/>
                  </a:lnTo>
                  <a:lnTo>
                    <a:pt x="51815" y="0"/>
                  </a:lnTo>
                  <a:close/>
                </a:path>
                <a:path w="78105" h="528320">
                  <a:moveTo>
                    <a:pt x="77723" y="450595"/>
                  </a:moveTo>
                  <a:lnTo>
                    <a:pt x="51815" y="450595"/>
                  </a:lnTo>
                  <a:lnTo>
                    <a:pt x="51815" y="463550"/>
                  </a:lnTo>
                  <a:lnTo>
                    <a:pt x="71246" y="463550"/>
                  </a:lnTo>
                  <a:lnTo>
                    <a:pt x="77723" y="450595"/>
                  </a:lnTo>
                  <a:close/>
                </a:path>
              </a:pathLst>
            </a:custGeom>
            <a:solidFill>
              <a:srgbClr val="30B6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76783" y="4123918"/>
              <a:ext cx="3765804" cy="1015009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58495" y="4200131"/>
              <a:ext cx="3837432" cy="972324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24027" y="4151375"/>
              <a:ext cx="3675888" cy="925068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224027" y="4151375"/>
              <a:ext cx="3676015" cy="925194"/>
            </a:xfrm>
            <a:custGeom>
              <a:avLst/>
              <a:gdLst/>
              <a:ahLst/>
              <a:cxnLst/>
              <a:rect l="l" t="t" r="r" b="b"/>
              <a:pathLst>
                <a:path w="3676015" h="925195">
                  <a:moveTo>
                    <a:pt x="0" y="925068"/>
                  </a:moveTo>
                  <a:lnTo>
                    <a:pt x="3675888" y="925068"/>
                  </a:lnTo>
                  <a:lnTo>
                    <a:pt x="3675888" y="0"/>
                  </a:lnTo>
                  <a:lnTo>
                    <a:pt x="0" y="0"/>
                  </a:lnTo>
                  <a:lnTo>
                    <a:pt x="0" y="925068"/>
                  </a:lnTo>
                  <a:close/>
                </a:path>
              </a:pathLst>
            </a:custGeom>
            <a:ln w="9143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326237" y="4128897"/>
            <a:ext cx="3472179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3335">
              <a:lnSpc>
                <a:spcPct val="15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Рекомендації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щодо</a:t>
            </a:r>
            <a:r>
              <a:rPr sz="1800" spc="-15" dirty="0">
                <a:latin typeface="Calibri"/>
                <a:cs typeface="Calibri"/>
              </a:rPr>
              <a:t> удосконалення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діяльності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(технологічних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процесів)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1510283" y="832073"/>
            <a:ext cx="6585584" cy="4138295"/>
            <a:chOff x="1510283" y="832073"/>
            <a:chExt cx="6585584" cy="4138295"/>
          </a:xfrm>
        </p:grpSpPr>
        <p:pic>
          <p:nvPicPr>
            <p:cNvPr id="33" name="object 3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857244" y="4578134"/>
              <a:ext cx="2208276" cy="391629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3899280" y="4601083"/>
              <a:ext cx="2049780" cy="262890"/>
            </a:xfrm>
            <a:custGeom>
              <a:avLst/>
              <a:gdLst/>
              <a:ahLst/>
              <a:cxnLst/>
              <a:rect l="l" t="t" r="r" b="b"/>
              <a:pathLst>
                <a:path w="2049779" h="262889">
                  <a:moveTo>
                    <a:pt x="1970868" y="236872"/>
                  </a:moveTo>
                  <a:lnTo>
                    <a:pt x="1968119" y="262636"/>
                  </a:lnTo>
                  <a:lnTo>
                    <a:pt x="2033517" y="238252"/>
                  </a:lnTo>
                  <a:lnTo>
                    <a:pt x="1983740" y="238252"/>
                  </a:lnTo>
                  <a:lnTo>
                    <a:pt x="1970868" y="236872"/>
                  </a:lnTo>
                  <a:close/>
                </a:path>
                <a:path w="2049779" h="262889">
                  <a:moveTo>
                    <a:pt x="1973620" y="211087"/>
                  </a:moveTo>
                  <a:lnTo>
                    <a:pt x="1970868" y="236872"/>
                  </a:lnTo>
                  <a:lnTo>
                    <a:pt x="1983740" y="238252"/>
                  </a:lnTo>
                  <a:lnTo>
                    <a:pt x="1986534" y="212471"/>
                  </a:lnTo>
                  <a:lnTo>
                    <a:pt x="1973620" y="211087"/>
                  </a:lnTo>
                  <a:close/>
                </a:path>
                <a:path w="2049779" h="262889">
                  <a:moveTo>
                    <a:pt x="1976374" y="185293"/>
                  </a:moveTo>
                  <a:lnTo>
                    <a:pt x="1973620" y="211087"/>
                  </a:lnTo>
                  <a:lnTo>
                    <a:pt x="1986534" y="212471"/>
                  </a:lnTo>
                  <a:lnTo>
                    <a:pt x="1983740" y="238252"/>
                  </a:lnTo>
                  <a:lnTo>
                    <a:pt x="2033517" y="238252"/>
                  </a:lnTo>
                  <a:lnTo>
                    <a:pt x="2049526" y="232283"/>
                  </a:lnTo>
                  <a:lnTo>
                    <a:pt x="1976374" y="185293"/>
                  </a:lnTo>
                  <a:close/>
                </a:path>
                <a:path w="2049779" h="262889">
                  <a:moveTo>
                    <a:pt x="2794" y="0"/>
                  </a:moveTo>
                  <a:lnTo>
                    <a:pt x="0" y="25654"/>
                  </a:lnTo>
                  <a:lnTo>
                    <a:pt x="1970868" y="236872"/>
                  </a:lnTo>
                  <a:lnTo>
                    <a:pt x="1973620" y="211087"/>
                  </a:lnTo>
                  <a:lnTo>
                    <a:pt x="2794" y="0"/>
                  </a:lnTo>
                  <a:close/>
                </a:path>
              </a:pathLst>
            </a:custGeom>
            <a:solidFill>
              <a:srgbClr val="30B6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290540" y="832073"/>
              <a:ext cx="5267006" cy="2711241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319527" y="841248"/>
              <a:ext cx="5213604" cy="2648712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2319527" y="841248"/>
              <a:ext cx="5213985" cy="2649220"/>
            </a:xfrm>
            <a:custGeom>
              <a:avLst/>
              <a:gdLst/>
              <a:ahLst/>
              <a:cxnLst/>
              <a:rect l="l" t="t" r="r" b="b"/>
              <a:pathLst>
                <a:path w="5213984" h="2649220">
                  <a:moveTo>
                    <a:pt x="0" y="1324355"/>
                  </a:moveTo>
                  <a:lnTo>
                    <a:pt x="2606802" y="0"/>
                  </a:lnTo>
                  <a:lnTo>
                    <a:pt x="5213604" y="1324355"/>
                  </a:lnTo>
                  <a:lnTo>
                    <a:pt x="2606802" y="2648712"/>
                  </a:lnTo>
                  <a:lnTo>
                    <a:pt x="0" y="1324355"/>
                  </a:lnTo>
                  <a:close/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510283" y="2130488"/>
              <a:ext cx="861072" cy="106616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1553717" y="2166366"/>
              <a:ext cx="767080" cy="0"/>
            </a:xfrm>
            <a:custGeom>
              <a:avLst/>
              <a:gdLst/>
              <a:ahLst/>
              <a:cxnLst/>
              <a:rect l="l" t="t" r="r" b="b"/>
              <a:pathLst>
                <a:path w="767080">
                  <a:moveTo>
                    <a:pt x="0" y="0"/>
                  </a:moveTo>
                  <a:lnTo>
                    <a:pt x="766699" y="0"/>
                  </a:lnTo>
                </a:path>
              </a:pathLst>
            </a:custGeom>
            <a:ln w="25908">
              <a:solidFill>
                <a:srgbClr val="30B6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438643" y="2130488"/>
              <a:ext cx="656818" cy="106616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7482077" y="2166366"/>
              <a:ext cx="562610" cy="0"/>
            </a:xfrm>
            <a:custGeom>
              <a:avLst/>
              <a:gdLst/>
              <a:ahLst/>
              <a:cxnLst/>
              <a:rect l="l" t="t" r="r" b="b"/>
              <a:pathLst>
                <a:path w="562609">
                  <a:moveTo>
                    <a:pt x="0" y="0"/>
                  </a:moveTo>
                  <a:lnTo>
                    <a:pt x="562228" y="0"/>
                  </a:lnTo>
                </a:path>
              </a:pathLst>
            </a:custGeom>
            <a:ln w="25908">
              <a:solidFill>
                <a:srgbClr val="30B6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284219" y="1552956"/>
              <a:ext cx="3717035" cy="1383791"/>
            </a:xfrm>
            <a:prstGeom prst="rect">
              <a:avLst/>
            </a:prstGeom>
          </p:spPr>
        </p:pic>
      </p:grpSp>
      <p:sp>
        <p:nvSpPr>
          <p:cNvPr id="43" name="object 43"/>
          <p:cNvSpPr txBox="1"/>
          <p:nvPr/>
        </p:nvSpPr>
        <p:spPr>
          <a:xfrm>
            <a:off x="3452240" y="1480566"/>
            <a:ext cx="3338829" cy="1259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47370">
              <a:lnSpc>
                <a:spcPct val="150000"/>
              </a:lnSpc>
              <a:spcBef>
                <a:spcPts val="100"/>
              </a:spcBef>
            </a:pPr>
            <a:r>
              <a:rPr sz="1800" spc="-30" dirty="0">
                <a:latin typeface="Calibri"/>
                <a:cs typeface="Calibri"/>
              </a:rPr>
              <a:t>Господарська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діяльність 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(технологічний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процес)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повністю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відповідають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діючим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вимогам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02768" y="5726074"/>
            <a:ext cx="679259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для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перевірки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діяльності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структурних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 err="1">
                <a:latin typeface="Calibri"/>
                <a:cs typeface="Calibri"/>
              </a:rPr>
              <a:t>підрозділів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lang="uk-UA" spc="-5" dirty="0" smtClean="0">
                <a:latin typeface="Calibri"/>
                <a:cs typeface="Calibri"/>
              </a:rPr>
              <a:t>закладу</a:t>
            </a:r>
            <a:r>
              <a:rPr sz="1800" spc="-5" dirty="0" smtClean="0">
                <a:latin typeface="Calibri"/>
                <a:cs typeface="Calibri"/>
              </a:rPr>
              <a:t>.</a:t>
            </a:r>
            <a:endParaRPr sz="1800" dirty="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tabLst>
                <a:tab pos="1337945" algn="l"/>
                <a:tab pos="3209925" algn="l"/>
                <a:tab pos="4605020" algn="l"/>
                <a:tab pos="6047740" algn="l"/>
              </a:tabLst>
            </a:pPr>
            <a:r>
              <a:rPr sz="1800" spc="-30" dirty="0">
                <a:latin typeface="Calibri"/>
                <a:cs typeface="Calibri"/>
              </a:rPr>
              <a:t>Р</a:t>
            </a:r>
            <a:r>
              <a:rPr sz="1800" dirty="0">
                <a:latin typeface="Calibri"/>
                <a:cs typeface="Calibri"/>
              </a:rPr>
              <a:t>е</a:t>
            </a:r>
            <a:r>
              <a:rPr sz="1800" spc="-15" dirty="0">
                <a:latin typeface="Calibri"/>
                <a:cs typeface="Calibri"/>
              </a:rPr>
              <a:t>з</a:t>
            </a:r>
            <a:r>
              <a:rPr sz="1800" spc="-60" dirty="0">
                <a:latin typeface="Calibri"/>
                <a:cs typeface="Calibri"/>
              </a:rPr>
              <a:t>у</a:t>
            </a:r>
            <a:r>
              <a:rPr sz="1800" dirty="0">
                <a:latin typeface="Calibri"/>
                <a:cs typeface="Calibri"/>
              </a:rPr>
              <a:t>л</a:t>
            </a:r>
            <a:r>
              <a:rPr sz="1800" spc="-80" dirty="0">
                <a:latin typeface="Calibri"/>
                <a:cs typeface="Calibri"/>
              </a:rPr>
              <a:t>ь</a:t>
            </a:r>
            <a:r>
              <a:rPr sz="1800" spc="-5" dirty="0">
                <a:latin typeface="Calibri"/>
                <a:cs typeface="Calibri"/>
              </a:rPr>
              <a:t>тат</a:t>
            </a:r>
            <a:r>
              <a:rPr sz="1800" dirty="0">
                <a:latin typeface="Calibri"/>
                <a:cs typeface="Calibri"/>
              </a:rPr>
              <a:t>и	</a:t>
            </a:r>
            <a:r>
              <a:rPr sz="1800" spc="5" dirty="0">
                <a:latin typeface="Calibri"/>
                <a:cs typeface="Calibri"/>
              </a:rPr>
              <a:t>п</a:t>
            </a:r>
            <a:r>
              <a:rPr sz="1800" spc="-5" dirty="0">
                <a:latin typeface="Calibri"/>
                <a:cs typeface="Calibri"/>
              </a:rPr>
              <a:t>ові</a:t>
            </a:r>
            <a:r>
              <a:rPr sz="1800" spc="-15" dirty="0">
                <a:latin typeface="Calibri"/>
                <a:cs typeface="Calibri"/>
              </a:rPr>
              <a:t>д</a:t>
            </a:r>
            <a:r>
              <a:rPr sz="1800" spc="-5" dirty="0">
                <a:latin typeface="Calibri"/>
                <a:cs typeface="Calibri"/>
              </a:rPr>
              <a:t>о</a:t>
            </a:r>
            <a:r>
              <a:rPr sz="1800" spc="-10" dirty="0">
                <a:latin typeface="Calibri"/>
                <a:cs typeface="Calibri"/>
              </a:rPr>
              <a:t>мл</a:t>
            </a:r>
            <a:r>
              <a:rPr sz="1800" spc="-5" dirty="0">
                <a:latin typeface="Calibri"/>
                <a:cs typeface="Calibri"/>
              </a:rPr>
              <a:t>я</a:t>
            </a:r>
            <a:r>
              <a:rPr sz="1800" spc="-20" dirty="0">
                <a:latin typeface="Calibri"/>
                <a:cs typeface="Calibri"/>
              </a:rPr>
              <a:t>ю</a:t>
            </a:r>
            <a:r>
              <a:rPr sz="1800" spc="-5" dirty="0">
                <a:latin typeface="Calibri"/>
                <a:cs typeface="Calibri"/>
              </a:rPr>
              <a:t>т</a:t>
            </a:r>
            <a:r>
              <a:rPr sz="1800" spc="-10" dirty="0">
                <a:latin typeface="Calibri"/>
                <a:cs typeface="Calibri"/>
              </a:rPr>
              <a:t>ьс</a:t>
            </a:r>
            <a:r>
              <a:rPr sz="1800" dirty="0">
                <a:latin typeface="Calibri"/>
                <a:cs typeface="Calibri"/>
              </a:rPr>
              <a:t>я	</a:t>
            </a:r>
            <a:r>
              <a:rPr sz="1800" spc="-20" dirty="0">
                <a:latin typeface="Calibri"/>
                <a:cs typeface="Calibri"/>
              </a:rPr>
              <a:t>к</a:t>
            </a:r>
            <a:r>
              <a:rPr sz="1800" dirty="0">
                <a:latin typeface="Calibri"/>
                <a:cs typeface="Calibri"/>
              </a:rPr>
              <a:t>е</a:t>
            </a:r>
            <a:r>
              <a:rPr sz="1800" spc="5" dirty="0">
                <a:latin typeface="Calibri"/>
                <a:cs typeface="Calibri"/>
              </a:rPr>
              <a:t>р</a:t>
            </a:r>
            <a:r>
              <a:rPr sz="1800" spc="-5" dirty="0">
                <a:latin typeface="Calibri"/>
                <a:cs typeface="Calibri"/>
              </a:rPr>
              <a:t>і</a:t>
            </a:r>
            <a:r>
              <a:rPr sz="1800" dirty="0">
                <a:latin typeface="Calibri"/>
                <a:cs typeface="Calibri"/>
              </a:rPr>
              <a:t>в</a:t>
            </a:r>
            <a:r>
              <a:rPr sz="1800" spc="5" dirty="0">
                <a:latin typeface="Calibri"/>
                <a:cs typeface="Calibri"/>
              </a:rPr>
              <a:t>н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-25" dirty="0">
                <a:latin typeface="Calibri"/>
                <a:cs typeface="Calibri"/>
              </a:rPr>
              <a:t>к</a:t>
            </a:r>
            <a:r>
              <a:rPr sz="1800" dirty="0">
                <a:latin typeface="Calibri"/>
                <a:cs typeface="Calibri"/>
              </a:rPr>
              <a:t>ам	відпов</a:t>
            </a:r>
            <a:r>
              <a:rPr sz="1800" spc="-10" dirty="0">
                <a:latin typeface="Calibri"/>
                <a:cs typeface="Calibri"/>
              </a:rPr>
              <a:t>і</a:t>
            </a:r>
            <a:r>
              <a:rPr sz="1800" spc="-5" dirty="0">
                <a:latin typeface="Calibri"/>
                <a:cs typeface="Calibri"/>
              </a:rPr>
              <a:t>дни</a:t>
            </a:r>
            <a:r>
              <a:rPr sz="1800" dirty="0">
                <a:latin typeface="Calibri"/>
                <a:cs typeface="Calibri"/>
              </a:rPr>
              <a:t>х	</a:t>
            </a:r>
            <a:r>
              <a:rPr sz="1800" spc="-15" dirty="0">
                <a:latin typeface="Calibri"/>
                <a:cs typeface="Calibri"/>
              </a:rPr>
              <a:t>ц</a:t>
            </a:r>
            <a:r>
              <a:rPr sz="1800" dirty="0">
                <a:latin typeface="Calibri"/>
                <a:cs typeface="Calibri"/>
              </a:rPr>
              <a:t>ент</a:t>
            </a:r>
            <a:r>
              <a:rPr sz="1800" spc="15" dirty="0">
                <a:latin typeface="Calibri"/>
                <a:cs typeface="Calibri"/>
              </a:rPr>
              <a:t>р</a:t>
            </a:r>
            <a:r>
              <a:rPr sz="1800" spc="-5" dirty="0">
                <a:latin typeface="Calibri"/>
                <a:cs typeface="Calibri"/>
              </a:rPr>
              <a:t>і</a:t>
            </a:r>
            <a:r>
              <a:rPr sz="1800" dirty="0">
                <a:latin typeface="Calibri"/>
                <a:cs typeface="Calibri"/>
              </a:rPr>
              <a:t>в  </a:t>
            </a:r>
            <a:r>
              <a:rPr sz="1800" spc="-5" dirty="0" err="1">
                <a:latin typeface="Calibri"/>
                <a:cs typeface="Calibri"/>
              </a:rPr>
              <a:t>адміністрації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lang="uk-UA" sz="1800" spc="-5" dirty="0" smtClean="0">
                <a:latin typeface="Calibri"/>
                <a:cs typeface="Calibri"/>
              </a:rPr>
              <a:t>закладу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349108" y="6000394"/>
            <a:ext cx="171386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відповідальності,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30985" y="464624"/>
            <a:ext cx="4734649" cy="52545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99513" y="279272"/>
            <a:ext cx="474218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5" dirty="0">
                <a:solidFill>
                  <a:srgbClr val="FF0000"/>
                </a:solidFill>
              </a:rPr>
              <a:t>Операційний</a:t>
            </a:r>
            <a:r>
              <a:rPr sz="4400" spc="-65" dirty="0">
                <a:solidFill>
                  <a:srgbClr val="FF0000"/>
                </a:solidFill>
              </a:rPr>
              <a:t> </a:t>
            </a:r>
            <a:r>
              <a:rPr sz="4400" spc="-50" dirty="0">
                <a:solidFill>
                  <a:srgbClr val="FF0000"/>
                </a:solidFill>
              </a:rPr>
              <a:t>аудит</a:t>
            </a:r>
            <a:endParaRPr sz="4400"/>
          </a:p>
        </p:txBody>
      </p:sp>
      <p:grpSp>
        <p:nvGrpSpPr>
          <p:cNvPr id="4" name="object 4"/>
          <p:cNvGrpSpPr/>
          <p:nvPr/>
        </p:nvGrpSpPr>
        <p:grpSpPr>
          <a:xfrm>
            <a:off x="3415093" y="1289113"/>
            <a:ext cx="5276850" cy="767080"/>
            <a:chOff x="3415093" y="1289113"/>
            <a:chExt cx="5276850" cy="767080"/>
          </a:xfrm>
        </p:grpSpPr>
        <p:sp>
          <p:nvSpPr>
            <p:cNvPr id="5" name="object 5"/>
            <p:cNvSpPr/>
            <p:nvPr/>
          </p:nvSpPr>
          <p:spPr>
            <a:xfrm>
              <a:off x="3419855" y="1293875"/>
              <a:ext cx="5267325" cy="757555"/>
            </a:xfrm>
            <a:custGeom>
              <a:avLst/>
              <a:gdLst/>
              <a:ahLst/>
              <a:cxnLst/>
              <a:rect l="l" t="t" r="r" b="b"/>
              <a:pathLst>
                <a:path w="5267325" h="757555">
                  <a:moveTo>
                    <a:pt x="5140706" y="0"/>
                  </a:moveTo>
                  <a:lnTo>
                    <a:pt x="0" y="0"/>
                  </a:lnTo>
                  <a:lnTo>
                    <a:pt x="0" y="757427"/>
                  </a:lnTo>
                  <a:lnTo>
                    <a:pt x="5140706" y="757427"/>
                  </a:lnTo>
                  <a:lnTo>
                    <a:pt x="5189845" y="747508"/>
                  </a:lnTo>
                  <a:lnTo>
                    <a:pt x="5229971" y="720455"/>
                  </a:lnTo>
                  <a:lnTo>
                    <a:pt x="5257024" y="680329"/>
                  </a:lnTo>
                  <a:lnTo>
                    <a:pt x="5266944" y="631189"/>
                  </a:lnTo>
                  <a:lnTo>
                    <a:pt x="5266944" y="126237"/>
                  </a:lnTo>
                  <a:lnTo>
                    <a:pt x="5257024" y="77098"/>
                  </a:lnTo>
                  <a:lnTo>
                    <a:pt x="5229971" y="36972"/>
                  </a:lnTo>
                  <a:lnTo>
                    <a:pt x="5189845" y="9919"/>
                  </a:lnTo>
                  <a:lnTo>
                    <a:pt x="5140706" y="0"/>
                  </a:lnTo>
                  <a:close/>
                </a:path>
              </a:pathLst>
            </a:custGeom>
            <a:solidFill>
              <a:srgbClr val="D0E2EA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19855" y="1293875"/>
              <a:ext cx="5267325" cy="757555"/>
            </a:xfrm>
            <a:custGeom>
              <a:avLst/>
              <a:gdLst/>
              <a:ahLst/>
              <a:cxnLst/>
              <a:rect l="l" t="t" r="r" b="b"/>
              <a:pathLst>
                <a:path w="5267325" h="757555">
                  <a:moveTo>
                    <a:pt x="5266944" y="126237"/>
                  </a:moveTo>
                  <a:lnTo>
                    <a:pt x="5266944" y="631189"/>
                  </a:lnTo>
                  <a:lnTo>
                    <a:pt x="5257024" y="680329"/>
                  </a:lnTo>
                  <a:lnTo>
                    <a:pt x="5229971" y="720455"/>
                  </a:lnTo>
                  <a:lnTo>
                    <a:pt x="5189845" y="747508"/>
                  </a:lnTo>
                  <a:lnTo>
                    <a:pt x="5140706" y="757427"/>
                  </a:lnTo>
                  <a:lnTo>
                    <a:pt x="0" y="757427"/>
                  </a:lnTo>
                  <a:lnTo>
                    <a:pt x="0" y="0"/>
                  </a:lnTo>
                  <a:lnTo>
                    <a:pt x="5140706" y="0"/>
                  </a:lnTo>
                  <a:lnTo>
                    <a:pt x="5189845" y="9919"/>
                  </a:lnTo>
                  <a:lnTo>
                    <a:pt x="5229971" y="36972"/>
                  </a:lnTo>
                  <a:lnTo>
                    <a:pt x="5257024" y="77098"/>
                  </a:lnTo>
                  <a:lnTo>
                    <a:pt x="5266944" y="126237"/>
                  </a:lnTo>
                  <a:close/>
                </a:path>
              </a:pathLst>
            </a:custGeom>
            <a:ln w="9144">
              <a:solidFill>
                <a:srgbClr val="D0E2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655314" y="1370838"/>
            <a:ext cx="4272280" cy="54991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84785" marR="5080" indent="-172720">
              <a:lnSpc>
                <a:spcPts val="1970"/>
              </a:lnSpc>
              <a:spcBef>
                <a:spcPts val="325"/>
              </a:spcBef>
              <a:buChar char="•"/>
              <a:tabLst>
                <a:tab pos="185420" algn="l"/>
              </a:tabLst>
            </a:pPr>
            <a:r>
              <a:rPr sz="1800" spc="-15" dirty="0">
                <a:latin typeface="Calibri"/>
                <a:cs typeface="Calibri"/>
              </a:rPr>
              <a:t>Контроль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дотримання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економічних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норм,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правил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розрахунків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та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звітності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3004" y="1174991"/>
            <a:ext cx="3048761" cy="1032522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295527" y="1496314"/>
            <a:ext cx="1284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Економічний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415093" y="2282761"/>
            <a:ext cx="5276850" cy="768985"/>
            <a:chOff x="3415093" y="2282761"/>
            <a:chExt cx="5276850" cy="768985"/>
          </a:xfrm>
        </p:grpSpPr>
        <p:sp>
          <p:nvSpPr>
            <p:cNvPr id="11" name="object 11"/>
            <p:cNvSpPr/>
            <p:nvPr/>
          </p:nvSpPr>
          <p:spPr>
            <a:xfrm>
              <a:off x="3419855" y="2287523"/>
              <a:ext cx="5267325" cy="759460"/>
            </a:xfrm>
            <a:custGeom>
              <a:avLst/>
              <a:gdLst/>
              <a:ahLst/>
              <a:cxnLst/>
              <a:rect l="l" t="t" r="r" b="b"/>
              <a:pathLst>
                <a:path w="5267325" h="759460">
                  <a:moveTo>
                    <a:pt x="5140452" y="0"/>
                  </a:moveTo>
                  <a:lnTo>
                    <a:pt x="0" y="0"/>
                  </a:lnTo>
                  <a:lnTo>
                    <a:pt x="0" y="758951"/>
                  </a:lnTo>
                  <a:lnTo>
                    <a:pt x="5140452" y="758951"/>
                  </a:lnTo>
                  <a:lnTo>
                    <a:pt x="5189684" y="749010"/>
                  </a:lnTo>
                  <a:lnTo>
                    <a:pt x="5229891" y="721899"/>
                  </a:lnTo>
                  <a:lnTo>
                    <a:pt x="5257002" y="681692"/>
                  </a:lnTo>
                  <a:lnTo>
                    <a:pt x="5266944" y="632460"/>
                  </a:lnTo>
                  <a:lnTo>
                    <a:pt x="5266944" y="126491"/>
                  </a:lnTo>
                  <a:lnTo>
                    <a:pt x="5257002" y="77259"/>
                  </a:lnTo>
                  <a:lnTo>
                    <a:pt x="5229891" y="37052"/>
                  </a:lnTo>
                  <a:lnTo>
                    <a:pt x="5189684" y="9941"/>
                  </a:lnTo>
                  <a:lnTo>
                    <a:pt x="5140452" y="0"/>
                  </a:lnTo>
                  <a:close/>
                </a:path>
              </a:pathLst>
            </a:custGeom>
            <a:solidFill>
              <a:srgbClr val="CFEFE0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419855" y="2287523"/>
              <a:ext cx="5267325" cy="759460"/>
            </a:xfrm>
            <a:custGeom>
              <a:avLst/>
              <a:gdLst/>
              <a:ahLst/>
              <a:cxnLst/>
              <a:rect l="l" t="t" r="r" b="b"/>
              <a:pathLst>
                <a:path w="5267325" h="759460">
                  <a:moveTo>
                    <a:pt x="5266944" y="126491"/>
                  </a:moveTo>
                  <a:lnTo>
                    <a:pt x="5266944" y="632460"/>
                  </a:lnTo>
                  <a:lnTo>
                    <a:pt x="5257002" y="681692"/>
                  </a:lnTo>
                  <a:lnTo>
                    <a:pt x="5229891" y="721899"/>
                  </a:lnTo>
                  <a:lnTo>
                    <a:pt x="5189684" y="749010"/>
                  </a:lnTo>
                  <a:lnTo>
                    <a:pt x="5140452" y="758951"/>
                  </a:lnTo>
                  <a:lnTo>
                    <a:pt x="0" y="758951"/>
                  </a:lnTo>
                  <a:lnTo>
                    <a:pt x="0" y="0"/>
                  </a:lnTo>
                  <a:lnTo>
                    <a:pt x="5140452" y="0"/>
                  </a:lnTo>
                  <a:lnTo>
                    <a:pt x="5189684" y="9941"/>
                  </a:lnTo>
                  <a:lnTo>
                    <a:pt x="5229891" y="37052"/>
                  </a:lnTo>
                  <a:lnTo>
                    <a:pt x="5257002" y="77259"/>
                  </a:lnTo>
                  <a:lnTo>
                    <a:pt x="5266944" y="126491"/>
                  </a:lnTo>
                  <a:close/>
                </a:path>
              </a:pathLst>
            </a:custGeom>
            <a:ln w="9143">
              <a:solidFill>
                <a:srgbClr val="CFEFE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655314" y="2365070"/>
            <a:ext cx="4202430" cy="550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720">
              <a:lnSpc>
                <a:spcPts val="2065"/>
              </a:lnSpc>
              <a:spcBef>
                <a:spcPts val="100"/>
              </a:spcBef>
              <a:buChar char="•"/>
              <a:tabLst>
                <a:tab pos="185420" algn="l"/>
              </a:tabLst>
            </a:pPr>
            <a:r>
              <a:rPr sz="1800" spc="-10" dirty="0">
                <a:latin typeface="Calibri"/>
                <a:cs typeface="Calibri"/>
              </a:rPr>
              <a:t>Оцінка</a:t>
            </a:r>
            <a:r>
              <a:rPr sz="1800" spc="-5" dirty="0">
                <a:latin typeface="Calibri"/>
                <a:cs typeface="Calibri"/>
              </a:rPr>
              <a:t> рівня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техніки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і </a:t>
            </a:r>
            <a:r>
              <a:rPr sz="1800" spc="-10" dirty="0">
                <a:latin typeface="Calibri"/>
                <a:cs typeface="Calibri"/>
              </a:rPr>
              <a:t>технології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(системи</a:t>
            </a:r>
            <a:endParaRPr sz="1800">
              <a:latin typeface="Calibri"/>
              <a:cs typeface="Calibri"/>
            </a:endParaRPr>
          </a:p>
          <a:p>
            <a:pPr marL="184785">
              <a:lnSpc>
                <a:spcPts val="2065"/>
              </a:lnSpc>
            </a:pPr>
            <a:r>
              <a:rPr sz="1800" spc="-5" dirty="0">
                <a:latin typeface="Calibri"/>
                <a:cs typeface="Calibri"/>
              </a:rPr>
              <a:t>виробництва)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3004" y="2168651"/>
            <a:ext cx="3048761" cy="1034034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1233017" y="2491232"/>
            <a:ext cx="14103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Calibri"/>
                <a:cs typeface="Calibri"/>
              </a:rPr>
              <a:t>Технологічний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3415093" y="3277933"/>
            <a:ext cx="5276850" cy="767080"/>
            <a:chOff x="3415093" y="3277933"/>
            <a:chExt cx="5276850" cy="767080"/>
          </a:xfrm>
        </p:grpSpPr>
        <p:sp>
          <p:nvSpPr>
            <p:cNvPr id="17" name="object 17"/>
            <p:cNvSpPr/>
            <p:nvPr/>
          </p:nvSpPr>
          <p:spPr>
            <a:xfrm>
              <a:off x="3419855" y="3282696"/>
              <a:ext cx="5267325" cy="757555"/>
            </a:xfrm>
            <a:custGeom>
              <a:avLst/>
              <a:gdLst/>
              <a:ahLst/>
              <a:cxnLst/>
              <a:rect l="l" t="t" r="r" b="b"/>
              <a:pathLst>
                <a:path w="5267325" h="757554">
                  <a:moveTo>
                    <a:pt x="5140706" y="0"/>
                  </a:moveTo>
                  <a:lnTo>
                    <a:pt x="0" y="0"/>
                  </a:lnTo>
                  <a:lnTo>
                    <a:pt x="0" y="757427"/>
                  </a:lnTo>
                  <a:lnTo>
                    <a:pt x="5140706" y="757427"/>
                  </a:lnTo>
                  <a:lnTo>
                    <a:pt x="5189845" y="747508"/>
                  </a:lnTo>
                  <a:lnTo>
                    <a:pt x="5229971" y="720455"/>
                  </a:lnTo>
                  <a:lnTo>
                    <a:pt x="5257024" y="680329"/>
                  </a:lnTo>
                  <a:lnTo>
                    <a:pt x="5266944" y="631189"/>
                  </a:lnTo>
                  <a:lnTo>
                    <a:pt x="5266944" y="126237"/>
                  </a:lnTo>
                  <a:lnTo>
                    <a:pt x="5257024" y="77098"/>
                  </a:lnTo>
                  <a:lnTo>
                    <a:pt x="5229971" y="36972"/>
                  </a:lnTo>
                  <a:lnTo>
                    <a:pt x="5189845" y="9919"/>
                  </a:lnTo>
                  <a:lnTo>
                    <a:pt x="5140706" y="0"/>
                  </a:lnTo>
                  <a:close/>
                </a:path>
              </a:pathLst>
            </a:custGeom>
            <a:solidFill>
              <a:srgbClr val="D5F4CE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419855" y="3282696"/>
              <a:ext cx="5267325" cy="757555"/>
            </a:xfrm>
            <a:custGeom>
              <a:avLst/>
              <a:gdLst/>
              <a:ahLst/>
              <a:cxnLst/>
              <a:rect l="l" t="t" r="r" b="b"/>
              <a:pathLst>
                <a:path w="5267325" h="757554">
                  <a:moveTo>
                    <a:pt x="5266944" y="126237"/>
                  </a:moveTo>
                  <a:lnTo>
                    <a:pt x="5266944" y="631189"/>
                  </a:lnTo>
                  <a:lnTo>
                    <a:pt x="5257024" y="680329"/>
                  </a:lnTo>
                  <a:lnTo>
                    <a:pt x="5229971" y="720455"/>
                  </a:lnTo>
                  <a:lnTo>
                    <a:pt x="5189845" y="747508"/>
                  </a:lnTo>
                  <a:lnTo>
                    <a:pt x="5140706" y="757427"/>
                  </a:lnTo>
                  <a:lnTo>
                    <a:pt x="0" y="757427"/>
                  </a:lnTo>
                  <a:lnTo>
                    <a:pt x="0" y="0"/>
                  </a:lnTo>
                  <a:lnTo>
                    <a:pt x="5140706" y="0"/>
                  </a:lnTo>
                  <a:lnTo>
                    <a:pt x="5189845" y="9919"/>
                  </a:lnTo>
                  <a:lnTo>
                    <a:pt x="5229971" y="36972"/>
                  </a:lnTo>
                  <a:lnTo>
                    <a:pt x="5257024" y="77098"/>
                  </a:lnTo>
                  <a:lnTo>
                    <a:pt x="5266944" y="126237"/>
                  </a:lnTo>
                  <a:close/>
                </a:path>
              </a:pathLst>
            </a:custGeom>
            <a:ln w="9144">
              <a:solidFill>
                <a:srgbClr val="D5F4C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3655314" y="3360165"/>
            <a:ext cx="4340225" cy="54991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84785" marR="5080" indent="-172720">
              <a:lnSpc>
                <a:spcPts val="1970"/>
              </a:lnSpc>
              <a:spcBef>
                <a:spcPts val="325"/>
              </a:spcBef>
              <a:buChar char="•"/>
              <a:tabLst>
                <a:tab pos="185420" algn="l"/>
              </a:tabLst>
            </a:pPr>
            <a:r>
              <a:rPr sz="1800" spc="-15" dirty="0">
                <a:latin typeface="Calibri"/>
                <a:cs typeface="Calibri"/>
              </a:rPr>
              <a:t>Контроль </a:t>
            </a:r>
            <a:r>
              <a:rPr sz="1800" spc="-5" dirty="0">
                <a:latin typeface="Calibri"/>
                <a:cs typeface="Calibri"/>
              </a:rPr>
              <a:t>ефективності функціонування </a:t>
            </a:r>
            <a:r>
              <a:rPr sz="1800" dirty="0">
                <a:latin typeface="Calibri"/>
                <a:cs typeface="Calibri"/>
              </a:rPr>
              <a:t>чи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побудови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організації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20" name="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13004" y="3163811"/>
            <a:ext cx="3048761" cy="1032522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1172057" y="3485769"/>
            <a:ext cx="15322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Орган</a:t>
            </a:r>
            <a:r>
              <a:rPr sz="1800" spc="-10" dirty="0">
                <a:latin typeface="Calibri"/>
                <a:cs typeface="Calibri"/>
              </a:rPr>
              <a:t>із</a:t>
            </a:r>
            <a:r>
              <a:rPr sz="1800" dirty="0">
                <a:latin typeface="Calibri"/>
                <a:cs typeface="Calibri"/>
              </a:rPr>
              <a:t>ац</a:t>
            </a:r>
            <a:r>
              <a:rPr sz="1800" spc="-10" dirty="0">
                <a:latin typeface="Calibri"/>
                <a:cs typeface="Calibri"/>
              </a:rPr>
              <a:t>і</a:t>
            </a:r>
            <a:r>
              <a:rPr sz="1800" dirty="0">
                <a:latin typeface="Calibri"/>
                <a:cs typeface="Calibri"/>
              </a:rPr>
              <a:t>йн</a:t>
            </a:r>
            <a:r>
              <a:rPr sz="1800" spc="-10" dirty="0">
                <a:latin typeface="Calibri"/>
                <a:cs typeface="Calibri"/>
              </a:rPr>
              <a:t>и</a:t>
            </a:r>
            <a:r>
              <a:rPr sz="1800" dirty="0">
                <a:latin typeface="Calibri"/>
                <a:cs typeface="Calibri"/>
              </a:rPr>
              <a:t>й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3415093" y="4271581"/>
            <a:ext cx="5276850" cy="768985"/>
            <a:chOff x="3415093" y="4271581"/>
            <a:chExt cx="5276850" cy="768985"/>
          </a:xfrm>
        </p:grpSpPr>
        <p:sp>
          <p:nvSpPr>
            <p:cNvPr id="23" name="object 23"/>
            <p:cNvSpPr/>
            <p:nvPr/>
          </p:nvSpPr>
          <p:spPr>
            <a:xfrm>
              <a:off x="3419855" y="4276344"/>
              <a:ext cx="5267325" cy="759460"/>
            </a:xfrm>
            <a:custGeom>
              <a:avLst/>
              <a:gdLst/>
              <a:ahLst/>
              <a:cxnLst/>
              <a:rect l="l" t="t" r="r" b="b"/>
              <a:pathLst>
                <a:path w="5267325" h="759460">
                  <a:moveTo>
                    <a:pt x="5140452" y="0"/>
                  </a:moveTo>
                  <a:lnTo>
                    <a:pt x="0" y="0"/>
                  </a:lnTo>
                  <a:lnTo>
                    <a:pt x="0" y="758951"/>
                  </a:lnTo>
                  <a:lnTo>
                    <a:pt x="5140452" y="758951"/>
                  </a:lnTo>
                  <a:lnTo>
                    <a:pt x="5189684" y="749010"/>
                  </a:lnTo>
                  <a:lnTo>
                    <a:pt x="5229891" y="721899"/>
                  </a:lnTo>
                  <a:lnTo>
                    <a:pt x="5257002" y="681692"/>
                  </a:lnTo>
                  <a:lnTo>
                    <a:pt x="5266944" y="632459"/>
                  </a:lnTo>
                  <a:lnTo>
                    <a:pt x="5266944" y="126491"/>
                  </a:lnTo>
                  <a:lnTo>
                    <a:pt x="5257002" y="77259"/>
                  </a:lnTo>
                  <a:lnTo>
                    <a:pt x="5229891" y="37052"/>
                  </a:lnTo>
                  <a:lnTo>
                    <a:pt x="5189684" y="9941"/>
                  </a:lnTo>
                  <a:lnTo>
                    <a:pt x="5140452" y="0"/>
                  </a:lnTo>
                  <a:close/>
                </a:path>
              </a:pathLst>
            </a:custGeom>
            <a:solidFill>
              <a:srgbClr val="F6F8CE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419855" y="4276344"/>
              <a:ext cx="5267325" cy="759460"/>
            </a:xfrm>
            <a:custGeom>
              <a:avLst/>
              <a:gdLst/>
              <a:ahLst/>
              <a:cxnLst/>
              <a:rect l="l" t="t" r="r" b="b"/>
              <a:pathLst>
                <a:path w="5267325" h="759460">
                  <a:moveTo>
                    <a:pt x="5266944" y="126491"/>
                  </a:moveTo>
                  <a:lnTo>
                    <a:pt x="5266944" y="632459"/>
                  </a:lnTo>
                  <a:lnTo>
                    <a:pt x="5257002" y="681692"/>
                  </a:lnTo>
                  <a:lnTo>
                    <a:pt x="5229891" y="721899"/>
                  </a:lnTo>
                  <a:lnTo>
                    <a:pt x="5189684" y="749010"/>
                  </a:lnTo>
                  <a:lnTo>
                    <a:pt x="5140452" y="758951"/>
                  </a:lnTo>
                  <a:lnTo>
                    <a:pt x="0" y="758951"/>
                  </a:lnTo>
                  <a:lnTo>
                    <a:pt x="0" y="0"/>
                  </a:lnTo>
                  <a:lnTo>
                    <a:pt x="5140452" y="0"/>
                  </a:lnTo>
                  <a:lnTo>
                    <a:pt x="5189684" y="9941"/>
                  </a:lnTo>
                  <a:lnTo>
                    <a:pt x="5229891" y="37052"/>
                  </a:lnTo>
                  <a:lnTo>
                    <a:pt x="5257002" y="77259"/>
                  </a:lnTo>
                  <a:lnTo>
                    <a:pt x="5266944" y="126491"/>
                  </a:lnTo>
                  <a:close/>
                </a:path>
              </a:pathLst>
            </a:custGeom>
            <a:ln w="9143">
              <a:solidFill>
                <a:srgbClr val="F6F8C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3655314" y="4354829"/>
            <a:ext cx="4428490" cy="549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720">
              <a:lnSpc>
                <a:spcPts val="2065"/>
              </a:lnSpc>
              <a:spcBef>
                <a:spcPts val="100"/>
              </a:spcBef>
              <a:buChar char="•"/>
              <a:tabLst>
                <a:tab pos="185420" algn="l"/>
              </a:tabLst>
            </a:pPr>
            <a:r>
              <a:rPr sz="1800" spc="-15" dirty="0">
                <a:latin typeface="Calibri"/>
                <a:cs typeface="Calibri"/>
              </a:rPr>
              <a:t>Контроль</a:t>
            </a:r>
            <a:r>
              <a:rPr sz="1800" spc="-10" dirty="0">
                <a:latin typeface="Calibri"/>
                <a:cs typeface="Calibri"/>
              </a:rPr>
              <a:t> виконання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нормативно-правових</a:t>
            </a:r>
            <a:endParaRPr sz="1800">
              <a:latin typeface="Calibri"/>
              <a:cs typeface="Calibri"/>
            </a:endParaRPr>
          </a:p>
          <a:p>
            <a:pPr marL="184785">
              <a:lnSpc>
                <a:spcPts val="2065"/>
              </a:lnSpc>
            </a:pPr>
            <a:r>
              <a:rPr sz="1800" dirty="0">
                <a:latin typeface="Calibri"/>
                <a:cs typeface="Calibri"/>
              </a:rPr>
              <a:t>актів,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внутрішньофірмових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стандартів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26" name="object 2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13004" y="4157471"/>
            <a:ext cx="3048761" cy="1034033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1446657" y="4480001"/>
            <a:ext cx="98488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Правов</a:t>
            </a:r>
            <a:r>
              <a:rPr sz="1800" spc="-10" dirty="0">
                <a:latin typeface="Calibri"/>
                <a:cs typeface="Calibri"/>
              </a:rPr>
              <a:t>и</a:t>
            </a:r>
            <a:r>
              <a:rPr sz="1800" dirty="0">
                <a:latin typeface="Calibri"/>
                <a:cs typeface="Calibri"/>
              </a:rPr>
              <a:t>й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3415093" y="5266753"/>
            <a:ext cx="5276850" cy="767080"/>
            <a:chOff x="3415093" y="5266753"/>
            <a:chExt cx="5276850" cy="767080"/>
          </a:xfrm>
        </p:grpSpPr>
        <p:sp>
          <p:nvSpPr>
            <p:cNvPr id="29" name="object 29"/>
            <p:cNvSpPr/>
            <p:nvPr/>
          </p:nvSpPr>
          <p:spPr>
            <a:xfrm>
              <a:off x="3419855" y="5271515"/>
              <a:ext cx="5267325" cy="757555"/>
            </a:xfrm>
            <a:custGeom>
              <a:avLst/>
              <a:gdLst/>
              <a:ahLst/>
              <a:cxnLst/>
              <a:rect l="l" t="t" r="r" b="b"/>
              <a:pathLst>
                <a:path w="5267325" h="757554">
                  <a:moveTo>
                    <a:pt x="5140706" y="0"/>
                  </a:moveTo>
                  <a:lnTo>
                    <a:pt x="0" y="0"/>
                  </a:lnTo>
                  <a:lnTo>
                    <a:pt x="0" y="757428"/>
                  </a:lnTo>
                  <a:lnTo>
                    <a:pt x="5140706" y="757428"/>
                  </a:lnTo>
                  <a:lnTo>
                    <a:pt x="5189845" y="747508"/>
                  </a:lnTo>
                  <a:lnTo>
                    <a:pt x="5229971" y="720455"/>
                  </a:lnTo>
                  <a:lnTo>
                    <a:pt x="5257024" y="680329"/>
                  </a:lnTo>
                  <a:lnTo>
                    <a:pt x="5266944" y="631190"/>
                  </a:lnTo>
                  <a:lnTo>
                    <a:pt x="5266944" y="126238"/>
                  </a:lnTo>
                  <a:lnTo>
                    <a:pt x="5257024" y="77098"/>
                  </a:lnTo>
                  <a:lnTo>
                    <a:pt x="5229971" y="36972"/>
                  </a:lnTo>
                  <a:lnTo>
                    <a:pt x="5189845" y="9919"/>
                  </a:lnTo>
                  <a:lnTo>
                    <a:pt x="5140706" y="0"/>
                  </a:lnTo>
                  <a:close/>
                </a:path>
              </a:pathLst>
            </a:custGeom>
            <a:solidFill>
              <a:srgbClr val="FBDDC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419855" y="5271515"/>
              <a:ext cx="5267325" cy="757555"/>
            </a:xfrm>
            <a:custGeom>
              <a:avLst/>
              <a:gdLst/>
              <a:ahLst/>
              <a:cxnLst/>
              <a:rect l="l" t="t" r="r" b="b"/>
              <a:pathLst>
                <a:path w="5267325" h="757554">
                  <a:moveTo>
                    <a:pt x="5266944" y="126238"/>
                  </a:moveTo>
                  <a:lnTo>
                    <a:pt x="5266944" y="631190"/>
                  </a:lnTo>
                  <a:lnTo>
                    <a:pt x="5257024" y="680329"/>
                  </a:lnTo>
                  <a:lnTo>
                    <a:pt x="5229971" y="720455"/>
                  </a:lnTo>
                  <a:lnTo>
                    <a:pt x="5189845" y="747508"/>
                  </a:lnTo>
                  <a:lnTo>
                    <a:pt x="5140706" y="757428"/>
                  </a:lnTo>
                  <a:lnTo>
                    <a:pt x="0" y="757428"/>
                  </a:lnTo>
                  <a:lnTo>
                    <a:pt x="0" y="0"/>
                  </a:lnTo>
                  <a:lnTo>
                    <a:pt x="5140706" y="0"/>
                  </a:lnTo>
                  <a:lnTo>
                    <a:pt x="5189845" y="9919"/>
                  </a:lnTo>
                  <a:lnTo>
                    <a:pt x="5229971" y="36972"/>
                  </a:lnTo>
                  <a:lnTo>
                    <a:pt x="5257024" y="77098"/>
                  </a:lnTo>
                  <a:lnTo>
                    <a:pt x="5266944" y="126238"/>
                  </a:lnTo>
                  <a:close/>
                </a:path>
              </a:pathLst>
            </a:custGeom>
            <a:ln w="9144">
              <a:solidFill>
                <a:srgbClr val="FBDDC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3655314" y="5349646"/>
            <a:ext cx="4537710" cy="54991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84785" marR="5080" indent="-172720">
              <a:lnSpc>
                <a:spcPts val="1970"/>
              </a:lnSpc>
              <a:spcBef>
                <a:spcPts val="320"/>
              </a:spcBef>
              <a:buChar char="•"/>
              <a:tabLst>
                <a:tab pos="185420" algn="l"/>
              </a:tabLst>
            </a:pPr>
            <a:r>
              <a:rPr sz="1800" spc="-15" dirty="0">
                <a:latin typeface="Calibri"/>
                <a:cs typeface="Calibri"/>
              </a:rPr>
              <a:t>Контроль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виконання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колективних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договорів,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вимог </a:t>
            </a:r>
            <a:r>
              <a:rPr sz="1800" spc="-10" dirty="0">
                <a:latin typeface="Calibri"/>
                <a:cs typeface="Calibri"/>
              </a:rPr>
              <a:t>законодавства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про працю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32" name="object 3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13004" y="5152631"/>
            <a:ext cx="3048761" cy="1032522"/>
          </a:xfrm>
          <a:prstGeom prst="rect">
            <a:avLst/>
          </a:prstGeom>
        </p:spPr>
      </p:pic>
      <p:sp>
        <p:nvSpPr>
          <p:cNvPr id="33" name="object 33"/>
          <p:cNvSpPr txBox="1"/>
          <p:nvPr/>
        </p:nvSpPr>
        <p:spPr>
          <a:xfrm>
            <a:off x="1365630" y="5475223"/>
            <a:ext cx="11461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Соціальний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70580" y="44196"/>
            <a:ext cx="6575425" cy="1214120"/>
            <a:chOff x="1470580" y="44196"/>
            <a:chExt cx="6575425" cy="12141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70580" y="253494"/>
              <a:ext cx="1832768" cy="3275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59251" y="44196"/>
              <a:ext cx="2228850" cy="78714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03292" y="44196"/>
              <a:ext cx="2564130" cy="78714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82612" y="44196"/>
              <a:ext cx="863346" cy="78714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831591" y="470915"/>
              <a:ext cx="2408682" cy="78714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56987" y="470915"/>
              <a:ext cx="1587246" cy="787146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5369" rIns="0" bIns="0" rtlCol="0">
            <a:spAutoFit/>
          </a:bodyPr>
          <a:lstStyle/>
          <a:p>
            <a:pPr marL="2838450" marR="5080" indent="-160401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0000"/>
                </a:solidFill>
              </a:rPr>
              <a:t>Принципові</a:t>
            </a:r>
            <a:r>
              <a:rPr sz="2800" spc="25" dirty="0">
                <a:solidFill>
                  <a:srgbClr val="FF0000"/>
                </a:solidFill>
              </a:rPr>
              <a:t> </a:t>
            </a:r>
            <a:r>
              <a:rPr sz="2800" spc="-5" dirty="0">
                <a:solidFill>
                  <a:srgbClr val="FF0000"/>
                </a:solidFill>
              </a:rPr>
              <a:t>відмінності</a:t>
            </a:r>
            <a:r>
              <a:rPr sz="2800" spc="15" dirty="0">
                <a:solidFill>
                  <a:srgbClr val="FF0000"/>
                </a:solidFill>
              </a:rPr>
              <a:t> </a:t>
            </a:r>
            <a:r>
              <a:rPr sz="2800" spc="-10" dirty="0">
                <a:solidFill>
                  <a:srgbClr val="FF0000"/>
                </a:solidFill>
              </a:rPr>
              <a:t>внутрішнього</a:t>
            </a:r>
            <a:r>
              <a:rPr sz="2800" spc="5" dirty="0">
                <a:solidFill>
                  <a:srgbClr val="FF0000"/>
                </a:solidFill>
              </a:rPr>
              <a:t> </a:t>
            </a:r>
            <a:r>
              <a:rPr sz="2800" spc="-5" dirty="0">
                <a:solidFill>
                  <a:srgbClr val="FF0000"/>
                </a:solidFill>
              </a:rPr>
              <a:t>та </a:t>
            </a:r>
            <a:r>
              <a:rPr sz="2800" spc="-620" dirty="0">
                <a:solidFill>
                  <a:srgbClr val="FF0000"/>
                </a:solidFill>
              </a:rPr>
              <a:t> </a:t>
            </a:r>
            <a:r>
              <a:rPr sz="2800" spc="-10" dirty="0">
                <a:solidFill>
                  <a:srgbClr val="FF0000"/>
                </a:solidFill>
              </a:rPr>
              <a:t>зовнішнього</a:t>
            </a:r>
            <a:r>
              <a:rPr sz="2800" spc="20" dirty="0">
                <a:solidFill>
                  <a:srgbClr val="FF0000"/>
                </a:solidFill>
              </a:rPr>
              <a:t> </a:t>
            </a:r>
            <a:r>
              <a:rPr sz="2800" spc="-30" dirty="0">
                <a:solidFill>
                  <a:srgbClr val="FF0000"/>
                </a:solidFill>
              </a:rPr>
              <a:t>аудиту</a:t>
            </a:r>
            <a:endParaRPr sz="2800" dirty="0"/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178307" y="1068321"/>
          <a:ext cx="8780778" cy="57785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202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309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296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3063">
                <a:tc>
                  <a:txBody>
                    <a:bodyPr/>
                    <a:lstStyle/>
                    <a:p>
                      <a:pPr marL="13970" algn="ctr">
                        <a:lnSpc>
                          <a:spcPts val="1845"/>
                        </a:lnSpc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Ознака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7A9FCD"/>
                      </a:solidFill>
                      <a:prstDash val="solid"/>
                    </a:lnL>
                    <a:lnT w="9525">
                      <a:solidFill>
                        <a:srgbClr val="7A9FCD"/>
                      </a:solidFill>
                      <a:prstDash val="solid"/>
                    </a:lnT>
                    <a:lnB w="12700">
                      <a:solidFill>
                        <a:srgbClr val="7A9FCD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ts val="1845"/>
                        </a:lnSpc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Незалежний</a:t>
                      </a:r>
                      <a:r>
                        <a:rPr sz="1600" b="1" spc="1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(зовнішній</a:t>
                      </a:r>
                      <a:r>
                        <a:rPr sz="1600" b="1" spc="1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-4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аудит</a:t>
                      </a: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7A9FCD"/>
                      </a:solidFill>
                      <a:prstDash val="solid"/>
                    </a:lnT>
                    <a:lnB w="12700">
                      <a:solidFill>
                        <a:srgbClr val="7A9FCD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1845"/>
                        </a:lnSpc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Внутрішній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-3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аудит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7A9FCD"/>
                      </a:solidFill>
                      <a:prstDash val="solid"/>
                    </a:lnR>
                    <a:lnT w="9525">
                      <a:solidFill>
                        <a:srgbClr val="7A9FCD"/>
                      </a:solidFill>
                      <a:prstDash val="solid"/>
                    </a:lnT>
                    <a:lnB w="12700">
                      <a:solidFill>
                        <a:srgbClr val="7A9FCD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0951">
                <a:tc>
                  <a:txBody>
                    <a:bodyPr/>
                    <a:lstStyle/>
                    <a:p>
                      <a:pPr marL="13970" algn="ctr">
                        <a:lnSpc>
                          <a:spcPts val="1870"/>
                        </a:lnSpc>
                      </a:pPr>
                      <a:r>
                        <a:rPr sz="1600" b="1" spc="-10" dirty="0">
                          <a:latin typeface="Times New Roman"/>
                          <a:cs typeface="Times New Roman"/>
                        </a:rPr>
                        <a:t>Мета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7A9FCD"/>
                      </a:solidFill>
                      <a:prstDash val="solid"/>
                    </a:lnL>
                    <a:lnT w="12700">
                      <a:solidFill>
                        <a:srgbClr val="7A9FCD"/>
                      </a:solidFill>
                      <a:prstDash val="solid"/>
                    </a:lnT>
                    <a:lnB w="12700">
                      <a:solidFill>
                        <a:srgbClr val="7A9FCD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  <a:tc>
                  <a:txBody>
                    <a:bodyPr/>
                    <a:lstStyle/>
                    <a:p>
                      <a:pPr marL="495934" marR="52705" indent="-421005">
                        <a:lnSpc>
                          <a:spcPts val="1920"/>
                        </a:lnSpc>
                        <a:spcBef>
                          <a:spcPts val="15"/>
                        </a:spcBef>
                      </a:pPr>
                      <a:r>
                        <a:rPr sz="1600" spc="-15" dirty="0">
                          <a:latin typeface="Times New Roman"/>
                          <a:cs typeface="Times New Roman"/>
                        </a:rPr>
                        <a:t>Формулювання</a:t>
                      </a:r>
                      <a:r>
                        <a:rPr sz="16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висновку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про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5" dirty="0">
                          <a:latin typeface="Times New Roman"/>
                          <a:cs typeface="Times New Roman"/>
                        </a:rPr>
                        <a:t>повноту </a:t>
                      </a:r>
                      <a:r>
                        <a:rPr sz="1600" spc="-3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5" dirty="0">
                          <a:latin typeface="Times New Roman"/>
                          <a:cs typeface="Times New Roman"/>
                        </a:rPr>
                        <a:t>та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достовірність</a:t>
                      </a:r>
                      <a:r>
                        <a:rPr sz="16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звітності,</a:t>
                      </a:r>
                      <a:r>
                        <a:rPr sz="16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її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60655">
                        <a:lnSpc>
                          <a:spcPts val="1855"/>
                        </a:lnSpc>
                      </a:pPr>
                      <a:r>
                        <a:rPr sz="1600" spc="-5" dirty="0">
                          <a:latin typeface="Times New Roman"/>
                          <a:cs typeface="Times New Roman"/>
                        </a:rPr>
                        <a:t>відповідність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встановленим</a:t>
                      </a:r>
                      <a:r>
                        <a:rPr sz="16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нормам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T w="12700">
                      <a:solidFill>
                        <a:srgbClr val="7A9FCD"/>
                      </a:solidFill>
                      <a:prstDash val="solid"/>
                    </a:lnT>
                    <a:lnB w="12700">
                      <a:solidFill>
                        <a:srgbClr val="7A9FCD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  <a:tc>
                  <a:txBody>
                    <a:bodyPr/>
                    <a:lstStyle/>
                    <a:p>
                      <a:pPr marL="47625" marR="39370" algn="ctr">
                        <a:lnSpc>
                          <a:spcPts val="1920"/>
                        </a:lnSpc>
                        <a:spcBef>
                          <a:spcPts val="15"/>
                        </a:spcBef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Оцінка</a:t>
                      </a:r>
                      <a:r>
                        <a:rPr sz="1600" spc="5" dirty="0">
                          <a:latin typeface="Times New Roman"/>
                          <a:cs typeface="Times New Roman"/>
                        </a:rPr>
                        <a:t> та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5" dirty="0">
                          <a:latin typeface="Times New Roman"/>
                          <a:cs typeface="Times New Roman"/>
                        </a:rPr>
                        <a:t>удосконалення</a:t>
                      </a:r>
                      <a:r>
                        <a:rPr sz="16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системи</a:t>
                      </a:r>
                      <a:r>
                        <a:rPr sz="16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внутр. </a:t>
                      </a:r>
                      <a:r>
                        <a:rPr sz="1600" spc="-3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5" dirty="0">
                          <a:latin typeface="Times New Roman"/>
                          <a:cs typeface="Times New Roman"/>
                        </a:rPr>
                        <a:t>контролю,</a:t>
                      </a:r>
                      <a:r>
                        <a:rPr sz="16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мінімізація</a:t>
                      </a:r>
                      <a:r>
                        <a:rPr sz="1600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ризиків,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підвищення</a:t>
                      </a:r>
                      <a:r>
                        <a:rPr sz="1600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ефективності</a:t>
                      </a:r>
                      <a:r>
                        <a:rPr sz="16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виробництва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R w="9525">
                      <a:solidFill>
                        <a:srgbClr val="7A9FCD"/>
                      </a:solidFill>
                      <a:prstDash val="solid"/>
                    </a:lnR>
                    <a:lnT w="12700">
                      <a:solidFill>
                        <a:srgbClr val="7A9FCD"/>
                      </a:solidFill>
                      <a:prstDash val="solid"/>
                    </a:lnT>
                    <a:lnB w="12700">
                      <a:solidFill>
                        <a:srgbClr val="7A9FCD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807">
                <a:tc>
                  <a:txBody>
                    <a:bodyPr/>
                    <a:lstStyle/>
                    <a:p>
                      <a:pPr marL="14604" algn="ctr">
                        <a:lnSpc>
                          <a:spcPts val="1870"/>
                        </a:lnSpc>
                      </a:pPr>
                      <a:r>
                        <a:rPr sz="1600" b="1" spc="-10" dirty="0">
                          <a:latin typeface="Times New Roman"/>
                          <a:cs typeface="Times New Roman"/>
                        </a:rPr>
                        <a:t>Завдання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7A9FCD"/>
                      </a:solidFill>
                      <a:prstDash val="solid"/>
                    </a:lnL>
                    <a:lnT w="12700">
                      <a:solidFill>
                        <a:srgbClr val="7A9FCD"/>
                      </a:solidFill>
                      <a:prstDash val="solid"/>
                    </a:lnT>
                    <a:lnB w="12700">
                      <a:solidFill>
                        <a:srgbClr val="7A9FC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53845" marR="71755" indent="-1442085">
                        <a:lnSpc>
                          <a:spcPts val="1920"/>
                        </a:lnSpc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Задоволення</a:t>
                      </a:r>
                      <a:r>
                        <a:rPr sz="16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потреб</a:t>
                      </a:r>
                      <a:r>
                        <a:rPr sz="16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клієнта</a:t>
                      </a:r>
                      <a:r>
                        <a:rPr sz="16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5" dirty="0">
                          <a:latin typeface="Times New Roman"/>
                          <a:cs typeface="Times New Roman"/>
                        </a:rPr>
                        <a:t>та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 третіх </a:t>
                      </a:r>
                      <a:r>
                        <a:rPr sz="1600" spc="-3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5" dirty="0">
                          <a:latin typeface="Times New Roman"/>
                          <a:cs typeface="Times New Roman"/>
                        </a:rPr>
                        <a:t>осіб</a:t>
                      </a: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7A9FCD"/>
                      </a:solidFill>
                      <a:prstDash val="solid"/>
                    </a:lnT>
                    <a:lnB w="12700">
                      <a:solidFill>
                        <a:srgbClr val="7A9FC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5095" marR="278130" indent="-1111250">
                        <a:lnSpc>
                          <a:spcPts val="1920"/>
                        </a:lnSpc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Задоволення</a:t>
                      </a:r>
                      <a:r>
                        <a:rPr sz="16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потреб</a:t>
                      </a:r>
                      <a:r>
                        <a:rPr sz="16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керівництва</a:t>
                      </a:r>
                      <a:r>
                        <a:rPr sz="16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5" dirty="0">
                          <a:latin typeface="Times New Roman"/>
                          <a:cs typeface="Times New Roman"/>
                        </a:rPr>
                        <a:t>та </a:t>
                      </a:r>
                      <a:r>
                        <a:rPr sz="1600" spc="-3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власників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7A9FCD"/>
                      </a:solidFill>
                      <a:prstDash val="solid"/>
                    </a:lnR>
                    <a:lnT w="12700">
                      <a:solidFill>
                        <a:srgbClr val="7A9FCD"/>
                      </a:solidFill>
                      <a:prstDash val="solid"/>
                    </a:lnT>
                    <a:lnB w="12700">
                      <a:solidFill>
                        <a:srgbClr val="7A9FCD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3626">
                <a:tc>
                  <a:txBody>
                    <a:bodyPr/>
                    <a:lstStyle/>
                    <a:p>
                      <a:pPr marL="405765" marR="383540" indent="46990">
                        <a:lnSpc>
                          <a:spcPts val="1920"/>
                        </a:lnSpc>
                        <a:spcBef>
                          <a:spcPts val="15"/>
                        </a:spcBef>
                      </a:pPr>
                      <a:r>
                        <a:rPr sz="1600" b="1" spc="-15" dirty="0">
                          <a:latin typeface="Times New Roman"/>
                          <a:cs typeface="Times New Roman"/>
                        </a:rPr>
                        <a:t>Суб’єкти </a:t>
                      </a:r>
                      <a:r>
                        <a:rPr sz="1600" b="1" spc="-3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-5" dirty="0">
                          <a:latin typeface="Times New Roman"/>
                          <a:cs typeface="Times New Roman"/>
                        </a:rPr>
                        <a:t>пере</a:t>
                      </a:r>
                      <a:r>
                        <a:rPr sz="1600" b="1" dirty="0">
                          <a:latin typeface="Times New Roman"/>
                          <a:cs typeface="Times New Roman"/>
                        </a:rPr>
                        <a:t>вір</a:t>
                      </a:r>
                      <a:r>
                        <a:rPr sz="1600" b="1" spc="5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600" b="1" dirty="0">
                          <a:latin typeface="Times New Roman"/>
                          <a:cs typeface="Times New Roman"/>
                        </a:rPr>
                        <a:t>и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9525">
                      <a:solidFill>
                        <a:srgbClr val="7A9FCD"/>
                      </a:solidFill>
                      <a:prstDash val="solid"/>
                    </a:lnL>
                    <a:lnT w="12700">
                      <a:solidFill>
                        <a:srgbClr val="7A9FCD"/>
                      </a:solidFill>
                      <a:prstDash val="solid"/>
                    </a:lnT>
                    <a:lnB w="12700">
                      <a:solidFill>
                        <a:srgbClr val="7A9FCD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  <a:tc>
                  <a:txBody>
                    <a:bodyPr/>
                    <a:lstStyle/>
                    <a:p>
                      <a:pPr marL="960755" marR="323215" indent="-615950">
                        <a:lnSpc>
                          <a:spcPts val="1920"/>
                        </a:lnSpc>
                        <a:spcBef>
                          <a:spcPts val="15"/>
                        </a:spcBef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Сертифіковані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професіонали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на </a:t>
                      </a:r>
                      <a:r>
                        <a:rPr sz="1600" spc="-3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договірній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основі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T w="12700">
                      <a:solidFill>
                        <a:srgbClr val="7A9FCD"/>
                      </a:solidFill>
                      <a:prstDash val="solid"/>
                    </a:lnT>
                    <a:lnB w="12700">
                      <a:solidFill>
                        <a:srgbClr val="7A9FCD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  <a:tc>
                  <a:txBody>
                    <a:bodyPr/>
                    <a:lstStyle/>
                    <a:p>
                      <a:pPr marL="650875" marR="106680" indent="-539750">
                        <a:lnSpc>
                          <a:spcPts val="1920"/>
                        </a:lnSpc>
                        <a:spcBef>
                          <a:spcPts val="15"/>
                        </a:spcBef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Фахівці</a:t>
                      </a:r>
                      <a:r>
                        <a:rPr sz="16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35" dirty="0">
                          <a:latin typeface="Times New Roman"/>
                          <a:cs typeface="Times New Roman"/>
                        </a:rPr>
                        <a:t>обліку,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5" dirty="0">
                          <a:latin typeface="Times New Roman"/>
                          <a:cs typeface="Times New Roman"/>
                        </a:rPr>
                        <a:t>контролю,</a:t>
                      </a:r>
                      <a:r>
                        <a:rPr sz="16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30" dirty="0">
                          <a:latin typeface="Times New Roman"/>
                          <a:cs typeface="Times New Roman"/>
                        </a:rPr>
                        <a:t>аналізу,</a:t>
                      </a:r>
                      <a:r>
                        <a:rPr sz="16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що </a:t>
                      </a:r>
                      <a:r>
                        <a:rPr sz="1600" spc="-3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працюють</a:t>
                      </a:r>
                      <a:r>
                        <a:rPr sz="16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6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підприємстві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R w="9525">
                      <a:solidFill>
                        <a:srgbClr val="7A9FCD"/>
                      </a:solidFill>
                      <a:prstDash val="solid"/>
                    </a:lnR>
                    <a:lnT w="12700">
                      <a:solidFill>
                        <a:srgbClr val="7A9FCD"/>
                      </a:solidFill>
                      <a:prstDash val="solid"/>
                    </a:lnT>
                    <a:lnB w="12700">
                      <a:solidFill>
                        <a:srgbClr val="7A9FCD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3626">
                <a:tc>
                  <a:txBody>
                    <a:bodyPr/>
                    <a:lstStyle/>
                    <a:p>
                      <a:pPr marL="405765" marR="383540" indent="88265">
                        <a:lnSpc>
                          <a:spcPts val="1920"/>
                        </a:lnSpc>
                        <a:spcBef>
                          <a:spcPts val="15"/>
                        </a:spcBef>
                      </a:pPr>
                      <a:r>
                        <a:rPr sz="1600" b="1" spc="-10" dirty="0">
                          <a:latin typeface="Times New Roman"/>
                          <a:cs typeface="Times New Roman"/>
                        </a:rPr>
                        <a:t>Об’єкти </a:t>
                      </a:r>
                      <a:r>
                        <a:rPr sz="1600" b="1" spc="-5" dirty="0">
                          <a:latin typeface="Times New Roman"/>
                          <a:cs typeface="Times New Roman"/>
                        </a:rPr>
                        <a:t> пере</a:t>
                      </a:r>
                      <a:r>
                        <a:rPr sz="1600" b="1" dirty="0">
                          <a:latin typeface="Times New Roman"/>
                          <a:cs typeface="Times New Roman"/>
                        </a:rPr>
                        <a:t>вір</a:t>
                      </a:r>
                      <a:r>
                        <a:rPr sz="1600" b="1" spc="5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600" b="1" dirty="0">
                          <a:latin typeface="Times New Roman"/>
                          <a:cs typeface="Times New Roman"/>
                        </a:rPr>
                        <a:t>и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9525">
                      <a:solidFill>
                        <a:srgbClr val="7A9FCD"/>
                      </a:solidFill>
                      <a:prstDash val="solid"/>
                    </a:lnL>
                    <a:lnT w="12700">
                      <a:solidFill>
                        <a:srgbClr val="7A9FCD"/>
                      </a:solidFill>
                      <a:prstDash val="solid"/>
                    </a:lnT>
                    <a:lnB w="12700">
                      <a:solidFill>
                        <a:srgbClr val="7A9FC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7545" marR="137795" indent="-516890">
                        <a:lnSpc>
                          <a:spcPts val="1920"/>
                        </a:lnSpc>
                        <a:spcBef>
                          <a:spcPts val="15"/>
                        </a:spcBef>
                      </a:pPr>
                      <a:r>
                        <a:rPr sz="1600" spc="-5" dirty="0">
                          <a:latin typeface="Times New Roman"/>
                          <a:cs typeface="Times New Roman"/>
                        </a:rPr>
                        <a:t>Стан </a:t>
                      </a:r>
                      <a:r>
                        <a:rPr sz="1600" spc="-35" dirty="0">
                          <a:latin typeface="Times New Roman"/>
                          <a:cs typeface="Times New Roman"/>
                        </a:rPr>
                        <a:t>обліку,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звітності,</a:t>
                      </a:r>
                      <a:r>
                        <a:rPr sz="16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ефективність </a:t>
                      </a:r>
                      <a:r>
                        <a:rPr sz="1600" spc="-3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внутрішнього</a:t>
                      </a:r>
                      <a:r>
                        <a:rPr sz="16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5" dirty="0">
                          <a:latin typeface="Times New Roman"/>
                          <a:cs typeface="Times New Roman"/>
                        </a:rPr>
                        <a:t>контролю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T w="12700">
                      <a:solidFill>
                        <a:srgbClr val="7A9FCD"/>
                      </a:solidFill>
                      <a:prstDash val="solid"/>
                    </a:lnT>
                    <a:lnB w="12700">
                      <a:solidFill>
                        <a:srgbClr val="7A9FC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14069" marR="211454" indent="-594360">
                        <a:lnSpc>
                          <a:spcPts val="1920"/>
                        </a:lnSpc>
                        <a:spcBef>
                          <a:spcPts val="15"/>
                        </a:spcBef>
                      </a:pPr>
                      <a:r>
                        <a:rPr sz="1600" spc="-15" dirty="0">
                          <a:latin typeface="Times New Roman"/>
                          <a:cs typeface="Times New Roman"/>
                        </a:rPr>
                        <a:t>Господарські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операції,</a:t>
                      </a:r>
                      <a:r>
                        <a:rPr sz="16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використання </a:t>
                      </a:r>
                      <a:r>
                        <a:rPr sz="1600" spc="-3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ресурсів</a:t>
                      </a:r>
                      <a:r>
                        <a:rPr sz="16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5" dirty="0">
                          <a:latin typeface="Times New Roman"/>
                          <a:cs typeface="Times New Roman"/>
                        </a:rPr>
                        <a:t>та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 стан</a:t>
                      </a:r>
                      <a:r>
                        <a:rPr sz="16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5" dirty="0">
                          <a:latin typeface="Times New Roman"/>
                          <a:cs typeface="Times New Roman"/>
                        </a:rPr>
                        <a:t>обліку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R w="9525">
                      <a:solidFill>
                        <a:srgbClr val="7A9FCD"/>
                      </a:solidFill>
                      <a:prstDash val="solid"/>
                    </a:lnR>
                    <a:lnT w="12700">
                      <a:solidFill>
                        <a:srgbClr val="7A9FCD"/>
                      </a:solidFill>
                      <a:prstDash val="solid"/>
                    </a:lnT>
                    <a:lnB w="12700">
                      <a:solidFill>
                        <a:srgbClr val="7A9FCD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3626">
                <a:tc>
                  <a:txBody>
                    <a:bodyPr/>
                    <a:lstStyle/>
                    <a:p>
                      <a:pPr marL="460375" marR="405765" indent="-33655">
                        <a:lnSpc>
                          <a:spcPts val="1920"/>
                        </a:lnSpc>
                        <a:spcBef>
                          <a:spcPts val="20"/>
                        </a:spcBef>
                      </a:pPr>
                      <a:r>
                        <a:rPr sz="1600" b="1" spc="-15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1600" b="1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600" b="1" spc="-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600" b="1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600" b="1" spc="-5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600" b="1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600" b="1" dirty="0">
                          <a:latin typeface="Times New Roman"/>
                          <a:cs typeface="Times New Roman"/>
                        </a:rPr>
                        <a:t>ер  </a:t>
                      </a:r>
                      <a:r>
                        <a:rPr sz="1600" b="1" spc="-5" dirty="0">
                          <a:latin typeface="Times New Roman"/>
                          <a:cs typeface="Times New Roman"/>
                        </a:rPr>
                        <a:t>відносин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9525">
                      <a:solidFill>
                        <a:srgbClr val="7A9FCD"/>
                      </a:solidFill>
                      <a:prstDash val="solid"/>
                    </a:lnL>
                    <a:lnT w="12700">
                      <a:solidFill>
                        <a:srgbClr val="7A9FCD"/>
                      </a:solidFill>
                      <a:prstDash val="solid"/>
                    </a:lnT>
                    <a:lnB w="12700">
                      <a:solidFill>
                        <a:srgbClr val="7A9FCD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  <a:tc>
                  <a:txBody>
                    <a:bodyPr/>
                    <a:lstStyle/>
                    <a:p>
                      <a:pPr marL="977265" marR="153670" indent="-800100">
                        <a:lnSpc>
                          <a:spcPts val="1920"/>
                        </a:lnSpc>
                        <a:spcBef>
                          <a:spcPts val="20"/>
                        </a:spcBef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Рівноправні,</a:t>
                      </a:r>
                      <a:r>
                        <a:rPr sz="16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5" dirty="0">
                          <a:latin typeface="Times New Roman"/>
                          <a:cs typeface="Times New Roman"/>
                        </a:rPr>
                        <a:t>регулюються</a:t>
                      </a:r>
                      <a:r>
                        <a:rPr sz="1600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нормами </a:t>
                      </a:r>
                      <a:r>
                        <a:rPr sz="1600" spc="-3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цивільного</a:t>
                      </a:r>
                      <a:r>
                        <a:rPr sz="16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права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T w="12700">
                      <a:solidFill>
                        <a:srgbClr val="7A9FCD"/>
                      </a:solidFill>
                      <a:prstDash val="solid"/>
                    </a:lnT>
                    <a:lnB w="12700">
                      <a:solidFill>
                        <a:srgbClr val="7A9FCD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  <a:tc>
                  <a:txBody>
                    <a:bodyPr/>
                    <a:lstStyle/>
                    <a:p>
                      <a:pPr marL="1117600" marR="161290" indent="-946785">
                        <a:lnSpc>
                          <a:spcPts val="1920"/>
                        </a:lnSpc>
                        <a:spcBef>
                          <a:spcPts val="20"/>
                        </a:spcBef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Має</a:t>
                      </a:r>
                      <a:r>
                        <a:rPr sz="16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місце</a:t>
                      </a:r>
                      <a:r>
                        <a:rPr sz="16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субординація,</a:t>
                      </a:r>
                      <a:r>
                        <a:rPr sz="1600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діють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норми </a:t>
                      </a:r>
                      <a:r>
                        <a:rPr sz="1600" spc="-3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20" dirty="0">
                          <a:latin typeface="Times New Roman"/>
                          <a:cs typeface="Times New Roman"/>
                        </a:rPr>
                        <a:t>трудового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права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R w="9525">
                      <a:solidFill>
                        <a:srgbClr val="7A9FCD"/>
                      </a:solidFill>
                      <a:prstDash val="solid"/>
                    </a:lnR>
                    <a:lnT w="12700">
                      <a:solidFill>
                        <a:srgbClr val="7A9FCD"/>
                      </a:solidFill>
                      <a:prstDash val="solid"/>
                    </a:lnT>
                    <a:lnB w="12700">
                      <a:solidFill>
                        <a:srgbClr val="7A9FCD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marL="368935" marR="320675" indent="-27940">
                        <a:lnSpc>
                          <a:spcPts val="1920"/>
                        </a:lnSpc>
                      </a:pPr>
                      <a:r>
                        <a:rPr sz="1600" b="1" spc="-10" dirty="0">
                          <a:latin typeface="Times New Roman"/>
                          <a:cs typeface="Times New Roman"/>
                        </a:rPr>
                        <a:t>Витрати</a:t>
                      </a:r>
                      <a:r>
                        <a:rPr sz="1600" b="1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-10" dirty="0">
                          <a:latin typeface="Times New Roman"/>
                          <a:cs typeface="Times New Roman"/>
                        </a:rPr>
                        <a:t>на </a:t>
                      </a:r>
                      <a:r>
                        <a:rPr sz="1600" b="1" spc="-3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-5" dirty="0">
                          <a:latin typeface="Times New Roman"/>
                          <a:cs typeface="Times New Roman"/>
                        </a:rPr>
                        <a:t>здійснення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7A9FCD"/>
                      </a:solidFill>
                      <a:prstDash val="solid"/>
                    </a:lnL>
                    <a:lnT w="12700">
                      <a:solidFill>
                        <a:srgbClr val="7A9FCD"/>
                      </a:solidFill>
                      <a:prstDash val="solid"/>
                    </a:lnT>
                    <a:lnB w="12700">
                      <a:solidFill>
                        <a:srgbClr val="7A9FC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ts val="1875"/>
                        </a:lnSpc>
                      </a:pPr>
                      <a:r>
                        <a:rPr sz="1600" spc="-5" dirty="0"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1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5" dirty="0">
                          <a:latin typeface="Times New Roman"/>
                          <a:cs typeface="Times New Roman"/>
                        </a:rPr>
                        <a:t>рахунок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20" dirty="0">
                          <a:latin typeface="Times New Roman"/>
                          <a:cs typeface="Times New Roman"/>
                        </a:rPr>
                        <a:t>коштів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клієнта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7A9FCD"/>
                      </a:solidFill>
                      <a:prstDash val="solid"/>
                    </a:lnT>
                    <a:lnB w="12700">
                      <a:solidFill>
                        <a:srgbClr val="7A9FC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</a:pPr>
                      <a:r>
                        <a:rPr sz="1600" spc="-5" dirty="0">
                          <a:latin typeface="Times New Roman"/>
                          <a:cs typeface="Times New Roman"/>
                        </a:rPr>
                        <a:t>Заробітна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 плата</a:t>
                      </a:r>
                      <a:r>
                        <a:rPr sz="16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підприємстві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7A9FCD"/>
                      </a:solidFill>
                      <a:prstDash val="solid"/>
                    </a:lnR>
                    <a:lnT w="12700">
                      <a:solidFill>
                        <a:srgbClr val="7A9FCD"/>
                      </a:solidFill>
                      <a:prstDash val="solid"/>
                    </a:lnT>
                    <a:lnB w="12700">
                      <a:solidFill>
                        <a:srgbClr val="7A9FCD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7806">
                <a:tc>
                  <a:txBody>
                    <a:bodyPr/>
                    <a:lstStyle/>
                    <a:p>
                      <a:pPr marL="12065" algn="ctr">
                        <a:lnSpc>
                          <a:spcPts val="1875"/>
                        </a:lnSpc>
                      </a:pPr>
                      <a:r>
                        <a:rPr sz="1600" b="1" spc="-10" dirty="0">
                          <a:latin typeface="Times New Roman"/>
                          <a:cs typeface="Times New Roman"/>
                        </a:rPr>
                        <a:t>Незалежність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7A9FCD"/>
                      </a:solidFill>
                      <a:prstDash val="solid"/>
                    </a:lnL>
                    <a:lnT w="12700">
                      <a:solidFill>
                        <a:srgbClr val="7A9FCD"/>
                      </a:solidFill>
                      <a:prstDash val="solid"/>
                    </a:lnT>
                    <a:lnB w="12700">
                      <a:solidFill>
                        <a:srgbClr val="7A9FCD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  <a:tc>
                  <a:txBody>
                    <a:bodyPr/>
                    <a:lstStyle/>
                    <a:p>
                      <a:pPr marL="1201420" marR="421005" indent="-757555">
                        <a:lnSpc>
                          <a:spcPts val="1920"/>
                        </a:lnSpc>
                      </a:pPr>
                      <a:r>
                        <a:rPr sz="1600" spc="-5" dirty="0">
                          <a:latin typeface="Times New Roman"/>
                          <a:cs typeface="Times New Roman"/>
                        </a:rPr>
                        <a:t>Незалежний</a:t>
                      </a:r>
                      <a:r>
                        <a:rPr sz="16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організаційно</a:t>
                      </a:r>
                      <a:r>
                        <a:rPr sz="1600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5" dirty="0">
                          <a:latin typeface="Times New Roman"/>
                          <a:cs typeface="Times New Roman"/>
                        </a:rPr>
                        <a:t>та </a:t>
                      </a:r>
                      <a:r>
                        <a:rPr sz="1600" spc="-3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матеріально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7A9FCD"/>
                      </a:solidFill>
                      <a:prstDash val="solid"/>
                    </a:lnT>
                    <a:lnB w="12700">
                      <a:solidFill>
                        <a:srgbClr val="7A9FCD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  <a:tc>
                  <a:txBody>
                    <a:bodyPr/>
                    <a:lstStyle/>
                    <a:p>
                      <a:pPr marL="1176655" marR="97790" indent="-1073150">
                        <a:lnSpc>
                          <a:spcPts val="1920"/>
                        </a:lnSpc>
                      </a:pPr>
                      <a:r>
                        <a:rPr sz="1600" spc="-5" dirty="0">
                          <a:latin typeface="Times New Roman"/>
                          <a:cs typeface="Times New Roman"/>
                        </a:rPr>
                        <a:t>Прагне</a:t>
                      </a:r>
                      <a:r>
                        <a:rPr sz="16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20" dirty="0">
                          <a:latin typeface="Times New Roman"/>
                          <a:cs typeface="Times New Roman"/>
                        </a:rPr>
                        <a:t>бути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 незалежним</a:t>
                      </a:r>
                      <a:r>
                        <a:rPr sz="1600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організаційно </a:t>
                      </a:r>
                      <a:r>
                        <a:rPr sz="1600" spc="-3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5" dirty="0">
                          <a:latin typeface="Times New Roman"/>
                          <a:cs typeface="Times New Roman"/>
                        </a:rPr>
                        <a:t>та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матеріально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7A9FCD"/>
                      </a:solidFill>
                      <a:prstDash val="solid"/>
                    </a:lnR>
                    <a:lnT w="12700">
                      <a:solidFill>
                        <a:srgbClr val="7A9FCD"/>
                      </a:solidFill>
                      <a:prstDash val="solid"/>
                    </a:lnT>
                    <a:lnB w="12700">
                      <a:solidFill>
                        <a:srgbClr val="7A9FCD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6237">
                <a:tc>
                  <a:txBody>
                    <a:bodyPr/>
                    <a:lstStyle/>
                    <a:p>
                      <a:pPr marL="15875" algn="ctr">
                        <a:lnSpc>
                          <a:spcPts val="1875"/>
                        </a:lnSpc>
                      </a:pPr>
                      <a:r>
                        <a:rPr sz="1600" b="1" spc="-5" dirty="0">
                          <a:latin typeface="Times New Roman"/>
                          <a:cs typeface="Times New Roman"/>
                        </a:rPr>
                        <a:t>Відповідальність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7A9FCD"/>
                      </a:solidFill>
                      <a:prstDash val="solid"/>
                    </a:lnL>
                    <a:lnT w="12700">
                      <a:solidFill>
                        <a:srgbClr val="7A9FCD"/>
                      </a:solidFill>
                      <a:prstDash val="solid"/>
                    </a:lnT>
                    <a:lnB w="12700">
                      <a:solidFill>
                        <a:srgbClr val="7A9FC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ts val="1875"/>
                        </a:lnSpc>
                      </a:pPr>
                      <a:r>
                        <a:rPr sz="1600" spc="-5" dirty="0"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1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нормами</a:t>
                      </a:r>
                      <a:r>
                        <a:rPr sz="16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цивільного</a:t>
                      </a:r>
                      <a:r>
                        <a:rPr sz="16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права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7A9FCD"/>
                      </a:solidFill>
                      <a:prstDash val="solid"/>
                    </a:lnT>
                    <a:lnB w="12700">
                      <a:solidFill>
                        <a:srgbClr val="7A9FC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875"/>
                        </a:lnSpc>
                      </a:pPr>
                      <a:r>
                        <a:rPr sz="1600" spc="-5" dirty="0"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1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нормами</a:t>
                      </a:r>
                      <a:r>
                        <a:rPr sz="16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20" dirty="0">
                          <a:latin typeface="Times New Roman"/>
                          <a:cs typeface="Times New Roman"/>
                        </a:rPr>
                        <a:t>трудового</a:t>
                      </a:r>
                      <a:r>
                        <a:rPr sz="1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права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7A9FCD"/>
                      </a:solidFill>
                      <a:prstDash val="solid"/>
                    </a:lnR>
                    <a:lnT w="12700">
                      <a:solidFill>
                        <a:srgbClr val="7A9FCD"/>
                      </a:solidFill>
                      <a:prstDash val="solid"/>
                    </a:lnT>
                    <a:lnB w="12700">
                      <a:solidFill>
                        <a:srgbClr val="7A9FCD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63626">
                <a:tc>
                  <a:txBody>
                    <a:bodyPr/>
                    <a:lstStyle/>
                    <a:p>
                      <a:pPr marL="340360" marR="248285" indent="-71755">
                        <a:lnSpc>
                          <a:spcPts val="1920"/>
                        </a:lnSpc>
                        <a:spcBef>
                          <a:spcPts val="20"/>
                        </a:spcBef>
                      </a:pPr>
                      <a:r>
                        <a:rPr sz="1600" b="1" spc="-1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600" b="1" dirty="0">
                          <a:latin typeface="Times New Roman"/>
                          <a:cs typeface="Times New Roman"/>
                        </a:rPr>
                        <a:t>фо</a:t>
                      </a:r>
                      <a:r>
                        <a:rPr sz="1600" b="1" spc="-2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600" b="1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600" b="1" spc="-5" dirty="0">
                          <a:latin typeface="Times New Roman"/>
                          <a:cs typeface="Times New Roman"/>
                        </a:rPr>
                        <a:t>ле</a:t>
                      </a:r>
                      <a:r>
                        <a:rPr sz="1600" b="1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600" b="1" spc="-5" dirty="0">
                          <a:latin typeface="Times New Roman"/>
                          <a:cs typeface="Times New Roman"/>
                        </a:rPr>
                        <a:t>ня  </a:t>
                      </a:r>
                      <a:r>
                        <a:rPr sz="1600" b="1" spc="-20" dirty="0">
                          <a:latin typeface="Times New Roman"/>
                          <a:cs typeface="Times New Roman"/>
                        </a:rPr>
                        <a:t>результатів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9525">
                      <a:solidFill>
                        <a:srgbClr val="7A9FCD"/>
                      </a:solidFill>
                      <a:prstDash val="solid"/>
                    </a:lnL>
                    <a:lnT w="12700">
                      <a:solidFill>
                        <a:srgbClr val="7A9FCD"/>
                      </a:solidFill>
                      <a:prstDash val="solid"/>
                    </a:lnT>
                    <a:lnB w="12700">
                      <a:solidFill>
                        <a:srgbClr val="7A9FCD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ts val="1880"/>
                        </a:lnSpc>
                      </a:pPr>
                      <a:r>
                        <a:rPr sz="1600" spc="-20" dirty="0">
                          <a:latin typeface="Times New Roman"/>
                          <a:cs typeface="Times New Roman"/>
                        </a:rPr>
                        <a:t>Аудиторський</a:t>
                      </a:r>
                      <a:r>
                        <a:rPr sz="1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висновок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7A9FCD"/>
                      </a:solidFill>
                      <a:prstDash val="solid"/>
                    </a:lnT>
                    <a:lnB w="12700">
                      <a:solidFill>
                        <a:srgbClr val="7A9FCD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  <a:tc>
                  <a:txBody>
                    <a:bodyPr/>
                    <a:lstStyle/>
                    <a:p>
                      <a:pPr marL="848994" marR="404495" indent="-436245">
                        <a:lnSpc>
                          <a:spcPts val="1920"/>
                        </a:lnSpc>
                        <a:spcBef>
                          <a:spcPts val="20"/>
                        </a:spcBef>
                      </a:pPr>
                      <a:r>
                        <a:rPr sz="1600" spc="-5" dirty="0">
                          <a:latin typeface="Times New Roman"/>
                          <a:cs typeface="Times New Roman"/>
                        </a:rPr>
                        <a:t>Звіти,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5" dirty="0">
                          <a:latin typeface="Times New Roman"/>
                          <a:cs typeface="Times New Roman"/>
                        </a:rPr>
                        <a:t>рекомендації,</a:t>
                      </a:r>
                      <a:r>
                        <a:rPr sz="16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встановлені </a:t>
                      </a:r>
                      <a:r>
                        <a:rPr sz="1600" spc="-3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внутрішніми</a:t>
                      </a:r>
                      <a:r>
                        <a:rPr sz="16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нормами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R w="9525">
                      <a:solidFill>
                        <a:srgbClr val="7A9FCD"/>
                      </a:solidFill>
                      <a:prstDash val="solid"/>
                    </a:lnR>
                    <a:lnT w="12700">
                      <a:solidFill>
                        <a:srgbClr val="7A9FCD"/>
                      </a:solidFill>
                      <a:prstDash val="solid"/>
                    </a:lnT>
                    <a:lnB w="12700">
                      <a:solidFill>
                        <a:srgbClr val="7A9FCD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60543">
                <a:tc>
                  <a:txBody>
                    <a:bodyPr/>
                    <a:lstStyle/>
                    <a:p>
                      <a:pPr marL="12700" algn="ctr">
                        <a:lnSpc>
                          <a:spcPts val="1875"/>
                        </a:lnSpc>
                      </a:pPr>
                      <a:r>
                        <a:rPr sz="1600" b="1" spc="-10" dirty="0">
                          <a:latin typeface="Times New Roman"/>
                          <a:cs typeface="Times New Roman"/>
                        </a:rPr>
                        <a:t>Періодичність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7A9FCD"/>
                      </a:solidFill>
                      <a:prstDash val="solid"/>
                    </a:lnL>
                    <a:lnT w="12700">
                      <a:solidFill>
                        <a:srgbClr val="7A9FCD"/>
                      </a:solidFill>
                      <a:prstDash val="solid"/>
                    </a:lnT>
                    <a:lnB w="9525">
                      <a:solidFill>
                        <a:srgbClr val="7A9FC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ts val="1875"/>
                        </a:lnSpc>
                      </a:pPr>
                      <a:r>
                        <a:rPr sz="1600" spc="-15" dirty="0">
                          <a:latin typeface="Times New Roman"/>
                          <a:cs typeface="Times New Roman"/>
                        </a:rPr>
                        <a:t>Обов’язковий</a:t>
                      </a:r>
                      <a:r>
                        <a:rPr sz="16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6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щорічно,</a:t>
                      </a:r>
                      <a:r>
                        <a:rPr sz="16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ініціативний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бажанням</a:t>
                      </a:r>
                      <a:r>
                        <a:rPr sz="16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клієнта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7A9FCD"/>
                      </a:solidFill>
                      <a:prstDash val="solid"/>
                    </a:lnT>
                    <a:lnB w="9525">
                      <a:solidFill>
                        <a:srgbClr val="7A9FC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</a:pPr>
                      <a:r>
                        <a:rPr sz="1600" spc="-5" dirty="0">
                          <a:latin typeface="Times New Roman"/>
                          <a:cs typeface="Times New Roman"/>
                        </a:rPr>
                        <a:t>Безперервний</a:t>
                      </a:r>
                      <a:r>
                        <a:rPr sz="16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процес</a:t>
                      </a:r>
                    </a:p>
                  </a:txBody>
                  <a:tcPr marL="0" marR="0" marT="0" marB="0">
                    <a:lnR w="9525">
                      <a:solidFill>
                        <a:srgbClr val="7A9FCD"/>
                      </a:solidFill>
                      <a:prstDash val="solid"/>
                    </a:lnR>
                    <a:lnT w="12700">
                      <a:solidFill>
                        <a:srgbClr val="7A9FCD"/>
                      </a:solidFill>
                      <a:prstDash val="solid"/>
                    </a:lnT>
                    <a:lnB w="9525">
                      <a:solidFill>
                        <a:srgbClr val="7A9FCD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766" y="266"/>
            <a:ext cx="8716467" cy="1477328"/>
          </a:xfrm>
        </p:spPr>
        <p:txBody>
          <a:bodyPr/>
          <a:lstStyle/>
          <a:p>
            <a:pPr algn="ctr"/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Ліцензований аудит –</a:t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304290" y="1106732"/>
            <a:ext cx="8535415" cy="1107996"/>
          </a:xfrm>
        </p:spPr>
        <p:txBody>
          <a:bodyPr/>
          <a:lstStyle/>
          <a:p>
            <a:pPr algn="ctr"/>
            <a:r>
              <a:rPr lang="uk-UA" sz="2400" dirty="0"/>
              <a:t>це перевірка фінансової звітності закладу, що здійснюється сертифікованими аудиторами або аудиторськими фірмами, які мають відповідні ліцензії</a:t>
            </a:r>
          </a:p>
        </p:txBody>
      </p:sp>
      <p:sp>
        <p:nvSpPr>
          <p:cNvPr id="4" name="Прямокутник 3"/>
          <p:cNvSpPr/>
          <p:nvPr/>
        </p:nvSpPr>
        <p:spPr>
          <a:xfrm>
            <a:off x="3396837" y="2352875"/>
            <a:ext cx="23503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err="1">
                <a:solidFill>
                  <a:srgbClr val="00B050"/>
                </a:solidFill>
              </a:rPr>
              <a:t>Основні</a:t>
            </a:r>
            <a:r>
              <a:rPr lang="ru-RU" sz="3200" b="1" dirty="0">
                <a:solidFill>
                  <a:srgbClr val="00B050"/>
                </a:solidFill>
              </a:rPr>
              <a:t> </a:t>
            </a:r>
            <a:r>
              <a:rPr lang="ru-RU" sz="3200" b="1" dirty="0" err="1" smtClean="0">
                <a:solidFill>
                  <a:srgbClr val="00B050"/>
                </a:solidFill>
              </a:rPr>
              <a:t>цілі</a:t>
            </a:r>
            <a:endParaRPr lang="uk-UA" sz="3200" b="1" dirty="0">
              <a:solidFill>
                <a:srgbClr val="00B05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0" y="3244046"/>
            <a:ext cx="3965688" cy="292198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2853103"/>
            <a:ext cx="4359018" cy="3572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7279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766" y="266"/>
            <a:ext cx="8716467" cy="1477328"/>
          </a:xfrm>
        </p:spPr>
        <p:txBody>
          <a:bodyPr/>
          <a:lstStyle/>
          <a:p>
            <a:pPr algn="ctr"/>
            <a:r>
              <a:rPr lang="uk-UA" dirty="0"/>
              <a:t/>
            </a:r>
            <a:br>
              <a:rPr lang="uk-UA" dirty="0"/>
            </a:br>
            <a:r>
              <a:rPr lang="uk-UA" dirty="0"/>
              <a:t>Управлінський аудит 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304290" y="1244879"/>
            <a:ext cx="8535415" cy="738664"/>
          </a:xfrm>
        </p:spPr>
        <p:txBody>
          <a:bodyPr/>
          <a:lstStyle/>
          <a:p>
            <a:pPr algn="ctr"/>
            <a:r>
              <a:rPr lang="ru-RU" sz="2400" dirty="0" err="1"/>
              <a:t>спрямований</a:t>
            </a:r>
            <a:r>
              <a:rPr lang="ru-RU" sz="2400" dirty="0"/>
              <a:t> на </a:t>
            </a:r>
            <a:r>
              <a:rPr lang="ru-RU" sz="2400" dirty="0" err="1"/>
              <a:t>оцінку</a:t>
            </a:r>
            <a:r>
              <a:rPr lang="ru-RU" sz="2400" dirty="0"/>
              <a:t> </a:t>
            </a:r>
            <a:r>
              <a:rPr lang="ru-RU" sz="2400" dirty="0" err="1"/>
              <a:t>ефективності</a:t>
            </a:r>
            <a:r>
              <a:rPr lang="ru-RU" sz="2400" dirty="0"/>
              <a:t> </a:t>
            </a:r>
            <a:r>
              <a:rPr lang="ru-RU" sz="2400" dirty="0" err="1"/>
              <a:t>управлінських</a:t>
            </a:r>
            <a:r>
              <a:rPr lang="ru-RU" sz="2400" dirty="0"/>
              <a:t> </a:t>
            </a:r>
            <a:r>
              <a:rPr lang="ru-RU" sz="2400" dirty="0" err="1"/>
              <a:t>процесів</a:t>
            </a:r>
            <a:r>
              <a:rPr lang="ru-RU" sz="2400" dirty="0"/>
              <a:t> та </a:t>
            </a:r>
            <a:r>
              <a:rPr lang="ru-RU" sz="2400" dirty="0" err="1"/>
              <a:t>операцій</a:t>
            </a:r>
            <a:r>
              <a:rPr lang="ru-RU" sz="2400" dirty="0"/>
              <a:t> </a:t>
            </a:r>
            <a:r>
              <a:rPr lang="ru-RU" sz="2400" dirty="0" smtClean="0"/>
              <a:t>закладу</a:t>
            </a:r>
            <a:endParaRPr lang="uk-UA" sz="2400" dirty="0"/>
          </a:p>
        </p:txBody>
      </p:sp>
      <p:sp>
        <p:nvSpPr>
          <p:cNvPr id="4" name="Прямокутник 3"/>
          <p:cNvSpPr/>
          <p:nvPr/>
        </p:nvSpPr>
        <p:spPr>
          <a:xfrm>
            <a:off x="3396837" y="2352875"/>
            <a:ext cx="23503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Основні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цілі</a:t>
            </a:r>
            <a:endParaRPr kumimoji="0" lang="uk-UA" sz="32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26" name="Picture 2" descr="Крихітні бухгалтер символи зробити бухгалтера доповідь перевірити грошовий баланс на величезний кліп ради розрахувати бухгалтерські дан� - Роялті-фрі Аналіз стокове векторне зображення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6120" y="3505200"/>
            <a:ext cx="3784691" cy="2760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кутник 7"/>
          <p:cNvSpPr/>
          <p:nvPr/>
        </p:nvSpPr>
        <p:spPr>
          <a:xfrm>
            <a:off x="457200" y="3124200"/>
            <a:ext cx="4572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buAutoNum type="arabicPeriod"/>
            </a:pPr>
            <a:r>
              <a:rPr lang="uk-UA" sz="2400" dirty="0" smtClean="0"/>
              <a:t>Аналіз </a:t>
            </a:r>
            <a:r>
              <a:rPr lang="uk-UA" sz="2400" dirty="0"/>
              <a:t>ефективності управління. </a:t>
            </a:r>
            <a:endParaRPr lang="uk-UA" sz="2400" dirty="0" smtClean="0"/>
          </a:p>
          <a:p>
            <a:pPr marL="457200" indent="-457200">
              <a:buAutoNum type="arabicPeriod"/>
            </a:pPr>
            <a:endParaRPr lang="uk-UA" sz="2400" dirty="0"/>
          </a:p>
          <a:p>
            <a:r>
              <a:rPr lang="uk-UA" sz="2400" dirty="0"/>
              <a:t>2. Виявлення можливостей для покращення. </a:t>
            </a:r>
            <a:endParaRPr lang="uk-UA" sz="2400" dirty="0" smtClean="0"/>
          </a:p>
          <a:p>
            <a:endParaRPr lang="uk-UA" sz="2400" dirty="0"/>
          </a:p>
          <a:p>
            <a:r>
              <a:rPr lang="uk-UA" sz="2400" dirty="0"/>
              <a:t>3. Оцінка відповідності стратегічним цілям. </a:t>
            </a:r>
          </a:p>
        </p:txBody>
      </p:sp>
    </p:spTree>
    <p:extLst>
      <p:ext uri="{BB962C8B-B14F-4D97-AF65-F5344CB8AC3E}">
        <p14:creationId xmlns:p14="http://schemas.microsoft.com/office/powerpoint/2010/main" val="35683371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866" y="609600"/>
            <a:ext cx="8716467" cy="984885"/>
          </a:xfrm>
        </p:spPr>
        <p:txBody>
          <a:bodyPr/>
          <a:lstStyle/>
          <a:p>
            <a:pPr algn="ctr"/>
            <a:r>
              <a:rPr lang="uk-UA" dirty="0" smtClean="0"/>
              <a:t>Принципові відмінності ліцензованого та управлінського аудиту </a:t>
            </a:r>
            <a:endParaRPr lang="uk-UA" dirty="0"/>
          </a:p>
        </p:txBody>
      </p:sp>
      <p:graphicFrame>
        <p:nvGraphicFramePr>
          <p:cNvPr id="3" name="Таблиця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4664348"/>
              </p:ext>
            </p:extLst>
          </p:nvPr>
        </p:nvGraphicFramePr>
        <p:xfrm>
          <a:off x="533400" y="2209800"/>
          <a:ext cx="8153400" cy="4226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09494014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1170641047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3754097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uk-UA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noProof="0" dirty="0" smtClean="0"/>
                        <a:t>Ліцензований</a:t>
                      </a:r>
                      <a:r>
                        <a:rPr lang="uk-UA" baseline="0" noProof="0" dirty="0" smtClean="0"/>
                        <a:t> </a:t>
                      </a:r>
                      <a:r>
                        <a:rPr lang="uk-UA" noProof="0" dirty="0" smtClean="0"/>
                        <a:t>аудит</a:t>
                      </a:r>
                      <a:endParaRPr lang="uk-UA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noProof="0" dirty="0" smtClean="0"/>
                        <a:t>Управлінський аудит</a:t>
                      </a:r>
                      <a:endParaRPr lang="uk-UA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9928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noProof="0" dirty="0" smtClean="0"/>
                        <a:t>Мета та фокус</a:t>
                      </a:r>
                      <a:endParaRPr lang="uk-UA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noProof="0" dirty="0" smtClean="0"/>
                        <a:t>перевірка достовірності фінансової звітності</a:t>
                      </a:r>
                      <a:endParaRPr lang="uk-UA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noProof="0" dirty="0" smtClean="0"/>
                        <a:t>оцінка ефективності управлінських процесів</a:t>
                      </a:r>
                      <a:endParaRPr lang="uk-UA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13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uk-UA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987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noProof="0" dirty="0" smtClean="0"/>
                        <a:t>Регулювання</a:t>
                      </a:r>
                    </a:p>
                    <a:p>
                      <a:endParaRPr lang="uk-UA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noProof="0" dirty="0" smtClean="0"/>
                        <a:t>підлягає суворим регуляторним вимогам і стандартам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noProof="0" dirty="0" smtClean="0"/>
                        <a:t>може бути більш гнучким та пристосованим до потреб конкретної закладу</a:t>
                      </a:r>
                      <a:endParaRPr lang="uk-UA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647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uk-UA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3423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noProof="0" dirty="0" smtClean="0"/>
                        <a:t>Результати</a:t>
                      </a:r>
                      <a:endParaRPr lang="uk-UA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noProof="0" dirty="0" smtClean="0"/>
                        <a:t>завершується наданням офіційного звіту, який має юридичну силу</a:t>
                      </a:r>
                      <a:endParaRPr lang="uk-UA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noProof="0" dirty="0" smtClean="0"/>
                        <a:t>використовуються внутрішньо для покращення управління та підвищення ефективності</a:t>
                      </a:r>
                      <a:endParaRPr lang="uk-UA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090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uk-UA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80897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35719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609600"/>
            <a:ext cx="8716467" cy="984885"/>
          </a:xfrm>
        </p:spPr>
        <p:txBody>
          <a:bodyPr/>
          <a:lstStyle/>
          <a:p>
            <a:pPr algn="ctr"/>
            <a:r>
              <a:rPr lang="ru-RU" dirty="0" err="1"/>
              <a:t>П</a:t>
            </a:r>
            <a:r>
              <a:rPr lang="ru-RU" dirty="0" err="1" smtClean="0"/>
              <a:t>ереваги</a:t>
            </a:r>
            <a:r>
              <a:rPr lang="ru-RU" dirty="0" smtClean="0"/>
              <a:t> </a:t>
            </a:r>
            <a:r>
              <a:rPr lang="ru-RU" dirty="0" err="1"/>
              <a:t>вживанню</a:t>
            </a:r>
            <a:r>
              <a:rPr lang="ru-RU" dirty="0"/>
              <a:t> </a:t>
            </a:r>
            <a:r>
              <a:rPr lang="ru-RU" dirty="0" err="1"/>
              <a:t>терміну</a:t>
            </a:r>
            <a:r>
              <a:rPr lang="ru-RU" dirty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"</a:t>
            </a:r>
            <a:r>
              <a:rPr lang="ru-RU" dirty="0" err="1"/>
              <a:t>управлінський</a:t>
            </a:r>
            <a:r>
              <a:rPr lang="ru-RU" dirty="0"/>
              <a:t> аудит" </a:t>
            </a:r>
            <a:endParaRPr lang="uk-UA" dirty="0"/>
          </a:p>
        </p:txBody>
      </p:sp>
      <p:sp>
        <p:nvSpPr>
          <p:cNvPr id="3" name="Прямокутник 2"/>
          <p:cNvSpPr/>
          <p:nvPr/>
        </p:nvSpPr>
        <p:spPr>
          <a:xfrm>
            <a:off x="556140" y="1752600"/>
            <a:ext cx="858786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smtClean="0"/>
              <a:t>- аудиторський </a:t>
            </a:r>
            <a:r>
              <a:rPr lang="uk-UA" sz="2000" dirty="0"/>
              <a:t>контроль є невід'ємною функцією управління</a:t>
            </a:r>
            <a:r>
              <a:rPr lang="uk-UA" sz="2000" dirty="0" smtClean="0"/>
              <a:t>;</a:t>
            </a:r>
          </a:p>
          <a:p>
            <a:endParaRPr lang="uk-UA" sz="2000" dirty="0"/>
          </a:p>
          <a:p>
            <a:r>
              <a:rPr lang="uk-UA" sz="2000" dirty="0" smtClean="0"/>
              <a:t>- користувачами </a:t>
            </a:r>
            <a:r>
              <a:rPr lang="uk-UA" sz="2000" dirty="0"/>
              <a:t>інформації даного виду аудиту є тільки працівники управління закладу</a:t>
            </a:r>
            <a:r>
              <a:rPr lang="uk-UA" sz="2000" dirty="0" smtClean="0"/>
              <a:t>;</a:t>
            </a:r>
          </a:p>
          <a:p>
            <a:pPr marL="342900" indent="-342900">
              <a:buFontTx/>
              <a:buChar char="-"/>
            </a:pPr>
            <a:endParaRPr lang="uk-UA" sz="2000" dirty="0"/>
          </a:p>
          <a:p>
            <a:r>
              <a:rPr lang="uk-UA" sz="2000" dirty="0" smtClean="0"/>
              <a:t>- функцією </a:t>
            </a:r>
            <a:r>
              <a:rPr lang="uk-UA" sz="2000" dirty="0"/>
              <a:t>управлінського аудиту є не лише поточний контроль за господарськими операціями, а й прогнозування, аналіз інших функцій управління господарською діяльністю</a:t>
            </a:r>
            <a:r>
              <a:rPr lang="uk-UA" sz="2000" dirty="0" smtClean="0"/>
              <a:t>. </a:t>
            </a:r>
            <a:endParaRPr lang="uk-UA" sz="2000" dirty="0"/>
          </a:p>
        </p:txBody>
      </p:sp>
      <p:sp>
        <p:nvSpPr>
          <p:cNvPr id="4" name="Прямокутник 3"/>
          <p:cNvSpPr/>
          <p:nvPr/>
        </p:nvSpPr>
        <p:spPr>
          <a:xfrm>
            <a:off x="457200" y="4465260"/>
            <a:ext cx="856406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dirty="0"/>
              <a:t>Отже, </a:t>
            </a:r>
            <a:r>
              <a:rPr lang="uk-UA" sz="2400" b="1" dirty="0">
                <a:solidFill>
                  <a:srgbClr val="FF0000"/>
                </a:solidFill>
              </a:rPr>
              <a:t>управлінський аудит </a:t>
            </a:r>
            <a:r>
              <a:rPr lang="uk-UA" sz="2400" dirty="0"/>
              <a:t>- це процес вивчення та оцінка господарських явищ і фактів із метою надання рекомендацій управлінню суб'єкта господарської діяльності щодо економічного й ефективного використання матеріальних, трудових і фінансових ресурсів, досягнення кінцевого результату та програмних цілей.</a:t>
            </a:r>
          </a:p>
        </p:txBody>
      </p:sp>
    </p:spTree>
    <p:extLst>
      <p:ext uri="{BB962C8B-B14F-4D97-AF65-F5344CB8AC3E}">
        <p14:creationId xmlns:p14="http://schemas.microsoft.com/office/powerpoint/2010/main" val="9951955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8716467" cy="492443"/>
          </a:xfrm>
        </p:spPr>
        <p:txBody>
          <a:bodyPr/>
          <a:lstStyle/>
          <a:p>
            <a:r>
              <a:rPr lang="uk-UA" dirty="0" smtClean="0"/>
              <a:t>Функціональні завдання аудиторів</a:t>
            </a:r>
            <a:endParaRPr lang="uk-UA" dirty="0"/>
          </a:p>
        </p:txBody>
      </p:sp>
      <p:sp>
        <p:nvSpPr>
          <p:cNvPr id="3" name="Прямокутник 2"/>
          <p:cNvSpPr/>
          <p:nvPr/>
        </p:nvSpPr>
        <p:spPr>
          <a:xfrm>
            <a:off x="533400" y="1600200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3200" b="1" dirty="0"/>
              <a:t>к</a:t>
            </a:r>
            <a:r>
              <a:rPr lang="uk-UA" sz="3200" b="1" dirty="0" smtClean="0"/>
              <a:t>оригування</a:t>
            </a:r>
          </a:p>
          <a:p>
            <a:endParaRPr lang="uk-UA" sz="3200" b="1" dirty="0" smtClean="0"/>
          </a:p>
          <a:p>
            <a:r>
              <a:rPr lang="uk-UA" sz="3200" b="1" dirty="0" smtClean="0"/>
              <a:t>оперативного контролю</a:t>
            </a:r>
          </a:p>
          <a:p>
            <a:endParaRPr lang="uk-UA" sz="3200" b="1" dirty="0" smtClean="0"/>
          </a:p>
          <a:p>
            <a:r>
              <a:rPr lang="uk-UA" sz="3200" b="1" dirty="0" smtClean="0"/>
              <a:t>стратегічні</a:t>
            </a:r>
            <a:endParaRPr lang="uk-UA" sz="32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8584" y="3352801"/>
            <a:ext cx="4515899" cy="2819400"/>
          </a:xfrm>
          <a:prstGeom prst="rect">
            <a:avLst/>
          </a:prstGeom>
        </p:spPr>
      </p:pic>
      <p:sp>
        <p:nvSpPr>
          <p:cNvPr id="5" name="Прямокутник 4"/>
          <p:cNvSpPr/>
          <p:nvPr/>
        </p:nvSpPr>
        <p:spPr>
          <a:xfrm>
            <a:off x="457200" y="4800600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000" dirty="0" smtClean="0"/>
              <a:t>передбачено національним </a:t>
            </a:r>
          </a:p>
          <a:p>
            <a:r>
              <a:rPr lang="uk-UA" sz="2000" dirty="0" smtClean="0"/>
              <a:t>нормативом аудиту (ННА) </a:t>
            </a:r>
          </a:p>
          <a:p>
            <a:r>
              <a:rPr lang="uk-UA" sz="2000" dirty="0" smtClean="0"/>
              <a:t>№1 "Мета та завдання аудиту"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31227860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1002791"/>
            <a:ext cx="9153525" cy="3971290"/>
            <a:chOff x="-4762" y="1002791"/>
            <a:chExt cx="9153525" cy="39712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81200" y="1002791"/>
              <a:ext cx="4444746" cy="150190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92140" y="1002791"/>
              <a:ext cx="1953006" cy="150190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14955" y="1825752"/>
              <a:ext cx="4844034" cy="150190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7012" y="2648712"/>
              <a:ext cx="5054346" cy="150190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800600" y="2648712"/>
              <a:ext cx="4196334" cy="150190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83992" y="3471671"/>
              <a:ext cx="1379982" cy="150190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479291" y="3471671"/>
              <a:ext cx="3010662" cy="1501902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887374" y="1162634"/>
            <a:ext cx="7660005" cy="3318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16380" marR="1508760" algn="ctr">
              <a:lnSpc>
                <a:spcPct val="100000"/>
              </a:lnSpc>
              <a:spcBef>
                <a:spcPts val="100"/>
              </a:spcBef>
            </a:pPr>
            <a:r>
              <a:rPr sz="5400" b="1" i="1" dirty="0">
                <a:solidFill>
                  <a:srgbClr val="FF3300"/>
                </a:solidFill>
                <a:latin typeface="Calibri"/>
                <a:cs typeface="Calibri"/>
              </a:rPr>
              <a:t>Організація</a:t>
            </a:r>
            <a:r>
              <a:rPr sz="5400" b="1" i="1" spc="-110" dirty="0">
                <a:solidFill>
                  <a:srgbClr val="FF3300"/>
                </a:solidFill>
                <a:latin typeface="Calibri"/>
                <a:cs typeface="Calibri"/>
              </a:rPr>
              <a:t> </a:t>
            </a:r>
            <a:r>
              <a:rPr sz="5400" b="1" i="1" dirty="0">
                <a:solidFill>
                  <a:srgbClr val="FF3300"/>
                </a:solidFill>
                <a:latin typeface="Calibri"/>
                <a:cs typeface="Calibri"/>
              </a:rPr>
              <a:t>та </a:t>
            </a:r>
            <a:r>
              <a:rPr sz="5400" b="1" i="1" spc="-1205" dirty="0">
                <a:solidFill>
                  <a:srgbClr val="FF3300"/>
                </a:solidFill>
                <a:latin typeface="Calibri"/>
                <a:cs typeface="Calibri"/>
              </a:rPr>
              <a:t> </a:t>
            </a:r>
            <a:r>
              <a:rPr sz="5400" b="1" i="1" spc="-10" dirty="0">
                <a:solidFill>
                  <a:srgbClr val="FF3300"/>
                </a:solidFill>
                <a:latin typeface="Calibri"/>
                <a:cs typeface="Calibri"/>
              </a:rPr>
              <a:t>регулювання</a:t>
            </a:r>
            <a:endParaRPr sz="5400">
              <a:latin typeface="Calibri"/>
              <a:cs typeface="Calibri"/>
            </a:endParaRPr>
          </a:p>
          <a:p>
            <a:pPr marL="12065" marR="5080" algn="ctr">
              <a:lnSpc>
                <a:spcPct val="100000"/>
              </a:lnSpc>
              <a:spcBef>
                <a:spcPts val="5"/>
              </a:spcBef>
            </a:pPr>
            <a:r>
              <a:rPr sz="5400" b="1" i="1" spc="-10" dirty="0">
                <a:solidFill>
                  <a:srgbClr val="FF3300"/>
                </a:solidFill>
                <a:latin typeface="Calibri"/>
                <a:cs typeface="Calibri"/>
              </a:rPr>
              <a:t>аудиторської </a:t>
            </a:r>
            <a:r>
              <a:rPr sz="5400" b="1" i="1" spc="-5" dirty="0">
                <a:solidFill>
                  <a:srgbClr val="FF3300"/>
                </a:solidFill>
                <a:latin typeface="Calibri"/>
                <a:cs typeface="Calibri"/>
              </a:rPr>
              <a:t>діяльності </a:t>
            </a:r>
            <a:r>
              <a:rPr sz="5400" b="1" i="1" spc="-1210" dirty="0">
                <a:solidFill>
                  <a:srgbClr val="FF3300"/>
                </a:solidFill>
                <a:latin typeface="Calibri"/>
                <a:cs typeface="Calibri"/>
              </a:rPr>
              <a:t> </a:t>
            </a:r>
            <a:r>
              <a:rPr sz="5400" b="1" i="1" dirty="0">
                <a:solidFill>
                  <a:srgbClr val="FF3300"/>
                </a:solidFill>
                <a:latin typeface="Calibri"/>
                <a:cs typeface="Calibri"/>
              </a:rPr>
              <a:t>в </a:t>
            </a:r>
            <a:r>
              <a:rPr sz="5400" b="1" i="1" spc="-30" dirty="0">
                <a:solidFill>
                  <a:srgbClr val="FF3300"/>
                </a:solidFill>
                <a:latin typeface="Calibri"/>
                <a:cs typeface="Calibri"/>
              </a:rPr>
              <a:t>Україні</a:t>
            </a:r>
            <a:endParaRPr sz="54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258824" y="3788651"/>
            <a:ext cx="4718685" cy="2814955"/>
            <a:chOff x="1258824" y="3788651"/>
            <a:chExt cx="4718685" cy="2814955"/>
          </a:xfrm>
        </p:grpSpPr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283963" y="5516879"/>
              <a:ext cx="1693164" cy="108661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772156" y="4652772"/>
              <a:ext cx="1645920" cy="106832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58824" y="3788651"/>
              <a:ext cx="1674876" cy="107621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716467" cy="492443"/>
          </a:xfrm>
        </p:spPr>
        <p:txBody>
          <a:bodyPr/>
          <a:lstStyle/>
          <a:p>
            <a:r>
              <a:rPr lang="uk-UA" dirty="0"/>
              <a:t>Процес регулювання аудиторської діяльності 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2"/>
          </p:nvPr>
        </p:nvSpPr>
        <p:spPr>
          <a:xfrm>
            <a:off x="457200" y="1792783"/>
            <a:ext cx="3977640" cy="1292662"/>
          </a:xfrm>
        </p:spPr>
        <p:txBody>
          <a:bodyPr/>
          <a:lstStyle/>
          <a:p>
            <a:pPr algn="ctr"/>
            <a:r>
              <a:rPr lang="uk-UA" sz="2800" dirty="0" smtClean="0"/>
              <a:t>державна законодавча ініціатива і державне регулювання</a:t>
            </a:r>
            <a:endParaRPr lang="uk-UA" sz="2800" dirty="0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1723549"/>
          </a:xfrm>
        </p:spPr>
        <p:txBody>
          <a:bodyPr/>
          <a:lstStyle/>
          <a:p>
            <a:pPr algn="ctr"/>
            <a:r>
              <a:rPr lang="uk-UA" sz="2800" dirty="0" smtClean="0"/>
              <a:t>законодавча ініціатива громадських професійних організацій і регулювання спільно з державою</a:t>
            </a:r>
            <a:endParaRPr lang="uk-UA" sz="2800" dirty="0"/>
          </a:p>
        </p:txBody>
      </p:sp>
      <p:pic>
        <p:nvPicPr>
          <p:cNvPr id="2050" name="Picture 2" descr="Бізнес і працівник, монітор ноутбука, веб-вектор - Роялті-фрі Сходи стокове векторне зображенн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553" y="3657600"/>
            <a:ext cx="4346574" cy="2589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13407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716467" cy="984885"/>
          </a:xfrm>
        </p:spPr>
        <p:txBody>
          <a:bodyPr/>
          <a:lstStyle/>
          <a:p>
            <a:pPr algn="ctr"/>
            <a:r>
              <a:rPr lang="uk-UA" dirty="0"/>
              <a:t>Процес регулювання аудиторської </a:t>
            </a:r>
            <a:r>
              <a:rPr lang="uk-UA" dirty="0" smtClean="0"/>
              <a:t>діяльності</a:t>
            </a:r>
            <a:br>
              <a:rPr lang="uk-UA" dirty="0" smtClean="0"/>
            </a:br>
            <a:r>
              <a:rPr lang="uk-UA" dirty="0" smtClean="0"/>
              <a:t>в Україні 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2"/>
          </p:nvPr>
        </p:nvSpPr>
        <p:spPr>
          <a:xfrm>
            <a:off x="362527" y="2743200"/>
            <a:ext cx="4495800" cy="2154436"/>
          </a:xfrm>
        </p:spPr>
        <p:txBody>
          <a:bodyPr/>
          <a:lstStyle/>
          <a:p>
            <a:pPr algn="l"/>
            <a:r>
              <a:rPr lang="ru-RU" sz="2800" dirty="0" smtClean="0"/>
              <a:t>- </a:t>
            </a:r>
            <a:r>
              <a:rPr lang="uk-UA" sz="2800" b="1" dirty="0" smtClean="0"/>
              <a:t>державне регулювання</a:t>
            </a:r>
          </a:p>
          <a:p>
            <a:pPr algn="l"/>
            <a:r>
              <a:rPr lang="uk-UA" sz="2800" b="1" dirty="0" smtClean="0"/>
              <a:t> </a:t>
            </a:r>
          </a:p>
          <a:p>
            <a:pPr algn="l"/>
            <a:r>
              <a:rPr lang="uk-UA" sz="2800" b="1" dirty="0" smtClean="0"/>
              <a:t>- професійне регулювання </a:t>
            </a:r>
          </a:p>
          <a:p>
            <a:pPr marL="457200" indent="-457200" algn="l">
              <a:buFontTx/>
              <a:buChar char="-"/>
            </a:pPr>
            <a:endParaRPr lang="uk-UA" sz="2800" b="1" dirty="0" smtClean="0"/>
          </a:p>
          <a:p>
            <a:pPr algn="l"/>
            <a:r>
              <a:rPr lang="uk-UA" sz="2800" b="1" dirty="0" smtClean="0"/>
              <a:t>- внутрішнє регулювання</a:t>
            </a:r>
            <a:endParaRPr lang="uk-UA" sz="2800" b="1" dirty="0"/>
          </a:p>
        </p:txBody>
      </p:sp>
      <p:pic>
        <p:nvPicPr>
          <p:cNvPr id="3078" name="Picture 6" descr="Концепції командної роботи. Велика команда комп'ютерів та програмістів переміщує картки на електронній дошці завдань Канбан, плоска векто� - Роялті-фрі Ілюстрація стокове векторне зображенн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905000"/>
            <a:ext cx="3687763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31765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30704" y="0"/>
            <a:ext cx="7207884" cy="904875"/>
            <a:chOff x="1130704" y="0"/>
            <a:chExt cx="7207884" cy="9048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30704" y="168172"/>
              <a:ext cx="1576788" cy="34543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20695" y="0"/>
              <a:ext cx="3039618" cy="90449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65191" y="0"/>
              <a:ext cx="735329" cy="90449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05399" y="0"/>
              <a:ext cx="2119122" cy="90449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33031" y="0"/>
              <a:ext cx="1479042" cy="90449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616952" y="0"/>
              <a:ext cx="721614" cy="904494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103782" y="711"/>
            <a:ext cx="693610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Основні</a:t>
            </a:r>
            <a:r>
              <a:rPr sz="3600" spc="-20" dirty="0"/>
              <a:t> </a:t>
            </a:r>
            <a:r>
              <a:rPr sz="3600" spc="-5" dirty="0"/>
              <a:t>нормативно-правові</a:t>
            </a:r>
            <a:r>
              <a:rPr sz="3600" spc="-10" dirty="0"/>
              <a:t> </a:t>
            </a:r>
            <a:r>
              <a:rPr sz="3600" spc="-5" dirty="0"/>
              <a:t>акти:</a:t>
            </a:r>
            <a:endParaRPr sz="3600"/>
          </a:p>
        </p:txBody>
      </p:sp>
      <p:grpSp>
        <p:nvGrpSpPr>
          <p:cNvPr id="10" name="object 10"/>
          <p:cNvGrpSpPr/>
          <p:nvPr/>
        </p:nvGrpSpPr>
        <p:grpSpPr>
          <a:xfrm>
            <a:off x="725423" y="662940"/>
            <a:ext cx="5051425" cy="1976755"/>
            <a:chOff x="725423" y="662940"/>
            <a:chExt cx="5051425" cy="1976755"/>
          </a:xfrm>
        </p:grpSpPr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23187" y="662940"/>
              <a:ext cx="4653534" cy="107365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25423" y="739114"/>
              <a:ext cx="877849" cy="87784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72667" y="766572"/>
              <a:ext cx="788035" cy="788035"/>
            </a:xfrm>
            <a:custGeom>
              <a:avLst/>
              <a:gdLst/>
              <a:ahLst/>
              <a:cxnLst/>
              <a:rect l="l" t="t" r="r" b="b"/>
              <a:pathLst>
                <a:path w="788035" h="788035">
                  <a:moveTo>
                    <a:pt x="393953" y="0"/>
                  </a:moveTo>
                  <a:lnTo>
                    <a:pt x="344536" y="3069"/>
                  </a:lnTo>
                  <a:lnTo>
                    <a:pt x="296951" y="12033"/>
                  </a:lnTo>
                  <a:lnTo>
                    <a:pt x="251567" y="26520"/>
                  </a:lnTo>
                  <a:lnTo>
                    <a:pt x="208753" y="46162"/>
                  </a:lnTo>
                  <a:lnTo>
                    <a:pt x="168878" y="70589"/>
                  </a:lnTo>
                  <a:lnTo>
                    <a:pt x="132312" y="99433"/>
                  </a:lnTo>
                  <a:lnTo>
                    <a:pt x="99424" y="132323"/>
                  </a:lnTo>
                  <a:lnTo>
                    <a:pt x="70582" y="168889"/>
                  </a:lnTo>
                  <a:lnTo>
                    <a:pt x="46157" y="208764"/>
                  </a:lnTo>
                  <a:lnTo>
                    <a:pt x="26517" y="251577"/>
                  </a:lnTo>
                  <a:lnTo>
                    <a:pt x="12031" y="296960"/>
                  </a:lnTo>
                  <a:lnTo>
                    <a:pt x="3069" y="344541"/>
                  </a:lnTo>
                  <a:lnTo>
                    <a:pt x="0" y="393953"/>
                  </a:lnTo>
                  <a:lnTo>
                    <a:pt x="3069" y="443366"/>
                  </a:lnTo>
                  <a:lnTo>
                    <a:pt x="12031" y="490947"/>
                  </a:lnTo>
                  <a:lnTo>
                    <a:pt x="26517" y="536330"/>
                  </a:lnTo>
                  <a:lnTo>
                    <a:pt x="46157" y="579143"/>
                  </a:lnTo>
                  <a:lnTo>
                    <a:pt x="70582" y="619018"/>
                  </a:lnTo>
                  <a:lnTo>
                    <a:pt x="99424" y="655584"/>
                  </a:lnTo>
                  <a:lnTo>
                    <a:pt x="132312" y="688474"/>
                  </a:lnTo>
                  <a:lnTo>
                    <a:pt x="168878" y="717318"/>
                  </a:lnTo>
                  <a:lnTo>
                    <a:pt x="208753" y="741745"/>
                  </a:lnTo>
                  <a:lnTo>
                    <a:pt x="251567" y="761387"/>
                  </a:lnTo>
                  <a:lnTo>
                    <a:pt x="296951" y="775874"/>
                  </a:lnTo>
                  <a:lnTo>
                    <a:pt x="344536" y="784838"/>
                  </a:lnTo>
                  <a:lnTo>
                    <a:pt x="393953" y="787907"/>
                  </a:lnTo>
                  <a:lnTo>
                    <a:pt x="443366" y="784838"/>
                  </a:lnTo>
                  <a:lnTo>
                    <a:pt x="490947" y="775874"/>
                  </a:lnTo>
                  <a:lnTo>
                    <a:pt x="536330" y="761387"/>
                  </a:lnTo>
                  <a:lnTo>
                    <a:pt x="579143" y="741745"/>
                  </a:lnTo>
                  <a:lnTo>
                    <a:pt x="619018" y="717318"/>
                  </a:lnTo>
                  <a:lnTo>
                    <a:pt x="655584" y="688474"/>
                  </a:lnTo>
                  <a:lnTo>
                    <a:pt x="688474" y="655584"/>
                  </a:lnTo>
                  <a:lnTo>
                    <a:pt x="717318" y="619018"/>
                  </a:lnTo>
                  <a:lnTo>
                    <a:pt x="741745" y="579143"/>
                  </a:lnTo>
                  <a:lnTo>
                    <a:pt x="761387" y="536330"/>
                  </a:lnTo>
                  <a:lnTo>
                    <a:pt x="775874" y="490947"/>
                  </a:lnTo>
                  <a:lnTo>
                    <a:pt x="784838" y="443366"/>
                  </a:lnTo>
                  <a:lnTo>
                    <a:pt x="787907" y="393953"/>
                  </a:lnTo>
                  <a:lnTo>
                    <a:pt x="784838" y="344541"/>
                  </a:lnTo>
                  <a:lnTo>
                    <a:pt x="775874" y="296960"/>
                  </a:lnTo>
                  <a:lnTo>
                    <a:pt x="761387" y="251577"/>
                  </a:lnTo>
                  <a:lnTo>
                    <a:pt x="741745" y="208764"/>
                  </a:lnTo>
                  <a:lnTo>
                    <a:pt x="717318" y="168889"/>
                  </a:lnTo>
                  <a:lnTo>
                    <a:pt x="688474" y="132323"/>
                  </a:lnTo>
                  <a:lnTo>
                    <a:pt x="655584" y="99433"/>
                  </a:lnTo>
                  <a:lnTo>
                    <a:pt x="619018" y="70589"/>
                  </a:lnTo>
                  <a:lnTo>
                    <a:pt x="579143" y="46162"/>
                  </a:lnTo>
                  <a:lnTo>
                    <a:pt x="536330" y="26520"/>
                  </a:lnTo>
                  <a:lnTo>
                    <a:pt x="490947" y="12033"/>
                  </a:lnTo>
                  <a:lnTo>
                    <a:pt x="443366" y="3069"/>
                  </a:lnTo>
                  <a:lnTo>
                    <a:pt x="393953" y="0"/>
                  </a:lnTo>
                  <a:close/>
                </a:path>
              </a:pathLst>
            </a:custGeom>
            <a:solidFill>
              <a:srgbClr val="C2CD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72667" y="766572"/>
              <a:ext cx="788035" cy="788035"/>
            </a:xfrm>
            <a:custGeom>
              <a:avLst/>
              <a:gdLst/>
              <a:ahLst/>
              <a:cxnLst/>
              <a:rect l="l" t="t" r="r" b="b"/>
              <a:pathLst>
                <a:path w="788035" h="788035">
                  <a:moveTo>
                    <a:pt x="0" y="393953"/>
                  </a:moveTo>
                  <a:lnTo>
                    <a:pt x="3069" y="344541"/>
                  </a:lnTo>
                  <a:lnTo>
                    <a:pt x="12031" y="296960"/>
                  </a:lnTo>
                  <a:lnTo>
                    <a:pt x="26517" y="251577"/>
                  </a:lnTo>
                  <a:lnTo>
                    <a:pt x="46157" y="208764"/>
                  </a:lnTo>
                  <a:lnTo>
                    <a:pt x="70582" y="168889"/>
                  </a:lnTo>
                  <a:lnTo>
                    <a:pt x="99424" y="132323"/>
                  </a:lnTo>
                  <a:lnTo>
                    <a:pt x="132312" y="99433"/>
                  </a:lnTo>
                  <a:lnTo>
                    <a:pt x="168878" y="70589"/>
                  </a:lnTo>
                  <a:lnTo>
                    <a:pt x="208753" y="46162"/>
                  </a:lnTo>
                  <a:lnTo>
                    <a:pt x="251567" y="26520"/>
                  </a:lnTo>
                  <a:lnTo>
                    <a:pt x="296951" y="12033"/>
                  </a:lnTo>
                  <a:lnTo>
                    <a:pt x="344536" y="3069"/>
                  </a:lnTo>
                  <a:lnTo>
                    <a:pt x="393953" y="0"/>
                  </a:lnTo>
                  <a:lnTo>
                    <a:pt x="443366" y="3069"/>
                  </a:lnTo>
                  <a:lnTo>
                    <a:pt x="490947" y="12033"/>
                  </a:lnTo>
                  <a:lnTo>
                    <a:pt x="536330" y="26520"/>
                  </a:lnTo>
                  <a:lnTo>
                    <a:pt x="579143" y="46162"/>
                  </a:lnTo>
                  <a:lnTo>
                    <a:pt x="619018" y="70589"/>
                  </a:lnTo>
                  <a:lnTo>
                    <a:pt x="655584" y="99433"/>
                  </a:lnTo>
                  <a:lnTo>
                    <a:pt x="688474" y="132323"/>
                  </a:lnTo>
                  <a:lnTo>
                    <a:pt x="717318" y="168889"/>
                  </a:lnTo>
                  <a:lnTo>
                    <a:pt x="741745" y="208764"/>
                  </a:lnTo>
                  <a:lnTo>
                    <a:pt x="761387" y="251577"/>
                  </a:lnTo>
                  <a:lnTo>
                    <a:pt x="775874" y="296960"/>
                  </a:lnTo>
                  <a:lnTo>
                    <a:pt x="784838" y="344541"/>
                  </a:lnTo>
                  <a:lnTo>
                    <a:pt x="787907" y="393953"/>
                  </a:lnTo>
                  <a:lnTo>
                    <a:pt x="784838" y="443366"/>
                  </a:lnTo>
                  <a:lnTo>
                    <a:pt x="775874" y="490947"/>
                  </a:lnTo>
                  <a:lnTo>
                    <a:pt x="761387" y="536330"/>
                  </a:lnTo>
                  <a:lnTo>
                    <a:pt x="741745" y="579143"/>
                  </a:lnTo>
                  <a:lnTo>
                    <a:pt x="717318" y="619018"/>
                  </a:lnTo>
                  <a:lnTo>
                    <a:pt x="688474" y="655584"/>
                  </a:lnTo>
                  <a:lnTo>
                    <a:pt x="655584" y="688474"/>
                  </a:lnTo>
                  <a:lnTo>
                    <a:pt x="619018" y="717318"/>
                  </a:lnTo>
                  <a:lnTo>
                    <a:pt x="579143" y="741745"/>
                  </a:lnTo>
                  <a:lnTo>
                    <a:pt x="536330" y="761387"/>
                  </a:lnTo>
                  <a:lnTo>
                    <a:pt x="490947" y="775874"/>
                  </a:lnTo>
                  <a:lnTo>
                    <a:pt x="443366" y="784838"/>
                  </a:lnTo>
                  <a:lnTo>
                    <a:pt x="393953" y="787907"/>
                  </a:lnTo>
                  <a:lnTo>
                    <a:pt x="344536" y="784838"/>
                  </a:lnTo>
                  <a:lnTo>
                    <a:pt x="296951" y="775874"/>
                  </a:lnTo>
                  <a:lnTo>
                    <a:pt x="251567" y="761387"/>
                  </a:lnTo>
                  <a:lnTo>
                    <a:pt x="208753" y="741745"/>
                  </a:lnTo>
                  <a:lnTo>
                    <a:pt x="168878" y="717318"/>
                  </a:lnTo>
                  <a:lnTo>
                    <a:pt x="132312" y="688474"/>
                  </a:lnTo>
                  <a:lnTo>
                    <a:pt x="99424" y="655584"/>
                  </a:lnTo>
                  <a:lnTo>
                    <a:pt x="70582" y="619018"/>
                  </a:lnTo>
                  <a:lnTo>
                    <a:pt x="46157" y="579143"/>
                  </a:lnTo>
                  <a:lnTo>
                    <a:pt x="26517" y="536330"/>
                  </a:lnTo>
                  <a:lnTo>
                    <a:pt x="12031" y="490947"/>
                  </a:lnTo>
                  <a:lnTo>
                    <a:pt x="3069" y="443366"/>
                  </a:lnTo>
                  <a:lnTo>
                    <a:pt x="0" y="393953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41455" y="1773896"/>
              <a:ext cx="4621566" cy="85580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25423" y="1761718"/>
              <a:ext cx="877849" cy="87784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772667" y="1789176"/>
              <a:ext cx="788035" cy="788035"/>
            </a:xfrm>
            <a:custGeom>
              <a:avLst/>
              <a:gdLst/>
              <a:ahLst/>
              <a:cxnLst/>
              <a:rect l="l" t="t" r="r" b="b"/>
              <a:pathLst>
                <a:path w="788035" h="788035">
                  <a:moveTo>
                    <a:pt x="393953" y="0"/>
                  </a:moveTo>
                  <a:lnTo>
                    <a:pt x="344536" y="3069"/>
                  </a:lnTo>
                  <a:lnTo>
                    <a:pt x="296951" y="12033"/>
                  </a:lnTo>
                  <a:lnTo>
                    <a:pt x="251567" y="26520"/>
                  </a:lnTo>
                  <a:lnTo>
                    <a:pt x="208753" y="46162"/>
                  </a:lnTo>
                  <a:lnTo>
                    <a:pt x="168878" y="70589"/>
                  </a:lnTo>
                  <a:lnTo>
                    <a:pt x="132312" y="99433"/>
                  </a:lnTo>
                  <a:lnTo>
                    <a:pt x="99424" y="132323"/>
                  </a:lnTo>
                  <a:lnTo>
                    <a:pt x="70582" y="168889"/>
                  </a:lnTo>
                  <a:lnTo>
                    <a:pt x="46157" y="208764"/>
                  </a:lnTo>
                  <a:lnTo>
                    <a:pt x="26517" y="251577"/>
                  </a:lnTo>
                  <a:lnTo>
                    <a:pt x="12031" y="296960"/>
                  </a:lnTo>
                  <a:lnTo>
                    <a:pt x="3069" y="344541"/>
                  </a:lnTo>
                  <a:lnTo>
                    <a:pt x="0" y="393953"/>
                  </a:lnTo>
                  <a:lnTo>
                    <a:pt x="3069" y="443366"/>
                  </a:lnTo>
                  <a:lnTo>
                    <a:pt x="12031" y="490947"/>
                  </a:lnTo>
                  <a:lnTo>
                    <a:pt x="26517" y="536330"/>
                  </a:lnTo>
                  <a:lnTo>
                    <a:pt x="46157" y="579143"/>
                  </a:lnTo>
                  <a:lnTo>
                    <a:pt x="70582" y="619018"/>
                  </a:lnTo>
                  <a:lnTo>
                    <a:pt x="99424" y="655584"/>
                  </a:lnTo>
                  <a:lnTo>
                    <a:pt x="132312" y="688474"/>
                  </a:lnTo>
                  <a:lnTo>
                    <a:pt x="168878" y="717318"/>
                  </a:lnTo>
                  <a:lnTo>
                    <a:pt x="208753" y="741745"/>
                  </a:lnTo>
                  <a:lnTo>
                    <a:pt x="251567" y="761387"/>
                  </a:lnTo>
                  <a:lnTo>
                    <a:pt x="296951" y="775874"/>
                  </a:lnTo>
                  <a:lnTo>
                    <a:pt x="344536" y="784838"/>
                  </a:lnTo>
                  <a:lnTo>
                    <a:pt x="393953" y="787908"/>
                  </a:lnTo>
                  <a:lnTo>
                    <a:pt x="443366" y="784838"/>
                  </a:lnTo>
                  <a:lnTo>
                    <a:pt x="490947" y="775874"/>
                  </a:lnTo>
                  <a:lnTo>
                    <a:pt x="536330" y="761387"/>
                  </a:lnTo>
                  <a:lnTo>
                    <a:pt x="579143" y="741745"/>
                  </a:lnTo>
                  <a:lnTo>
                    <a:pt x="619018" y="717318"/>
                  </a:lnTo>
                  <a:lnTo>
                    <a:pt x="655584" y="688474"/>
                  </a:lnTo>
                  <a:lnTo>
                    <a:pt x="688474" y="655584"/>
                  </a:lnTo>
                  <a:lnTo>
                    <a:pt x="717318" y="619018"/>
                  </a:lnTo>
                  <a:lnTo>
                    <a:pt x="741745" y="579143"/>
                  </a:lnTo>
                  <a:lnTo>
                    <a:pt x="761387" y="536330"/>
                  </a:lnTo>
                  <a:lnTo>
                    <a:pt x="775874" y="490947"/>
                  </a:lnTo>
                  <a:lnTo>
                    <a:pt x="784838" y="443366"/>
                  </a:lnTo>
                  <a:lnTo>
                    <a:pt x="787907" y="393953"/>
                  </a:lnTo>
                  <a:lnTo>
                    <a:pt x="784838" y="344541"/>
                  </a:lnTo>
                  <a:lnTo>
                    <a:pt x="775874" y="296960"/>
                  </a:lnTo>
                  <a:lnTo>
                    <a:pt x="761387" y="251577"/>
                  </a:lnTo>
                  <a:lnTo>
                    <a:pt x="741745" y="208764"/>
                  </a:lnTo>
                  <a:lnTo>
                    <a:pt x="717318" y="168889"/>
                  </a:lnTo>
                  <a:lnTo>
                    <a:pt x="688474" y="132323"/>
                  </a:lnTo>
                  <a:lnTo>
                    <a:pt x="655584" y="99433"/>
                  </a:lnTo>
                  <a:lnTo>
                    <a:pt x="619018" y="70589"/>
                  </a:lnTo>
                  <a:lnTo>
                    <a:pt x="579143" y="46162"/>
                  </a:lnTo>
                  <a:lnTo>
                    <a:pt x="536330" y="26520"/>
                  </a:lnTo>
                  <a:lnTo>
                    <a:pt x="490947" y="12033"/>
                  </a:lnTo>
                  <a:lnTo>
                    <a:pt x="443366" y="3069"/>
                  </a:lnTo>
                  <a:lnTo>
                    <a:pt x="393953" y="0"/>
                  </a:lnTo>
                  <a:close/>
                </a:path>
              </a:pathLst>
            </a:custGeom>
            <a:solidFill>
              <a:srgbClr val="C2CD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72667" y="1789176"/>
              <a:ext cx="788035" cy="788035"/>
            </a:xfrm>
            <a:custGeom>
              <a:avLst/>
              <a:gdLst/>
              <a:ahLst/>
              <a:cxnLst/>
              <a:rect l="l" t="t" r="r" b="b"/>
              <a:pathLst>
                <a:path w="788035" h="788035">
                  <a:moveTo>
                    <a:pt x="0" y="393953"/>
                  </a:moveTo>
                  <a:lnTo>
                    <a:pt x="3069" y="344541"/>
                  </a:lnTo>
                  <a:lnTo>
                    <a:pt x="12031" y="296960"/>
                  </a:lnTo>
                  <a:lnTo>
                    <a:pt x="26517" y="251577"/>
                  </a:lnTo>
                  <a:lnTo>
                    <a:pt x="46157" y="208764"/>
                  </a:lnTo>
                  <a:lnTo>
                    <a:pt x="70582" y="168889"/>
                  </a:lnTo>
                  <a:lnTo>
                    <a:pt x="99424" y="132323"/>
                  </a:lnTo>
                  <a:lnTo>
                    <a:pt x="132312" y="99433"/>
                  </a:lnTo>
                  <a:lnTo>
                    <a:pt x="168878" y="70589"/>
                  </a:lnTo>
                  <a:lnTo>
                    <a:pt x="208753" y="46162"/>
                  </a:lnTo>
                  <a:lnTo>
                    <a:pt x="251567" y="26520"/>
                  </a:lnTo>
                  <a:lnTo>
                    <a:pt x="296951" y="12033"/>
                  </a:lnTo>
                  <a:lnTo>
                    <a:pt x="344536" y="3069"/>
                  </a:lnTo>
                  <a:lnTo>
                    <a:pt x="393953" y="0"/>
                  </a:lnTo>
                  <a:lnTo>
                    <a:pt x="443366" y="3069"/>
                  </a:lnTo>
                  <a:lnTo>
                    <a:pt x="490947" y="12033"/>
                  </a:lnTo>
                  <a:lnTo>
                    <a:pt x="536330" y="26520"/>
                  </a:lnTo>
                  <a:lnTo>
                    <a:pt x="579143" y="46162"/>
                  </a:lnTo>
                  <a:lnTo>
                    <a:pt x="619018" y="70589"/>
                  </a:lnTo>
                  <a:lnTo>
                    <a:pt x="655584" y="99433"/>
                  </a:lnTo>
                  <a:lnTo>
                    <a:pt x="688474" y="132323"/>
                  </a:lnTo>
                  <a:lnTo>
                    <a:pt x="717318" y="168889"/>
                  </a:lnTo>
                  <a:lnTo>
                    <a:pt x="741745" y="208764"/>
                  </a:lnTo>
                  <a:lnTo>
                    <a:pt x="761387" y="251577"/>
                  </a:lnTo>
                  <a:lnTo>
                    <a:pt x="775874" y="296960"/>
                  </a:lnTo>
                  <a:lnTo>
                    <a:pt x="784838" y="344541"/>
                  </a:lnTo>
                  <a:lnTo>
                    <a:pt x="787907" y="393953"/>
                  </a:lnTo>
                  <a:lnTo>
                    <a:pt x="784838" y="443366"/>
                  </a:lnTo>
                  <a:lnTo>
                    <a:pt x="775874" y="490947"/>
                  </a:lnTo>
                  <a:lnTo>
                    <a:pt x="761387" y="536330"/>
                  </a:lnTo>
                  <a:lnTo>
                    <a:pt x="741745" y="579143"/>
                  </a:lnTo>
                  <a:lnTo>
                    <a:pt x="717318" y="619018"/>
                  </a:lnTo>
                  <a:lnTo>
                    <a:pt x="688474" y="655584"/>
                  </a:lnTo>
                  <a:lnTo>
                    <a:pt x="655584" y="688474"/>
                  </a:lnTo>
                  <a:lnTo>
                    <a:pt x="619018" y="717318"/>
                  </a:lnTo>
                  <a:lnTo>
                    <a:pt x="579143" y="741745"/>
                  </a:lnTo>
                  <a:lnTo>
                    <a:pt x="536330" y="761387"/>
                  </a:lnTo>
                  <a:lnTo>
                    <a:pt x="490947" y="775874"/>
                  </a:lnTo>
                  <a:lnTo>
                    <a:pt x="443366" y="784838"/>
                  </a:lnTo>
                  <a:lnTo>
                    <a:pt x="393953" y="787908"/>
                  </a:lnTo>
                  <a:lnTo>
                    <a:pt x="344536" y="784838"/>
                  </a:lnTo>
                  <a:lnTo>
                    <a:pt x="296951" y="775874"/>
                  </a:lnTo>
                  <a:lnTo>
                    <a:pt x="251567" y="761387"/>
                  </a:lnTo>
                  <a:lnTo>
                    <a:pt x="208753" y="741745"/>
                  </a:lnTo>
                  <a:lnTo>
                    <a:pt x="168878" y="717318"/>
                  </a:lnTo>
                  <a:lnTo>
                    <a:pt x="132312" y="688474"/>
                  </a:lnTo>
                  <a:lnTo>
                    <a:pt x="99424" y="655584"/>
                  </a:lnTo>
                  <a:lnTo>
                    <a:pt x="70582" y="619018"/>
                  </a:lnTo>
                  <a:lnTo>
                    <a:pt x="46157" y="579143"/>
                  </a:lnTo>
                  <a:lnTo>
                    <a:pt x="26517" y="536330"/>
                  </a:lnTo>
                  <a:lnTo>
                    <a:pt x="12031" y="490947"/>
                  </a:lnTo>
                  <a:lnTo>
                    <a:pt x="3069" y="443366"/>
                  </a:lnTo>
                  <a:lnTo>
                    <a:pt x="0" y="393953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9" name="object 1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174154" y="2778779"/>
            <a:ext cx="4621566" cy="855912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1787144" y="732535"/>
            <a:ext cx="3742054" cy="3203634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2700" marR="5080" algn="ctr">
              <a:lnSpc>
                <a:spcPct val="91400"/>
              </a:lnSpc>
              <a:spcBef>
                <a:spcPts val="285"/>
              </a:spcBef>
            </a:pPr>
            <a:r>
              <a:rPr sz="1800" b="1" spc="-10" dirty="0">
                <a:latin typeface="Calibri"/>
                <a:cs typeface="Calibri"/>
              </a:rPr>
              <a:t>Закон України </a:t>
            </a:r>
            <a:r>
              <a:rPr sz="1800" b="1" dirty="0">
                <a:latin typeface="Calibri"/>
                <a:cs typeface="Calibri"/>
              </a:rPr>
              <a:t>«Про </a:t>
            </a:r>
            <a:r>
              <a:rPr sz="1800" b="1" spc="-25" dirty="0">
                <a:latin typeface="Calibri"/>
                <a:cs typeface="Calibri"/>
              </a:rPr>
              <a:t>аудит </a:t>
            </a:r>
            <a:r>
              <a:rPr sz="1800" b="1" spc="-5" dirty="0">
                <a:latin typeface="Calibri"/>
                <a:cs typeface="Calibri"/>
              </a:rPr>
              <a:t>фінансової </a:t>
            </a:r>
            <a:r>
              <a:rPr sz="1800" b="1" spc="-39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звітності та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spc="-15" dirty="0">
                <a:latin typeface="Calibri"/>
                <a:cs typeface="Calibri"/>
              </a:rPr>
              <a:t>аудиторську</a:t>
            </a:r>
            <a:r>
              <a:rPr sz="1800" b="1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діяльність» </a:t>
            </a:r>
            <a:r>
              <a:rPr sz="1800" b="1" dirty="0">
                <a:latin typeface="Calibri"/>
                <a:cs typeface="Calibri"/>
              </a:rPr>
              <a:t> від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21.12.2017</a:t>
            </a:r>
            <a:r>
              <a:rPr sz="1800" b="1" spc="1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р.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550" dirty="0">
              <a:latin typeface="Calibri"/>
              <a:cs typeface="Calibri"/>
            </a:endParaRPr>
          </a:p>
          <a:p>
            <a:r>
              <a:rPr lang="uk-UA" b="1" spc="-10" dirty="0">
                <a:cs typeface="Calibri"/>
              </a:rPr>
              <a:t>Міжнародні</a:t>
            </a:r>
            <a:r>
              <a:rPr lang="uk-UA" b="1" spc="-30" dirty="0">
                <a:cs typeface="Calibri"/>
              </a:rPr>
              <a:t> </a:t>
            </a:r>
            <a:r>
              <a:rPr lang="uk-UA" b="1" spc="-5" dirty="0">
                <a:cs typeface="Calibri"/>
              </a:rPr>
              <a:t>стандарти</a:t>
            </a:r>
            <a:r>
              <a:rPr lang="uk-UA" b="1" dirty="0">
                <a:cs typeface="Calibri"/>
              </a:rPr>
              <a:t> </a:t>
            </a:r>
            <a:r>
              <a:rPr lang="uk-UA" b="1" spc="-20" dirty="0">
                <a:cs typeface="Calibri"/>
              </a:rPr>
              <a:t>аудиту</a:t>
            </a:r>
            <a:r>
              <a:rPr lang="uk-UA" b="1" spc="-10" dirty="0">
                <a:cs typeface="Calibri"/>
              </a:rPr>
              <a:t> </a:t>
            </a:r>
            <a:r>
              <a:rPr lang="uk-UA" b="1" dirty="0">
                <a:cs typeface="Calibri"/>
              </a:rPr>
              <a:t>(МСА</a:t>
            </a:r>
            <a:r>
              <a:rPr lang="uk-UA" b="1" dirty="0" smtClean="0">
                <a:cs typeface="Calibri"/>
              </a:rPr>
              <a:t>);</a:t>
            </a:r>
          </a:p>
          <a:p>
            <a:endParaRPr lang="uk-UA" b="1" dirty="0">
              <a:cs typeface="Calibri"/>
            </a:endParaRPr>
          </a:p>
          <a:p>
            <a:endParaRPr lang="uk-UA" b="1" dirty="0" smtClean="0">
              <a:cs typeface="Calibri"/>
            </a:endParaRPr>
          </a:p>
          <a:p>
            <a:endParaRPr lang="uk-UA" b="1" dirty="0">
              <a:cs typeface="Calibri"/>
            </a:endParaRPr>
          </a:p>
          <a:p>
            <a:r>
              <a:rPr lang="uk-UA" b="1" dirty="0" smtClean="0">
                <a:cs typeface="Calibri"/>
              </a:rPr>
              <a:t>Нормативні акти міністерств</a:t>
            </a:r>
            <a:endParaRPr lang="uk-UA" dirty="0">
              <a:cs typeface="Calibri"/>
            </a:endParaRPr>
          </a:p>
          <a:p>
            <a:pPr>
              <a:lnSpc>
                <a:spcPct val="100000"/>
              </a:lnSpc>
            </a:pP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150" dirty="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725423" y="2784322"/>
            <a:ext cx="878205" cy="878205"/>
            <a:chOff x="725423" y="2784322"/>
            <a:chExt cx="878205" cy="878205"/>
          </a:xfrm>
        </p:grpSpPr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25423" y="2784322"/>
              <a:ext cx="877849" cy="877849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772667" y="2811780"/>
              <a:ext cx="788035" cy="788035"/>
            </a:xfrm>
            <a:custGeom>
              <a:avLst/>
              <a:gdLst/>
              <a:ahLst/>
              <a:cxnLst/>
              <a:rect l="l" t="t" r="r" b="b"/>
              <a:pathLst>
                <a:path w="788035" h="788035">
                  <a:moveTo>
                    <a:pt x="393953" y="0"/>
                  </a:moveTo>
                  <a:lnTo>
                    <a:pt x="344536" y="3069"/>
                  </a:lnTo>
                  <a:lnTo>
                    <a:pt x="296951" y="12033"/>
                  </a:lnTo>
                  <a:lnTo>
                    <a:pt x="251567" y="26520"/>
                  </a:lnTo>
                  <a:lnTo>
                    <a:pt x="208753" y="46162"/>
                  </a:lnTo>
                  <a:lnTo>
                    <a:pt x="168878" y="70589"/>
                  </a:lnTo>
                  <a:lnTo>
                    <a:pt x="132312" y="99433"/>
                  </a:lnTo>
                  <a:lnTo>
                    <a:pt x="99424" y="132323"/>
                  </a:lnTo>
                  <a:lnTo>
                    <a:pt x="70582" y="168889"/>
                  </a:lnTo>
                  <a:lnTo>
                    <a:pt x="46157" y="208764"/>
                  </a:lnTo>
                  <a:lnTo>
                    <a:pt x="26517" y="251577"/>
                  </a:lnTo>
                  <a:lnTo>
                    <a:pt x="12031" y="296960"/>
                  </a:lnTo>
                  <a:lnTo>
                    <a:pt x="3069" y="344541"/>
                  </a:lnTo>
                  <a:lnTo>
                    <a:pt x="0" y="393954"/>
                  </a:lnTo>
                  <a:lnTo>
                    <a:pt x="3069" y="443366"/>
                  </a:lnTo>
                  <a:lnTo>
                    <a:pt x="12031" y="490947"/>
                  </a:lnTo>
                  <a:lnTo>
                    <a:pt x="26517" y="536330"/>
                  </a:lnTo>
                  <a:lnTo>
                    <a:pt x="46157" y="579143"/>
                  </a:lnTo>
                  <a:lnTo>
                    <a:pt x="70582" y="619018"/>
                  </a:lnTo>
                  <a:lnTo>
                    <a:pt x="99424" y="655584"/>
                  </a:lnTo>
                  <a:lnTo>
                    <a:pt x="132312" y="688474"/>
                  </a:lnTo>
                  <a:lnTo>
                    <a:pt x="168878" y="717318"/>
                  </a:lnTo>
                  <a:lnTo>
                    <a:pt x="208753" y="741745"/>
                  </a:lnTo>
                  <a:lnTo>
                    <a:pt x="251567" y="761387"/>
                  </a:lnTo>
                  <a:lnTo>
                    <a:pt x="296951" y="775874"/>
                  </a:lnTo>
                  <a:lnTo>
                    <a:pt x="344536" y="784838"/>
                  </a:lnTo>
                  <a:lnTo>
                    <a:pt x="393953" y="787908"/>
                  </a:lnTo>
                  <a:lnTo>
                    <a:pt x="443366" y="784838"/>
                  </a:lnTo>
                  <a:lnTo>
                    <a:pt x="490947" y="775874"/>
                  </a:lnTo>
                  <a:lnTo>
                    <a:pt x="536330" y="761387"/>
                  </a:lnTo>
                  <a:lnTo>
                    <a:pt x="579143" y="741745"/>
                  </a:lnTo>
                  <a:lnTo>
                    <a:pt x="619018" y="717318"/>
                  </a:lnTo>
                  <a:lnTo>
                    <a:pt x="655584" y="688474"/>
                  </a:lnTo>
                  <a:lnTo>
                    <a:pt x="688474" y="655584"/>
                  </a:lnTo>
                  <a:lnTo>
                    <a:pt x="717318" y="619018"/>
                  </a:lnTo>
                  <a:lnTo>
                    <a:pt x="741745" y="579143"/>
                  </a:lnTo>
                  <a:lnTo>
                    <a:pt x="761387" y="536330"/>
                  </a:lnTo>
                  <a:lnTo>
                    <a:pt x="775874" y="490947"/>
                  </a:lnTo>
                  <a:lnTo>
                    <a:pt x="784838" y="443366"/>
                  </a:lnTo>
                  <a:lnTo>
                    <a:pt x="787907" y="393954"/>
                  </a:lnTo>
                  <a:lnTo>
                    <a:pt x="784838" y="344541"/>
                  </a:lnTo>
                  <a:lnTo>
                    <a:pt x="775874" y="296960"/>
                  </a:lnTo>
                  <a:lnTo>
                    <a:pt x="761387" y="251577"/>
                  </a:lnTo>
                  <a:lnTo>
                    <a:pt x="741745" y="208764"/>
                  </a:lnTo>
                  <a:lnTo>
                    <a:pt x="717318" y="168889"/>
                  </a:lnTo>
                  <a:lnTo>
                    <a:pt x="688474" y="132323"/>
                  </a:lnTo>
                  <a:lnTo>
                    <a:pt x="655584" y="99433"/>
                  </a:lnTo>
                  <a:lnTo>
                    <a:pt x="619018" y="70589"/>
                  </a:lnTo>
                  <a:lnTo>
                    <a:pt x="579143" y="46162"/>
                  </a:lnTo>
                  <a:lnTo>
                    <a:pt x="536330" y="26520"/>
                  </a:lnTo>
                  <a:lnTo>
                    <a:pt x="490947" y="12033"/>
                  </a:lnTo>
                  <a:lnTo>
                    <a:pt x="443366" y="3069"/>
                  </a:lnTo>
                  <a:lnTo>
                    <a:pt x="393953" y="0"/>
                  </a:lnTo>
                  <a:close/>
                </a:path>
              </a:pathLst>
            </a:custGeom>
            <a:solidFill>
              <a:srgbClr val="C2CD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72667" y="2811780"/>
              <a:ext cx="788035" cy="788035"/>
            </a:xfrm>
            <a:custGeom>
              <a:avLst/>
              <a:gdLst/>
              <a:ahLst/>
              <a:cxnLst/>
              <a:rect l="l" t="t" r="r" b="b"/>
              <a:pathLst>
                <a:path w="788035" h="788035">
                  <a:moveTo>
                    <a:pt x="0" y="393954"/>
                  </a:moveTo>
                  <a:lnTo>
                    <a:pt x="3069" y="344541"/>
                  </a:lnTo>
                  <a:lnTo>
                    <a:pt x="12031" y="296960"/>
                  </a:lnTo>
                  <a:lnTo>
                    <a:pt x="26517" y="251577"/>
                  </a:lnTo>
                  <a:lnTo>
                    <a:pt x="46157" y="208764"/>
                  </a:lnTo>
                  <a:lnTo>
                    <a:pt x="70582" y="168889"/>
                  </a:lnTo>
                  <a:lnTo>
                    <a:pt x="99424" y="132323"/>
                  </a:lnTo>
                  <a:lnTo>
                    <a:pt x="132312" y="99433"/>
                  </a:lnTo>
                  <a:lnTo>
                    <a:pt x="168878" y="70589"/>
                  </a:lnTo>
                  <a:lnTo>
                    <a:pt x="208753" y="46162"/>
                  </a:lnTo>
                  <a:lnTo>
                    <a:pt x="251567" y="26520"/>
                  </a:lnTo>
                  <a:lnTo>
                    <a:pt x="296951" y="12033"/>
                  </a:lnTo>
                  <a:lnTo>
                    <a:pt x="344536" y="3069"/>
                  </a:lnTo>
                  <a:lnTo>
                    <a:pt x="393953" y="0"/>
                  </a:lnTo>
                  <a:lnTo>
                    <a:pt x="443366" y="3069"/>
                  </a:lnTo>
                  <a:lnTo>
                    <a:pt x="490947" y="12033"/>
                  </a:lnTo>
                  <a:lnTo>
                    <a:pt x="536330" y="26520"/>
                  </a:lnTo>
                  <a:lnTo>
                    <a:pt x="579143" y="46162"/>
                  </a:lnTo>
                  <a:lnTo>
                    <a:pt x="619018" y="70589"/>
                  </a:lnTo>
                  <a:lnTo>
                    <a:pt x="655584" y="99433"/>
                  </a:lnTo>
                  <a:lnTo>
                    <a:pt x="688474" y="132323"/>
                  </a:lnTo>
                  <a:lnTo>
                    <a:pt x="717318" y="168889"/>
                  </a:lnTo>
                  <a:lnTo>
                    <a:pt x="741745" y="208764"/>
                  </a:lnTo>
                  <a:lnTo>
                    <a:pt x="761387" y="251577"/>
                  </a:lnTo>
                  <a:lnTo>
                    <a:pt x="775874" y="296960"/>
                  </a:lnTo>
                  <a:lnTo>
                    <a:pt x="784838" y="344541"/>
                  </a:lnTo>
                  <a:lnTo>
                    <a:pt x="787907" y="393954"/>
                  </a:lnTo>
                  <a:lnTo>
                    <a:pt x="784838" y="443366"/>
                  </a:lnTo>
                  <a:lnTo>
                    <a:pt x="775874" y="490947"/>
                  </a:lnTo>
                  <a:lnTo>
                    <a:pt x="761387" y="536330"/>
                  </a:lnTo>
                  <a:lnTo>
                    <a:pt x="741745" y="579143"/>
                  </a:lnTo>
                  <a:lnTo>
                    <a:pt x="717318" y="619018"/>
                  </a:lnTo>
                  <a:lnTo>
                    <a:pt x="688474" y="655584"/>
                  </a:lnTo>
                  <a:lnTo>
                    <a:pt x="655584" y="688474"/>
                  </a:lnTo>
                  <a:lnTo>
                    <a:pt x="619018" y="717318"/>
                  </a:lnTo>
                  <a:lnTo>
                    <a:pt x="579143" y="741745"/>
                  </a:lnTo>
                  <a:lnTo>
                    <a:pt x="536330" y="761387"/>
                  </a:lnTo>
                  <a:lnTo>
                    <a:pt x="490947" y="775874"/>
                  </a:lnTo>
                  <a:lnTo>
                    <a:pt x="443366" y="784838"/>
                  </a:lnTo>
                  <a:lnTo>
                    <a:pt x="393953" y="787908"/>
                  </a:lnTo>
                  <a:lnTo>
                    <a:pt x="344536" y="784838"/>
                  </a:lnTo>
                  <a:lnTo>
                    <a:pt x="296951" y="775874"/>
                  </a:lnTo>
                  <a:lnTo>
                    <a:pt x="251567" y="761387"/>
                  </a:lnTo>
                  <a:lnTo>
                    <a:pt x="208753" y="741745"/>
                  </a:lnTo>
                  <a:lnTo>
                    <a:pt x="168878" y="717318"/>
                  </a:lnTo>
                  <a:lnTo>
                    <a:pt x="132312" y="688474"/>
                  </a:lnTo>
                  <a:lnTo>
                    <a:pt x="99424" y="655584"/>
                  </a:lnTo>
                  <a:lnTo>
                    <a:pt x="70582" y="619018"/>
                  </a:lnTo>
                  <a:lnTo>
                    <a:pt x="46157" y="579143"/>
                  </a:lnTo>
                  <a:lnTo>
                    <a:pt x="26517" y="536330"/>
                  </a:lnTo>
                  <a:lnTo>
                    <a:pt x="12031" y="490947"/>
                  </a:lnTo>
                  <a:lnTo>
                    <a:pt x="3069" y="443366"/>
                  </a:lnTo>
                  <a:lnTo>
                    <a:pt x="0" y="393954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725423" y="3806926"/>
            <a:ext cx="5051425" cy="2146935"/>
            <a:chOff x="725423" y="3806926"/>
            <a:chExt cx="5051425" cy="2146935"/>
          </a:xfrm>
        </p:grpSpPr>
        <p:pic>
          <p:nvPicPr>
            <p:cNvPr id="26" name="object 2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41449" y="3821869"/>
              <a:ext cx="4624704" cy="851945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25423" y="3806926"/>
              <a:ext cx="877849" cy="877849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772667" y="3834383"/>
              <a:ext cx="788035" cy="788035"/>
            </a:xfrm>
            <a:custGeom>
              <a:avLst/>
              <a:gdLst/>
              <a:ahLst/>
              <a:cxnLst/>
              <a:rect l="l" t="t" r="r" b="b"/>
              <a:pathLst>
                <a:path w="788035" h="788035">
                  <a:moveTo>
                    <a:pt x="393953" y="0"/>
                  </a:moveTo>
                  <a:lnTo>
                    <a:pt x="344536" y="3069"/>
                  </a:lnTo>
                  <a:lnTo>
                    <a:pt x="296951" y="12033"/>
                  </a:lnTo>
                  <a:lnTo>
                    <a:pt x="251567" y="26520"/>
                  </a:lnTo>
                  <a:lnTo>
                    <a:pt x="208753" y="46162"/>
                  </a:lnTo>
                  <a:lnTo>
                    <a:pt x="168878" y="70589"/>
                  </a:lnTo>
                  <a:lnTo>
                    <a:pt x="132312" y="99433"/>
                  </a:lnTo>
                  <a:lnTo>
                    <a:pt x="99424" y="132323"/>
                  </a:lnTo>
                  <a:lnTo>
                    <a:pt x="70582" y="168889"/>
                  </a:lnTo>
                  <a:lnTo>
                    <a:pt x="46157" y="208764"/>
                  </a:lnTo>
                  <a:lnTo>
                    <a:pt x="26517" y="251577"/>
                  </a:lnTo>
                  <a:lnTo>
                    <a:pt x="12031" y="296960"/>
                  </a:lnTo>
                  <a:lnTo>
                    <a:pt x="3069" y="344541"/>
                  </a:lnTo>
                  <a:lnTo>
                    <a:pt x="0" y="393954"/>
                  </a:lnTo>
                  <a:lnTo>
                    <a:pt x="3069" y="443366"/>
                  </a:lnTo>
                  <a:lnTo>
                    <a:pt x="12031" y="490947"/>
                  </a:lnTo>
                  <a:lnTo>
                    <a:pt x="26517" y="536330"/>
                  </a:lnTo>
                  <a:lnTo>
                    <a:pt x="46157" y="579143"/>
                  </a:lnTo>
                  <a:lnTo>
                    <a:pt x="70582" y="619018"/>
                  </a:lnTo>
                  <a:lnTo>
                    <a:pt x="99424" y="655584"/>
                  </a:lnTo>
                  <a:lnTo>
                    <a:pt x="132312" y="688474"/>
                  </a:lnTo>
                  <a:lnTo>
                    <a:pt x="168878" y="717318"/>
                  </a:lnTo>
                  <a:lnTo>
                    <a:pt x="208753" y="741745"/>
                  </a:lnTo>
                  <a:lnTo>
                    <a:pt x="251567" y="761387"/>
                  </a:lnTo>
                  <a:lnTo>
                    <a:pt x="296951" y="775874"/>
                  </a:lnTo>
                  <a:lnTo>
                    <a:pt x="344536" y="784838"/>
                  </a:lnTo>
                  <a:lnTo>
                    <a:pt x="393953" y="787908"/>
                  </a:lnTo>
                  <a:lnTo>
                    <a:pt x="443366" y="784838"/>
                  </a:lnTo>
                  <a:lnTo>
                    <a:pt x="490947" y="775874"/>
                  </a:lnTo>
                  <a:lnTo>
                    <a:pt x="536330" y="761387"/>
                  </a:lnTo>
                  <a:lnTo>
                    <a:pt x="579143" y="741745"/>
                  </a:lnTo>
                  <a:lnTo>
                    <a:pt x="619018" y="717318"/>
                  </a:lnTo>
                  <a:lnTo>
                    <a:pt x="655584" y="688474"/>
                  </a:lnTo>
                  <a:lnTo>
                    <a:pt x="688474" y="655584"/>
                  </a:lnTo>
                  <a:lnTo>
                    <a:pt x="717318" y="619018"/>
                  </a:lnTo>
                  <a:lnTo>
                    <a:pt x="741745" y="579143"/>
                  </a:lnTo>
                  <a:lnTo>
                    <a:pt x="761387" y="536330"/>
                  </a:lnTo>
                  <a:lnTo>
                    <a:pt x="775874" y="490947"/>
                  </a:lnTo>
                  <a:lnTo>
                    <a:pt x="784838" y="443366"/>
                  </a:lnTo>
                  <a:lnTo>
                    <a:pt x="787907" y="393954"/>
                  </a:lnTo>
                  <a:lnTo>
                    <a:pt x="784838" y="344541"/>
                  </a:lnTo>
                  <a:lnTo>
                    <a:pt x="775874" y="296960"/>
                  </a:lnTo>
                  <a:lnTo>
                    <a:pt x="761387" y="251577"/>
                  </a:lnTo>
                  <a:lnTo>
                    <a:pt x="741745" y="208764"/>
                  </a:lnTo>
                  <a:lnTo>
                    <a:pt x="717318" y="168889"/>
                  </a:lnTo>
                  <a:lnTo>
                    <a:pt x="688474" y="132323"/>
                  </a:lnTo>
                  <a:lnTo>
                    <a:pt x="655584" y="99433"/>
                  </a:lnTo>
                  <a:lnTo>
                    <a:pt x="619018" y="70589"/>
                  </a:lnTo>
                  <a:lnTo>
                    <a:pt x="579143" y="46162"/>
                  </a:lnTo>
                  <a:lnTo>
                    <a:pt x="536330" y="26520"/>
                  </a:lnTo>
                  <a:lnTo>
                    <a:pt x="490947" y="12033"/>
                  </a:lnTo>
                  <a:lnTo>
                    <a:pt x="443366" y="3069"/>
                  </a:lnTo>
                  <a:lnTo>
                    <a:pt x="393953" y="0"/>
                  </a:lnTo>
                  <a:close/>
                </a:path>
              </a:pathLst>
            </a:custGeom>
            <a:solidFill>
              <a:srgbClr val="C2CD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72667" y="3834383"/>
              <a:ext cx="788035" cy="788035"/>
            </a:xfrm>
            <a:custGeom>
              <a:avLst/>
              <a:gdLst/>
              <a:ahLst/>
              <a:cxnLst/>
              <a:rect l="l" t="t" r="r" b="b"/>
              <a:pathLst>
                <a:path w="788035" h="788035">
                  <a:moveTo>
                    <a:pt x="0" y="393954"/>
                  </a:moveTo>
                  <a:lnTo>
                    <a:pt x="3069" y="344541"/>
                  </a:lnTo>
                  <a:lnTo>
                    <a:pt x="12031" y="296960"/>
                  </a:lnTo>
                  <a:lnTo>
                    <a:pt x="26517" y="251577"/>
                  </a:lnTo>
                  <a:lnTo>
                    <a:pt x="46157" y="208764"/>
                  </a:lnTo>
                  <a:lnTo>
                    <a:pt x="70582" y="168889"/>
                  </a:lnTo>
                  <a:lnTo>
                    <a:pt x="99424" y="132323"/>
                  </a:lnTo>
                  <a:lnTo>
                    <a:pt x="132312" y="99433"/>
                  </a:lnTo>
                  <a:lnTo>
                    <a:pt x="168878" y="70589"/>
                  </a:lnTo>
                  <a:lnTo>
                    <a:pt x="208753" y="46162"/>
                  </a:lnTo>
                  <a:lnTo>
                    <a:pt x="251567" y="26520"/>
                  </a:lnTo>
                  <a:lnTo>
                    <a:pt x="296951" y="12033"/>
                  </a:lnTo>
                  <a:lnTo>
                    <a:pt x="344536" y="3069"/>
                  </a:lnTo>
                  <a:lnTo>
                    <a:pt x="393953" y="0"/>
                  </a:lnTo>
                  <a:lnTo>
                    <a:pt x="443366" y="3069"/>
                  </a:lnTo>
                  <a:lnTo>
                    <a:pt x="490947" y="12033"/>
                  </a:lnTo>
                  <a:lnTo>
                    <a:pt x="536330" y="26520"/>
                  </a:lnTo>
                  <a:lnTo>
                    <a:pt x="579143" y="46162"/>
                  </a:lnTo>
                  <a:lnTo>
                    <a:pt x="619018" y="70589"/>
                  </a:lnTo>
                  <a:lnTo>
                    <a:pt x="655584" y="99433"/>
                  </a:lnTo>
                  <a:lnTo>
                    <a:pt x="688474" y="132323"/>
                  </a:lnTo>
                  <a:lnTo>
                    <a:pt x="717318" y="168889"/>
                  </a:lnTo>
                  <a:lnTo>
                    <a:pt x="741745" y="208764"/>
                  </a:lnTo>
                  <a:lnTo>
                    <a:pt x="761387" y="251577"/>
                  </a:lnTo>
                  <a:lnTo>
                    <a:pt x="775874" y="296960"/>
                  </a:lnTo>
                  <a:lnTo>
                    <a:pt x="784838" y="344541"/>
                  </a:lnTo>
                  <a:lnTo>
                    <a:pt x="787907" y="393954"/>
                  </a:lnTo>
                  <a:lnTo>
                    <a:pt x="784838" y="443366"/>
                  </a:lnTo>
                  <a:lnTo>
                    <a:pt x="775874" y="490947"/>
                  </a:lnTo>
                  <a:lnTo>
                    <a:pt x="761387" y="536330"/>
                  </a:lnTo>
                  <a:lnTo>
                    <a:pt x="741745" y="579143"/>
                  </a:lnTo>
                  <a:lnTo>
                    <a:pt x="717318" y="619018"/>
                  </a:lnTo>
                  <a:lnTo>
                    <a:pt x="688474" y="655584"/>
                  </a:lnTo>
                  <a:lnTo>
                    <a:pt x="655584" y="688474"/>
                  </a:lnTo>
                  <a:lnTo>
                    <a:pt x="619018" y="717318"/>
                  </a:lnTo>
                  <a:lnTo>
                    <a:pt x="579143" y="741745"/>
                  </a:lnTo>
                  <a:lnTo>
                    <a:pt x="536330" y="761387"/>
                  </a:lnTo>
                  <a:lnTo>
                    <a:pt x="490947" y="775874"/>
                  </a:lnTo>
                  <a:lnTo>
                    <a:pt x="443366" y="784838"/>
                  </a:lnTo>
                  <a:lnTo>
                    <a:pt x="393953" y="787908"/>
                  </a:lnTo>
                  <a:lnTo>
                    <a:pt x="344536" y="784838"/>
                  </a:lnTo>
                  <a:lnTo>
                    <a:pt x="296951" y="775874"/>
                  </a:lnTo>
                  <a:lnTo>
                    <a:pt x="251567" y="761387"/>
                  </a:lnTo>
                  <a:lnTo>
                    <a:pt x="208753" y="741745"/>
                  </a:lnTo>
                  <a:lnTo>
                    <a:pt x="168878" y="717318"/>
                  </a:lnTo>
                  <a:lnTo>
                    <a:pt x="132312" y="688474"/>
                  </a:lnTo>
                  <a:lnTo>
                    <a:pt x="99424" y="655584"/>
                  </a:lnTo>
                  <a:lnTo>
                    <a:pt x="70582" y="619018"/>
                  </a:lnTo>
                  <a:lnTo>
                    <a:pt x="46157" y="579143"/>
                  </a:lnTo>
                  <a:lnTo>
                    <a:pt x="26517" y="536330"/>
                  </a:lnTo>
                  <a:lnTo>
                    <a:pt x="12031" y="490947"/>
                  </a:lnTo>
                  <a:lnTo>
                    <a:pt x="3069" y="443366"/>
                  </a:lnTo>
                  <a:lnTo>
                    <a:pt x="0" y="393954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23187" y="4628387"/>
              <a:ext cx="4653534" cy="1325118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5947790" y="4002785"/>
            <a:ext cx="3120010" cy="27343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065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Положення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про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сертифікацію</a:t>
            </a:r>
            <a:endParaRPr sz="1800" dirty="0">
              <a:latin typeface="Calibri"/>
              <a:cs typeface="Calibri"/>
            </a:endParaRPr>
          </a:p>
          <a:p>
            <a:pPr algn="ctr">
              <a:lnSpc>
                <a:spcPts val="1975"/>
              </a:lnSpc>
            </a:pPr>
            <a:r>
              <a:rPr sz="1800" b="1" spc="-15" dirty="0">
                <a:latin typeface="Calibri"/>
                <a:cs typeface="Calibri"/>
              </a:rPr>
              <a:t>аудиторів, </a:t>
            </a:r>
            <a:r>
              <a:rPr sz="1800" b="1" spc="-10" dirty="0">
                <a:latin typeface="Calibri"/>
                <a:cs typeface="Calibri"/>
              </a:rPr>
              <a:t>затверджене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рішенням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АПУ</a:t>
            </a:r>
            <a:endParaRPr sz="1800" dirty="0">
              <a:latin typeface="Calibri"/>
              <a:cs typeface="Calibri"/>
            </a:endParaRPr>
          </a:p>
          <a:p>
            <a:pPr algn="ctr">
              <a:lnSpc>
                <a:spcPts val="2070"/>
              </a:lnSpc>
            </a:pPr>
            <a:r>
              <a:rPr sz="1800" b="1" dirty="0">
                <a:latin typeface="Calibri"/>
                <a:cs typeface="Calibri"/>
              </a:rPr>
              <a:t>від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26.01.2017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N338/10;</a:t>
            </a:r>
            <a:endParaRPr sz="1800" dirty="0">
              <a:latin typeface="Calibri"/>
              <a:cs typeface="Calibri"/>
            </a:endParaRPr>
          </a:p>
          <a:p>
            <a:pPr marL="17145" marR="11430" indent="-1270" algn="ctr">
              <a:lnSpc>
                <a:spcPct val="91500"/>
              </a:lnSpc>
              <a:spcBef>
                <a:spcPts val="1135"/>
              </a:spcBef>
            </a:pPr>
            <a:r>
              <a:rPr sz="1800" b="1" spc="-10" dirty="0">
                <a:latin typeface="Calibri"/>
                <a:cs typeface="Calibri"/>
              </a:rPr>
              <a:t>Положення </a:t>
            </a:r>
            <a:r>
              <a:rPr sz="1800" b="1" spc="-5" dirty="0">
                <a:latin typeface="Calibri"/>
                <a:cs typeface="Calibri"/>
              </a:rPr>
              <a:t>про Реєстр </a:t>
            </a:r>
            <a:r>
              <a:rPr sz="1800" b="1" spc="-15" dirty="0">
                <a:latin typeface="Calibri"/>
                <a:cs typeface="Calibri"/>
              </a:rPr>
              <a:t>аудиторських 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фірм</a:t>
            </a:r>
            <a:r>
              <a:rPr sz="1800" b="1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та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spc="-15" dirty="0">
                <a:latin typeface="Calibri"/>
                <a:cs typeface="Calibri"/>
              </a:rPr>
              <a:t>аудиторів,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які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одноосібно </a:t>
            </a:r>
            <a:r>
              <a:rPr sz="1800" b="1" spc="-5" dirty="0">
                <a:latin typeface="Calibri"/>
                <a:cs typeface="Calibri"/>
              </a:rPr>
              <a:t> надають </a:t>
            </a:r>
            <a:r>
              <a:rPr sz="1800" b="1" spc="-15" dirty="0">
                <a:latin typeface="Calibri"/>
                <a:cs typeface="Calibri"/>
              </a:rPr>
              <a:t>аудиторські </a:t>
            </a:r>
            <a:r>
              <a:rPr sz="1800" b="1" dirty="0">
                <a:latin typeface="Calibri"/>
                <a:cs typeface="Calibri"/>
              </a:rPr>
              <a:t>послуги (рішення </a:t>
            </a:r>
            <a:r>
              <a:rPr sz="1800" b="1" spc="-39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АПУ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№95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від 31.10.2000</a:t>
            </a:r>
            <a:r>
              <a:rPr sz="1800" b="1" spc="-5" dirty="0">
                <a:latin typeface="Calibri"/>
                <a:cs typeface="Calibri"/>
              </a:rPr>
              <a:t> р.);</a:t>
            </a:r>
            <a:endParaRPr sz="1800" dirty="0">
              <a:latin typeface="Calibri"/>
              <a:cs typeface="Calibri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725423" y="4829555"/>
            <a:ext cx="5051425" cy="1899920"/>
            <a:chOff x="725423" y="4829555"/>
            <a:chExt cx="5051425" cy="1899920"/>
          </a:xfrm>
        </p:grpSpPr>
        <p:pic>
          <p:nvPicPr>
            <p:cNvPr id="33" name="object 3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25423" y="4829555"/>
              <a:ext cx="877849" cy="877849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772667" y="4856987"/>
              <a:ext cx="788035" cy="788035"/>
            </a:xfrm>
            <a:custGeom>
              <a:avLst/>
              <a:gdLst/>
              <a:ahLst/>
              <a:cxnLst/>
              <a:rect l="l" t="t" r="r" b="b"/>
              <a:pathLst>
                <a:path w="788035" h="788035">
                  <a:moveTo>
                    <a:pt x="393953" y="0"/>
                  </a:moveTo>
                  <a:lnTo>
                    <a:pt x="344536" y="3069"/>
                  </a:lnTo>
                  <a:lnTo>
                    <a:pt x="296951" y="12033"/>
                  </a:lnTo>
                  <a:lnTo>
                    <a:pt x="251567" y="26520"/>
                  </a:lnTo>
                  <a:lnTo>
                    <a:pt x="208753" y="46162"/>
                  </a:lnTo>
                  <a:lnTo>
                    <a:pt x="168878" y="70589"/>
                  </a:lnTo>
                  <a:lnTo>
                    <a:pt x="132312" y="99433"/>
                  </a:lnTo>
                  <a:lnTo>
                    <a:pt x="99424" y="132323"/>
                  </a:lnTo>
                  <a:lnTo>
                    <a:pt x="70582" y="168889"/>
                  </a:lnTo>
                  <a:lnTo>
                    <a:pt x="46157" y="208764"/>
                  </a:lnTo>
                  <a:lnTo>
                    <a:pt x="26517" y="251577"/>
                  </a:lnTo>
                  <a:lnTo>
                    <a:pt x="12031" y="296960"/>
                  </a:lnTo>
                  <a:lnTo>
                    <a:pt x="3069" y="344541"/>
                  </a:lnTo>
                  <a:lnTo>
                    <a:pt x="0" y="393953"/>
                  </a:lnTo>
                  <a:lnTo>
                    <a:pt x="3069" y="443366"/>
                  </a:lnTo>
                  <a:lnTo>
                    <a:pt x="12031" y="490947"/>
                  </a:lnTo>
                  <a:lnTo>
                    <a:pt x="26517" y="536330"/>
                  </a:lnTo>
                  <a:lnTo>
                    <a:pt x="46157" y="579143"/>
                  </a:lnTo>
                  <a:lnTo>
                    <a:pt x="70582" y="619018"/>
                  </a:lnTo>
                  <a:lnTo>
                    <a:pt x="99424" y="655584"/>
                  </a:lnTo>
                  <a:lnTo>
                    <a:pt x="132312" y="688474"/>
                  </a:lnTo>
                  <a:lnTo>
                    <a:pt x="168878" y="717318"/>
                  </a:lnTo>
                  <a:lnTo>
                    <a:pt x="208753" y="741745"/>
                  </a:lnTo>
                  <a:lnTo>
                    <a:pt x="251567" y="761387"/>
                  </a:lnTo>
                  <a:lnTo>
                    <a:pt x="296951" y="775874"/>
                  </a:lnTo>
                  <a:lnTo>
                    <a:pt x="344536" y="784838"/>
                  </a:lnTo>
                  <a:lnTo>
                    <a:pt x="393953" y="787908"/>
                  </a:lnTo>
                  <a:lnTo>
                    <a:pt x="443366" y="784838"/>
                  </a:lnTo>
                  <a:lnTo>
                    <a:pt x="490947" y="775874"/>
                  </a:lnTo>
                  <a:lnTo>
                    <a:pt x="536330" y="761387"/>
                  </a:lnTo>
                  <a:lnTo>
                    <a:pt x="579143" y="741745"/>
                  </a:lnTo>
                  <a:lnTo>
                    <a:pt x="619018" y="717318"/>
                  </a:lnTo>
                  <a:lnTo>
                    <a:pt x="655584" y="688474"/>
                  </a:lnTo>
                  <a:lnTo>
                    <a:pt x="688474" y="655584"/>
                  </a:lnTo>
                  <a:lnTo>
                    <a:pt x="717318" y="619018"/>
                  </a:lnTo>
                  <a:lnTo>
                    <a:pt x="741745" y="579143"/>
                  </a:lnTo>
                  <a:lnTo>
                    <a:pt x="761387" y="536330"/>
                  </a:lnTo>
                  <a:lnTo>
                    <a:pt x="775874" y="490947"/>
                  </a:lnTo>
                  <a:lnTo>
                    <a:pt x="784838" y="443366"/>
                  </a:lnTo>
                  <a:lnTo>
                    <a:pt x="787907" y="393953"/>
                  </a:lnTo>
                  <a:lnTo>
                    <a:pt x="784838" y="344541"/>
                  </a:lnTo>
                  <a:lnTo>
                    <a:pt x="775874" y="296960"/>
                  </a:lnTo>
                  <a:lnTo>
                    <a:pt x="761387" y="251577"/>
                  </a:lnTo>
                  <a:lnTo>
                    <a:pt x="741745" y="208764"/>
                  </a:lnTo>
                  <a:lnTo>
                    <a:pt x="717318" y="168889"/>
                  </a:lnTo>
                  <a:lnTo>
                    <a:pt x="688474" y="132323"/>
                  </a:lnTo>
                  <a:lnTo>
                    <a:pt x="655584" y="99433"/>
                  </a:lnTo>
                  <a:lnTo>
                    <a:pt x="619018" y="70589"/>
                  </a:lnTo>
                  <a:lnTo>
                    <a:pt x="579143" y="46162"/>
                  </a:lnTo>
                  <a:lnTo>
                    <a:pt x="536330" y="26520"/>
                  </a:lnTo>
                  <a:lnTo>
                    <a:pt x="490947" y="12033"/>
                  </a:lnTo>
                  <a:lnTo>
                    <a:pt x="443366" y="3069"/>
                  </a:lnTo>
                  <a:lnTo>
                    <a:pt x="393953" y="0"/>
                  </a:lnTo>
                  <a:close/>
                </a:path>
              </a:pathLst>
            </a:custGeom>
            <a:solidFill>
              <a:srgbClr val="C2CD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72667" y="4856987"/>
              <a:ext cx="788035" cy="788035"/>
            </a:xfrm>
            <a:custGeom>
              <a:avLst/>
              <a:gdLst/>
              <a:ahLst/>
              <a:cxnLst/>
              <a:rect l="l" t="t" r="r" b="b"/>
              <a:pathLst>
                <a:path w="788035" h="788035">
                  <a:moveTo>
                    <a:pt x="0" y="393953"/>
                  </a:moveTo>
                  <a:lnTo>
                    <a:pt x="3069" y="344541"/>
                  </a:lnTo>
                  <a:lnTo>
                    <a:pt x="12031" y="296960"/>
                  </a:lnTo>
                  <a:lnTo>
                    <a:pt x="26517" y="251577"/>
                  </a:lnTo>
                  <a:lnTo>
                    <a:pt x="46157" y="208764"/>
                  </a:lnTo>
                  <a:lnTo>
                    <a:pt x="70582" y="168889"/>
                  </a:lnTo>
                  <a:lnTo>
                    <a:pt x="99424" y="132323"/>
                  </a:lnTo>
                  <a:lnTo>
                    <a:pt x="132312" y="99433"/>
                  </a:lnTo>
                  <a:lnTo>
                    <a:pt x="168878" y="70589"/>
                  </a:lnTo>
                  <a:lnTo>
                    <a:pt x="208753" y="46162"/>
                  </a:lnTo>
                  <a:lnTo>
                    <a:pt x="251567" y="26520"/>
                  </a:lnTo>
                  <a:lnTo>
                    <a:pt x="296951" y="12033"/>
                  </a:lnTo>
                  <a:lnTo>
                    <a:pt x="344536" y="3069"/>
                  </a:lnTo>
                  <a:lnTo>
                    <a:pt x="393953" y="0"/>
                  </a:lnTo>
                  <a:lnTo>
                    <a:pt x="443366" y="3069"/>
                  </a:lnTo>
                  <a:lnTo>
                    <a:pt x="490947" y="12033"/>
                  </a:lnTo>
                  <a:lnTo>
                    <a:pt x="536330" y="26520"/>
                  </a:lnTo>
                  <a:lnTo>
                    <a:pt x="579143" y="46162"/>
                  </a:lnTo>
                  <a:lnTo>
                    <a:pt x="619018" y="70589"/>
                  </a:lnTo>
                  <a:lnTo>
                    <a:pt x="655584" y="99433"/>
                  </a:lnTo>
                  <a:lnTo>
                    <a:pt x="688474" y="132323"/>
                  </a:lnTo>
                  <a:lnTo>
                    <a:pt x="717318" y="168889"/>
                  </a:lnTo>
                  <a:lnTo>
                    <a:pt x="741745" y="208764"/>
                  </a:lnTo>
                  <a:lnTo>
                    <a:pt x="761387" y="251577"/>
                  </a:lnTo>
                  <a:lnTo>
                    <a:pt x="775874" y="296960"/>
                  </a:lnTo>
                  <a:lnTo>
                    <a:pt x="784838" y="344541"/>
                  </a:lnTo>
                  <a:lnTo>
                    <a:pt x="787907" y="393953"/>
                  </a:lnTo>
                  <a:lnTo>
                    <a:pt x="784838" y="443366"/>
                  </a:lnTo>
                  <a:lnTo>
                    <a:pt x="775874" y="490947"/>
                  </a:lnTo>
                  <a:lnTo>
                    <a:pt x="761387" y="536330"/>
                  </a:lnTo>
                  <a:lnTo>
                    <a:pt x="741745" y="579143"/>
                  </a:lnTo>
                  <a:lnTo>
                    <a:pt x="717318" y="619018"/>
                  </a:lnTo>
                  <a:lnTo>
                    <a:pt x="688474" y="655584"/>
                  </a:lnTo>
                  <a:lnTo>
                    <a:pt x="655584" y="688474"/>
                  </a:lnTo>
                  <a:lnTo>
                    <a:pt x="619018" y="717318"/>
                  </a:lnTo>
                  <a:lnTo>
                    <a:pt x="579143" y="741745"/>
                  </a:lnTo>
                  <a:lnTo>
                    <a:pt x="536330" y="761387"/>
                  </a:lnTo>
                  <a:lnTo>
                    <a:pt x="490947" y="775874"/>
                  </a:lnTo>
                  <a:lnTo>
                    <a:pt x="443366" y="784838"/>
                  </a:lnTo>
                  <a:lnTo>
                    <a:pt x="393953" y="787908"/>
                  </a:lnTo>
                  <a:lnTo>
                    <a:pt x="344536" y="784838"/>
                  </a:lnTo>
                  <a:lnTo>
                    <a:pt x="296951" y="775874"/>
                  </a:lnTo>
                  <a:lnTo>
                    <a:pt x="251567" y="761387"/>
                  </a:lnTo>
                  <a:lnTo>
                    <a:pt x="208753" y="741745"/>
                  </a:lnTo>
                  <a:lnTo>
                    <a:pt x="168878" y="717318"/>
                  </a:lnTo>
                  <a:lnTo>
                    <a:pt x="132312" y="688474"/>
                  </a:lnTo>
                  <a:lnTo>
                    <a:pt x="99424" y="655584"/>
                  </a:lnTo>
                  <a:lnTo>
                    <a:pt x="70582" y="619018"/>
                  </a:lnTo>
                  <a:lnTo>
                    <a:pt x="46157" y="579143"/>
                  </a:lnTo>
                  <a:lnTo>
                    <a:pt x="26517" y="536330"/>
                  </a:lnTo>
                  <a:lnTo>
                    <a:pt x="12031" y="490947"/>
                  </a:lnTo>
                  <a:lnTo>
                    <a:pt x="3069" y="443366"/>
                  </a:lnTo>
                  <a:lnTo>
                    <a:pt x="0" y="393953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23187" y="5855208"/>
              <a:ext cx="4653534" cy="874026"/>
            </a:xfrm>
            <a:prstGeom prst="rect">
              <a:avLst/>
            </a:prstGeom>
          </p:spPr>
        </p:pic>
      </p:grpSp>
      <p:sp>
        <p:nvSpPr>
          <p:cNvPr id="37" name="object 37"/>
          <p:cNvSpPr txBox="1"/>
          <p:nvPr/>
        </p:nvSpPr>
        <p:spPr>
          <a:xfrm>
            <a:off x="1733804" y="6098844"/>
            <a:ext cx="38519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alibri"/>
                <a:cs typeface="Calibri"/>
              </a:rPr>
              <a:t>Рішення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Аудиторської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палати </a:t>
            </a:r>
            <a:r>
              <a:rPr sz="1800" b="1" spc="-10" dirty="0">
                <a:latin typeface="Calibri"/>
                <a:cs typeface="Calibri"/>
              </a:rPr>
              <a:t>України.</a:t>
            </a:r>
            <a:endParaRPr sz="1800" dirty="0">
              <a:latin typeface="Calibri"/>
              <a:cs typeface="Calibri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725423" y="5852159"/>
            <a:ext cx="878205" cy="878205"/>
            <a:chOff x="725423" y="5852159"/>
            <a:chExt cx="878205" cy="878205"/>
          </a:xfrm>
        </p:grpSpPr>
        <p:pic>
          <p:nvPicPr>
            <p:cNvPr id="39" name="object 3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25423" y="5852159"/>
              <a:ext cx="877849" cy="877849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772667" y="5879591"/>
              <a:ext cx="788035" cy="788035"/>
            </a:xfrm>
            <a:custGeom>
              <a:avLst/>
              <a:gdLst/>
              <a:ahLst/>
              <a:cxnLst/>
              <a:rect l="l" t="t" r="r" b="b"/>
              <a:pathLst>
                <a:path w="788035" h="788034">
                  <a:moveTo>
                    <a:pt x="393953" y="0"/>
                  </a:moveTo>
                  <a:lnTo>
                    <a:pt x="344536" y="3069"/>
                  </a:lnTo>
                  <a:lnTo>
                    <a:pt x="296951" y="12031"/>
                  </a:lnTo>
                  <a:lnTo>
                    <a:pt x="251567" y="26517"/>
                  </a:lnTo>
                  <a:lnTo>
                    <a:pt x="208753" y="46157"/>
                  </a:lnTo>
                  <a:lnTo>
                    <a:pt x="168878" y="70582"/>
                  </a:lnTo>
                  <a:lnTo>
                    <a:pt x="132312" y="99424"/>
                  </a:lnTo>
                  <a:lnTo>
                    <a:pt x="99424" y="132312"/>
                  </a:lnTo>
                  <a:lnTo>
                    <a:pt x="70582" y="168878"/>
                  </a:lnTo>
                  <a:lnTo>
                    <a:pt x="46157" y="208753"/>
                  </a:lnTo>
                  <a:lnTo>
                    <a:pt x="26517" y="251567"/>
                  </a:lnTo>
                  <a:lnTo>
                    <a:pt x="12031" y="296951"/>
                  </a:lnTo>
                  <a:lnTo>
                    <a:pt x="3069" y="344536"/>
                  </a:lnTo>
                  <a:lnTo>
                    <a:pt x="0" y="393954"/>
                  </a:lnTo>
                  <a:lnTo>
                    <a:pt x="3069" y="443371"/>
                  </a:lnTo>
                  <a:lnTo>
                    <a:pt x="12031" y="490956"/>
                  </a:lnTo>
                  <a:lnTo>
                    <a:pt x="26517" y="536340"/>
                  </a:lnTo>
                  <a:lnTo>
                    <a:pt x="46157" y="579154"/>
                  </a:lnTo>
                  <a:lnTo>
                    <a:pt x="70582" y="619029"/>
                  </a:lnTo>
                  <a:lnTo>
                    <a:pt x="99424" y="655595"/>
                  </a:lnTo>
                  <a:lnTo>
                    <a:pt x="132312" y="688483"/>
                  </a:lnTo>
                  <a:lnTo>
                    <a:pt x="168878" y="717325"/>
                  </a:lnTo>
                  <a:lnTo>
                    <a:pt x="208753" y="741750"/>
                  </a:lnTo>
                  <a:lnTo>
                    <a:pt x="251567" y="761390"/>
                  </a:lnTo>
                  <a:lnTo>
                    <a:pt x="296951" y="775876"/>
                  </a:lnTo>
                  <a:lnTo>
                    <a:pt x="344536" y="784838"/>
                  </a:lnTo>
                  <a:lnTo>
                    <a:pt x="393953" y="787908"/>
                  </a:lnTo>
                  <a:lnTo>
                    <a:pt x="443366" y="784838"/>
                  </a:lnTo>
                  <a:lnTo>
                    <a:pt x="490947" y="775876"/>
                  </a:lnTo>
                  <a:lnTo>
                    <a:pt x="536330" y="761390"/>
                  </a:lnTo>
                  <a:lnTo>
                    <a:pt x="579143" y="741750"/>
                  </a:lnTo>
                  <a:lnTo>
                    <a:pt x="619018" y="717325"/>
                  </a:lnTo>
                  <a:lnTo>
                    <a:pt x="655584" y="688483"/>
                  </a:lnTo>
                  <a:lnTo>
                    <a:pt x="688474" y="655595"/>
                  </a:lnTo>
                  <a:lnTo>
                    <a:pt x="717318" y="619029"/>
                  </a:lnTo>
                  <a:lnTo>
                    <a:pt x="741745" y="579154"/>
                  </a:lnTo>
                  <a:lnTo>
                    <a:pt x="761387" y="536340"/>
                  </a:lnTo>
                  <a:lnTo>
                    <a:pt x="775874" y="490956"/>
                  </a:lnTo>
                  <a:lnTo>
                    <a:pt x="784838" y="443371"/>
                  </a:lnTo>
                  <a:lnTo>
                    <a:pt x="787907" y="393954"/>
                  </a:lnTo>
                  <a:lnTo>
                    <a:pt x="784838" y="344536"/>
                  </a:lnTo>
                  <a:lnTo>
                    <a:pt x="775874" y="296951"/>
                  </a:lnTo>
                  <a:lnTo>
                    <a:pt x="761387" y="251567"/>
                  </a:lnTo>
                  <a:lnTo>
                    <a:pt x="741745" y="208753"/>
                  </a:lnTo>
                  <a:lnTo>
                    <a:pt x="717318" y="168878"/>
                  </a:lnTo>
                  <a:lnTo>
                    <a:pt x="688474" y="132312"/>
                  </a:lnTo>
                  <a:lnTo>
                    <a:pt x="655584" y="99424"/>
                  </a:lnTo>
                  <a:lnTo>
                    <a:pt x="619018" y="70582"/>
                  </a:lnTo>
                  <a:lnTo>
                    <a:pt x="579143" y="46157"/>
                  </a:lnTo>
                  <a:lnTo>
                    <a:pt x="536330" y="26517"/>
                  </a:lnTo>
                  <a:lnTo>
                    <a:pt x="490947" y="12031"/>
                  </a:lnTo>
                  <a:lnTo>
                    <a:pt x="443366" y="3069"/>
                  </a:lnTo>
                  <a:lnTo>
                    <a:pt x="393953" y="0"/>
                  </a:lnTo>
                  <a:close/>
                </a:path>
              </a:pathLst>
            </a:custGeom>
            <a:solidFill>
              <a:srgbClr val="C2CD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72667" y="5879591"/>
              <a:ext cx="788035" cy="788035"/>
            </a:xfrm>
            <a:custGeom>
              <a:avLst/>
              <a:gdLst/>
              <a:ahLst/>
              <a:cxnLst/>
              <a:rect l="l" t="t" r="r" b="b"/>
              <a:pathLst>
                <a:path w="788035" h="788034">
                  <a:moveTo>
                    <a:pt x="0" y="393954"/>
                  </a:moveTo>
                  <a:lnTo>
                    <a:pt x="3069" y="344536"/>
                  </a:lnTo>
                  <a:lnTo>
                    <a:pt x="12031" y="296951"/>
                  </a:lnTo>
                  <a:lnTo>
                    <a:pt x="26517" y="251567"/>
                  </a:lnTo>
                  <a:lnTo>
                    <a:pt x="46157" y="208753"/>
                  </a:lnTo>
                  <a:lnTo>
                    <a:pt x="70582" y="168878"/>
                  </a:lnTo>
                  <a:lnTo>
                    <a:pt x="99424" y="132312"/>
                  </a:lnTo>
                  <a:lnTo>
                    <a:pt x="132312" y="99424"/>
                  </a:lnTo>
                  <a:lnTo>
                    <a:pt x="168878" y="70582"/>
                  </a:lnTo>
                  <a:lnTo>
                    <a:pt x="208753" y="46157"/>
                  </a:lnTo>
                  <a:lnTo>
                    <a:pt x="251567" y="26517"/>
                  </a:lnTo>
                  <a:lnTo>
                    <a:pt x="296951" y="12031"/>
                  </a:lnTo>
                  <a:lnTo>
                    <a:pt x="344536" y="3069"/>
                  </a:lnTo>
                  <a:lnTo>
                    <a:pt x="393953" y="0"/>
                  </a:lnTo>
                  <a:lnTo>
                    <a:pt x="443366" y="3069"/>
                  </a:lnTo>
                  <a:lnTo>
                    <a:pt x="490947" y="12031"/>
                  </a:lnTo>
                  <a:lnTo>
                    <a:pt x="536330" y="26517"/>
                  </a:lnTo>
                  <a:lnTo>
                    <a:pt x="579143" y="46157"/>
                  </a:lnTo>
                  <a:lnTo>
                    <a:pt x="619018" y="70582"/>
                  </a:lnTo>
                  <a:lnTo>
                    <a:pt x="655584" y="99424"/>
                  </a:lnTo>
                  <a:lnTo>
                    <a:pt x="688474" y="132312"/>
                  </a:lnTo>
                  <a:lnTo>
                    <a:pt x="717318" y="168878"/>
                  </a:lnTo>
                  <a:lnTo>
                    <a:pt x="741745" y="208753"/>
                  </a:lnTo>
                  <a:lnTo>
                    <a:pt x="761387" y="251567"/>
                  </a:lnTo>
                  <a:lnTo>
                    <a:pt x="775874" y="296951"/>
                  </a:lnTo>
                  <a:lnTo>
                    <a:pt x="784838" y="344536"/>
                  </a:lnTo>
                  <a:lnTo>
                    <a:pt x="787907" y="393954"/>
                  </a:lnTo>
                  <a:lnTo>
                    <a:pt x="784838" y="443371"/>
                  </a:lnTo>
                  <a:lnTo>
                    <a:pt x="775874" y="490956"/>
                  </a:lnTo>
                  <a:lnTo>
                    <a:pt x="761387" y="536340"/>
                  </a:lnTo>
                  <a:lnTo>
                    <a:pt x="741745" y="579154"/>
                  </a:lnTo>
                  <a:lnTo>
                    <a:pt x="717318" y="619029"/>
                  </a:lnTo>
                  <a:lnTo>
                    <a:pt x="688474" y="655595"/>
                  </a:lnTo>
                  <a:lnTo>
                    <a:pt x="655584" y="688483"/>
                  </a:lnTo>
                  <a:lnTo>
                    <a:pt x="619018" y="717325"/>
                  </a:lnTo>
                  <a:lnTo>
                    <a:pt x="579143" y="741750"/>
                  </a:lnTo>
                  <a:lnTo>
                    <a:pt x="536330" y="761390"/>
                  </a:lnTo>
                  <a:lnTo>
                    <a:pt x="490947" y="775876"/>
                  </a:lnTo>
                  <a:lnTo>
                    <a:pt x="443366" y="784838"/>
                  </a:lnTo>
                  <a:lnTo>
                    <a:pt x="393953" y="787908"/>
                  </a:lnTo>
                  <a:lnTo>
                    <a:pt x="344536" y="784838"/>
                  </a:lnTo>
                  <a:lnTo>
                    <a:pt x="296951" y="775876"/>
                  </a:lnTo>
                  <a:lnTo>
                    <a:pt x="251567" y="761390"/>
                  </a:lnTo>
                  <a:lnTo>
                    <a:pt x="208753" y="741750"/>
                  </a:lnTo>
                  <a:lnTo>
                    <a:pt x="168878" y="717325"/>
                  </a:lnTo>
                  <a:lnTo>
                    <a:pt x="132312" y="688483"/>
                  </a:lnTo>
                  <a:lnTo>
                    <a:pt x="99424" y="655595"/>
                  </a:lnTo>
                  <a:lnTo>
                    <a:pt x="70582" y="619029"/>
                  </a:lnTo>
                  <a:lnTo>
                    <a:pt x="46157" y="579154"/>
                  </a:lnTo>
                  <a:lnTo>
                    <a:pt x="26517" y="536340"/>
                  </a:lnTo>
                  <a:lnTo>
                    <a:pt x="12031" y="490956"/>
                  </a:lnTo>
                  <a:lnTo>
                    <a:pt x="3069" y="443371"/>
                  </a:lnTo>
                  <a:lnTo>
                    <a:pt x="0" y="393954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2" name="object 42"/>
          <p:cNvGrpSpPr/>
          <p:nvPr/>
        </p:nvGrpSpPr>
        <p:grpSpPr>
          <a:xfrm>
            <a:off x="6334070" y="732535"/>
            <a:ext cx="2173334" cy="2330205"/>
            <a:chOff x="6839711" y="623316"/>
            <a:chExt cx="2129155" cy="2908300"/>
          </a:xfrm>
        </p:grpSpPr>
        <p:pic>
          <p:nvPicPr>
            <p:cNvPr id="43" name="object 4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839711" y="623316"/>
              <a:ext cx="2129028" cy="2907791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874763" y="658368"/>
              <a:ext cx="2008631" cy="2787395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6870191" y="653796"/>
              <a:ext cx="2018030" cy="2796540"/>
            </a:xfrm>
            <a:custGeom>
              <a:avLst/>
              <a:gdLst/>
              <a:ahLst/>
              <a:cxnLst/>
              <a:rect l="l" t="t" r="r" b="b"/>
              <a:pathLst>
                <a:path w="2018029" h="2796540">
                  <a:moveTo>
                    <a:pt x="0" y="2796540"/>
                  </a:moveTo>
                  <a:lnTo>
                    <a:pt x="2017776" y="2796540"/>
                  </a:lnTo>
                  <a:lnTo>
                    <a:pt x="2017776" y="0"/>
                  </a:lnTo>
                  <a:lnTo>
                    <a:pt x="0" y="0"/>
                  </a:lnTo>
                  <a:lnTo>
                    <a:pt x="0" y="2796540"/>
                  </a:lnTo>
                  <a:close/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6058915" y="3282629"/>
            <a:ext cx="3085085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spcBef>
                <a:spcPts val="105"/>
              </a:spcBef>
            </a:pPr>
            <a:r>
              <a:rPr lang="ru-RU" b="1" spc="-20" dirty="0" err="1">
                <a:cs typeface="Calibri"/>
              </a:rPr>
              <a:t>Господарський</a:t>
            </a:r>
            <a:r>
              <a:rPr lang="ru-RU" b="1" spc="-20" dirty="0">
                <a:cs typeface="Calibri"/>
              </a:rPr>
              <a:t> </a:t>
            </a:r>
            <a:r>
              <a:rPr lang="ru-RU" b="1" spc="-25" dirty="0">
                <a:cs typeface="Calibri"/>
              </a:rPr>
              <a:t>кодекс </a:t>
            </a:r>
            <a:r>
              <a:rPr lang="ru-RU" b="1" spc="-10" dirty="0" err="1">
                <a:cs typeface="Calibri"/>
              </a:rPr>
              <a:t>України</a:t>
            </a:r>
            <a:r>
              <a:rPr lang="ru-RU" b="1" spc="-10" dirty="0">
                <a:cs typeface="Calibri"/>
              </a:rPr>
              <a:t> </a:t>
            </a:r>
            <a:r>
              <a:rPr lang="ru-RU" b="1" dirty="0" err="1">
                <a:cs typeface="Calibri"/>
              </a:rPr>
              <a:t>від</a:t>
            </a:r>
            <a:r>
              <a:rPr lang="ru-RU" b="1" dirty="0">
                <a:cs typeface="Calibri"/>
              </a:rPr>
              <a:t> </a:t>
            </a:r>
            <a:r>
              <a:rPr lang="ru-RU" b="1" spc="-395" dirty="0">
                <a:cs typeface="Calibri"/>
              </a:rPr>
              <a:t> </a:t>
            </a:r>
            <a:r>
              <a:rPr lang="ru-RU" b="1" spc="-5" dirty="0">
                <a:cs typeface="Calibri"/>
              </a:rPr>
              <a:t>16.01.03р.</a:t>
            </a:r>
            <a:r>
              <a:rPr lang="ru-RU" b="1" spc="-10" dirty="0">
                <a:cs typeface="Calibri"/>
              </a:rPr>
              <a:t> №436-ІV</a:t>
            </a:r>
            <a:r>
              <a:rPr lang="ru-RU" b="1" spc="-10" dirty="0" smtClean="0">
                <a:cs typeface="Calibri"/>
              </a:rPr>
              <a:t>;</a:t>
            </a:r>
            <a:endParaRPr lang="ru-RU" dirty="0">
              <a:cs typeface="Calibri"/>
            </a:endParaRPr>
          </a:p>
        </p:txBody>
      </p:sp>
      <p:sp>
        <p:nvSpPr>
          <p:cNvPr id="48" name="Прямокутник 47"/>
          <p:cNvSpPr/>
          <p:nvPr/>
        </p:nvSpPr>
        <p:spPr>
          <a:xfrm>
            <a:off x="1650516" y="3918810"/>
            <a:ext cx="39351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err="1"/>
              <a:t>Внутрішньофірмові</a:t>
            </a:r>
            <a:r>
              <a:rPr lang="uk-UA" b="1" dirty="0"/>
              <a:t> стандарти аудиторської діяльності</a:t>
            </a:r>
          </a:p>
        </p:txBody>
      </p:sp>
      <p:sp>
        <p:nvSpPr>
          <p:cNvPr id="49" name="Прямокутник 48"/>
          <p:cNvSpPr/>
          <p:nvPr/>
        </p:nvSpPr>
        <p:spPr>
          <a:xfrm>
            <a:off x="1650516" y="4927838"/>
            <a:ext cx="39351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/>
              <a:t>Договір на проведення аудиту або надання аудиторських послуг</a:t>
            </a:r>
            <a:endParaRPr lang="uk-UA" b="1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2971800"/>
            <a:ext cx="4495800" cy="3799171"/>
          </a:xfrm>
          <a:prstGeom prst="rect">
            <a:avLst/>
          </a:prstGeom>
        </p:spPr>
      </p:pic>
      <p:pic>
        <p:nvPicPr>
          <p:cNvPr id="11266" name="Picture 2" descr="Этика рисунок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036" y="304800"/>
            <a:ext cx="72009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3962400"/>
            <a:ext cx="30861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4145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962891" y="533400"/>
            <a:ext cx="77724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Правові засади провадження аудиторської діяльності в Україні визначає </a:t>
            </a:r>
            <a:r>
              <a:rPr lang="uk-UA" b="1" dirty="0"/>
              <a:t>Закон України «Про аудит фінансової звітності та аудиторську діяльність», </a:t>
            </a:r>
            <a:r>
              <a:rPr lang="uk-UA" dirty="0"/>
              <a:t>прийнятий 21 грудня 2017 року</a:t>
            </a:r>
            <a:r>
              <a:rPr lang="uk-UA" dirty="0" smtClean="0"/>
              <a:t>.</a:t>
            </a:r>
          </a:p>
          <a:p>
            <a:endParaRPr lang="uk-UA" dirty="0"/>
          </a:p>
          <a:p>
            <a:r>
              <a:rPr lang="uk-UA" dirty="0"/>
              <a:t>Відповідно до Закону України «Про аудит фінансової звітності та аудиторську діяльність» юридичною особою, яка здійснює професійне самоврядування аудиторів та не має на меті отримання прибутку, утворюється з метою забезпечення реалізації завдань аудиторського самоврядування, є </a:t>
            </a:r>
            <a:r>
              <a:rPr lang="uk-UA" b="1" dirty="0"/>
              <a:t>Аудиторська палата України.</a:t>
            </a:r>
          </a:p>
        </p:txBody>
      </p:sp>
      <p:pic>
        <p:nvPicPr>
          <p:cNvPr id="4098" name="Picture 2" descr="До відома інформація про створення Аудиторської палати України відповідно до вимог  Закону України «Про аудит фінансової звітності та аудиторську діяльність»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3888" y="3429000"/>
            <a:ext cx="6331404" cy="3282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72880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22164" y="0"/>
            <a:ext cx="6417310" cy="813435"/>
            <a:chOff x="722164" y="0"/>
            <a:chExt cx="6417310" cy="8134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2164" y="168061"/>
              <a:ext cx="2233860" cy="36337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87396" y="0"/>
              <a:ext cx="1812798" cy="81305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69079" y="0"/>
              <a:ext cx="1910333" cy="81305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38216" y="0"/>
              <a:ext cx="657606" cy="81305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64708" y="0"/>
              <a:ext cx="1474469" cy="813053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706323" y="5842"/>
            <a:ext cx="607695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0" dirty="0"/>
              <a:t>Аудиторська</a:t>
            </a:r>
            <a:r>
              <a:rPr spc="-45" dirty="0"/>
              <a:t> </a:t>
            </a:r>
            <a:r>
              <a:rPr spc="-5" dirty="0"/>
              <a:t>палата</a:t>
            </a:r>
            <a:r>
              <a:rPr spc="-35" dirty="0"/>
              <a:t> </a:t>
            </a:r>
            <a:r>
              <a:rPr spc="-15" dirty="0"/>
              <a:t>України</a:t>
            </a:r>
            <a:r>
              <a:rPr spc="-30" dirty="0"/>
              <a:t> </a:t>
            </a:r>
            <a:r>
              <a:rPr dirty="0"/>
              <a:t>(АПУ)</a:t>
            </a:r>
          </a:p>
        </p:txBody>
      </p:sp>
      <p:grpSp>
        <p:nvGrpSpPr>
          <p:cNvPr id="9" name="object 9"/>
          <p:cNvGrpSpPr/>
          <p:nvPr/>
        </p:nvGrpSpPr>
        <p:grpSpPr>
          <a:xfrm>
            <a:off x="69990" y="563735"/>
            <a:ext cx="587375" cy="808355"/>
            <a:chOff x="69990" y="563735"/>
            <a:chExt cx="587375" cy="808355"/>
          </a:xfrm>
        </p:grpSpPr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9990" y="563735"/>
              <a:ext cx="586992" cy="80793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4968" y="702538"/>
              <a:ext cx="475526" cy="56847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8203" y="579120"/>
              <a:ext cx="515112" cy="73761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08203" y="579120"/>
              <a:ext cx="515620" cy="737870"/>
            </a:xfrm>
            <a:custGeom>
              <a:avLst/>
              <a:gdLst/>
              <a:ahLst/>
              <a:cxnLst/>
              <a:rect l="l" t="t" r="r" b="b"/>
              <a:pathLst>
                <a:path w="515620" h="737869">
                  <a:moveTo>
                    <a:pt x="515112" y="0"/>
                  </a:moveTo>
                  <a:lnTo>
                    <a:pt x="515112" y="480059"/>
                  </a:lnTo>
                  <a:lnTo>
                    <a:pt x="257556" y="737615"/>
                  </a:lnTo>
                  <a:lnTo>
                    <a:pt x="0" y="480059"/>
                  </a:lnTo>
                  <a:lnTo>
                    <a:pt x="0" y="0"/>
                  </a:lnTo>
                  <a:lnTo>
                    <a:pt x="257556" y="257555"/>
                  </a:lnTo>
                  <a:lnTo>
                    <a:pt x="515112" y="0"/>
                  </a:lnTo>
                  <a:close/>
                </a:path>
              </a:pathLst>
            </a:custGeom>
            <a:ln w="9144">
              <a:solidFill>
                <a:srgbClr val="1F48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93624" y="771525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18553" y="574357"/>
            <a:ext cx="7870825" cy="488315"/>
            <a:chOff x="618553" y="574357"/>
            <a:chExt cx="7870825" cy="488315"/>
          </a:xfrm>
        </p:grpSpPr>
        <p:sp>
          <p:nvSpPr>
            <p:cNvPr id="16" name="object 16"/>
            <p:cNvSpPr/>
            <p:nvPr/>
          </p:nvSpPr>
          <p:spPr>
            <a:xfrm>
              <a:off x="623316" y="579119"/>
              <a:ext cx="7861300" cy="478790"/>
            </a:xfrm>
            <a:custGeom>
              <a:avLst/>
              <a:gdLst/>
              <a:ahLst/>
              <a:cxnLst/>
              <a:rect l="l" t="t" r="r" b="b"/>
              <a:pathLst>
                <a:path w="7861300" h="478790">
                  <a:moveTo>
                    <a:pt x="7781035" y="0"/>
                  </a:moveTo>
                  <a:lnTo>
                    <a:pt x="0" y="0"/>
                  </a:lnTo>
                  <a:lnTo>
                    <a:pt x="0" y="478535"/>
                  </a:lnTo>
                  <a:lnTo>
                    <a:pt x="7781035" y="478535"/>
                  </a:lnTo>
                  <a:lnTo>
                    <a:pt x="7812089" y="472271"/>
                  </a:lnTo>
                  <a:lnTo>
                    <a:pt x="7837439" y="455183"/>
                  </a:lnTo>
                  <a:lnTo>
                    <a:pt x="7854527" y="429833"/>
                  </a:lnTo>
                  <a:lnTo>
                    <a:pt x="7860791" y="398779"/>
                  </a:lnTo>
                  <a:lnTo>
                    <a:pt x="7860791" y="79755"/>
                  </a:lnTo>
                  <a:lnTo>
                    <a:pt x="7854527" y="48702"/>
                  </a:lnTo>
                  <a:lnTo>
                    <a:pt x="7837439" y="23352"/>
                  </a:lnTo>
                  <a:lnTo>
                    <a:pt x="7812089" y="6264"/>
                  </a:lnTo>
                  <a:lnTo>
                    <a:pt x="7781035" y="0"/>
                  </a:lnTo>
                  <a:close/>
                </a:path>
              </a:pathLst>
            </a:custGeom>
            <a:solidFill>
              <a:srgbClr val="EDEBE0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23316" y="579119"/>
              <a:ext cx="7861300" cy="478790"/>
            </a:xfrm>
            <a:custGeom>
              <a:avLst/>
              <a:gdLst/>
              <a:ahLst/>
              <a:cxnLst/>
              <a:rect l="l" t="t" r="r" b="b"/>
              <a:pathLst>
                <a:path w="7861300" h="478790">
                  <a:moveTo>
                    <a:pt x="7860791" y="79755"/>
                  </a:moveTo>
                  <a:lnTo>
                    <a:pt x="7860791" y="398779"/>
                  </a:lnTo>
                  <a:lnTo>
                    <a:pt x="7854527" y="429833"/>
                  </a:lnTo>
                  <a:lnTo>
                    <a:pt x="7837439" y="455183"/>
                  </a:lnTo>
                  <a:lnTo>
                    <a:pt x="7812089" y="472271"/>
                  </a:lnTo>
                  <a:lnTo>
                    <a:pt x="7781035" y="478535"/>
                  </a:lnTo>
                  <a:lnTo>
                    <a:pt x="0" y="478535"/>
                  </a:lnTo>
                  <a:lnTo>
                    <a:pt x="0" y="0"/>
                  </a:lnTo>
                  <a:lnTo>
                    <a:pt x="7781035" y="0"/>
                  </a:lnTo>
                  <a:lnTo>
                    <a:pt x="7812089" y="6264"/>
                  </a:lnTo>
                  <a:lnTo>
                    <a:pt x="7837439" y="23352"/>
                  </a:lnTo>
                  <a:lnTo>
                    <a:pt x="7854527" y="48702"/>
                  </a:lnTo>
                  <a:lnTo>
                    <a:pt x="7860791" y="79755"/>
                  </a:lnTo>
                  <a:close/>
                </a:path>
              </a:pathLst>
            </a:custGeom>
            <a:ln w="9144">
              <a:solidFill>
                <a:srgbClr val="1F48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738631" y="642620"/>
            <a:ext cx="717295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6220" indent="-224154">
              <a:lnSpc>
                <a:spcPct val="100000"/>
              </a:lnSpc>
              <a:spcBef>
                <a:spcPts val="100"/>
              </a:spcBef>
              <a:buChar char="•"/>
              <a:tabLst>
                <a:tab pos="236854" algn="l"/>
              </a:tabLst>
            </a:pPr>
            <a:r>
              <a:rPr sz="1800" spc="-10" dirty="0">
                <a:latin typeface="Calibri"/>
                <a:cs typeface="Calibri"/>
              </a:rPr>
              <a:t>здійснює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сертифікацію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та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реєстрацію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суб’єктів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аудиторської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діяльності;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60960" y="1217663"/>
            <a:ext cx="605155" cy="835660"/>
            <a:chOff x="60960" y="1217663"/>
            <a:chExt cx="605155" cy="835660"/>
          </a:xfrm>
        </p:grpSpPr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0960" y="1217663"/>
              <a:ext cx="605053" cy="835164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4968" y="1374622"/>
              <a:ext cx="475526" cy="56847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8204" y="1251203"/>
              <a:ext cx="515112" cy="737616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08204" y="1251203"/>
              <a:ext cx="515620" cy="737870"/>
            </a:xfrm>
            <a:custGeom>
              <a:avLst/>
              <a:gdLst/>
              <a:ahLst/>
              <a:cxnLst/>
              <a:rect l="l" t="t" r="r" b="b"/>
              <a:pathLst>
                <a:path w="515620" h="737869">
                  <a:moveTo>
                    <a:pt x="515112" y="0"/>
                  </a:moveTo>
                  <a:lnTo>
                    <a:pt x="515112" y="480060"/>
                  </a:lnTo>
                  <a:lnTo>
                    <a:pt x="257556" y="737616"/>
                  </a:lnTo>
                  <a:lnTo>
                    <a:pt x="0" y="480060"/>
                  </a:lnTo>
                  <a:lnTo>
                    <a:pt x="0" y="0"/>
                  </a:lnTo>
                  <a:lnTo>
                    <a:pt x="257556" y="257556"/>
                  </a:lnTo>
                  <a:lnTo>
                    <a:pt x="515112" y="0"/>
                  </a:lnTo>
                  <a:close/>
                </a:path>
              </a:pathLst>
            </a:custGeom>
            <a:ln w="9144">
              <a:solidFill>
                <a:srgbClr val="1F48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293624" y="1443990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2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618553" y="1246441"/>
            <a:ext cx="7870825" cy="488315"/>
            <a:chOff x="618553" y="1246441"/>
            <a:chExt cx="7870825" cy="488315"/>
          </a:xfrm>
        </p:grpSpPr>
        <p:sp>
          <p:nvSpPr>
            <p:cNvPr id="26" name="object 26"/>
            <p:cNvSpPr/>
            <p:nvPr/>
          </p:nvSpPr>
          <p:spPr>
            <a:xfrm>
              <a:off x="623316" y="1251203"/>
              <a:ext cx="7861300" cy="478790"/>
            </a:xfrm>
            <a:custGeom>
              <a:avLst/>
              <a:gdLst/>
              <a:ahLst/>
              <a:cxnLst/>
              <a:rect l="l" t="t" r="r" b="b"/>
              <a:pathLst>
                <a:path w="7861300" h="478789">
                  <a:moveTo>
                    <a:pt x="7781035" y="0"/>
                  </a:moveTo>
                  <a:lnTo>
                    <a:pt x="0" y="0"/>
                  </a:lnTo>
                  <a:lnTo>
                    <a:pt x="0" y="478536"/>
                  </a:lnTo>
                  <a:lnTo>
                    <a:pt x="7781035" y="478536"/>
                  </a:lnTo>
                  <a:lnTo>
                    <a:pt x="7812089" y="472271"/>
                  </a:lnTo>
                  <a:lnTo>
                    <a:pt x="7837439" y="455183"/>
                  </a:lnTo>
                  <a:lnTo>
                    <a:pt x="7854527" y="429833"/>
                  </a:lnTo>
                  <a:lnTo>
                    <a:pt x="7860791" y="398780"/>
                  </a:lnTo>
                  <a:lnTo>
                    <a:pt x="7860791" y="79756"/>
                  </a:lnTo>
                  <a:lnTo>
                    <a:pt x="7854527" y="48702"/>
                  </a:lnTo>
                  <a:lnTo>
                    <a:pt x="7837439" y="23352"/>
                  </a:lnTo>
                  <a:lnTo>
                    <a:pt x="7812089" y="6264"/>
                  </a:lnTo>
                  <a:lnTo>
                    <a:pt x="7781035" y="0"/>
                  </a:lnTo>
                  <a:close/>
                </a:path>
              </a:pathLst>
            </a:custGeom>
            <a:solidFill>
              <a:srgbClr val="EDEBE0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23316" y="1251203"/>
              <a:ext cx="7861300" cy="478790"/>
            </a:xfrm>
            <a:custGeom>
              <a:avLst/>
              <a:gdLst/>
              <a:ahLst/>
              <a:cxnLst/>
              <a:rect l="l" t="t" r="r" b="b"/>
              <a:pathLst>
                <a:path w="7861300" h="478789">
                  <a:moveTo>
                    <a:pt x="7860791" y="79756"/>
                  </a:moveTo>
                  <a:lnTo>
                    <a:pt x="7860791" y="398780"/>
                  </a:lnTo>
                  <a:lnTo>
                    <a:pt x="7854527" y="429833"/>
                  </a:lnTo>
                  <a:lnTo>
                    <a:pt x="7837439" y="455183"/>
                  </a:lnTo>
                  <a:lnTo>
                    <a:pt x="7812089" y="472271"/>
                  </a:lnTo>
                  <a:lnTo>
                    <a:pt x="7781035" y="478536"/>
                  </a:lnTo>
                  <a:lnTo>
                    <a:pt x="0" y="478536"/>
                  </a:lnTo>
                  <a:lnTo>
                    <a:pt x="0" y="0"/>
                  </a:lnTo>
                  <a:lnTo>
                    <a:pt x="7781035" y="0"/>
                  </a:lnTo>
                  <a:lnTo>
                    <a:pt x="7812089" y="6264"/>
                  </a:lnTo>
                  <a:lnTo>
                    <a:pt x="7837439" y="23352"/>
                  </a:lnTo>
                  <a:lnTo>
                    <a:pt x="7854527" y="48702"/>
                  </a:lnTo>
                  <a:lnTo>
                    <a:pt x="7860791" y="79756"/>
                  </a:lnTo>
                  <a:close/>
                </a:path>
              </a:pathLst>
            </a:custGeom>
            <a:ln w="9144">
              <a:solidFill>
                <a:srgbClr val="1F48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738631" y="1314958"/>
            <a:ext cx="31127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100"/>
              </a:spcBef>
              <a:buChar char="•"/>
              <a:tabLst>
                <a:tab pos="185420" algn="l"/>
              </a:tabLst>
            </a:pPr>
            <a:r>
              <a:rPr sz="1800" spc="-10" dirty="0">
                <a:latin typeface="Calibri"/>
                <a:cs typeface="Calibri"/>
              </a:rPr>
              <a:t>затверджує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стандарти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аудиту;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60960" y="1889747"/>
            <a:ext cx="605155" cy="835660"/>
            <a:chOff x="60960" y="1889747"/>
            <a:chExt cx="605155" cy="835660"/>
          </a:xfrm>
        </p:grpSpPr>
        <p:pic>
          <p:nvPicPr>
            <p:cNvPr id="30" name="object 3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0960" y="1889747"/>
              <a:ext cx="605053" cy="835164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24968" y="2046706"/>
              <a:ext cx="475526" cy="568477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8204" y="1923287"/>
              <a:ext cx="515112" cy="737615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108204" y="1923287"/>
              <a:ext cx="515620" cy="737870"/>
            </a:xfrm>
            <a:custGeom>
              <a:avLst/>
              <a:gdLst/>
              <a:ahLst/>
              <a:cxnLst/>
              <a:rect l="l" t="t" r="r" b="b"/>
              <a:pathLst>
                <a:path w="515620" h="737869">
                  <a:moveTo>
                    <a:pt x="515112" y="0"/>
                  </a:moveTo>
                  <a:lnTo>
                    <a:pt x="515112" y="480060"/>
                  </a:lnTo>
                  <a:lnTo>
                    <a:pt x="257556" y="737615"/>
                  </a:lnTo>
                  <a:lnTo>
                    <a:pt x="0" y="480060"/>
                  </a:lnTo>
                  <a:lnTo>
                    <a:pt x="0" y="0"/>
                  </a:lnTo>
                  <a:lnTo>
                    <a:pt x="257556" y="257556"/>
                  </a:lnTo>
                  <a:lnTo>
                    <a:pt x="515112" y="0"/>
                  </a:lnTo>
                  <a:close/>
                </a:path>
              </a:pathLst>
            </a:custGeom>
            <a:ln w="9144">
              <a:solidFill>
                <a:srgbClr val="1F48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293624" y="2116328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3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618553" y="1918525"/>
            <a:ext cx="7870825" cy="489584"/>
            <a:chOff x="618553" y="1918525"/>
            <a:chExt cx="7870825" cy="489584"/>
          </a:xfrm>
        </p:grpSpPr>
        <p:sp>
          <p:nvSpPr>
            <p:cNvPr id="36" name="object 36"/>
            <p:cNvSpPr/>
            <p:nvPr/>
          </p:nvSpPr>
          <p:spPr>
            <a:xfrm>
              <a:off x="623316" y="1923288"/>
              <a:ext cx="7861300" cy="480059"/>
            </a:xfrm>
            <a:custGeom>
              <a:avLst/>
              <a:gdLst/>
              <a:ahLst/>
              <a:cxnLst/>
              <a:rect l="l" t="t" r="r" b="b"/>
              <a:pathLst>
                <a:path w="7861300" h="480060">
                  <a:moveTo>
                    <a:pt x="7780782" y="0"/>
                  </a:moveTo>
                  <a:lnTo>
                    <a:pt x="0" y="0"/>
                  </a:lnTo>
                  <a:lnTo>
                    <a:pt x="0" y="480060"/>
                  </a:lnTo>
                  <a:lnTo>
                    <a:pt x="7780782" y="480060"/>
                  </a:lnTo>
                  <a:lnTo>
                    <a:pt x="7811928" y="473773"/>
                  </a:lnTo>
                  <a:lnTo>
                    <a:pt x="7837360" y="456628"/>
                  </a:lnTo>
                  <a:lnTo>
                    <a:pt x="7854505" y="431196"/>
                  </a:lnTo>
                  <a:lnTo>
                    <a:pt x="7860791" y="400050"/>
                  </a:lnTo>
                  <a:lnTo>
                    <a:pt x="7860791" y="80010"/>
                  </a:lnTo>
                  <a:lnTo>
                    <a:pt x="7854505" y="48863"/>
                  </a:lnTo>
                  <a:lnTo>
                    <a:pt x="7837360" y="23431"/>
                  </a:lnTo>
                  <a:lnTo>
                    <a:pt x="7811928" y="6286"/>
                  </a:lnTo>
                  <a:lnTo>
                    <a:pt x="7780782" y="0"/>
                  </a:lnTo>
                  <a:close/>
                </a:path>
              </a:pathLst>
            </a:custGeom>
            <a:solidFill>
              <a:srgbClr val="EDEBE0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23316" y="1923288"/>
              <a:ext cx="7861300" cy="480059"/>
            </a:xfrm>
            <a:custGeom>
              <a:avLst/>
              <a:gdLst/>
              <a:ahLst/>
              <a:cxnLst/>
              <a:rect l="l" t="t" r="r" b="b"/>
              <a:pathLst>
                <a:path w="7861300" h="480060">
                  <a:moveTo>
                    <a:pt x="7860791" y="80010"/>
                  </a:moveTo>
                  <a:lnTo>
                    <a:pt x="7860791" y="400050"/>
                  </a:lnTo>
                  <a:lnTo>
                    <a:pt x="7854505" y="431196"/>
                  </a:lnTo>
                  <a:lnTo>
                    <a:pt x="7837360" y="456628"/>
                  </a:lnTo>
                  <a:lnTo>
                    <a:pt x="7811928" y="473773"/>
                  </a:lnTo>
                  <a:lnTo>
                    <a:pt x="7780782" y="480060"/>
                  </a:lnTo>
                  <a:lnTo>
                    <a:pt x="0" y="480060"/>
                  </a:lnTo>
                  <a:lnTo>
                    <a:pt x="0" y="0"/>
                  </a:lnTo>
                  <a:lnTo>
                    <a:pt x="7780782" y="0"/>
                  </a:lnTo>
                  <a:lnTo>
                    <a:pt x="7811928" y="6286"/>
                  </a:lnTo>
                  <a:lnTo>
                    <a:pt x="7837360" y="23431"/>
                  </a:lnTo>
                  <a:lnTo>
                    <a:pt x="7854505" y="48863"/>
                  </a:lnTo>
                  <a:lnTo>
                    <a:pt x="7860791" y="80010"/>
                  </a:lnTo>
                  <a:close/>
                </a:path>
              </a:pathLst>
            </a:custGeom>
            <a:ln w="9143">
              <a:solidFill>
                <a:srgbClr val="1F48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738631" y="1986737"/>
            <a:ext cx="7315834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100"/>
              </a:spcBef>
              <a:buChar char="•"/>
              <a:tabLst>
                <a:tab pos="185420" algn="l"/>
              </a:tabLst>
            </a:pPr>
            <a:r>
              <a:rPr sz="1800" spc="-10" dirty="0">
                <a:latin typeface="Calibri"/>
                <a:cs typeface="Calibri"/>
              </a:rPr>
              <a:t>затверджує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програми </a:t>
            </a:r>
            <a:r>
              <a:rPr sz="1800" spc="-10" dirty="0">
                <a:latin typeface="Calibri"/>
                <a:cs typeface="Calibri"/>
              </a:rPr>
              <a:t>підготовки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аудиторів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та підвищення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їх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кваліфікації;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60960" y="2561831"/>
            <a:ext cx="605155" cy="835660"/>
            <a:chOff x="60960" y="2561831"/>
            <a:chExt cx="605155" cy="835660"/>
          </a:xfrm>
        </p:grpSpPr>
        <p:pic>
          <p:nvPicPr>
            <p:cNvPr id="40" name="object 4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0960" y="2561831"/>
              <a:ext cx="605053" cy="835164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24968" y="2718790"/>
              <a:ext cx="475526" cy="568477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8204" y="2595371"/>
              <a:ext cx="515112" cy="737615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108204" y="2595371"/>
              <a:ext cx="515620" cy="737870"/>
            </a:xfrm>
            <a:custGeom>
              <a:avLst/>
              <a:gdLst/>
              <a:ahLst/>
              <a:cxnLst/>
              <a:rect l="l" t="t" r="r" b="b"/>
              <a:pathLst>
                <a:path w="515620" h="737870">
                  <a:moveTo>
                    <a:pt x="515112" y="0"/>
                  </a:moveTo>
                  <a:lnTo>
                    <a:pt x="515112" y="480060"/>
                  </a:lnTo>
                  <a:lnTo>
                    <a:pt x="257556" y="737615"/>
                  </a:lnTo>
                  <a:lnTo>
                    <a:pt x="0" y="480060"/>
                  </a:lnTo>
                  <a:lnTo>
                    <a:pt x="0" y="0"/>
                  </a:lnTo>
                  <a:lnTo>
                    <a:pt x="257556" y="257555"/>
                  </a:lnTo>
                  <a:lnTo>
                    <a:pt x="515112" y="0"/>
                  </a:lnTo>
                  <a:close/>
                </a:path>
              </a:pathLst>
            </a:custGeom>
            <a:ln w="9144">
              <a:solidFill>
                <a:srgbClr val="1F48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293624" y="2788107"/>
            <a:ext cx="14160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4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618553" y="2590609"/>
            <a:ext cx="7870825" cy="489584"/>
            <a:chOff x="618553" y="2590609"/>
            <a:chExt cx="7870825" cy="489584"/>
          </a:xfrm>
        </p:grpSpPr>
        <p:sp>
          <p:nvSpPr>
            <p:cNvPr id="46" name="object 46"/>
            <p:cNvSpPr/>
            <p:nvPr/>
          </p:nvSpPr>
          <p:spPr>
            <a:xfrm>
              <a:off x="623316" y="2595372"/>
              <a:ext cx="7861300" cy="480059"/>
            </a:xfrm>
            <a:custGeom>
              <a:avLst/>
              <a:gdLst/>
              <a:ahLst/>
              <a:cxnLst/>
              <a:rect l="l" t="t" r="r" b="b"/>
              <a:pathLst>
                <a:path w="7861300" h="480060">
                  <a:moveTo>
                    <a:pt x="7780782" y="0"/>
                  </a:moveTo>
                  <a:lnTo>
                    <a:pt x="0" y="0"/>
                  </a:lnTo>
                  <a:lnTo>
                    <a:pt x="0" y="480060"/>
                  </a:lnTo>
                  <a:lnTo>
                    <a:pt x="7780782" y="480060"/>
                  </a:lnTo>
                  <a:lnTo>
                    <a:pt x="7811928" y="473773"/>
                  </a:lnTo>
                  <a:lnTo>
                    <a:pt x="7837360" y="456628"/>
                  </a:lnTo>
                  <a:lnTo>
                    <a:pt x="7854505" y="431196"/>
                  </a:lnTo>
                  <a:lnTo>
                    <a:pt x="7860791" y="400050"/>
                  </a:lnTo>
                  <a:lnTo>
                    <a:pt x="7860791" y="80010"/>
                  </a:lnTo>
                  <a:lnTo>
                    <a:pt x="7854505" y="48863"/>
                  </a:lnTo>
                  <a:lnTo>
                    <a:pt x="7837360" y="23431"/>
                  </a:lnTo>
                  <a:lnTo>
                    <a:pt x="7811928" y="6286"/>
                  </a:lnTo>
                  <a:lnTo>
                    <a:pt x="7780782" y="0"/>
                  </a:lnTo>
                  <a:close/>
                </a:path>
              </a:pathLst>
            </a:custGeom>
            <a:solidFill>
              <a:srgbClr val="EDEBE0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623316" y="2595372"/>
              <a:ext cx="7861300" cy="480059"/>
            </a:xfrm>
            <a:custGeom>
              <a:avLst/>
              <a:gdLst/>
              <a:ahLst/>
              <a:cxnLst/>
              <a:rect l="l" t="t" r="r" b="b"/>
              <a:pathLst>
                <a:path w="7861300" h="480060">
                  <a:moveTo>
                    <a:pt x="7860791" y="80010"/>
                  </a:moveTo>
                  <a:lnTo>
                    <a:pt x="7860791" y="400050"/>
                  </a:lnTo>
                  <a:lnTo>
                    <a:pt x="7854505" y="431196"/>
                  </a:lnTo>
                  <a:lnTo>
                    <a:pt x="7837360" y="456628"/>
                  </a:lnTo>
                  <a:lnTo>
                    <a:pt x="7811928" y="473773"/>
                  </a:lnTo>
                  <a:lnTo>
                    <a:pt x="7780782" y="480060"/>
                  </a:lnTo>
                  <a:lnTo>
                    <a:pt x="0" y="480060"/>
                  </a:lnTo>
                  <a:lnTo>
                    <a:pt x="0" y="0"/>
                  </a:lnTo>
                  <a:lnTo>
                    <a:pt x="7780782" y="0"/>
                  </a:lnTo>
                  <a:lnTo>
                    <a:pt x="7811928" y="6286"/>
                  </a:lnTo>
                  <a:lnTo>
                    <a:pt x="7837360" y="23431"/>
                  </a:lnTo>
                  <a:lnTo>
                    <a:pt x="7854505" y="48863"/>
                  </a:lnTo>
                  <a:lnTo>
                    <a:pt x="7860791" y="80010"/>
                  </a:lnTo>
                  <a:close/>
                </a:path>
              </a:pathLst>
            </a:custGeom>
            <a:ln w="9143">
              <a:solidFill>
                <a:srgbClr val="1F48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738631" y="2659202"/>
            <a:ext cx="464566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100"/>
              </a:spcBef>
              <a:buChar char="•"/>
              <a:tabLst>
                <a:tab pos="185420" algn="l"/>
              </a:tabLst>
            </a:pPr>
            <a:r>
              <a:rPr sz="1800" spc="-10" dirty="0">
                <a:latin typeface="Calibri"/>
                <a:cs typeface="Calibri"/>
              </a:rPr>
              <a:t>веде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Реєстр</a:t>
            </a:r>
            <a:r>
              <a:rPr sz="1800" spc="-5" dirty="0">
                <a:latin typeface="Calibri"/>
                <a:cs typeface="Calibri"/>
              </a:rPr>
              <a:t> суб’єктів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аудиторської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діяльності;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60960" y="3235439"/>
            <a:ext cx="605155" cy="833755"/>
            <a:chOff x="60960" y="3235439"/>
            <a:chExt cx="605155" cy="833755"/>
          </a:xfrm>
        </p:grpSpPr>
        <p:pic>
          <p:nvPicPr>
            <p:cNvPr id="50" name="object 5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0960" y="3235439"/>
              <a:ext cx="605053" cy="833640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24968" y="3390874"/>
              <a:ext cx="475526" cy="568477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8204" y="3268980"/>
              <a:ext cx="515112" cy="736092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108204" y="3268980"/>
              <a:ext cx="515620" cy="736600"/>
            </a:xfrm>
            <a:custGeom>
              <a:avLst/>
              <a:gdLst/>
              <a:ahLst/>
              <a:cxnLst/>
              <a:rect l="l" t="t" r="r" b="b"/>
              <a:pathLst>
                <a:path w="515620" h="736600">
                  <a:moveTo>
                    <a:pt x="515112" y="0"/>
                  </a:moveTo>
                  <a:lnTo>
                    <a:pt x="515112" y="478536"/>
                  </a:lnTo>
                  <a:lnTo>
                    <a:pt x="257556" y="736092"/>
                  </a:lnTo>
                  <a:lnTo>
                    <a:pt x="0" y="478536"/>
                  </a:lnTo>
                  <a:lnTo>
                    <a:pt x="0" y="0"/>
                  </a:lnTo>
                  <a:lnTo>
                    <a:pt x="257556" y="257556"/>
                  </a:lnTo>
                  <a:lnTo>
                    <a:pt x="515112" y="0"/>
                  </a:lnTo>
                  <a:close/>
                </a:path>
              </a:pathLst>
            </a:custGeom>
            <a:ln w="9144">
              <a:solidFill>
                <a:srgbClr val="1F48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293624" y="3460445"/>
            <a:ext cx="14160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5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618553" y="3264217"/>
            <a:ext cx="7870825" cy="488315"/>
            <a:chOff x="618553" y="3264217"/>
            <a:chExt cx="7870825" cy="488315"/>
          </a:xfrm>
        </p:grpSpPr>
        <p:sp>
          <p:nvSpPr>
            <p:cNvPr id="56" name="object 56"/>
            <p:cNvSpPr/>
            <p:nvPr/>
          </p:nvSpPr>
          <p:spPr>
            <a:xfrm>
              <a:off x="623316" y="3268979"/>
              <a:ext cx="7861300" cy="478790"/>
            </a:xfrm>
            <a:custGeom>
              <a:avLst/>
              <a:gdLst/>
              <a:ahLst/>
              <a:cxnLst/>
              <a:rect l="l" t="t" r="r" b="b"/>
              <a:pathLst>
                <a:path w="7861300" h="478789">
                  <a:moveTo>
                    <a:pt x="7781035" y="0"/>
                  </a:moveTo>
                  <a:lnTo>
                    <a:pt x="0" y="0"/>
                  </a:lnTo>
                  <a:lnTo>
                    <a:pt x="0" y="478536"/>
                  </a:lnTo>
                  <a:lnTo>
                    <a:pt x="7781035" y="478536"/>
                  </a:lnTo>
                  <a:lnTo>
                    <a:pt x="7812089" y="472271"/>
                  </a:lnTo>
                  <a:lnTo>
                    <a:pt x="7837439" y="455183"/>
                  </a:lnTo>
                  <a:lnTo>
                    <a:pt x="7854527" y="429833"/>
                  </a:lnTo>
                  <a:lnTo>
                    <a:pt x="7860791" y="398780"/>
                  </a:lnTo>
                  <a:lnTo>
                    <a:pt x="7860791" y="79756"/>
                  </a:lnTo>
                  <a:lnTo>
                    <a:pt x="7854527" y="48702"/>
                  </a:lnTo>
                  <a:lnTo>
                    <a:pt x="7837439" y="23352"/>
                  </a:lnTo>
                  <a:lnTo>
                    <a:pt x="7812089" y="6264"/>
                  </a:lnTo>
                  <a:lnTo>
                    <a:pt x="7781035" y="0"/>
                  </a:lnTo>
                  <a:close/>
                </a:path>
              </a:pathLst>
            </a:custGeom>
            <a:solidFill>
              <a:srgbClr val="EDEBE0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623316" y="3268979"/>
              <a:ext cx="7861300" cy="478790"/>
            </a:xfrm>
            <a:custGeom>
              <a:avLst/>
              <a:gdLst/>
              <a:ahLst/>
              <a:cxnLst/>
              <a:rect l="l" t="t" r="r" b="b"/>
              <a:pathLst>
                <a:path w="7861300" h="478789">
                  <a:moveTo>
                    <a:pt x="7860791" y="79756"/>
                  </a:moveTo>
                  <a:lnTo>
                    <a:pt x="7860791" y="398780"/>
                  </a:lnTo>
                  <a:lnTo>
                    <a:pt x="7854527" y="429833"/>
                  </a:lnTo>
                  <a:lnTo>
                    <a:pt x="7837439" y="455183"/>
                  </a:lnTo>
                  <a:lnTo>
                    <a:pt x="7812089" y="472271"/>
                  </a:lnTo>
                  <a:lnTo>
                    <a:pt x="7781035" y="478536"/>
                  </a:lnTo>
                  <a:lnTo>
                    <a:pt x="0" y="478536"/>
                  </a:lnTo>
                  <a:lnTo>
                    <a:pt x="0" y="0"/>
                  </a:lnTo>
                  <a:lnTo>
                    <a:pt x="7781035" y="0"/>
                  </a:lnTo>
                  <a:lnTo>
                    <a:pt x="7812089" y="6264"/>
                  </a:lnTo>
                  <a:lnTo>
                    <a:pt x="7837439" y="23352"/>
                  </a:lnTo>
                  <a:lnTo>
                    <a:pt x="7854527" y="48702"/>
                  </a:lnTo>
                  <a:lnTo>
                    <a:pt x="7860791" y="79756"/>
                  </a:lnTo>
                  <a:close/>
                </a:path>
              </a:pathLst>
            </a:custGeom>
            <a:ln w="9144">
              <a:solidFill>
                <a:srgbClr val="1F48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" name="object 58"/>
          <p:cNvSpPr txBox="1"/>
          <p:nvPr/>
        </p:nvSpPr>
        <p:spPr>
          <a:xfrm>
            <a:off x="738631" y="3331845"/>
            <a:ext cx="76803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100"/>
              </a:spcBef>
              <a:buChar char="•"/>
              <a:tabLst>
                <a:tab pos="185420" algn="l"/>
              </a:tabLst>
            </a:pPr>
            <a:r>
              <a:rPr sz="1800" spc="-5" dirty="0">
                <a:latin typeface="Calibri"/>
                <a:cs typeface="Calibri"/>
              </a:rPr>
              <a:t>створює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на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території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України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регіональні </a:t>
            </a:r>
            <a:r>
              <a:rPr sz="1800" dirty="0">
                <a:latin typeface="Calibri"/>
                <a:cs typeface="Calibri"/>
              </a:rPr>
              <a:t>відділення,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контролює</a:t>
            </a:r>
            <a:r>
              <a:rPr sz="1800" spc="-5" dirty="0">
                <a:latin typeface="Calibri"/>
                <a:cs typeface="Calibri"/>
              </a:rPr>
              <a:t> їх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діяльність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60960" y="3907523"/>
            <a:ext cx="605155" cy="833755"/>
            <a:chOff x="60960" y="3907523"/>
            <a:chExt cx="605155" cy="833755"/>
          </a:xfrm>
        </p:grpSpPr>
        <p:pic>
          <p:nvPicPr>
            <p:cNvPr id="60" name="object 6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0960" y="3907523"/>
              <a:ext cx="605053" cy="833640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24968" y="4062971"/>
              <a:ext cx="475526" cy="569988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8204" y="3941063"/>
              <a:ext cx="515112" cy="736092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108204" y="3941063"/>
              <a:ext cx="515620" cy="736600"/>
            </a:xfrm>
            <a:custGeom>
              <a:avLst/>
              <a:gdLst/>
              <a:ahLst/>
              <a:cxnLst/>
              <a:rect l="l" t="t" r="r" b="b"/>
              <a:pathLst>
                <a:path w="515620" h="736600">
                  <a:moveTo>
                    <a:pt x="515112" y="0"/>
                  </a:moveTo>
                  <a:lnTo>
                    <a:pt x="515112" y="478536"/>
                  </a:lnTo>
                  <a:lnTo>
                    <a:pt x="257556" y="736092"/>
                  </a:lnTo>
                  <a:lnTo>
                    <a:pt x="0" y="478536"/>
                  </a:lnTo>
                  <a:lnTo>
                    <a:pt x="0" y="0"/>
                  </a:lnTo>
                  <a:lnTo>
                    <a:pt x="257556" y="257556"/>
                  </a:lnTo>
                  <a:lnTo>
                    <a:pt x="515112" y="0"/>
                  </a:lnTo>
                  <a:close/>
                </a:path>
              </a:pathLst>
            </a:custGeom>
            <a:ln w="9144">
              <a:solidFill>
                <a:srgbClr val="1F48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4" name="object 64"/>
          <p:cNvSpPr txBox="1"/>
          <p:nvPr/>
        </p:nvSpPr>
        <p:spPr>
          <a:xfrm>
            <a:off x="293624" y="4132910"/>
            <a:ext cx="14160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6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65" name="object 65"/>
          <p:cNvGrpSpPr/>
          <p:nvPr/>
        </p:nvGrpSpPr>
        <p:grpSpPr>
          <a:xfrm>
            <a:off x="618553" y="3936301"/>
            <a:ext cx="7870825" cy="488315"/>
            <a:chOff x="618553" y="3936301"/>
            <a:chExt cx="7870825" cy="488315"/>
          </a:xfrm>
        </p:grpSpPr>
        <p:sp>
          <p:nvSpPr>
            <p:cNvPr id="66" name="object 66"/>
            <p:cNvSpPr/>
            <p:nvPr/>
          </p:nvSpPr>
          <p:spPr>
            <a:xfrm>
              <a:off x="623316" y="3941064"/>
              <a:ext cx="7861300" cy="478790"/>
            </a:xfrm>
            <a:custGeom>
              <a:avLst/>
              <a:gdLst/>
              <a:ahLst/>
              <a:cxnLst/>
              <a:rect l="l" t="t" r="r" b="b"/>
              <a:pathLst>
                <a:path w="7861300" h="478789">
                  <a:moveTo>
                    <a:pt x="7781035" y="0"/>
                  </a:moveTo>
                  <a:lnTo>
                    <a:pt x="0" y="0"/>
                  </a:lnTo>
                  <a:lnTo>
                    <a:pt x="0" y="478536"/>
                  </a:lnTo>
                  <a:lnTo>
                    <a:pt x="7781035" y="478536"/>
                  </a:lnTo>
                  <a:lnTo>
                    <a:pt x="7812089" y="472271"/>
                  </a:lnTo>
                  <a:lnTo>
                    <a:pt x="7837439" y="455183"/>
                  </a:lnTo>
                  <a:lnTo>
                    <a:pt x="7854527" y="429833"/>
                  </a:lnTo>
                  <a:lnTo>
                    <a:pt x="7860791" y="398780"/>
                  </a:lnTo>
                  <a:lnTo>
                    <a:pt x="7860791" y="79756"/>
                  </a:lnTo>
                  <a:lnTo>
                    <a:pt x="7854527" y="48702"/>
                  </a:lnTo>
                  <a:lnTo>
                    <a:pt x="7837439" y="23352"/>
                  </a:lnTo>
                  <a:lnTo>
                    <a:pt x="7812089" y="6264"/>
                  </a:lnTo>
                  <a:lnTo>
                    <a:pt x="7781035" y="0"/>
                  </a:lnTo>
                  <a:close/>
                </a:path>
              </a:pathLst>
            </a:custGeom>
            <a:solidFill>
              <a:srgbClr val="EDEBE0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623316" y="3941064"/>
              <a:ext cx="7861300" cy="478790"/>
            </a:xfrm>
            <a:custGeom>
              <a:avLst/>
              <a:gdLst/>
              <a:ahLst/>
              <a:cxnLst/>
              <a:rect l="l" t="t" r="r" b="b"/>
              <a:pathLst>
                <a:path w="7861300" h="478789">
                  <a:moveTo>
                    <a:pt x="7860791" y="79756"/>
                  </a:moveTo>
                  <a:lnTo>
                    <a:pt x="7860791" y="398780"/>
                  </a:lnTo>
                  <a:lnTo>
                    <a:pt x="7854527" y="429833"/>
                  </a:lnTo>
                  <a:lnTo>
                    <a:pt x="7837439" y="455183"/>
                  </a:lnTo>
                  <a:lnTo>
                    <a:pt x="7812089" y="472271"/>
                  </a:lnTo>
                  <a:lnTo>
                    <a:pt x="7781035" y="478536"/>
                  </a:lnTo>
                  <a:lnTo>
                    <a:pt x="0" y="478536"/>
                  </a:lnTo>
                  <a:lnTo>
                    <a:pt x="0" y="0"/>
                  </a:lnTo>
                  <a:lnTo>
                    <a:pt x="7781035" y="0"/>
                  </a:lnTo>
                  <a:lnTo>
                    <a:pt x="7812089" y="6264"/>
                  </a:lnTo>
                  <a:lnTo>
                    <a:pt x="7837439" y="23352"/>
                  </a:lnTo>
                  <a:lnTo>
                    <a:pt x="7854527" y="48702"/>
                  </a:lnTo>
                  <a:lnTo>
                    <a:pt x="7860791" y="79756"/>
                  </a:lnTo>
                  <a:close/>
                </a:path>
              </a:pathLst>
            </a:custGeom>
            <a:ln w="9144">
              <a:solidFill>
                <a:srgbClr val="1F48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8" name="object 68"/>
          <p:cNvSpPr txBox="1"/>
          <p:nvPr/>
        </p:nvSpPr>
        <p:spPr>
          <a:xfrm>
            <a:off x="738631" y="4004309"/>
            <a:ext cx="64954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100"/>
              </a:spcBef>
              <a:buChar char="•"/>
              <a:tabLst>
                <a:tab pos="185420" algn="l"/>
              </a:tabLst>
            </a:pPr>
            <a:r>
              <a:rPr sz="1800" spc="-10" dirty="0">
                <a:latin typeface="Calibri"/>
                <a:cs typeface="Calibri"/>
              </a:rPr>
              <a:t>контролює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дотримання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вимог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законодавства,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стандартів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аудиту;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69" name="object 69"/>
          <p:cNvGrpSpPr/>
          <p:nvPr/>
        </p:nvGrpSpPr>
        <p:grpSpPr>
          <a:xfrm>
            <a:off x="60960" y="4579607"/>
            <a:ext cx="605155" cy="833755"/>
            <a:chOff x="60960" y="4579607"/>
            <a:chExt cx="605155" cy="833755"/>
          </a:xfrm>
        </p:grpSpPr>
        <p:pic>
          <p:nvPicPr>
            <p:cNvPr id="70" name="object 7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0960" y="4579607"/>
              <a:ext cx="605053" cy="833640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24968" y="4735055"/>
              <a:ext cx="475526" cy="569988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8204" y="4613147"/>
              <a:ext cx="515112" cy="736091"/>
            </a:xfrm>
            <a:prstGeom prst="rect">
              <a:avLst/>
            </a:prstGeom>
          </p:spPr>
        </p:pic>
        <p:sp>
          <p:nvSpPr>
            <p:cNvPr id="73" name="object 73"/>
            <p:cNvSpPr/>
            <p:nvPr/>
          </p:nvSpPr>
          <p:spPr>
            <a:xfrm>
              <a:off x="108204" y="4613147"/>
              <a:ext cx="515620" cy="736600"/>
            </a:xfrm>
            <a:custGeom>
              <a:avLst/>
              <a:gdLst/>
              <a:ahLst/>
              <a:cxnLst/>
              <a:rect l="l" t="t" r="r" b="b"/>
              <a:pathLst>
                <a:path w="515620" h="736600">
                  <a:moveTo>
                    <a:pt x="515112" y="0"/>
                  </a:moveTo>
                  <a:lnTo>
                    <a:pt x="515112" y="478535"/>
                  </a:lnTo>
                  <a:lnTo>
                    <a:pt x="257556" y="736091"/>
                  </a:lnTo>
                  <a:lnTo>
                    <a:pt x="0" y="478535"/>
                  </a:lnTo>
                  <a:lnTo>
                    <a:pt x="0" y="0"/>
                  </a:lnTo>
                  <a:lnTo>
                    <a:pt x="257556" y="257556"/>
                  </a:lnTo>
                  <a:lnTo>
                    <a:pt x="515112" y="0"/>
                  </a:lnTo>
                  <a:close/>
                </a:path>
              </a:pathLst>
            </a:custGeom>
            <a:ln w="9144">
              <a:solidFill>
                <a:srgbClr val="1F48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4" name="object 74"/>
          <p:cNvSpPr txBox="1"/>
          <p:nvPr/>
        </p:nvSpPr>
        <p:spPr>
          <a:xfrm>
            <a:off x="293624" y="4805553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7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75" name="object 75"/>
          <p:cNvGrpSpPr/>
          <p:nvPr/>
        </p:nvGrpSpPr>
        <p:grpSpPr>
          <a:xfrm>
            <a:off x="618553" y="4608385"/>
            <a:ext cx="7870825" cy="488315"/>
            <a:chOff x="618553" y="4608385"/>
            <a:chExt cx="7870825" cy="488315"/>
          </a:xfrm>
        </p:grpSpPr>
        <p:sp>
          <p:nvSpPr>
            <p:cNvPr id="76" name="object 76"/>
            <p:cNvSpPr/>
            <p:nvPr/>
          </p:nvSpPr>
          <p:spPr>
            <a:xfrm>
              <a:off x="623316" y="4613147"/>
              <a:ext cx="7861300" cy="478790"/>
            </a:xfrm>
            <a:custGeom>
              <a:avLst/>
              <a:gdLst/>
              <a:ahLst/>
              <a:cxnLst/>
              <a:rect l="l" t="t" r="r" b="b"/>
              <a:pathLst>
                <a:path w="7861300" h="478789">
                  <a:moveTo>
                    <a:pt x="7781035" y="0"/>
                  </a:moveTo>
                  <a:lnTo>
                    <a:pt x="0" y="0"/>
                  </a:lnTo>
                  <a:lnTo>
                    <a:pt x="0" y="478535"/>
                  </a:lnTo>
                  <a:lnTo>
                    <a:pt x="7781035" y="478535"/>
                  </a:lnTo>
                  <a:lnTo>
                    <a:pt x="7812089" y="472271"/>
                  </a:lnTo>
                  <a:lnTo>
                    <a:pt x="7837439" y="455183"/>
                  </a:lnTo>
                  <a:lnTo>
                    <a:pt x="7854527" y="429833"/>
                  </a:lnTo>
                  <a:lnTo>
                    <a:pt x="7860791" y="398779"/>
                  </a:lnTo>
                  <a:lnTo>
                    <a:pt x="7860791" y="79756"/>
                  </a:lnTo>
                  <a:lnTo>
                    <a:pt x="7854527" y="48702"/>
                  </a:lnTo>
                  <a:lnTo>
                    <a:pt x="7837439" y="23352"/>
                  </a:lnTo>
                  <a:lnTo>
                    <a:pt x="7812089" y="6264"/>
                  </a:lnTo>
                  <a:lnTo>
                    <a:pt x="7781035" y="0"/>
                  </a:lnTo>
                  <a:close/>
                </a:path>
              </a:pathLst>
            </a:custGeom>
            <a:solidFill>
              <a:srgbClr val="EDEBE0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623316" y="4613147"/>
              <a:ext cx="7861300" cy="478790"/>
            </a:xfrm>
            <a:custGeom>
              <a:avLst/>
              <a:gdLst/>
              <a:ahLst/>
              <a:cxnLst/>
              <a:rect l="l" t="t" r="r" b="b"/>
              <a:pathLst>
                <a:path w="7861300" h="478789">
                  <a:moveTo>
                    <a:pt x="7860791" y="79756"/>
                  </a:moveTo>
                  <a:lnTo>
                    <a:pt x="7860791" y="398779"/>
                  </a:lnTo>
                  <a:lnTo>
                    <a:pt x="7854527" y="429833"/>
                  </a:lnTo>
                  <a:lnTo>
                    <a:pt x="7837439" y="455183"/>
                  </a:lnTo>
                  <a:lnTo>
                    <a:pt x="7812089" y="472271"/>
                  </a:lnTo>
                  <a:lnTo>
                    <a:pt x="7781035" y="478535"/>
                  </a:lnTo>
                  <a:lnTo>
                    <a:pt x="0" y="478535"/>
                  </a:lnTo>
                  <a:lnTo>
                    <a:pt x="0" y="0"/>
                  </a:lnTo>
                  <a:lnTo>
                    <a:pt x="7781035" y="0"/>
                  </a:lnTo>
                  <a:lnTo>
                    <a:pt x="7812089" y="6264"/>
                  </a:lnTo>
                  <a:lnTo>
                    <a:pt x="7837439" y="23352"/>
                  </a:lnTo>
                  <a:lnTo>
                    <a:pt x="7854527" y="48702"/>
                  </a:lnTo>
                  <a:lnTo>
                    <a:pt x="7860791" y="79756"/>
                  </a:lnTo>
                  <a:close/>
                </a:path>
              </a:pathLst>
            </a:custGeom>
            <a:ln w="9144">
              <a:solidFill>
                <a:srgbClr val="1F48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8" name="object 78"/>
          <p:cNvSpPr txBox="1"/>
          <p:nvPr/>
        </p:nvSpPr>
        <p:spPr>
          <a:xfrm>
            <a:off x="738631" y="4676647"/>
            <a:ext cx="70783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100"/>
              </a:spcBef>
              <a:buChar char="•"/>
              <a:tabLst>
                <a:tab pos="185420" algn="l"/>
              </a:tabLst>
            </a:pPr>
            <a:r>
              <a:rPr sz="1800" spc="-15" dirty="0">
                <a:latin typeface="Calibri"/>
                <a:cs typeface="Calibri"/>
              </a:rPr>
              <a:t>розглядає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скарги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на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діяльність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аудиторів;</a:t>
            </a:r>
            <a:r>
              <a:rPr sz="1800" spc="-10" dirty="0">
                <a:latin typeface="Calibri"/>
                <a:cs typeface="Calibri"/>
              </a:rPr>
              <a:t> застосовує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до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них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стягнення;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79" name="object 79"/>
          <p:cNvGrpSpPr/>
          <p:nvPr/>
        </p:nvGrpSpPr>
        <p:grpSpPr>
          <a:xfrm>
            <a:off x="60960" y="5251703"/>
            <a:ext cx="605155" cy="833755"/>
            <a:chOff x="60960" y="5251703"/>
            <a:chExt cx="605155" cy="833755"/>
          </a:xfrm>
        </p:grpSpPr>
        <p:pic>
          <p:nvPicPr>
            <p:cNvPr id="80" name="object 8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0960" y="5251703"/>
              <a:ext cx="605053" cy="833640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24968" y="5407151"/>
              <a:ext cx="475526" cy="569988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8204" y="5285231"/>
              <a:ext cx="515112" cy="736092"/>
            </a:xfrm>
            <a:prstGeom prst="rect">
              <a:avLst/>
            </a:prstGeom>
          </p:spPr>
        </p:pic>
        <p:sp>
          <p:nvSpPr>
            <p:cNvPr id="83" name="object 83"/>
            <p:cNvSpPr/>
            <p:nvPr/>
          </p:nvSpPr>
          <p:spPr>
            <a:xfrm>
              <a:off x="108204" y="5285231"/>
              <a:ext cx="515620" cy="736600"/>
            </a:xfrm>
            <a:custGeom>
              <a:avLst/>
              <a:gdLst/>
              <a:ahLst/>
              <a:cxnLst/>
              <a:rect l="l" t="t" r="r" b="b"/>
              <a:pathLst>
                <a:path w="515620" h="736600">
                  <a:moveTo>
                    <a:pt x="515112" y="0"/>
                  </a:moveTo>
                  <a:lnTo>
                    <a:pt x="515112" y="478536"/>
                  </a:lnTo>
                  <a:lnTo>
                    <a:pt x="257556" y="736092"/>
                  </a:lnTo>
                  <a:lnTo>
                    <a:pt x="0" y="478536"/>
                  </a:lnTo>
                  <a:lnTo>
                    <a:pt x="0" y="0"/>
                  </a:lnTo>
                  <a:lnTo>
                    <a:pt x="257556" y="257556"/>
                  </a:lnTo>
                  <a:lnTo>
                    <a:pt x="515112" y="0"/>
                  </a:lnTo>
                  <a:close/>
                </a:path>
              </a:pathLst>
            </a:custGeom>
            <a:ln w="9144">
              <a:solidFill>
                <a:srgbClr val="1F48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4" name="object 84"/>
          <p:cNvSpPr txBox="1"/>
          <p:nvPr/>
        </p:nvSpPr>
        <p:spPr>
          <a:xfrm>
            <a:off x="293624" y="5477967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8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85" name="object 85"/>
          <p:cNvGrpSpPr/>
          <p:nvPr/>
        </p:nvGrpSpPr>
        <p:grpSpPr>
          <a:xfrm>
            <a:off x="618553" y="5280469"/>
            <a:ext cx="7870825" cy="488315"/>
            <a:chOff x="618553" y="5280469"/>
            <a:chExt cx="7870825" cy="488315"/>
          </a:xfrm>
        </p:grpSpPr>
        <p:sp>
          <p:nvSpPr>
            <p:cNvPr id="86" name="object 86"/>
            <p:cNvSpPr/>
            <p:nvPr/>
          </p:nvSpPr>
          <p:spPr>
            <a:xfrm>
              <a:off x="623316" y="5285232"/>
              <a:ext cx="7861300" cy="478790"/>
            </a:xfrm>
            <a:custGeom>
              <a:avLst/>
              <a:gdLst/>
              <a:ahLst/>
              <a:cxnLst/>
              <a:rect l="l" t="t" r="r" b="b"/>
              <a:pathLst>
                <a:path w="7861300" h="478789">
                  <a:moveTo>
                    <a:pt x="7781035" y="0"/>
                  </a:moveTo>
                  <a:lnTo>
                    <a:pt x="0" y="0"/>
                  </a:lnTo>
                  <a:lnTo>
                    <a:pt x="0" y="478536"/>
                  </a:lnTo>
                  <a:lnTo>
                    <a:pt x="7781035" y="478536"/>
                  </a:lnTo>
                  <a:lnTo>
                    <a:pt x="7812089" y="472267"/>
                  </a:lnTo>
                  <a:lnTo>
                    <a:pt x="7837439" y="455174"/>
                  </a:lnTo>
                  <a:lnTo>
                    <a:pt x="7854527" y="429822"/>
                  </a:lnTo>
                  <a:lnTo>
                    <a:pt x="7860791" y="398780"/>
                  </a:lnTo>
                  <a:lnTo>
                    <a:pt x="7860791" y="79756"/>
                  </a:lnTo>
                  <a:lnTo>
                    <a:pt x="7854527" y="48702"/>
                  </a:lnTo>
                  <a:lnTo>
                    <a:pt x="7837439" y="23352"/>
                  </a:lnTo>
                  <a:lnTo>
                    <a:pt x="7812089" y="6264"/>
                  </a:lnTo>
                  <a:lnTo>
                    <a:pt x="7781035" y="0"/>
                  </a:lnTo>
                  <a:close/>
                </a:path>
              </a:pathLst>
            </a:custGeom>
            <a:solidFill>
              <a:srgbClr val="EDEBE0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623316" y="5285232"/>
              <a:ext cx="7861300" cy="478790"/>
            </a:xfrm>
            <a:custGeom>
              <a:avLst/>
              <a:gdLst/>
              <a:ahLst/>
              <a:cxnLst/>
              <a:rect l="l" t="t" r="r" b="b"/>
              <a:pathLst>
                <a:path w="7861300" h="478789">
                  <a:moveTo>
                    <a:pt x="7860791" y="79756"/>
                  </a:moveTo>
                  <a:lnTo>
                    <a:pt x="7860791" y="398780"/>
                  </a:lnTo>
                  <a:lnTo>
                    <a:pt x="7854527" y="429822"/>
                  </a:lnTo>
                  <a:lnTo>
                    <a:pt x="7837439" y="455174"/>
                  </a:lnTo>
                  <a:lnTo>
                    <a:pt x="7812089" y="472267"/>
                  </a:lnTo>
                  <a:lnTo>
                    <a:pt x="7781035" y="478536"/>
                  </a:lnTo>
                  <a:lnTo>
                    <a:pt x="0" y="478536"/>
                  </a:lnTo>
                  <a:lnTo>
                    <a:pt x="0" y="0"/>
                  </a:lnTo>
                  <a:lnTo>
                    <a:pt x="7781035" y="0"/>
                  </a:lnTo>
                  <a:lnTo>
                    <a:pt x="7812089" y="6264"/>
                  </a:lnTo>
                  <a:lnTo>
                    <a:pt x="7837439" y="23352"/>
                  </a:lnTo>
                  <a:lnTo>
                    <a:pt x="7854527" y="48702"/>
                  </a:lnTo>
                  <a:lnTo>
                    <a:pt x="7860791" y="79756"/>
                  </a:lnTo>
                  <a:close/>
                </a:path>
              </a:pathLst>
            </a:custGeom>
            <a:ln w="9144">
              <a:solidFill>
                <a:srgbClr val="1F48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8" name="object 88"/>
          <p:cNvSpPr txBox="1"/>
          <p:nvPr/>
        </p:nvSpPr>
        <p:spPr>
          <a:xfrm>
            <a:off x="738631" y="5349036"/>
            <a:ext cx="57537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100"/>
              </a:spcBef>
              <a:buChar char="•"/>
              <a:tabLst>
                <a:tab pos="185420" algn="l"/>
              </a:tabLst>
            </a:pPr>
            <a:r>
              <a:rPr sz="1800" spc="-5" dirty="0">
                <a:latin typeface="Calibri"/>
                <a:cs typeface="Calibri"/>
              </a:rPr>
              <a:t>сприяє</a:t>
            </a:r>
            <a:r>
              <a:rPr sz="1800" dirty="0">
                <a:latin typeface="Calibri"/>
                <a:cs typeface="Calibri"/>
              </a:rPr>
              <a:t> виданню </a:t>
            </a:r>
            <a:r>
              <a:rPr sz="1800" spc="-5" dirty="0">
                <a:latin typeface="Calibri"/>
                <a:cs typeface="Calibri"/>
              </a:rPr>
              <a:t>нормативних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та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методичних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матеріалів;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89" name="object 89"/>
          <p:cNvGrpSpPr/>
          <p:nvPr/>
        </p:nvGrpSpPr>
        <p:grpSpPr>
          <a:xfrm>
            <a:off x="60960" y="5923790"/>
            <a:ext cx="605155" cy="833755"/>
            <a:chOff x="60960" y="5923790"/>
            <a:chExt cx="605155" cy="833755"/>
          </a:xfrm>
        </p:grpSpPr>
        <p:pic>
          <p:nvPicPr>
            <p:cNvPr id="90" name="object 9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0960" y="5923790"/>
              <a:ext cx="605053" cy="833640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24968" y="6080759"/>
              <a:ext cx="475526" cy="568477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8204" y="5957315"/>
              <a:ext cx="515112" cy="736092"/>
            </a:xfrm>
            <a:prstGeom prst="rect">
              <a:avLst/>
            </a:prstGeom>
          </p:spPr>
        </p:pic>
        <p:sp>
          <p:nvSpPr>
            <p:cNvPr id="93" name="object 93"/>
            <p:cNvSpPr/>
            <p:nvPr/>
          </p:nvSpPr>
          <p:spPr>
            <a:xfrm>
              <a:off x="108204" y="5957315"/>
              <a:ext cx="515620" cy="736600"/>
            </a:xfrm>
            <a:custGeom>
              <a:avLst/>
              <a:gdLst/>
              <a:ahLst/>
              <a:cxnLst/>
              <a:rect l="l" t="t" r="r" b="b"/>
              <a:pathLst>
                <a:path w="515620" h="736600">
                  <a:moveTo>
                    <a:pt x="515112" y="0"/>
                  </a:moveTo>
                  <a:lnTo>
                    <a:pt x="515112" y="478536"/>
                  </a:lnTo>
                  <a:lnTo>
                    <a:pt x="257556" y="736092"/>
                  </a:lnTo>
                  <a:lnTo>
                    <a:pt x="0" y="478536"/>
                  </a:lnTo>
                  <a:lnTo>
                    <a:pt x="0" y="0"/>
                  </a:lnTo>
                  <a:lnTo>
                    <a:pt x="257556" y="257556"/>
                  </a:lnTo>
                  <a:lnTo>
                    <a:pt x="515112" y="0"/>
                  </a:lnTo>
                  <a:close/>
                </a:path>
              </a:pathLst>
            </a:custGeom>
            <a:ln w="9144">
              <a:solidFill>
                <a:srgbClr val="1F48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4" name="object 94"/>
          <p:cNvSpPr txBox="1"/>
          <p:nvPr/>
        </p:nvSpPr>
        <p:spPr>
          <a:xfrm>
            <a:off x="293624" y="6150355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9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95" name="object 95"/>
          <p:cNvGrpSpPr/>
          <p:nvPr/>
        </p:nvGrpSpPr>
        <p:grpSpPr>
          <a:xfrm>
            <a:off x="618553" y="5952553"/>
            <a:ext cx="7870825" cy="488315"/>
            <a:chOff x="618553" y="5952553"/>
            <a:chExt cx="7870825" cy="488315"/>
          </a:xfrm>
        </p:grpSpPr>
        <p:sp>
          <p:nvSpPr>
            <p:cNvPr id="96" name="object 96"/>
            <p:cNvSpPr/>
            <p:nvPr/>
          </p:nvSpPr>
          <p:spPr>
            <a:xfrm>
              <a:off x="623316" y="5957315"/>
              <a:ext cx="7861300" cy="478790"/>
            </a:xfrm>
            <a:custGeom>
              <a:avLst/>
              <a:gdLst/>
              <a:ahLst/>
              <a:cxnLst/>
              <a:rect l="l" t="t" r="r" b="b"/>
              <a:pathLst>
                <a:path w="7861300" h="478789">
                  <a:moveTo>
                    <a:pt x="7781035" y="0"/>
                  </a:moveTo>
                  <a:lnTo>
                    <a:pt x="0" y="0"/>
                  </a:lnTo>
                  <a:lnTo>
                    <a:pt x="0" y="478536"/>
                  </a:lnTo>
                  <a:lnTo>
                    <a:pt x="7781035" y="478536"/>
                  </a:lnTo>
                  <a:lnTo>
                    <a:pt x="7812089" y="472267"/>
                  </a:lnTo>
                  <a:lnTo>
                    <a:pt x="7837439" y="455174"/>
                  </a:lnTo>
                  <a:lnTo>
                    <a:pt x="7854527" y="429822"/>
                  </a:lnTo>
                  <a:lnTo>
                    <a:pt x="7860791" y="398780"/>
                  </a:lnTo>
                  <a:lnTo>
                    <a:pt x="7860791" y="79756"/>
                  </a:lnTo>
                  <a:lnTo>
                    <a:pt x="7854527" y="48713"/>
                  </a:lnTo>
                  <a:lnTo>
                    <a:pt x="7837439" y="23361"/>
                  </a:lnTo>
                  <a:lnTo>
                    <a:pt x="7812089" y="6268"/>
                  </a:lnTo>
                  <a:lnTo>
                    <a:pt x="7781035" y="0"/>
                  </a:lnTo>
                  <a:close/>
                </a:path>
              </a:pathLst>
            </a:custGeom>
            <a:solidFill>
              <a:srgbClr val="EDEBE0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623316" y="5957315"/>
              <a:ext cx="7861300" cy="478790"/>
            </a:xfrm>
            <a:custGeom>
              <a:avLst/>
              <a:gdLst/>
              <a:ahLst/>
              <a:cxnLst/>
              <a:rect l="l" t="t" r="r" b="b"/>
              <a:pathLst>
                <a:path w="7861300" h="478789">
                  <a:moveTo>
                    <a:pt x="7860791" y="79756"/>
                  </a:moveTo>
                  <a:lnTo>
                    <a:pt x="7860791" y="398780"/>
                  </a:lnTo>
                  <a:lnTo>
                    <a:pt x="7854527" y="429822"/>
                  </a:lnTo>
                  <a:lnTo>
                    <a:pt x="7837439" y="455174"/>
                  </a:lnTo>
                  <a:lnTo>
                    <a:pt x="7812089" y="472267"/>
                  </a:lnTo>
                  <a:lnTo>
                    <a:pt x="7781035" y="478536"/>
                  </a:lnTo>
                  <a:lnTo>
                    <a:pt x="0" y="478536"/>
                  </a:lnTo>
                  <a:lnTo>
                    <a:pt x="0" y="0"/>
                  </a:lnTo>
                  <a:lnTo>
                    <a:pt x="7781035" y="0"/>
                  </a:lnTo>
                  <a:lnTo>
                    <a:pt x="7812089" y="6268"/>
                  </a:lnTo>
                  <a:lnTo>
                    <a:pt x="7837439" y="23361"/>
                  </a:lnTo>
                  <a:lnTo>
                    <a:pt x="7854527" y="48713"/>
                  </a:lnTo>
                  <a:lnTo>
                    <a:pt x="7860791" y="79756"/>
                  </a:lnTo>
                  <a:close/>
                </a:path>
              </a:pathLst>
            </a:custGeom>
            <a:ln w="9144">
              <a:solidFill>
                <a:srgbClr val="1F48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8" name="object 98"/>
          <p:cNvSpPr txBox="1"/>
          <p:nvPr/>
        </p:nvSpPr>
        <p:spPr>
          <a:xfrm>
            <a:off x="738631" y="6021425"/>
            <a:ext cx="67748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100"/>
              </a:spcBef>
              <a:buChar char="•"/>
              <a:tabLst>
                <a:tab pos="185420" algn="l"/>
              </a:tabLst>
            </a:pPr>
            <a:r>
              <a:rPr sz="1800" spc="-10" dirty="0">
                <a:latin typeface="Calibri"/>
                <a:cs typeface="Calibri"/>
              </a:rPr>
              <a:t>здійснює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інші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повноваження,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передбачені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чинним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законодавством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99" name="object 99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7949183" y="53339"/>
            <a:ext cx="1138427" cy="931163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1369" y="685800"/>
            <a:ext cx="8716467" cy="1477328"/>
          </a:xfrm>
        </p:spPr>
        <p:txBody>
          <a:bodyPr/>
          <a:lstStyle/>
          <a:p>
            <a:pPr algn="ctr"/>
            <a:r>
              <a:rPr lang="uk-UA" dirty="0"/>
              <a:t>Спілка аудиторів України (САУ) – 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>
                <a:solidFill>
                  <a:schemeClr val="tx1"/>
                </a:solidFill>
              </a:rPr>
              <a:t>це </a:t>
            </a:r>
            <a:r>
              <a:rPr lang="uk-UA" dirty="0">
                <a:solidFill>
                  <a:schemeClr val="tx1"/>
                </a:solidFill>
              </a:rPr>
              <a:t>громадське об'єднання, яке об'єднує на добровільних засадах чинних </a:t>
            </a:r>
            <a:r>
              <a:rPr lang="uk-UA" dirty="0" smtClean="0">
                <a:solidFill>
                  <a:schemeClr val="tx1"/>
                </a:solidFill>
              </a:rPr>
              <a:t>аудиторів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3" name="AutoShape 2" descr="log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2971800"/>
            <a:ext cx="5407170" cy="2586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5394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609600" y="533400"/>
            <a:ext cx="7848600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 smtClean="0">
                <a:solidFill>
                  <a:srgbClr val="FF0000"/>
                </a:solidFill>
              </a:rPr>
              <a:t>Стандарти аудиту – </a:t>
            </a:r>
          </a:p>
          <a:p>
            <a:pPr algn="ctr"/>
            <a:r>
              <a:rPr lang="uk-UA" sz="2800" dirty="0" smtClean="0"/>
              <a:t>це загальні керуючі норми і правила для допомоги аудиторам у виконанні їх обов'язків по проведенню перевірок і регламентуючі основні принципи і особливості аудиторської діяльності.</a:t>
            </a:r>
            <a:endParaRPr lang="uk-UA" sz="2800" dirty="0"/>
          </a:p>
        </p:txBody>
      </p:sp>
      <p:pic>
        <p:nvPicPr>
          <p:cNvPr id="6146" name="Picture 2" descr="Аудит: що нового в управлінні якістю аудиту? — Device Group Аудиторська  компанi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362" y="3429000"/>
            <a:ext cx="6061075" cy="3030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46561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25137" y="396084"/>
            <a:ext cx="3935696" cy="685800"/>
          </a:xfrm>
        </p:spPr>
        <p:txBody>
          <a:bodyPr/>
          <a:lstStyle/>
          <a:p>
            <a:pPr algn="ctr"/>
            <a:r>
              <a:rPr lang="uk-UA" sz="4000" dirty="0"/>
              <a:t>Стандарти аудиту 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2"/>
          </p:nvPr>
        </p:nvSpPr>
        <p:spPr>
          <a:xfrm>
            <a:off x="457200" y="1295400"/>
            <a:ext cx="3977640" cy="738664"/>
          </a:xfrm>
        </p:spPr>
        <p:txBody>
          <a:bodyPr/>
          <a:lstStyle/>
          <a:p>
            <a:pPr algn="ctr"/>
            <a:r>
              <a:rPr lang="uk-UA" sz="2400" b="1" dirty="0">
                <a:solidFill>
                  <a:srgbClr val="FF0000"/>
                </a:solidFill>
              </a:rPr>
              <a:t>Міжнародні стандарти аудиту 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3"/>
          </p:nvPr>
        </p:nvSpPr>
        <p:spPr>
          <a:xfrm>
            <a:off x="4952593" y="3667899"/>
            <a:ext cx="3977640" cy="738664"/>
          </a:xfrm>
        </p:spPr>
        <p:txBody>
          <a:bodyPr/>
          <a:lstStyle/>
          <a:p>
            <a:pPr algn="ctr"/>
            <a:r>
              <a:rPr lang="uk-UA" sz="2400" b="1" dirty="0" err="1">
                <a:solidFill>
                  <a:srgbClr val="FF0000"/>
                </a:solidFill>
              </a:rPr>
              <a:t>Внутрішньофірмові</a:t>
            </a:r>
            <a:r>
              <a:rPr lang="uk-UA" sz="2400" b="1" dirty="0">
                <a:solidFill>
                  <a:srgbClr val="FF0000"/>
                </a:solidFill>
              </a:rPr>
              <a:t> стандарти аудиту (ВСА)</a:t>
            </a:r>
          </a:p>
        </p:txBody>
      </p:sp>
      <p:sp>
        <p:nvSpPr>
          <p:cNvPr id="6" name="Прямокутник 5"/>
          <p:cNvSpPr/>
          <p:nvPr/>
        </p:nvSpPr>
        <p:spPr>
          <a:xfrm>
            <a:off x="266903" y="2133600"/>
            <a:ext cx="435823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сукупність стандартів з аудиту, визначених законом чи нормативними актами або регулювальним органом на національному рівні, застосування яких є обов'язковим і яких слід дотримуватися при проведенні аудиторської перевірки або наданні супутніх послуг</a:t>
            </a:r>
          </a:p>
        </p:txBody>
      </p:sp>
      <p:sp>
        <p:nvSpPr>
          <p:cNvPr id="7" name="Прямокутник 6"/>
          <p:cNvSpPr/>
          <p:nvPr/>
        </p:nvSpPr>
        <p:spPr>
          <a:xfrm>
            <a:off x="4434840" y="4648200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/>
              <a:t>сукупність принципів, методів, прийомів і способів, що використовуються аудиторською фірмою для надання аудиторських послуг, складання і надання їх результатів, виходячи із правил та особливостей діяльності аудиторської </a:t>
            </a:r>
            <a:r>
              <a:rPr lang="uk-UA" dirty="0" smtClean="0"/>
              <a:t>фірми</a:t>
            </a:r>
            <a:endParaRPr lang="uk-UA" dirty="0"/>
          </a:p>
        </p:txBody>
      </p:sp>
      <p:pic>
        <p:nvPicPr>
          <p:cNvPr id="10242" name="Picture 2" descr="Картинки для презентации этика - 76 фот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0813" y="1491049"/>
            <a:ext cx="19812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Картинки для презентации этика - 76 фото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69798" y="-43433999"/>
            <a:ext cx="41681399" cy="416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600" y="4345126"/>
            <a:ext cx="20574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0958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174677" y="352043"/>
            <a:ext cx="5056505" cy="1229360"/>
            <a:chOff x="2174677" y="352043"/>
            <a:chExt cx="5056505" cy="12293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74677" y="694731"/>
              <a:ext cx="3067195" cy="49803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13960" y="352043"/>
              <a:ext cx="2216658" cy="1229105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55951" y="481711"/>
            <a:ext cx="470725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40" dirty="0"/>
              <a:t>Аудиторська</a:t>
            </a:r>
            <a:r>
              <a:rPr sz="4400" spc="-100" dirty="0"/>
              <a:t> </a:t>
            </a:r>
            <a:r>
              <a:rPr sz="4400" spc="-5" dirty="0"/>
              <a:t>фірма</a:t>
            </a:r>
            <a:endParaRPr sz="4400"/>
          </a:p>
        </p:txBody>
      </p:sp>
      <p:sp>
        <p:nvSpPr>
          <p:cNvPr id="6" name="object 6"/>
          <p:cNvSpPr txBox="1"/>
          <p:nvPr/>
        </p:nvSpPr>
        <p:spPr>
          <a:xfrm>
            <a:off x="329590" y="1789938"/>
            <a:ext cx="8232140" cy="1550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– </a:t>
            </a:r>
            <a:r>
              <a:rPr sz="2000" spc="-15" dirty="0">
                <a:latin typeface="Calibri"/>
                <a:cs typeface="Calibri"/>
              </a:rPr>
              <a:t>це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організація,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що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має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спеціальний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дозвіл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на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право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здійснення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аудиторської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діяльності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на </a:t>
            </a:r>
            <a:r>
              <a:rPr sz="2000" spc="-5" dirty="0">
                <a:latin typeface="Calibri"/>
                <a:cs typeface="Calibri"/>
              </a:rPr>
              <a:t>території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України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та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що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займається</a:t>
            </a:r>
            <a:r>
              <a:rPr sz="2000" spc="-5" dirty="0">
                <a:latin typeface="Calibri"/>
                <a:cs typeface="Calibri"/>
              </a:rPr>
              <a:t> виключно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наданням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аудиторських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послуг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та</a:t>
            </a:r>
            <a:r>
              <a:rPr sz="2000" spc="-5" dirty="0">
                <a:latin typeface="Calibri"/>
                <a:cs typeface="Calibri"/>
              </a:rPr>
              <a:t> проведенням</a:t>
            </a:r>
            <a:r>
              <a:rPr sz="2000" dirty="0">
                <a:latin typeface="Calibri"/>
                <a:cs typeface="Calibri"/>
              </a:rPr>
              <a:t> супутніх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аудиту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робіт</a:t>
            </a:r>
            <a:endParaRPr sz="2000">
              <a:latin typeface="Calibri"/>
              <a:cs typeface="Calibri"/>
            </a:endParaRPr>
          </a:p>
          <a:p>
            <a:pPr marL="355600" marR="807085">
              <a:lnSpc>
                <a:spcPct val="100000"/>
              </a:lnSpc>
            </a:pPr>
            <a:r>
              <a:rPr sz="2000" spc="-5" dirty="0">
                <a:latin typeface="Calibri"/>
                <a:cs typeface="Calibri"/>
              </a:rPr>
              <a:t>(надання </a:t>
            </a:r>
            <a:r>
              <a:rPr sz="2000" spc="-15" dirty="0">
                <a:latin typeface="Calibri"/>
                <a:cs typeface="Calibri"/>
              </a:rPr>
              <a:t>консультативних </a:t>
            </a:r>
            <a:r>
              <a:rPr sz="2000" dirty="0">
                <a:latin typeface="Calibri"/>
                <a:cs typeface="Calibri"/>
              </a:rPr>
              <a:t>послуг у галузі </a:t>
            </a:r>
            <a:r>
              <a:rPr sz="2000" spc="-5" dirty="0">
                <a:latin typeface="Calibri"/>
                <a:cs typeface="Calibri"/>
              </a:rPr>
              <a:t>бухгалтерського </a:t>
            </a:r>
            <a:r>
              <a:rPr sz="2000" spc="-15" dirty="0">
                <a:latin typeface="Calibri"/>
                <a:cs typeface="Calibri"/>
              </a:rPr>
              <a:t>обліку,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оподаткування,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менеджменту,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маркетингу,</a:t>
            </a:r>
            <a:r>
              <a:rPr sz="2000" spc="-5" dirty="0">
                <a:latin typeface="Calibri"/>
                <a:cs typeface="Calibri"/>
              </a:rPr>
              <a:t> акціонування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й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т.ін.).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4715" y="260604"/>
            <a:ext cx="1625599" cy="1485900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420609" y="3503663"/>
            <a:ext cx="3917315" cy="945515"/>
            <a:chOff x="420609" y="3503663"/>
            <a:chExt cx="3917315" cy="945515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0609" y="3526415"/>
              <a:ext cx="3916708" cy="85060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9223" y="3503663"/>
              <a:ext cx="3457955" cy="94489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8723" y="3544823"/>
              <a:ext cx="3845052" cy="778763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58723" y="3544823"/>
              <a:ext cx="3845560" cy="779145"/>
            </a:xfrm>
            <a:custGeom>
              <a:avLst/>
              <a:gdLst/>
              <a:ahLst/>
              <a:cxnLst/>
              <a:rect l="l" t="t" r="r" b="b"/>
              <a:pathLst>
                <a:path w="3845560" h="779145">
                  <a:moveTo>
                    <a:pt x="0" y="778763"/>
                  </a:moveTo>
                  <a:lnTo>
                    <a:pt x="3845052" y="778763"/>
                  </a:lnTo>
                  <a:lnTo>
                    <a:pt x="3845052" y="0"/>
                  </a:lnTo>
                  <a:lnTo>
                    <a:pt x="0" y="0"/>
                  </a:lnTo>
                  <a:lnTo>
                    <a:pt x="0" y="778763"/>
                  </a:lnTo>
                  <a:close/>
                </a:path>
              </a:pathLst>
            </a:custGeom>
            <a:ln w="9144">
              <a:solidFill>
                <a:srgbClr val="4AAC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458723" y="3544823"/>
            <a:ext cx="3845560" cy="779145"/>
          </a:xfrm>
          <a:prstGeom prst="rect">
            <a:avLst/>
          </a:prstGeom>
          <a:ln w="9144">
            <a:solidFill>
              <a:srgbClr val="4AACC5"/>
            </a:solidFill>
          </a:ln>
        </p:spPr>
        <p:txBody>
          <a:bodyPr vert="horz" wrap="square" lIns="0" tIns="82550" rIns="0" bIns="0" rtlCol="0">
            <a:spAutoFit/>
          </a:bodyPr>
          <a:lstStyle/>
          <a:p>
            <a:pPr marL="1575435" marR="390525" indent="-1180465">
              <a:lnSpc>
                <a:spcPts val="2320"/>
              </a:lnSpc>
              <a:spcBef>
                <a:spcPts val="650"/>
              </a:spcBef>
            </a:pPr>
            <a:r>
              <a:rPr sz="2100" spc="-5" dirty="0">
                <a:latin typeface="Calibri"/>
                <a:cs typeface="Calibri"/>
              </a:rPr>
              <a:t>Спеціалізовані </a:t>
            </a:r>
            <a:r>
              <a:rPr sz="2100" spc="-15" dirty="0">
                <a:latin typeface="Calibri"/>
                <a:cs typeface="Calibri"/>
              </a:rPr>
              <a:t>аудиторські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фірми</a:t>
            </a:r>
            <a:endParaRPr sz="21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54151" y="4319015"/>
            <a:ext cx="3854450" cy="2344420"/>
            <a:chOff x="454151" y="4319015"/>
            <a:chExt cx="3854450" cy="2344420"/>
          </a:xfrm>
        </p:grpSpPr>
        <p:sp>
          <p:nvSpPr>
            <p:cNvPr id="15" name="object 15"/>
            <p:cNvSpPr/>
            <p:nvPr/>
          </p:nvSpPr>
          <p:spPr>
            <a:xfrm>
              <a:off x="458723" y="4323587"/>
              <a:ext cx="3845560" cy="2334895"/>
            </a:xfrm>
            <a:custGeom>
              <a:avLst/>
              <a:gdLst/>
              <a:ahLst/>
              <a:cxnLst/>
              <a:rect l="l" t="t" r="r" b="b"/>
              <a:pathLst>
                <a:path w="3845560" h="2334895">
                  <a:moveTo>
                    <a:pt x="3845052" y="0"/>
                  </a:moveTo>
                  <a:lnTo>
                    <a:pt x="0" y="0"/>
                  </a:lnTo>
                  <a:lnTo>
                    <a:pt x="0" y="2334768"/>
                  </a:lnTo>
                  <a:lnTo>
                    <a:pt x="3845052" y="2334768"/>
                  </a:lnTo>
                  <a:lnTo>
                    <a:pt x="3845052" y="0"/>
                  </a:lnTo>
                  <a:close/>
                </a:path>
              </a:pathLst>
            </a:custGeom>
            <a:solidFill>
              <a:srgbClr val="D0E2EA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58723" y="4323587"/>
              <a:ext cx="3845560" cy="2334895"/>
            </a:xfrm>
            <a:custGeom>
              <a:avLst/>
              <a:gdLst/>
              <a:ahLst/>
              <a:cxnLst/>
              <a:rect l="l" t="t" r="r" b="b"/>
              <a:pathLst>
                <a:path w="3845560" h="2334895">
                  <a:moveTo>
                    <a:pt x="0" y="2334768"/>
                  </a:moveTo>
                  <a:lnTo>
                    <a:pt x="3845052" y="2334768"/>
                  </a:lnTo>
                  <a:lnTo>
                    <a:pt x="3845052" y="0"/>
                  </a:lnTo>
                  <a:lnTo>
                    <a:pt x="0" y="0"/>
                  </a:lnTo>
                  <a:lnTo>
                    <a:pt x="0" y="2334768"/>
                  </a:lnTo>
                  <a:close/>
                </a:path>
              </a:pathLst>
            </a:custGeom>
            <a:ln w="9144">
              <a:solidFill>
                <a:srgbClr val="D0E2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458723" y="4378832"/>
            <a:ext cx="3845560" cy="1812289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339725" marR="146050" indent="-228600">
              <a:lnSpc>
                <a:spcPts val="2320"/>
              </a:lnSpc>
              <a:spcBef>
                <a:spcPts val="340"/>
              </a:spcBef>
              <a:buChar char="•"/>
              <a:tabLst>
                <a:tab pos="340360" algn="l"/>
              </a:tabLst>
            </a:pPr>
            <a:r>
              <a:rPr sz="2100" spc="-5" dirty="0">
                <a:latin typeface="Calibri"/>
                <a:cs typeface="Calibri"/>
              </a:rPr>
              <a:t>зосереджені</a:t>
            </a:r>
            <a:r>
              <a:rPr sz="2100" spc="-3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на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певних</a:t>
            </a:r>
            <a:r>
              <a:rPr sz="2100" spc="-4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видах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робіт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(консалтинг,</a:t>
            </a:r>
            <a:endParaRPr sz="2100">
              <a:latin typeface="Calibri"/>
              <a:cs typeface="Calibri"/>
            </a:endParaRPr>
          </a:p>
          <a:p>
            <a:pPr marL="339725">
              <a:lnSpc>
                <a:spcPts val="2150"/>
              </a:lnSpc>
            </a:pPr>
            <a:r>
              <a:rPr sz="2100" spc="-5" dirty="0">
                <a:latin typeface="Calibri"/>
                <a:cs typeface="Calibri"/>
              </a:rPr>
              <a:t>перевірки),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як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правило,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у</a:t>
            </a:r>
            <a:endParaRPr sz="2100">
              <a:latin typeface="Calibri"/>
              <a:cs typeface="Calibri"/>
            </a:endParaRPr>
          </a:p>
          <a:p>
            <a:pPr marL="339725" marR="155575">
              <a:lnSpc>
                <a:spcPct val="91700"/>
              </a:lnSpc>
              <a:spcBef>
                <a:spcPts val="105"/>
              </a:spcBef>
            </a:pPr>
            <a:r>
              <a:rPr sz="2100" spc="-15" dirty="0">
                <a:latin typeface="Calibri"/>
                <a:cs typeface="Calibri"/>
              </a:rPr>
              <a:t>одній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з </a:t>
            </a:r>
            <a:r>
              <a:rPr sz="2100" spc="-5" dirty="0">
                <a:latin typeface="Calibri"/>
                <a:cs typeface="Calibri"/>
              </a:rPr>
              <a:t>галузей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народного 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господарства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5" dirty="0">
                <a:latin typeface="Calibri"/>
                <a:cs typeface="Calibri"/>
              </a:rPr>
              <a:t>(наприклад, 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агропромисловий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комплекс).</a:t>
            </a:r>
            <a:endParaRPr sz="21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803633" y="3503663"/>
            <a:ext cx="3917315" cy="945515"/>
            <a:chOff x="4803633" y="3503663"/>
            <a:chExt cx="3917315" cy="945515"/>
          </a:xfrm>
        </p:grpSpPr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03633" y="3526415"/>
              <a:ext cx="3916708" cy="85060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40452" y="3503663"/>
              <a:ext cx="3241548" cy="94489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841748" y="3544823"/>
              <a:ext cx="3845052" cy="778763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4841748" y="3544823"/>
              <a:ext cx="3845560" cy="779145"/>
            </a:xfrm>
            <a:custGeom>
              <a:avLst/>
              <a:gdLst/>
              <a:ahLst/>
              <a:cxnLst/>
              <a:rect l="l" t="t" r="r" b="b"/>
              <a:pathLst>
                <a:path w="3845559" h="779145">
                  <a:moveTo>
                    <a:pt x="0" y="778763"/>
                  </a:moveTo>
                  <a:lnTo>
                    <a:pt x="3845052" y="778763"/>
                  </a:lnTo>
                  <a:lnTo>
                    <a:pt x="3845052" y="0"/>
                  </a:lnTo>
                  <a:lnTo>
                    <a:pt x="0" y="0"/>
                  </a:lnTo>
                  <a:lnTo>
                    <a:pt x="0" y="778763"/>
                  </a:lnTo>
                  <a:close/>
                </a:path>
              </a:pathLst>
            </a:custGeom>
            <a:ln w="9144">
              <a:solidFill>
                <a:srgbClr val="F795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4841747" y="3544823"/>
            <a:ext cx="3845560" cy="779145"/>
          </a:xfrm>
          <a:prstGeom prst="rect">
            <a:avLst/>
          </a:prstGeom>
          <a:ln w="9144">
            <a:solidFill>
              <a:srgbClr val="F79546"/>
            </a:solidFill>
          </a:ln>
        </p:spPr>
        <p:txBody>
          <a:bodyPr vert="horz" wrap="square" lIns="0" tIns="82550" rIns="0" bIns="0" rtlCol="0">
            <a:spAutoFit/>
          </a:bodyPr>
          <a:lstStyle/>
          <a:p>
            <a:pPr marL="1576705" marR="497205" indent="-1071880">
              <a:lnSpc>
                <a:spcPts val="2320"/>
              </a:lnSpc>
              <a:spcBef>
                <a:spcPts val="650"/>
              </a:spcBef>
            </a:pPr>
            <a:r>
              <a:rPr sz="2100" spc="-10" dirty="0">
                <a:latin typeface="Calibri"/>
                <a:cs typeface="Calibri"/>
              </a:rPr>
              <a:t>Універсальні </a:t>
            </a:r>
            <a:r>
              <a:rPr sz="2100" spc="-15" dirty="0">
                <a:latin typeface="Calibri"/>
                <a:cs typeface="Calibri"/>
              </a:rPr>
              <a:t>аудиторські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фірми</a:t>
            </a:r>
            <a:endParaRPr sz="2100">
              <a:latin typeface="Calibri"/>
              <a:cs typeface="Calibri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4837176" y="4319015"/>
            <a:ext cx="3854450" cy="2344420"/>
            <a:chOff x="4837176" y="4319015"/>
            <a:chExt cx="3854450" cy="2344420"/>
          </a:xfrm>
        </p:grpSpPr>
        <p:sp>
          <p:nvSpPr>
            <p:cNvPr id="25" name="object 25"/>
            <p:cNvSpPr/>
            <p:nvPr/>
          </p:nvSpPr>
          <p:spPr>
            <a:xfrm>
              <a:off x="4841748" y="4323587"/>
              <a:ext cx="3845560" cy="2334895"/>
            </a:xfrm>
            <a:custGeom>
              <a:avLst/>
              <a:gdLst/>
              <a:ahLst/>
              <a:cxnLst/>
              <a:rect l="l" t="t" r="r" b="b"/>
              <a:pathLst>
                <a:path w="3845559" h="2334895">
                  <a:moveTo>
                    <a:pt x="3845052" y="0"/>
                  </a:moveTo>
                  <a:lnTo>
                    <a:pt x="0" y="0"/>
                  </a:lnTo>
                  <a:lnTo>
                    <a:pt x="0" y="2334768"/>
                  </a:lnTo>
                  <a:lnTo>
                    <a:pt x="3845052" y="2334768"/>
                  </a:lnTo>
                  <a:lnTo>
                    <a:pt x="3845052" y="0"/>
                  </a:lnTo>
                  <a:close/>
                </a:path>
              </a:pathLst>
            </a:custGeom>
            <a:solidFill>
              <a:srgbClr val="FBDDC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841748" y="4323587"/>
              <a:ext cx="3845560" cy="2334895"/>
            </a:xfrm>
            <a:custGeom>
              <a:avLst/>
              <a:gdLst/>
              <a:ahLst/>
              <a:cxnLst/>
              <a:rect l="l" t="t" r="r" b="b"/>
              <a:pathLst>
                <a:path w="3845559" h="2334895">
                  <a:moveTo>
                    <a:pt x="0" y="2334768"/>
                  </a:moveTo>
                  <a:lnTo>
                    <a:pt x="3845052" y="2334768"/>
                  </a:lnTo>
                  <a:lnTo>
                    <a:pt x="3845052" y="0"/>
                  </a:lnTo>
                  <a:lnTo>
                    <a:pt x="0" y="0"/>
                  </a:lnTo>
                  <a:lnTo>
                    <a:pt x="0" y="2334768"/>
                  </a:lnTo>
                  <a:close/>
                </a:path>
              </a:pathLst>
            </a:custGeom>
            <a:ln w="9144">
              <a:solidFill>
                <a:srgbClr val="FBDDC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4841747" y="4378832"/>
            <a:ext cx="3845560" cy="2105025"/>
          </a:xfrm>
          <a:prstGeom prst="rect">
            <a:avLst/>
          </a:prstGeom>
        </p:spPr>
        <p:txBody>
          <a:bodyPr vert="horz" wrap="square" lIns="0" tIns="39369" rIns="0" bIns="0" rtlCol="0">
            <a:spAutoFit/>
          </a:bodyPr>
          <a:lstStyle/>
          <a:p>
            <a:pPr marL="340995" marR="625475" indent="-229235">
              <a:lnSpc>
                <a:spcPct val="91700"/>
              </a:lnSpc>
              <a:spcBef>
                <a:spcPts val="309"/>
              </a:spcBef>
              <a:buChar char="•"/>
              <a:tabLst>
                <a:tab pos="341630" algn="l"/>
              </a:tabLst>
            </a:pPr>
            <a:r>
              <a:rPr sz="2100" spc="-5" dirty="0">
                <a:latin typeface="Calibri"/>
                <a:cs typeface="Calibri"/>
              </a:rPr>
              <a:t>надають</a:t>
            </a:r>
            <a:r>
              <a:rPr sz="2100" spc="-5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широкий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спектр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spc="-20" dirty="0">
                <a:latin typeface="Calibri"/>
                <a:cs typeface="Calibri"/>
              </a:rPr>
              <a:t>послуг, </a:t>
            </a:r>
            <a:r>
              <a:rPr sz="2100" dirty="0">
                <a:latin typeface="Calibri"/>
                <a:cs typeface="Calibri"/>
              </a:rPr>
              <a:t>сфера </a:t>
            </a:r>
            <a:r>
              <a:rPr sz="2100" spc="-5" dirty="0">
                <a:latin typeface="Calibri"/>
                <a:cs typeface="Calibri"/>
              </a:rPr>
              <a:t>діяльності 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достатньо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широка</a:t>
            </a:r>
            <a:r>
              <a:rPr sz="2100" spc="-5" dirty="0">
                <a:latin typeface="Calibri"/>
                <a:cs typeface="Calibri"/>
              </a:rPr>
              <a:t> (як</a:t>
            </a:r>
            <a:endParaRPr sz="2100">
              <a:latin typeface="Calibri"/>
              <a:cs typeface="Calibri"/>
            </a:endParaRPr>
          </a:p>
          <a:p>
            <a:pPr marL="340995">
              <a:lnSpc>
                <a:spcPts val="2195"/>
              </a:lnSpc>
            </a:pPr>
            <a:r>
              <a:rPr sz="2100" spc="-10" dirty="0">
                <a:latin typeface="Calibri"/>
                <a:cs typeface="Calibri"/>
              </a:rPr>
              <a:t>територіально,</a:t>
            </a:r>
            <a:r>
              <a:rPr sz="2100" spc="-5" dirty="0">
                <a:latin typeface="Calibri"/>
                <a:cs typeface="Calibri"/>
              </a:rPr>
              <a:t> так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і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за</a:t>
            </a:r>
            <a:endParaRPr sz="2100">
              <a:latin typeface="Calibri"/>
              <a:cs typeface="Calibri"/>
            </a:endParaRPr>
          </a:p>
          <a:p>
            <a:pPr marL="340995" marR="153035">
              <a:lnSpc>
                <a:spcPct val="91700"/>
              </a:lnSpc>
              <a:spcBef>
                <a:spcPts val="100"/>
              </a:spcBef>
            </a:pPr>
            <a:r>
              <a:rPr sz="2100" spc="-5" dirty="0">
                <a:latin typeface="Calibri"/>
                <a:cs typeface="Calibri"/>
              </a:rPr>
              <a:t>галузями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народного 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господарства, </a:t>
            </a:r>
            <a:r>
              <a:rPr sz="2100" dirty="0">
                <a:latin typeface="Calibri"/>
                <a:cs typeface="Calibri"/>
              </a:rPr>
              <a:t>а </a:t>
            </a:r>
            <a:r>
              <a:rPr sz="2100" spc="-15" dirty="0">
                <a:latin typeface="Calibri"/>
                <a:cs typeface="Calibri"/>
              </a:rPr>
              <a:t>також 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масштабами бізнесу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клієнтів)</a:t>
            </a:r>
            <a:endParaRPr sz="2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3939" y="0"/>
            <a:ext cx="8035925" cy="1005205"/>
            <a:chOff x="733939" y="0"/>
            <a:chExt cx="8035925" cy="10052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3939" y="281967"/>
              <a:ext cx="1273007" cy="40475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12035" y="0"/>
              <a:ext cx="3310890" cy="100507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26863" y="0"/>
              <a:ext cx="1588769" cy="100507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22619" y="0"/>
              <a:ext cx="1101090" cy="100507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28587" y="0"/>
              <a:ext cx="2541269" cy="1005077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13766" y="266"/>
            <a:ext cx="8258809" cy="1649095"/>
          </a:xfrm>
          <a:prstGeom prst="rect">
            <a:avLst/>
          </a:prstGeom>
        </p:spPr>
        <p:txBody>
          <a:bodyPr vert="horz" wrap="square" lIns="0" tIns="114935" rIns="0" bIns="0" rtlCol="0">
            <a:spAutoFit/>
          </a:bodyPr>
          <a:lstStyle/>
          <a:p>
            <a:pPr marL="492759">
              <a:lnSpc>
                <a:spcPct val="100000"/>
              </a:lnSpc>
              <a:spcBef>
                <a:spcPts val="905"/>
              </a:spcBef>
            </a:pPr>
            <a:r>
              <a:rPr sz="3600" spc="-10" dirty="0"/>
              <a:t>Реєстр</a:t>
            </a:r>
            <a:r>
              <a:rPr sz="3600" dirty="0"/>
              <a:t> </a:t>
            </a:r>
            <a:r>
              <a:rPr sz="3600" spc="-20" dirty="0"/>
              <a:t>аудиторських</a:t>
            </a:r>
            <a:r>
              <a:rPr sz="3600" spc="-50" dirty="0"/>
              <a:t> </a:t>
            </a:r>
            <a:r>
              <a:rPr sz="3600" spc="-5" dirty="0"/>
              <a:t>фірм</a:t>
            </a:r>
            <a:r>
              <a:rPr sz="3600" spc="-10" dirty="0"/>
              <a:t> </a:t>
            </a:r>
            <a:r>
              <a:rPr sz="3600" dirty="0"/>
              <a:t>та</a:t>
            </a:r>
            <a:r>
              <a:rPr sz="3600" spc="-25" dirty="0"/>
              <a:t> аудиторів</a:t>
            </a:r>
            <a:endParaRPr sz="3600"/>
          </a:p>
          <a:p>
            <a:pPr marL="12700" marR="321310">
              <a:lnSpc>
                <a:spcPct val="100000"/>
              </a:lnSpc>
              <a:spcBef>
                <a:spcPts val="455"/>
              </a:spcBef>
            </a:pPr>
            <a:r>
              <a:rPr sz="2000" b="0" dirty="0">
                <a:solidFill>
                  <a:srgbClr val="000000"/>
                </a:solidFill>
                <a:latin typeface="Calibri"/>
                <a:cs typeface="Calibri"/>
              </a:rPr>
              <a:t>– </a:t>
            </a:r>
            <a:r>
              <a:rPr sz="2000" b="0" spc="-5" dirty="0">
                <a:solidFill>
                  <a:srgbClr val="000000"/>
                </a:solidFill>
                <a:latin typeface="Calibri"/>
                <a:cs typeface="Calibri"/>
              </a:rPr>
              <a:t>офіційна</a:t>
            </a:r>
            <a:r>
              <a:rPr sz="2000" b="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0" spc="-10" dirty="0">
                <a:solidFill>
                  <a:srgbClr val="000000"/>
                </a:solidFill>
                <a:latin typeface="Calibri"/>
                <a:cs typeface="Calibri"/>
              </a:rPr>
              <a:t>загальнодержавна</a:t>
            </a:r>
            <a:r>
              <a:rPr sz="2000" b="0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0" dirty="0">
                <a:solidFill>
                  <a:srgbClr val="000000"/>
                </a:solidFill>
                <a:latin typeface="Calibri"/>
                <a:cs typeface="Calibri"/>
              </a:rPr>
              <a:t>база</a:t>
            </a:r>
            <a:r>
              <a:rPr sz="2000" b="0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0" spc="-5" dirty="0">
                <a:solidFill>
                  <a:srgbClr val="000000"/>
                </a:solidFill>
                <a:latin typeface="Calibri"/>
                <a:cs typeface="Calibri"/>
              </a:rPr>
              <a:t>даних,</a:t>
            </a:r>
            <a:r>
              <a:rPr sz="2000" b="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0" spc="-15" dirty="0">
                <a:solidFill>
                  <a:srgbClr val="000000"/>
                </a:solidFill>
                <a:latin typeface="Calibri"/>
                <a:cs typeface="Calibri"/>
              </a:rPr>
              <a:t>що</a:t>
            </a:r>
            <a:r>
              <a:rPr sz="2000" b="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0" spc="-5" dirty="0">
                <a:solidFill>
                  <a:srgbClr val="000000"/>
                </a:solidFill>
                <a:latin typeface="Calibri"/>
                <a:cs typeface="Calibri"/>
              </a:rPr>
              <a:t>містить</a:t>
            </a:r>
            <a:r>
              <a:rPr sz="2000" b="0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0" dirty="0">
                <a:solidFill>
                  <a:srgbClr val="000000"/>
                </a:solidFill>
                <a:latin typeface="Calibri"/>
                <a:cs typeface="Calibri"/>
              </a:rPr>
              <a:t>інформацію про </a:t>
            </a:r>
            <a:r>
              <a:rPr sz="2000" b="0" spc="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0" spc="-15" dirty="0">
                <a:solidFill>
                  <a:srgbClr val="000000"/>
                </a:solidFill>
                <a:latin typeface="Calibri"/>
                <a:cs typeface="Calibri"/>
              </a:rPr>
              <a:t>аудиторські </a:t>
            </a:r>
            <a:r>
              <a:rPr sz="2000" b="0" dirty="0">
                <a:solidFill>
                  <a:srgbClr val="000000"/>
                </a:solidFill>
                <a:latin typeface="Calibri"/>
                <a:cs typeface="Calibri"/>
              </a:rPr>
              <a:t>фірми </a:t>
            </a:r>
            <a:r>
              <a:rPr sz="2000" b="0" spc="-5" dirty="0">
                <a:solidFill>
                  <a:srgbClr val="000000"/>
                </a:solidFill>
                <a:latin typeface="Calibri"/>
                <a:cs typeface="Calibri"/>
              </a:rPr>
              <a:t>та </a:t>
            </a:r>
            <a:r>
              <a:rPr sz="2000" b="0" spc="-15" dirty="0">
                <a:solidFill>
                  <a:srgbClr val="000000"/>
                </a:solidFill>
                <a:latin typeface="Calibri"/>
                <a:cs typeface="Calibri"/>
              </a:rPr>
              <a:t>аудиторів, </a:t>
            </a:r>
            <a:r>
              <a:rPr sz="2000" b="0" spc="-5" dirty="0">
                <a:solidFill>
                  <a:srgbClr val="000000"/>
                </a:solidFill>
                <a:latin typeface="Calibri"/>
                <a:cs typeface="Calibri"/>
              </a:rPr>
              <a:t>які </a:t>
            </a:r>
            <a:r>
              <a:rPr sz="2000" b="0" dirty="0">
                <a:solidFill>
                  <a:srgbClr val="000000"/>
                </a:solidFill>
                <a:latin typeface="Calibri"/>
                <a:cs typeface="Calibri"/>
              </a:rPr>
              <a:t>займаються </a:t>
            </a:r>
            <a:r>
              <a:rPr sz="2000" b="0" spc="-15" dirty="0">
                <a:solidFill>
                  <a:srgbClr val="000000"/>
                </a:solidFill>
                <a:latin typeface="Calibri"/>
                <a:cs typeface="Calibri"/>
              </a:rPr>
              <a:t>аудиторською </a:t>
            </a:r>
            <a:r>
              <a:rPr sz="2000" b="0" spc="-5" dirty="0">
                <a:solidFill>
                  <a:srgbClr val="000000"/>
                </a:solidFill>
                <a:latin typeface="Calibri"/>
                <a:cs typeface="Calibri"/>
              </a:rPr>
              <a:t>діяльністю </a:t>
            </a:r>
            <a:r>
              <a:rPr sz="2000" b="0" spc="-4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0" spc="-5" dirty="0">
                <a:solidFill>
                  <a:srgbClr val="000000"/>
                </a:solidFill>
                <a:latin typeface="Calibri"/>
                <a:cs typeface="Calibri"/>
              </a:rPr>
              <a:t>індивідуально</a:t>
            </a:r>
            <a:r>
              <a:rPr sz="2000" b="0" spc="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0" spc="-5" dirty="0">
                <a:solidFill>
                  <a:srgbClr val="000000"/>
                </a:solidFill>
                <a:latin typeface="Calibri"/>
                <a:cs typeface="Calibri"/>
              </a:rPr>
              <a:t>як фізичні</a:t>
            </a:r>
            <a:r>
              <a:rPr sz="2000" b="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0" spc="-5" dirty="0">
                <a:solidFill>
                  <a:srgbClr val="000000"/>
                </a:solidFill>
                <a:latin typeface="Calibri"/>
                <a:cs typeface="Calibri"/>
              </a:rPr>
              <a:t>особи-підприємці.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7741" y="6298793"/>
            <a:ext cx="757174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5" dirty="0">
                <a:latin typeface="Microsoft Sans Serif"/>
                <a:cs typeface="Microsoft Sans Serif"/>
              </a:rPr>
              <a:t>Реєстр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ведеться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в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електронній</a:t>
            </a:r>
            <a:r>
              <a:rPr sz="1600" spc="5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формі,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інформація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10" dirty="0">
                <a:latin typeface="Microsoft Sans Serif"/>
                <a:cs typeface="Microsoft Sans Serif"/>
              </a:rPr>
              <a:t>є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відкритою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для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користувачів</a:t>
            </a:r>
            <a:endParaRPr sz="1600">
              <a:latin typeface="Microsoft Sans Serif"/>
              <a:cs typeface="Microsoft Sans Serif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128587" y="2104898"/>
          <a:ext cx="8902697" cy="410870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36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72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72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7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867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610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0637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492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2895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3535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3237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31445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Повне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 найменування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244475" marR="237490" indent="91440">
                        <a:lnSpc>
                          <a:spcPct val="100000"/>
                        </a:lnSpc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Скорочене </a:t>
                      </a:r>
                      <a:r>
                        <a:rPr sz="8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н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ай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м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е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н</a:t>
                      </a:r>
                      <a:r>
                        <a:rPr sz="800" b="1" spc="-40" dirty="0">
                          <a:latin typeface="Arial"/>
                          <a:cs typeface="Arial"/>
                        </a:rPr>
                        <a:t>у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ва</a:t>
                      </a:r>
                      <a:r>
                        <a:rPr sz="800" b="1" spc="5" dirty="0">
                          <a:latin typeface="Arial"/>
                          <a:cs typeface="Arial"/>
                        </a:rPr>
                        <a:t>н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н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я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161290" marR="12065" indent="-143510">
                        <a:lnSpc>
                          <a:spcPct val="100000"/>
                        </a:lnSpc>
                      </a:pPr>
                      <a:r>
                        <a:rPr sz="800" b="1" dirty="0" smtClean="0">
                          <a:latin typeface="Arial"/>
                          <a:cs typeface="Arial"/>
                        </a:rPr>
                        <a:t>ЄДРП</a:t>
                      </a:r>
                      <a:r>
                        <a:rPr sz="800" b="1" spc="-5" dirty="0" smtClean="0">
                          <a:latin typeface="Arial"/>
                          <a:cs typeface="Arial"/>
                        </a:rPr>
                        <a:t>О</a:t>
                      </a:r>
                      <a:r>
                        <a:rPr sz="800" b="1" dirty="0" smtClean="0">
                          <a:latin typeface="Arial"/>
                          <a:cs typeface="Arial"/>
                        </a:rPr>
                        <a:t>У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/  </a:t>
                      </a:r>
                      <a:r>
                        <a:rPr sz="800" b="1" dirty="0" smtClean="0">
                          <a:latin typeface="Arial"/>
                          <a:cs typeface="Arial"/>
                        </a:rPr>
                        <a:t>ІПН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50" dirty="0">
                        <a:latin typeface="Times New Roman"/>
                        <a:cs typeface="Times New Roman"/>
                      </a:endParaRPr>
                    </a:p>
                    <a:p>
                      <a:pPr marL="31750" marR="22225" indent="115570">
                        <a:lnSpc>
                          <a:spcPct val="100000"/>
                        </a:lnSpc>
                      </a:pPr>
                      <a:r>
                        <a:rPr sz="800" b="1" spc="-10" dirty="0">
                          <a:latin typeface="Arial"/>
                          <a:cs typeface="Arial"/>
                        </a:rPr>
                        <a:t>Дата 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 початку 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а</a:t>
                      </a:r>
                      <a:r>
                        <a:rPr sz="800" b="1" spc="-40" dirty="0">
                          <a:latin typeface="Arial"/>
                          <a:cs typeface="Arial"/>
                        </a:rPr>
                        <a:t>у</a:t>
                      </a:r>
                      <a:r>
                        <a:rPr sz="800" b="1" spc="5" dirty="0">
                          <a:latin typeface="Arial"/>
                          <a:cs typeface="Arial"/>
                        </a:rPr>
                        <a:t>д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и</a:t>
                      </a:r>
                      <a:r>
                        <a:rPr sz="800" b="1" spc="-25" dirty="0">
                          <a:latin typeface="Arial"/>
                          <a:cs typeface="Arial"/>
                        </a:rPr>
                        <a:t>т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орс</a:t>
                      </a:r>
                      <a:endParaRPr sz="800" dirty="0">
                        <a:latin typeface="Arial"/>
                        <a:cs typeface="Arial"/>
                      </a:endParaRPr>
                    </a:p>
                    <a:p>
                      <a:pPr marL="8255" indent="-1905" algn="ctr">
                        <a:lnSpc>
                          <a:spcPct val="100000"/>
                        </a:lnSpc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ької </a:t>
                      </a:r>
                      <a:r>
                        <a:rPr sz="800" b="1" spc="5" dirty="0">
                          <a:latin typeface="Arial"/>
                          <a:cs typeface="Arial"/>
                        </a:rPr>
                        <a:t> д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і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я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л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ь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н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ост   і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29209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Свідоцтво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10795" marR="3175" indent="188595">
                        <a:lnSpc>
                          <a:spcPct val="100000"/>
                        </a:lnSpc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про 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в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кл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ю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че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нн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я  </a:t>
                      </a:r>
                      <a:r>
                        <a:rPr sz="800" b="1" spc="5" dirty="0">
                          <a:latin typeface="Arial"/>
                          <a:cs typeface="Arial"/>
                        </a:rPr>
                        <a:t>д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о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Р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еєс</a:t>
                      </a:r>
                      <a:r>
                        <a:rPr sz="800" b="1" spc="-25" dirty="0">
                          <a:latin typeface="Arial"/>
                          <a:cs typeface="Arial"/>
                        </a:rPr>
                        <a:t>т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ру  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аудиторсь 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ких</a:t>
                      </a:r>
                      <a:r>
                        <a:rPr sz="8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фірм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43180" marR="35560" indent="198120">
                        <a:lnSpc>
                          <a:spcPct val="100000"/>
                        </a:lnSpc>
                      </a:pPr>
                      <a:r>
                        <a:rPr sz="800" b="1" spc="-15" dirty="0">
                          <a:latin typeface="Arial"/>
                          <a:cs typeface="Arial"/>
                        </a:rPr>
                        <a:t>та 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а</a:t>
                      </a:r>
                      <a:r>
                        <a:rPr sz="800" b="1" spc="-40" dirty="0">
                          <a:latin typeface="Arial"/>
                          <a:cs typeface="Arial"/>
                        </a:rPr>
                        <a:t>у</a:t>
                      </a:r>
                      <a:r>
                        <a:rPr sz="800" b="1" spc="5" dirty="0">
                          <a:latin typeface="Arial"/>
                          <a:cs typeface="Arial"/>
                        </a:rPr>
                        <a:t>д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и</a:t>
                      </a:r>
                      <a:r>
                        <a:rPr sz="800" b="1" spc="-25" dirty="0">
                          <a:latin typeface="Arial"/>
                          <a:cs typeface="Arial"/>
                        </a:rPr>
                        <a:t>т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ор</a:t>
                      </a:r>
                      <a:r>
                        <a:rPr sz="800" b="1" spc="5" dirty="0">
                          <a:latin typeface="Arial"/>
                          <a:cs typeface="Arial"/>
                        </a:rPr>
                        <a:t>і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в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Дата, </a:t>
                      </a:r>
                      <a:r>
                        <a:rPr sz="800" b="1" spc="5" dirty="0">
                          <a:latin typeface="Arial"/>
                          <a:cs typeface="Arial"/>
                        </a:rPr>
                        <a:t>до</a:t>
                      </a:r>
                      <a:r>
                        <a:rPr sz="8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якої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66675" marR="58419" indent="-1270" algn="ctr">
                        <a:lnSpc>
                          <a:spcPct val="100000"/>
                        </a:lnSpc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чинне 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Св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і</a:t>
                      </a:r>
                      <a:r>
                        <a:rPr sz="800" b="1" spc="5" dirty="0">
                          <a:latin typeface="Arial"/>
                          <a:cs typeface="Arial"/>
                        </a:rPr>
                        <a:t>д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оц</a:t>
                      </a:r>
                      <a:r>
                        <a:rPr sz="800" b="1" spc="-25" dirty="0">
                          <a:latin typeface="Arial"/>
                          <a:cs typeface="Arial"/>
                        </a:rPr>
                        <a:t>т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в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о  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про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8890" marR="1905" indent="1270" algn="ctr">
                        <a:lnSpc>
                          <a:spcPct val="100000"/>
                        </a:lnSpc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включення 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spc="5" dirty="0">
                          <a:latin typeface="Arial"/>
                          <a:cs typeface="Arial"/>
                        </a:rPr>
                        <a:t>до 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Реєстру 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а</a:t>
                      </a:r>
                      <a:r>
                        <a:rPr sz="800" b="1" spc="-40" dirty="0">
                          <a:latin typeface="Arial"/>
                          <a:cs typeface="Arial"/>
                        </a:rPr>
                        <a:t>у</a:t>
                      </a:r>
                      <a:r>
                        <a:rPr sz="800" b="1" spc="5" dirty="0">
                          <a:latin typeface="Arial"/>
                          <a:cs typeface="Arial"/>
                        </a:rPr>
                        <a:t>д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и</a:t>
                      </a:r>
                      <a:r>
                        <a:rPr sz="800" b="1" spc="-25" dirty="0">
                          <a:latin typeface="Arial"/>
                          <a:cs typeface="Arial"/>
                        </a:rPr>
                        <a:t>т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орс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ь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ки  х фірм </a:t>
                      </a:r>
                      <a:r>
                        <a:rPr sz="800" b="1" spc="-15" dirty="0">
                          <a:latin typeface="Arial"/>
                          <a:cs typeface="Arial"/>
                        </a:rPr>
                        <a:t>та 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аудиторів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64210" marR="22225" indent="-634365">
                        <a:lnSpc>
                          <a:spcPct val="100000"/>
                        </a:lnSpc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Інформація</a:t>
                      </a:r>
                      <a:r>
                        <a:rPr sz="8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про</a:t>
                      </a:r>
                      <a:r>
                        <a:rPr sz="8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результати</a:t>
                      </a:r>
                      <a:r>
                        <a:rPr sz="800" b="1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зовнішньої</a:t>
                      </a:r>
                      <a:r>
                        <a:rPr sz="800" b="1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перевірки </a:t>
                      </a:r>
                      <a:r>
                        <a:rPr sz="800" b="1" spc="-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системи</a:t>
                      </a:r>
                      <a:r>
                        <a:rPr sz="8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контролю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якості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40005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Телефон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79070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Веб-адреса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153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389890" marR="188595" indent="-1936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b="1" spc="-10" dirty="0">
                          <a:latin typeface="Arial"/>
                          <a:cs typeface="Arial"/>
                        </a:rPr>
                        <a:t>Результат</a:t>
                      </a:r>
                      <a:r>
                        <a:rPr sz="800" b="1" spc="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зовнішньої</a:t>
                      </a:r>
                      <a:r>
                        <a:rPr sz="8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перевірки </a:t>
                      </a:r>
                      <a:r>
                        <a:rPr sz="800" b="1" spc="-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системи</a:t>
                      </a:r>
                      <a:r>
                        <a:rPr sz="8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контролю якості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0"/>
                    </a:solidFill>
                  </a:tcPr>
                </a:tc>
                <a:tc>
                  <a:txBody>
                    <a:bodyPr/>
                    <a:lstStyle/>
                    <a:p>
                      <a:pPr marL="13970" marR="5715" indent="8826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Термін 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чинності 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Св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і</a:t>
                      </a:r>
                      <a:r>
                        <a:rPr sz="800" b="1" spc="5" dirty="0">
                          <a:latin typeface="Arial"/>
                          <a:cs typeface="Arial"/>
                        </a:rPr>
                        <a:t>д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оц</a:t>
                      </a:r>
                      <a:r>
                        <a:rPr sz="800" b="1" spc="-25" dirty="0">
                          <a:latin typeface="Arial"/>
                          <a:cs typeface="Arial"/>
                        </a:rPr>
                        <a:t>т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в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а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10795" marR="3810" indent="170180">
                        <a:lnSpc>
                          <a:spcPct val="100000"/>
                        </a:lnSpc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про 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в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і</a:t>
                      </a:r>
                      <a:r>
                        <a:rPr sz="800" b="1" spc="5" dirty="0">
                          <a:latin typeface="Arial"/>
                          <a:cs typeface="Arial"/>
                        </a:rPr>
                        <a:t>д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п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ові</a:t>
                      </a:r>
                      <a:r>
                        <a:rPr sz="800" b="1" spc="5" dirty="0">
                          <a:latin typeface="Arial"/>
                          <a:cs typeface="Arial"/>
                        </a:rPr>
                        <a:t>д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н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і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24765" marR="16510" indent="1270" algn="ctr">
                        <a:lnSpc>
                          <a:spcPct val="100000"/>
                        </a:lnSpc>
                      </a:pPr>
                      <a:r>
                        <a:rPr sz="800" b="1" spc="-10" dirty="0">
                          <a:latin typeface="Arial"/>
                          <a:cs typeface="Arial"/>
                        </a:rPr>
                        <a:t>сть 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 системи 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 ко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н</a:t>
                      </a:r>
                      <a:r>
                        <a:rPr sz="800" b="1" spc="-25" dirty="0">
                          <a:latin typeface="Arial"/>
                          <a:cs typeface="Arial"/>
                        </a:rPr>
                        <a:t>т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ро</a:t>
                      </a:r>
                      <a:r>
                        <a:rPr sz="800" b="1" spc="5" dirty="0">
                          <a:latin typeface="Arial"/>
                          <a:cs typeface="Arial"/>
                        </a:rPr>
                        <a:t>л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ю  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якості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95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9285">
                <a:tc gridSpan="10">
                  <a:txBody>
                    <a:bodyPr/>
                    <a:lstStyle/>
                    <a:p>
                      <a:pPr marL="635" algn="ctr">
                        <a:lnSpc>
                          <a:spcPts val="905"/>
                        </a:lnSpc>
                        <a:spcBef>
                          <a:spcPts val="10"/>
                        </a:spcBef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м.</a:t>
                      </a:r>
                      <a:r>
                        <a:rPr sz="8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Київ</a:t>
                      </a:r>
                      <a:r>
                        <a:rPr sz="8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(044)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0DC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1269">
                <a:tc>
                  <a:txBody>
                    <a:bodyPr/>
                    <a:lstStyle/>
                    <a:p>
                      <a:pPr marL="5080" marR="7747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ПРИВАТНЕ</a:t>
                      </a:r>
                      <a:r>
                        <a:rPr sz="80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10" dirty="0">
                          <a:latin typeface="Microsoft Sans Serif"/>
                          <a:cs typeface="Microsoft Sans Serif"/>
                        </a:rPr>
                        <a:t>АКЦІОНЕРНЕ </a:t>
                      </a:r>
                      <a:r>
                        <a:rPr sz="800" spc="-19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ТОВАРИСТВО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5080" marR="180975">
                        <a:lnSpc>
                          <a:spcPct val="100000"/>
                        </a:lnSpc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"АУ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Д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ИТ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СЬК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8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Ф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ІР</a:t>
                      </a:r>
                      <a:r>
                        <a:rPr sz="800" spc="-10" dirty="0">
                          <a:latin typeface="Microsoft Sans Serif"/>
                          <a:cs typeface="Microsoft Sans Serif"/>
                        </a:rPr>
                        <a:t>М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А  </a:t>
                      </a:r>
                      <a:r>
                        <a:rPr sz="800" spc="-10" dirty="0">
                          <a:latin typeface="Microsoft Sans Serif"/>
                          <a:cs typeface="Microsoft Sans Serif"/>
                        </a:rPr>
                        <a:t>"АНАЛІТИК"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5080">
                        <a:lnSpc>
                          <a:spcPct val="100000"/>
                        </a:lnSpc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ПрАТ</a:t>
                      </a:r>
                      <a:r>
                        <a:rPr sz="8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20" dirty="0">
                          <a:latin typeface="Microsoft Sans Serif"/>
                          <a:cs typeface="Microsoft Sans Serif"/>
                        </a:rPr>
                        <a:t>"АФ</a:t>
                      </a:r>
                      <a:r>
                        <a:rPr sz="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10" dirty="0">
                          <a:latin typeface="Microsoft Sans Serif"/>
                          <a:cs typeface="Microsoft Sans Serif"/>
                        </a:rPr>
                        <a:t>"АНАЛІТИК"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22225">
                        <a:lnSpc>
                          <a:spcPct val="100000"/>
                        </a:lnSpc>
                      </a:pP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14274505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24.02.94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0030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132080">
                        <a:lnSpc>
                          <a:spcPct val="100000"/>
                        </a:lnSpc>
                      </a:pP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29.10.20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marR="86360" indent="2857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Пройшов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10" dirty="0">
                          <a:latin typeface="Microsoft Sans Serif"/>
                          <a:cs typeface="Microsoft Sans Serif"/>
                        </a:rPr>
                        <a:t>перевірку</a:t>
                      </a:r>
                      <a:r>
                        <a:rPr sz="8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системи</a:t>
                      </a:r>
                      <a:r>
                        <a:rPr sz="800" spc="-10" dirty="0">
                          <a:latin typeface="Microsoft Sans Serif"/>
                          <a:cs typeface="Microsoft Sans Serif"/>
                        </a:rPr>
                        <a:t> контролю 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10" dirty="0">
                          <a:latin typeface="Microsoft Sans Serif"/>
                          <a:cs typeface="Microsoft Sans Serif"/>
                        </a:rPr>
                        <a:t>якості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10" dirty="0">
                          <a:latin typeface="Microsoft Sans Serif"/>
                          <a:cs typeface="Microsoft Sans Serif"/>
                        </a:rPr>
                        <a:t>аудиторських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послуг (рішення</a:t>
                      </a:r>
                      <a:r>
                        <a:rPr sz="8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АПУ </a:t>
                      </a:r>
                      <a:r>
                        <a:rPr sz="800" spc="-2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від</a:t>
                      </a:r>
                      <a:r>
                        <a:rPr sz="8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24.12.14</a:t>
                      </a:r>
                      <a:r>
                        <a:rPr sz="800" spc="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60" dirty="0">
                          <a:latin typeface="Microsoft Sans Serif"/>
                          <a:cs typeface="Microsoft Sans Serif"/>
                        </a:rPr>
                        <a:t>№</a:t>
                      </a:r>
                      <a:r>
                        <a:rPr sz="8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304/4)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54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34925">
                        <a:lnSpc>
                          <a:spcPct val="100000"/>
                        </a:lnSpc>
                      </a:pP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31.12.19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044-278-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05-88,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3175" algn="ctr">
                        <a:lnSpc>
                          <a:spcPct val="100000"/>
                        </a:lnSpc>
                      </a:pP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044-279-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2540" algn="ctr">
                        <a:lnSpc>
                          <a:spcPts val="930"/>
                        </a:lnSpc>
                      </a:pP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63-47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125730" marR="117475" indent="161290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Microsoft Sans Serif"/>
                          <a:cs typeface="Microsoft Sans Serif"/>
                        </a:rPr>
                        <a:t>www.af- 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ana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liti</a:t>
                      </a:r>
                      <a:r>
                        <a:rPr sz="800" spc="5" dirty="0">
                          <a:latin typeface="Microsoft Sans Serif"/>
                          <a:cs typeface="Microsoft Sans Serif"/>
                        </a:rPr>
                        <a:t>k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.c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m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.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u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a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7317">
                <a:tc>
                  <a:txBody>
                    <a:bodyPr/>
                    <a:lstStyle/>
                    <a:p>
                      <a:pPr marL="508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ПРИВАТНА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5080" marR="217804">
                        <a:lnSpc>
                          <a:spcPct val="100000"/>
                        </a:lnSpc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АУ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Д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ИТ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СЬК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8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Ф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ІР</a:t>
                      </a:r>
                      <a:r>
                        <a:rPr sz="800" spc="-10" dirty="0">
                          <a:latin typeface="Microsoft Sans Serif"/>
                          <a:cs typeface="Microsoft Sans Serif"/>
                        </a:rPr>
                        <a:t>М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А  </a:t>
                      </a:r>
                      <a:r>
                        <a:rPr sz="800" spc="-15" dirty="0">
                          <a:latin typeface="Microsoft Sans Serif"/>
                          <a:cs typeface="Microsoft Sans Serif"/>
                        </a:rPr>
                        <a:t>"АУДИТ</a:t>
                      </a:r>
                      <a:r>
                        <a:rPr sz="800" spc="-10" dirty="0">
                          <a:latin typeface="Microsoft Sans Serif"/>
                          <a:cs typeface="Microsoft Sans Serif"/>
                        </a:rPr>
                        <a:t> УКРАЇНИ"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5080">
                        <a:lnSpc>
                          <a:spcPct val="100000"/>
                        </a:lnSpc>
                      </a:pPr>
                      <a:r>
                        <a:rPr sz="800" spc="-25" dirty="0">
                          <a:latin typeface="Microsoft Sans Serif"/>
                          <a:cs typeface="Microsoft Sans Serif"/>
                        </a:rPr>
                        <a:t>ПАФ</a:t>
                      </a:r>
                      <a:r>
                        <a:rPr sz="800" spc="-15" dirty="0">
                          <a:latin typeface="Microsoft Sans Serif"/>
                          <a:cs typeface="Microsoft Sans Serif"/>
                        </a:rPr>
                        <a:t> "АУДИТ </a:t>
                      </a:r>
                      <a:r>
                        <a:rPr sz="800" spc="-10" dirty="0">
                          <a:latin typeface="Microsoft Sans Serif"/>
                          <a:cs typeface="Microsoft Sans Serif"/>
                        </a:rPr>
                        <a:t>УКРАЇНИ"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22225">
                        <a:lnSpc>
                          <a:spcPct val="100000"/>
                        </a:lnSpc>
                      </a:pP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21592513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03.03.94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0051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132080">
                        <a:lnSpc>
                          <a:spcPct val="100000"/>
                        </a:lnSpc>
                      </a:pP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29.10.20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marR="86995" indent="28575">
                        <a:lnSpc>
                          <a:spcPct val="100000"/>
                        </a:lnSpc>
                      </a:pP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Пройшов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10" dirty="0">
                          <a:latin typeface="Microsoft Sans Serif"/>
                          <a:cs typeface="Microsoft Sans Serif"/>
                        </a:rPr>
                        <a:t>перевірку</a:t>
                      </a:r>
                      <a:r>
                        <a:rPr sz="8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системи</a:t>
                      </a:r>
                      <a:r>
                        <a:rPr sz="800" spc="-10" dirty="0">
                          <a:latin typeface="Microsoft Sans Serif"/>
                          <a:cs typeface="Microsoft Sans Serif"/>
                        </a:rPr>
                        <a:t> контролю 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10" dirty="0">
                          <a:latin typeface="Microsoft Sans Serif"/>
                          <a:cs typeface="Microsoft Sans Serif"/>
                        </a:rPr>
                        <a:t>якості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10" dirty="0">
                          <a:latin typeface="Microsoft Sans Serif"/>
                          <a:cs typeface="Microsoft Sans Serif"/>
                        </a:rPr>
                        <a:t>аудиторських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послуг</a:t>
                      </a:r>
                      <a:r>
                        <a:rPr sz="8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(рішення</a:t>
                      </a:r>
                      <a:r>
                        <a:rPr sz="8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АПУ </a:t>
                      </a:r>
                      <a:r>
                        <a:rPr sz="800" spc="-2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від</a:t>
                      </a:r>
                      <a:r>
                        <a:rPr sz="8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04.04.13</a:t>
                      </a:r>
                      <a:r>
                        <a:rPr sz="800" spc="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60" dirty="0">
                          <a:latin typeface="Microsoft Sans Serif"/>
                          <a:cs typeface="Microsoft Sans Serif"/>
                        </a:rPr>
                        <a:t>№</a:t>
                      </a:r>
                      <a:r>
                        <a:rPr sz="8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266/4)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34925">
                        <a:lnSpc>
                          <a:spcPct val="100000"/>
                        </a:lnSpc>
                      </a:pP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31.12.18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044-528-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10-49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41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800" spc="-5" dirty="0">
                          <a:latin typeface="Microsoft Sans Serif"/>
                          <a:cs typeface="Microsoft Sans Serif"/>
                          <a:hlinkClick r:id="rId7"/>
                        </a:rPr>
                        <a:t>www.auditukr.pp.ua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733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5080" marR="53149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ТОВАРИ</a:t>
                      </a:r>
                      <a:r>
                        <a:rPr sz="800" spc="-10" dirty="0"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ТВО</a:t>
                      </a:r>
                      <a:r>
                        <a:rPr sz="8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З  ОБМЕЖЕНОЮ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5080" marR="180975">
                        <a:lnSpc>
                          <a:spcPct val="100000"/>
                        </a:lnSpc>
                      </a:pPr>
                      <a:r>
                        <a:rPr sz="800" spc="-15" dirty="0">
                          <a:latin typeface="Microsoft Sans Serif"/>
                          <a:cs typeface="Microsoft Sans Serif"/>
                        </a:rPr>
                        <a:t>ВІДПОВІДАЛЬНІСТЮ </a:t>
                      </a:r>
                      <a:r>
                        <a:rPr sz="8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"АУ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Д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ИТ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СЬК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8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Ф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ІР</a:t>
                      </a:r>
                      <a:r>
                        <a:rPr sz="800" spc="-10" dirty="0">
                          <a:latin typeface="Microsoft Sans Serif"/>
                          <a:cs typeface="Microsoft Sans Serif"/>
                        </a:rPr>
                        <a:t>М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А  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"БАЛАНС"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5080" marR="175895">
                        <a:lnSpc>
                          <a:spcPct val="100000"/>
                        </a:lnSpc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ТОВ</a:t>
                      </a:r>
                      <a:r>
                        <a:rPr sz="80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15" dirty="0">
                          <a:latin typeface="Microsoft Sans Serif"/>
                          <a:cs typeface="Microsoft Sans Serif"/>
                        </a:rPr>
                        <a:t>"АУДИТОРСЬКА </a:t>
                      </a:r>
                      <a:r>
                        <a:rPr sz="800" spc="-19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15" dirty="0">
                          <a:latin typeface="Microsoft Sans Serif"/>
                          <a:cs typeface="Microsoft Sans Serif"/>
                        </a:rPr>
                        <a:t>ФІРМА</a:t>
                      </a:r>
                      <a:r>
                        <a:rPr sz="8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"БАЛАНС"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2222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21451988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10.03.94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0061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1320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29.10.20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marR="86995" indent="2857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Пройшов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10" dirty="0">
                          <a:latin typeface="Microsoft Sans Serif"/>
                          <a:cs typeface="Microsoft Sans Serif"/>
                        </a:rPr>
                        <a:t>перевірку</a:t>
                      </a:r>
                      <a:r>
                        <a:rPr sz="8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системи</a:t>
                      </a:r>
                      <a:r>
                        <a:rPr sz="800" spc="-10" dirty="0">
                          <a:latin typeface="Microsoft Sans Serif"/>
                          <a:cs typeface="Microsoft Sans Serif"/>
                        </a:rPr>
                        <a:t> контролю 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10" dirty="0">
                          <a:latin typeface="Microsoft Sans Serif"/>
                          <a:cs typeface="Microsoft Sans Serif"/>
                        </a:rPr>
                        <a:t>якості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10" dirty="0">
                          <a:latin typeface="Microsoft Sans Serif"/>
                          <a:cs typeface="Microsoft Sans Serif"/>
                        </a:rPr>
                        <a:t>аудиторських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послуг</a:t>
                      </a:r>
                      <a:r>
                        <a:rPr sz="8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(рішення</a:t>
                      </a:r>
                      <a:r>
                        <a:rPr sz="8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АПУ </a:t>
                      </a:r>
                      <a:r>
                        <a:rPr sz="800" spc="-2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від</a:t>
                      </a:r>
                      <a:r>
                        <a:rPr sz="8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03.11.11</a:t>
                      </a:r>
                      <a:r>
                        <a:rPr sz="800" spc="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60" dirty="0">
                          <a:latin typeface="Microsoft Sans Serif"/>
                          <a:cs typeface="Microsoft Sans Serif"/>
                        </a:rPr>
                        <a:t>№</a:t>
                      </a:r>
                      <a:r>
                        <a:rPr sz="8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240/5)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5715" marR="86995" indent="28575">
                        <a:lnSpc>
                          <a:spcPct val="100000"/>
                        </a:lnSpc>
                      </a:pP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Пройшов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10" dirty="0">
                          <a:latin typeface="Microsoft Sans Serif"/>
                          <a:cs typeface="Microsoft Sans Serif"/>
                        </a:rPr>
                        <a:t>перевірку</a:t>
                      </a:r>
                      <a:r>
                        <a:rPr sz="8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системи</a:t>
                      </a:r>
                      <a:r>
                        <a:rPr sz="800" spc="-10" dirty="0">
                          <a:latin typeface="Microsoft Sans Serif"/>
                          <a:cs typeface="Microsoft Sans Serif"/>
                        </a:rPr>
                        <a:t> контролю 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10" dirty="0">
                          <a:latin typeface="Microsoft Sans Serif"/>
                          <a:cs typeface="Microsoft Sans Serif"/>
                        </a:rPr>
                        <a:t>якості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10" dirty="0">
                          <a:latin typeface="Microsoft Sans Serif"/>
                          <a:cs typeface="Microsoft Sans Serif"/>
                        </a:rPr>
                        <a:t>аудиторських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послуг</a:t>
                      </a:r>
                      <a:r>
                        <a:rPr sz="8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(рішення</a:t>
                      </a:r>
                      <a:r>
                        <a:rPr sz="8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АПУ </a:t>
                      </a:r>
                      <a:r>
                        <a:rPr sz="800" spc="-2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від</a:t>
                      </a:r>
                      <a:r>
                        <a:rPr sz="8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30.11.17</a:t>
                      </a:r>
                      <a:r>
                        <a:rPr sz="800" spc="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60" dirty="0">
                          <a:latin typeface="Microsoft Sans Serif"/>
                          <a:cs typeface="Microsoft Sans Serif"/>
                        </a:rPr>
                        <a:t>№</a:t>
                      </a:r>
                      <a:r>
                        <a:rPr sz="8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352/4)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925">
                        <a:lnSpc>
                          <a:spcPct val="100000"/>
                        </a:lnSpc>
                      </a:pP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31.12.16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925">
                        <a:lnSpc>
                          <a:spcPct val="100000"/>
                        </a:lnSpc>
                      </a:pP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31.12.22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175" algn="ctr">
                        <a:lnSpc>
                          <a:spcPct val="100000"/>
                        </a:lnSpc>
                      </a:pP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044-404-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00-05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spc="-5" dirty="0">
                          <a:latin typeface="Microsoft Sans Serif"/>
                          <a:cs typeface="Microsoft Sans Serif"/>
                          <a:hlinkClick r:id="rId8"/>
                        </a:rPr>
                        <a:t>www.afbalance.com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4414">
                <a:tc>
                  <a:txBody>
                    <a:bodyPr/>
                    <a:lstStyle/>
                    <a:p>
                      <a:pPr marL="5080" marR="531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ТОВАРИ</a:t>
                      </a:r>
                      <a:r>
                        <a:rPr sz="800" spc="-10" dirty="0"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ТВО</a:t>
                      </a:r>
                      <a:r>
                        <a:rPr sz="8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З  ОБМЕЖЕНОЮ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5080" marR="217804">
                        <a:lnSpc>
                          <a:spcPct val="100000"/>
                        </a:lnSpc>
                      </a:pPr>
                      <a:r>
                        <a:rPr sz="800" spc="-15" dirty="0">
                          <a:latin typeface="Microsoft Sans Serif"/>
                          <a:cs typeface="Microsoft Sans Serif"/>
                        </a:rPr>
                        <a:t>ВІДПОВІДАЛЬНІСТЮ </a:t>
                      </a:r>
                      <a:r>
                        <a:rPr sz="8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АУ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Д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ИТ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СЬК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8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Ф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ІР</a:t>
                      </a:r>
                      <a:r>
                        <a:rPr sz="800" spc="-10" dirty="0">
                          <a:latin typeface="Microsoft Sans Serif"/>
                          <a:cs typeface="Microsoft Sans Serif"/>
                        </a:rPr>
                        <a:t>М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А  </a:t>
                      </a:r>
                      <a:r>
                        <a:rPr sz="800" spc="-20" dirty="0">
                          <a:latin typeface="Microsoft Sans Serif"/>
                          <a:cs typeface="Microsoft Sans Serif"/>
                        </a:rPr>
                        <a:t>"АЛЬФА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-</a:t>
                      </a:r>
                      <a:r>
                        <a:rPr sz="8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ОМЕГА"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5080" marR="34417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ТОВ</a:t>
                      </a:r>
                      <a:r>
                        <a:rPr sz="8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35" dirty="0">
                          <a:latin typeface="Microsoft Sans Serif"/>
                          <a:cs typeface="Microsoft Sans Serif"/>
                        </a:rPr>
                        <a:t>АФ</a:t>
                      </a:r>
                      <a:r>
                        <a:rPr sz="8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20" dirty="0">
                          <a:latin typeface="Microsoft Sans Serif"/>
                          <a:cs typeface="Microsoft Sans Serif"/>
                        </a:rPr>
                        <a:t>"АЛЬФА</a:t>
                      </a:r>
                      <a:r>
                        <a:rPr sz="8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- </a:t>
                      </a:r>
                      <a:r>
                        <a:rPr sz="800" spc="-19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ОМЕГА"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2225">
                        <a:lnSpc>
                          <a:spcPct val="100000"/>
                        </a:lnSpc>
                      </a:pP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21546341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10.03.94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0065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32080">
                        <a:lnSpc>
                          <a:spcPct val="100000"/>
                        </a:lnSpc>
                      </a:pP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25.02.21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044-482-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57-10,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3175" algn="ctr">
                        <a:lnSpc>
                          <a:spcPct val="100000"/>
                        </a:lnSpc>
                      </a:pP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067-606-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71-72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66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41544" y="230124"/>
            <a:ext cx="6937375" cy="1384935"/>
            <a:chOff x="1241544" y="230124"/>
            <a:chExt cx="6937375" cy="13849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41544" y="480520"/>
              <a:ext cx="506452" cy="35966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72768" y="230124"/>
              <a:ext cx="1861566" cy="89687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93136" y="230124"/>
              <a:ext cx="2890266" cy="89687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45252" y="230124"/>
              <a:ext cx="1192529" cy="89687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98108" y="230124"/>
              <a:ext cx="1980438" cy="89687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203704" y="717804"/>
              <a:ext cx="2846070" cy="89687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608576" y="717804"/>
              <a:ext cx="2356866" cy="896874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32600" rIns="0" bIns="0" rtlCol="0">
            <a:spAutoFit/>
          </a:bodyPr>
          <a:lstStyle/>
          <a:p>
            <a:pPr marL="2241550" marR="5080" indent="-1213485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До</a:t>
            </a:r>
            <a:r>
              <a:rPr spc="-5" dirty="0"/>
              <a:t> </a:t>
            </a:r>
            <a:r>
              <a:rPr spc="-15" dirty="0"/>
              <a:t>Реєстру </a:t>
            </a:r>
            <a:r>
              <a:rPr spc="-5" dirty="0"/>
              <a:t>включаються</a:t>
            </a:r>
            <a:r>
              <a:rPr spc="10" dirty="0"/>
              <a:t> </a:t>
            </a:r>
            <a:r>
              <a:rPr dirty="0"/>
              <a:t>такі</a:t>
            </a:r>
            <a:r>
              <a:rPr spc="-10" dirty="0"/>
              <a:t> </a:t>
            </a:r>
            <a:r>
              <a:rPr spc="-5" dirty="0"/>
              <a:t>суб’єкти </a:t>
            </a:r>
            <a:r>
              <a:rPr spc="-710" dirty="0"/>
              <a:t> </a:t>
            </a:r>
            <a:r>
              <a:rPr spc="-25" dirty="0"/>
              <a:t>аудиторської</a:t>
            </a:r>
            <a:r>
              <a:rPr spc="-10" dirty="0"/>
              <a:t> </a:t>
            </a:r>
            <a:r>
              <a:rPr dirty="0"/>
              <a:t>діяльності</a:t>
            </a:r>
          </a:p>
        </p:txBody>
      </p:sp>
      <p:grpSp>
        <p:nvGrpSpPr>
          <p:cNvPr id="11" name="object 11"/>
          <p:cNvGrpSpPr/>
          <p:nvPr/>
        </p:nvGrpSpPr>
        <p:grpSpPr>
          <a:xfrm>
            <a:off x="419098" y="1571231"/>
            <a:ext cx="8301355" cy="3008630"/>
            <a:chOff x="419098" y="1571231"/>
            <a:chExt cx="8301355" cy="3008630"/>
          </a:xfrm>
        </p:grpSpPr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19098" y="1810497"/>
              <a:ext cx="8301231" cy="276608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06779" y="2014728"/>
              <a:ext cx="7226808" cy="256489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57199" y="1825752"/>
              <a:ext cx="8229600" cy="2694940"/>
            </a:xfrm>
            <a:custGeom>
              <a:avLst/>
              <a:gdLst/>
              <a:ahLst/>
              <a:cxnLst/>
              <a:rect l="l" t="t" r="r" b="b"/>
              <a:pathLst>
                <a:path w="8229600" h="2694940">
                  <a:moveTo>
                    <a:pt x="8229600" y="0"/>
                  </a:moveTo>
                  <a:lnTo>
                    <a:pt x="0" y="0"/>
                  </a:lnTo>
                  <a:lnTo>
                    <a:pt x="0" y="2694432"/>
                  </a:lnTo>
                  <a:lnTo>
                    <a:pt x="8229600" y="2694432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C5E7FB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57199" y="1825752"/>
              <a:ext cx="8229600" cy="2694940"/>
            </a:xfrm>
            <a:custGeom>
              <a:avLst/>
              <a:gdLst/>
              <a:ahLst/>
              <a:cxnLst/>
              <a:rect l="l" t="t" r="r" b="b"/>
              <a:pathLst>
                <a:path w="8229600" h="2694940">
                  <a:moveTo>
                    <a:pt x="0" y="2694432"/>
                  </a:moveTo>
                  <a:lnTo>
                    <a:pt x="8229600" y="2694432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2694432"/>
                  </a:lnTo>
                  <a:close/>
                </a:path>
              </a:pathLst>
            </a:custGeom>
            <a:ln w="9143">
              <a:solidFill>
                <a:srgbClr val="073D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24483" y="1571231"/>
              <a:ext cx="5846825" cy="596658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1083360" y="1496669"/>
            <a:ext cx="6817359" cy="2886075"/>
          </a:xfrm>
          <a:prstGeom prst="rect">
            <a:avLst/>
          </a:prstGeom>
        </p:spPr>
        <p:txBody>
          <a:bodyPr vert="horz" wrap="square" lIns="0" tIns="151765" rIns="0" bIns="0" rtlCol="0">
            <a:spAutoFit/>
          </a:bodyPr>
          <a:lstStyle/>
          <a:p>
            <a:pPr marL="24765">
              <a:lnSpc>
                <a:spcPct val="100000"/>
              </a:lnSpc>
              <a:spcBef>
                <a:spcPts val="1195"/>
              </a:spcBef>
            </a:pPr>
            <a:r>
              <a:rPr sz="20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аудиторські</a:t>
            </a:r>
            <a:r>
              <a:rPr sz="20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фірми</a:t>
            </a:r>
            <a:endParaRPr sz="2000">
              <a:latin typeface="Times New Roman"/>
              <a:cs typeface="Times New Roman"/>
            </a:endParaRPr>
          </a:p>
          <a:p>
            <a:pPr marL="240665" marR="1088390" indent="-228600">
              <a:lnSpc>
                <a:spcPts val="2080"/>
              </a:lnSpc>
              <a:spcBef>
                <a:spcPts val="1435"/>
              </a:spcBef>
              <a:buChar char="•"/>
              <a:tabLst>
                <a:tab pos="240665" algn="l"/>
                <a:tab pos="241300" algn="l"/>
              </a:tabLst>
            </a:pPr>
            <a:r>
              <a:rPr sz="2000" spc="-5" dirty="0">
                <a:latin typeface="Times New Roman"/>
                <a:cs typeface="Times New Roman"/>
              </a:rPr>
              <a:t>юридична </a:t>
            </a:r>
            <a:r>
              <a:rPr sz="2000" spc="10" dirty="0">
                <a:latin typeface="Times New Roman"/>
                <a:cs typeface="Times New Roman"/>
              </a:rPr>
              <a:t>особа </a:t>
            </a:r>
            <a:r>
              <a:rPr sz="2000" spc="-5" dirty="0">
                <a:latin typeface="Times New Roman"/>
                <a:cs typeface="Times New Roman"/>
              </a:rPr>
              <a:t>пройшла </a:t>
            </a:r>
            <a:r>
              <a:rPr sz="2000" dirty="0">
                <a:latin typeface="Times New Roman"/>
                <a:cs typeface="Times New Roman"/>
              </a:rPr>
              <a:t>державну реєстрацію як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аудиторська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фірма;</a:t>
            </a:r>
            <a:endParaRPr sz="2000">
              <a:latin typeface="Times New Roman"/>
              <a:cs typeface="Times New Roman"/>
            </a:endParaRPr>
          </a:p>
          <a:p>
            <a:pPr marL="240665" marR="1116330" indent="-228600">
              <a:lnSpc>
                <a:spcPts val="2080"/>
              </a:lnSpc>
              <a:spcBef>
                <a:spcPts val="325"/>
              </a:spcBef>
              <a:buChar char="•"/>
              <a:tabLst>
                <a:tab pos="240665" algn="l"/>
                <a:tab pos="241300" algn="l"/>
              </a:tabLst>
            </a:pPr>
            <a:r>
              <a:rPr sz="2000" spc="-5" dirty="0">
                <a:latin typeface="Times New Roman"/>
                <a:cs typeface="Times New Roman"/>
              </a:rPr>
              <a:t>установчими документами </a:t>
            </a:r>
            <a:r>
              <a:rPr sz="2000" spc="-15" dirty="0">
                <a:latin typeface="Times New Roman"/>
                <a:cs typeface="Times New Roman"/>
              </a:rPr>
              <a:t>передбачено </a:t>
            </a:r>
            <a:r>
              <a:rPr sz="2000" spc="-10" dirty="0">
                <a:latin typeface="Times New Roman"/>
                <a:cs typeface="Times New Roman"/>
              </a:rPr>
              <a:t>виключно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аудиторську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діяльність;</a:t>
            </a:r>
            <a:endParaRPr sz="2000">
              <a:latin typeface="Times New Roman"/>
              <a:cs typeface="Times New Roman"/>
            </a:endParaRPr>
          </a:p>
          <a:p>
            <a:pPr marL="240665" marR="5080" indent="-228600">
              <a:lnSpc>
                <a:spcPct val="86300"/>
              </a:lnSpc>
              <a:spcBef>
                <a:spcPts val="320"/>
              </a:spcBef>
              <a:buChar char="•"/>
              <a:tabLst>
                <a:tab pos="240665" algn="l"/>
                <a:tab pos="241300" algn="l"/>
              </a:tabLst>
            </a:pPr>
            <a:r>
              <a:rPr sz="2000" spc="-5" dirty="0">
                <a:latin typeface="Times New Roman"/>
                <a:cs typeface="Times New Roman"/>
              </a:rPr>
              <a:t>загальний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розмір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частки</a:t>
            </a:r>
            <a:r>
              <a:rPr sz="2000" spc="-5" dirty="0">
                <a:latin typeface="Times New Roman"/>
                <a:cs typeface="Times New Roman"/>
              </a:rPr>
              <a:t> засновників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(учасників,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акціонерів)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фірми, </a:t>
            </a:r>
            <a:r>
              <a:rPr sz="2000" dirty="0">
                <a:latin typeface="Times New Roman"/>
                <a:cs typeface="Times New Roman"/>
              </a:rPr>
              <a:t>які не є </a:t>
            </a:r>
            <a:r>
              <a:rPr sz="2000" spc="-25" dirty="0">
                <a:latin typeface="Times New Roman"/>
                <a:cs typeface="Times New Roman"/>
              </a:rPr>
              <a:t>аудиторами, </a:t>
            </a:r>
            <a:r>
              <a:rPr sz="2000" dirty="0">
                <a:latin typeface="Times New Roman"/>
                <a:cs typeface="Times New Roman"/>
              </a:rPr>
              <a:t>у </a:t>
            </a:r>
            <a:r>
              <a:rPr sz="2000" spc="-10" dirty="0">
                <a:latin typeface="Times New Roman"/>
                <a:cs typeface="Times New Roman"/>
              </a:rPr>
              <a:t>статутному капіталі </a:t>
            </a:r>
            <a:r>
              <a:rPr sz="2000" spc="-5" dirty="0">
                <a:latin typeface="Times New Roman"/>
                <a:cs typeface="Times New Roman"/>
              </a:rPr>
              <a:t>не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перевищує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30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%;</a:t>
            </a:r>
            <a:endParaRPr sz="2000">
              <a:latin typeface="Times New Roman"/>
              <a:cs typeface="Times New Roman"/>
            </a:endParaRPr>
          </a:p>
          <a:p>
            <a:pPr marL="240665" indent="-228600">
              <a:lnSpc>
                <a:spcPct val="100000"/>
              </a:lnSpc>
              <a:spcBef>
                <a:spcPts val="15"/>
              </a:spcBef>
              <a:buChar char="•"/>
              <a:tabLst>
                <a:tab pos="240665" algn="l"/>
                <a:tab pos="241300" algn="l"/>
              </a:tabLst>
            </a:pPr>
            <a:r>
              <a:rPr sz="2000" spc="-10" dirty="0">
                <a:latin typeface="Times New Roman"/>
                <a:cs typeface="Times New Roman"/>
              </a:rPr>
              <a:t>директором</a:t>
            </a:r>
            <a:r>
              <a:rPr sz="2000" spc="-30" dirty="0">
                <a:latin typeface="Times New Roman"/>
                <a:cs typeface="Times New Roman"/>
              </a:rPr>
              <a:t> аудиторської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фірми </a:t>
            </a:r>
            <a:r>
              <a:rPr sz="2000" dirty="0">
                <a:latin typeface="Times New Roman"/>
                <a:cs typeface="Times New Roman"/>
              </a:rPr>
              <a:t>є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сертифікований</a:t>
            </a:r>
            <a:r>
              <a:rPr sz="2000" spc="-30" dirty="0">
                <a:latin typeface="Times New Roman"/>
                <a:cs typeface="Times New Roman"/>
              </a:rPr>
              <a:t> аудитор.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19098" y="4806648"/>
            <a:ext cx="8301355" cy="1372235"/>
            <a:chOff x="419098" y="4806648"/>
            <a:chExt cx="8301355" cy="1372235"/>
          </a:xfrm>
        </p:grpSpPr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9098" y="4806648"/>
              <a:ext cx="8301231" cy="137171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06779" y="5010911"/>
              <a:ext cx="6530340" cy="1162824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457199" y="4821935"/>
              <a:ext cx="8229600" cy="1300480"/>
            </a:xfrm>
            <a:custGeom>
              <a:avLst/>
              <a:gdLst/>
              <a:ahLst/>
              <a:cxnLst/>
              <a:rect l="l" t="t" r="r" b="b"/>
              <a:pathLst>
                <a:path w="8229600" h="1300479">
                  <a:moveTo>
                    <a:pt x="8229600" y="0"/>
                  </a:moveTo>
                  <a:lnTo>
                    <a:pt x="0" y="0"/>
                  </a:lnTo>
                  <a:lnTo>
                    <a:pt x="0" y="1299971"/>
                  </a:lnTo>
                  <a:lnTo>
                    <a:pt x="8229600" y="1299971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C5E7FB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457200" y="4821935"/>
            <a:ext cx="8229600" cy="1300480"/>
          </a:xfrm>
          <a:prstGeom prst="rect">
            <a:avLst/>
          </a:prstGeom>
          <a:ln w="9144">
            <a:solidFill>
              <a:srgbClr val="073D86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100">
              <a:latin typeface="Times New Roman"/>
              <a:cs typeface="Times New Roman"/>
            </a:endParaRPr>
          </a:p>
          <a:p>
            <a:pPr marL="867410" marR="1489075" indent="-228600">
              <a:lnSpc>
                <a:spcPts val="2080"/>
              </a:lnSpc>
              <a:buChar char="•"/>
              <a:tabLst>
                <a:tab pos="866775" algn="l"/>
                <a:tab pos="867410" algn="l"/>
              </a:tabLst>
            </a:pPr>
            <a:r>
              <a:rPr sz="2000" dirty="0">
                <a:latin typeface="Times New Roman"/>
                <a:cs typeface="Times New Roman"/>
              </a:rPr>
              <a:t>зареєстровані </a:t>
            </a:r>
            <a:r>
              <a:rPr sz="2000" spc="-5" dirty="0">
                <a:latin typeface="Times New Roman"/>
                <a:cs typeface="Times New Roman"/>
              </a:rPr>
              <a:t>відповідно </a:t>
            </a:r>
            <a:r>
              <a:rPr sz="2000" dirty="0">
                <a:latin typeface="Times New Roman"/>
                <a:cs typeface="Times New Roman"/>
              </a:rPr>
              <a:t>до </a:t>
            </a:r>
            <a:r>
              <a:rPr sz="2000" spc="-10" dirty="0">
                <a:latin typeface="Times New Roman"/>
                <a:cs typeface="Times New Roman"/>
              </a:rPr>
              <a:t>чинного </a:t>
            </a:r>
            <a:r>
              <a:rPr sz="2000" spc="-15" dirty="0">
                <a:latin typeface="Times New Roman"/>
                <a:cs typeface="Times New Roman"/>
              </a:rPr>
              <a:t>законодавства </a:t>
            </a:r>
            <a:r>
              <a:rPr sz="2000" dirty="0">
                <a:latin typeface="Times New Roman"/>
                <a:cs typeface="Times New Roman"/>
              </a:rPr>
              <a:t>як </a:t>
            </a:r>
            <a:r>
              <a:rPr sz="2000" spc="-49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фізичні </a:t>
            </a:r>
            <a:r>
              <a:rPr sz="2000" dirty="0">
                <a:latin typeface="Times New Roman"/>
                <a:cs typeface="Times New Roman"/>
              </a:rPr>
              <a:t>особи-підприємці</a:t>
            </a:r>
            <a:endParaRPr sz="2000">
              <a:latin typeface="Times New Roman"/>
              <a:cs typeface="Times New Roman"/>
            </a:endParaRPr>
          </a:p>
          <a:p>
            <a:pPr marL="867410" indent="-228600">
              <a:lnSpc>
                <a:spcPts val="2390"/>
              </a:lnSpc>
              <a:buChar char="•"/>
              <a:tabLst>
                <a:tab pos="866775" algn="l"/>
                <a:tab pos="867410" algn="l"/>
              </a:tabLst>
            </a:pPr>
            <a:r>
              <a:rPr sz="2000" spc="-5" dirty="0">
                <a:latin typeface="Times New Roman"/>
                <a:cs typeface="Times New Roman"/>
              </a:rPr>
              <a:t>мають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чинний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сертифікат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30" dirty="0">
                <a:latin typeface="Times New Roman"/>
                <a:cs typeface="Times New Roman"/>
              </a:rPr>
              <a:t>аудитора.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23" name="object 23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24483" y="4565891"/>
            <a:ext cx="5846825" cy="598182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1095552" y="4631563"/>
            <a:ext cx="106680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95" dirty="0">
                <a:solidFill>
                  <a:srgbClr val="FFFFFF"/>
                </a:solidFill>
                <a:latin typeface="Times New Roman"/>
                <a:cs typeface="Times New Roman"/>
              </a:rPr>
              <a:t>а</a:t>
            </a:r>
            <a:r>
              <a:rPr sz="2000" b="1" spc="-105" dirty="0">
                <a:solidFill>
                  <a:srgbClr val="FFFFFF"/>
                </a:solidFill>
                <a:latin typeface="Times New Roman"/>
                <a:cs typeface="Times New Roman"/>
              </a:rPr>
              <a:t>у</a:t>
            </a:r>
            <a:r>
              <a:rPr sz="20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д</a:t>
            </a:r>
            <a:r>
              <a:rPr sz="2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и</a:t>
            </a:r>
            <a:r>
              <a:rPr sz="2000" b="1" spc="-40" dirty="0">
                <a:solidFill>
                  <a:srgbClr val="FFFFFF"/>
                </a:solidFill>
                <a:latin typeface="Times New Roman"/>
                <a:cs typeface="Times New Roman"/>
              </a:rPr>
              <a:t>т</a:t>
            </a:r>
            <a:r>
              <a:rPr sz="2000" b="1" dirty="0">
                <a:solidFill>
                  <a:srgbClr val="FFFFFF"/>
                </a:solidFill>
                <a:latin typeface="Times New Roman"/>
                <a:cs typeface="Times New Roman"/>
              </a:rPr>
              <a:t>о</a:t>
            </a:r>
            <a:r>
              <a:rPr sz="20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р</a:t>
            </a:r>
            <a:r>
              <a:rPr sz="2000" b="1" dirty="0">
                <a:solidFill>
                  <a:srgbClr val="FFFFFF"/>
                </a:solidFill>
                <a:latin typeface="Times New Roman"/>
                <a:cs typeface="Times New Roman"/>
              </a:rPr>
              <a:t>и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00" y="533400"/>
            <a:ext cx="8716467" cy="615553"/>
          </a:xfrm>
        </p:spPr>
        <p:txBody>
          <a:bodyPr/>
          <a:lstStyle/>
          <a:p>
            <a:pPr algn="ctr"/>
            <a:r>
              <a:rPr lang="uk-UA" sz="4000" dirty="0" smtClean="0"/>
              <a:t>АУДИТОР</a:t>
            </a:r>
            <a:endParaRPr lang="uk-UA" sz="4000" dirty="0"/>
          </a:p>
        </p:txBody>
      </p:sp>
      <p:pic>
        <p:nvPicPr>
          <p:cNvPr id="12292" name="Picture 4" descr="Businessman signing on contract documents after reading, man holding pen and approve on business report. Contract agreement, partnership and deal concepts - 18913846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657600"/>
            <a:ext cx="4569715" cy="3047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кутник 3"/>
          <p:cNvSpPr/>
          <p:nvPr/>
        </p:nvSpPr>
        <p:spPr>
          <a:xfrm>
            <a:off x="762000" y="1650757"/>
            <a:ext cx="7620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/>
              <a:t>фізична </a:t>
            </a:r>
            <a:r>
              <a:rPr lang="uk-UA" sz="2400" b="1" dirty="0"/>
              <a:t>особа, яка має сертифікат, що визначає її кваліфікаційну придатність на заняття аудиторською діяльністю на території </a:t>
            </a:r>
            <a:r>
              <a:rPr lang="uk-UA" sz="2400" b="1" dirty="0" smtClean="0"/>
              <a:t>України</a:t>
            </a:r>
            <a:endParaRPr lang="uk-UA" sz="2400" b="1" dirty="0"/>
          </a:p>
        </p:txBody>
      </p:sp>
    </p:spTree>
    <p:extLst>
      <p:ext uri="{BB962C8B-B14F-4D97-AF65-F5344CB8AC3E}">
        <p14:creationId xmlns:p14="http://schemas.microsoft.com/office/powerpoint/2010/main" val="21525345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" y="304800"/>
            <a:ext cx="8716467" cy="2462213"/>
          </a:xfrm>
        </p:spPr>
        <p:txBody>
          <a:bodyPr/>
          <a:lstStyle/>
          <a:p>
            <a:pPr algn="ctr"/>
            <a:r>
              <a:rPr lang="uk-UA" dirty="0"/>
              <a:t>Сертифікат аудитора – 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b="0" dirty="0" smtClean="0">
                <a:solidFill>
                  <a:schemeClr val="tx1"/>
                </a:solidFill>
              </a:rPr>
              <a:t>це </a:t>
            </a:r>
            <a:r>
              <a:rPr lang="uk-UA" b="0" dirty="0">
                <a:solidFill>
                  <a:schemeClr val="tx1"/>
                </a:solidFill>
              </a:rPr>
              <a:t>офіційний документ, який засвідчує рівень професійних знань, необхідних для здійснення аудиту підприємств різних форм власності та території України.</a:t>
            </a:r>
          </a:p>
        </p:txBody>
      </p:sp>
      <p:pic>
        <p:nvPicPr>
          <p:cNvPr id="7172" name="Picture 4" descr="Сертифікати і свідоцтва – Аудиторська фірма &quot;Рада-аудит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895600"/>
            <a:ext cx="5410200" cy="3583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46768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12976" y="135568"/>
            <a:ext cx="7431405" cy="1005205"/>
            <a:chOff x="1712976" y="135568"/>
            <a:chExt cx="7431405" cy="10052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33498" y="135568"/>
              <a:ext cx="6731726" cy="32988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12976" y="353567"/>
              <a:ext cx="2568702" cy="78714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14572" y="353567"/>
              <a:ext cx="2237994" cy="78714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5460" y="353567"/>
              <a:ext cx="1632965" cy="78714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33616" y="353567"/>
              <a:ext cx="941070" cy="78714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307579" y="353567"/>
              <a:ext cx="1836419" cy="787145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922145" y="5587"/>
            <a:ext cx="712978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78435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solidFill>
                  <a:srgbClr val="FF0000"/>
                </a:solidFill>
              </a:rPr>
              <a:t>Порядок </a:t>
            </a:r>
            <a:r>
              <a:rPr sz="2800" spc="-5" dirty="0">
                <a:solidFill>
                  <a:srgbClr val="FF0000"/>
                </a:solidFill>
              </a:rPr>
              <a:t>отримання</a:t>
            </a:r>
            <a:r>
              <a:rPr sz="2800" spc="20" dirty="0">
                <a:solidFill>
                  <a:srgbClr val="FF0000"/>
                </a:solidFill>
              </a:rPr>
              <a:t> </a:t>
            </a:r>
            <a:r>
              <a:rPr sz="2800" spc="-15" dirty="0">
                <a:solidFill>
                  <a:srgbClr val="FF0000"/>
                </a:solidFill>
              </a:rPr>
              <a:t>дозволу</a:t>
            </a:r>
            <a:r>
              <a:rPr sz="2800" spc="15" dirty="0">
                <a:solidFill>
                  <a:srgbClr val="FF0000"/>
                </a:solidFill>
              </a:rPr>
              <a:t> </a:t>
            </a:r>
            <a:r>
              <a:rPr sz="2800" spc="-5" dirty="0">
                <a:solidFill>
                  <a:srgbClr val="FF0000"/>
                </a:solidFill>
              </a:rPr>
              <a:t>на</a:t>
            </a:r>
            <a:r>
              <a:rPr sz="2800" dirty="0">
                <a:solidFill>
                  <a:srgbClr val="FF0000"/>
                </a:solidFill>
              </a:rPr>
              <a:t> </a:t>
            </a:r>
            <a:r>
              <a:rPr sz="2800" spc="-10" dirty="0">
                <a:solidFill>
                  <a:srgbClr val="FF0000"/>
                </a:solidFill>
              </a:rPr>
              <a:t>здійснення </a:t>
            </a:r>
            <a:r>
              <a:rPr sz="2800" spc="-5" dirty="0">
                <a:solidFill>
                  <a:srgbClr val="FF0000"/>
                </a:solidFill>
              </a:rPr>
              <a:t> </a:t>
            </a:r>
            <a:r>
              <a:rPr sz="2800" spc="-20" dirty="0">
                <a:solidFill>
                  <a:srgbClr val="FF0000"/>
                </a:solidFill>
              </a:rPr>
              <a:t>аудиторської</a:t>
            </a:r>
            <a:r>
              <a:rPr sz="2800" spc="-10" dirty="0">
                <a:solidFill>
                  <a:srgbClr val="FF0000"/>
                </a:solidFill>
              </a:rPr>
              <a:t> </a:t>
            </a:r>
            <a:r>
              <a:rPr sz="2800" spc="-5" dirty="0">
                <a:solidFill>
                  <a:srgbClr val="FF0000"/>
                </a:solidFill>
              </a:rPr>
              <a:t>діяльності.</a:t>
            </a:r>
            <a:r>
              <a:rPr sz="2800" dirty="0">
                <a:solidFill>
                  <a:srgbClr val="FF0000"/>
                </a:solidFill>
              </a:rPr>
              <a:t> </a:t>
            </a:r>
            <a:r>
              <a:rPr sz="2800" spc="-5" dirty="0"/>
              <a:t>Вимоги</a:t>
            </a:r>
            <a:r>
              <a:rPr sz="2800" spc="10" dirty="0"/>
              <a:t> </a:t>
            </a:r>
            <a:r>
              <a:rPr sz="2800" spc="-15" dirty="0"/>
              <a:t>до</a:t>
            </a:r>
            <a:r>
              <a:rPr sz="2800" spc="-20" dirty="0"/>
              <a:t> </a:t>
            </a:r>
            <a:r>
              <a:rPr sz="2800" spc="-25" dirty="0"/>
              <a:t>аудиторів</a:t>
            </a:r>
            <a:endParaRPr sz="2800"/>
          </a:p>
        </p:txBody>
      </p:sp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170164" y="4581144"/>
            <a:ext cx="973835" cy="208940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79831" y="32003"/>
            <a:ext cx="1650492" cy="1117092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780287" y="3640646"/>
            <a:ext cx="6247130" cy="3217545"/>
            <a:chOff x="780287" y="3640646"/>
            <a:chExt cx="6247130" cy="3217545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89355" y="3640646"/>
              <a:ext cx="707300" cy="96961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27531" y="3656076"/>
              <a:ext cx="635508" cy="90830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827531" y="3656076"/>
              <a:ext cx="635635" cy="908685"/>
            </a:xfrm>
            <a:custGeom>
              <a:avLst/>
              <a:gdLst/>
              <a:ahLst/>
              <a:cxnLst/>
              <a:rect l="l" t="t" r="r" b="b"/>
              <a:pathLst>
                <a:path w="635635" h="908685">
                  <a:moveTo>
                    <a:pt x="635508" y="0"/>
                  </a:moveTo>
                  <a:lnTo>
                    <a:pt x="635508" y="590550"/>
                  </a:lnTo>
                  <a:lnTo>
                    <a:pt x="317754" y="908304"/>
                  </a:lnTo>
                  <a:lnTo>
                    <a:pt x="0" y="590550"/>
                  </a:lnTo>
                  <a:lnTo>
                    <a:pt x="0" y="0"/>
                  </a:lnTo>
                  <a:lnTo>
                    <a:pt x="317754" y="317754"/>
                  </a:lnTo>
                  <a:lnTo>
                    <a:pt x="635508" y="0"/>
                  </a:lnTo>
                  <a:close/>
                </a:path>
              </a:pathLst>
            </a:custGeom>
            <a:ln w="9144">
              <a:solidFill>
                <a:srgbClr val="4AAC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463039" y="3656076"/>
              <a:ext cx="5560060" cy="589915"/>
            </a:xfrm>
            <a:custGeom>
              <a:avLst/>
              <a:gdLst/>
              <a:ahLst/>
              <a:cxnLst/>
              <a:rect l="l" t="t" r="r" b="b"/>
              <a:pathLst>
                <a:path w="5560059" h="589914">
                  <a:moveTo>
                    <a:pt x="5461254" y="0"/>
                  </a:moveTo>
                  <a:lnTo>
                    <a:pt x="0" y="0"/>
                  </a:lnTo>
                  <a:lnTo>
                    <a:pt x="0" y="589788"/>
                  </a:lnTo>
                  <a:lnTo>
                    <a:pt x="5461254" y="589788"/>
                  </a:lnTo>
                  <a:lnTo>
                    <a:pt x="5499490" y="582054"/>
                  </a:lnTo>
                  <a:lnTo>
                    <a:pt x="5530738" y="560974"/>
                  </a:lnTo>
                  <a:lnTo>
                    <a:pt x="5551818" y="529726"/>
                  </a:lnTo>
                  <a:lnTo>
                    <a:pt x="5559552" y="491490"/>
                  </a:lnTo>
                  <a:lnTo>
                    <a:pt x="5559552" y="98298"/>
                  </a:lnTo>
                  <a:lnTo>
                    <a:pt x="5551818" y="60061"/>
                  </a:lnTo>
                  <a:lnTo>
                    <a:pt x="5530738" y="28813"/>
                  </a:lnTo>
                  <a:lnTo>
                    <a:pt x="5499490" y="7733"/>
                  </a:lnTo>
                  <a:lnTo>
                    <a:pt x="5461254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463039" y="3656076"/>
              <a:ext cx="5560060" cy="589915"/>
            </a:xfrm>
            <a:custGeom>
              <a:avLst/>
              <a:gdLst/>
              <a:ahLst/>
              <a:cxnLst/>
              <a:rect l="l" t="t" r="r" b="b"/>
              <a:pathLst>
                <a:path w="5560059" h="589914">
                  <a:moveTo>
                    <a:pt x="5559552" y="98298"/>
                  </a:moveTo>
                  <a:lnTo>
                    <a:pt x="5559552" y="491490"/>
                  </a:lnTo>
                  <a:lnTo>
                    <a:pt x="5551818" y="529726"/>
                  </a:lnTo>
                  <a:lnTo>
                    <a:pt x="5530738" y="560974"/>
                  </a:lnTo>
                  <a:lnTo>
                    <a:pt x="5499490" y="582054"/>
                  </a:lnTo>
                  <a:lnTo>
                    <a:pt x="5461254" y="589788"/>
                  </a:lnTo>
                  <a:lnTo>
                    <a:pt x="0" y="589788"/>
                  </a:lnTo>
                  <a:lnTo>
                    <a:pt x="0" y="0"/>
                  </a:lnTo>
                  <a:lnTo>
                    <a:pt x="5461254" y="0"/>
                  </a:lnTo>
                  <a:lnTo>
                    <a:pt x="5499490" y="7733"/>
                  </a:lnTo>
                  <a:lnTo>
                    <a:pt x="5530738" y="28813"/>
                  </a:lnTo>
                  <a:lnTo>
                    <a:pt x="5551818" y="60061"/>
                  </a:lnTo>
                  <a:lnTo>
                    <a:pt x="5559552" y="98298"/>
                  </a:lnTo>
                  <a:close/>
                </a:path>
              </a:pathLst>
            </a:custGeom>
            <a:ln w="9143">
              <a:solidFill>
                <a:srgbClr val="4AAC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80287" y="4378426"/>
              <a:ext cx="725436" cy="100586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27531" y="4411980"/>
              <a:ext cx="635508" cy="908304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827531" y="4411980"/>
              <a:ext cx="635635" cy="908685"/>
            </a:xfrm>
            <a:custGeom>
              <a:avLst/>
              <a:gdLst/>
              <a:ahLst/>
              <a:cxnLst/>
              <a:rect l="l" t="t" r="r" b="b"/>
              <a:pathLst>
                <a:path w="635635" h="908685">
                  <a:moveTo>
                    <a:pt x="635508" y="0"/>
                  </a:moveTo>
                  <a:lnTo>
                    <a:pt x="635508" y="590550"/>
                  </a:lnTo>
                  <a:lnTo>
                    <a:pt x="317754" y="908304"/>
                  </a:lnTo>
                  <a:lnTo>
                    <a:pt x="0" y="590550"/>
                  </a:lnTo>
                  <a:lnTo>
                    <a:pt x="0" y="0"/>
                  </a:lnTo>
                  <a:lnTo>
                    <a:pt x="317754" y="317754"/>
                  </a:lnTo>
                  <a:lnTo>
                    <a:pt x="635508" y="0"/>
                  </a:lnTo>
                  <a:close/>
                </a:path>
              </a:pathLst>
            </a:custGeom>
            <a:ln w="9144">
              <a:solidFill>
                <a:srgbClr val="46D77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463039" y="4411980"/>
              <a:ext cx="5560060" cy="589915"/>
            </a:xfrm>
            <a:custGeom>
              <a:avLst/>
              <a:gdLst/>
              <a:ahLst/>
              <a:cxnLst/>
              <a:rect l="l" t="t" r="r" b="b"/>
              <a:pathLst>
                <a:path w="5560059" h="589914">
                  <a:moveTo>
                    <a:pt x="5461254" y="0"/>
                  </a:moveTo>
                  <a:lnTo>
                    <a:pt x="0" y="0"/>
                  </a:lnTo>
                  <a:lnTo>
                    <a:pt x="0" y="589788"/>
                  </a:lnTo>
                  <a:lnTo>
                    <a:pt x="5461254" y="589788"/>
                  </a:lnTo>
                  <a:lnTo>
                    <a:pt x="5499490" y="582054"/>
                  </a:lnTo>
                  <a:lnTo>
                    <a:pt x="5530738" y="560974"/>
                  </a:lnTo>
                  <a:lnTo>
                    <a:pt x="5551818" y="529726"/>
                  </a:lnTo>
                  <a:lnTo>
                    <a:pt x="5559552" y="491490"/>
                  </a:lnTo>
                  <a:lnTo>
                    <a:pt x="5559552" y="98298"/>
                  </a:lnTo>
                  <a:lnTo>
                    <a:pt x="5551818" y="60061"/>
                  </a:lnTo>
                  <a:lnTo>
                    <a:pt x="5530738" y="28813"/>
                  </a:lnTo>
                  <a:lnTo>
                    <a:pt x="5499490" y="7733"/>
                  </a:lnTo>
                  <a:lnTo>
                    <a:pt x="5461254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463039" y="4411980"/>
              <a:ext cx="5560060" cy="589915"/>
            </a:xfrm>
            <a:custGeom>
              <a:avLst/>
              <a:gdLst/>
              <a:ahLst/>
              <a:cxnLst/>
              <a:rect l="l" t="t" r="r" b="b"/>
              <a:pathLst>
                <a:path w="5560059" h="589914">
                  <a:moveTo>
                    <a:pt x="5559552" y="98298"/>
                  </a:moveTo>
                  <a:lnTo>
                    <a:pt x="5559552" y="491490"/>
                  </a:lnTo>
                  <a:lnTo>
                    <a:pt x="5551818" y="529726"/>
                  </a:lnTo>
                  <a:lnTo>
                    <a:pt x="5530738" y="560974"/>
                  </a:lnTo>
                  <a:lnTo>
                    <a:pt x="5499490" y="582054"/>
                  </a:lnTo>
                  <a:lnTo>
                    <a:pt x="5461254" y="589788"/>
                  </a:lnTo>
                  <a:lnTo>
                    <a:pt x="0" y="589788"/>
                  </a:lnTo>
                  <a:lnTo>
                    <a:pt x="0" y="0"/>
                  </a:lnTo>
                  <a:lnTo>
                    <a:pt x="5461254" y="0"/>
                  </a:lnTo>
                  <a:lnTo>
                    <a:pt x="5499490" y="7733"/>
                  </a:lnTo>
                  <a:lnTo>
                    <a:pt x="5530738" y="28813"/>
                  </a:lnTo>
                  <a:lnTo>
                    <a:pt x="5551818" y="60061"/>
                  </a:lnTo>
                  <a:lnTo>
                    <a:pt x="5559552" y="98298"/>
                  </a:lnTo>
                  <a:close/>
                </a:path>
              </a:pathLst>
            </a:custGeom>
            <a:ln w="9143">
              <a:solidFill>
                <a:srgbClr val="46D77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80287" y="5132832"/>
              <a:ext cx="725436" cy="100586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27531" y="5166360"/>
              <a:ext cx="635508" cy="908303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827531" y="5166360"/>
              <a:ext cx="635635" cy="908685"/>
            </a:xfrm>
            <a:custGeom>
              <a:avLst/>
              <a:gdLst/>
              <a:ahLst/>
              <a:cxnLst/>
              <a:rect l="l" t="t" r="r" b="b"/>
              <a:pathLst>
                <a:path w="635635" h="908685">
                  <a:moveTo>
                    <a:pt x="635508" y="0"/>
                  </a:moveTo>
                  <a:lnTo>
                    <a:pt x="635508" y="590549"/>
                  </a:lnTo>
                  <a:lnTo>
                    <a:pt x="317754" y="908303"/>
                  </a:lnTo>
                  <a:lnTo>
                    <a:pt x="0" y="590549"/>
                  </a:lnTo>
                  <a:lnTo>
                    <a:pt x="0" y="0"/>
                  </a:lnTo>
                  <a:lnTo>
                    <a:pt x="317754" y="317753"/>
                  </a:lnTo>
                  <a:lnTo>
                    <a:pt x="635508" y="0"/>
                  </a:lnTo>
                  <a:close/>
                </a:path>
              </a:pathLst>
            </a:custGeom>
            <a:ln w="9144">
              <a:solidFill>
                <a:srgbClr val="ACE9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463039" y="5166360"/>
              <a:ext cx="5560060" cy="591820"/>
            </a:xfrm>
            <a:custGeom>
              <a:avLst/>
              <a:gdLst/>
              <a:ahLst/>
              <a:cxnLst/>
              <a:rect l="l" t="t" r="r" b="b"/>
              <a:pathLst>
                <a:path w="5560059" h="591820">
                  <a:moveTo>
                    <a:pt x="5461000" y="0"/>
                  </a:moveTo>
                  <a:lnTo>
                    <a:pt x="0" y="0"/>
                  </a:lnTo>
                  <a:lnTo>
                    <a:pt x="0" y="591311"/>
                  </a:lnTo>
                  <a:lnTo>
                    <a:pt x="5461000" y="591311"/>
                  </a:lnTo>
                  <a:lnTo>
                    <a:pt x="5499383" y="583567"/>
                  </a:lnTo>
                  <a:lnTo>
                    <a:pt x="5530707" y="562448"/>
                  </a:lnTo>
                  <a:lnTo>
                    <a:pt x="5551814" y="531122"/>
                  </a:lnTo>
                  <a:lnTo>
                    <a:pt x="5559552" y="492759"/>
                  </a:lnTo>
                  <a:lnTo>
                    <a:pt x="5559552" y="98551"/>
                  </a:lnTo>
                  <a:lnTo>
                    <a:pt x="5551814" y="60168"/>
                  </a:lnTo>
                  <a:lnTo>
                    <a:pt x="5530707" y="28844"/>
                  </a:lnTo>
                  <a:lnTo>
                    <a:pt x="5499383" y="7737"/>
                  </a:lnTo>
                  <a:lnTo>
                    <a:pt x="5461000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463039" y="5166360"/>
              <a:ext cx="5560060" cy="591820"/>
            </a:xfrm>
            <a:custGeom>
              <a:avLst/>
              <a:gdLst/>
              <a:ahLst/>
              <a:cxnLst/>
              <a:rect l="l" t="t" r="r" b="b"/>
              <a:pathLst>
                <a:path w="5560059" h="591820">
                  <a:moveTo>
                    <a:pt x="5559552" y="98551"/>
                  </a:moveTo>
                  <a:lnTo>
                    <a:pt x="5559552" y="492759"/>
                  </a:lnTo>
                  <a:lnTo>
                    <a:pt x="5551814" y="531122"/>
                  </a:lnTo>
                  <a:lnTo>
                    <a:pt x="5530707" y="562448"/>
                  </a:lnTo>
                  <a:lnTo>
                    <a:pt x="5499383" y="583567"/>
                  </a:lnTo>
                  <a:lnTo>
                    <a:pt x="5461000" y="591311"/>
                  </a:lnTo>
                  <a:lnTo>
                    <a:pt x="0" y="591311"/>
                  </a:lnTo>
                  <a:lnTo>
                    <a:pt x="0" y="0"/>
                  </a:lnTo>
                  <a:lnTo>
                    <a:pt x="5461000" y="0"/>
                  </a:lnTo>
                  <a:lnTo>
                    <a:pt x="5499383" y="7737"/>
                  </a:lnTo>
                  <a:lnTo>
                    <a:pt x="5530707" y="28844"/>
                  </a:lnTo>
                  <a:lnTo>
                    <a:pt x="5551814" y="60168"/>
                  </a:lnTo>
                  <a:lnTo>
                    <a:pt x="5559552" y="98551"/>
                  </a:lnTo>
                  <a:close/>
                </a:path>
              </a:pathLst>
            </a:custGeom>
            <a:ln w="9144">
              <a:solidFill>
                <a:srgbClr val="ACE9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80287" y="5888729"/>
              <a:ext cx="725436" cy="969269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27531" y="5922264"/>
              <a:ext cx="635508" cy="908304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827531" y="5922264"/>
              <a:ext cx="635635" cy="908685"/>
            </a:xfrm>
            <a:custGeom>
              <a:avLst/>
              <a:gdLst/>
              <a:ahLst/>
              <a:cxnLst/>
              <a:rect l="l" t="t" r="r" b="b"/>
              <a:pathLst>
                <a:path w="635635" h="908684">
                  <a:moveTo>
                    <a:pt x="635508" y="0"/>
                  </a:moveTo>
                  <a:lnTo>
                    <a:pt x="635508" y="590550"/>
                  </a:lnTo>
                  <a:lnTo>
                    <a:pt x="317754" y="908304"/>
                  </a:lnTo>
                  <a:lnTo>
                    <a:pt x="0" y="590550"/>
                  </a:lnTo>
                  <a:lnTo>
                    <a:pt x="0" y="0"/>
                  </a:lnTo>
                  <a:lnTo>
                    <a:pt x="317754" y="317754"/>
                  </a:lnTo>
                  <a:lnTo>
                    <a:pt x="635508" y="0"/>
                  </a:lnTo>
                  <a:close/>
                </a:path>
              </a:pathLst>
            </a:custGeom>
            <a:ln w="9144">
              <a:solidFill>
                <a:srgbClr val="F795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463039" y="5922264"/>
              <a:ext cx="5560060" cy="589915"/>
            </a:xfrm>
            <a:custGeom>
              <a:avLst/>
              <a:gdLst/>
              <a:ahLst/>
              <a:cxnLst/>
              <a:rect l="l" t="t" r="r" b="b"/>
              <a:pathLst>
                <a:path w="5560059" h="589915">
                  <a:moveTo>
                    <a:pt x="5461254" y="0"/>
                  </a:moveTo>
                  <a:lnTo>
                    <a:pt x="0" y="0"/>
                  </a:lnTo>
                  <a:lnTo>
                    <a:pt x="0" y="589788"/>
                  </a:lnTo>
                  <a:lnTo>
                    <a:pt x="5461254" y="589788"/>
                  </a:lnTo>
                  <a:lnTo>
                    <a:pt x="5499490" y="582063"/>
                  </a:lnTo>
                  <a:lnTo>
                    <a:pt x="5530738" y="560998"/>
                  </a:lnTo>
                  <a:lnTo>
                    <a:pt x="5551818" y="529753"/>
                  </a:lnTo>
                  <a:lnTo>
                    <a:pt x="5559552" y="491490"/>
                  </a:lnTo>
                  <a:lnTo>
                    <a:pt x="5559552" y="98298"/>
                  </a:lnTo>
                  <a:lnTo>
                    <a:pt x="5551818" y="60034"/>
                  </a:lnTo>
                  <a:lnTo>
                    <a:pt x="5530738" y="28789"/>
                  </a:lnTo>
                  <a:lnTo>
                    <a:pt x="5499490" y="7724"/>
                  </a:lnTo>
                  <a:lnTo>
                    <a:pt x="5461254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463039" y="5922264"/>
              <a:ext cx="5560060" cy="589915"/>
            </a:xfrm>
            <a:custGeom>
              <a:avLst/>
              <a:gdLst/>
              <a:ahLst/>
              <a:cxnLst/>
              <a:rect l="l" t="t" r="r" b="b"/>
              <a:pathLst>
                <a:path w="5560059" h="589915">
                  <a:moveTo>
                    <a:pt x="5559552" y="98298"/>
                  </a:moveTo>
                  <a:lnTo>
                    <a:pt x="5559552" y="491490"/>
                  </a:lnTo>
                  <a:lnTo>
                    <a:pt x="5551818" y="529753"/>
                  </a:lnTo>
                  <a:lnTo>
                    <a:pt x="5530738" y="560998"/>
                  </a:lnTo>
                  <a:lnTo>
                    <a:pt x="5499490" y="582063"/>
                  </a:lnTo>
                  <a:lnTo>
                    <a:pt x="5461254" y="589788"/>
                  </a:lnTo>
                  <a:lnTo>
                    <a:pt x="0" y="589788"/>
                  </a:lnTo>
                  <a:lnTo>
                    <a:pt x="0" y="0"/>
                  </a:lnTo>
                  <a:lnTo>
                    <a:pt x="5461254" y="0"/>
                  </a:lnTo>
                  <a:lnTo>
                    <a:pt x="5499490" y="7724"/>
                  </a:lnTo>
                  <a:lnTo>
                    <a:pt x="5530738" y="28789"/>
                  </a:lnTo>
                  <a:lnTo>
                    <a:pt x="5551818" y="60034"/>
                  </a:lnTo>
                  <a:lnTo>
                    <a:pt x="5559552" y="98298"/>
                  </a:lnTo>
                  <a:close/>
                </a:path>
              </a:pathLst>
            </a:custGeom>
            <a:ln w="9143">
              <a:solidFill>
                <a:srgbClr val="F795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258267" y="1165301"/>
            <a:ext cx="8244205" cy="5187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 algn="just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У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світовій</a:t>
            </a:r>
            <a:r>
              <a:rPr sz="2000" dirty="0">
                <a:latin typeface="Calibri"/>
                <a:cs typeface="Calibri"/>
              </a:rPr>
              <a:t> професійній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практиці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аудитори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поряд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з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аудитом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фінансової</a:t>
            </a:r>
            <a:endParaRPr sz="2000">
              <a:latin typeface="Calibri"/>
              <a:cs typeface="Calibri"/>
            </a:endParaRPr>
          </a:p>
          <a:p>
            <a:pPr marL="355600" marR="5080" algn="just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Calibri"/>
                <a:cs typeface="Calibri"/>
              </a:rPr>
              <a:t>звітності </a:t>
            </a:r>
            <a:r>
              <a:rPr sz="2000" spc="-5" dirty="0">
                <a:latin typeface="Calibri"/>
                <a:cs typeface="Calibri"/>
              </a:rPr>
              <a:t>здійснюють інші види робіт </a:t>
            </a:r>
            <a:r>
              <a:rPr sz="2000" dirty="0">
                <a:latin typeface="Calibri"/>
                <a:cs typeface="Calibri"/>
              </a:rPr>
              <a:t>і </a:t>
            </a:r>
            <a:r>
              <a:rPr sz="2000" spc="-15" dirty="0">
                <a:latin typeface="Calibri"/>
                <a:cs typeface="Calibri"/>
              </a:rPr>
              <a:t>послуг, </a:t>
            </a:r>
            <a:r>
              <a:rPr sz="2000" dirty="0">
                <a:latin typeface="Calibri"/>
                <a:cs typeface="Calibri"/>
              </a:rPr>
              <a:t>пов’язаних з </a:t>
            </a:r>
            <a:r>
              <a:rPr sz="2000" spc="-15" dirty="0">
                <a:latin typeface="Calibri"/>
                <a:cs typeface="Calibri"/>
              </a:rPr>
              <a:t>аудиторською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діяльністю,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тому </a:t>
            </a:r>
            <a:r>
              <a:rPr sz="2000" dirty="0">
                <a:latin typeface="Calibri"/>
                <a:cs typeface="Calibri"/>
              </a:rPr>
              <a:t>і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аудиторів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називають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по-різному: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присяжний</a:t>
            </a:r>
            <a:endParaRPr sz="2000">
              <a:latin typeface="Calibri"/>
              <a:cs typeface="Calibri"/>
            </a:endParaRPr>
          </a:p>
          <a:p>
            <a:pPr marL="355600" marR="734695" algn="just">
              <a:lnSpc>
                <a:spcPct val="100000"/>
              </a:lnSpc>
            </a:pPr>
            <a:r>
              <a:rPr sz="2000" spc="-5" dirty="0">
                <a:latin typeface="Calibri"/>
                <a:cs typeface="Calibri"/>
              </a:rPr>
              <a:t>бухгалтер, привілейований бухгалтер, </a:t>
            </a:r>
            <a:r>
              <a:rPr sz="2000" dirty="0">
                <a:latin typeface="Calibri"/>
                <a:cs typeface="Calibri"/>
              </a:rPr>
              <a:t>дипломований присяжний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бухгалтер, </a:t>
            </a:r>
            <a:r>
              <a:rPr sz="2000" dirty="0">
                <a:latin typeface="Calibri"/>
                <a:cs typeface="Calibri"/>
              </a:rPr>
              <a:t>присяжний </a:t>
            </a:r>
            <a:r>
              <a:rPr sz="2000" spc="-10" dirty="0">
                <a:latin typeface="Calibri"/>
                <a:cs typeface="Calibri"/>
              </a:rPr>
              <a:t>контролер </a:t>
            </a:r>
            <a:r>
              <a:rPr sz="2000" spc="-5" dirty="0">
                <a:latin typeface="Calibri"/>
                <a:cs typeface="Calibri"/>
              </a:rPr>
              <a:t>бухгалтерських </a:t>
            </a:r>
            <a:r>
              <a:rPr sz="2000" spc="-25" dirty="0">
                <a:latin typeface="Calibri"/>
                <a:cs typeface="Calibri"/>
              </a:rPr>
              <a:t>книг, </a:t>
            </a:r>
            <a:r>
              <a:rPr sz="2000" spc="-5" dirty="0">
                <a:latin typeface="Calibri"/>
                <a:cs typeface="Calibri"/>
              </a:rPr>
              <a:t>офіційний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уповноважений </a:t>
            </a:r>
            <a:r>
              <a:rPr sz="2000" spc="-15" dirty="0">
                <a:latin typeface="Calibri"/>
                <a:cs typeface="Calibri"/>
              </a:rPr>
              <a:t>аудиторських </a:t>
            </a:r>
            <a:r>
              <a:rPr sz="2000" spc="-5" dirty="0">
                <a:latin typeface="Calibri"/>
                <a:cs typeface="Calibri"/>
              </a:rPr>
              <a:t>фірм, експерт-бухгалтер, повірений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бухгалтер,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комісар </a:t>
            </a:r>
            <a:r>
              <a:rPr sz="2000" dirty="0">
                <a:latin typeface="Calibri"/>
                <a:cs typeface="Calibri"/>
              </a:rPr>
              <a:t>по</a:t>
            </a:r>
            <a:r>
              <a:rPr sz="2000" spc="-10" dirty="0">
                <a:latin typeface="Calibri"/>
                <a:cs typeface="Calibri"/>
              </a:rPr>
              <a:t> рахунках,</a:t>
            </a:r>
            <a:r>
              <a:rPr sz="2000" spc="-15" dirty="0">
                <a:latin typeface="Calibri"/>
                <a:cs typeface="Calibri"/>
              </a:rPr>
              <a:t> аудитор,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внутрішній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аудитор.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900">
              <a:latin typeface="Calibri"/>
              <a:cs typeface="Calibri"/>
            </a:endParaRPr>
          </a:p>
          <a:p>
            <a:pPr marL="1575435" lvl="1" indent="-229235">
              <a:lnSpc>
                <a:spcPct val="100000"/>
              </a:lnSpc>
              <a:buChar char="•"/>
              <a:tabLst>
                <a:tab pos="1576070" algn="l"/>
              </a:tabLst>
            </a:pPr>
            <a:r>
              <a:rPr sz="2000" dirty="0">
                <a:latin typeface="Calibri"/>
                <a:cs typeface="Calibri"/>
              </a:rPr>
              <a:t>вища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юридична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або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економічна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освіта,</a:t>
            </a:r>
            <a:endParaRPr sz="20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55"/>
              </a:spcBef>
              <a:buFont typeface="Calibri"/>
              <a:buChar char="•"/>
            </a:pPr>
            <a:endParaRPr sz="2150">
              <a:latin typeface="Calibri"/>
              <a:cs typeface="Calibri"/>
            </a:endParaRPr>
          </a:p>
          <a:p>
            <a:pPr marL="1575435" marR="1621155" lvl="1" indent="-228600">
              <a:lnSpc>
                <a:spcPts val="2210"/>
              </a:lnSpc>
              <a:buChar char="•"/>
              <a:tabLst>
                <a:tab pos="1576070" algn="l"/>
              </a:tabLst>
            </a:pPr>
            <a:r>
              <a:rPr sz="2000" dirty="0">
                <a:latin typeface="Calibri"/>
                <a:cs typeface="Calibri"/>
              </a:rPr>
              <a:t>знання з </a:t>
            </a:r>
            <a:r>
              <a:rPr sz="2000" spc="-5" dirty="0">
                <a:latin typeface="Calibri"/>
                <a:cs typeface="Calibri"/>
              </a:rPr>
              <a:t>питань </a:t>
            </a:r>
            <a:r>
              <a:rPr sz="2000" spc="-20" dirty="0">
                <a:latin typeface="Calibri"/>
                <a:cs typeface="Calibri"/>
              </a:rPr>
              <a:t>аудиту, </a:t>
            </a:r>
            <a:r>
              <a:rPr sz="2000" spc="-5" dirty="0">
                <a:latin typeface="Calibri"/>
                <a:cs typeface="Calibri"/>
              </a:rPr>
              <a:t>фінансів, </a:t>
            </a:r>
            <a:r>
              <a:rPr sz="2000" spc="-10" dirty="0">
                <a:latin typeface="Calibri"/>
                <a:cs typeface="Calibri"/>
              </a:rPr>
              <a:t>економіки </a:t>
            </a:r>
            <a:r>
              <a:rPr sz="2000" dirty="0">
                <a:latin typeface="Calibri"/>
                <a:cs typeface="Calibri"/>
              </a:rPr>
              <a:t>та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господарського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права,</a:t>
            </a:r>
            <a:endParaRPr sz="2000">
              <a:latin typeface="Calibri"/>
              <a:cs typeface="Calibri"/>
            </a:endParaRPr>
          </a:p>
          <a:p>
            <a:pPr marL="1575435" lvl="1" indent="-229235">
              <a:lnSpc>
                <a:spcPts val="2305"/>
              </a:lnSpc>
              <a:spcBef>
                <a:spcPts val="195"/>
              </a:spcBef>
              <a:buChar char="•"/>
              <a:tabLst>
                <a:tab pos="1576070" algn="l"/>
              </a:tabLst>
            </a:pPr>
            <a:r>
              <a:rPr sz="2000" spc="-10" dirty="0">
                <a:latin typeface="Calibri"/>
                <a:cs typeface="Calibri"/>
              </a:rPr>
              <a:t>досвід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роботи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не</a:t>
            </a:r>
            <a:r>
              <a:rPr sz="2000" spc="-5" dirty="0">
                <a:latin typeface="Calibri"/>
                <a:cs typeface="Calibri"/>
              </a:rPr>
              <a:t> менше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3</a:t>
            </a:r>
            <a:r>
              <a:rPr sz="2000" spc="-5" dirty="0">
                <a:latin typeface="Calibri"/>
                <a:cs typeface="Calibri"/>
              </a:rPr>
              <a:t> років</a:t>
            </a:r>
            <a:r>
              <a:rPr sz="2000" dirty="0">
                <a:latin typeface="Calibri"/>
                <a:cs typeface="Calibri"/>
              </a:rPr>
              <a:t> поспіль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на</a:t>
            </a:r>
            <a:endParaRPr sz="2000">
              <a:latin typeface="Calibri"/>
              <a:cs typeface="Calibri"/>
            </a:endParaRPr>
          </a:p>
          <a:p>
            <a:pPr marL="1575435">
              <a:lnSpc>
                <a:spcPts val="2205"/>
              </a:lnSpc>
            </a:pPr>
            <a:r>
              <a:rPr sz="2000" dirty="0">
                <a:latin typeface="Calibri"/>
                <a:cs typeface="Calibri"/>
              </a:rPr>
              <a:t>посадах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ревізора,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бухгалтера,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юриста,</a:t>
            </a:r>
            <a:endParaRPr sz="2000">
              <a:latin typeface="Calibri"/>
              <a:cs typeface="Calibri"/>
            </a:endParaRPr>
          </a:p>
          <a:p>
            <a:pPr marL="1575435">
              <a:lnSpc>
                <a:spcPts val="2300"/>
              </a:lnSpc>
            </a:pPr>
            <a:r>
              <a:rPr sz="2000" dirty="0">
                <a:latin typeface="Calibri"/>
                <a:cs typeface="Calibri"/>
              </a:rPr>
              <a:t>фінансиста,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економіста,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асистента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аудитора</a:t>
            </a:r>
            <a:endParaRPr sz="2000">
              <a:latin typeface="Calibri"/>
              <a:cs typeface="Calibri"/>
            </a:endParaRPr>
          </a:p>
          <a:p>
            <a:pPr marL="1575435" lvl="1" indent="-229235">
              <a:lnSpc>
                <a:spcPct val="100000"/>
              </a:lnSpc>
              <a:spcBef>
                <a:spcPts val="1345"/>
              </a:spcBef>
              <a:buChar char="•"/>
              <a:tabLst>
                <a:tab pos="1576070" algn="l"/>
              </a:tabLst>
            </a:pPr>
            <a:r>
              <a:rPr sz="2000" spc="-5" dirty="0">
                <a:latin typeface="Calibri"/>
                <a:cs typeface="Calibri"/>
              </a:rPr>
              <a:t>відсутність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судимості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292" y="457200"/>
            <a:ext cx="8716467" cy="1231106"/>
          </a:xfrm>
        </p:spPr>
        <p:txBody>
          <a:bodyPr/>
          <a:lstStyle/>
          <a:p>
            <a:r>
              <a:rPr lang="uk-UA" sz="4000" dirty="0">
                <a:solidFill>
                  <a:srgbClr val="FF0000"/>
                </a:solidFill>
              </a:rPr>
              <a:t>Кодекс етики професійних бухгалтерів</a:t>
            </a:r>
            <a:br>
              <a:rPr lang="uk-UA" sz="4000" dirty="0">
                <a:solidFill>
                  <a:srgbClr val="FF0000"/>
                </a:solidFill>
              </a:rPr>
            </a:br>
            <a:endParaRPr lang="uk-UA" sz="4000" dirty="0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304292" y="1244879"/>
            <a:ext cx="8535415" cy="615553"/>
          </a:xfrm>
        </p:spPr>
        <p:txBody>
          <a:bodyPr/>
          <a:lstStyle/>
          <a:p>
            <a:pPr algn="ctr"/>
            <a:r>
              <a:rPr lang="uk-UA" sz="2000" dirty="0" smtClean="0"/>
              <a:t>визначає фундаментальні принципи професійної етики, які застосовуються до професійних бухгалтерів-практиків (аудиторів)</a:t>
            </a:r>
            <a:endParaRPr lang="uk-UA" sz="2000" dirty="0"/>
          </a:p>
        </p:txBody>
      </p:sp>
      <p:pic>
        <p:nvPicPr>
          <p:cNvPr id="8194" name="Picture 2" descr="Картинки для презентации этика - 76 фот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799" y="3631663"/>
            <a:ext cx="6248907" cy="3102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кутник 5"/>
          <p:cNvSpPr/>
          <p:nvPr/>
        </p:nvSpPr>
        <p:spPr>
          <a:xfrm>
            <a:off x="457200" y="1860432"/>
            <a:ext cx="54864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- </a:t>
            </a:r>
            <a:r>
              <a:rPr lang="uk-UA" dirty="0" smtClean="0"/>
              <a:t>чесність;</a:t>
            </a:r>
          </a:p>
          <a:p>
            <a:r>
              <a:rPr lang="uk-UA" dirty="0" smtClean="0"/>
              <a:t>- об'єктивність;</a:t>
            </a:r>
          </a:p>
          <a:p>
            <a:r>
              <a:rPr lang="uk-UA" dirty="0" smtClean="0"/>
              <a:t>- професійна компетентність та належна ретельність;</a:t>
            </a:r>
          </a:p>
          <a:p>
            <a:r>
              <a:rPr lang="uk-UA" dirty="0" smtClean="0"/>
              <a:t>- конфіденційність;</a:t>
            </a:r>
          </a:p>
          <a:p>
            <a:r>
              <a:rPr lang="uk-UA" dirty="0" smtClean="0"/>
              <a:t>- професійна поведінка.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7274182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292" y="228600"/>
            <a:ext cx="8716467" cy="2000548"/>
          </a:xfrm>
        </p:spPr>
        <p:txBody>
          <a:bodyPr/>
          <a:lstStyle/>
          <a:p>
            <a:pPr algn="ctr"/>
            <a:r>
              <a:rPr lang="uk-UA" dirty="0" smtClean="0"/>
              <a:t>Міжнародний освітній стандарт 8 "Вимоги щодо компетентності для професіоналів з аудиту" </a:t>
            </a:r>
            <a:r>
              <a:rPr lang="uk-UA" sz="1800" b="0" dirty="0" smtClean="0"/>
              <a:t>виданий Міжнародною федерацією бухгалтерів </a:t>
            </a:r>
            <a:br>
              <a:rPr lang="uk-UA" sz="1800" b="0" dirty="0" smtClean="0"/>
            </a:br>
            <a:r>
              <a:rPr lang="uk-UA" sz="2400" b="0" dirty="0" smtClean="0"/>
              <a:t>надає характеристику основних визначень, які застосовуються до професіоналів з аудиту.</a:t>
            </a:r>
            <a:endParaRPr lang="uk-UA" sz="2400" b="0" dirty="0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304292" y="2819400"/>
            <a:ext cx="3258636" cy="339853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uk-UA" sz="2400" dirty="0" smtClean="0"/>
              <a:t>- Спроможність</a:t>
            </a:r>
          </a:p>
          <a:p>
            <a:pPr>
              <a:lnSpc>
                <a:spcPct val="150000"/>
              </a:lnSpc>
            </a:pPr>
            <a:r>
              <a:rPr lang="uk-UA" sz="2400" dirty="0" smtClean="0"/>
              <a:t>- Компетентність</a:t>
            </a:r>
          </a:p>
          <a:p>
            <a:pPr>
              <a:lnSpc>
                <a:spcPct val="150000"/>
              </a:lnSpc>
            </a:pPr>
            <a:r>
              <a:rPr lang="uk-UA" sz="2400" dirty="0" smtClean="0"/>
              <a:t>- Партнер </a:t>
            </a:r>
            <a:r>
              <a:rPr lang="uk-UA" sz="2400" dirty="0"/>
              <a:t>за </a:t>
            </a:r>
            <a:r>
              <a:rPr lang="uk-UA" sz="2400" dirty="0" smtClean="0"/>
              <a:t>завданням </a:t>
            </a:r>
          </a:p>
          <a:p>
            <a:pPr>
              <a:lnSpc>
                <a:spcPct val="150000"/>
              </a:lnSpc>
            </a:pPr>
            <a:r>
              <a:rPr lang="uk-UA" sz="2400" dirty="0" smtClean="0"/>
              <a:t>- Професійний бухгалтер </a:t>
            </a:r>
          </a:p>
          <a:p>
            <a:pPr>
              <a:lnSpc>
                <a:spcPct val="150000"/>
              </a:lnSpc>
            </a:pPr>
            <a:r>
              <a:rPr lang="uk-UA" sz="2400" dirty="0" smtClean="0"/>
              <a:t>- Професіонал </a:t>
            </a:r>
            <a:r>
              <a:rPr lang="uk-UA" sz="2400" dirty="0"/>
              <a:t>з </a:t>
            </a:r>
            <a:r>
              <a:rPr lang="uk-UA" sz="2400" dirty="0" smtClean="0"/>
              <a:t>аудиту</a:t>
            </a:r>
            <a:endParaRPr lang="uk-UA" sz="2400" dirty="0"/>
          </a:p>
        </p:txBody>
      </p:sp>
      <p:pic>
        <p:nvPicPr>
          <p:cNvPr id="9218" name="Picture 2" descr="Картинки для презентации этика - 76 фот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819400"/>
            <a:ext cx="4886384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770681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93538" y="30480"/>
            <a:ext cx="7447280" cy="1214120"/>
            <a:chOff x="993538" y="30480"/>
            <a:chExt cx="7447280" cy="12141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3538" y="239778"/>
              <a:ext cx="1211031" cy="3275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49780" y="30480"/>
              <a:ext cx="1462278" cy="78714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44952" y="30480"/>
              <a:ext cx="642365" cy="78714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20212" y="30480"/>
              <a:ext cx="906017" cy="78714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41419" y="30480"/>
              <a:ext cx="1649729" cy="78714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07864" y="30480"/>
              <a:ext cx="1904238" cy="78714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528815" y="30480"/>
              <a:ext cx="1911857" cy="78714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808731" y="457199"/>
              <a:ext cx="578357" cy="78714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919984" y="457199"/>
              <a:ext cx="2300477" cy="78714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837176" y="457199"/>
              <a:ext cx="1434846" cy="78714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804915" y="457199"/>
              <a:ext cx="578358" cy="787146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713" rIns="0" bIns="0" rtlCol="0">
            <a:spAutoFit/>
          </a:bodyPr>
          <a:lstStyle/>
          <a:p>
            <a:pPr marL="23495" algn="ctr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solidFill>
                  <a:srgbClr val="FF0000"/>
                </a:solidFill>
              </a:rPr>
              <a:t>Перелік</a:t>
            </a:r>
            <a:r>
              <a:rPr sz="2800" spc="15" dirty="0">
                <a:solidFill>
                  <a:srgbClr val="FF0000"/>
                </a:solidFill>
              </a:rPr>
              <a:t> </a:t>
            </a:r>
            <a:r>
              <a:rPr sz="2800" spc="-25" dirty="0">
                <a:solidFill>
                  <a:srgbClr val="FF0000"/>
                </a:solidFill>
              </a:rPr>
              <a:t>послуг,</a:t>
            </a:r>
            <a:r>
              <a:rPr sz="2800" spc="20" dirty="0">
                <a:solidFill>
                  <a:srgbClr val="FF0000"/>
                </a:solidFill>
              </a:rPr>
              <a:t> </a:t>
            </a:r>
            <a:r>
              <a:rPr sz="2800" spc="-5" dirty="0">
                <a:solidFill>
                  <a:srgbClr val="FF0000"/>
                </a:solidFill>
              </a:rPr>
              <a:t>які</a:t>
            </a:r>
            <a:r>
              <a:rPr sz="2800" dirty="0">
                <a:solidFill>
                  <a:srgbClr val="FF0000"/>
                </a:solidFill>
              </a:rPr>
              <a:t> </a:t>
            </a:r>
            <a:r>
              <a:rPr sz="2800" spc="-10" dirty="0">
                <a:solidFill>
                  <a:srgbClr val="FF0000"/>
                </a:solidFill>
              </a:rPr>
              <a:t>можуть</a:t>
            </a:r>
            <a:r>
              <a:rPr sz="2800" spc="10" dirty="0">
                <a:solidFill>
                  <a:srgbClr val="FF0000"/>
                </a:solidFill>
              </a:rPr>
              <a:t> </a:t>
            </a:r>
            <a:r>
              <a:rPr sz="2800" spc="-10" dirty="0">
                <a:solidFill>
                  <a:srgbClr val="FF0000"/>
                </a:solidFill>
              </a:rPr>
              <a:t>надавати</a:t>
            </a:r>
            <a:r>
              <a:rPr sz="2800" spc="35" dirty="0">
                <a:solidFill>
                  <a:srgbClr val="FF0000"/>
                </a:solidFill>
              </a:rPr>
              <a:t> </a:t>
            </a:r>
            <a:r>
              <a:rPr sz="2800" spc="-25" dirty="0">
                <a:solidFill>
                  <a:srgbClr val="FF0000"/>
                </a:solidFill>
              </a:rPr>
              <a:t>аудитори</a:t>
            </a:r>
            <a:endParaRPr sz="2800"/>
          </a:p>
          <a:p>
            <a:pPr marL="23495" algn="ctr">
              <a:lnSpc>
                <a:spcPct val="100000"/>
              </a:lnSpc>
              <a:spcBef>
                <a:spcPts val="5"/>
              </a:spcBef>
            </a:pPr>
            <a:r>
              <a:rPr sz="2800" spc="-20" dirty="0">
                <a:solidFill>
                  <a:srgbClr val="FF0000"/>
                </a:solidFill>
              </a:rPr>
              <a:t>(аудиторські</a:t>
            </a:r>
            <a:r>
              <a:rPr sz="2800" dirty="0">
                <a:solidFill>
                  <a:srgbClr val="FF0000"/>
                </a:solidFill>
              </a:rPr>
              <a:t> </a:t>
            </a:r>
            <a:r>
              <a:rPr sz="2800" spc="-10" dirty="0">
                <a:solidFill>
                  <a:srgbClr val="FF0000"/>
                </a:solidFill>
              </a:rPr>
              <a:t>фірми)</a:t>
            </a:r>
            <a:endParaRPr sz="2800"/>
          </a:p>
        </p:txBody>
      </p:sp>
      <p:grpSp>
        <p:nvGrpSpPr>
          <p:cNvPr id="15" name="object 15"/>
          <p:cNvGrpSpPr/>
          <p:nvPr/>
        </p:nvGrpSpPr>
        <p:grpSpPr>
          <a:xfrm>
            <a:off x="512000" y="1161732"/>
            <a:ext cx="8121650" cy="4856480"/>
            <a:chOff x="512000" y="1161732"/>
            <a:chExt cx="8121650" cy="4856480"/>
          </a:xfrm>
        </p:grpSpPr>
        <p:sp>
          <p:nvSpPr>
            <p:cNvPr id="16" name="object 16"/>
            <p:cNvSpPr/>
            <p:nvPr/>
          </p:nvSpPr>
          <p:spPr>
            <a:xfrm>
              <a:off x="539661" y="1174749"/>
              <a:ext cx="1016000" cy="4830445"/>
            </a:xfrm>
            <a:custGeom>
              <a:avLst/>
              <a:gdLst/>
              <a:ahLst/>
              <a:cxnLst/>
              <a:rect l="l" t="t" r="r" b="b"/>
              <a:pathLst>
                <a:path w="1016000" h="4830445">
                  <a:moveTo>
                    <a:pt x="15265" y="0"/>
                  </a:moveTo>
                  <a:lnTo>
                    <a:pt x="49170" y="34379"/>
                  </a:lnTo>
                  <a:lnTo>
                    <a:pt x="82490" y="69115"/>
                  </a:lnTo>
                  <a:lnTo>
                    <a:pt x="115226" y="104203"/>
                  </a:lnTo>
                  <a:lnTo>
                    <a:pt x="147377" y="139635"/>
                  </a:lnTo>
                  <a:lnTo>
                    <a:pt x="178944" y="175405"/>
                  </a:lnTo>
                  <a:lnTo>
                    <a:pt x="209926" y="211508"/>
                  </a:lnTo>
                  <a:lnTo>
                    <a:pt x="240323" y="247936"/>
                  </a:lnTo>
                  <a:lnTo>
                    <a:pt x="270136" y="284685"/>
                  </a:lnTo>
                  <a:lnTo>
                    <a:pt x="299365" y="321747"/>
                  </a:lnTo>
                  <a:lnTo>
                    <a:pt x="328008" y="359116"/>
                  </a:lnTo>
                  <a:lnTo>
                    <a:pt x="356068" y="396787"/>
                  </a:lnTo>
                  <a:lnTo>
                    <a:pt x="383542" y="434752"/>
                  </a:lnTo>
                  <a:lnTo>
                    <a:pt x="410432" y="473007"/>
                  </a:lnTo>
                  <a:lnTo>
                    <a:pt x="436738" y="511543"/>
                  </a:lnTo>
                  <a:lnTo>
                    <a:pt x="462459" y="550357"/>
                  </a:lnTo>
                  <a:lnTo>
                    <a:pt x="487595" y="589440"/>
                  </a:lnTo>
                  <a:lnTo>
                    <a:pt x="512147" y="628787"/>
                  </a:lnTo>
                  <a:lnTo>
                    <a:pt x="536114" y="668392"/>
                  </a:lnTo>
                  <a:lnTo>
                    <a:pt x="559497" y="708248"/>
                  </a:lnTo>
                  <a:lnTo>
                    <a:pt x="582295" y="748350"/>
                  </a:lnTo>
                  <a:lnTo>
                    <a:pt x="604509" y="788691"/>
                  </a:lnTo>
                  <a:lnTo>
                    <a:pt x="626138" y="829264"/>
                  </a:lnTo>
                  <a:lnTo>
                    <a:pt x="647182" y="870065"/>
                  </a:lnTo>
                  <a:lnTo>
                    <a:pt x="667642" y="911085"/>
                  </a:lnTo>
                  <a:lnTo>
                    <a:pt x="687517" y="952320"/>
                  </a:lnTo>
                  <a:lnTo>
                    <a:pt x="706808" y="993763"/>
                  </a:lnTo>
                  <a:lnTo>
                    <a:pt x="725514" y="1035408"/>
                  </a:lnTo>
                  <a:lnTo>
                    <a:pt x="743636" y="1077248"/>
                  </a:lnTo>
                  <a:lnTo>
                    <a:pt x="761173" y="1119278"/>
                  </a:lnTo>
                  <a:lnTo>
                    <a:pt x="778125" y="1161491"/>
                  </a:lnTo>
                  <a:lnTo>
                    <a:pt x="794493" y="1203881"/>
                  </a:lnTo>
                  <a:lnTo>
                    <a:pt x="810277" y="1246441"/>
                  </a:lnTo>
                  <a:lnTo>
                    <a:pt x="825475" y="1289167"/>
                  </a:lnTo>
                  <a:lnTo>
                    <a:pt x="840089" y="1332050"/>
                  </a:lnTo>
                  <a:lnTo>
                    <a:pt x="854119" y="1375086"/>
                  </a:lnTo>
                  <a:lnTo>
                    <a:pt x="867564" y="1418268"/>
                  </a:lnTo>
                  <a:lnTo>
                    <a:pt x="880425" y="1461589"/>
                  </a:lnTo>
                  <a:lnTo>
                    <a:pt x="892701" y="1505044"/>
                  </a:lnTo>
                  <a:lnTo>
                    <a:pt x="904392" y="1548626"/>
                  </a:lnTo>
                  <a:lnTo>
                    <a:pt x="915499" y="1592329"/>
                  </a:lnTo>
                  <a:lnTo>
                    <a:pt x="926021" y="1636147"/>
                  </a:lnTo>
                  <a:lnTo>
                    <a:pt x="935959" y="1680074"/>
                  </a:lnTo>
                  <a:lnTo>
                    <a:pt x="945312" y="1724103"/>
                  </a:lnTo>
                  <a:lnTo>
                    <a:pt x="954080" y="1768228"/>
                  </a:lnTo>
                  <a:lnTo>
                    <a:pt x="962264" y="1812444"/>
                  </a:lnTo>
                  <a:lnTo>
                    <a:pt x="969863" y="1856743"/>
                  </a:lnTo>
                  <a:lnTo>
                    <a:pt x="976878" y="1901120"/>
                  </a:lnTo>
                  <a:lnTo>
                    <a:pt x="983308" y="1945568"/>
                  </a:lnTo>
                  <a:lnTo>
                    <a:pt x="989154" y="1990082"/>
                  </a:lnTo>
                  <a:lnTo>
                    <a:pt x="994415" y="2034654"/>
                  </a:lnTo>
                  <a:lnTo>
                    <a:pt x="999092" y="2079279"/>
                  </a:lnTo>
                  <a:lnTo>
                    <a:pt x="1003184" y="2123951"/>
                  </a:lnTo>
                  <a:lnTo>
                    <a:pt x="1006691" y="2168663"/>
                  </a:lnTo>
                  <a:lnTo>
                    <a:pt x="1009614" y="2213409"/>
                  </a:lnTo>
                  <a:lnTo>
                    <a:pt x="1011952" y="2258184"/>
                  </a:lnTo>
                  <a:lnTo>
                    <a:pt x="1013706" y="2302979"/>
                  </a:lnTo>
                  <a:lnTo>
                    <a:pt x="1014875" y="2347791"/>
                  </a:lnTo>
                  <a:lnTo>
                    <a:pt x="1015460" y="2392612"/>
                  </a:lnTo>
                  <a:lnTo>
                    <a:pt x="1015460" y="2437435"/>
                  </a:lnTo>
                  <a:lnTo>
                    <a:pt x="1014875" y="2482256"/>
                  </a:lnTo>
                  <a:lnTo>
                    <a:pt x="1013706" y="2527068"/>
                  </a:lnTo>
                  <a:lnTo>
                    <a:pt x="1011952" y="2571863"/>
                  </a:lnTo>
                  <a:lnTo>
                    <a:pt x="1009614" y="2616637"/>
                  </a:lnTo>
                  <a:lnTo>
                    <a:pt x="1006691" y="2661384"/>
                  </a:lnTo>
                  <a:lnTo>
                    <a:pt x="1003184" y="2706096"/>
                  </a:lnTo>
                  <a:lnTo>
                    <a:pt x="999092" y="2750767"/>
                  </a:lnTo>
                  <a:lnTo>
                    <a:pt x="994415" y="2795392"/>
                  </a:lnTo>
                  <a:lnTo>
                    <a:pt x="989154" y="2839964"/>
                  </a:lnTo>
                  <a:lnTo>
                    <a:pt x="983308" y="2884477"/>
                  </a:lnTo>
                  <a:lnTo>
                    <a:pt x="976878" y="2928925"/>
                  </a:lnTo>
                  <a:lnTo>
                    <a:pt x="969863" y="2973302"/>
                  </a:lnTo>
                  <a:lnTo>
                    <a:pt x="962264" y="3017601"/>
                  </a:lnTo>
                  <a:lnTo>
                    <a:pt x="954080" y="3061816"/>
                  </a:lnTo>
                  <a:lnTo>
                    <a:pt x="945312" y="3105941"/>
                  </a:lnTo>
                  <a:lnTo>
                    <a:pt x="935959" y="3149970"/>
                  </a:lnTo>
                  <a:lnTo>
                    <a:pt x="926021" y="3193896"/>
                  </a:lnTo>
                  <a:lnTo>
                    <a:pt x="915499" y="3237713"/>
                  </a:lnTo>
                  <a:lnTo>
                    <a:pt x="904392" y="3281416"/>
                  </a:lnTo>
                  <a:lnTo>
                    <a:pt x="892701" y="3324998"/>
                  </a:lnTo>
                  <a:lnTo>
                    <a:pt x="880425" y="3368452"/>
                  </a:lnTo>
                  <a:lnTo>
                    <a:pt x="867564" y="3411773"/>
                  </a:lnTo>
                  <a:lnTo>
                    <a:pt x="854119" y="3454954"/>
                  </a:lnTo>
                  <a:lnTo>
                    <a:pt x="840089" y="3497989"/>
                  </a:lnTo>
                  <a:lnTo>
                    <a:pt x="825475" y="3540871"/>
                  </a:lnTo>
                  <a:lnTo>
                    <a:pt x="810277" y="3583596"/>
                  </a:lnTo>
                  <a:lnTo>
                    <a:pt x="794493" y="3626156"/>
                  </a:lnTo>
                  <a:lnTo>
                    <a:pt x="778125" y="3668545"/>
                  </a:lnTo>
                  <a:lnTo>
                    <a:pt x="761173" y="3710757"/>
                  </a:lnTo>
                  <a:lnTo>
                    <a:pt x="743636" y="3752786"/>
                  </a:lnTo>
                  <a:lnTo>
                    <a:pt x="725514" y="3794625"/>
                  </a:lnTo>
                  <a:lnTo>
                    <a:pt x="706808" y="3836269"/>
                  </a:lnTo>
                  <a:lnTo>
                    <a:pt x="687517" y="3877711"/>
                  </a:lnTo>
                  <a:lnTo>
                    <a:pt x="667642" y="3918945"/>
                  </a:lnTo>
                  <a:lnTo>
                    <a:pt x="647182" y="3959965"/>
                  </a:lnTo>
                  <a:lnTo>
                    <a:pt x="626138" y="4000764"/>
                  </a:lnTo>
                  <a:lnTo>
                    <a:pt x="604509" y="4041337"/>
                  </a:lnTo>
                  <a:lnTo>
                    <a:pt x="582295" y="4081676"/>
                  </a:lnTo>
                  <a:lnTo>
                    <a:pt x="559497" y="4121777"/>
                  </a:lnTo>
                  <a:lnTo>
                    <a:pt x="536114" y="4161632"/>
                  </a:lnTo>
                  <a:lnTo>
                    <a:pt x="512147" y="4201236"/>
                  </a:lnTo>
                  <a:lnTo>
                    <a:pt x="487595" y="4240582"/>
                  </a:lnTo>
                  <a:lnTo>
                    <a:pt x="462459" y="4279664"/>
                  </a:lnTo>
                  <a:lnTo>
                    <a:pt x="436738" y="4318476"/>
                  </a:lnTo>
                  <a:lnTo>
                    <a:pt x="410432" y="4357012"/>
                  </a:lnTo>
                  <a:lnTo>
                    <a:pt x="383542" y="4395265"/>
                  </a:lnTo>
                  <a:lnTo>
                    <a:pt x="356068" y="4433229"/>
                  </a:lnTo>
                  <a:lnTo>
                    <a:pt x="328008" y="4470898"/>
                  </a:lnTo>
                  <a:lnTo>
                    <a:pt x="299365" y="4508266"/>
                  </a:lnTo>
                  <a:lnTo>
                    <a:pt x="270136" y="4545327"/>
                  </a:lnTo>
                  <a:lnTo>
                    <a:pt x="240323" y="4582074"/>
                  </a:lnTo>
                  <a:lnTo>
                    <a:pt x="209926" y="4618501"/>
                  </a:lnTo>
                  <a:lnTo>
                    <a:pt x="178944" y="4654602"/>
                  </a:lnTo>
                  <a:lnTo>
                    <a:pt x="147377" y="4690371"/>
                  </a:lnTo>
                  <a:lnTo>
                    <a:pt x="115226" y="4725802"/>
                  </a:lnTo>
                  <a:lnTo>
                    <a:pt x="82490" y="4760887"/>
                  </a:lnTo>
                  <a:lnTo>
                    <a:pt x="49170" y="4795622"/>
                  </a:lnTo>
                  <a:lnTo>
                    <a:pt x="15265" y="4830000"/>
                  </a:lnTo>
                  <a:lnTo>
                    <a:pt x="0" y="4814735"/>
                  </a:lnTo>
                  <a:lnTo>
                    <a:pt x="33980" y="4780277"/>
                  </a:lnTo>
                  <a:lnTo>
                    <a:pt x="67369" y="4745459"/>
                  </a:lnTo>
                  <a:lnTo>
                    <a:pt x="100168" y="4710287"/>
                  </a:lnTo>
                  <a:lnTo>
                    <a:pt x="132375" y="4674766"/>
                  </a:lnTo>
                  <a:lnTo>
                    <a:pt x="163992" y="4638903"/>
                  </a:lnTo>
                  <a:lnTo>
                    <a:pt x="195017" y="4602705"/>
                  </a:lnTo>
                  <a:lnTo>
                    <a:pt x="225452" y="4566178"/>
                  </a:lnTo>
                  <a:lnTo>
                    <a:pt x="255296" y="4529327"/>
                  </a:lnTo>
                  <a:lnTo>
                    <a:pt x="284548" y="4492160"/>
                  </a:lnTo>
                  <a:lnTo>
                    <a:pt x="313210" y="4454683"/>
                  </a:lnTo>
                  <a:lnTo>
                    <a:pt x="341281" y="4416902"/>
                  </a:lnTo>
                  <a:lnTo>
                    <a:pt x="368761" y="4378823"/>
                  </a:lnTo>
                  <a:lnTo>
                    <a:pt x="395649" y="4340453"/>
                  </a:lnTo>
                  <a:lnTo>
                    <a:pt x="421947" y="4301799"/>
                  </a:lnTo>
                  <a:lnTo>
                    <a:pt x="447654" y="4262865"/>
                  </a:lnTo>
                  <a:lnTo>
                    <a:pt x="472770" y="4223660"/>
                  </a:lnTo>
                  <a:lnTo>
                    <a:pt x="497295" y="4184188"/>
                  </a:lnTo>
                  <a:lnTo>
                    <a:pt x="521229" y="4144457"/>
                  </a:lnTo>
                  <a:lnTo>
                    <a:pt x="544572" y="4104472"/>
                  </a:lnTo>
                  <a:lnTo>
                    <a:pt x="567324" y="4064241"/>
                  </a:lnTo>
                  <a:lnTo>
                    <a:pt x="589485" y="4023769"/>
                  </a:lnTo>
                  <a:lnTo>
                    <a:pt x="611056" y="3983063"/>
                  </a:lnTo>
                  <a:lnTo>
                    <a:pt x="632035" y="3942129"/>
                  </a:lnTo>
                  <a:lnTo>
                    <a:pt x="652423" y="3900973"/>
                  </a:lnTo>
                  <a:lnTo>
                    <a:pt x="672220" y="3859602"/>
                  </a:lnTo>
                  <a:lnTo>
                    <a:pt x="691427" y="3818022"/>
                  </a:lnTo>
                  <a:lnTo>
                    <a:pt x="710042" y="3776240"/>
                  </a:lnTo>
                  <a:lnTo>
                    <a:pt x="728066" y="3734261"/>
                  </a:lnTo>
                  <a:lnTo>
                    <a:pt x="745500" y="3692092"/>
                  </a:lnTo>
                  <a:lnTo>
                    <a:pt x="762342" y="3649740"/>
                  </a:lnTo>
                  <a:lnTo>
                    <a:pt x="778594" y="3607210"/>
                  </a:lnTo>
                  <a:lnTo>
                    <a:pt x="794254" y="3564510"/>
                  </a:lnTo>
                  <a:lnTo>
                    <a:pt x="809324" y="3521644"/>
                  </a:lnTo>
                  <a:lnTo>
                    <a:pt x="823802" y="3478621"/>
                  </a:lnTo>
                  <a:lnTo>
                    <a:pt x="837690" y="3435446"/>
                  </a:lnTo>
                  <a:lnTo>
                    <a:pt x="850987" y="3392125"/>
                  </a:lnTo>
                  <a:lnTo>
                    <a:pt x="863692" y="3348664"/>
                  </a:lnTo>
                  <a:lnTo>
                    <a:pt x="875807" y="3305071"/>
                  </a:lnTo>
                  <a:lnTo>
                    <a:pt x="887331" y="3261351"/>
                  </a:lnTo>
                  <a:lnTo>
                    <a:pt x="898264" y="3217511"/>
                  </a:lnTo>
                  <a:lnTo>
                    <a:pt x="908606" y="3173557"/>
                  </a:lnTo>
                  <a:lnTo>
                    <a:pt x="918357" y="3129495"/>
                  </a:lnTo>
                  <a:lnTo>
                    <a:pt x="927517" y="3085332"/>
                  </a:lnTo>
                  <a:lnTo>
                    <a:pt x="936086" y="3041074"/>
                  </a:lnTo>
                  <a:lnTo>
                    <a:pt x="944064" y="2996727"/>
                  </a:lnTo>
                  <a:lnTo>
                    <a:pt x="951451" y="2952298"/>
                  </a:lnTo>
                  <a:lnTo>
                    <a:pt x="958247" y="2907794"/>
                  </a:lnTo>
                  <a:lnTo>
                    <a:pt x="964452" y="2863219"/>
                  </a:lnTo>
                  <a:lnTo>
                    <a:pt x="970066" y="2818581"/>
                  </a:lnTo>
                  <a:lnTo>
                    <a:pt x="975089" y="2773886"/>
                  </a:lnTo>
                  <a:lnTo>
                    <a:pt x="979521" y="2729141"/>
                  </a:lnTo>
                  <a:lnTo>
                    <a:pt x="983363" y="2684351"/>
                  </a:lnTo>
                  <a:lnTo>
                    <a:pt x="986613" y="2639523"/>
                  </a:lnTo>
                  <a:lnTo>
                    <a:pt x="989272" y="2594664"/>
                  </a:lnTo>
                  <a:lnTo>
                    <a:pt x="991341" y="2549779"/>
                  </a:lnTo>
                  <a:lnTo>
                    <a:pt x="992818" y="2504875"/>
                  </a:lnTo>
                  <a:lnTo>
                    <a:pt x="993704" y="2459959"/>
                  </a:lnTo>
                  <a:lnTo>
                    <a:pt x="994000" y="2415036"/>
                  </a:lnTo>
                  <a:lnTo>
                    <a:pt x="993704" y="2370114"/>
                  </a:lnTo>
                  <a:lnTo>
                    <a:pt x="992818" y="2325197"/>
                  </a:lnTo>
                  <a:lnTo>
                    <a:pt x="991341" y="2280294"/>
                  </a:lnTo>
                  <a:lnTo>
                    <a:pt x="989272" y="2235409"/>
                  </a:lnTo>
                  <a:lnTo>
                    <a:pt x="986613" y="2190549"/>
                  </a:lnTo>
                  <a:lnTo>
                    <a:pt x="983363" y="2145722"/>
                  </a:lnTo>
                  <a:lnTo>
                    <a:pt x="979521" y="2100932"/>
                  </a:lnTo>
                  <a:lnTo>
                    <a:pt x="975089" y="2056187"/>
                  </a:lnTo>
                  <a:lnTo>
                    <a:pt x="970066" y="2011492"/>
                  </a:lnTo>
                  <a:lnTo>
                    <a:pt x="964452" y="1966854"/>
                  </a:lnTo>
                  <a:lnTo>
                    <a:pt x="958247" y="1922280"/>
                  </a:lnTo>
                  <a:lnTo>
                    <a:pt x="951451" y="1877775"/>
                  </a:lnTo>
                  <a:lnTo>
                    <a:pt x="944064" y="1833347"/>
                  </a:lnTo>
                  <a:lnTo>
                    <a:pt x="936086" y="1789000"/>
                  </a:lnTo>
                  <a:lnTo>
                    <a:pt x="927517" y="1744742"/>
                  </a:lnTo>
                  <a:lnTo>
                    <a:pt x="918357" y="1700580"/>
                  </a:lnTo>
                  <a:lnTo>
                    <a:pt x="908606" y="1656518"/>
                  </a:lnTo>
                  <a:lnTo>
                    <a:pt x="898264" y="1612564"/>
                  </a:lnTo>
                  <a:lnTo>
                    <a:pt x="887331" y="1568724"/>
                  </a:lnTo>
                  <a:lnTo>
                    <a:pt x="875807" y="1525005"/>
                  </a:lnTo>
                  <a:lnTo>
                    <a:pt x="863692" y="1481412"/>
                  </a:lnTo>
                  <a:lnTo>
                    <a:pt x="850987" y="1437952"/>
                  </a:lnTo>
                  <a:lnTo>
                    <a:pt x="837690" y="1394631"/>
                  </a:lnTo>
                  <a:lnTo>
                    <a:pt x="823802" y="1351456"/>
                  </a:lnTo>
                  <a:lnTo>
                    <a:pt x="809324" y="1308433"/>
                  </a:lnTo>
                  <a:lnTo>
                    <a:pt x="794254" y="1265569"/>
                  </a:lnTo>
                  <a:lnTo>
                    <a:pt x="778594" y="1222869"/>
                  </a:lnTo>
                  <a:lnTo>
                    <a:pt x="762342" y="1180339"/>
                  </a:lnTo>
                  <a:lnTo>
                    <a:pt x="745500" y="1137988"/>
                  </a:lnTo>
                  <a:lnTo>
                    <a:pt x="728066" y="1095819"/>
                  </a:lnTo>
                  <a:lnTo>
                    <a:pt x="710042" y="1053841"/>
                  </a:lnTo>
                  <a:lnTo>
                    <a:pt x="691427" y="1012059"/>
                  </a:lnTo>
                  <a:lnTo>
                    <a:pt x="672220" y="970480"/>
                  </a:lnTo>
                  <a:lnTo>
                    <a:pt x="652423" y="929109"/>
                  </a:lnTo>
                  <a:lnTo>
                    <a:pt x="632035" y="887954"/>
                  </a:lnTo>
                  <a:lnTo>
                    <a:pt x="611056" y="847021"/>
                  </a:lnTo>
                  <a:lnTo>
                    <a:pt x="589485" y="806315"/>
                  </a:lnTo>
                  <a:lnTo>
                    <a:pt x="567324" y="765844"/>
                  </a:lnTo>
                  <a:lnTo>
                    <a:pt x="544572" y="725613"/>
                  </a:lnTo>
                  <a:lnTo>
                    <a:pt x="521229" y="685629"/>
                  </a:lnTo>
                  <a:lnTo>
                    <a:pt x="497295" y="645899"/>
                  </a:lnTo>
                  <a:lnTo>
                    <a:pt x="472770" y="606428"/>
                  </a:lnTo>
                  <a:lnTo>
                    <a:pt x="447654" y="567223"/>
                  </a:lnTo>
                  <a:lnTo>
                    <a:pt x="421947" y="528290"/>
                  </a:lnTo>
                  <a:lnTo>
                    <a:pt x="395649" y="489636"/>
                  </a:lnTo>
                  <a:lnTo>
                    <a:pt x="368761" y="451267"/>
                  </a:lnTo>
                  <a:lnTo>
                    <a:pt x="341281" y="413189"/>
                  </a:lnTo>
                  <a:lnTo>
                    <a:pt x="313210" y="375409"/>
                  </a:lnTo>
                  <a:lnTo>
                    <a:pt x="284548" y="337933"/>
                  </a:lnTo>
                  <a:lnTo>
                    <a:pt x="255296" y="300766"/>
                  </a:lnTo>
                  <a:lnTo>
                    <a:pt x="225452" y="263917"/>
                  </a:lnTo>
                  <a:lnTo>
                    <a:pt x="195017" y="227390"/>
                  </a:lnTo>
                  <a:lnTo>
                    <a:pt x="163992" y="191193"/>
                  </a:lnTo>
                  <a:lnTo>
                    <a:pt x="132375" y="155331"/>
                  </a:lnTo>
                  <a:lnTo>
                    <a:pt x="100168" y="119811"/>
                  </a:lnTo>
                  <a:lnTo>
                    <a:pt x="67369" y="84640"/>
                  </a:lnTo>
                  <a:lnTo>
                    <a:pt x="33980" y="49823"/>
                  </a:lnTo>
                  <a:lnTo>
                    <a:pt x="0" y="15366"/>
                  </a:lnTo>
                  <a:lnTo>
                    <a:pt x="15265" y="0"/>
                  </a:lnTo>
                  <a:close/>
                </a:path>
              </a:pathLst>
            </a:custGeom>
            <a:ln w="25908">
              <a:solidFill>
                <a:srgbClr val="3C669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14577" y="1283969"/>
              <a:ext cx="7806055" cy="462280"/>
            </a:xfrm>
            <a:custGeom>
              <a:avLst/>
              <a:gdLst/>
              <a:ahLst/>
              <a:cxnLst/>
              <a:rect l="l" t="t" r="r" b="b"/>
              <a:pathLst>
                <a:path w="7806055" h="462280">
                  <a:moveTo>
                    <a:pt x="7805928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7805928" y="461772"/>
                  </a:lnTo>
                  <a:lnTo>
                    <a:pt x="7805928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14577" y="1283969"/>
              <a:ext cx="7806055" cy="462280"/>
            </a:xfrm>
            <a:custGeom>
              <a:avLst/>
              <a:gdLst/>
              <a:ahLst/>
              <a:cxnLst/>
              <a:rect l="l" t="t" r="r" b="b"/>
              <a:pathLst>
                <a:path w="7806055" h="462280">
                  <a:moveTo>
                    <a:pt x="0" y="461772"/>
                  </a:moveTo>
                  <a:lnTo>
                    <a:pt x="7805928" y="461772"/>
                  </a:lnTo>
                  <a:lnTo>
                    <a:pt x="7805928" y="0"/>
                  </a:lnTo>
                  <a:lnTo>
                    <a:pt x="0" y="0"/>
                  </a:lnTo>
                  <a:lnTo>
                    <a:pt x="0" y="461772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25017" y="1226057"/>
              <a:ext cx="577850" cy="576580"/>
            </a:xfrm>
            <a:custGeom>
              <a:avLst/>
              <a:gdLst/>
              <a:ahLst/>
              <a:cxnLst/>
              <a:rect l="l" t="t" r="r" b="b"/>
              <a:pathLst>
                <a:path w="577850" h="576580">
                  <a:moveTo>
                    <a:pt x="288797" y="0"/>
                  </a:moveTo>
                  <a:lnTo>
                    <a:pt x="241953" y="3768"/>
                  </a:lnTo>
                  <a:lnTo>
                    <a:pt x="197515" y="14679"/>
                  </a:lnTo>
                  <a:lnTo>
                    <a:pt x="156078" y="32140"/>
                  </a:lnTo>
                  <a:lnTo>
                    <a:pt x="118237" y="55558"/>
                  </a:lnTo>
                  <a:lnTo>
                    <a:pt x="84586" y="84343"/>
                  </a:lnTo>
                  <a:lnTo>
                    <a:pt x="55721" y="117902"/>
                  </a:lnTo>
                  <a:lnTo>
                    <a:pt x="32235" y="155643"/>
                  </a:lnTo>
                  <a:lnTo>
                    <a:pt x="14723" y="196973"/>
                  </a:lnTo>
                  <a:lnTo>
                    <a:pt x="3779" y="241302"/>
                  </a:lnTo>
                  <a:lnTo>
                    <a:pt x="0" y="288036"/>
                  </a:lnTo>
                  <a:lnTo>
                    <a:pt x="3779" y="334769"/>
                  </a:lnTo>
                  <a:lnTo>
                    <a:pt x="14723" y="379098"/>
                  </a:lnTo>
                  <a:lnTo>
                    <a:pt x="32235" y="420428"/>
                  </a:lnTo>
                  <a:lnTo>
                    <a:pt x="55721" y="458169"/>
                  </a:lnTo>
                  <a:lnTo>
                    <a:pt x="84586" y="491728"/>
                  </a:lnTo>
                  <a:lnTo>
                    <a:pt x="118237" y="520513"/>
                  </a:lnTo>
                  <a:lnTo>
                    <a:pt x="156078" y="543931"/>
                  </a:lnTo>
                  <a:lnTo>
                    <a:pt x="197515" y="561392"/>
                  </a:lnTo>
                  <a:lnTo>
                    <a:pt x="241953" y="572303"/>
                  </a:lnTo>
                  <a:lnTo>
                    <a:pt x="288797" y="576071"/>
                  </a:lnTo>
                  <a:lnTo>
                    <a:pt x="335642" y="572303"/>
                  </a:lnTo>
                  <a:lnTo>
                    <a:pt x="380080" y="561392"/>
                  </a:lnTo>
                  <a:lnTo>
                    <a:pt x="421517" y="543931"/>
                  </a:lnTo>
                  <a:lnTo>
                    <a:pt x="459358" y="520513"/>
                  </a:lnTo>
                  <a:lnTo>
                    <a:pt x="493009" y="491728"/>
                  </a:lnTo>
                  <a:lnTo>
                    <a:pt x="521874" y="458169"/>
                  </a:lnTo>
                  <a:lnTo>
                    <a:pt x="545360" y="420428"/>
                  </a:lnTo>
                  <a:lnTo>
                    <a:pt x="562872" y="379098"/>
                  </a:lnTo>
                  <a:lnTo>
                    <a:pt x="573816" y="334769"/>
                  </a:lnTo>
                  <a:lnTo>
                    <a:pt x="577595" y="288036"/>
                  </a:lnTo>
                  <a:lnTo>
                    <a:pt x="573816" y="241302"/>
                  </a:lnTo>
                  <a:lnTo>
                    <a:pt x="562872" y="196973"/>
                  </a:lnTo>
                  <a:lnTo>
                    <a:pt x="545360" y="155643"/>
                  </a:lnTo>
                  <a:lnTo>
                    <a:pt x="521874" y="117902"/>
                  </a:lnTo>
                  <a:lnTo>
                    <a:pt x="493009" y="84343"/>
                  </a:lnTo>
                  <a:lnTo>
                    <a:pt x="459358" y="55558"/>
                  </a:lnTo>
                  <a:lnTo>
                    <a:pt x="421517" y="32140"/>
                  </a:lnTo>
                  <a:lnTo>
                    <a:pt x="380080" y="14679"/>
                  </a:lnTo>
                  <a:lnTo>
                    <a:pt x="335642" y="3768"/>
                  </a:lnTo>
                  <a:lnTo>
                    <a:pt x="2887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25017" y="1226057"/>
              <a:ext cx="577850" cy="576580"/>
            </a:xfrm>
            <a:custGeom>
              <a:avLst/>
              <a:gdLst/>
              <a:ahLst/>
              <a:cxnLst/>
              <a:rect l="l" t="t" r="r" b="b"/>
              <a:pathLst>
                <a:path w="577850" h="576580">
                  <a:moveTo>
                    <a:pt x="0" y="288036"/>
                  </a:moveTo>
                  <a:lnTo>
                    <a:pt x="3779" y="241302"/>
                  </a:lnTo>
                  <a:lnTo>
                    <a:pt x="14723" y="196973"/>
                  </a:lnTo>
                  <a:lnTo>
                    <a:pt x="32235" y="155643"/>
                  </a:lnTo>
                  <a:lnTo>
                    <a:pt x="55721" y="117902"/>
                  </a:lnTo>
                  <a:lnTo>
                    <a:pt x="84586" y="84343"/>
                  </a:lnTo>
                  <a:lnTo>
                    <a:pt x="118237" y="55558"/>
                  </a:lnTo>
                  <a:lnTo>
                    <a:pt x="156078" y="32140"/>
                  </a:lnTo>
                  <a:lnTo>
                    <a:pt x="197515" y="14679"/>
                  </a:lnTo>
                  <a:lnTo>
                    <a:pt x="241953" y="3768"/>
                  </a:lnTo>
                  <a:lnTo>
                    <a:pt x="288797" y="0"/>
                  </a:lnTo>
                  <a:lnTo>
                    <a:pt x="335642" y="3768"/>
                  </a:lnTo>
                  <a:lnTo>
                    <a:pt x="380080" y="14679"/>
                  </a:lnTo>
                  <a:lnTo>
                    <a:pt x="421517" y="32140"/>
                  </a:lnTo>
                  <a:lnTo>
                    <a:pt x="459358" y="55558"/>
                  </a:lnTo>
                  <a:lnTo>
                    <a:pt x="493009" y="84343"/>
                  </a:lnTo>
                  <a:lnTo>
                    <a:pt x="521874" y="117902"/>
                  </a:lnTo>
                  <a:lnTo>
                    <a:pt x="545360" y="155643"/>
                  </a:lnTo>
                  <a:lnTo>
                    <a:pt x="562872" y="196973"/>
                  </a:lnTo>
                  <a:lnTo>
                    <a:pt x="573816" y="241302"/>
                  </a:lnTo>
                  <a:lnTo>
                    <a:pt x="577595" y="288036"/>
                  </a:lnTo>
                  <a:lnTo>
                    <a:pt x="573816" y="334769"/>
                  </a:lnTo>
                  <a:lnTo>
                    <a:pt x="562872" y="379098"/>
                  </a:lnTo>
                  <a:lnTo>
                    <a:pt x="545360" y="420428"/>
                  </a:lnTo>
                  <a:lnTo>
                    <a:pt x="521874" y="458169"/>
                  </a:lnTo>
                  <a:lnTo>
                    <a:pt x="493009" y="491728"/>
                  </a:lnTo>
                  <a:lnTo>
                    <a:pt x="459358" y="520513"/>
                  </a:lnTo>
                  <a:lnTo>
                    <a:pt x="421517" y="543931"/>
                  </a:lnTo>
                  <a:lnTo>
                    <a:pt x="380080" y="561392"/>
                  </a:lnTo>
                  <a:lnTo>
                    <a:pt x="335642" y="572303"/>
                  </a:lnTo>
                  <a:lnTo>
                    <a:pt x="288797" y="576071"/>
                  </a:lnTo>
                  <a:lnTo>
                    <a:pt x="241953" y="572303"/>
                  </a:lnTo>
                  <a:lnTo>
                    <a:pt x="197515" y="561392"/>
                  </a:lnTo>
                  <a:lnTo>
                    <a:pt x="156078" y="543931"/>
                  </a:lnTo>
                  <a:lnTo>
                    <a:pt x="118237" y="520513"/>
                  </a:lnTo>
                  <a:lnTo>
                    <a:pt x="84586" y="491728"/>
                  </a:lnTo>
                  <a:lnTo>
                    <a:pt x="55721" y="458169"/>
                  </a:lnTo>
                  <a:lnTo>
                    <a:pt x="32235" y="420428"/>
                  </a:lnTo>
                  <a:lnTo>
                    <a:pt x="14723" y="379098"/>
                  </a:lnTo>
                  <a:lnTo>
                    <a:pt x="3779" y="334769"/>
                  </a:lnTo>
                  <a:lnTo>
                    <a:pt x="0" y="288036"/>
                  </a:lnTo>
                  <a:close/>
                </a:path>
              </a:pathLst>
            </a:custGeom>
            <a:ln w="25908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232154" y="1975866"/>
              <a:ext cx="7388859" cy="462280"/>
            </a:xfrm>
            <a:custGeom>
              <a:avLst/>
              <a:gdLst/>
              <a:ahLst/>
              <a:cxnLst/>
              <a:rect l="l" t="t" r="r" b="b"/>
              <a:pathLst>
                <a:path w="7388859" h="462280">
                  <a:moveTo>
                    <a:pt x="7388352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7388352" y="461772"/>
                  </a:lnTo>
                  <a:lnTo>
                    <a:pt x="7388352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232154" y="1975866"/>
              <a:ext cx="7388859" cy="462280"/>
            </a:xfrm>
            <a:custGeom>
              <a:avLst/>
              <a:gdLst/>
              <a:ahLst/>
              <a:cxnLst/>
              <a:rect l="l" t="t" r="r" b="b"/>
              <a:pathLst>
                <a:path w="7388859" h="462280">
                  <a:moveTo>
                    <a:pt x="0" y="461772"/>
                  </a:moveTo>
                  <a:lnTo>
                    <a:pt x="7388352" y="461772"/>
                  </a:lnTo>
                  <a:lnTo>
                    <a:pt x="7388352" y="0"/>
                  </a:lnTo>
                  <a:lnTo>
                    <a:pt x="0" y="0"/>
                  </a:lnTo>
                  <a:lnTo>
                    <a:pt x="0" y="461772"/>
                  </a:lnTo>
                  <a:close/>
                </a:path>
              </a:pathLst>
            </a:custGeom>
            <a:ln w="2590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942593" y="1917953"/>
              <a:ext cx="577850" cy="576580"/>
            </a:xfrm>
            <a:custGeom>
              <a:avLst/>
              <a:gdLst/>
              <a:ahLst/>
              <a:cxnLst/>
              <a:rect l="l" t="t" r="r" b="b"/>
              <a:pathLst>
                <a:path w="577850" h="576580">
                  <a:moveTo>
                    <a:pt x="288797" y="0"/>
                  </a:moveTo>
                  <a:lnTo>
                    <a:pt x="241953" y="3768"/>
                  </a:lnTo>
                  <a:lnTo>
                    <a:pt x="197515" y="14679"/>
                  </a:lnTo>
                  <a:lnTo>
                    <a:pt x="156078" y="32140"/>
                  </a:lnTo>
                  <a:lnTo>
                    <a:pt x="118237" y="55558"/>
                  </a:lnTo>
                  <a:lnTo>
                    <a:pt x="84586" y="84343"/>
                  </a:lnTo>
                  <a:lnTo>
                    <a:pt x="55721" y="117902"/>
                  </a:lnTo>
                  <a:lnTo>
                    <a:pt x="32235" y="155643"/>
                  </a:lnTo>
                  <a:lnTo>
                    <a:pt x="14723" y="196973"/>
                  </a:lnTo>
                  <a:lnTo>
                    <a:pt x="3779" y="241302"/>
                  </a:lnTo>
                  <a:lnTo>
                    <a:pt x="0" y="288036"/>
                  </a:lnTo>
                  <a:lnTo>
                    <a:pt x="3779" y="334769"/>
                  </a:lnTo>
                  <a:lnTo>
                    <a:pt x="14723" y="379098"/>
                  </a:lnTo>
                  <a:lnTo>
                    <a:pt x="32235" y="420428"/>
                  </a:lnTo>
                  <a:lnTo>
                    <a:pt x="55721" y="458169"/>
                  </a:lnTo>
                  <a:lnTo>
                    <a:pt x="84586" y="491728"/>
                  </a:lnTo>
                  <a:lnTo>
                    <a:pt x="118237" y="520513"/>
                  </a:lnTo>
                  <a:lnTo>
                    <a:pt x="156078" y="543931"/>
                  </a:lnTo>
                  <a:lnTo>
                    <a:pt x="197515" y="561392"/>
                  </a:lnTo>
                  <a:lnTo>
                    <a:pt x="241953" y="572303"/>
                  </a:lnTo>
                  <a:lnTo>
                    <a:pt x="288797" y="576072"/>
                  </a:lnTo>
                  <a:lnTo>
                    <a:pt x="335645" y="572303"/>
                  </a:lnTo>
                  <a:lnTo>
                    <a:pt x="380085" y="561392"/>
                  </a:lnTo>
                  <a:lnTo>
                    <a:pt x="421523" y="543931"/>
                  </a:lnTo>
                  <a:lnTo>
                    <a:pt x="459364" y="520513"/>
                  </a:lnTo>
                  <a:lnTo>
                    <a:pt x="493014" y="491728"/>
                  </a:lnTo>
                  <a:lnTo>
                    <a:pt x="521878" y="458169"/>
                  </a:lnTo>
                  <a:lnTo>
                    <a:pt x="545363" y="420428"/>
                  </a:lnTo>
                  <a:lnTo>
                    <a:pt x="562874" y="379098"/>
                  </a:lnTo>
                  <a:lnTo>
                    <a:pt x="573816" y="334769"/>
                  </a:lnTo>
                  <a:lnTo>
                    <a:pt x="577596" y="288036"/>
                  </a:lnTo>
                  <a:lnTo>
                    <a:pt x="573816" y="241302"/>
                  </a:lnTo>
                  <a:lnTo>
                    <a:pt x="562874" y="196973"/>
                  </a:lnTo>
                  <a:lnTo>
                    <a:pt x="545363" y="155643"/>
                  </a:lnTo>
                  <a:lnTo>
                    <a:pt x="521878" y="117902"/>
                  </a:lnTo>
                  <a:lnTo>
                    <a:pt x="493014" y="84343"/>
                  </a:lnTo>
                  <a:lnTo>
                    <a:pt x="459364" y="55558"/>
                  </a:lnTo>
                  <a:lnTo>
                    <a:pt x="421523" y="32140"/>
                  </a:lnTo>
                  <a:lnTo>
                    <a:pt x="380085" y="14679"/>
                  </a:lnTo>
                  <a:lnTo>
                    <a:pt x="335645" y="3768"/>
                  </a:lnTo>
                  <a:lnTo>
                    <a:pt x="2887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942593" y="1917953"/>
              <a:ext cx="577850" cy="576580"/>
            </a:xfrm>
            <a:custGeom>
              <a:avLst/>
              <a:gdLst/>
              <a:ahLst/>
              <a:cxnLst/>
              <a:rect l="l" t="t" r="r" b="b"/>
              <a:pathLst>
                <a:path w="577850" h="576580">
                  <a:moveTo>
                    <a:pt x="0" y="288036"/>
                  </a:moveTo>
                  <a:lnTo>
                    <a:pt x="3779" y="241302"/>
                  </a:lnTo>
                  <a:lnTo>
                    <a:pt x="14723" y="196973"/>
                  </a:lnTo>
                  <a:lnTo>
                    <a:pt x="32235" y="155643"/>
                  </a:lnTo>
                  <a:lnTo>
                    <a:pt x="55721" y="117902"/>
                  </a:lnTo>
                  <a:lnTo>
                    <a:pt x="84586" y="84343"/>
                  </a:lnTo>
                  <a:lnTo>
                    <a:pt x="118237" y="55558"/>
                  </a:lnTo>
                  <a:lnTo>
                    <a:pt x="156078" y="32140"/>
                  </a:lnTo>
                  <a:lnTo>
                    <a:pt x="197515" y="14679"/>
                  </a:lnTo>
                  <a:lnTo>
                    <a:pt x="241953" y="3768"/>
                  </a:lnTo>
                  <a:lnTo>
                    <a:pt x="288797" y="0"/>
                  </a:lnTo>
                  <a:lnTo>
                    <a:pt x="335645" y="3768"/>
                  </a:lnTo>
                  <a:lnTo>
                    <a:pt x="380085" y="14679"/>
                  </a:lnTo>
                  <a:lnTo>
                    <a:pt x="421523" y="32140"/>
                  </a:lnTo>
                  <a:lnTo>
                    <a:pt x="459364" y="55558"/>
                  </a:lnTo>
                  <a:lnTo>
                    <a:pt x="493014" y="84343"/>
                  </a:lnTo>
                  <a:lnTo>
                    <a:pt x="521878" y="117902"/>
                  </a:lnTo>
                  <a:lnTo>
                    <a:pt x="545363" y="155643"/>
                  </a:lnTo>
                  <a:lnTo>
                    <a:pt x="562874" y="196973"/>
                  </a:lnTo>
                  <a:lnTo>
                    <a:pt x="573816" y="241302"/>
                  </a:lnTo>
                  <a:lnTo>
                    <a:pt x="577596" y="288036"/>
                  </a:lnTo>
                  <a:lnTo>
                    <a:pt x="573816" y="334769"/>
                  </a:lnTo>
                  <a:lnTo>
                    <a:pt x="562874" y="379098"/>
                  </a:lnTo>
                  <a:lnTo>
                    <a:pt x="545363" y="420428"/>
                  </a:lnTo>
                  <a:lnTo>
                    <a:pt x="521878" y="458169"/>
                  </a:lnTo>
                  <a:lnTo>
                    <a:pt x="493014" y="491728"/>
                  </a:lnTo>
                  <a:lnTo>
                    <a:pt x="459364" y="520513"/>
                  </a:lnTo>
                  <a:lnTo>
                    <a:pt x="421523" y="543931"/>
                  </a:lnTo>
                  <a:lnTo>
                    <a:pt x="380085" y="561392"/>
                  </a:lnTo>
                  <a:lnTo>
                    <a:pt x="335645" y="572303"/>
                  </a:lnTo>
                  <a:lnTo>
                    <a:pt x="288797" y="576072"/>
                  </a:lnTo>
                  <a:lnTo>
                    <a:pt x="241953" y="572303"/>
                  </a:lnTo>
                  <a:lnTo>
                    <a:pt x="197515" y="561392"/>
                  </a:lnTo>
                  <a:lnTo>
                    <a:pt x="156078" y="543931"/>
                  </a:lnTo>
                  <a:lnTo>
                    <a:pt x="118237" y="520513"/>
                  </a:lnTo>
                  <a:lnTo>
                    <a:pt x="84586" y="491728"/>
                  </a:lnTo>
                  <a:lnTo>
                    <a:pt x="55721" y="458169"/>
                  </a:lnTo>
                  <a:lnTo>
                    <a:pt x="32235" y="420428"/>
                  </a:lnTo>
                  <a:lnTo>
                    <a:pt x="14723" y="379098"/>
                  </a:lnTo>
                  <a:lnTo>
                    <a:pt x="3779" y="334769"/>
                  </a:lnTo>
                  <a:lnTo>
                    <a:pt x="0" y="288036"/>
                  </a:lnTo>
                  <a:close/>
                </a:path>
              </a:pathLst>
            </a:custGeom>
            <a:ln w="25908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460754" y="2667761"/>
              <a:ext cx="7160259" cy="460375"/>
            </a:xfrm>
            <a:custGeom>
              <a:avLst/>
              <a:gdLst/>
              <a:ahLst/>
              <a:cxnLst/>
              <a:rect l="l" t="t" r="r" b="b"/>
              <a:pathLst>
                <a:path w="7160259" h="460375">
                  <a:moveTo>
                    <a:pt x="7159752" y="0"/>
                  </a:moveTo>
                  <a:lnTo>
                    <a:pt x="0" y="0"/>
                  </a:lnTo>
                  <a:lnTo>
                    <a:pt x="0" y="460248"/>
                  </a:lnTo>
                  <a:lnTo>
                    <a:pt x="7159752" y="460248"/>
                  </a:lnTo>
                  <a:lnTo>
                    <a:pt x="7159752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460754" y="2667761"/>
              <a:ext cx="7160259" cy="460375"/>
            </a:xfrm>
            <a:custGeom>
              <a:avLst/>
              <a:gdLst/>
              <a:ahLst/>
              <a:cxnLst/>
              <a:rect l="l" t="t" r="r" b="b"/>
              <a:pathLst>
                <a:path w="7160259" h="460375">
                  <a:moveTo>
                    <a:pt x="0" y="460248"/>
                  </a:moveTo>
                  <a:lnTo>
                    <a:pt x="7159752" y="460248"/>
                  </a:lnTo>
                  <a:lnTo>
                    <a:pt x="7159752" y="0"/>
                  </a:lnTo>
                  <a:lnTo>
                    <a:pt x="0" y="0"/>
                  </a:lnTo>
                  <a:lnTo>
                    <a:pt x="0" y="460248"/>
                  </a:lnTo>
                  <a:close/>
                </a:path>
              </a:pathLst>
            </a:custGeom>
            <a:ln w="2590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172718" y="2609850"/>
              <a:ext cx="576580" cy="576580"/>
            </a:xfrm>
            <a:custGeom>
              <a:avLst/>
              <a:gdLst/>
              <a:ahLst/>
              <a:cxnLst/>
              <a:rect l="l" t="t" r="r" b="b"/>
              <a:pathLst>
                <a:path w="576580" h="576580">
                  <a:moveTo>
                    <a:pt x="288035" y="0"/>
                  </a:moveTo>
                  <a:lnTo>
                    <a:pt x="241302" y="3768"/>
                  </a:lnTo>
                  <a:lnTo>
                    <a:pt x="196973" y="14679"/>
                  </a:lnTo>
                  <a:lnTo>
                    <a:pt x="155643" y="32140"/>
                  </a:lnTo>
                  <a:lnTo>
                    <a:pt x="117902" y="55558"/>
                  </a:lnTo>
                  <a:lnTo>
                    <a:pt x="84343" y="84343"/>
                  </a:lnTo>
                  <a:lnTo>
                    <a:pt x="55558" y="117902"/>
                  </a:lnTo>
                  <a:lnTo>
                    <a:pt x="32140" y="155643"/>
                  </a:lnTo>
                  <a:lnTo>
                    <a:pt x="14679" y="196973"/>
                  </a:lnTo>
                  <a:lnTo>
                    <a:pt x="3768" y="241302"/>
                  </a:lnTo>
                  <a:lnTo>
                    <a:pt x="0" y="288036"/>
                  </a:lnTo>
                  <a:lnTo>
                    <a:pt x="3768" y="334769"/>
                  </a:lnTo>
                  <a:lnTo>
                    <a:pt x="14679" y="379098"/>
                  </a:lnTo>
                  <a:lnTo>
                    <a:pt x="32140" y="420428"/>
                  </a:lnTo>
                  <a:lnTo>
                    <a:pt x="55558" y="458169"/>
                  </a:lnTo>
                  <a:lnTo>
                    <a:pt x="84343" y="491728"/>
                  </a:lnTo>
                  <a:lnTo>
                    <a:pt x="117902" y="520513"/>
                  </a:lnTo>
                  <a:lnTo>
                    <a:pt x="155643" y="543931"/>
                  </a:lnTo>
                  <a:lnTo>
                    <a:pt x="196973" y="561392"/>
                  </a:lnTo>
                  <a:lnTo>
                    <a:pt x="241302" y="572303"/>
                  </a:lnTo>
                  <a:lnTo>
                    <a:pt x="288035" y="576072"/>
                  </a:lnTo>
                  <a:lnTo>
                    <a:pt x="334769" y="572303"/>
                  </a:lnTo>
                  <a:lnTo>
                    <a:pt x="379098" y="561392"/>
                  </a:lnTo>
                  <a:lnTo>
                    <a:pt x="420428" y="543931"/>
                  </a:lnTo>
                  <a:lnTo>
                    <a:pt x="458169" y="520513"/>
                  </a:lnTo>
                  <a:lnTo>
                    <a:pt x="491728" y="491728"/>
                  </a:lnTo>
                  <a:lnTo>
                    <a:pt x="520513" y="458169"/>
                  </a:lnTo>
                  <a:lnTo>
                    <a:pt x="543931" y="420428"/>
                  </a:lnTo>
                  <a:lnTo>
                    <a:pt x="561392" y="379098"/>
                  </a:lnTo>
                  <a:lnTo>
                    <a:pt x="572303" y="334769"/>
                  </a:lnTo>
                  <a:lnTo>
                    <a:pt x="576071" y="288036"/>
                  </a:lnTo>
                  <a:lnTo>
                    <a:pt x="572303" y="241302"/>
                  </a:lnTo>
                  <a:lnTo>
                    <a:pt x="561392" y="196973"/>
                  </a:lnTo>
                  <a:lnTo>
                    <a:pt x="543931" y="155643"/>
                  </a:lnTo>
                  <a:lnTo>
                    <a:pt x="520513" y="117902"/>
                  </a:lnTo>
                  <a:lnTo>
                    <a:pt x="491728" y="84343"/>
                  </a:lnTo>
                  <a:lnTo>
                    <a:pt x="458169" y="55558"/>
                  </a:lnTo>
                  <a:lnTo>
                    <a:pt x="420428" y="32140"/>
                  </a:lnTo>
                  <a:lnTo>
                    <a:pt x="379098" y="14679"/>
                  </a:lnTo>
                  <a:lnTo>
                    <a:pt x="334769" y="3768"/>
                  </a:lnTo>
                  <a:lnTo>
                    <a:pt x="2880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172718" y="2609850"/>
              <a:ext cx="576580" cy="576580"/>
            </a:xfrm>
            <a:custGeom>
              <a:avLst/>
              <a:gdLst/>
              <a:ahLst/>
              <a:cxnLst/>
              <a:rect l="l" t="t" r="r" b="b"/>
              <a:pathLst>
                <a:path w="576580" h="576580">
                  <a:moveTo>
                    <a:pt x="0" y="288036"/>
                  </a:moveTo>
                  <a:lnTo>
                    <a:pt x="3768" y="241302"/>
                  </a:lnTo>
                  <a:lnTo>
                    <a:pt x="14679" y="196973"/>
                  </a:lnTo>
                  <a:lnTo>
                    <a:pt x="32140" y="155643"/>
                  </a:lnTo>
                  <a:lnTo>
                    <a:pt x="55558" y="117902"/>
                  </a:lnTo>
                  <a:lnTo>
                    <a:pt x="84343" y="84343"/>
                  </a:lnTo>
                  <a:lnTo>
                    <a:pt x="117902" y="55558"/>
                  </a:lnTo>
                  <a:lnTo>
                    <a:pt x="155643" y="32140"/>
                  </a:lnTo>
                  <a:lnTo>
                    <a:pt x="196973" y="14679"/>
                  </a:lnTo>
                  <a:lnTo>
                    <a:pt x="241302" y="3768"/>
                  </a:lnTo>
                  <a:lnTo>
                    <a:pt x="288035" y="0"/>
                  </a:lnTo>
                  <a:lnTo>
                    <a:pt x="334769" y="3768"/>
                  </a:lnTo>
                  <a:lnTo>
                    <a:pt x="379098" y="14679"/>
                  </a:lnTo>
                  <a:lnTo>
                    <a:pt x="420428" y="32140"/>
                  </a:lnTo>
                  <a:lnTo>
                    <a:pt x="458169" y="55558"/>
                  </a:lnTo>
                  <a:lnTo>
                    <a:pt x="491728" y="84343"/>
                  </a:lnTo>
                  <a:lnTo>
                    <a:pt x="520513" y="117902"/>
                  </a:lnTo>
                  <a:lnTo>
                    <a:pt x="543931" y="155643"/>
                  </a:lnTo>
                  <a:lnTo>
                    <a:pt x="561392" y="196973"/>
                  </a:lnTo>
                  <a:lnTo>
                    <a:pt x="572303" y="241302"/>
                  </a:lnTo>
                  <a:lnTo>
                    <a:pt x="576071" y="288036"/>
                  </a:lnTo>
                  <a:lnTo>
                    <a:pt x="572303" y="334769"/>
                  </a:lnTo>
                  <a:lnTo>
                    <a:pt x="561392" y="379098"/>
                  </a:lnTo>
                  <a:lnTo>
                    <a:pt x="543931" y="420428"/>
                  </a:lnTo>
                  <a:lnTo>
                    <a:pt x="520513" y="458169"/>
                  </a:lnTo>
                  <a:lnTo>
                    <a:pt x="491728" y="491728"/>
                  </a:lnTo>
                  <a:lnTo>
                    <a:pt x="458169" y="520513"/>
                  </a:lnTo>
                  <a:lnTo>
                    <a:pt x="420428" y="543931"/>
                  </a:lnTo>
                  <a:lnTo>
                    <a:pt x="379098" y="561392"/>
                  </a:lnTo>
                  <a:lnTo>
                    <a:pt x="334769" y="572303"/>
                  </a:lnTo>
                  <a:lnTo>
                    <a:pt x="288035" y="576072"/>
                  </a:lnTo>
                  <a:lnTo>
                    <a:pt x="241302" y="572303"/>
                  </a:lnTo>
                  <a:lnTo>
                    <a:pt x="196973" y="561392"/>
                  </a:lnTo>
                  <a:lnTo>
                    <a:pt x="155643" y="543931"/>
                  </a:lnTo>
                  <a:lnTo>
                    <a:pt x="117902" y="520513"/>
                  </a:lnTo>
                  <a:lnTo>
                    <a:pt x="84343" y="491728"/>
                  </a:lnTo>
                  <a:lnTo>
                    <a:pt x="55558" y="458169"/>
                  </a:lnTo>
                  <a:lnTo>
                    <a:pt x="32140" y="420428"/>
                  </a:lnTo>
                  <a:lnTo>
                    <a:pt x="14679" y="379098"/>
                  </a:lnTo>
                  <a:lnTo>
                    <a:pt x="3768" y="334769"/>
                  </a:lnTo>
                  <a:lnTo>
                    <a:pt x="0" y="288036"/>
                  </a:lnTo>
                  <a:close/>
                </a:path>
              </a:pathLst>
            </a:custGeom>
            <a:ln w="25908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533905" y="3359658"/>
              <a:ext cx="7086600" cy="460375"/>
            </a:xfrm>
            <a:custGeom>
              <a:avLst/>
              <a:gdLst/>
              <a:ahLst/>
              <a:cxnLst/>
              <a:rect l="l" t="t" r="r" b="b"/>
              <a:pathLst>
                <a:path w="7086600" h="460375">
                  <a:moveTo>
                    <a:pt x="7086600" y="0"/>
                  </a:moveTo>
                  <a:lnTo>
                    <a:pt x="0" y="0"/>
                  </a:lnTo>
                  <a:lnTo>
                    <a:pt x="0" y="460247"/>
                  </a:lnTo>
                  <a:lnTo>
                    <a:pt x="7086600" y="460247"/>
                  </a:lnTo>
                  <a:lnTo>
                    <a:pt x="7086600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533905" y="3359658"/>
              <a:ext cx="7086600" cy="460375"/>
            </a:xfrm>
            <a:custGeom>
              <a:avLst/>
              <a:gdLst/>
              <a:ahLst/>
              <a:cxnLst/>
              <a:rect l="l" t="t" r="r" b="b"/>
              <a:pathLst>
                <a:path w="7086600" h="460375">
                  <a:moveTo>
                    <a:pt x="0" y="460247"/>
                  </a:moveTo>
                  <a:lnTo>
                    <a:pt x="7086600" y="460247"/>
                  </a:lnTo>
                  <a:lnTo>
                    <a:pt x="7086600" y="0"/>
                  </a:lnTo>
                  <a:lnTo>
                    <a:pt x="0" y="0"/>
                  </a:lnTo>
                  <a:lnTo>
                    <a:pt x="0" y="460247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245869" y="3301746"/>
              <a:ext cx="576580" cy="576580"/>
            </a:xfrm>
            <a:custGeom>
              <a:avLst/>
              <a:gdLst/>
              <a:ahLst/>
              <a:cxnLst/>
              <a:rect l="l" t="t" r="r" b="b"/>
              <a:pathLst>
                <a:path w="576580" h="576579">
                  <a:moveTo>
                    <a:pt x="288036" y="0"/>
                  </a:moveTo>
                  <a:lnTo>
                    <a:pt x="241302" y="3768"/>
                  </a:lnTo>
                  <a:lnTo>
                    <a:pt x="196973" y="14679"/>
                  </a:lnTo>
                  <a:lnTo>
                    <a:pt x="155643" y="32140"/>
                  </a:lnTo>
                  <a:lnTo>
                    <a:pt x="117902" y="55558"/>
                  </a:lnTo>
                  <a:lnTo>
                    <a:pt x="84343" y="84343"/>
                  </a:lnTo>
                  <a:lnTo>
                    <a:pt x="55558" y="117902"/>
                  </a:lnTo>
                  <a:lnTo>
                    <a:pt x="32140" y="155643"/>
                  </a:lnTo>
                  <a:lnTo>
                    <a:pt x="14679" y="196973"/>
                  </a:lnTo>
                  <a:lnTo>
                    <a:pt x="3768" y="241302"/>
                  </a:lnTo>
                  <a:lnTo>
                    <a:pt x="0" y="288036"/>
                  </a:lnTo>
                  <a:lnTo>
                    <a:pt x="3768" y="334769"/>
                  </a:lnTo>
                  <a:lnTo>
                    <a:pt x="14679" y="379098"/>
                  </a:lnTo>
                  <a:lnTo>
                    <a:pt x="32140" y="420428"/>
                  </a:lnTo>
                  <a:lnTo>
                    <a:pt x="55558" y="458169"/>
                  </a:lnTo>
                  <a:lnTo>
                    <a:pt x="84343" y="491728"/>
                  </a:lnTo>
                  <a:lnTo>
                    <a:pt x="117902" y="520513"/>
                  </a:lnTo>
                  <a:lnTo>
                    <a:pt x="155643" y="543931"/>
                  </a:lnTo>
                  <a:lnTo>
                    <a:pt x="196973" y="561392"/>
                  </a:lnTo>
                  <a:lnTo>
                    <a:pt x="241302" y="572303"/>
                  </a:lnTo>
                  <a:lnTo>
                    <a:pt x="288036" y="576071"/>
                  </a:lnTo>
                  <a:lnTo>
                    <a:pt x="334769" y="572303"/>
                  </a:lnTo>
                  <a:lnTo>
                    <a:pt x="379098" y="561392"/>
                  </a:lnTo>
                  <a:lnTo>
                    <a:pt x="420428" y="543931"/>
                  </a:lnTo>
                  <a:lnTo>
                    <a:pt x="458169" y="520513"/>
                  </a:lnTo>
                  <a:lnTo>
                    <a:pt x="491728" y="491728"/>
                  </a:lnTo>
                  <a:lnTo>
                    <a:pt x="520513" y="458169"/>
                  </a:lnTo>
                  <a:lnTo>
                    <a:pt x="543931" y="420428"/>
                  </a:lnTo>
                  <a:lnTo>
                    <a:pt x="561392" y="379098"/>
                  </a:lnTo>
                  <a:lnTo>
                    <a:pt x="572303" y="334769"/>
                  </a:lnTo>
                  <a:lnTo>
                    <a:pt x="576072" y="288036"/>
                  </a:lnTo>
                  <a:lnTo>
                    <a:pt x="572303" y="241302"/>
                  </a:lnTo>
                  <a:lnTo>
                    <a:pt x="561392" y="196973"/>
                  </a:lnTo>
                  <a:lnTo>
                    <a:pt x="543931" y="155643"/>
                  </a:lnTo>
                  <a:lnTo>
                    <a:pt x="520513" y="117902"/>
                  </a:lnTo>
                  <a:lnTo>
                    <a:pt x="491728" y="84343"/>
                  </a:lnTo>
                  <a:lnTo>
                    <a:pt x="458169" y="55558"/>
                  </a:lnTo>
                  <a:lnTo>
                    <a:pt x="420428" y="32140"/>
                  </a:lnTo>
                  <a:lnTo>
                    <a:pt x="379098" y="14679"/>
                  </a:lnTo>
                  <a:lnTo>
                    <a:pt x="334769" y="3768"/>
                  </a:lnTo>
                  <a:lnTo>
                    <a:pt x="2880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245869" y="3301746"/>
              <a:ext cx="576580" cy="576580"/>
            </a:xfrm>
            <a:custGeom>
              <a:avLst/>
              <a:gdLst/>
              <a:ahLst/>
              <a:cxnLst/>
              <a:rect l="l" t="t" r="r" b="b"/>
              <a:pathLst>
                <a:path w="576580" h="576579">
                  <a:moveTo>
                    <a:pt x="0" y="288036"/>
                  </a:moveTo>
                  <a:lnTo>
                    <a:pt x="3768" y="241302"/>
                  </a:lnTo>
                  <a:lnTo>
                    <a:pt x="14679" y="196973"/>
                  </a:lnTo>
                  <a:lnTo>
                    <a:pt x="32140" y="155643"/>
                  </a:lnTo>
                  <a:lnTo>
                    <a:pt x="55558" y="117902"/>
                  </a:lnTo>
                  <a:lnTo>
                    <a:pt x="84343" y="84343"/>
                  </a:lnTo>
                  <a:lnTo>
                    <a:pt x="117902" y="55558"/>
                  </a:lnTo>
                  <a:lnTo>
                    <a:pt x="155643" y="32140"/>
                  </a:lnTo>
                  <a:lnTo>
                    <a:pt x="196973" y="14679"/>
                  </a:lnTo>
                  <a:lnTo>
                    <a:pt x="241302" y="3768"/>
                  </a:lnTo>
                  <a:lnTo>
                    <a:pt x="288036" y="0"/>
                  </a:lnTo>
                  <a:lnTo>
                    <a:pt x="334769" y="3768"/>
                  </a:lnTo>
                  <a:lnTo>
                    <a:pt x="379098" y="14679"/>
                  </a:lnTo>
                  <a:lnTo>
                    <a:pt x="420428" y="32140"/>
                  </a:lnTo>
                  <a:lnTo>
                    <a:pt x="458169" y="55558"/>
                  </a:lnTo>
                  <a:lnTo>
                    <a:pt x="491728" y="84343"/>
                  </a:lnTo>
                  <a:lnTo>
                    <a:pt x="520513" y="117902"/>
                  </a:lnTo>
                  <a:lnTo>
                    <a:pt x="543931" y="155643"/>
                  </a:lnTo>
                  <a:lnTo>
                    <a:pt x="561392" y="196973"/>
                  </a:lnTo>
                  <a:lnTo>
                    <a:pt x="572303" y="241302"/>
                  </a:lnTo>
                  <a:lnTo>
                    <a:pt x="576072" y="288036"/>
                  </a:lnTo>
                  <a:lnTo>
                    <a:pt x="572303" y="334769"/>
                  </a:lnTo>
                  <a:lnTo>
                    <a:pt x="561392" y="379098"/>
                  </a:lnTo>
                  <a:lnTo>
                    <a:pt x="543931" y="420428"/>
                  </a:lnTo>
                  <a:lnTo>
                    <a:pt x="520513" y="458169"/>
                  </a:lnTo>
                  <a:lnTo>
                    <a:pt x="491728" y="491728"/>
                  </a:lnTo>
                  <a:lnTo>
                    <a:pt x="458169" y="520513"/>
                  </a:lnTo>
                  <a:lnTo>
                    <a:pt x="420428" y="543931"/>
                  </a:lnTo>
                  <a:lnTo>
                    <a:pt x="379098" y="561392"/>
                  </a:lnTo>
                  <a:lnTo>
                    <a:pt x="334769" y="572303"/>
                  </a:lnTo>
                  <a:lnTo>
                    <a:pt x="288036" y="576071"/>
                  </a:lnTo>
                  <a:lnTo>
                    <a:pt x="241302" y="572303"/>
                  </a:lnTo>
                  <a:lnTo>
                    <a:pt x="196973" y="561392"/>
                  </a:lnTo>
                  <a:lnTo>
                    <a:pt x="155643" y="543931"/>
                  </a:lnTo>
                  <a:lnTo>
                    <a:pt x="117902" y="520513"/>
                  </a:lnTo>
                  <a:lnTo>
                    <a:pt x="84343" y="491728"/>
                  </a:lnTo>
                  <a:lnTo>
                    <a:pt x="55558" y="458169"/>
                  </a:lnTo>
                  <a:lnTo>
                    <a:pt x="32140" y="420428"/>
                  </a:lnTo>
                  <a:lnTo>
                    <a:pt x="14679" y="379098"/>
                  </a:lnTo>
                  <a:lnTo>
                    <a:pt x="3768" y="334769"/>
                  </a:lnTo>
                  <a:lnTo>
                    <a:pt x="0" y="288036"/>
                  </a:lnTo>
                  <a:close/>
                </a:path>
              </a:pathLst>
            </a:custGeom>
            <a:ln w="25908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460754" y="4051553"/>
              <a:ext cx="7160259" cy="462280"/>
            </a:xfrm>
            <a:custGeom>
              <a:avLst/>
              <a:gdLst/>
              <a:ahLst/>
              <a:cxnLst/>
              <a:rect l="l" t="t" r="r" b="b"/>
              <a:pathLst>
                <a:path w="7160259" h="462279">
                  <a:moveTo>
                    <a:pt x="7159752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7159752" y="461772"/>
                  </a:lnTo>
                  <a:lnTo>
                    <a:pt x="7159752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460754" y="4051553"/>
              <a:ext cx="7160259" cy="462280"/>
            </a:xfrm>
            <a:custGeom>
              <a:avLst/>
              <a:gdLst/>
              <a:ahLst/>
              <a:cxnLst/>
              <a:rect l="l" t="t" r="r" b="b"/>
              <a:pathLst>
                <a:path w="7160259" h="462279">
                  <a:moveTo>
                    <a:pt x="0" y="461772"/>
                  </a:moveTo>
                  <a:lnTo>
                    <a:pt x="7159752" y="461772"/>
                  </a:lnTo>
                  <a:lnTo>
                    <a:pt x="7159752" y="0"/>
                  </a:lnTo>
                  <a:lnTo>
                    <a:pt x="0" y="0"/>
                  </a:lnTo>
                  <a:lnTo>
                    <a:pt x="0" y="461772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172718" y="3993641"/>
              <a:ext cx="576580" cy="576580"/>
            </a:xfrm>
            <a:custGeom>
              <a:avLst/>
              <a:gdLst/>
              <a:ahLst/>
              <a:cxnLst/>
              <a:rect l="l" t="t" r="r" b="b"/>
              <a:pathLst>
                <a:path w="576580" h="576579">
                  <a:moveTo>
                    <a:pt x="288035" y="0"/>
                  </a:moveTo>
                  <a:lnTo>
                    <a:pt x="241302" y="3768"/>
                  </a:lnTo>
                  <a:lnTo>
                    <a:pt x="196973" y="14679"/>
                  </a:lnTo>
                  <a:lnTo>
                    <a:pt x="155643" y="32140"/>
                  </a:lnTo>
                  <a:lnTo>
                    <a:pt x="117902" y="55558"/>
                  </a:lnTo>
                  <a:lnTo>
                    <a:pt x="84343" y="84343"/>
                  </a:lnTo>
                  <a:lnTo>
                    <a:pt x="55558" y="117902"/>
                  </a:lnTo>
                  <a:lnTo>
                    <a:pt x="32140" y="155643"/>
                  </a:lnTo>
                  <a:lnTo>
                    <a:pt x="14679" y="196973"/>
                  </a:lnTo>
                  <a:lnTo>
                    <a:pt x="3768" y="241302"/>
                  </a:lnTo>
                  <a:lnTo>
                    <a:pt x="0" y="288035"/>
                  </a:lnTo>
                  <a:lnTo>
                    <a:pt x="3768" y="334769"/>
                  </a:lnTo>
                  <a:lnTo>
                    <a:pt x="14679" y="379098"/>
                  </a:lnTo>
                  <a:lnTo>
                    <a:pt x="32140" y="420428"/>
                  </a:lnTo>
                  <a:lnTo>
                    <a:pt x="55558" y="458169"/>
                  </a:lnTo>
                  <a:lnTo>
                    <a:pt x="84343" y="491728"/>
                  </a:lnTo>
                  <a:lnTo>
                    <a:pt x="117902" y="520513"/>
                  </a:lnTo>
                  <a:lnTo>
                    <a:pt x="155643" y="543931"/>
                  </a:lnTo>
                  <a:lnTo>
                    <a:pt x="196973" y="561392"/>
                  </a:lnTo>
                  <a:lnTo>
                    <a:pt x="241302" y="572303"/>
                  </a:lnTo>
                  <a:lnTo>
                    <a:pt x="288035" y="576071"/>
                  </a:lnTo>
                  <a:lnTo>
                    <a:pt x="334769" y="572303"/>
                  </a:lnTo>
                  <a:lnTo>
                    <a:pt x="379098" y="561392"/>
                  </a:lnTo>
                  <a:lnTo>
                    <a:pt x="420428" y="543931"/>
                  </a:lnTo>
                  <a:lnTo>
                    <a:pt x="458169" y="520513"/>
                  </a:lnTo>
                  <a:lnTo>
                    <a:pt x="491728" y="491728"/>
                  </a:lnTo>
                  <a:lnTo>
                    <a:pt x="520513" y="458169"/>
                  </a:lnTo>
                  <a:lnTo>
                    <a:pt x="543931" y="420428"/>
                  </a:lnTo>
                  <a:lnTo>
                    <a:pt x="561392" y="379098"/>
                  </a:lnTo>
                  <a:lnTo>
                    <a:pt x="572303" y="334769"/>
                  </a:lnTo>
                  <a:lnTo>
                    <a:pt x="576071" y="288035"/>
                  </a:lnTo>
                  <a:lnTo>
                    <a:pt x="572303" y="241302"/>
                  </a:lnTo>
                  <a:lnTo>
                    <a:pt x="561392" y="196973"/>
                  </a:lnTo>
                  <a:lnTo>
                    <a:pt x="543931" y="155643"/>
                  </a:lnTo>
                  <a:lnTo>
                    <a:pt x="520513" y="117902"/>
                  </a:lnTo>
                  <a:lnTo>
                    <a:pt x="491728" y="84343"/>
                  </a:lnTo>
                  <a:lnTo>
                    <a:pt x="458169" y="55558"/>
                  </a:lnTo>
                  <a:lnTo>
                    <a:pt x="420428" y="32140"/>
                  </a:lnTo>
                  <a:lnTo>
                    <a:pt x="379098" y="14679"/>
                  </a:lnTo>
                  <a:lnTo>
                    <a:pt x="334769" y="3768"/>
                  </a:lnTo>
                  <a:lnTo>
                    <a:pt x="2880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172718" y="3993641"/>
              <a:ext cx="576580" cy="576580"/>
            </a:xfrm>
            <a:custGeom>
              <a:avLst/>
              <a:gdLst/>
              <a:ahLst/>
              <a:cxnLst/>
              <a:rect l="l" t="t" r="r" b="b"/>
              <a:pathLst>
                <a:path w="576580" h="576579">
                  <a:moveTo>
                    <a:pt x="0" y="288035"/>
                  </a:moveTo>
                  <a:lnTo>
                    <a:pt x="3768" y="241302"/>
                  </a:lnTo>
                  <a:lnTo>
                    <a:pt x="14679" y="196973"/>
                  </a:lnTo>
                  <a:lnTo>
                    <a:pt x="32140" y="155643"/>
                  </a:lnTo>
                  <a:lnTo>
                    <a:pt x="55558" y="117902"/>
                  </a:lnTo>
                  <a:lnTo>
                    <a:pt x="84343" y="84343"/>
                  </a:lnTo>
                  <a:lnTo>
                    <a:pt x="117902" y="55558"/>
                  </a:lnTo>
                  <a:lnTo>
                    <a:pt x="155643" y="32140"/>
                  </a:lnTo>
                  <a:lnTo>
                    <a:pt x="196973" y="14679"/>
                  </a:lnTo>
                  <a:lnTo>
                    <a:pt x="241302" y="3768"/>
                  </a:lnTo>
                  <a:lnTo>
                    <a:pt x="288035" y="0"/>
                  </a:lnTo>
                  <a:lnTo>
                    <a:pt x="334769" y="3768"/>
                  </a:lnTo>
                  <a:lnTo>
                    <a:pt x="379098" y="14679"/>
                  </a:lnTo>
                  <a:lnTo>
                    <a:pt x="420428" y="32140"/>
                  </a:lnTo>
                  <a:lnTo>
                    <a:pt x="458169" y="55558"/>
                  </a:lnTo>
                  <a:lnTo>
                    <a:pt x="491728" y="84343"/>
                  </a:lnTo>
                  <a:lnTo>
                    <a:pt x="520513" y="117902"/>
                  </a:lnTo>
                  <a:lnTo>
                    <a:pt x="543931" y="155643"/>
                  </a:lnTo>
                  <a:lnTo>
                    <a:pt x="561392" y="196973"/>
                  </a:lnTo>
                  <a:lnTo>
                    <a:pt x="572303" y="241302"/>
                  </a:lnTo>
                  <a:lnTo>
                    <a:pt x="576071" y="288035"/>
                  </a:lnTo>
                  <a:lnTo>
                    <a:pt x="572303" y="334769"/>
                  </a:lnTo>
                  <a:lnTo>
                    <a:pt x="561392" y="379098"/>
                  </a:lnTo>
                  <a:lnTo>
                    <a:pt x="543931" y="420428"/>
                  </a:lnTo>
                  <a:lnTo>
                    <a:pt x="520513" y="458169"/>
                  </a:lnTo>
                  <a:lnTo>
                    <a:pt x="491728" y="491728"/>
                  </a:lnTo>
                  <a:lnTo>
                    <a:pt x="458169" y="520513"/>
                  </a:lnTo>
                  <a:lnTo>
                    <a:pt x="420428" y="543931"/>
                  </a:lnTo>
                  <a:lnTo>
                    <a:pt x="379098" y="561392"/>
                  </a:lnTo>
                  <a:lnTo>
                    <a:pt x="334769" y="572303"/>
                  </a:lnTo>
                  <a:lnTo>
                    <a:pt x="288035" y="576071"/>
                  </a:lnTo>
                  <a:lnTo>
                    <a:pt x="241302" y="572303"/>
                  </a:lnTo>
                  <a:lnTo>
                    <a:pt x="196973" y="561392"/>
                  </a:lnTo>
                  <a:lnTo>
                    <a:pt x="155643" y="543931"/>
                  </a:lnTo>
                  <a:lnTo>
                    <a:pt x="117902" y="520513"/>
                  </a:lnTo>
                  <a:lnTo>
                    <a:pt x="84343" y="491728"/>
                  </a:lnTo>
                  <a:lnTo>
                    <a:pt x="55558" y="458169"/>
                  </a:lnTo>
                  <a:lnTo>
                    <a:pt x="32140" y="420428"/>
                  </a:lnTo>
                  <a:lnTo>
                    <a:pt x="14679" y="379098"/>
                  </a:lnTo>
                  <a:lnTo>
                    <a:pt x="3768" y="334769"/>
                  </a:lnTo>
                  <a:lnTo>
                    <a:pt x="0" y="288035"/>
                  </a:lnTo>
                  <a:close/>
                </a:path>
              </a:pathLst>
            </a:custGeom>
            <a:ln w="25908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232154" y="4743449"/>
              <a:ext cx="7388859" cy="460375"/>
            </a:xfrm>
            <a:custGeom>
              <a:avLst/>
              <a:gdLst/>
              <a:ahLst/>
              <a:cxnLst/>
              <a:rect l="l" t="t" r="r" b="b"/>
              <a:pathLst>
                <a:path w="7388859" h="460375">
                  <a:moveTo>
                    <a:pt x="7388352" y="0"/>
                  </a:moveTo>
                  <a:lnTo>
                    <a:pt x="0" y="0"/>
                  </a:lnTo>
                  <a:lnTo>
                    <a:pt x="0" y="460248"/>
                  </a:lnTo>
                  <a:lnTo>
                    <a:pt x="7388352" y="460248"/>
                  </a:lnTo>
                  <a:lnTo>
                    <a:pt x="7388352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232154" y="4743449"/>
              <a:ext cx="7388859" cy="460375"/>
            </a:xfrm>
            <a:custGeom>
              <a:avLst/>
              <a:gdLst/>
              <a:ahLst/>
              <a:cxnLst/>
              <a:rect l="l" t="t" r="r" b="b"/>
              <a:pathLst>
                <a:path w="7388859" h="460375">
                  <a:moveTo>
                    <a:pt x="0" y="460248"/>
                  </a:moveTo>
                  <a:lnTo>
                    <a:pt x="7388352" y="460248"/>
                  </a:lnTo>
                  <a:lnTo>
                    <a:pt x="7388352" y="0"/>
                  </a:lnTo>
                  <a:lnTo>
                    <a:pt x="0" y="0"/>
                  </a:lnTo>
                  <a:lnTo>
                    <a:pt x="0" y="460248"/>
                  </a:lnTo>
                  <a:close/>
                </a:path>
              </a:pathLst>
            </a:custGeom>
            <a:ln w="2590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942593" y="4685537"/>
              <a:ext cx="577850" cy="576580"/>
            </a:xfrm>
            <a:custGeom>
              <a:avLst/>
              <a:gdLst/>
              <a:ahLst/>
              <a:cxnLst/>
              <a:rect l="l" t="t" r="r" b="b"/>
              <a:pathLst>
                <a:path w="577850" h="576579">
                  <a:moveTo>
                    <a:pt x="288797" y="0"/>
                  </a:moveTo>
                  <a:lnTo>
                    <a:pt x="241953" y="3768"/>
                  </a:lnTo>
                  <a:lnTo>
                    <a:pt x="197515" y="14679"/>
                  </a:lnTo>
                  <a:lnTo>
                    <a:pt x="156078" y="32140"/>
                  </a:lnTo>
                  <a:lnTo>
                    <a:pt x="118237" y="55558"/>
                  </a:lnTo>
                  <a:lnTo>
                    <a:pt x="84586" y="84343"/>
                  </a:lnTo>
                  <a:lnTo>
                    <a:pt x="55721" y="117902"/>
                  </a:lnTo>
                  <a:lnTo>
                    <a:pt x="32235" y="155643"/>
                  </a:lnTo>
                  <a:lnTo>
                    <a:pt x="14723" y="196973"/>
                  </a:lnTo>
                  <a:lnTo>
                    <a:pt x="3779" y="241302"/>
                  </a:lnTo>
                  <a:lnTo>
                    <a:pt x="0" y="288036"/>
                  </a:lnTo>
                  <a:lnTo>
                    <a:pt x="3779" y="334769"/>
                  </a:lnTo>
                  <a:lnTo>
                    <a:pt x="14723" y="379098"/>
                  </a:lnTo>
                  <a:lnTo>
                    <a:pt x="32235" y="420428"/>
                  </a:lnTo>
                  <a:lnTo>
                    <a:pt x="55721" y="458169"/>
                  </a:lnTo>
                  <a:lnTo>
                    <a:pt x="84586" y="491728"/>
                  </a:lnTo>
                  <a:lnTo>
                    <a:pt x="118237" y="520513"/>
                  </a:lnTo>
                  <a:lnTo>
                    <a:pt x="156078" y="543931"/>
                  </a:lnTo>
                  <a:lnTo>
                    <a:pt x="197515" y="561392"/>
                  </a:lnTo>
                  <a:lnTo>
                    <a:pt x="241953" y="572303"/>
                  </a:lnTo>
                  <a:lnTo>
                    <a:pt x="288797" y="576072"/>
                  </a:lnTo>
                  <a:lnTo>
                    <a:pt x="335645" y="572303"/>
                  </a:lnTo>
                  <a:lnTo>
                    <a:pt x="380085" y="561392"/>
                  </a:lnTo>
                  <a:lnTo>
                    <a:pt x="421523" y="543931"/>
                  </a:lnTo>
                  <a:lnTo>
                    <a:pt x="459364" y="520513"/>
                  </a:lnTo>
                  <a:lnTo>
                    <a:pt x="493014" y="491728"/>
                  </a:lnTo>
                  <a:lnTo>
                    <a:pt x="521878" y="458169"/>
                  </a:lnTo>
                  <a:lnTo>
                    <a:pt x="545363" y="420428"/>
                  </a:lnTo>
                  <a:lnTo>
                    <a:pt x="562874" y="379098"/>
                  </a:lnTo>
                  <a:lnTo>
                    <a:pt x="573816" y="334769"/>
                  </a:lnTo>
                  <a:lnTo>
                    <a:pt x="577596" y="288036"/>
                  </a:lnTo>
                  <a:lnTo>
                    <a:pt x="573816" y="241302"/>
                  </a:lnTo>
                  <a:lnTo>
                    <a:pt x="562874" y="196973"/>
                  </a:lnTo>
                  <a:lnTo>
                    <a:pt x="545363" y="155643"/>
                  </a:lnTo>
                  <a:lnTo>
                    <a:pt x="521878" y="117902"/>
                  </a:lnTo>
                  <a:lnTo>
                    <a:pt x="493014" y="84343"/>
                  </a:lnTo>
                  <a:lnTo>
                    <a:pt x="459364" y="55558"/>
                  </a:lnTo>
                  <a:lnTo>
                    <a:pt x="421523" y="32140"/>
                  </a:lnTo>
                  <a:lnTo>
                    <a:pt x="380085" y="14679"/>
                  </a:lnTo>
                  <a:lnTo>
                    <a:pt x="335645" y="3768"/>
                  </a:lnTo>
                  <a:lnTo>
                    <a:pt x="2887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942593" y="4685537"/>
              <a:ext cx="577850" cy="576580"/>
            </a:xfrm>
            <a:custGeom>
              <a:avLst/>
              <a:gdLst/>
              <a:ahLst/>
              <a:cxnLst/>
              <a:rect l="l" t="t" r="r" b="b"/>
              <a:pathLst>
                <a:path w="577850" h="576579">
                  <a:moveTo>
                    <a:pt x="0" y="288036"/>
                  </a:moveTo>
                  <a:lnTo>
                    <a:pt x="3779" y="241302"/>
                  </a:lnTo>
                  <a:lnTo>
                    <a:pt x="14723" y="196973"/>
                  </a:lnTo>
                  <a:lnTo>
                    <a:pt x="32235" y="155643"/>
                  </a:lnTo>
                  <a:lnTo>
                    <a:pt x="55721" y="117902"/>
                  </a:lnTo>
                  <a:lnTo>
                    <a:pt x="84586" y="84343"/>
                  </a:lnTo>
                  <a:lnTo>
                    <a:pt x="118237" y="55558"/>
                  </a:lnTo>
                  <a:lnTo>
                    <a:pt x="156078" y="32140"/>
                  </a:lnTo>
                  <a:lnTo>
                    <a:pt x="197515" y="14679"/>
                  </a:lnTo>
                  <a:lnTo>
                    <a:pt x="241953" y="3768"/>
                  </a:lnTo>
                  <a:lnTo>
                    <a:pt x="288797" y="0"/>
                  </a:lnTo>
                  <a:lnTo>
                    <a:pt x="335645" y="3768"/>
                  </a:lnTo>
                  <a:lnTo>
                    <a:pt x="380085" y="14679"/>
                  </a:lnTo>
                  <a:lnTo>
                    <a:pt x="421523" y="32140"/>
                  </a:lnTo>
                  <a:lnTo>
                    <a:pt x="459364" y="55558"/>
                  </a:lnTo>
                  <a:lnTo>
                    <a:pt x="493014" y="84343"/>
                  </a:lnTo>
                  <a:lnTo>
                    <a:pt x="521878" y="117902"/>
                  </a:lnTo>
                  <a:lnTo>
                    <a:pt x="545363" y="155643"/>
                  </a:lnTo>
                  <a:lnTo>
                    <a:pt x="562874" y="196973"/>
                  </a:lnTo>
                  <a:lnTo>
                    <a:pt x="573816" y="241302"/>
                  </a:lnTo>
                  <a:lnTo>
                    <a:pt x="577596" y="288036"/>
                  </a:lnTo>
                  <a:lnTo>
                    <a:pt x="573816" y="334769"/>
                  </a:lnTo>
                  <a:lnTo>
                    <a:pt x="562874" y="379098"/>
                  </a:lnTo>
                  <a:lnTo>
                    <a:pt x="545363" y="420428"/>
                  </a:lnTo>
                  <a:lnTo>
                    <a:pt x="521878" y="458169"/>
                  </a:lnTo>
                  <a:lnTo>
                    <a:pt x="493014" y="491728"/>
                  </a:lnTo>
                  <a:lnTo>
                    <a:pt x="459364" y="520513"/>
                  </a:lnTo>
                  <a:lnTo>
                    <a:pt x="421523" y="543931"/>
                  </a:lnTo>
                  <a:lnTo>
                    <a:pt x="380085" y="561392"/>
                  </a:lnTo>
                  <a:lnTo>
                    <a:pt x="335645" y="572303"/>
                  </a:lnTo>
                  <a:lnTo>
                    <a:pt x="288797" y="576072"/>
                  </a:lnTo>
                  <a:lnTo>
                    <a:pt x="241953" y="572303"/>
                  </a:lnTo>
                  <a:lnTo>
                    <a:pt x="197515" y="561392"/>
                  </a:lnTo>
                  <a:lnTo>
                    <a:pt x="156078" y="543931"/>
                  </a:lnTo>
                  <a:lnTo>
                    <a:pt x="118237" y="520513"/>
                  </a:lnTo>
                  <a:lnTo>
                    <a:pt x="84586" y="491728"/>
                  </a:lnTo>
                  <a:lnTo>
                    <a:pt x="55721" y="458169"/>
                  </a:lnTo>
                  <a:lnTo>
                    <a:pt x="32235" y="420428"/>
                  </a:lnTo>
                  <a:lnTo>
                    <a:pt x="14723" y="379098"/>
                  </a:lnTo>
                  <a:lnTo>
                    <a:pt x="3779" y="334769"/>
                  </a:lnTo>
                  <a:lnTo>
                    <a:pt x="0" y="288036"/>
                  </a:lnTo>
                  <a:close/>
                </a:path>
              </a:pathLst>
            </a:custGeom>
            <a:ln w="25908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814577" y="5435346"/>
              <a:ext cx="7806055" cy="460375"/>
            </a:xfrm>
            <a:custGeom>
              <a:avLst/>
              <a:gdLst/>
              <a:ahLst/>
              <a:cxnLst/>
              <a:rect l="l" t="t" r="r" b="b"/>
              <a:pathLst>
                <a:path w="7806055" h="460375">
                  <a:moveTo>
                    <a:pt x="7805928" y="0"/>
                  </a:moveTo>
                  <a:lnTo>
                    <a:pt x="0" y="0"/>
                  </a:lnTo>
                  <a:lnTo>
                    <a:pt x="0" y="460247"/>
                  </a:lnTo>
                  <a:lnTo>
                    <a:pt x="7805928" y="460247"/>
                  </a:lnTo>
                  <a:lnTo>
                    <a:pt x="7805928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814577" y="5435346"/>
              <a:ext cx="7806055" cy="460375"/>
            </a:xfrm>
            <a:custGeom>
              <a:avLst/>
              <a:gdLst/>
              <a:ahLst/>
              <a:cxnLst/>
              <a:rect l="l" t="t" r="r" b="b"/>
              <a:pathLst>
                <a:path w="7806055" h="460375">
                  <a:moveTo>
                    <a:pt x="0" y="460247"/>
                  </a:moveTo>
                  <a:lnTo>
                    <a:pt x="7805928" y="460247"/>
                  </a:lnTo>
                  <a:lnTo>
                    <a:pt x="7805928" y="0"/>
                  </a:lnTo>
                  <a:lnTo>
                    <a:pt x="0" y="0"/>
                  </a:lnTo>
                  <a:lnTo>
                    <a:pt x="0" y="460247"/>
                  </a:lnTo>
                  <a:close/>
                </a:path>
              </a:pathLst>
            </a:custGeom>
            <a:ln w="2590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1166571" y="1282065"/>
            <a:ext cx="7129780" cy="4543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ведення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бухгалтерського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обліку</a:t>
            </a:r>
            <a:endParaRPr sz="2400">
              <a:latin typeface="Calibri"/>
              <a:cs typeface="Calibri"/>
            </a:endParaRPr>
          </a:p>
          <a:p>
            <a:pPr marL="659130" marR="659765" indent="-229235">
              <a:lnSpc>
                <a:spcPct val="189200"/>
              </a:lnSpc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складання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податкових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декларацій та звітності; </a:t>
            </a:r>
            <a:r>
              <a:rPr sz="24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консультування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з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питань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оподаткування;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відновлення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бухгалтерського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обліку;</a:t>
            </a:r>
            <a:endParaRPr sz="2400">
              <a:latin typeface="Calibri"/>
              <a:cs typeface="Calibri"/>
            </a:endParaRPr>
          </a:p>
          <a:p>
            <a:pPr marL="429895" marR="5080" indent="228600">
              <a:lnSpc>
                <a:spcPct val="189100"/>
              </a:lnSpc>
              <a:spcBef>
                <a:spcPts val="5"/>
              </a:spcBef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комп'ютеризація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системи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бухгалтерського обліку; </a:t>
            </a:r>
            <a:r>
              <a:rPr sz="24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аналітичні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послуги;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консультування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з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юридичних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питань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512063" y="5364479"/>
            <a:ext cx="603885" cy="601980"/>
            <a:chOff x="512063" y="5364479"/>
            <a:chExt cx="603885" cy="601980"/>
          </a:xfrm>
        </p:grpSpPr>
        <p:sp>
          <p:nvSpPr>
            <p:cNvPr id="45" name="object 45"/>
            <p:cNvSpPr/>
            <p:nvPr/>
          </p:nvSpPr>
          <p:spPr>
            <a:xfrm>
              <a:off x="525017" y="5377433"/>
              <a:ext cx="577850" cy="576580"/>
            </a:xfrm>
            <a:custGeom>
              <a:avLst/>
              <a:gdLst/>
              <a:ahLst/>
              <a:cxnLst/>
              <a:rect l="l" t="t" r="r" b="b"/>
              <a:pathLst>
                <a:path w="577850" h="576579">
                  <a:moveTo>
                    <a:pt x="288797" y="0"/>
                  </a:moveTo>
                  <a:lnTo>
                    <a:pt x="241953" y="3768"/>
                  </a:lnTo>
                  <a:lnTo>
                    <a:pt x="197515" y="14679"/>
                  </a:lnTo>
                  <a:lnTo>
                    <a:pt x="156078" y="32140"/>
                  </a:lnTo>
                  <a:lnTo>
                    <a:pt x="118237" y="55558"/>
                  </a:lnTo>
                  <a:lnTo>
                    <a:pt x="84586" y="84343"/>
                  </a:lnTo>
                  <a:lnTo>
                    <a:pt x="55721" y="117902"/>
                  </a:lnTo>
                  <a:lnTo>
                    <a:pt x="32235" y="155643"/>
                  </a:lnTo>
                  <a:lnTo>
                    <a:pt x="14723" y="196973"/>
                  </a:lnTo>
                  <a:lnTo>
                    <a:pt x="3779" y="241302"/>
                  </a:lnTo>
                  <a:lnTo>
                    <a:pt x="0" y="288035"/>
                  </a:lnTo>
                  <a:lnTo>
                    <a:pt x="3779" y="334757"/>
                  </a:lnTo>
                  <a:lnTo>
                    <a:pt x="14723" y="379078"/>
                  </a:lnTo>
                  <a:lnTo>
                    <a:pt x="32235" y="420406"/>
                  </a:lnTo>
                  <a:lnTo>
                    <a:pt x="55721" y="458147"/>
                  </a:lnTo>
                  <a:lnTo>
                    <a:pt x="84586" y="491709"/>
                  </a:lnTo>
                  <a:lnTo>
                    <a:pt x="118237" y="520498"/>
                  </a:lnTo>
                  <a:lnTo>
                    <a:pt x="156078" y="543922"/>
                  </a:lnTo>
                  <a:lnTo>
                    <a:pt x="197515" y="561387"/>
                  </a:lnTo>
                  <a:lnTo>
                    <a:pt x="241953" y="572302"/>
                  </a:lnTo>
                  <a:lnTo>
                    <a:pt x="288797" y="576071"/>
                  </a:lnTo>
                  <a:lnTo>
                    <a:pt x="335642" y="572302"/>
                  </a:lnTo>
                  <a:lnTo>
                    <a:pt x="380080" y="561387"/>
                  </a:lnTo>
                  <a:lnTo>
                    <a:pt x="421517" y="543922"/>
                  </a:lnTo>
                  <a:lnTo>
                    <a:pt x="459358" y="520498"/>
                  </a:lnTo>
                  <a:lnTo>
                    <a:pt x="493009" y="491709"/>
                  </a:lnTo>
                  <a:lnTo>
                    <a:pt x="521874" y="458147"/>
                  </a:lnTo>
                  <a:lnTo>
                    <a:pt x="545360" y="420406"/>
                  </a:lnTo>
                  <a:lnTo>
                    <a:pt x="562872" y="379078"/>
                  </a:lnTo>
                  <a:lnTo>
                    <a:pt x="573816" y="334757"/>
                  </a:lnTo>
                  <a:lnTo>
                    <a:pt x="577595" y="288035"/>
                  </a:lnTo>
                  <a:lnTo>
                    <a:pt x="573816" y="241302"/>
                  </a:lnTo>
                  <a:lnTo>
                    <a:pt x="562872" y="196973"/>
                  </a:lnTo>
                  <a:lnTo>
                    <a:pt x="545360" y="155643"/>
                  </a:lnTo>
                  <a:lnTo>
                    <a:pt x="521874" y="117902"/>
                  </a:lnTo>
                  <a:lnTo>
                    <a:pt x="493009" y="84343"/>
                  </a:lnTo>
                  <a:lnTo>
                    <a:pt x="459358" y="55558"/>
                  </a:lnTo>
                  <a:lnTo>
                    <a:pt x="421517" y="32140"/>
                  </a:lnTo>
                  <a:lnTo>
                    <a:pt x="380080" y="14679"/>
                  </a:lnTo>
                  <a:lnTo>
                    <a:pt x="335642" y="3768"/>
                  </a:lnTo>
                  <a:lnTo>
                    <a:pt x="2887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25017" y="5377433"/>
              <a:ext cx="577850" cy="576580"/>
            </a:xfrm>
            <a:custGeom>
              <a:avLst/>
              <a:gdLst/>
              <a:ahLst/>
              <a:cxnLst/>
              <a:rect l="l" t="t" r="r" b="b"/>
              <a:pathLst>
                <a:path w="577850" h="576579">
                  <a:moveTo>
                    <a:pt x="0" y="288035"/>
                  </a:moveTo>
                  <a:lnTo>
                    <a:pt x="3779" y="241302"/>
                  </a:lnTo>
                  <a:lnTo>
                    <a:pt x="14723" y="196973"/>
                  </a:lnTo>
                  <a:lnTo>
                    <a:pt x="32235" y="155643"/>
                  </a:lnTo>
                  <a:lnTo>
                    <a:pt x="55721" y="117902"/>
                  </a:lnTo>
                  <a:lnTo>
                    <a:pt x="84586" y="84343"/>
                  </a:lnTo>
                  <a:lnTo>
                    <a:pt x="118237" y="55558"/>
                  </a:lnTo>
                  <a:lnTo>
                    <a:pt x="156078" y="32140"/>
                  </a:lnTo>
                  <a:lnTo>
                    <a:pt x="197515" y="14679"/>
                  </a:lnTo>
                  <a:lnTo>
                    <a:pt x="241953" y="3768"/>
                  </a:lnTo>
                  <a:lnTo>
                    <a:pt x="288797" y="0"/>
                  </a:lnTo>
                  <a:lnTo>
                    <a:pt x="335642" y="3768"/>
                  </a:lnTo>
                  <a:lnTo>
                    <a:pt x="380080" y="14679"/>
                  </a:lnTo>
                  <a:lnTo>
                    <a:pt x="421517" y="32140"/>
                  </a:lnTo>
                  <a:lnTo>
                    <a:pt x="459358" y="55558"/>
                  </a:lnTo>
                  <a:lnTo>
                    <a:pt x="493009" y="84343"/>
                  </a:lnTo>
                  <a:lnTo>
                    <a:pt x="521874" y="117902"/>
                  </a:lnTo>
                  <a:lnTo>
                    <a:pt x="545360" y="155643"/>
                  </a:lnTo>
                  <a:lnTo>
                    <a:pt x="562872" y="196973"/>
                  </a:lnTo>
                  <a:lnTo>
                    <a:pt x="573816" y="241302"/>
                  </a:lnTo>
                  <a:lnTo>
                    <a:pt x="577595" y="288035"/>
                  </a:lnTo>
                  <a:lnTo>
                    <a:pt x="573816" y="334757"/>
                  </a:lnTo>
                  <a:lnTo>
                    <a:pt x="562872" y="379078"/>
                  </a:lnTo>
                  <a:lnTo>
                    <a:pt x="545360" y="420406"/>
                  </a:lnTo>
                  <a:lnTo>
                    <a:pt x="521874" y="458147"/>
                  </a:lnTo>
                  <a:lnTo>
                    <a:pt x="493009" y="491709"/>
                  </a:lnTo>
                  <a:lnTo>
                    <a:pt x="459358" y="520498"/>
                  </a:lnTo>
                  <a:lnTo>
                    <a:pt x="421517" y="543922"/>
                  </a:lnTo>
                  <a:lnTo>
                    <a:pt x="380080" y="561387"/>
                  </a:lnTo>
                  <a:lnTo>
                    <a:pt x="335642" y="572302"/>
                  </a:lnTo>
                  <a:lnTo>
                    <a:pt x="288797" y="576071"/>
                  </a:lnTo>
                  <a:lnTo>
                    <a:pt x="241953" y="572302"/>
                  </a:lnTo>
                  <a:lnTo>
                    <a:pt x="197515" y="561387"/>
                  </a:lnTo>
                  <a:lnTo>
                    <a:pt x="156078" y="543922"/>
                  </a:lnTo>
                  <a:lnTo>
                    <a:pt x="118237" y="520498"/>
                  </a:lnTo>
                  <a:lnTo>
                    <a:pt x="84586" y="491709"/>
                  </a:lnTo>
                  <a:lnTo>
                    <a:pt x="55721" y="458147"/>
                  </a:lnTo>
                  <a:lnTo>
                    <a:pt x="32235" y="420406"/>
                  </a:lnTo>
                  <a:lnTo>
                    <a:pt x="14723" y="379078"/>
                  </a:lnTo>
                  <a:lnTo>
                    <a:pt x="3779" y="334757"/>
                  </a:lnTo>
                  <a:lnTo>
                    <a:pt x="0" y="288035"/>
                  </a:lnTo>
                  <a:close/>
                </a:path>
              </a:pathLst>
            </a:custGeom>
            <a:ln w="25908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93538" y="30480"/>
            <a:ext cx="7447280" cy="1214120"/>
            <a:chOff x="993538" y="30480"/>
            <a:chExt cx="7447280" cy="12141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3538" y="239778"/>
              <a:ext cx="1211031" cy="3275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49780" y="30480"/>
              <a:ext cx="1462278" cy="78714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44952" y="30480"/>
              <a:ext cx="642365" cy="78714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20212" y="30480"/>
              <a:ext cx="906017" cy="78714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41419" y="30480"/>
              <a:ext cx="1649729" cy="78714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07864" y="30480"/>
              <a:ext cx="1904238" cy="78714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528815" y="30480"/>
              <a:ext cx="1911857" cy="78714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808731" y="457199"/>
              <a:ext cx="578357" cy="78714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919984" y="457199"/>
              <a:ext cx="2300477" cy="78714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837176" y="457199"/>
              <a:ext cx="1434846" cy="78714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804915" y="457199"/>
              <a:ext cx="578358" cy="787146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713" rIns="0" bIns="0" rtlCol="0">
            <a:spAutoFit/>
          </a:bodyPr>
          <a:lstStyle/>
          <a:p>
            <a:pPr marL="23495" algn="ctr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solidFill>
                  <a:srgbClr val="FF0000"/>
                </a:solidFill>
              </a:rPr>
              <a:t>Перелік</a:t>
            </a:r>
            <a:r>
              <a:rPr sz="2800" spc="15" dirty="0">
                <a:solidFill>
                  <a:srgbClr val="FF0000"/>
                </a:solidFill>
              </a:rPr>
              <a:t> </a:t>
            </a:r>
            <a:r>
              <a:rPr sz="2800" spc="-25" dirty="0">
                <a:solidFill>
                  <a:srgbClr val="FF0000"/>
                </a:solidFill>
              </a:rPr>
              <a:t>послуг,</a:t>
            </a:r>
            <a:r>
              <a:rPr sz="2800" spc="20" dirty="0">
                <a:solidFill>
                  <a:srgbClr val="FF0000"/>
                </a:solidFill>
              </a:rPr>
              <a:t> </a:t>
            </a:r>
            <a:r>
              <a:rPr sz="2800" spc="-5" dirty="0">
                <a:solidFill>
                  <a:srgbClr val="FF0000"/>
                </a:solidFill>
              </a:rPr>
              <a:t>які</a:t>
            </a:r>
            <a:r>
              <a:rPr sz="2800" dirty="0">
                <a:solidFill>
                  <a:srgbClr val="FF0000"/>
                </a:solidFill>
              </a:rPr>
              <a:t> </a:t>
            </a:r>
            <a:r>
              <a:rPr sz="2800" spc="-10" dirty="0">
                <a:solidFill>
                  <a:srgbClr val="FF0000"/>
                </a:solidFill>
              </a:rPr>
              <a:t>можуть</a:t>
            </a:r>
            <a:r>
              <a:rPr sz="2800" spc="10" dirty="0">
                <a:solidFill>
                  <a:srgbClr val="FF0000"/>
                </a:solidFill>
              </a:rPr>
              <a:t> </a:t>
            </a:r>
            <a:r>
              <a:rPr sz="2800" spc="-10" dirty="0">
                <a:solidFill>
                  <a:srgbClr val="FF0000"/>
                </a:solidFill>
              </a:rPr>
              <a:t>надавати</a:t>
            </a:r>
            <a:r>
              <a:rPr sz="2800" spc="35" dirty="0">
                <a:solidFill>
                  <a:srgbClr val="FF0000"/>
                </a:solidFill>
              </a:rPr>
              <a:t> </a:t>
            </a:r>
            <a:r>
              <a:rPr sz="2800" spc="-25" dirty="0">
                <a:solidFill>
                  <a:srgbClr val="FF0000"/>
                </a:solidFill>
              </a:rPr>
              <a:t>аудитори</a:t>
            </a:r>
            <a:endParaRPr sz="2800"/>
          </a:p>
          <a:p>
            <a:pPr marL="23495" algn="ctr">
              <a:lnSpc>
                <a:spcPct val="100000"/>
              </a:lnSpc>
              <a:spcBef>
                <a:spcPts val="5"/>
              </a:spcBef>
            </a:pPr>
            <a:r>
              <a:rPr sz="2800" spc="-20" dirty="0">
                <a:solidFill>
                  <a:srgbClr val="FF0000"/>
                </a:solidFill>
              </a:rPr>
              <a:t>(аудиторські</a:t>
            </a:r>
            <a:r>
              <a:rPr sz="2800" dirty="0">
                <a:solidFill>
                  <a:srgbClr val="FF0000"/>
                </a:solidFill>
              </a:rPr>
              <a:t> </a:t>
            </a:r>
            <a:r>
              <a:rPr sz="2800" spc="-10" dirty="0">
                <a:solidFill>
                  <a:srgbClr val="FF0000"/>
                </a:solidFill>
              </a:rPr>
              <a:t>фірми)</a:t>
            </a:r>
            <a:endParaRPr sz="2800"/>
          </a:p>
        </p:txBody>
      </p:sp>
      <p:grpSp>
        <p:nvGrpSpPr>
          <p:cNvPr id="15" name="object 15"/>
          <p:cNvGrpSpPr/>
          <p:nvPr/>
        </p:nvGrpSpPr>
        <p:grpSpPr>
          <a:xfrm>
            <a:off x="521144" y="1177607"/>
            <a:ext cx="8308975" cy="5440045"/>
            <a:chOff x="521144" y="1177607"/>
            <a:chExt cx="8308975" cy="5440045"/>
          </a:xfrm>
        </p:grpSpPr>
        <p:sp>
          <p:nvSpPr>
            <p:cNvPr id="16" name="object 16"/>
            <p:cNvSpPr/>
            <p:nvPr/>
          </p:nvSpPr>
          <p:spPr>
            <a:xfrm>
              <a:off x="549757" y="1190624"/>
              <a:ext cx="1136650" cy="5414010"/>
            </a:xfrm>
            <a:custGeom>
              <a:avLst/>
              <a:gdLst/>
              <a:ahLst/>
              <a:cxnLst/>
              <a:rect l="l" t="t" r="r" b="b"/>
              <a:pathLst>
                <a:path w="1136650" h="5414009">
                  <a:moveTo>
                    <a:pt x="15265" y="0"/>
                  </a:moveTo>
                  <a:lnTo>
                    <a:pt x="49241" y="34399"/>
                  </a:lnTo>
                  <a:lnTo>
                    <a:pt x="82695" y="69118"/>
                  </a:lnTo>
                  <a:lnTo>
                    <a:pt x="115626" y="104152"/>
                  </a:lnTo>
                  <a:lnTo>
                    <a:pt x="148034" y="139495"/>
                  </a:lnTo>
                  <a:lnTo>
                    <a:pt x="179919" y="175144"/>
                  </a:lnTo>
                  <a:lnTo>
                    <a:pt x="211282" y="211093"/>
                  </a:lnTo>
                  <a:lnTo>
                    <a:pt x="242122" y="247336"/>
                  </a:lnTo>
                  <a:lnTo>
                    <a:pt x="272439" y="283870"/>
                  </a:lnTo>
                  <a:lnTo>
                    <a:pt x="302234" y="320689"/>
                  </a:lnTo>
                  <a:lnTo>
                    <a:pt x="331506" y="357788"/>
                  </a:lnTo>
                  <a:lnTo>
                    <a:pt x="360255" y="395162"/>
                  </a:lnTo>
                  <a:lnTo>
                    <a:pt x="388481" y="432806"/>
                  </a:lnTo>
                  <a:lnTo>
                    <a:pt x="416185" y="470716"/>
                  </a:lnTo>
                  <a:lnTo>
                    <a:pt x="443366" y="508886"/>
                  </a:lnTo>
                  <a:lnTo>
                    <a:pt x="470025" y="547311"/>
                  </a:lnTo>
                  <a:lnTo>
                    <a:pt x="496160" y="585987"/>
                  </a:lnTo>
                  <a:lnTo>
                    <a:pt x="521773" y="624908"/>
                  </a:lnTo>
                  <a:lnTo>
                    <a:pt x="546863" y="664069"/>
                  </a:lnTo>
                  <a:lnTo>
                    <a:pt x="571431" y="703467"/>
                  </a:lnTo>
                  <a:lnTo>
                    <a:pt x="595475" y="743094"/>
                  </a:lnTo>
                  <a:lnTo>
                    <a:pt x="618997" y="782947"/>
                  </a:lnTo>
                  <a:lnTo>
                    <a:pt x="641997" y="823021"/>
                  </a:lnTo>
                  <a:lnTo>
                    <a:pt x="664473" y="863311"/>
                  </a:lnTo>
                  <a:lnTo>
                    <a:pt x="686427" y="903811"/>
                  </a:lnTo>
                  <a:lnTo>
                    <a:pt x="707859" y="944517"/>
                  </a:lnTo>
                  <a:lnTo>
                    <a:pt x="728767" y="985424"/>
                  </a:lnTo>
                  <a:lnTo>
                    <a:pt x="749153" y="1026527"/>
                  </a:lnTo>
                  <a:lnTo>
                    <a:pt x="769016" y="1067821"/>
                  </a:lnTo>
                  <a:lnTo>
                    <a:pt x="788356" y="1109300"/>
                  </a:lnTo>
                  <a:lnTo>
                    <a:pt x="807174" y="1150961"/>
                  </a:lnTo>
                  <a:lnTo>
                    <a:pt x="825469" y="1192797"/>
                  </a:lnTo>
                  <a:lnTo>
                    <a:pt x="843241" y="1234805"/>
                  </a:lnTo>
                  <a:lnTo>
                    <a:pt x="860491" y="1276978"/>
                  </a:lnTo>
                  <a:lnTo>
                    <a:pt x="877217" y="1319313"/>
                  </a:lnTo>
                  <a:lnTo>
                    <a:pt x="893421" y="1361804"/>
                  </a:lnTo>
                  <a:lnTo>
                    <a:pt x="909103" y="1404447"/>
                  </a:lnTo>
                  <a:lnTo>
                    <a:pt x="924261" y="1447235"/>
                  </a:lnTo>
                  <a:lnTo>
                    <a:pt x="938897" y="1490165"/>
                  </a:lnTo>
                  <a:lnTo>
                    <a:pt x="953011" y="1533231"/>
                  </a:lnTo>
                  <a:lnTo>
                    <a:pt x="966601" y="1576429"/>
                  </a:lnTo>
                  <a:lnTo>
                    <a:pt x="979669" y="1619753"/>
                  </a:lnTo>
                  <a:lnTo>
                    <a:pt x="992214" y="1663198"/>
                  </a:lnTo>
                  <a:lnTo>
                    <a:pt x="1004236" y="1706760"/>
                  </a:lnTo>
                  <a:lnTo>
                    <a:pt x="1015736" y="1750434"/>
                  </a:lnTo>
                  <a:lnTo>
                    <a:pt x="1026713" y="1794214"/>
                  </a:lnTo>
                  <a:lnTo>
                    <a:pt x="1037167" y="1838096"/>
                  </a:lnTo>
                  <a:lnTo>
                    <a:pt x="1047099" y="1882074"/>
                  </a:lnTo>
                  <a:lnTo>
                    <a:pt x="1056508" y="1926144"/>
                  </a:lnTo>
                  <a:lnTo>
                    <a:pt x="1065394" y="1970301"/>
                  </a:lnTo>
                  <a:lnTo>
                    <a:pt x="1073757" y="2014540"/>
                  </a:lnTo>
                  <a:lnTo>
                    <a:pt x="1081598" y="2058856"/>
                  </a:lnTo>
                  <a:lnTo>
                    <a:pt x="1088916" y="2103243"/>
                  </a:lnTo>
                  <a:lnTo>
                    <a:pt x="1095711" y="2147698"/>
                  </a:lnTo>
                  <a:lnTo>
                    <a:pt x="1101984" y="2192214"/>
                  </a:lnTo>
                  <a:lnTo>
                    <a:pt x="1107733" y="2236788"/>
                  </a:lnTo>
                  <a:lnTo>
                    <a:pt x="1112961" y="2281413"/>
                  </a:lnTo>
                  <a:lnTo>
                    <a:pt x="1117665" y="2326086"/>
                  </a:lnTo>
                  <a:lnTo>
                    <a:pt x="1121847" y="2370801"/>
                  </a:lnTo>
                  <a:lnTo>
                    <a:pt x="1125506" y="2415553"/>
                  </a:lnTo>
                  <a:lnTo>
                    <a:pt x="1128642" y="2460337"/>
                  </a:lnTo>
                  <a:lnTo>
                    <a:pt x="1131255" y="2505148"/>
                  </a:lnTo>
                  <a:lnTo>
                    <a:pt x="1133346" y="2549982"/>
                  </a:lnTo>
                  <a:lnTo>
                    <a:pt x="1134914" y="2594833"/>
                  </a:lnTo>
                  <a:lnTo>
                    <a:pt x="1135960" y="2639697"/>
                  </a:lnTo>
                  <a:lnTo>
                    <a:pt x="1136483" y="2684568"/>
                  </a:lnTo>
                  <a:lnTo>
                    <a:pt x="1136483" y="2729441"/>
                  </a:lnTo>
                  <a:lnTo>
                    <a:pt x="1135960" y="2774312"/>
                  </a:lnTo>
                  <a:lnTo>
                    <a:pt x="1134914" y="2819176"/>
                  </a:lnTo>
                  <a:lnTo>
                    <a:pt x="1133346" y="2864027"/>
                  </a:lnTo>
                  <a:lnTo>
                    <a:pt x="1131255" y="2908861"/>
                  </a:lnTo>
                  <a:lnTo>
                    <a:pt x="1128642" y="2953672"/>
                  </a:lnTo>
                  <a:lnTo>
                    <a:pt x="1125506" y="2998456"/>
                  </a:lnTo>
                  <a:lnTo>
                    <a:pt x="1121847" y="3043208"/>
                  </a:lnTo>
                  <a:lnTo>
                    <a:pt x="1117665" y="3087923"/>
                  </a:lnTo>
                  <a:lnTo>
                    <a:pt x="1112961" y="3132596"/>
                  </a:lnTo>
                  <a:lnTo>
                    <a:pt x="1107733" y="3177221"/>
                  </a:lnTo>
                  <a:lnTo>
                    <a:pt x="1101984" y="3221795"/>
                  </a:lnTo>
                  <a:lnTo>
                    <a:pt x="1095711" y="3266311"/>
                  </a:lnTo>
                  <a:lnTo>
                    <a:pt x="1088916" y="3310766"/>
                  </a:lnTo>
                  <a:lnTo>
                    <a:pt x="1081598" y="3355153"/>
                  </a:lnTo>
                  <a:lnTo>
                    <a:pt x="1073757" y="3399469"/>
                  </a:lnTo>
                  <a:lnTo>
                    <a:pt x="1065394" y="3443708"/>
                  </a:lnTo>
                  <a:lnTo>
                    <a:pt x="1056508" y="3487865"/>
                  </a:lnTo>
                  <a:lnTo>
                    <a:pt x="1047099" y="3531935"/>
                  </a:lnTo>
                  <a:lnTo>
                    <a:pt x="1037167" y="3575913"/>
                  </a:lnTo>
                  <a:lnTo>
                    <a:pt x="1026713" y="3619795"/>
                  </a:lnTo>
                  <a:lnTo>
                    <a:pt x="1015736" y="3663575"/>
                  </a:lnTo>
                  <a:lnTo>
                    <a:pt x="1004236" y="3707249"/>
                  </a:lnTo>
                  <a:lnTo>
                    <a:pt x="992214" y="3750811"/>
                  </a:lnTo>
                  <a:lnTo>
                    <a:pt x="979669" y="3794256"/>
                  </a:lnTo>
                  <a:lnTo>
                    <a:pt x="966601" y="3837580"/>
                  </a:lnTo>
                  <a:lnTo>
                    <a:pt x="953011" y="3880778"/>
                  </a:lnTo>
                  <a:lnTo>
                    <a:pt x="938897" y="3923844"/>
                  </a:lnTo>
                  <a:lnTo>
                    <a:pt x="924261" y="3966774"/>
                  </a:lnTo>
                  <a:lnTo>
                    <a:pt x="909103" y="4009562"/>
                  </a:lnTo>
                  <a:lnTo>
                    <a:pt x="893421" y="4052205"/>
                  </a:lnTo>
                  <a:lnTo>
                    <a:pt x="877217" y="4094696"/>
                  </a:lnTo>
                  <a:lnTo>
                    <a:pt x="860491" y="4137031"/>
                  </a:lnTo>
                  <a:lnTo>
                    <a:pt x="843241" y="4179204"/>
                  </a:lnTo>
                  <a:lnTo>
                    <a:pt x="825469" y="4221212"/>
                  </a:lnTo>
                  <a:lnTo>
                    <a:pt x="807174" y="4263048"/>
                  </a:lnTo>
                  <a:lnTo>
                    <a:pt x="788356" y="4304709"/>
                  </a:lnTo>
                  <a:lnTo>
                    <a:pt x="769016" y="4346188"/>
                  </a:lnTo>
                  <a:lnTo>
                    <a:pt x="749153" y="4387482"/>
                  </a:lnTo>
                  <a:lnTo>
                    <a:pt x="728767" y="4428585"/>
                  </a:lnTo>
                  <a:lnTo>
                    <a:pt x="707859" y="4469492"/>
                  </a:lnTo>
                  <a:lnTo>
                    <a:pt x="686427" y="4510198"/>
                  </a:lnTo>
                  <a:lnTo>
                    <a:pt x="664473" y="4550698"/>
                  </a:lnTo>
                  <a:lnTo>
                    <a:pt x="641997" y="4590988"/>
                  </a:lnTo>
                  <a:lnTo>
                    <a:pt x="618997" y="4631062"/>
                  </a:lnTo>
                  <a:lnTo>
                    <a:pt x="595475" y="4670915"/>
                  </a:lnTo>
                  <a:lnTo>
                    <a:pt x="571431" y="4710542"/>
                  </a:lnTo>
                  <a:lnTo>
                    <a:pt x="546863" y="4749940"/>
                  </a:lnTo>
                  <a:lnTo>
                    <a:pt x="521773" y="4789101"/>
                  </a:lnTo>
                  <a:lnTo>
                    <a:pt x="496160" y="4828022"/>
                  </a:lnTo>
                  <a:lnTo>
                    <a:pt x="470025" y="4866698"/>
                  </a:lnTo>
                  <a:lnTo>
                    <a:pt x="443366" y="4905123"/>
                  </a:lnTo>
                  <a:lnTo>
                    <a:pt x="416185" y="4943293"/>
                  </a:lnTo>
                  <a:lnTo>
                    <a:pt x="388481" y="4981203"/>
                  </a:lnTo>
                  <a:lnTo>
                    <a:pt x="360255" y="5018847"/>
                  </a:lnTo>
                  <a:lnTo>
                    <a:pt x="331506" y="5056221"/>
                  </a:lnTo>
                  <a:lnTo>
                    <a:pt x="302234" y="5093320"/>
                  </a:lnTo>
                  <a:lnTo>
                    <a:pt x="272439" y="5130139"/>
                  </a:lnTo>
                  <a:lnTo>
                    <a:pt x="242122" y="5166673"/>
                  </a:lnTo>
                  <a:lnTo>
                    <a:pt x="211282" y="5202916"/>
                  </a:lnTo>
                  <a:lnTo>
                    <a:pt x="179919" y="5238865"/>
                  </a:lnTo>
                  <a:lnTo>
                    <a:pt x="148034" y="5274514"/>
                  </a:lnTo>
                  <a:lnTo>
                    <a:pt x="115626" y="5309857"/>
                  </a:lnTo>
                  <a:lnTo>
                    <a:pt x="82695" y="5344891"/>
                  </a:lnTo>
                  <a:lnTo>
                    <a:pt x="49241" y="5379610"/>
                  </a:lnTo>
                  <a:lnTo>
                    <a:pt x="15265" y="5414010"/>
                  </a:lnTo>
                  <a:lnTo>
                    <a:pt x="0" y="5398744"/>
                  </a:lnTo>
                  <a:lnTo>
                    <a:pt x="34041" y="5364274"/>
                  </a:lnTo>
                  <a:lnTo>
                    <a:pt x="67554" y="5329481"/>
                  </a:lnTo>
                  <a:lnTo>
                    <a:pt x="100540" y="5294370"/>
                  </a:lnTo>
                  <a:lnTo>
                    <a:pt x="132998" y="5258947"/>
                  </a:lnTo>
                  <a:lnTo>
                    <a:pt x="164929" y="5223216"/>
                  </a:lnTo>
                  <a:lnTo>
                    <a:pt x="196331" y="5187182"/>
                  </a:lnTo>
                  <a:lnTo>
                    <a:pt x="227206" y="5150850"/>
                  </a:lnTo>
                  <a:lnTo>
                    <a:pt x="257553" y="5114226"/>
                  </a:lnTo>
                  <a:lnTo>
                    <a:pt x="287372" y="5077314"/>
                  </a:lnTo>
                  <a:lnTo>
                    <a:pt x="316663" y="5040120"/>
                  </a:lnTo>
                  <a:lnTo>
                    <a:pt x="345427" y="5002649"/>
                  </a:lnTo>
                  <a:lnTo>
                    <a:pt x="373663" y="4964905"/>
                  </a:lnTo>
                  <a:lnTo>
                    <a:pt x="401371" y="4926893"/>
                  </a:lnTo>
                  <a:lnTo>
                    <a:pt x="428551" y="4888619"/>
                  </a:lnTo>
                  <a:lnTo>
                    <a:pt x="455204" y="4850089"/>
                  </a:lnTo>
                  <a:lnTo>
                    <a:pt x="481328" y="4811305"/>
                  </a:lnTo>
                  <a:lnTo>
                    <a:pt x="506925" y="4772275"/>
                  </a:lnTo>
                  <a:lnTo>
                    <a:pt x="531995" y="4733002"/>
                  </a:lnTo>
                  <a:lnTo>
                    <a:pt x="556536" y="4693493"/>
                  </a:lnTo>
                  <a:lnTo>
                    <a:pt x="580550" y="4653751"/>
                  </a:lnTo>
                  <a:lnTo>
                    <a:pt x="604036" y="4613783"/>
                  </a:lnTo>
                  <a:lnTo>
                    <a:pt x="626994" y="4573592"/>
                  </a:lnTo>
                  <a:lnTo>
                    <a:pt x="649424" y="4533184"/>
                  </a:lnTo>
                  <a:lnTo>
                    <a:pt x="671327" y="4492565"/>
                  </a:lnTo>
                  <a:lnTo>
                    <a:pt x="692701" y="4451739"/>
                  </a:lnTo>
                  <a:lnTo>
                    <a:pt x="713548" y="4410711"/>
                  </a:lnTo>
                  <a:lnTo>
                    <a:pt x="733868" y="4369486"/>
                  </a:lnTo>
                  <a:lnTo>
                    <a:pt x="753659" y="4328070"/>
                  </a:lnTo>
                  <a:lnTo>
                    <a:pt x="772923" y="4286466"/>
                  </a:lnTo>
                  <a:lnTo>
                    <a:pt x="791659" y="4244682"/>
                  </a:lnTo>
                  <a:lnTo>
                    <a:pt x="809867" y="4202720"/>
                  </a:lnTo>
                  <a:lnTo>
                    <a:pt x="827547" y="4160588"/>
                  </a:lnTo>
                  <a:lnTo>
                    <a:pt x="844700" y="4118288"/>
                  </a:lnTo>
                  <a:lnTo>
                    <a:pt x="861325" y="4075828"/>
                  </a:lnTo>
                  <a:lnTo>
                    <a:pt x="877422" y="4033211"/>
                  </a:lnTo>
                  <a:lnTo>
                    <a:pt x="892991" y="3990442"/>
                  </a:lnTo>
                  <a:lnTo>
                    <a:pt x="908033" y="3947528"/>
                  </a:lnTo>
                  <a:lnTo>
                    <a:pt x="922547" y="3904472"/>
                  </a:lnTo>
                  <a:lnTo>
                    <a:pt x="936533" y="3861279"/>
                  </a:lnTo>
                  <a:lnTo>
                    <a:pt x="949991" y="3817956"/>
                  </a:lnTo>
                  <a:lnTo>
                    <a:pt x="962921" y="3774507"/>
                  </a:lnTo>
                  <a:lnTo>
                    <a:pt x="975324" y="3730936"/>
                  </a:lnTo>
                  <a:lnTo>
                    <a:pt x="987199" y="3687250"/>
                  </a:lnTo>
                  <a:lnTo>
                    <a:pt x="998546" y="3643452"/>
                  </a:lnTo>
                  <a:lnTo>
                    <a:pt x="1009365" y="3599549"/>
                  </a:lnTo>
                  <a:lnTo>
                    <a:pt x="1019657" y="3555544"/>
                  </a:lnTo>
                  <a:lnTo>
                    <a:pt x="1029421" y="3511444"/>
                  </a:lnTo>
                  <a:lnTo>
                    <a:pt x="1038657" y="3467253"/>
                  </a:lnTo>
                  <a:lnTo>
                    <a:pt x="1047365" y="3422977"/>
                  </a:lnTo>
                  <a:lnTo>
                    <a:pt x="1055545" y="3378619"/>
                  </a:lnTo>
                  <a:lnTo>
                    <a:pt x="1063198" y="3334186"/>
                  </a:lnTo>
                  <a:lnTo>
                    <a:pt x="1070323" y="3289682"/>
                  </a:lnTo>
                  <a:lnTo>
                    <a:pt x="1076920" y="3245113"/>
                  </a:lnTo>
                  <a:lnTo>
                    <a:pt x="1082990" y="3200483"/>
                  </a:lnTo>
                  <a:lnTo>
                    <a:pt x="1088531" y="3155798"/>
                  </a:lnTo>
                  <a:lnTo>
                    <a:pt x="1093545" y="3111062"/>
                  </a:lnTo>
                  <a:lnTo>
                    <a:pt x="1098031" y="3066280"/>
                  </a:lnTo>
                  <a:lnTo>
                    <a:pt x="1101989" y="3021459"/>
                  </a:lnTo>
                  <a:lnTo>
                    <a:pt x="1105420" y="2976602"/>
                  </a:lnTo>
                  <a:lnTo>
                    <a:pt x="1108323" y="2931715"/>
                  </a:lnTo>
                  <a:lnTo>
                    <a:pt x="1110698" y="2886802"/>
                  </a:lnTo>
                  <a:lnTo>
                    <a:pt x="1112545" y="2841870"/>
                  </a:lnTo>
                  <a:lnTo>
                    <a:pt x="1113864" y="2796922"/>
                  </a:lnTo>
                  <a:lnTo>
                    <a:pt x="1114656" y="2751964"/>
                  </a:lnTo>
                  <a:lnTo>
                    <a:pt x="1114920" y="2707001"/>
                  </a:lnTo>
                  <a:lnTo>
                    <a:pt x="1114656" y="2662038"/>
                  </a:lnTo>
                  <a:lnTo>
                    <a:pt x="1113864" y="2617081"/>
                  </a:lnTo>
                  <a:lnTo>
                    <a:pt x="1112545" y="2572133"/>
                  </a:lnTo>
                  <a:lnTo>
                    <a:pt x="1110698" y="2527200"/>
                  </a:lnTo>
                  <a:lnTo>
                    <a:pt x="1108323" y="2482288"/>
                  </a:lnTo>
                  <a:lnTo>
                    <a:pt x="1105420" y="2437401"/>
                  </a:lnTo>
                  <a:lnTo>
                    <a:pt x="1101989" y="2392544"/>
                  </a:lnTo>
                  <a:lnTo>
                    <a:pt x="1098031" y="2347722"/>
                  </a:lnTo>
                  <a:lnTo>
                    <a:pt x="1093545" y="2302941"/>
                  </a:lnTo>
                  <a:lnTo>
                    <a:pt x="1088531" y="2258205"/>
                  </a:lnTo>
                  <a:lnTo>
                    <a:pt x="1082990" y="2213519"/>
                  </a:lnTo>
                  <a:lnTo>
                    <a:pt x="1076920" y="2168889"/>
                  </a:lnTo>
                  <a:lnTo>
                    <a:pt x="1070323" y="2124320"/>
                  </a:lnTo>
                  <a:lnTo>
                    <a:pt x="1063198" y="2079816"/>
                  </a:lnTo>
                  <a:lnTo>
                    <a:pt x="1055545" y="2035383"/>
                  </a:lnTo>
                  <a:lnTo>
                    <a:pt x="1047365" y="1991025"/>
                  </a:lnTo>
                  <a:lnTo>
                    <a:pt x="1038657" y="1946748"/>
                  </a:lnTo>
                  <a:lnTo>
                    <a:pt x="1029421" y="1902557"/>
                  </a:lnTo>
                  <a:lnTo>
                    <a:pt x="1019657" y="1858457"/>
                  </a:lnTo>
                  <a:lnTo>
                    <a:pt x="1009365" y="1814452"/>
                  </a:lnTo>
                  <a:lnTo>
                    <a:pt x="998546" y="1770548"/>
                  </a:lnTo>
                  <a:lnTo>
                    <a:pt x="987199" y="1726751"/>
                  </a:lnTo>
                  <a:lnTo>
                    <a:pt x="975324" y="1683064"/>
                  </a:lnTo>
                  <a:lnTo>
                    <a:pt x="962921" y="1639493"/>
                  </a:lnTo>
                  <a:lnTo>
                    <a:pt x="949991" y="1596044"/>
                  </a:lnTo>
                  <a:lnTo>
                    <a:pt x="936533" y="1552720"/>
                  </a:lnTo>
                  <a:lnTo>
                    <a:pt x="922547" y="1509528"/>
                  </a:lnTo>
                  <a:lnTo>
                    <a:pt x="908033" y="1466472"/>
                  </a:lnTo>
                  <a:lnTo>
                    <a:pt x="892991" y="1423557"/>
                  </a:lnTo>
                  <a:lnTo>
                    <a:pt x="877422" y="1380788"/>
                  </a:lnTo>
                  <a:lnTo>
                    <a:pt x="861325" y="1338171"/>
                  </a:lnTo>
                  <a:lnTo>
                    <a:pt x="844700" y="1295710"/>
                  </a:lnTo>
                  <a:lnTo>
                    <a:pt x="827547" y="1253410"/>
                  </a:lnTo>
                  <a:lnTo>
                    <a:pt x="809867" y="1211277"/>
                  </a:lnTo>
                  <a:lnTo>
                    <a:pt x="791659" y="1169315"/>
                  </a:lnTo>
                  <a:lnTo>
                    <a:pt x="772923" y="1127530"/>
                  </a:lnTo>
                  <a:lnTo>
                    <a:pt x="753659" y="1085927"/>
                  </a:lnTo>
                  <a:lnTo>
                    <a:pt x="733868" y="1044510"/>
                  </a:lnTo>
                  <a:lnTo>
                    <a:pt x="713548" y="1003285"/>
                  </a:lnTo>
                  <a:lnTo>
                    <a:pt x="692701" y="962257"/>
                  </a:lnTo>
                  <a:lnTo>
                    <a:pt x="671327" y="921430"/>
                  </a:lnTo>
                  <a:lnTo>
                    <a:pt x="649424" y="880810"/>
                  </a:lnTo>
                  <a:lnTo>
                    <a:pt x="626994" y="840402"/>
                  </a:lnTo>
                  <a:lnTo>
                    <a:pt x="604036" y="800211"/>
                  </a:lnTo>
                  <a:lnTo>
                    <a:pt x="580550" y="760242"/>
                  </a:lnTo>
                  <a:lnTo>
                    <a:pt x="556536" y="720500"/>
                  </a:lnTo>
                  <a:lnTo>
                    <a:pt x="531995" y="680990"/>
                  </a:lnTo>
                  <a:lnTo>
                    <a:pt x="506925" y="641717"/>
                  </a:lnTo>
                  <a:lnTo>
                    <a:pt x="481328" y="602687"/>
                  </a:lnTo>
                  <a:lnTo>
                    <a:pt x="455204" y="563903"/>
                  </a:lnTo>
                  <a:lnTo>
                    <a:pt x="428551" y="525371"/>
                  </a:lnTo>
                  <a:lnTo>
                    <a:pt x="401371" y="487097"/>
                  </a:lnTo>
                  <a:lnTo>
                    <a:pt x="373663" y="449085"/>
                  </a:lnTo>
                  <a:lnTo>
                    <a:pt x="345427" y="411341"/>
                  </a:lnTo>
                  <a:lnTo>
                    <a:pt x="316663" y="373869"/>
                  </a:lnTo>
                  <a:lnTo>
                    <a:pt x="287372" y="336674"/>
                  </a:lnTo>
                  <a:lnTo>
                    <a:pt x="257553" y="299762"/>
                  </a:lnTo>
                  <a:lnTo>
                    <a:pt x="227206" y="263137"/>
                  </a:lnTo>
                  <a:lnTo>
                    <a:pt x="196331" y="226805"/>
                  </a:lnTo>
                  <a:lnTo>
                    <a:pt x="164929" y="190771"/>
                  </a:lnTo>
                  <a:lnTo>
                    <a:pt x="132998" y="155039"/>
                  </a:lnTo>
                  <a:lnTo>
                    <a:pt x="100540" y="119615"/>
                  </a:lnTo>
                  <a:lnTo>
                    <a:pt x="67554" y="84504"/>
                  </a:lnTo>
                  <a:lnTo>
                    <a:pt x="34041" y="49710"/>
                  </a:lnTo>
                  <a:lnTo>
                    <a:pt x="0" y="15239"/>
                  </a:lnTo>
                  <a:lnTo>
                    <a:pt x="15265" y="0"/>
                  </a:lnTo>
                  <a:close/>
                </a:path>
              </a:pathLst>
            </a:custGeom>
            <a:ln w="25908">
              <a:solidFill>
                <a:srgbClr val="3C669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57250" y="1311401"/>
              <a:ext cx="7960359" cy="518159"/>
            </a:xfrm>
            <a:custGeom>
              <a:avLst/>
              <a:gdLst/>
              <a:ahLst/>
              <a:cxnLst/>
              <a:rect l="l" t="t" r="r" b="b"/>
              <a:pathLst>
                <a:path w="7960359" h="518160">
                  <a:moveTo>
                    <a:pt x="7959852" y="0"/>
                  </a:moveTo>
                  <a:lnTo>
                    <a:pt x="0" y="0"/>
                  </a:lnTo>
                  <a:lnTo>
                    <a:pt x="0" y="518160"/>
                  </a:lnTo>
                  <a:lnTo>
                    <a:pt x="7959852" y="518160"/>
                  </a:lnTo>
                  <a:lnTo>
                    <a:pt x="7959852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57250" y="1311401"/>
              <a:ext cx="7960359" cy="518159"/>
            </a:xfrm>
            <a:custGeom>
              <a:avLst/>
              <a:gdLst/>
              <a:ahLst/>
              <a:cxnLst/>
              <a:rect l="l" t="t" r="r" b="b"/>
              <a:pathLst>
                <a:path w="7960359" h="518160">
                  <a:moveTo>
                    <a:pt x="0" y="518160"/>
                  </a:moveTo>
                  <a:lnTo>
                    <a:pt x="7959852" y="518160"/>
                  </a:lnTo>
                  <a:lnTo>
                    <a:pt x="7959852" y="0"/>
                  </a:lnTo>
                  <a:lnTo>
                    <a:pt x="0" y="0"/>
                  </a:lnTo>
                  <a:lnTo>
                    <a:pt x="0" y="518160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34161" y="1247393"/>
              <a:ext cx="646430" cy="646430"/>
            </a:xfrm>
            <a:custGeom>
              <a:avLst/>
              <a:gdLst/>
              <a:ahLst/>
              <a:cxnLst/>
              <a:rect l="l" t="t" r="r" b="b"/>
              <a:pathLst>
                <a:path w="646430" h="646430">
                  <a:moveTo>
                    <a:pt x="323088" y="0"/>
                  </a:moveTo>
                  <a:lnTo>
                    <a:pt x="275344" y="3503"/>
                  </a:lnTo>
                  <a:lnTo>
                    <a:pt x="229776" y="13679"/>
                  </a:lnTo>
                  <a:lnTo>
                    <a:pt x="186882" y="30028"/>
                  </a:lnTo>
                  <a:lnTo>
                    <a:pt x="147163" y="52051"/>
                  </a:lnTo>
                  <a:lnTo>
                    <a:pt x="111119" y="79248"/>
                  </a:lnTo>
                  <a:lnTo>
                    <a:pt x="79248" y="111119"/>
                  </a:lnTo>
                  <a:lnTo>
                    <a:pt x="52051" y="147163"/>
                  </a:lnTo>
                  <a:lnTo>
                    <a:pt x="30028" y="186882"/>
                  </a:lnTo>
                  <a:lnTo>
                    <a:pt x="13679" y="229776"/>
                  </a:lnTo>
                  <a:lnTo>
                    <a:pt x="3503" y="275344"/>
                  </a:lnTo>
                  <a:lnTo>
                    <a:pt x="0" y="323088"/>
                  </a:lnTo>
                  <a:lnTo>
                    <a:pt x="3503" y="370831"/>
                  </a:lnTo>
                  <a:lnTo>
                    <a:pt x="13679" y="416399"/>
                  </a:lnTo>
                  <a:lnTo>
                    <a:pt x="30028" y="459293"/>
                  </a:lnTo>
                  <a:lnTo>
                    <a:pt x="52051" y="499012"/>
                  </a:lnTo>
                  <a:lnTo>
                    <a:pt x="79248" y="535056"/>
                  </a:lnTo>
                  <a:lnTo>
                    <a:pt x="111119" y="566927"/>
                  </a:lnTo>
                  <a:lnTo>
                    <a:pt x="147163" y="594124"/>
                  </a:lnTo>
                  <a:lnTo>
                    <a:pt x="186882" y="616147"/>
                  </a:lnTo>
                  <a:lnTo>
                    <a:pt x="229776" y="632496"/>
                  </a:lnTo>
                  <a:lnTo>
                    <a:pt x="275344" y="642672"/>
                  </a:lnTo>
                  <a:lnTo>
                    <a:pt x="323088" y="646176"/>
                  </a:lnTo>
                  <a:lnTo>
                    <a:pt x="370831" y="642672"/>
                  </a:lnTo>
                  <a:lnTo>
                    <a:pt x="416399" y="632496"/>
                  </a:lnTo>
                  <a:lnTo>
                    <a:pt x="459293" y="616147"/>
                  </a:lnTo>
                  <a:lnTo>
                    <a:pt x="499012" y="594124"/>
                  </a:lnTo>
                  <a:lnTo>
                    <a:pt x="535056" y="566927"/>
                  </a:lnTo>
                  <a:lnTo>
                    <a:pt x="566927" y="535056"/>
                  </a:lnTo>
                  <a:lnTo>
                    <a:pt x="594124" y="499012"/>
                  </a:lnTo>
                  <a:lnTo>
                    <a:pt x="616147" y="459293"/>
                  </a:lnTo>
                  <a:lnTo>
                    <a:pt x="632496" y="416399"/>
                  </a:lnTo>
                  <a:lnTo>
                    <a:pt x="642672" y="370831"/>
                  </a:lnTo>
                  <a:lnTo>
                    <a:pt x="646176" y="323088"/>
                  </a:lnTo>
                  <a:lnTo>
                    <a:pt x="642672" y="275344"/>
                  </a:lnTo>
                  <a:lnTo>
                    <a:pt x="632496" y="229776"/>
                  </a:lnTo>
                  <a:lnTo>
                    <a:pt x="616147" y="186882"/>
                  </a:lnTo>
                  <a:lnTo>
                    <a:pt x="594124" y="147163"/>
                  </a:lnTo>
                  <a:lnTo>
                    <a:pt x="566927" y="111119"/>
                  </a:lnTo>
                  <a:lnTo>
                    <a:pt x="535056" y="79248"/>
                  </a:lnTo>
                  <a:lnTo>
                    <a:pt x="499012" y="52051"/>
                  </a:lnTo>
                  <a:lnTo>
                    <a:pt x="459293" y="30028"/>
                  </a:lnTo>
                  <a:lnTo>
                    <a:pt x="416399" y="13679"/>
                  </a:lnTo>
                  <a:lnTo>
                    <a:pt x="370831" y="3503"/>
                  </a:lnTo>
                  <a:lnTo>
                    <a:pt x="3230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34161" y="1247393"/>
              <a:ext cx="646430" cy="646430"/>
            </a:xfrm>
            <a:custGeom>
              <a:avLst/>
              <a:gdLst/>
              <a:ahLst/>
              <a:cxnLst/>
              <a:rect l="l" t="t" r="r" b="b"/>
              <a:pathLst>
                <a:path w="646430" h="646430">
                  <a:moveTo>
                    <a:pt x="0" y="323088"/>
                  </a:moveTo>
                  <a:lnTo>
                    <a:pt x="3503" y="275344"/>
                  </a:lnTo>
                  <a:lnTo>
                    <a:pt x="13679" y="229776"/>
                  </a:lnTo>
                  <a:lnTo>
                    <a:pt x="30028" y="186882"/>
                  </a:lnTo>
                  <a:lnTo>
                    <a:pt x="52051" y="147163"/>
                  </a:lnTo>
                  <a:lnTo>
                    <a:pt x="79248" y="111119"/>
                  </a:lnTo>
                  <a:lnTo>
                    <a:pt x="111119" y="79248"/>
                  </a:lnTo>
                  <a:lnTo>
                    <a:pt x="147163" y="52051"/>
                  </a:lnTo>
                  <a:lnTo>
                    <a:pt x="186882" y="30028"/>
                  </a:lnTo>
                  <a:lnTo>
                    <a:pt x="229776" y="13679"/>
                  </a:lnTo>
                  <a:lnTo>
                    <a:pt x="275344" y="3503"/>
                  </a:lnTo>
                  <a:lnTo>
                    <a:pt x="323088" y="0"/>
                  </a:lnTo>
                  <a:lnTo>
                    <a:pt x="370831" y="3503"/>
                  </a:lnTo>
                  <a:lnTo>
                    <a:pt x="416399" y="13679"/>
                  </a:lnTo>
                  <a:lnTo>
                    <a:pt x="459293" y="30028"/>
                  </a:lnTo>
                  <a:lnTo>
                    <a:pt x="499012" y="52051"/>
                  </a:lnTo>
                  <a:lnTo>
                    <a:pt x="535056" y="79248"/>
                  </a:lnTo>
                  <a:lnTo>
                    <a:pt x="566927" y="111119"/>
                  </a:lnTo>
                  <a:lnTo>
                    <a:pt x="594124" y="147163"/>
                  </a:lnTo>
                  <a:lnTo>
                    <a:pt x="616147" y="186882"/>
                  </a:lnTo>
                  <a:lnTo>
                    <a:pt x="632496" y="229776"/>
                  </a:lnTo>
                  <a:lnTo>
                    <a:pt x="642672" y="275344"/>
                  </a:lnTo>
                  <a:lnTo>
                    <a:pt x="646176" y="323088"/>
                  </a:lnTo>
                  <a:lnTo>
                    <a:pt x="642672" y="370831"/>
                  </a:lnTo>
                  <a:lnTo>
                    <a:pt x="632496" y="416399"/>
                  </a:lnTo>
                  <a:lnTo>
                    <a:pt x="616147" y="459293"/>
                  </a:lnTo>
                  <a:lnTo>
                    <a:pt x="594124" y="499012"/>
                  </a:lnTo>
                  <a:lnTo>
                    <a:pt x="566927" y="535056"/>
                  </a:lnTo>
                  <a:lnTo>
                    <a:pt x="535056" y="566927"/>
                  </a:lnTo>
                  <a:lnTo>
                    <a:pt x="499012" y="594124"/>
                  </a:lnTo>
                  <a:lnTo>
                    <a:pt x="459293" y="616147"/>
                  </a:lnTo>
                  <a:lnTo>
                    <a:pt x="416399" y="632496"/>
                  </a:lnTo>
                  <a:lnTo>
                    <a:pt x="370831" y="642672"/>
                  </a:lnTo>
                  <a:lnTo>
                    <a:pt x="323088" y="646176"/>
                  </a:lnTo>
                  <a:lnTo>
                    <a:pt x="275344" y="642672"/>
                  </a:lnTo>
                  <a:lnTo>
                    <a:pt x="229776" y="632496"/>
                  </a:lnTo>
                  <a:lnTo>
                    <a:pt x="186882" y="616147"/>
                  </a:lnTo>
                  <a:lnTo>
                    <a:pt x="147163" y="594124"/>
                  </a:lnTo>
                  <a:lnTo>
                    <a:pt x="111119" y="566927"/>
                  </a:lnTo>
                  <a:lnTo>
                    <a:pt x="79248" y="535056"/>
                  </a:lnTo>
                  <a:lnTo>
                    <a:pt x="52051" y="499012"/>
                  </a:lnTo>
                  <a:lnTo>
                    <a:pt x="30028" y="459293"/>
                  </a:lnTo>
                  <a:lnTo>
                    <a:pt x="13679" y="416399"/>
                  </a:lnTo>
                  <a:lnTo>
                    <a:pt x="3503" y="370831"/>
                  </a:lnTo>
                  <a:lnTo>
                    <a:pt x="0" y="323088"/>
                  </a:lnTo>
                  <a:close/>
                </a:path>
              </a:pathLst>
            </a:custGeom>
            <a:ln w="25908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325118" y="2087117"/>
              <a:ext cx="7492365" cy="518159"/>
            </a:xfrm>
            <a:custGeom>
              <a:avLst/>
              <a:gdLst/>
              <a:ahLst/>
              <a:cxnLst/>
              <a:rect l="l" t="t" r="r" b="b"/>
              <a:pathLst>
                <a:path w="7492365" h="518160">
                  <a:moveTo>
                    <a:pt x="7491983" y="0"/>
                  </a:moveTo>
                  <a:lnTo>
                    <a:pt x="0" y="0"/>
                  </a:lnTo>
                  <a:lnTo>
                    <a:pt x="0" y="518160"/>
                  </a:lnTo>
                  <a:lnTo>
                    <a:pt x="7491983" y="518160"/>
                  </a:lnTo>
                  <a:lnTo>
                    <a:pt x="7491983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325118" y="2087117"/>
              <a:ext cx="7492365" cy="518159"/>
            </a:xfrm>
            <a:custGeom>
              <a:avLst/>
              <a:gdLst/>
              <a:ahLst/>
              <a:cxnLst/>
              <a:rect l="l" t="t" r="r" b="b"/>
              <a:pathLst>
                <a:path w="7492365" h="518160">
                  <a:moveTo>
                    <a:pt x="0" y="518160"/>
                  </a:moveTo>
                  <a:lnTo>
                    <a:pt x="7491983" y="518160"/>
                  </a:lnTo>
                  <a:lnTo>
                    <a:pt x="7491983" y="0"/>
                  </a:lnTo>
                  <a:lnTo>
                    <a:pt x="0" y="0"/>
                  </a:lnTo>
                  <a:lnTo>
                    <a:pt x="0" y="518160"/>
                  </a:lnTo>
                  <a:close/>
                </a:path>
              </a:pathLst>
            </a:custGeom>
            <a:ln w="2590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002030" y="2023109"/>
              <a:ext cx="646430" cy="646430"/>
            </a:xfrm>
            <a:custGeom>
              <a:avLst/>
              <a:gdLst/>
              <a:ahLst/>
              <a:cxnLst/>
              <a:rect l="l" t="t" r="r" b="b"/>
              <a:pathLst>
                <a:path w="646430" h="646430">
                  <a:moveTo>
                    <a:pt x="323088" y="0"/>
                  </a:moveTo>
                  <a:lnTo>
                    <a:pt x="275344" y="3503"/>
                  </a:lnTo>
                  <a:lnTo>
                    <a:pt x="229776" y="13679"/>
                  </a:lnTo>
                  <a:lnTo>
                    <a:pt x="186882" y="30028"/>
                  </a:lnTo>
                  <a:lnTo>
                    <a:pt x="147163" y="52051"/>
                  </a:lnTo>
                  <a:lnTo>
                    <a:pt x="111119" y="79248"/>
                  </a:lnTo>
                  <a:lnTo>
                    <a:pt x="79248" y="111119"/>
                  </a:lnTo>
                  <a:lnTo>
                    <a:pt x="52051" y="147163"/>
                  </a:lnTo>
                  <a:lnTo>
                    <a:pt x="30028" y="186882"/>
                  </a:lnTo>
                  <a:lnTo>
                    <a:pt x="13679" y="229776"/>
                  </a:lnTo>
                  <a:lnTo>
                    <a:pt x="3503" y="275344"/>
                  </a:lnTo>
                  <a:lnTo>
                    <a:pt x="0" y="323088"/>
                  </a:lnTo>
                  <a:lnTo>
                    <a:pt x="3503" y="370831"/>
                  </a:lnTo>
                  <a:lnTo>
                    <a:pt x="13679" y="416399"/>
                  </a:lnTo>
                  <a:lnTo>
                    <a:pt x="30028" y="459293"/>
                  </a:lnTo>
                  <a:lnTo>
                    <a:pt x="52051" y="499012"/>
                  </a:lnTo>
                  <a:lnTo>
                    <a:pt x="79248" y="535056"/>
                  </a:lnTo>
                  <a:lnTo>
                    <a:pt x="111119" y="566927"/>
                  </a:lnTo>
                  <a:lnTo>
                    <a:pt x="147163" y="594124"/>
                  </a:lnTo>
                  <a:lnTo>
                    <a:pt x="186882" y="616147"/>
                  </a:lnTo>
                  <a:lnTo>
                    <a:pt x="229776" y="632496"/>
                  </a:lnTo>
                  <a:lnTo>
                    <a:pt x="275344" y="642672"/>
                  </a:lnTo>
                  <a:lnTo>
                    <a:pt x="323088" y="646176"/>
                  </a:lnTo>
                  <a:lnTo>
                    <a:pt x="370831" y="642672"/>
                  </a:lnTo>
                  <a:lnTo>
                    <a:pt x="416399" y="632496"/>
                  </a:lnTo>
                  <a:lnTo>
                    <a:pt x="459293" y="616147"/>
                  </a:lnTo>
                  <a:lnTo>
                    <a:pt x="499012" y="594124"/>
                  </a:lnTo>
                  <a:lnTo>
                    <a:pt x="535056" y="566927"/>
                  </a:lnTo>
                  <a:lnTo>
                    <a:pt x="566927" y="535056"/>
                  </a:lnTo>
                  <a:lnTo>
                    <a:pt x="594124" y="499012"/>
                  </a:lnTo>
                  <a:lnTo>
                    <a:pt x="616147" y="459293"/>
                  </a:lnTo>
                  <a:lnTo>
                    <a:pt x="632496" y="416399"/>
                  </a:lnTo>
                  <a:lnTo>
                    <a:pt x="642672" y="370831"/>
                  </a:lnTo>
                  <a:lnTo>
                    <a:pt x="646176" y="323088"/>
                  </a:lnTo>
                  <a:lnTo>
                    <a:pt x="642672" y="275344"/>
                  </a:lnTo>
                  <a:lnTo>
                    <a:pt x="632496" y="229776"/>
                  </a:lnTo>
                  <a:lnTo>
                    <a:pt x="616147" y="186882"/>
                  </a:lnTo>
                  <a:lnTo>
                    <a:pt x="594124" y="147163"/>
                  </a:lnTo>
                  <a:lnTo>
                    <a:pt x="566927" y="111119"/>
                  </a:lnTo>
                  <a:lnTo>
                    <a:pt x="535056" y="79248"/>
                  </a:lnTo>
                  <a:lnTo>
                    <a:pt x="499012" y="52051"/>
                  </a:lnTo>
                  <a:lnTo>
                    <a:pt x="459293" y="30028"/>
                  </a:lnTo>
                  <a:lnTo>
                    <a:pt x="416399" y="13679"/>
                  </a:lnTo>
                  <a:lnTo>
                    <a:pt x="370831" y="3503"/>
                  </a:lnTo>
                  <a:lnTo>
                    <a:pt x="3230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002030" y="2023109"/>
              <a:ext cx="646430" cy="646430"/>
            </a:xfrm>
            <a:custGeom>
              <a:avLst/>
              <a:gdLst/>
              <a:ahLst/>
              <a:cxnLst/>
              <a:rect l="l" t="t" r="r" b="b"/>
              <a:pathLst>
                <a:path w="646430" h="646430">
                  <a:moveTo>
                    <a:pt x="0" y="323088"/>
                  </a:moveTo>
                  <a:lnTo>
                    <a:pt x="3503" y="275344"/>
                  </a:lnTo>
                  <a:lnTo>
                    <a:pt x="13679" y="229776"/>
                  </a:lnTo>
                  <a:lnTo>
                    <a:pt x="30028" y="186882"/>
                  </a:lnTo>
                  <a:lnTo>
                    <a:pt x="52051" y="147163"/>
                  </a:lnTo>
                  <a:lnTo>
                    <a:pt x="79248" y="111119"/>
                  </a:lnTo>
                  <a:lnTo>
                    <a:pt x="111119" y="79248"/>
                  </a:lnTo>
                  <a:lnTo>
                    <a:pt x="147163" y="52051"/>
                  </a:lnTo>
                  <a:lnTo>
                    <a:pt x="186882" y="30028"/>
                  </a:lnTo>
                  <a:lnTo>
                    <a:pt x="229776" y="13679"/>
                  </a:lnTo>
                  <a:lnTo>
                    <a:pt x="275344" y="3503"/>
                  </a:lnTo>
                  <a:lnTo>
                    <a:pt x="323088" y="0"/>
                  </a:lnTo>
                  <a:lnTo>
                    <a:pt x="370831" y="3503"/>
                  </a:lnTo>
                  <a:lnTo>
                    <a:pt x="416399" y="13679"/>
                  </a:lnTo>
                  <a:lnTo>
                    <a:pt x="459293" y="30028"/>
                  </a:lnTo>
                  <a:lnTo>
                    <a:pt x="499012" y="52051"/>
                  </a:lnTo>
                  <a:lnTo>
                    <a:pt x="535056" y="79248"/>
                  </a:lnTo>
                  <a:lnTo>
                    <a:pt x="566927" y="111119"/>
                  </a:lnTo>
                  <a:lnTo>
                    <a:pt x="594124" y="147163"/>
                  </a:lnTo>
                  <a:lnTo>
                    <a:pt x="616147" y="186882"/>
                  </a:lnTo>
                  <a:lnTo>
                    <a:pt x="632496" y="229776"/>
                  </a:lnTo>
                  <a:lnTo>
                    <a:pt x="642672" y="275344"/>
                  </a:lnTo>
                  <a:lnTo>
                    <a:pt x="646176" y="323088"/>
                  </a:lnTo>
                  <a:lnTo>
                    <a:pt x="642672" y="370831"/>
                  </a:lnTo>
                  <a:lnTo>
                    <a:pt x="632496" y="416399"/>
                  </a:lnTo>
                  <a:lnTo>
                    <a:pt x="616147" y="459293"/>
                  </a:lnTo>
                  <a:lnTo>
                    <a:pt x="594124" y="499012"/>
                  </a:lnTo>
                  <a:lnTo>
                    <a:pt x="566927" y="535056"/>
                  </a:lnTo>
                  <a:lnTo>
                    <a:pt x="535056" y="566927"/>
                  </a:lnTo>
                  <a:lnTo>
                    <a:pt x="499012" y="594124"/>
                  </a:lnTo>
                  <a:lnTo>
                    <a:pt x="459293" y="616147"/>
                  </a:lnTo>
                  <a:lnTo>
                    <a:pt x="416399" y="632496"/>
                  </a:lnTo>
                  <a:lnTo>
                    <a:pt x="370831" y="642672"/>
                  </a:lnTo>
                  <a:lnTo>
                    <a:pt x="323088" y="646176"/>
                  </a:lnTo>
                  <a:lnTo>
                    <a:pt x="275344" y="642672"/>
                  </a:lnTo>
                  <a:lnTo>
                    <a:pt x="229776" y="632496"/>
                  </a:lnTo>
                  <a:lnTo>
                    <a:pt x="186882" y="616147"/>
                  </a:lnTo>
                  <a:lnTo>
                    <a:pt x="147163" y="594124"/>
                  </a:lnTo>
                  <a:lnTo>
                    <a:pt x="111119" y="566927"/>
                  </a:lnTo>
                  <a:lnTo>
                    <a:pt x="79248" y="535056"/>
                  </a:lnTo>
                  <a:lnTo>
                    <a:pt x="52051" y="499012"/>
                  </a:lnTo>
                  <a:lnTo>
                    <a:pt x="30028" y="459293"/>
                  </a:lnTo>
                  <a:lnTo>
                    <a:pt x="13679" y="416399"/>
                  </a:lnTo>
                  <a:lnTo>
                    <a:pt x="3503" y="370831"/>
                  </a:lnTo>
                  <a:lnTo>
                    <a:pt x="0" y="323088"/>
                  </a:lnTo>
                  <a:close/>
                </a:path>
              </a:pathLst>
            </a:custGeom>
            <a:ln w="25908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581149" y="2862834"/>
              <a:ext cx="7236459" cy="518159"/>
            </a:xfrm>
            <a:custGeom>
              <a:avLst/>
              <a:gdLst/>
              <a:ahLst/>
              <a:cxnLst/>
              <a:rect l="l" t="t" r="r" b="b"/>
              <a:pathLst>
                <a:path w="7236459" h="518160">
                  <a:moveTo>
                    <a:pt x="7235952" y="0"/>
                  </a:moveTo>
                  <a:lnTo>
                    <a:pt x="0" y="0"/>
                  </a:lnTo>
                  <a:lnTo>
                    <a:pt x="0" y="518160"/>
                  </a:lnTo>
                  <a:lnTo>
                    <a:pt x="7235952" y="518160"/>
                  </a:lnTo>
                  <a:lnTo>
                    <a:pt x="7235952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581149" y="2862834"/>
              <a:ext cx="7236459" cy="518159"/>
            </a:xfrm>
            <a:custGeom>
              <a:avLst/>
              <a:gdLst/>
              <a:ahLst/>
              <a:cxnLst/>
              <a:rect l="l" t="t" r="r" b="b"/>
              <a:pathLst>
                <a:path w="7236459" h="518160">
                  <a:moveTo>
                    <a:pt x="0" y="518160"/>
                  </a:moveTo>
                  <a:lnTo>
                    <a:pt x="7235952" y="518160"/>
                  </a:lnTo>
                  <a:lnTo>
                    <a:pt x="7235952" y="0"/>
                  </a:lnTo>
                  <a:lnTo>
                    <a:pt x="0" y="0"/>
                  </a:lnTo>
                  <a:lnTo>
                    <a:pt x="0" y="518160"/>
                  </a:lnTo>
                  <a:close/>
                </a:path>
              </a:pathLst>
            </a:custGeom>
            <a:ln w="2590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258062" y="2798825"/>
              <a:ext cx="646430" cy="646430"/>
            </a:xfrm>
            <a:custGeom>
              <a:avLst/>
              <a:gdLst/>
              <a:ahLst/>
              <a:cxnLst/>
              <a:rect l="l" t="t" r="r" b="b"/>
              <a:pathLst>
                <a:path w="646430" h="646429">
                  <a:moveTo>
                    <a:pt x="323088" y="0"/>
                  </a:moveTo>
                  <a:lnTo>
                    <a:pt x="275344" y="3503"/>
                  </a:lnTo>
                  <a:lnTo>
                    <a:pt x="229776" y="13679"/>
                  </a:lnTo>
                  <a:lnTo>
                    <a:pt x="186882" y="30028"/>
                  </a:lnTo>
                  <a:lnTo>
                    <a:pt x="147163" y="52051"/>
                  </a:lnTo>
                  <a:lnTo>
                    <a:pt x="111119" y="79248"/>
                  </a:lnTo>
                  <a:lnTo>
                    <a:pt x="79248" y="111119"/>
                  </a:lnTo>
                  <a:lnTo>
                    <a:pt x="52051" y="147163"/>
                  </a:lnTo>
                  <a:lnTo>
                    <a:pt x="30028" y="186882"/>
                  </a:lnTo>
                  <a:lnTo>
                    <a:pt x="13679" y="229776"/>
                  </a:lnTo>
                  <a:lnTo>
                    <a:pt x="3503" y="275344"/>
                  </a:lnTo>
                  <a:lnTo>
                    <a:pt x="0" y="323088"/>
                  </a:lnTo>
                  <a:lnTo>
                    <a:pt x="3503" y="370831"/>
                  </a:lnTo>
                  <a:lnTo>
                    <a:pt x="13679" y="416399"/>
                  </a:lnTo>
                  <a:lnTo>
                    <a:pt x="30028" y="459293"/>
                  </a:lnTo>
                  <a:lnTo>
                    <a:pt x="52051" y="499012"/>
                  </a:lnTo>
                  <a:lnTo>
                    <a:pt x="79248" y="535056"/>
                  </a:lnTo>
                  <a:lnTo>
                    <a:pt x="111119" y="566927"/>
                  </a:lnTo>
                  <a:lnTo>
                    <a:pt x="147163" y="594124"/>
                  </a:lnTo>
                  <a:lnTo>
                    <a:pt x="186882" y="616147"/>
                  </a:lnTo>
                  <a:lnTo>
                    <a:pt x="229776" y="632496"/>
                  </a:lnTo>
                  <a:lnTo>
                    <a:pt x="275344" y="642672"/>
                  </a:lnTo>
                  <a:lnTo>
                    <a:pt x="323088" y="646176"/>
                  </a:lnTo>
                  <a:lnTo>
                    <a:pt x="370831" y="642672"/>
                  </a:lnTo>
                  <a:lnTo>
                    <a:pt x="416399" y="632496"/>
                  </a:lnTo>
                  <a:lnTo>
                    <a:pt x="459293" y="616147"/>
                  </a:lnTo>
                  <a:lnTo>
                    <a:pt x="499012" y="594124"/>
                  </a:lnTo>
                  <a:lnTo>
                    <a:pt x="535056" y="566927"/>
                  </a:lnTo>
                  <a:lnTo>
                    <a:pt x="566927" y="535056"/>
                  </a:lnTo>
                  <a:lnTo>
                    <a:pt x="594124" y="499012"/>
                  </a:lnTo>
                  <a:lnTo>
                    <a:pt x="616147" y="459293"/>
                  </a:lnTo>
                  <a:lnTo>
                    <a:pt x="632496" y="416399"/>
                  </a:lnTo>
                  <a:lnTo>
                    <a:pt x="642672" y="370831"/>
                  </a:lnTo>
                  <a:lnTo>
                    <a:pt x="646176" y="323088"/>
                  </a:lnTo>
                  <a:lnTo>
                    <a:pt x="642672" y="275344"/>
                  </a:lnTo>
                  <a:lnTo>
                    <a:pt x="632496" y="229776"/>
                  </a:lnTo>
                  <a:lnTo>
                    <a:pt x="616147" y="186882"/>
                  </a:lnTo>
                  <a:lnTo>
                    <a:pt x="594124" y="147163"/>
                  </a:lnTo>
                  <a:lnTo>
                    <a:pt x="566927" y="111119"/>
                  </a:lnTo>
                  <a:lnTo>
                    <a:pt x="535056" y="79248"/>
                  </a:lnTo>
                  <a:lnTo>
                    <a:pt x="499012" y="52051"/>
                  </a:lnTo>
                  <a:lnTo>
                    <a:pt x="459293" y="30028"/>
                  </a:lnTo>
                  <a:lnTo>
                    <a:pt x="416399" y="13679"/>
                  </a:lnTo>
                  <a:lnTo>
                    <a:pt x="370831" y="3503"/>
                  </a:lnTo>
                  <a:lnTo>
                    <a:pt x="3230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258062" y="2798825"/>
              <a:ext cx="646430" cy="646430"/>
            </a:xfrm>
            <a:custGeom>
              <a:avLst/>
              <a:gdLst/>
              <a:ahLst/>
              <a:cxnLst/>
              <a:rect l="l" t="t" r="r" b="b"/>
              <a:pathLst>
                <a:path w="646430" h="646429">
                  <a:moveTo>
                    <a:pt x="0" y="323088"/>
                  </a:moveTo>
                  <a:lnTo>
                    <a:pt x="3503" y="275344"/>
                  </a:lnTo>
                  <a:lnTo>
                    <a:pt x="13679" y="229776"/>
                  </a:lnTo>
                  <a:lnTo>
                    <a:pt x="30028" y="186882"/>
                  </a:lnTo>
                  <a:lnTo>
                    <a:pt x="52051" y="147163"/>
                  </a:lnTo>
                  <a:lnTo>
                    <a:pt x="79248" y="111119"/>
                  </a:lnTo>
                  <a:lnTo>
                    <a:pt x="111119" y="79248"/>
                  </a:lnTo>
                  <a:lnTo>
                    <a:pt x="147163" y="52051"/>
                  </a:lnTo>
                  <a:lnTo>
                    <a:pt x="186882" y="30028"/>
                  </a:lnTo>
                  <a:lnTo>
                    <a:pt x="229776" y="13679"/>
                  </a:lnTo>
                  <a:lnTo>
                    <a:pt x="275344" y="3503"/>
                  </a:lnTo>
                  <a:lnTo>
                    <a:pt x="323088" y="0"/>
                  </a:lnTo>
                  <a:lnTo>
                    <a:pt x="370831" y="3503"/>
                  </a:lnTo>
                  <a:lnTo>
                    <a:pt x="416399" y="13679"/>
                  </a:lnTo>
                  <a:lnTo>
                    <a:pt x="459293" y="30028"/>
                  </a:lnTo>
                  <a:lnTo>
                    <a:pt x="499012" y="52051"/>
                  </a:lnTo>
                  <a:lnTo>
                    <a:pt x="535056" y="79248"/>
                  </a:lnTo>
                  <a:lnTo>
                    <a:pt x="566927" y="111119"/>
                  </a:lnTo>
                  <a:lnTo>
                    <a:pt x="594124" y="147163"/>
                  </a:lnTo>
                  <a:lnTo>
                    <a:pt x="616147" y="186882"/>
                  </a:lnTo>
                  <a:lnTo>
                    <a:pt x="632496" y="229776"/>
                  </a:lnTo>
                  <a:lnTo>
                    <a:pt x="642672" y="275344"/>
                  </a:lnTo>
                  <a:lnTo>
                    <a:pt x="646176" y="323088"/>
                  </a:lnTo>
                  <a:lnTo>
                    <a:pt x="642672" y="370831"/>
                  </a:lnTo>
                  <a:lnTo>
                    <a:pt x="632496" y="416399"/>
                  </a:lnTo>
                  <a:lnTo>
                    <a:pt x="616147" y="459293"/>
                  </a:lnTo>
                  <a:lnTo>
                    <a:pt x="594124" y="499012"/>
                  </a:lnTo>
                  <a:lnTo>
                    <a:pt x="566927" y="535056"/>
                  </a:lnTo>
                  <a:lnTo>
                    <a:pt x="535056" y="566927"/>
                  </a:lnTo>
                  <a:lnTo>
                    <a:pt x="499012" y="594124"/>
                  </a:lnTo>
                  <a:lnTo>
                    <a:pt x="459293" y="616147"/>
                  </a:lnTo>
                  <a:lnTo>
                    <a:pt x="416399" y="632496"/>
                  </a:lnTo>
                  <a:lnTo>
                    <a:pt x="370831" y="642672"/>
                  </a:lnTo>
                  <a:lnTo>
                    <a:pt x="323088" y="646176"/>
                  </a:lnTo>
                  <a:lnTo>
                    <a:pt x="275344" y="642672"/>
                  </a:lnTo>
                  <a:lnTo>
                    <a:pt x="229776" y="632496"/>
                  </a:lnTo>
                  <a:lnTo>
                    <a:pt x="186882" y="616147"/>
                  </a:lnTo>
                  <a:lnTo>
                    <a:pt x="147163" y="594124"/>
                  </a:lnTo>
                  <a:lnTo>
                    <a:pt x="111119" y="566927"/>
                  </a:lnTo>
                  <a:lnTo>
                    <a:pt x="79248" y="535056"/>
                  </a:lnTo>
                  <a:lnTo>
                    <a:pt x="52051" y="499012"/>
                  </a:lnTo>
                  <a:lnTo>
                    <a:pt x="30028" y="459293"/>
                  </a:lnTo>
                  <a:lnTo>
                    <a:pt x="13679" y="416399"/>
                  </a:lnTo>
                  <a:lnTo>
                    <a:pt x="3503" y="370831"/>
                  </a:lnTo>
                  <a:lnTo>
                    <a:pt x="0" y="323088"/>
                  </a:lnTo>
                  <a:close/>
                </a:path>
              </a:pathLst>
            </a:custGeom>
            <a:ln w="25908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663445" y="3638549"/>
              <a:ext cx="7153909" cy="518159"/>
            </a:xfrm>
            <a:custGeom>
              <a:avLst/>
              <a:gdLst/>
              <a:ahLst/>
              <a:cxnLst/>
              <a:rect l="l" t="t" r="r" b="b"/>
              <a:pathLst>
                <a:path w="7153909" h="518160">
                  <a:moveTo>
                    <a:pt x="7153656" y="0"/>
                  </a:moveTo>
                  <a:lnTo>
                    <a:pt x="0" y="0"/>
                  </a:lnTo>
                  <a:lnTo>
                    <a:pt x="0" y="518160"/>
                  </a:lnTo>
                  <a:lnTo>
                    <a:pt x="7153656" y="518160"/>
                  </a:lnTo>
                  <a:lnTo>
                    <a:pt x="7153656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663445" y="3638549"/>
              <a:ext cx="7153909" cy="518159"/>
            </a:xfrm>
            <a:custGeom>
              <a:avLst/>
              <a:gdLst/>
              <a:ahLst/>
              <a:cxnLst/>
              <a:rect l="l" t="t" r="r" b="b"/>
              <a:pathLst>
                <a:path w="7153909" h="518160">
                  <a:moveTo>
                    <a:pt x="0" y="518160"/>
                  </a:moveTo>
                  <a:lnTo>
                    <a:pt x="7153656" y="518160"/>
                  </a:lnTo>
                  <a:lnTo>
                    <a:pt x="7153656" y="0"/>
                  </a:lnTo>
                  <a:lnTo>
                    <a:pt x="0" y="0"/>
                  </a:lnTo>
                  <a:lnTo>
                    <a:pt x="0" y="518160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340357" y="3574541"/>
              <a:ext cx="646430" cy="646430"/>
            </a:xfrm>
            <a:custGeom>
              <a:avLst/>
              <a:gdLst/>
              <a:ahLst/>
              <a:cxnLst/>
              <a:rect l="l" t="t" r="r" b="b"/>
              <a:pathLst>
                <a:path w="646430" h="646429">
                  <a:moveTo>
                    <a:pt x="323087" y="0"/>
                  </a:moveTo>
                  <a:lnTo>
                    <a:pt x="275344" y="3503"/>
                  </a:lnTo>
                  <a:lnTo>
                    <a:pt x="229776" y="13679"/>
                  </a:lnTo>
                  <a:lnTo>
                    <a:pt x="186882" y="30028"/>
                  </a:lnTo>
                  <a:lnTo>
                    <a:pt x="147163" y="52051"/>
                  </a:lnTo>
                  <a:lnTo>
                    <a:pt x="111119" y="79248"/>
                  </a:lnTo>
                  <a:lnTo>
                    <a:pt x="79248" y="111119"/>
                  </a:lnTo>
                  <a:lnTo>
                    <a:pt x="52051" y="147163"/>
                  </a:lnTo>
                  <a:lnTo>
                    <a:pt x="30028" y="186882"/>
                  </a:lnTo>
                  <a:lnTo>
                    <a:pt x="13679" y="229776"/>
                  </a:lnTo>
                  <a:lnTo>
                    <a:pt x="3503" y="275344"/>
                  </a:lnTo>
                  <a:lnTo>
                    <a:pt x="0" y="323088"/>
                  </a:lnTo>
                  <a:lnTo>
                    <a:pt x="3503" y="370831"/>
                  </a:lnTo>
                  <a:lnTo>
                    <a:pt x="13679" y="416399"/>
                  </a:lnTo>
                  <a:lnTo>
                    <a:pt x="30028" y="459293"/>
                  </a:lnTo>
                  <a:lnTo>
                    <a:pt x="52051" y="499012"/>
                  </a:lnTo>
                  <a:lnTo>
                    <a:pt x="79248" y="535056"/>
                  </a:lnTo>
                  <a:lnTo>
                    <a:pt x="111119" y="566927"/>
                  </a:lnTo>
                  <a:lnTo>
                    <a:pt x="147163" y="594124"/>
                  </a:lnTo>
                  <a:lnTo>
                    <a:pt x="186882" y="616147"/>
                  </a:lnTo>
                  <a:lnTo>
                    <a:pt x="229776" y="632496"/>
                  </a:lnTo>
                  <a:lnTo>
                    <a:pt x="275344" y="642672"/>
                  </a:lnTo>
                  <a:lnTo>
                    <a:pt x="323087" y="646176"/>
                  </a:lnTo>
                  <a:lnTo>
                    <a:pt x="370831" y="642672"/>
                  </a:lnTo>
                  <a:lnTo>
                    <a:pt x="416399" y="632496"/>
                  </a:lnTo>
                  <a:lnTo>
                    <a:pt x="459293" y="616147"/>
                  </a:lnTo>
                  <a:lnTo>
                    <a:pt x="499012" y="594124"/>
                  </a:lnTo>
                  <a:lnTo>
                    <a:pt x="535056" y="566927"/>
                  </a:lnTo>
                  <a:lnTo>
                    <a:pt x="566927" y="535056"/>
                  </a:lnTo>
                  <a:lnTo>
                    <a:pt x="594124" y="499012"/>
                  </a:lnTo>
                  <a:lnTo>
                    <a:pt x="616147" y="459293"/>
                  </a:lnTo>
                  <a:lnTo>
                    <a:pt x="632496" y="416399"/>
                  </a:lnTo>
                  <a:lnTo>
                    <a:pt x="642672" y="370831"/>
                  </a:lnTo>
                  <a:lnTo>
                    <a:pt x="646175" y="323088"/>
                  </a:lnTo>
                  <a:lnTo>
                    <a:pt x="642672" y="275344"/>
                  </a:lnTo>
                  <a:lnTo>
                    <a:pt x="632496" y="229776"/>
                  </a:lnTo>
                  <a:lnTo>
                    <a:pt x="616147" y="186882"/>
                  </a:lnTo>
                  <a:lnTo>
                    <a:pt x="594124" y="147163"/>
                  </a:lnTo>
                  <a:lnTo>
                    <a:pt x="566927" y="111119"/>
                  </a:lnTo>
                  <a:lnTo>
                    <a:pt x="535056" y="79248"/>
                  </a:lnTo>
                  <a:lnTo>
                    <a:pt x="499012" y="52051"/>
                  </a:lnTo>
                  <a:lnTo>
                    <a:pt x="459293" y="30028"/>
                  </a:lnTo>
                  <a:lnTo>
                    <a:pt x="416399" y="13679"/>
                  </a:lnTo>
                  <a:lnTo>
                    <a:pt x="370831" y="3503"/>
                  </a:lnTo>
                  <a:lnTo>
                    <a:pt x="32308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340357" y="3574541"/>
              <a:ext cx="646430" cy="646430"/>
            </a:xfrm>
            <a:custGeom>
              <a:avLst/>
              <a:gdLst/>
              <a:ahLst/>
              <a:cxnLst/>
              <a:rect l="l" t="t" r="r" b="b"/>
              <a:pathLst>
                <a:path w="646430" h="646429">
                  <a:moveTo>
                    <a:pt x="0" y="323088"/>
                  </a:moveTo>
                  <a:lnTo>
                    <a:pt x="3503" y="275344"/>
                  </a:lnTo>
                  <a:lnTo>
                    <a:pt x="13679" y="229776"/>
                  </a:lnTo>
                  <a:lnTo>
                    <a:pt x="30028" y="186882"/>
                  </a:lnTo>
                  <a:lnTo>
                    <a:pt x="52051" y="147163"/>
                  </a:lnTo>
                  <a:lnTo>
                    <a:pt x="79248" y="111119"/>
                  </a:lnTo>
                  <a:lnTo>
                    <a:pt x="111119" y="79248"/>
                  </a:lnTo>
                  <a:lnTo>
                    <a:pt x="147163" y="52051"/>
                  </a:lnTo>
                  <a:lnTo>
                    <a:pt x="186882" y="30028"/>
                  </a:lnTo>
                  <a:lnTo>
                    <a:pt x="229776" y="13679"/>
                  </a:lnTo>
                  <a:lnTo>
                    <a:pt x="275344" y="3503"/>
                  </a:lnTo>
                  <a:lnTo>
                    <a:pt x="323087" y="0"/>
                  </a:lnTo>
                  <a:lnTo>
                    <a:pt x="370831" y="3503"/>
                  </a:lnTo>
                  <a:lnTo>
                    <a:pt x="416399" y="13679"/>
                  </a:lnTo>
                  <a:lnTo>
                    <a:pt x="459293" y="30028"/>
                  </a:lnTo>
                  <a:lnTo>
                    <a:pt x="499012" y="52051"/>
                  </a:lnTo>
                  <a:lnTo>
                    <a:pt x="535056" y="79248"/>
                  </a:lnTo>
                  <a:lnTo>
                    <a:pt x="566927" y="111119"/>
                  </a:lnTo>
                  <a:lnTo>
                    <a:pt x="594124" y="147163"/>
                  </a:lnTo>
                  <a:lnTo>
                    <a:pt x="616147" y="186882"/>
                  </a:lnTo>
                  <a:lnTo>
                    <a:pt x="632496" y="229776"/>
                  </a:lnTo>
                  <a:lnTo>
                    <a:pt x="642672" y="275344"/>
                  </a:lnTo>
                  <a:lnTo>
                    <a:pt x="646175" y="323088"/>
                  </a:lnTo>
                  <a:lnTo>
                    <a:pt x="642672" y="370831"/>
                  </a:lnTo>
                  <a:lnTo>
                    <a:pt x="632496" y="416399"/>
                  </a:lnTo>
                  <a:lnTo>
                    <a:pt x="616147" y="459293"/>
                  </a:lnTo>
                  <a:lnTo>
                    <a:pt x="594124" y="499012"/>
                  </a:lnTo>
                  <a:lnTo>
                    <a:pt x="566927" y="535056"/>
                  </a:lnTo>
                  <a:lnTo>
                    <a:pt x="535056" y="566927"/>
                  </a:lnTo>
                  <a:lnTo>
                    <a:pt x="499012" y="594124"/>
                  </a:lnTo>
                  <a:lnTo>
                    <a:pt x="459293" y="616147"/>
                  </a:lnTo>
                  <a:lnTo>
                    <a:pt x="416399" y="632496"/>
                  </a:lnTo>
                  <a:lnTo>
                    <a:pt x="370831" y="642672"/>
                  </a:lnTo>
                  <a:lnTo>
                    <a:pt x="323087" y="646176"/>
                  </a:lnTo>
                  <a:lnTo>
                    <a:pt x="275344" y="642672"/>
                  </a:lnTo>
                  <a:lnTo>
                    <a:pt x="229776" y="632496"/>
                  </a:lnTo>
                  <a:lnTo>
                    <a:pt x="186882" y="616147"/>
                  </a:lnTo>
                  <a:lnTo>
                    <a:pt x="147163" y="594124"/>
                  </a:lnTo>
                  <a:lnTo>
                    <a:pt x="111119" y="566927"/>
                  </a:lnTo>
                  <a:lnTo>
                    <a:pt x="79248" y="535056"/>
                  </a:lnTo>
                  <a:lnTo>
                    <a:pt x="52051" y="499012"/>
                  </a:lnTo>
                  <a:lnTo>
                    <a:pt x="30028" y="459293"/>
                  </a:lnTo>
                  <a:lnTo>
                    <a:pt x="13679" y="416399"/>
                  </a:lnTo>
                  <a:lnTo>
                    <a:pt x="3503" y="370831"/>
                  </a:lnTo>
                  <a:lnTo>
                    <a:pt x="0" y="323088"/>
                  </a:lnTo>
                  <a:close/>
                </a:path>
              </a:pathLst>
            </a:custGeom>
            <a:ln w="25908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581149" y="4415790"/>
              <a:ext cx="7236459" cy="516890"/>
            </a:xfrm>
            <a:custGeom>
              <a:avLst/>
              <a:gdLst/>
              <a:ahLst/>
              <a:cxnLst/>
              <a:rect l="l" t="t" r="r" b="b"/>
              <a:pathLst>
                <a:path w="7236459" h="516889">
                  <a:moveTo>
                    <a:pt x="7235952" y="0"/>
                  </a:moveTo>
                  <a:lnTo>
                    <a:pt x="0" y="0"/>
                  </a:lnTo>
                  <a:lnTo>
                    <a:pt x="0" y="516636"/>
                  </a:lnTo>
                  <a:lnTo>
                    <a:pt x="7235952" y="516636"/>
                  </a:lnTo>
                  <a:lnTo>
                    <a:pt x="7235952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581149" y="4415790"/>
              <a:ext cx="7236459" cy="516890"/>
            </a:xfrm>
            <a:custGeom>
              <a:avLst/>
              <a:gdLst/>
              <a:ahLst/>
              <a:cxnLst/>
              <a:rect l="l" t="t" r="r" b="b"/>
              <a:pathLst>
                <a:path w="7236459" h="516889">
                  <a:moveTo>
                    <a:pt x="0" y="516636"/>
                  </a:moveTo>
                  <a:lnTo>
                    <a:pt x="7235952" y="516636"/>
                  </a:lnTo>
                  <a:lnTo>
                    <a:pt x="7235952" y="0"/>
                  </a:lnTo>
                  <a:lnTo>
                    <a:pt x="0" y="0"/>
                  </a:lnTo>
                  <a:lnTo>
                    <a:pt x="0" y="516636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258062" y="4350258"/>
              <a:ext cx="646430" cy="646430"/>
            </a:xfrm>
            <a:custGeom>
              <a:avLst/>
              <a:gdLst/>
              <a:ahLst/>
              <a:cxnLst/>
              <a:rect l="l" t="t" r="r" b="b"/>
              <a:pathLst>
                <a:path w="646430" h="646429">
                  <a:moveTo>
                    <a:pt x="323088" y="0"/>
                  </a:moveTo>
                  <a:lnTo>
                    <a:pt x="275344" y="3503"/>
                  </a:lnTo>
                  <a:lnTo>
                    <a:pt x="229776" y="13679"/>
                  </a:lnTo>
                  <a:lnTo>
                    <a:pt x="186882" y="30028"/>
                  </a:lnTo>
                  <a:lnTo>
                    <a:pt x="147163" y="52051"/>
                  </a:lnTo>
                  <a:lnTo>
                    <a:pt x="111119" y="79248"/>
                  </a:lnTo>
                  <a:lnTo>
                    <a:pt x="79248" y="111119"/>
                  </a:lnTo>
                  <a:lnTo>
                    <a:pt x="52051" y="147163"/>
                  </a:lnTo>
                  <a:lnTo>
                    <a:pt x="30028" y="186882"/>
                  </a:lnTo>
                  <a:lnTo>
                    <a:pt x="13679" y="229776"/>
                  </a:lnTo>
                  <a:lnTo>
                    <a:pt x="3503" y="275344"/>
                  </a:lnTo>
                  <a:lnTo>
                    <a:pt x="0" y="323088"/>
                  </a:lnTo>
                  <a:lnTo>
                    <a:pt x="3503" y="370831"/>
                  </a:lnTo>
                  <a:lnTo>
                    <a:pt x="13679" y="416399"/>
                  </a:lnTo>
                  <a:lnTo>
                    <a:pt x="30028" y="459293"/>
                  </a:lnTo>
                  <a:lnTo>
                    <a:pt x="52051" y="499012"/>
                  </a:lnTo>
                  <a:lnTo>
                    <a:pt x="79248" y="535056"/>
                  </a:lnTo>
                  <a:lnTo>
                    <a:pt x="111119" y="566927"/>
                  </a:lnTo>
                  <a:lnTo>
                    <a:pt x="147163" y="594124"/>
                  </a:lnTo>
                  <a:lnTo>
                    <a:pt x="186882" y="616147"/>
                  </a:lnTo>
                  <a:lnTo>
                    <a:pt x="229776" y="632496"/>
                  </a:lnTo>
                  <a:lnTo>
                    <a:pt x="275344" y="642672"/>
                  </a:lnTo>
                  <a:lnTo>
                    <a:pt x="323088" y="646176"/>
                  </a:lnTo>
                  <a:lnTo>
                    <a:pt x="370831" y="642672"/>
                  </a:lnTo>
                  <a:lnTo>
                    <a:pt x="416399" y="632496"/>
                  </a:lnTo>
                  <a:lnTo>
                    <a:pt x="459293" y="616147"/>
                  </a:lnTo>
                  <a:lnTo>
                    <a:pt x="499012" y="594124"/>
                  </a:lnTo>
                  <a:lnTo>
                    <a:pt x="535056" y="566927"/>
                  </a:lnTo>
                  <a:lnTo>
                    <a:pt x="566927" y="535056"/>
                  </a:lnTo>
                  <a:lnTo>
                    <a:pt x="594124" y="499012"/>
                  </a:lnTo>
                  <a:lnTo>
                    <a:pt x="616147" y="459293"/>
                  </a:lnTo>
                  <a:lnTo>
                    <a:pt x="632496" y="416399"/>
                  </a:lnTo>
                  <a:lnTo>
                    <a:pt x="642672" y="370831"/>
                  </a:lnTo>
                  <a:lnTo>
                    <a:pt x="646176" y="323088"/>
                  </a:lnTo>
                  <a:lnTo>
                    <a:pt x="642672" y="275344"/>
                  </a:lnTo>
                  <a:lnTo>
                    <a:pt x="632496" y="229776"/>
                  </a:lnTo>
                  <a:lnTo>
                    <a:pt x="616147" y="186882"/>
                  </a:lnTo>
                  <a:lnTo>
                    <a:pt x="594124" y="147163"/>
                  </a:lnTo>
                  <a:lnTo>
                    <a:pt x="566927" y="111119"/>
                  </a:lnTo>
                  <a:lnTo>
                    <a:pt x="535056" y="79248"/>
                  </a:lnTo>
                  <a:lnTo>
                    <a:pt x="499012" y="52051"/>
                  </a:lnTo>
                  <a:lnTo>
                    <a:pt x="459293" y="30028"/>
                  </a:lnTo>
                  <a:lnTo>
                    <a:pt x="416399" y="13679"/>
                  </a:lnTo>
                  <a:lnTo>
                    <a:pt x="370831" y="3503"/>
                  </a:lnTo>
                  <a:lnTo>
                    <a:pt x="3230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258062" y="4350258"/>
              <a:ext cx="646430" cy="646430"/>
            </a:xfrm>
            <a:custGeom>
              <a:avLst/>
              <a:gdLst/>
              <a:ahLst/>
              <a:cxnLst/>
              <a:rect l="l" t="t" r="r" b="b"/>
              <a:pathLst>
                <a:path w="646430" h="646429">
                  <a:moveTo>
                    <a:pt x="0" y="323088"/>
                  </a:moveTo>
                  <a:lnTo>
                    <a:pt x="3503" y="275344"/>
                  </a:lnTo>
                  <a:lnTo>
                    <a:pt x="13679" y="229776"/>
                  </a:lnTo>
                  <a:lnTo>
                    <a:pt x="30028" y="186882"/>
                  </a:lnTo>
                  <a:lnTo>
                    <a:pt x="52051" y="147163"/>
                  </a:lnTo>
                  <a:lnTo>
                    <a:pt x="79248" y="111119"/>
                  </a:lnTo>
                  <a:lnTo>
                    <a:pt x="111119" y="79248"/>
                  </a:lnTo>
                  <a:lnTo>
                    <a:pt x="147163" y="52051"/>
                  </a:lnTo>
                  <a:lnTo>
                    <a:pt x="186882" y="30028"/>
                  </a:lnTo>
                  <a:lnTo>
                    <a:pt x="229776" y="13679"/>
                  </a:lnTo>
                  <a:lnTo>
                    <a:pt x="275344" y="3503"/>
                  </a:lnTo>
                  <a:lnTo>
                    <a:pt x="323088" y="0"/>
                  </a:lnTo>
                  <a:lnTo>
                    <a:pt x="370831" y="3503"/>
                  </a:lnTo>
                  <a:lnTo>
                    <a:pt x="416399" y="13679"/>
                  </a:lnTo>
                  <a:lnTo>
                    <a:pt x="459293" y="30028"/>
                  </a:lnTo>
                  <a:lnTo>
                    <a:pt x="499012" y="52051"/>
                  </a:lnTo>
                  <a:lnTo>
                    <a:pt x="535056" y="79248"/>
                  </a:lnTo>
                  <a:lnTo>
                    <a:pt x="566927" y="111119"/>
                  </a:lnTo>
                  <a:lnTo>
                    <a:pt x="594124" y="147163"/>
                  </a:lnTo>
                  <a:lnTo>
                    <a:pt x="616147" y="186882"/>
                  </a:lnTo>
                  <a:lnTo>
                    <a:pt x="632496" y="229776"/>
                  </a:lnTo>
                  <a:lnTo>
                    <a:pt x="642672" y="275344"/>
                  </a:lnTo>
                  <a:lnTo>
                    <a:pt x="646176" y="323088"/>
                  </a:lnTo>
                  <a:lnTo>
                    <a:pt x="642672" y="370831"/>
                  </a:lnTo>
                  <a:lnTo>
                    <a:pt x="632496" y="416399"/>
                  </a:lnTo>
                  <a:lnTo>
                    <a:pt x="616147" y="459293"/>
                  </a:lnTo>
                  <a:lnTo>
                    <a:pt x="594124" y="499012"/>
                  </a:lnTo>
                  <a:lnTo>
                    <a:pt x="566927" y="535056"/>
                  </a:lnTo>
                  <a:lnTo>
                    <a:pt x="535056" y="566927"/>
                  </a:lnTo>
                  <a:lnTo>
                    <a:pt x="499012" y="594124"/>
                  </a:lnTo>
                  <a:lnTo>
                    <a:pt x="459293" y="616147"/>
                  </a:lnTo>
                  <a:lnTo>
                    <a:pt x="416399" y="632496"/>
                  </a:lnTo>
                  <a:lnTo>
                    <a:pt x="370831" y="642672"/>
                  </a:lnTo>
                  <a:lnTo>
                    <a:pt x="323088" y="646176"/>
                  </a:lnTo>
                  <a:lnTo>
                    <a:pt x="275344" y="642672"/>
                  </a:lnTo>
                  <a:lnTo>
                    <a:pt x="229776" y="632496"/>
                  </a:lnTo>
                  <a:lnTo>
                    <a:pt x="186882" y="616147"/>
                  </a:lnTo>
                  <a:lnTo>
                    <a:pt x="147163" y="594124"/>
                  </a:lnTo>
                  <a:lnTo>
                    <a:pt x="111119" y="566927"/>
                  </a:lnTo>
                  <a:lnTo>
                    <a:pt x="79248" y="535056"/>
                  </a:lnTo>
                  <a:lnTo>
                    <a:pt x="52051" y="499012"/>
                  </a:lnTo>
                  <a:lnTo>
                    <a:pt x="30028" y="459293"/>
                  </a:lnTo>
                  <a:lnTo>
                    <a:pt x="13679" y="416399"/>
                  </a:lnTo>
                  <a:lnTo>
                    <a:pt x="3503" y="370831"/>
                  </a:lnTo>
                  <a:lnTo>
                    <a:pt x="0" y="323088"/>
                  </a:lnTo>
                  <a:close/>
                </a:path>
              </a:pathLst>
            </a:custGeom>
            <a:ln w="25908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325118" y="5189981"/>
              <a:ext cx="7492365" cy="518159"/>
            </a:xfrm>
            <a:custGeom>
              <a:avLst/>
              <a:gdLst/>
              <a:ahLst/>
              <a:cxnLst/>
              <a:rect l="l" t="t" r="r" b="b"/>
              <a:pathLst>
                <a:path w="7492365" h="518160">
                  <a:moveTo>
                    <a:pt x="7491983" y="0"/>
                  </a:moveTo>
                  <a:lnTo>
                    <a:pt x="0" y="0"/>
                  </a:lnTo>
                  <a:lnTo>
                    <a:pt x="0" y="518160"/>
                  </a:lnTo>
                  <a:lnTo>
                    <a:pt x="7491983" y="518160"/>
                  </a:lnTo>
                  <a:lnTo>
                    <a:pt x="7491983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325118" y="5189981"/>
              <a:ext cx="7492365" cy="518159"/>
            </a:xfrm>
            <a:custGeom>
              <a:avLst/>
              <a:gdLst/>
              <a:ahLst/>
              <a:cxnLst/>
              <a:rect l="l" t="t" r="r" b="b"/>
              <a:pathLst>
                <a:path w="7492365" h="518160">
                  <a:moveTo>
                    <a:pt x="0" y="518160"/>
                  </a:moveTo>
                  <a:lnTo>
                    <a:pt x="7491983" y="518160"/>
                  </a:lnTo>
                  <a:lnTo>
                    <a:pt x="7491983" y="0"/>
                  </a:lnTo>
                  <a:lnTo>
                    <a:pt x="0" y="0"/>
                  </a:lnTo>
                  <a:lnTo>
                    <a:pt x="0" y="518160"/>
                  </a:lnTo>
                  <a:close/>
                </a:path>
              </a:pathLst>
            </a:custGeom>
            <a:ln w="2590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002030" y="5125973"/>
              <a:ext cx="646430" cy="646430"/>
            </a:xfrm>
            <a:custGeom>
              <a:avLst/>
              <a:gdLst/>
              <a:ahLst/>
              <a:cxnLst/>
              <a:rect l="l" t="t" r="r" b="b"/>
              <a:pathLst>
                <a:path w="646430" h="646429">
                  <a:moveTo>
                    <a:pt x="323088" y="0"/>
                  </a:moveTo>
                  <a:lnTo>
                    <a:pt x="275344" y="3503"/>
                  </a:lnTo>
                  <a:lnTo>
                    <a:pt x="229776" y="13679"/>
                  </a:lnTo>
                  <a:lnTo>
                    <a:pt x="186882" y="30028"/>
                  </a:lnTo>
                  <a:lnTo>
                    <a:pt x="147163" y="52051"/>
                  </a:lnTo>
                  <a:lnTo>
                    <a:pt x="111119" y="79248"/>
                  </a:lnTo>
                  <a:lnTo>
                    <a:pt x="79248" y="111119"/>
                  </a:lnTo>
                  <a:lnTo>
                    <a:pt x="52051" y="147163"/>
                  </a:lnTo>
                  <a:lnTo>
                    <a:pt x="30028" y="186882"/>
                  </a:lnTo>
                  <a:lnTo>
                    <a:pt x="13679" y="229776"/>
                  </a:lnTo>
                  <a:lnTo>
                    <a:pt x="3503" y="275344"/>
                  </a:lnTo>
                  <a:lnTo>
                    <a:pt x="0" y="323088"/>
                  </a:lnTo>
                  <a:lnTo>
                    <a:pt x="3503" y="370831"/>
                  </a:lnTo>
                  <a:lnTo>
                    <a:pt x="13679" y="416399"/>
                  </a:lnTo>
                  <a:lnTo>
                    <a:pt x="30028" y="459293"/>
                  </a:lnTo>
                  <a:lnTo>
                    <a:pt x="52051" y="499012"/>
                  </a:lnTo>
                  <a:lnTo>
                    <a:pt x="79248" y="535056"/>
                  </a:lnTo>
                  <a:lnTo>
                    <a:pt x="111119" y="566927"/>
                  </a:lnTo>
                  <a:lnTo>
                    <a:pt x="147163" y="594124"/>
                  </a:lnTo>
                  <a:lnTo>
                    <a:pt x="186882" y="616147"/>
                  </a:lnTo>
                  <a:lnTo>
                    <a:pt x="229776" y="632496"/>
                  </a:lnTo>
                  <a:lnTo>
                    <a:pt x="275344" y="642672"/>
                  </a:lnTo>
                  <a:lnTo>
                    <a:pt x="323088" y="646176"/>
                  </a:lnTo>
                  <a:lnTo>
                    <a:pt x="370831" y="642672"/>
                  </a:lnTo>
                  <a:lnTo>
                    <a:pt x="416399" y="632496"/>
                  </a:lnTo>
                  <a:lnTo>
                    <a:pt x="459293" y="616147"/>
                  </a:lnTo>
                  <a:lnTo>
                    <a:pt x="499012" y="594124"/>
                  </a:lnTo>
                  <a:lnTo>
                    <a:pt x="535056" y="566927"/>
                  </a:lnTo>
                  <a:lnTo>
                    <a:pt x="566927" y="535056"/>
                  </a:lnTo>
                  <a:lnTo>
                    <a:pt x="594124" y="499012"/>
                  </a:lnTo>
                  <a:lnTo>
                    <a:pt x="616147" y="459293"/>
                  </a:lnTo>
                  <a:lnTo>
                    <a:pt x="632496" y="416399"/>
                  </a:lnTo>
                  <a:lnTo>
                    <a:pt x="642672" y="370831"/>
                  </a:lnTo>
                  <a:lnTo>
                    <a:pt x="646176" y="323088"/>
                  </a:lnTo>
                  <a:lnTo>
                    <a:pt x="642672" y="275344"/>
                  </a:lnTo>
                  <a:lnTo>
                    <a:pt x="632496" y="229776"/>
                  </a:lnTo>
                  <a:lnTo>
                    <a:pt x="616147" y="186882"/>
                  </a:lnTo>
                  <a:lnTo>
                    <a:pt x="594124" y="147163"/>
                  </a:lnTo>
                  <a:lnTo>
                    <a:pt x="566927" y="111119"/>
                  </a:lnTo>
                  <a:lnTo>
                    <a:pt x="535056" y="79248"/>
                  </a:lnTo>
                  <a:lnTo>
                    <a:pt x="499012" y="52051"/>
                  </a:lnTo>
                  <a:lnTo>
                    <a:pt x="459293" y="30028"/>
                  </a:lnTo>
                  <a:lnTo>
                    <a:pt x="416399" y="13679"/>
                  </a:lnTo>
                  <a:lnTo>
                    <a:pt x="370831" y="3503"/>
                  </a:lnTo>
                  <a:lnTo>
                    <a:pt x="3230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002030" y="5125973"/>
              <a:ext cx="646430" cy="646430"/>
            </a:xfrm>
            <a:custGeom>
              <a:avLst/>
              <a:gdLst/>
              <a:ahLst/>
              <a:cxnLst/>
              <a:rect l="l" t="t" r="r" b="b"/>
              <a:pathLst>
                <a:path w="646430" h="646429">
                  <a:moveTo>
                    <a:pt x="0" y="323088"/>
                  </a:moveTo>
                  <a:lnTo>
                    <a:pt x="3503" y="275344"/>
                  </a:lnTo>
                  <a:lnTo>
                    <a:pt x="13679" y="229776"/>
                  </a:lnTo>
                  <a:lnTo>
                    <a:pt x="30028" y="186882"/>
                  </a:lnTo>
                  <a:lnTo>
                    <a:pt x="52051" y="147163"/>
                  </a:lnTo>
                  <a:lnTo>
                    <a:pt x="79248" y="111119"/>
                  </a:lnTo>
                  <a:lnTo>
                    <a:pt x="111119" y="79248"/>
                  </a:lnTo>
                  <a:lnTo>
                    <a:pt x="147163" y="52051"/>
                  </a:lnTo>
                  <a:lnTo>
                    <a:pt x="186882" y="30028"/>
                  </a:lnTo>
                  <a:lnTo>
                    <a:pt x="229776" y="13679"/>
                  </a:lnTo>
                  <a:lnTo>
                    <a:pt x="275344" y="3503"/>
                  </a:lnTo>
                  <a:lnTo>
                    <a:pt x="323088" y="0"/>
                  </a:lnTo>
                  <a:lnTo>
                    <a:pt x="370831" y="3503"/>
                  </a:lnTo>
                  <a:lnTo>
                    <a:pt x="416399" y="13679"/>
                  </a:lnTo>
                  <a:lnTo>
                    <a:pt x="459293" y="30028"/>
                  </a:lnTo>
                  <a:lnTo>
                    <a:pt x="499012" y="52051"/>
                  </a:lnTo>
                  <a:lnTo>
                    <a:pt x="535056" y="79248"/>
                  </a:lnTo>
                  <a:lnTo>
                    <a:pt x="566927" y="111119"/>
                  </a:lnTo>
                  <a:lnTo>
                    <a:pt x="594124" y="147163"/>
                  </a:lnTo>
                  <a:lnTo>
                    <a:pt x="616147" y="186882"/>
                  </a:lnTo>
                  <a:lnTo>
                    <a:pt x="632496" y="229776"/>
                  </a:lnTo>
                  <a:lnTo>
                    <a:pt x="642672" y="275344"/>
                  </a:lnTo>
                  <a:lnTo>
                    <a:pt x="646176" y="323088"/>
                  </a:lnTo>
                  <a:lnTo>
                    <a:pt x="642672" y="370831"/>
                  </a:lnTo>
                  <a:lnTo>
                    <a:pt x="632496" y="416399"/>
                  </a:lnTo>
                  <a:lnTo>
                    <a:pt x="616147" y="459293"/>
                  </a:lnTo>
                  <a:lnTo>
                    <a:pt x="594124" y="499012"/>
                  </a:lnTo>
                  <a:lnTo>
                    <a:pt x="566927" y="535056"/>
                  </a:lnTo>
                  <a:lnTo>
                    <a:pt x="535056" y="566927"/>
                  </a:lnTo>
                  <a:lnTo>
                    <a:pt x="499012" y="594124"/>
                  </a:lnTo>
                  <a:lnTo>
                    <a:pt x="459293" y="616147"/>
                  </a:lnTo>
                  <a:lnTo>
                    <a:pt x="416399" y="632496"/>
                  </a:lnTo>
                  <a:lnTo>
                    <a:pt x="370831" y="642672"/>
                  </a:lnTo>
                  <a:lnTo>
                    <a:pt x="323088" y="646176"/>
                  </a:lnTo>
                  <a:lnTo>
                    <a:pt x="275344" y="642672"/>
                  </a:lnTo>
                  <a:lnTo>
                    <a:pt x="229776" y="632496"/>
                  </a:lnTo>
                  <a:lnTo>
                    <a:pt x="186882" y="616147"/>
                  </a:lnTo>
                  <a:lnTo>
                    <a:pt x="147163" y="594124"/>
                  </a:lnTo>
                  <a:lnTo>
                    <a:pt x="111119" y="566927"/>
                  </a:lnTo>
                  <a:lnTo>
                    <a:pt x="79248" y="535056"/>
                  </a:lnTo>
                  <a:lnTo>
                    <a:pt x="52051" y="499012"/>
                  </a:lnTo>
                  <a:lnTo>
                    <a:pt x="30028" y="459293"/>
                  </a:lnTo>
                  <a:lnTo>
                    <a:pt x="13679" y="416399"/>
                  </a:lnTo>
                  <a:lnTo>
                    <a:pt x="3503" y="370831"/>
                  </a:lnTo>
                  <a:lnTo>
                    <a:pt x="0" y="323088"/>
                  </a:lnTo>
                  <a:close/>
                </a:path>
              </a:pathLst>
            </a:custGeom>
            <a:ln w="25908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857250" y="5967222"/>
              <a:ext cx="7960359" cy="516890"/>
            </a:xfrm>
            <a:custGeom>
              <a:avLst/>
              <a:gdLst/>
              <a:ahLst/>
              <a:cxnLst/>
              <a:rect l="l" t="t" r="r" b="b"/>
              <a:pathLst>
                <a:path w="7960359" h="516889">
                  <a:moveTo>
                    <a:pt x="7959852" y="0"/>
                  </a:moveTo>
                  <a:lnTo>
                    <a:pt x="0" y="0"/>
                  </a:lnTo>
                  <a:lnTo>
                    <a:pt x="0" y="516635"/>
                  </a:lnTo>
                  <a:lnTo>
                    <a:pt x="7959852" y="516635"/>
                  </a:lnTo>
                  <a:lnTo>
                    <a:pt x="7959852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857250" y="5967222"/>
              <a:ext cx="7960359" cy="516890"/>
            </a:xfrm>
            <a:custGeom>
              <a:avLst/>
              <a:gdLst/>
              <a:ahLst/>
              <a:cxnLst/>
              <a:rect l="l" t="t" r="r" b="b"/>
              <a:pathLst>
                <a:path w="7960359" h="516889">
                  <a:moveTo>
                    <a:pt x="0" y="516635"/>
                  </a:moveTo>
                  <a:lnTo>
                    <a:pt x="7959852" y="516635"/>
                  </a:lnTo>
                  <a:lnTo>
                    <a:pt x="7959852" y="0"/>
                  </a:lnTo>
                  <a:lnTo>
                    <a:pt x="0" y="0"/>
                  </a:lnTo>
                  <a:lnTo>
                    <a:pt x="0" y="516635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1254048" y="1412240"/>
            <a:ext cx="7329170" cy="49244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3617595" algn="r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захист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інтересів клієнта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у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суді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та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арбітражі;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800">
              <a:latin typeface="Calibri"/>
              <a:cs typeface="Calibri"/>
            </a:endParaRPr>
          </a:p>
          <a:p>
            <a:pPr marR="3648710" algn="r">
              <a:lnSpc>
                <a:spcPct val="100000"/>
              </a:lnSpc>
            </a:pP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оцінювання активів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і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пасивів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клієнта;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00">
              <a:latin typeface="Calibri"/>
              <a:cs typeface="Calibri"/>
            </a:endParaRPr>
          </a:p>
          <a:p>
            <a:pPr marL="737235">
              <a:lnSpc>
                <a:spcPct val="100000"/>
              </a:lnSpc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проведення</a:t>
            </a:r>
            <a:r>
              <a:rPr sz="16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навчання</a:t>
            </a:r>
            <a:r>
              <a:rPr sz="16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з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бухгалтерського</a:t>
            </a:r>
            <a:r>
              <a:rPr sz="16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обліку</a:t>
            </a:r>
            <a:r>
              <a:rPr sz="16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та</a:t>
            </a:r>
            <a:r>
              <a:rPr sz="16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аудиту;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800">
              <a:latin typeface="Calibri"/>
              <a:cs typeface="Calibri"/>
            </a:endParaRPr>
          </a:p>
          <a:p>
            <a:pPr marL="819150">
              <a:lnSpc>
                <a:spcPct val="100000"/>
              </a:lnSpc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розробка</a:t>
            </a:r>
            <a:r>
              <a:rPr sz="16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рекомендацій</a:t>
            </a:r>
            <a:r>
              <a:rPr sz="16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щодо</a:t>
            </a:r>
            <a:r>
              <a:rPr sz="16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поліпшення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ефективності</a:t>
            </a:r>
            <a:r>
              <a:rPr sz="16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діяльності;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50">
              <a:latin typeface="Calibri"/>
              <a:cs typeface="Calibri"/>
            </a:endParaRPr>
          </a:p>
          <a:p>
            <a:pPr marL="737235" marR="5080">
              <a:lnSpc>
                <a:spcPts val="1750"/>
              </a:lnSpc>
            </a:pP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складання</a:t>
            </a:r>
            <a:r>
              <a:rPr sz="16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бізнес-планів,</a:t>
            </a:r>
            <a:r>
              <a:rPr sz="16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прогнозів</a:t>
            </a:r>
            <a:r>
              <a:rPr sz="16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і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бюджетів,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організація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та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налагодження </a:t>
            </a:r>
            <a:r>
              <a:rPr sz="1600" spc="-3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управлінського</a:t>
            </a:r>
            <a:r>
              <a:rPr sz="16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обліку;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100">
              <a:latin typeface="Calibri"/>
              <a:cs typeface="Calibri"/>
            </a:endParaRPr>
          </a:p>
          <a:p>
            <a:pPr marL="480695" marR="91440">
              <a:lnSpc>
                <a:spcPts val="1750"/>
              </a:lnSpc>
            </a:pP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надання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допомоги</a:t>
            </a:r>
            <a:r>
              <a:rPr sz="16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в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організації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системи</a:t>
            </a:r>
            <a:r>
              <a:rPr sz="16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внутрішнього</a:t>
            </a:r>
            <a:r>
              <a:rPr sz="16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контролю</a:t>
            </a:r>
            <a:r>
              <a:rPr sz="16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та діяльності </a:t>
            </a:r>
            <a:r>
              <a:rPr sz="1600" spc="-3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відділу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внутрішнього</a:t>
            </a:r>
            <a:r>
              <a:rPr sz="16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аудиту;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340"/>
              </a:spcBef>
            </a:pP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інша діяльність,</a:t>
            </a:r>
            <a:r>
              <a:rPr sz="16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не заборонена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чинним</a:t>
            </a:r>
            <a:r>
              <a:rPr sz="16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законодавством.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521208" y="5888735"/>
            <a:ext cx="672465" cy="672465"/>
            <a:chOff x="521208" y="5888735"/>
            <a:chExt cx="672465" cy="672465"/>
          </a:xfrm>
        </p:grpSpPr>
        <p:sp>
          <p:nvSpPr>
            <p:cNvPr id="45" name="object 45"/>
            <p:cNvSpPr/>
            <p:nvPr/>
          </p:nvSpPr>
          <p:spPr>
            <a:xfrm>
              <a:off x="534162" y="5901689"/>
              <a:ext cx="646430" cy="646430"/>
            </a:xfrm>
            <a:custGeom>
              <a:avLst/>
              <a:gdLst/>
              <a:ahLst/>
              <a:cxnLst/>
              <a:rect l="l" t="t" r="r" b="b"/>
              <a:pathLst>
                <a:path w="646430" h="646429">
                  <a:moveTo>
                    <a:pt x="323088" y="0"/>
                  </a:moveTo>
                  <a:lnTo>
                    <a:pt x="275344" y="3503"/>
                  </a:lnTo>
                  <a:lnTo>
                    <a:pt x="229776" y="13679"/>
                  </a:lnTo>
                  <a:lnTo>
                    <a:pt x="186882" y="30028"/>
                  </a:lnTo>
                  <a:lnTo>
                    <a:pt x="147163" y="52051"/>
                  </a:lnTo>
                  <a:lnTo>
                    <a:pt x="111119" y="79248"/>
                  </a:lnTo>
                  <a:lnTo>
                    <a:pt x="79248" y="111119"/>
                  </a:lnTo>
                  <a:lnTo>
                    <a:pt x="52051" y="147163"/>
                  </a:lnTo>
                  <a:lnTo>
                    <a:pt x="30028" y="186882"/>
                  </a:lnTo>
                  <a:lnTo>
                    <a:pt x="13679" y="229776"/>
                  </a:lnTo>
                  <a:lnTo>
                    <a:pt x="3503" y="275344"/>
                  </a:lnTo>
                  <a:lnTo>
                    <a:pt x="0" y="323088"/>
                  </a:lnTo>
                  <a:lnTo>
                    <a:pt x="3503" y="370831"/>
                  </a:lnTo>
                  <a:lnTo>
                    <a:pt x="13679" y="416399"/>
                  </a:lnTo>
                  <a:lnTo>
                    <a:pt x="30028" y="459293"/>
                  </a:lnTo>
                  <a:lnTo>
                    <a:pt x="52051" y="499012"/>
                  </a:lnTo>
                  <a:lnTo>
                    <a:pt x="79248" y="535056"/>
                  </a:lnTo>
                  <a:lnTo>
                    <a:pt x="111119" y="566927"/>
                  </a:lnTo>
                  <a:lnTo>
                    <a:pt x="147163" y="594124"/>
                  </a:lnTo>
                  <a:lnTo>
                    <a:pt x="186882" y="616147"/>
                  </a:lnTo>
                  <a:lnTo>
                    <a:pt x="229776" y="632496"/>
                  </a:lnTo>
                  <a:lnTo>
                    <a:pt x="275344" y="642672"/>
                  </a:lnTo>
                  <a:lnTo>
                    <a:pt x="323088" y="646176"/>
                  </a:lnTo>
                  <a:lnTo>
                    <a:pt x="370831" y="642672"/>
                  </a:lnTo>
                  <a:lnTo>
                    <a:pt x="416399" y="632496"/>
                  </a:lnTo>
                  <a:lnTo>
                    <a:pt x="459293" y="616147"/>
                  </a:lnTo>
                  <a:lnTo>
                    <a:pt x="499012" y="594124"/>
                  </a:lnTo>
                  <a:lnTo>
                    <a:pt x="535056" y="566927"/>
                  </a:lnTo>
                  <a:lnTo>
                    <a:pt x="566927" y="535056"/>
                  </a:lnTo>
                  <a:lnTo>
                    <a:pt x="594124" y="499012"/>
                  </a:lnTo>
                  <a:lnTo>
                    <a:pt x="616147" y="459293"/>
                  </a:lnTo>
                  <a:lnTo>
                    <a:pt x="632496" y="416399"/>
                  </a:lnTo>
                  <a:lnTo>
                    <a:pt x="642672" y="370831"/>
                  </a:lnTo>
                  <a:lnTo>
                    <a:pt x="646176" y="323088"/>
                  </a:lnTo>
                  <a:lnTo>
                    <a:pt x="642672" y="275344"/>
                  </a:lnTo>
                  <a:lnTo>
                    <a:pt x="632496" y="229776"/>
                  </a:lnTo>
                  <a:lnTo>
                    <a:pt x="616147" y="186882"/>
                  </a:lnTo>
                  <a:lnTo>
                    <a:pt x="594124" y="147163"/>
                  </a:lnTo>
                  <a:lnTo>
                    <a:pt x="566927" y="111119"/>
                  </a:lnTo>
                  <a:lnTo>
                    <a:pt x="535056" y="79248"/>
                  </a:lnTo>
                  <a:lnTo>
                    <a:pt x="499012" y="52051"/>
                  </a:lnTo>
                  <a:lnTo>
                    <a:pt x="459293" y="30028"/>
                  </a:lnTo>
                  <a:lnTo>
                    <a:pt x="416399" y="13679"/>
                  </a:lnTo>
                  <a:lnTo>
                    <a:pt x="370831" y="3503"/>
                  </a:lnTo>
                  <a:lnTo>
                    <a:pt x="3230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34162" y="5901689"/>
              <a:ext cx="646430" cy="646430"/>
            </a:xfrm>
            <a:custGeom>
              <a:avLst/>
              <a:gdLst/>
              <a:ahLst/>
              <a:cxnLst/>
              <a:rect l="l" t="t" r="r" b="b"/>
              <a:pathLst>
                <a:path w="646430" h="646429">
                  <a:moveTo>
                    <a:pt x="0" y="323088"/>
                  </a:moveTo>
                  <a:lnTo>
                    <a:pt x="3503" y="275344"/>
                  </a:lnTo>
                  <a:lnTo>
                    <a:pt x="13679" y="229776"/>
                  </a:lnTo>
                  <a:lnTo>
                    <a:pt x="30028" y="186882"/>
                  </a:lnTo>
                  <a:lnTo>
                    <a:pt x="52051" y="147163"/>
                  </a:lnTo>
                  <a:lnTo>
                    <a:pt x="79248" y="111119"/>
                  </a:lnTo>
                  <a:lnTo>
                    <a:pt x="111119" y="79248"/>
                  </a:lnTo>
                  <a:lnTo>
                    <a:pt x="147163" y="52051"/>
                  </a:lnTo>
                  <a:lnTo>
                    <a:pt x="186882" y="30028"/>
                  </a:lnTo>
                  <a:lnTo>
                    <a:pt x="229776" y="13679"/>
                  </a:lnTo>
                  <a:lnTo>
                    <a:pt x="275344" y="3503"/>
                  </a:lnTo>
                  <a:lnTo>
                    <a:pt x="323088" y="0"/>
                  </a:lnTo>
                  <a:lnTo>
                    <a:pt x="370831" y="3503"/>
                  </a:lnTo>
                  <a:lnTo>
                    <a:pt x="416399" y="13679"/>
                  </a:lnTo>
                  <a:lnTo>
                    <a:pt x="459293" y="30028"/>
                  </a:lnTo>
                  <a:lnTo>
                    <a:pt x="499012" y="52051"/>
                  </a:lnTo>
                  <a:lnTo>
                    <a:pt x="535056" y="79248"/>
                  </a:lnTo>
                  <a:lnTo>
                    <a:pt x="566927" y="111119"/>
                  </a:lnTo>
                  <a:lnTo>
                    <a:pt x="594124" y="147163"/>
                  </a:lnTo>
                  <a:lnTo>
                    <a:pt x="616147" y="186882"/>
                  </a:lnTo>
                  <a:lnTo>
                    <a:pt x="632496" y="229776"/>
                  </a:lnTo>
                  <a:lnTo>
                    <a:pt x="642672" y="275344"/>
                  </a:lnTo>
                  <a:lnTo>
                    <a:pt x="646176" y="323088"/>
                  </a:lnTo>
                  <a:lnTo>
                    <a:pt x="642672" y="370831"/>
                  </a:lnTo>
                  <a:lnTo>
                    <a:pt x="632496" y="416399"/>
                  </a:lnTo>
                  <a:lnTo>
                    <a:pt x="616147" y="459293"/>
                  </a:lnTo>
                  <a:lnTo>
                    <a:pt x="594124" y="499012"/>
                  </a:lnTo>
                  <a:lnTo>
                    <a:pt x="566927" y="535056"/>
                  </a:lnTo>
                  <a:lnTo>
                    <a:pt x="535056" y="566927"/>
                  </a:lnTo>
                  <a:lnTo>
                    <a:pt x="499012" y="594124"/>
                  </a:lnTo>
                  <a:lnTo>
                    <a:pt x="459293" y="616147"/>
                  </a:lnTo>
                  <a:lnTo>
                    <a:pt x="416399" y="632496"/>
                  </a:lnTo>
                  <a:lnTo>
                    <a:pt x="370831" y="642672"/>
                  </a:lnTo>
                  <a:lnTo>
                    <a:pt x="323088" y="646176"/>
                  </a:lnTo>
                  <a:lnTo>
                    <a:pt x="275344" y="642672"/>
                  </a:lnTo>
                  <a:lnTo>
                    <a:pt x="229776" y="632496"/>
                  </a:lnTo>
                  <a:lnTo>
                    <a:pt x="186882" y="616147"/>
                  </a:lnTo>
                  <a:lnTo>
                    <a:pt x="147163" y="594124"/>
                  </a:lnTo>
                  <a:lnTo>
                    <a:pt x="111119" y="566927"/>
                  </a:lnTo>
                  <a:lnTo>
                    <a:pt x="79248" y="535056"/>
                  </a:lnTo>
                  <a:lnTo>
                    <a:pt x="52051" y="499012"/>
                  </a:lnTo>
                  <a:lnTo>
                    <a:pt x="30028" y="459293"/>
                  </a:lnTo>
                  <a:lnTo>
                    <a:pt x="13679" y="416399"/>
                  </a:lnTo>
                  <a:lnTo>
                    <a:pt x="3503" y="370831"/>
                  </a:lnTo>
                  <a:lnTo>
                    <a:pt x="0" y="323088"/>
                  </a:lnTo>
                  <a:close/>
                </a:path>
              </a:pathLst>
            </a:custGeom>
            <a:ln w="25908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916851" y="111252"/>
            <a:ext cx="5614035" cy="897255"/>
            <a:chOff x="1916851" y="111252"/>
            <a:chExt cx="5614035" cy="8972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16851" y="361648"/>
              <a:ext cx="1315126" cy="29592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66287" y="111252"/>
              <a:ext cx="1075182" cy="89687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10355" y="111252"/>
              <a:ext cx="2948178" cy="89687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17336" y="111252"/>
              <a:ext cx="1413510" cy="896874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877948" y="200609"/>
            <a:ext cx="538861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Вимоги</a:t>
            </a:r>
            <a:r>
              <a:rPr spc="-20" dirty="0"/>
              <a:t> до</a:t>
            </a:r>
            <a:r>
              <a:rPr spc="-5" dirty="0"/>
              <a:t> </a:t>
            </a:r>
            <a:r>
              <a:rPr spc="-15" dirty="0"/>
              <a:t>аудиторських</a:t>
            </a:r>
            <a:r>
              <a:rPr spc="-35" dirty="0"/>
              <a:t> </a:t>
            </a:r>
            <a:r>
              <a:rPr spc="-5" dirty="0"/>
              <a:t>фірм</a:t>
            </a:r>
          </a:p>
        </p:txBody>
      </p:sp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65731" y="5650819"/>
            <a:ext cx="8559578" cy="1074329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474370" y="5678830"/>
            <a:ext cx="761492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354965" algn="l"/>
                <a:tab pos="355600" algn="l"/>
              </a:tabLst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Заборонено 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надавати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аудиторські 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послуги як органам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державної </a:t>
            </a:r>
            <a:r>
              <a:rPr sz="2000" b="1" spc="-4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виконавчої влади, контрольно-ревізійним установам,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що 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мають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державно-владні</a:t>
            </a:r>
            <a:r>
              <a:rPr sz="20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повноваження,</a:t>
            </a:r>
            <a:r>
              <a:rPr sz="20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так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 і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окремим</a:t>
            </a:r>
            <a:r>
              <a:rPr sz="20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особам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01624" y="940498"/>
            <a:ext cx="8121015" cy="4618990"/>
            <a:chOff x="601624" y="940498"/>
            <a:chExt cx="8121015" cy="4618990"/>
          </a:xfrm>
        </p:grpSpPr>
        <p:sp>
          <p:nvSpPr>
            <p:cNvPr id="11" name="object 11"/>
            <p:cNvSpPr/>
            <p:nvPr/>
          </p:nvSpPr>
          <p:spPr>
            <a:xfrm>
              <a:off x="614641" y="953516"/>
              <a:ext cx="966469" cy="4592955"/>
            </a:xfrm>
            <a:custGeom>
              <a:avLst/>
              <a:gdLst/>
              <a:ahLst/>
              <a:cxnLst/>
              <a:rect l="l" t="t" r="r" b="b"/>
              <a:pathLst>
                <a:path w="966469" h="4592955">
                  <a:moveTo>
                    <a:pt x="15290" y="0"/>
                  </a:moveTo>
                  <a:lnTo>
                    <a:pt x="49261" y="34467"/>
                  </a:lnTo>
                  <a:lnTo>
                    <a:pt x="82614" y="69310"/>
                  </a:lnTo>
                  <a:lnTo>
                    <a:pt x="115349" y="104524"/>
                  </a:lnTo>
                  <a:lnTo>
                    <a:pt x="147467" y="140101"/>
                  </a:lnTo>
                  <a:lnTo>
                    <a:pt x="178967" y="176034"/>
                  </a:lnTo>
                  <a:lnTo>
                    <a:pt x="209849" y="212317"/>
                  </a:lnTo>
                  <a:lnTo>
                    <a:pt x="240113" y="248941"/>
                  </a:lnTo>
                  <a:lnTo>
                    <a:pt x="269760" y="285902"/>
                  </a:lnTo>
                  <a:lnTo>
                    <a:pt x="298790" y="323190"/>
                  </a:lnTo>
                  <a:lnTo>
                    <a:pt x="327202" y="360800"/>
                  </a:lnTo>
                  <a:lnTo>
                    <a:pt x="354996" y="398725"/>
                  </a:lnTo>
                  <a:lnTo>
                    <a:pt x="382172" y="436958"/>
                  </a:lnTo>
                  <a:lnTo>
                    <a:pt x="408731" y="475491"/>
                  </a:lnTo>
                  <a:lnTo>
                    <a:pt x="434672" y="514318"/>
                  </a:lnTo>
                  <a:lnTo>
                    <a:pt x="459996" y="553433"/>
                  </a:lnTo>
                  <a:lnTo>
                    <a:pt x="484701" y="592827"/>
                  </a:lnTo>
                  <a:lnTo>
                    <a:pt x="508790" y="632495"/>
                  </a:lnTo>
                  <a:lnTo>
                    <a:pt x="532260" y="672428"/>
                  </a:lnTo>
                  <a:lnTo>
                    <a:pt x="555113" y="712621"/>
                  </a:lnTo>
                  <a:lnTo>
                    <a:pt x="577348" y="753067"/>
                  </a:lnTo>
                  <a:lnTo>
                    <a:pt x="598966" y="793758"/>
                  </a:lnTo>
                  <a:lnTo>
                    <a:pt x="619966" y="834688"/>
                  </a:lnTo>
                  <a:lnTo>
                    <a:pt x="640348" y="875849"/>
                  </a:lnTo>
                  <a:lnTo>
                    <a:pt x="660113" y="917235"/>
                  </a:lnTo>
                  <a:lnTo>
                    <a:pt x="679260" y="958839"/>
                  </a:lnTo>
                  <a:lnTo>
                    <a:pt x="697789" y="1000654"/>
                  </a:lnTo>
                  <a:lnTo>
                    <a:pt x="715701" y="1042672"/>
                  </a:lnTo>
                  <a:lnTo>
                    <a:pt x="732995" y="1084888"/>
                  </a:lnTo>
                  <a:lnTo>
                    <a:pt x="749672" y="1127294"/>
                  </a:lnTo>
                  <a:lnTo>
                    <a:pt x="765730" y="1169884"/>
                  </a:lnTo>
                  <a:lnTo>
                    <a:pt x="781171" y="1212650"/>
                  </a:lnTo>
                  <a:lnTo>
                    <a:pt x="795995" y="1255585"/>
                  </a:lnTo>
                  <a:lnTo>
                    <a:pt x="810201" y="1298682"/>
                  </a:lnTo>
                  <a:lnTo>
                    <a:pt x="823789" y="1341936"/>
                  </a:lnTo>
                  <a:lnTo>
                    <a:pt x="836760" y="1385338"/>
                  </a:lnTo>
                  <a:lnTo>
                    <a:pt x="849113" y="1428881"/>
                  </a:lnTo>
                  <a:lnTo>
                    <a:pt x="860848" y="1472560"/>
                  </a:lnTo>
                  <a:lnTo>
                    <a:pt x="871965" y="1516366"/>
                  </a:lnTo>
                  <a:lnTo>
                    <a:pt x="882465" y="1560294"/>
                  </a:lnTo>
                  <a:lnTo>
                    <a:pt x="892348" y="1604335"/>
                  </a:lnTo>
                  <a:lnTo>
                    <a:pt x="901612" y="1648484"/>
                  </a:lnTo>
                  <a:lnTo>
                    <a:pt x="910260" y="1692733"/>
                  </a:lnTo>
                  <a:lnTo>
                    <a:pt x="918289" y="1737076"/>
                  </a:lnTo>
                  <a:lnTo>
                    <a:pt x="925701" y="1781505"/>
                  </a:lnTo>
                  <a:lnTo>
                    <a:pt x="932495" y="1826013"/>
                  </a:lnTo>
                  <a:lnTo>
                    <a:pt x="938671" y="1870594"/>
                  </a:lnTo>
                  <a:lnTo>
                    <a:pt x="944230" y="1915241"/>
                  </a:lnTo>
                  <a:lnTo>
                    <a:pt x="949171" y="1959946"/>
                  </a:lnTo>
                  <a:lnTo>
                    <a:pt x="953495" y="2004704"/>
                  </a:lnTo>
                  <a:lnTo>
                    <a:pt x="957201" y="2049506"/>
                  </a:lnTo>
                  <a:lnTo>
                    <a:pt x="960289" y="2094347"/>
                  </a:lnTo>
                  <a:lnTo>
                    <a:pt x="962759" y="2139218"/>
                  </a:lnTo>
                  <a:lnTo>
                    <a:pt x="964612" y="2184114"/>
                  </a:lnTo>
                  <a:lnTo>
                    <a:pt x="965848" y="2229027"/>
                  </a:lnTo>
                  <a:lnTo>
                    <a:pt x="966465" y="2273950"/>
                  </a:lnTo>
                  <a:lnTo>
                    <a:pt x="966465" y="2318877"/>
                  </a:lnTo>
                  <a:lnTo>
                    <a:pt x="965848" y="2363800"/>
                  </a:lnTo>
                  <a:lnTo>
                    <a:pt x="964612" y="2408713"/>
                  </a:lnTo>
                  <a:lnTo>
                    <a:pt x="962759" y="2453609"/>
                  </a:lnTo>
                  <a:lnTo>
                    <a:pt x="960289" y="2498480"/>
                  </a:lnTo>
                  <a:lnTo>
                    <a:pt x="957201" y="2543321"/>
                  </a:lnTo>
                  <a:lnTo>
                    <a:pt x="953495" y="2588123"/>
                  </a:lnTo>
                  <a:lnTo>
                    <a:pt x="949171" y="2632881"/>
                  </a:lnTo>
                  <a:lnTo>
                    <a:pt x="944230" y="2677586"/>
                  </a:lnTo>
                  <a:lnTo>
                    <a:pt x="938671" y="2722233"/>
                  </a:lnTo>
                  <a:lnTo>
                    <a:pt x="932495" y="2766814"/>
                  </a:lnTo>
                  <a:lnTo>
                    <a:pt x="925701" y="2811322"/>
                  </a:lnTo>
                  <a:lnTo>
                    <a:pt x="918289" y="2855751"/>
                  </a:lnTo>
                  <a:lnTo>
                    <a:pt x="910260" y="2900094"/>
                  </a:lnTo>
                  <a:lnTo>
                    <a:pt x="901612" y="2944343"/>
                  </a:lnTo>
                  <a:lnTo>
                    <a:pt x="892348" y="2988492"/>
                  </a:lnTo>
                  <a:lnTo>
                    <a:pt x="882465" y="3032533"/>
                  </a:lnTo>
                  <a:lnTo>
                    <a:pt x="871965" y="3076461"/>
                  </a:lnTo>
                  <a:lnTo>
                    <a:pt x="860848" y="3120267"/>
                  </a:lnTo>
                  <a:lnTo>
                    <a:pt x="849113" y="3163946"/>
                  </a:lnTo>
                  <a:lnTo>
                    <a:pt x="836760" y="3207489"/>
                  </a:lnTo>
                  <a:lnTo>
                    <a:pt x="823789" y="3250891"/>
                  </a:lnTo>
                  <a:lnTo>
                    <a:pt x="810201" y="3294145"/>
                  </a:lnTo>
                  <a:lnTo>
                    <a:pt x="795995" y="3337242"/>
                  </a:lnTo>
                  <a:lnTo>
                    <a:pt x="781171" y="3380177"/>
                  </a:lnTo>
                  <a:lnTo>
                    <a:pt x="765730" y="3422943"/>
                  </a:lnTo>
                  <a:lnTo>
                    <a:pt x="749672" y="3465533"/>
                  </a:lnTo>
                  <a:lnTo>
                    <a:pt x="732995" y="3507939"/>
                  </a:lnTo>
                  <a:lnTo>
                    <a:pt x="715701" y="3550155"/>
                  </a:lnTo>
                  <a:lnTo>
                    <a:pt x="697789" y="3592173"/>
                  </a:lnTo>
                  <a:lnTo>
                    <a:pt x="679260" y="3633988"/>
                  </a:lnTo>
                  <a:lnTo>
                    <a:pt x="660113" y="3675592"/>
                  </a:lnTo>
                  <a:lnTo>
                    <a:pt x="640348" y="3716978"/>
                  </a:lnTo>
                  <a:lnTo>
                    <a:pt x="619966" y="3758139"/>
                  </a:lnTo>
                  <a:lnTo>
                    <a:pt x="598966" y="3799069"/>
                  </a:lnTo>
                  <a:lnTo>
                    <a:pt x="577348" y="3839760"/>
                  </a:lnTo>
                  <a:lnTo>
                    <a:pt x="555113" y="3880206"/>
                  </a:lnTo>
                  <a:lnTo>
                    <a:pt x="532260" y="3920399"/>
                  </a:lnTo>
                  <a:lnTo>
                    <a:pt x="508790" y="3960332"/>
                  </a:lnTo>
                  <a:lnTo>
                    <a:pt x="484701" y="4000000"/>
                  </a:lnTo>
                  <a:lnTo>
                    <a:pt x="459996" y="4039394"/>
                  </a:lnTo>
                  <a:lnTo>
                    <a:pt x="434672" y="4078509"/>
                  </a:lnTo>
                  <a:lnTo>
                    <a:pt x="408731" y="4117336"/>
                  </a:lnTo>
                  <a:lnTo>
                    <a:pt x="382172" y="4155869"/>
                  </a:lnTo>
                  <a:lnTo>
                    <a:pt x="354996" y="4194102"/>
                  </a:lnTo>
                  <a:lnTo>
                    <a:pt x="327202" y="4232027"/>
                  </a:lnTo>
                  <a:lnTo>
                    <a:pt x="298790" y="4269637"/>
                  </a:lnTo>
                  <a:lnTo>
                    <a:pt x="269760" y="4306925"/>
                  </a:lnTo>
                  <a:lnTo>
                    <a:pt x="240113" y="4343886"/>
                  </a:lnTo>
                  <a:lnTo>
                    <a:pt x="209849" y="4380510"/>
                  </a:lnTo>
                  <a:lnTo>
                    <a:pt x="178967" y="4416793"/>
                  </a:lnTo>
                  <a:lnTo>
                    <a:pt x="147467" y="4452726"/>
                  </a:lnTo>
                  <a:lnTo>
                    <a:pt x="115349" y="4488303"/>
                  </a:lnTo>
                  <a:lnTo>
                    <a:pt x="82614" y="4523517"/>
                  </a:lnTo>
                  <a:lnTo>
                    <a:pt x="49261" y="4558360"/>
                  </a:lnTo>
                  <a:lnTo>
                    <a:pt x="15290" y="4592828"/>
                  </a:lnTo>
                  <a:lnTo>
                    <a:pt x="0" y="4577588"/>
                  </a:lnTo>
                  <a:lnTo>
                    <a:pt x="34047" y="4543035"/>
                  </a:lnTo>
                  <a:lnTo>
                    <a:pt x="67471" y="4508102"/>
                  </a:lnTo>
                  <a:lnTo>
                    <a:pt x="100269" y="4472795"/>
                  </a:lnTo>
                  <a:lnTo>
                    <a:pt x="132443" y="4437120"/>
                  </a:lnTo>
                  <a:lnTo>
                    <a:pt x="163992" y="4401086"/>
                  </a:lnTo>
                  <a:lnTo>
                    <a:pt x="194916" y="4364699"/>
                  </a:lnTo>
                  <a:lnTo>
                    <a:pt x="225216" y="4327966"/>
                  </a:lnTo>
                  <a:lnTo>
                    <a:pt x="254891" y="4290894"/>
                  </a:lnTo>
                  <a:lnTo>
                    <a:pt x="283941" y="4253490"/>
                  </a:lnTo>
                  <a:lnTo>
                    <a:pt x="312366" y="4215762"/>
                  </a:lnTo>
                  <a:lnTo>
                    <a:pt x="340167" y="4177716"/>
                  </a:lnTo>
                  <a:lnTo>
                    <a:pt x="367342" y="4139360"/>
                  </a:lnTo>
                  <a:lnTo>
                    <a:pt x="393894" y="4100700"/>
                  </a:lnTo>
                  <a:lnTo>
                    <a:pt x="419820" y="4061744"/>
                  </a:lnTo>
                  <a:lnTo>
                    <a:pt x="445122" y="4022498"/>
                  </a:lnTo>
                  <a:lnTo>
                    <a:pt x="469799" y="3982970"/>
                  </a:lnTo>
                  <a:lnTo>
                    <a:pt x="493851" y="3943167"/>
                  </a:lnTo>
                  <a:lnTo>
                    <a:pt x="517278" y="3903096"/>
                  </a:lnTo>
                  <a:lnTo>
                    <a:pt x="540081" y="3862763"/>
                  </a:lnTo>
                  <a:lnTo>
                    <a:pt x="562259" y="3822177"/>
                  </a:lnTo>
                  <a:lnTo>
                    <a:pt x="583812" y="3781343"/>
                  </a:lnTo>
                  <a:lnTo>
                    <a:pt x="604741" y="3740269"/>
                  </a:lnTo>
                  <a:lnTo>
                    <a:pt x="625045" y="3698963"/>
                  </a:lnTo>
                  <a:lnTo>
                    <a:pt x="644724" y="3657431"/>
                  </a:lnTo>
                  <a:lnTo>
                    <a:pt x="663778" y="3615679"/>
                  </a:lnTo>
                  <a:lnTo>
                    <a:pt x="682208" y="3573717"/>
                  </a:lnTo>
                  <a:lnTo>
                    <a:pt x="700013" y="3531549"/>
                  </a:lnTo>
                  <a:lnTo>
                    <a:pt x="717193" y="3489184"/>
                  </a:lnTo>
                  <a:lnTo>
                    <a:pt x="733748" y="3446628"/>
                  </a:lnTo>
                  <a:lnTo>
                    <a:pt x="749679" y="3403889"/>
                  </a:lnTo>
                  <a:lnTo>
                    <a:pt x="764985" y="3360973"/>
                  </a:lnTo>
                  <a:lnTo>
                    <a:pt x="779666" y="3317888"/>
                  </a:lnTo>
                  <a:lnTo>
                    <a:pt x="793723" y="3274641"/>
                  </a:lnTo>
                  <a:lnTo>
                    <a:pt x="807154" y="3231238"/>
                  </a:lnTo>
                  <a:lnTo>
                    <a:pt x="819961" y="3187687"/>
                  </a:lnTo>
                  <a:lnTo>
                    <a:pt x="832144" y="3143995"/>
                  </a:lnTo>
                  <a:lnTo>
                    <a:pt x="843701" y="3100169"/>
                  </a:lnTo>
                  <a:lnTo>
                    <a:pt x="854634" y="3056216"/>
                  </a:lnTo>
                  <a:lnTo>
                    <a:pt x="864942" y="3012143"/>
                  </a:lnTo>
                  <a:lnTo>
                    <a:pt x="874626" y="2967956"/>
                  </a:lnTo>
                  <a:lnTo>
                    <a:pt x="883684" y="2923665"/>
                  </a:lnTo>
                  <a:lnTo>
                    <a:pt x="892118" y="2879274"/>
                  </a:lnTo>
                  <a:lnTo>
                    <a:pt x="899927" y="2834791"/>
                  </a:lnTo>
                  <a:lnTo>
                    <a:pt x="907112" y="2790224"/>
                  </a:lnTo>
                  <a:lnTo>
                    <a:pt x="913671" y="2745579"/>
                  </a:lnTo>
                  <a:lnTo>
                    <a:pt x="919606" y="2700864"/>
                  </a:lnTo>
                  <a:lnTo>
                    <a:pt x="924917" y="2656085"/>
                  </a:lnTo>
                  <a:lnTo>
                    <a:pt x="929602" y="2611249"/>
                  </a:lnTo>
                  <a:lnTo>
                    <a:pt x="933663" y="2566365"/>
                  </a:lnTo>
                  <a:lnTo>
                    <a:pt x="937099" y="2521437"/>
                  </a:lnTo>
                  <a:lnTo>
                    <a:pt x="939910" y="2476475"/>
                  </a:lnTo>
                  <a:lnTo>
                    <a:pt x="942097" y="2431484"/>
                  </a:lnTo>
                  <a:lnTo>
                    <a:pt x="943659" y="2386472"/>
                  </a:lnTo>
                  <a:lnTo>
                    <a:pt x="944596" y="2341447"/>
                  </a:lnTo>
                  <a:lnTo>
                    <a:pt x="944908" y="2296413"/>
                  </a:lnTo>
                  <a:lnTo>
                    <a:pt x="944596" y="2251380"/>
                  </a:lnTo>
                  <a:lnTo>
                    <a:pt x="943659" y="2206355"/>
                  </a:lnTo>
                  <a:lnTo>
                    <a:pt x="942097" y="2161343"/>
                  </a:lnTo>
                  <a:lnTo>
                    <a:pt x="939910" y="2116352"/>
                  </a:lnTo>
                  <a:lnTo>
                    <a:pt x="937099" y="2071390"/>
                  </a:lnTo>
                  <a:lnTo>
                    <a:pt x="933663" y="2026462"/>
                  </a:lnTo>
                  <a:lnTo>
                    <a:pt x="929602" y="1981578"/>
                  </a:lnTo>
                  <a:lnTo>
                    <a:pt x="924917" y="1936742"/>
                  </a:lnTo>
                  <a:lnTo>
                    <a:pt x="919606" y="1891963"/>
                  </a:lnTo>
                  <a:lnTo>
                    <a:pt x="913671" y="1847248"/>
                  </a:lnTo>
                  <a:lnTo>
                    <a:pt x="907112" y="1802603"/>
                  </a:lnTo>
                  <a:lnTo>
                    <a:pt x="899927" y="1758036"/>
                  </a:lnTo>
                  <a:lnTo>
                    <a:pt x="892118" y="1713553"/>
                  </a:lnTo>
                  <a:lnTo>
                    <a:pt x="883684" y="1669162"/>
                  </a:lnTo>
                  <a:lnTo>
                    <a:pt x="874626" y="1624871"/>
                  </a:lnTo>
                  <a:lnTo>
                    <a:pt x="864942" y="1580684"/>
                  </a:lnTo>
                  <a:lnTo>
                    <a:pt x="854634" y="1536611"/>
                  </a:lnTo>
                  <a:lnTo>
                    <a:pt x="843701" y="1492658"/>
                  </a:lnTo>
                  <a:lnTo>
                    <a:pt x="832144" y="1448832"/>
                  </a:lnTo>
                  <a:lnTo>
                    <a:pt x="819961" y="1405140"/>
                  </a:lnTo>
                  <a:lnTo>
                    <a:pt x="807154" y="1361589"/>
                  </a:lnTo>
                  <a:lnTo>
                    <a:pt x="793723" y="1318186"/>
                  </a:lnTo>
                  <a:lnTo>
                    <a:pt x="779666" y="1274939"/>
                  </a:lnTo>
                  <a:lnTo>
                    <a:pt x="764985" y="1231854"/>
                  </a:lnTo>
                  <a:lnTo>
                    <a:pt x="749679" y="1188938"/>
                  </a:lnTo>
                  <a:lnTo>
                    <a:pt x="733748" y="1146199"/>
                  </a:lnTo>
                  <a:lnTo>
                    <a:pt x="717193" y="1103643"/>
                  </a:lnTo>
                  <a:lnTo>
                    <a:pt x="700013" y="1061278"/>
                  </a:lnTo>
                  <a:lnTo>
                    <a:pt x="682208" y="1019110"/>
                  </a:lnTo>
                  <a:lnTo>
                    <a:pt x="663778" y="977148"/>
                  </a:lnTo>
                  <a:lnTo>
                    <a:pt x="644724" y="935396"/>
                  </a:lnTo>
                  <a:lnTo>
                    <a:pt x="625045" y="893864"/>
                  </a:lnTo>
                  <a:lnTo>
                    <a:pt x="604741" y="852558"/>
                  </a:lnTo>
                  <a:lnTo>
                    <a:pt x="583812" y="811484"/>
                  </a:lnTo>
                  <a:lnTo>
                    <a:pt x="562259" y="770650"/>
                  </a:lnTo>
                  <a:lnTo>
                    <a:pt x="540081" y="730064"/>
                  </a:lnTo>
                  <a:lnTo>
                    <a:pt x="517278" y="689731"/>
                  </a:lnTo>
                  <a:lnTo>
                    <a:pt x="493851" y="649660"/>
                  </a:lnTo>
                  <a:lnTo>
                    <a:pt x="469799" y="609857"/>
                  </a:lnTo>
                  <a:lnTo>
                    <a:pt x="445122" y="570329"/>
                  </a:lnTo>
                  <a:lnTo>
                    <a:pt x="419820" y="531083"/>
                  </a:lnTo>
                  <a:lnTo>
                    <a:pt x="393894" y="492127"/>
                  </a:lnTo>
                  <a:lnTo>
                    <a:pt x="367342" y="453467"/>
                  </a:lnTo>
                  <a:lnTo>
                    <a:pt x="340167" y="415111"/>
                  </a:lnTo>
                  <a:lnTo>
                    <a:pt x="312366" y="377065"/>
                  </a:lnTo>
                  <a:lnTo>
                    <a:pt x="283941" y="339337"/>
                  </a:lnTo>
                  <a:lnTo>
                    <a:pt x="254891" y="301933"/>
                  </a:lnTo>
                  <a:lnTo>
                    <a:pt x="225216" y="264861"/>
                  </a:lnTo>
                  <a:lnTo>
                    <a:pt x="194916" y="228128"/>
                  </a:lnTo>
                  <a:lnTo>
                    <a:pt x="163992" y="191741"/>
                  </a:lnTo>
                  <a:lnTo>
                    <a:pt x="132443" y="155707"/>
                  </a:lnTo>
                  <a:lnTo>
                    <a:pt x="100269" y="120032"/>
                  </a:lnTo>
                  <a:lnTo>
                    <a:pt x="67471" y="84725"/>
                  </a:lnTo>
                  <a:lnTo>
                    <a:pt x="34047" y="49792"/>
                  </a:lnTo>
                  <a:lnTo>
                    <a:pt x="0" y="15239"/>
                  </a:lnTo>
                  <a:lnTo>
                    <a:pt x="15290" y="0"/>
                  </a:lnTo>
                  <a:close/>
                </a:path>
              </a:pathLst>
            </a:custGeom>
            <a:ln w="25908">
              <a:solidFill>
                <a:srgbClr val="F795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49452" y="1068311"/>
              <a:ext cx="7773161" cy="82221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17220" y="1062228"/>
              <a:ext cx="754380" cy="75438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617220" y="1062228"/>
              <a:ext cx="754380" cy="754380"/>
            </a:xfrm>
            <a:custGeom>
              <a:avLst/>
              <a:gdLst/>
              <a:ahLst/>
              <a:cxnLst/>
              <a:rect l="l" t="t" r="r" b="b"/>
              <a:pathLst>
                <a:path w="754380" h="754380">
                  <a:moveTo>
                    <a:pt x="0" y="377189"/>
                  </a:moveTo>
                  <a:lnTo>
                    <a:pt x="2938" y="329883"/>
                  </a:lnTo>
                  <a:lnTo>
                    <a:pt x="11519" y="284327"/>
                  </a:lnTo>
                  <a:lnTo>
                    <a:pt x="25388" y="240878"/>
                  </a:lnTo>
                  <a:lnTo>
                    <a:pt x="44193" y="199887"/>
                  </a:lnTo>
                  <a:lnTo>
                    <a:pt x="67579" y="161709"/>
                  </a:lnTo>
                  <a:lnTo>
                    <a:pt x="95193" y="126697"/>
                  </a:lnTo>
                  <a:lnTo>
                    <a:pt x="126682" y="95206"/>
                  </a:lnTo>
                  <a:lnTo>
                    <a:pt x="161692" y="67589"/>
                  </a:lnTo>
                  <a:lnTo>
                    <a:pt x="199870" y="44200"/>
                  </a:lnTo>
                  <a:lnTo>
                    <a:pt x="240862" y="25393"/>
                  </a:lnTo>
                  <a:lnTo>
                    <a:pt x="284315" y="11521"/>
                  </a:lnTo>
                  <a:lnTo>
                    <a:pt x="329875" y="2939"/>
                  </a:lnTo>
                  <a:lnTo>
                    <a:pt x="377189" y="0"/>
                  </a:lnTo>
                  <a:lnTo>
                    <a:pt x="424504" y="2939"/>
                  </a:lnTo>
                  <a:lnTo>
                    <a:pt x="470064" y="11521"/>
                  </a:lnTo>
                  <a:lnTo>
                    <a:pt x="513517" y="25393"/>
                  </a:lnTo>
                  <a:lnTo>
                    <a:pt x="554509" y="44200"/>
                  </a:lnTo>
                  <a:lnTo>
                    <a:pt x="592687" y="67589"/>
                  </a:lnTo>
                  <a:lnTo>
                    <a:pt x="627697" y="95206"/>
                  </a:lnTo>
                  <a:lnTo>
                    <a:pt x="659186" y="126697"/>
                  </a:lnTo>
                  <a:lnTo>
                    <a:pt x="686800" y="161709"/>
                  </a:lnTo>
                  <a:lnTo>
                    <a:pt x="710186" y="199887"/>
                  </a:lnTo>
                  <a:lnTo>
                    <a:pt x="728991" y="240878"/>
                  </a:lnTo>
                  <a:lnTo>
                    <a:pt x="742860" y="284327"/>
                  </a:lnTo>
                  <a:lnTo>
                    <a:pt x="751441" y="329883"/>
                  </a:lnTo>
                  <a:lnTo>
                    <a:pt x="754380" y="377189"/>
                  </a:lnTo>
                  <a:lnTo>
                    <a:pt x="751441" y="424496"/>
                  </a:lnTo>
                  <a:lnTo>
                    <a:pt x="742860" y="470052"/>
                  </a:lnTo>
                  <a:lnTo>
                    <a:pt x="728991" y="513501"/>
                  </a:lnTo>
                  <a:lnTo>
                    <a:pt x="710186" y="554492"/>
                  </a:lnTo>
                  <a:lnTo>
                    <a:pt x="686800" y="592670"/>
                  </a:lnTo>
                  <a:lnTo>
                    <a:pt x="659186" y="627682"/>
                  </a:lnTo>
                  <a:lnTo>
                    <a:pt x="627697" y="659173"/>
                  </a:lnTo>
                  <a:lnTo>
                    <a:pt x="592687" y="686790"/>
                  </a:lnTo>
                  <a:lnTo>
                    <a:pt x="554509" y="710179"/>
                  </a:lnTo>
                  <a:lnTo>
                    <a:pt x="513517" y="728986"/>
                  </a:lnTo>
                  <a:lnTo>
                    <a:pt x="470064" y="742858"/>
                  </a:lnTo>
                  <a:lnTo>
                    <a:pt x="424504" y="751440"/>
                  </a:lnTo>
                  <a:lnTo>
                    <a:pt x="377189" y="754380"/>
                  </a:lnTo>
                  <a:lnTo>
                    <a:pt x="329875" y="751440"/>
                  </a:lnTo>
                  <a:lnTo>
                    <a:pt x="284315" y="742858"/>
                  </a:lnTo>
                  <a:lnTo>
                    <a:pt x="240862" y="728986"/>
                  </a:lnTo>
                  <a:lnTo>
                    <a:pt x="199870" y="710179"/>
                  </a:lnTo>
                  <a:lnTo>
                    <a:pt x="161692" y="686790"/>
                  </a:lnTo>
                  <a:lnTo>
                    <a:pt x="126682" y="659173"/>
                  </a:lnTo>
                  <a:lnTo>
                    <a:pt x="95193" y="627682"/>
                  </a:lnTo>
                  <a:lnTo>
                    <a:pt x="67579" y="592670"/>
                  </a:lnTo>
                  <a:lnTo>
                    <a:pt x="44193" y="554492"/>
                  </a:lnTo>
                  <a:lnTo>
                    <a:pt x="25388" y="513501"/>
                  </a:lnTo>
                  <a:lnTo>
                    <a:pt x="11519" y="470052"/>
                  </a:lnTo>
                  <a:lnTo>
                    <a:pt x="2938" y="424496"/>
                  </a:lnTo>
                  <a:lnTo>
                    <a:pt x="0" y="377189"/>
                  </a:lnTo>
                  <a:close/>
                </a:path>
              </a:pathLst>
            </a:custGeom>
            <a:ln w="9144">
              <a:solidFill>
                <a:srgbClr val="4AAC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82268" y="1972055"/>
              <a:ext cx="7340346" cy="82372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50036" y="1967483"/>
              <a:ext cx="754380" cy="75437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050036" y="1967483"/>
              <a:ext cx="754380" cy="754380"/>
            </a:xfrm>
            <a:custGeom>
              <a:avLst/>
              <a:gdLst/>
              <a:ahLst/>
              <a:cxnLst/>
              <a:rect l="l" t="t" r="r" b="b"/>
              <a:pathLst>
                <a:path w="754380" h="754380">
                  <a:moveTo>
                    <a:pt x="0" y="377189"/>
                  </a:moveTo>
                  <a:lnTo>
                    <a:pt x="2938" y="329883"/>
                  </a:lnTo>
                  <a:lnTo>
                    <a:pt x="11519" y="284327"/>
                  </a:lnTo>
                  <a:lnTo>
                    <a:pt x="25388" y="240878"/>
                  </a:lnTo>
                  <a:lnTo>
                    <a:pt x="44193" y="199887"/>
                  </a:lnTo>
                  <a:lnTo>
                    <a:pt x="67579" y="161709"/>
                  </a:lnTo>
                  <a:lnTo>
                    <a:pt x="95193" y="126697"/>
                  </a:lnTo>
                  <a:lnTo>
                    <a:pt x="126682" y="95206"/>
                  </a:lnTo>
                  <a:lnTo>
                    <a:pt x="161692" y="67589"/>
                  </a:lnTo>
                  <a:lnTo>
                    <a:pt x="199870" y="44200"/>
                  </a:lnTo>
                  <a:lnTo>
                    <a:pt x="240862" y="25393"/>
                  </a:lnTo>
                  <a:lnTo>
                    <a:pt x="284315" y="11521"/>
                  </a:lnTo>
                  <a:lnTo>
                    <a:pt x="329875" y="2939"/>
                  </a:lnTo>
                  <a:lnTo>
                    <a:pt x="377189" y="0"/>
                  </a:lnTo>
                  <a:lnTo>
                    <a:pt x="424496" y="2939"/>
                  </a:lnTo>
                  <a:lnTo>
                    <a:pt x="470052" y="11521"/>
                  </a:lnTo>
                  <a:lnTo>
                    <a:pt x="513501" y="25393"/>
                  </a:lnTo>
                  <a:lnTo>
                    <a:pt x="554492" y="44200"/>
                  </a:lnTo>
                  <a:lnTo>
                    <a:pt x="592670" y="67589"/>
                  </a:lnTo>
                  <a:lnTo>
                    <a:pt x="627682" y="95206"/>
                  </a:lnTo>
                  <a:lnTo>
                    <a:pt x="659173" y="126697"/>
                  </a:lnTo>
                  <a:lnTo>
                    <a:pt x="686790" y="161709"/>
                  </a:lnTo>
                  <a:lnTo>
                    <a:pt x="710179" y="199887"/>
                  </a:lnTo>
                  <a:lnTo>
                    <a:pt x="728986" y="240878"/>
                  </a:lnTo>
                  <a:lnTo>
                    <a:pt x="742858" y="284327"/>
                  </a:lnTo>
                  <a:lnTo>
                    <a:pt x="751440" y="329883"/>
                  </a:lnTo>
                  <a:lnTo>
                    <a:pt x="754380" y="377189"/>
                  </a:lnTo>
                  <a:lnTo>
                    <a:pt x="751440" y="424496"/>
                  </a:lnTo>
                  <a:lnTo>
                    <a:pt x="742858" y="470052"/>
                  </a:lnTo>
                  <a:lnTo>
                    <a:pt x="728986" y="513501"/>
                  </a:lnTo>
                  <a:lnTo>
                    <a:pt x="710179" y="554492"/>
                  </a:lnTo>
                  <a:lnTo>
                    <a:pt x="686790" y="592670"/>
                  </a:lnTo>
                  <a:lnTo>
                    <a:pt x="659173" y="627682"/>
                  </a:lnTo>
                  <a:lnTo>
                    <a:pt x="627682" y="659173"/>
                  </a:lnTo>
                  <a:lnTo>
                    <a:pt x="592670" y="686790"/>
                  </a:lnTo>
                  <a:lnTo>
                    <a:pt x="554492" y="710179"/>
                  </a:lnTo>
                  <a:lnTo>
                    <a:pt x="513501" y="728986"/>
                  </a:lnTo>
                  <a:lnTo>
                    <a:pt x="470052" y="742858"/>
                  </a:lnTo>
                  <a:lnTo>
                    <a:pt x="424496" y="751440"/>
                  </a:lnTo>
                  <a:lnTo>
                    <a:pt x="377189" y="754379"/>
                  </a:lnTo>
                  <a:lnTo>
                    <a:pt x="329875" y="751440"/>
                  </a:lnTo>
                  <a:lnTo>
                    <a:pt x="284315" y="742858"/>
                  </a:lnTo>
                  <a:lnTo>
                    <a:pt x="240862" y="728986"/>
                  </a:lnTo>
                  <a:lnTo>
                    <a:pt x="199870" y="710179"/>
                  </a:lnTo>
                  <a:lnTo>
                    <a:pt x="161692" y="686790"/>
                  </a:lnTo>
                  <a:lnTo>
                    <a:pt x="126682" y="659173"/>
                  </a:lnTo>
                  <a:lnTo>
                    <a:pt x="95193" y="627682"/>
                  </a:lnTo>
                  <a:lnTo>
                    <a:pt x="67579" y="592670"/>
                  </a:lnTo>
                  <a:lnTo>
                    <a:pt x="44193" y="554492"/>
                  </a:lnTo>
                  <a:lnTo>
                    <a:pt x="25388" y="513501"/>
                  </a:lnTo>
                  <a:lnTo>
                    <a:pt x="11519" y="470052"/>
                  </a:lnTo>
                  <a:lnTo>
                    <a:pt x="2938" y="424496"/>
                  </a:lnTo>
                  <a:lnTo>
                    <a:pt x="0" y="377189"/>
                  </a:lnTo>
                  <a:close/>
                </a:path>
              </a:pathLst>
            </a:custGeom>
            <a:ln w="9144">
              <a:solidFill>
                <a:srgbClr val="47D39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14855" y="2877299"/>
              <a:ext cx="7207758" cy="82221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82624" y="2871215"/>
              <a:ext cx="754380" cy="754380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182624" y="2871215"/>
              <a:ext cx="754380" cy="754380"/>
            </a:xfrm>
            <a:custGeom>
              <a:avLst/>
              <a:gdLst/>
              <a:ahLst/>
              <a:cxnLst/>
              <a:rect l="l" t="t" r="r" b="b"/>
              <a:pathLst>
                <a:path w="754380" h="754379">
                  <a:moveTo>
                    <a:pt x="0" y="377189"/>
                  </a:moveTo>
                  <a:lnTo>
                    <a:pt x="2939" y="329883"/>
                  </a:lnTo>
                  <a:lnTo>
                    <a:pt x="11521" y="284327"/>
                  </a:lnTo>
                  <a:lnTo>
                    <a:pt x="25393" y="240878"/>
                  </a:lnTo>
                  <a:lnTo>
                    <a:pt x="44200" y="199887"/>
                  </a:lnTo>
                  <a:lnTo>
                    <a:pt x="67589" y="161709"/>
                  </a:lnTo>
                  <a:lnTo>
                    <a:pt x="95206" y="126697"/>
                  </a:lnTo>
                  <a:lnTo>
                    <a:pt x="126697" y="95206"/>
                  </a:lnTo>
                  <a:lnTo>
                    <a:pt x="161709" y="67589"/>
                  </a:lnTo>
                  <a:lnTo>
                    <a:pt x="199887" y="44200"/>
                  </a:lnTo>
                  <a:lnTo>
                    <a:pt x="240878" y="25393"/>
                  </a:lnTo>
                  <a:lnTo>
                    <a:pt x="284327" y="11521"/>
                  </a:lnTo>
                  <a:lnTo>
                    <a:pt x="329883" y="2939"/>
                  </a:lnTo>
                  <a:lnTo>
                    <a:pt x="377189" y="0"/>
                  </a:lnTo>
                  <a:lnTo>
                    <a:pt x="424496" y="2939"/>
                  </a:lnTo>
                  <a:lnTo>
                    <a:pt x="470052" y="11521"/>
                  </a:lnTo>
                  <a:lnTo>
                    <a:pt x="513501" y="25393"/>
                  </a:lnTo>
                  <a:lnTo>
                    <a:pt x="554492" y="44200"/>
                  </a:lnTo>
                  <a:lnTo>
                    <a:pt x="592670" y="67589"/>
                  </a:lnTo>
                  <a:lnTo>
                    <a:pt x="627682" y="95206"/>
                  </a:lnTo>
                  <a:lnTo>
                    <a:pt x="659173" y="126697"/>
                  </a:lnTo>
                  <a:lnTo>
                    <a:pt x="686790" y="161709"/>
                  </a:lnTo>
                  <a:lnTo>
                    <a:pt x="710179" y="199887"/>
                  </a:lnTo>
                  <a:lnTo>
                    <a:pt x="728986" y="240878"/>
                  </a:lnTo>
                  <a:lnTo>
                    <a:pt x="742858" y="284327"/>
                  </a:lnTo>
                  <a:lnTo>
                    <a:pt x="751440" y="329883"/>
                  </a:lnTo>
                  <a:lnTo>
                    <a:pt x="754380" y="377189"/>
                  </a:lnTo>
                  <a:lnTo>
                    <a:pt x="751440" y="424496"/>
                  </a:lnTo>
                  <a:lnTo>
                    <a:pt x="742858" y="470052"/>
                  </a:lnTo>
                  <a:lnTo>
                    <a:pt x="728986" y="513501"/>
                  </a:lnTo>
                  <a:lnTo>
                    <a:pt x="710179" y="554492"/>
                  </a:lnTo>
                  <a:lnTo>
                    <a:pt x="686790" y="592670"/>
                  </a:lnTo>
                  <a:lnTo>
                    <a:pt x="659173" y="627682"/>
                  </a:lnTo>
                  <a:lnTo>
                    <a:pt x="627682" y="659173"/>
                  </a:lnTo>
                  <a:lnTo>
                    <a:pt x="592670" y="686790"/>
                  </a:lnTo>
                  <a:lnTo>
                    <a:pt x="554492" y="710179"/>
                  </a:lnTo>
                  <a:lnTo>
                    <a:pt x="513501" y="728986"/>
                  </a:lnTo>
                  <a:lnTo>
                    <a:pt x="470052" y="742858"/>
                  </a:lnTo>
                  <a:lnTo>
                    <a:pt x="424496" y="751440"/>
                  </a:lnTo>
                  <a:lnTo>
                    <a:pt x="377189" y="754380"/>
                  </a:lnTo>
                  <a:lnTo>
                    <a:pt x="329883" y="751440"/>
                  </a:lnTo>
                  <a:lnTo>
                    <a:pt x="284327" y="742858"/>
                  </a:lnTo>
                  <a:lnTo>
                    <a:pt x="240878" y="728986"/>
                  </a:lnTo>
                  <a:lnTo>
                    <a:pt x="199887" y="710179"/>
                  </a:lnTo>
                  <a:lnTo>
                    <a:pt x="161709" y="686790"/>
                  </a:lnTo>
                  <a:lnTo>
                    <a:pt x="126697" y="659173"/>
                  </a:lnTo>
                  <a:lnTo>
                    <a:pt x="95206" y="627682"/>
                  </a:lnTo>
                  <a:lnTo>
                    <a:pt x="67589" y="592670"/>
                  </a:lnTo>
                  <a:lnTo>
                    <a:pt x="44200" y="554492"/>
                  </a:lnTo>
                  <a:lnTo>
                    <a:pt x="25393" y="513501"/>
                  </a:lnTo>
                  <a:lnTo>
                    <a:pt x="11521" y="470052"/>
                  </a:lnTo>
                  <a:lnTo>
                    <a:pt x="2939" y="424496"/>
                  </a:lnTo>
                  <a:lnTo>
                    <a:pt x="0" y="377189"/>
                  </a:lnTo>
                  <a:close/>
                </a:path>
              </a:pathLst>
            </a:custGeom>
            <a:ln w="9144">
              <a:solidFill>
                <a:srgbClr val="5FE0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82268" y="3781043"/>
              <a:ext cx="7340346" cy="823721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50036" y="3776471"/>
              <a:ext cx="754380" cy="754379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050036" y="3776471"/>
              <a:ext cx="754380" cy="754380"/>
            </a:xfrm>
            <a:custGeom>
              <a:avLst/>
              <a:gdLst/>
              <a:ahLst/>
              <a:cxnLst/>
              <a:rect l="l" t="t" r="r" b="b"/>
              <a:pathLst>
                <a:path w="754380" h="754379">
                  <a:moveTo>
                    <a:pt x="0" y="377189"/>
                  </a:moveTo>
                  <a:lnTo>
                    <a:pt x="2938" y="329883"/>
                  </a:lnTo>
                  <a:lnTo>
                    <a:pt x="11519" y="284327"/>
                  </a:lnTo>
                  <a:lnTo>
                    <a:pt x="25388" y="240878"/>
                  </a:lnTo>
                  <a:lnTo>
                    <a:pt x="44193" y="199887"/>
                  </a:lnTo>
                  <a:lnTo>
                    <a:pt x="67579" y="161709"/>
                  </a:lnTo>
                  <a:lnTo>
                    <a:pt x="95193" y="126697"/>
                  </a:lnTo>
                  <a:lnTo>
                    <a:pt x="126682" y="95206"/>
                  </a:lnTo>
                  <a:lnTo>
                    <a:pt x="161692" y="67589"/>
                  </a:lnTo>
                  <a:lnTo>
                    <a:pt x="199870" y="44200"/>
                  </a:lnTo>
                  <a:lnTo>
                    <a:pt x="240862" y="25393"/>
                  </a:lnTo>
                  <a:lnTo>
                    <a:pt x="284315" y="11521"/>
                  </a:lnTo>
                  <a:lnTo>
                    <a:pt x="329875" y="2939"/>
                  </a:lnTo>
                  <a:lnTo>
                    <a:pt x="377189" y="0"/>
                  </a:lnTo>
                  <a:lnTo>
                    <a:pt x="424496" y="2939"/>
                  </a:lnTo>
                  <a:lnTo>
                    <a:pt x="470052" y="11521"/>
                  </a:lnTo>
                  <a:lnTo>
                    <a:pt x="513501" y="25393"/>
                  </a:lnTo>
                  <a:lnTo>
                    <a:pt x="554492" y="44200"/>
                  </a:lnTo>
                  <a:lnTo>
                    <a:pt x="592670" y="67589"/>
                  </a:lnTo>
                  <a:lnTo>
                    <a:pt x="627682" y="95206"/>
                  </a:lnTo>
                  <a:lnTo>
                    <a:pt x="659173" y="126697"/>
                  </a:lnTo>
                  <a:lnTo>
                    <a:pt x="686790" y="161709"/>
                  </a:lnTo>
                  <a:lnTo>
                    <a:pt x="710179" y="199887"/>
                  </a:lnTo>
                  <a:lnTo>
                    <a:pt x="728986" y="240878"/>
                  </a:lnTo>
                  <a:lnTo>
                    <a:pt x="742858" y="284327"/>
                  </a:lnTo>
                  <a:lnTo>
                    <a:pt x="751440" y="329883"/>
                  </a:lnTo>
                  <a:lnTo>
                    <a:pt x="754380" y="377189"/>
                  </a:lnTo>
                  <a:lnTo>
                    <a:pt x="751440" y="424496"/>
                  </a:lnTo>
                  <a:lnTo>
                    <a:pt x="742858" y="470052"/>
                  </a:lnTo>
                  <a:lnTo>
                    <a:pt x="728986" y="513501"/>
                  </a:lnTo>
                  <a:lnTo>
                    <a:pt x="710179" y="554492"/>
                  </a:lnTo>
                  <a:lnTo>
                    <a:pt x="686790" y="592670"/>
                  </a:lnTo>
                  <a:lnTo>
                    <a:pt x="659173" y="627682"/>
                  </a:lnTo>
                  <a:lnTo>
                    <a:pt x="627682" y="659173"/>
                  </a:lnTo>
                  <a:lnTo>
                    <a:pt x="592670" y="686790"/>
                  </a:lnTo>
                  <a:lnTo>
                    <a:pt x="554492" y="710179"/>
                  </a:lnTo>
                  <a:lnTo>
                    <a:pt x="513501" y="728986"/>
                  </a:lnTo>
                  <a:lnTo>
                    <a:pt x="470052" y="742858"/>
                  </a:lnTo>
                  <a:lnTo>
                    <a:pt x="424496" y="751440"/>
                  </a:lnTo>
                  <a:lnTo>
                    <a:pt x="377189" y="754379"/>
                  </a:lnTo>
                  <a:lnTo>
                    <a:pt x="329875" y="751440"/>
                  </a:lnTo>
                  <a:lnTo>
                    <a:pt x="284315" y="742858"/>
                  </a:lnTo>
                  <a:lnTo>
                    <a:pt x="240862" y="728986"/>
                  </a:lnTo>
                  <a:lnTo>
                    <a:pt x="199870" y="710179"/>
                  </a:lnTo>
                  <a:lnTo>
                    <a:pt x="161692" y="686790"/>
                  </a:lnTo>
                  <a:lnTo>
                    <a:pt x="126682" y="659173"/>
                  </a:lnTo>
                  <a:lnTo>
                    <a:pt x="95193" y="627682"/>
                  </a:lnTo>
                  <a:lnTo>
                    <a:pt x="67579" y="592670"/>
                  </a:lnTo>
                  <a:lnTo>
                    <a:pt x="44193" y="554492"/>
                  </a:lnTo>
                  <a:lnTo>
                    <a:pt x="25388" y="513501"/>
                  </a:lnTo>
                  <a:lnTo>
                    <a:pt x="11519" y="470052"/>
                  </a:lnTo>
                  <a:lnTo>
                    <a:pt x="2938" y="424496"/>
                  </a:lnTo>
                  <a:lnTo>
                    <a:pt x="0" y="377189"/>
                  </a:lnTo>
                  <a:close/>
                </a:path>
              </a:pathLst>
            </a:custGeom>
            <a:ln w="9144">
              <a:solidFill>
                <a:srgbClr val="D4EB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49452" y="4732007"/>
              <a:ext cx="7773161" cy="689622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1460753" y="1137615"/>
            <a:ext cx="7025005" cy="4044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65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юридична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особа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пройшла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державну</a:t>
            </a:r>
            <a:r>
              <a:rPr sz="1800" spc="-5" dirty="0">
                <a:latin typeface="Calibri"/>
                <a:cs typeface="Calibri"/>
              </a:rPr>
              <a:t> реєстрацію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як </a:t>
            </a:r>
            <a:r>
              <a:rPr sz="1800" spc="-20" dirty="0">
                <a:latin typeface="Calibri"/>
                <a:cs typeface="Calibri"/>
              </a:rPr>
              <a:t>аудиторська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фірма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2065"/>
              </a:lnSpc>
            </a:pPr>
            <a:r>
              <a:rPr sz="1800" spc="-5" dirty="0">
                <a:latin typeface="Calibri"/>
                <a:cs typeface="Calibri"/>
              </a:rPr>
              <a:t>(внесено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до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Реєстру</a:t>
            </a:r>
            <a:r>
              <a:rPr sz="1800" spc="-5" dirty="0">
                <a:latin typeface="Calibri"/>
                <a:cs typeface="Calibri"/>
              </a:rPr>
              <a:t> суб’єктів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аудиторської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діяльності);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600">
              <a:latin typeface="Calibri"/>
              <a:cs typeface="Calibri"/>
            </a:endParaRPr>
          </a:p>
          <a:p>
            <a:pPr marL="445134" marR="337820">
              <a:lnSpc>
                <a:spcPts val="1970"/>
              </a:lnSpc>
            </a:pPr>
            <a:r>
              <a:rPr sz="1800" spc="-10" dirty="0">
                <a:latin typeface="Calibri"/>
                <a:cs typeface="Calibri"/>
              </a:rPr>
              <a:t>установчими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документами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передбачено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виключно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аудиторську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діяльність;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400">
              <a:latin typeface="Calibri"/>
              <a:cs typeface="Calibri"/>
            </a:endParaRPr>
          </a:p>
          <a:p>
            <a:pPr marL="577215">
              <a:lnSpc>
                <a:spcPts val="2065"/>
              </a:lnSpc>
            </a:pPr>
            <a:r>
              <a:rPr sz="1800" dirty="0">
                <a:latin typeface="Calibri"/>
                <a:cs typeface="Calibri"/>
              </a:rPr>
              <a:t>у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штаті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фірми </a:t>
            </a:r>
            <a:r>
              <a:rPr sz="1800" dirty="0">
                <a:latin typeface="Calibri"/>
                <a:cs typeface="Calibri"/>
              </a:rPr>
              <a:t>є </a:t>
            </a:r>
            <a:r>
              <a:rPr sz="1800" spc="-10" dirty="0">
                <a:latin typeface="Calibri"/>
                <a:cs typeface="Calibri"/>
              </a:rPr>
              <a:t>хоча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б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один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аудитор,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що</a:t>
            </a:r>
            <a:r>
              <a:rPr sz="1800" spc="-5" dirty="0">
                <a:latin typeface="Calibri"/>
                <a:cs typeface="Calibri"/>
              </a:rPr>
              <a:t> має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кваліфікаційний</a:t>
            </a:r>
            <a:endParaRPr sz="1800">
              <a:latin typeface="Calibri"/>
              <a:cs typeface="Calibri"/>
            </a:endParaRPr>
          </a:p>
          <a:p>
            <a:pPr marL="577215">
              <a:lnSpc>
                <a:spcPts val="2065"/>
              </a:lnSpc>
            </a:pPr>
            <a:r>
              <a:rPr sz="1800" spc="-5" dirty="0">
                <a:latin typeface="Calibri"/>
                <a:cs typeface="Calibri"/>
              </a:rPr>
              <a:t>сертифікат;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600">
              <a:latin typeface="Calibri"/>
              <a:cs typeface="Calibri"/>
            </a:endParaRPr>
          </a:p>
          <a:p>
            <a:pPr marL="445134" marR="5080">
              <a:lnSpc>
                <a:spcPts val="1970"/>
              </a:lnSpc>
            </a:pPr>
            <a:r>
              <a:rPr sz="1800" spc="-5" dirty="0">
                <a:latin typeface="Calibri"/>
                <a:cs typeface="Calibri"/>
              </a:rPr>
              <a:t>загальний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розмір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частки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засновників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(учасників,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акціонерів)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фірми,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які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не є</a:t>
            </a:r>
            <a:r>
              <a:rPr sz="1800" spc="-15" dirty="0">
                <a:latin typeface="Calibri"/>
                <a:cs typeface="Calibri"/>
              </a:rPr>
              <a:t> аудиторами,</a:t>
            </a:r>
            <a:r>
              <a:rPr sz="1800" dirty="0">
                <a:latin typeface="Calibri"/>
                <a:cs typeface="Calibri"/>
              </a:rPr>
              <a:t> у</a:t>
            </a:r>
            <a:r>
              <a:rPr sz="1800" spc="-5" dirty="0">
                <a:latin typeface="Calibri"/>
                <a:cs typeface="Calibri"/>
              </a:rPr>
              <a:t> статутному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капіталі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не </a:t>
            </a:r>
            <a:r>
              <a:rPr sz="1800" spc="-5" dirty="0">
                <a:latin typeface="Calibri"/>
                <a:cs typeface="Calibri"/>
              </a:rPr>
              <a:t>перевищує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30 %;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директором </a:t>
            </a:r>
            <a:r>
              <a:rPr sz="1800" spc="-15" dirty="0">
                <a:latin typeface="Calibri"/>
                <a:cs typeface="Calibri"/>
              </a:rPr>
              <a:t>аудиторської</a:t>
            </a:r>
            <a:r>
              <a:rPr sz="1800" dirty="0">
                <a:latin typeface="Calibri"/>
                <a:cs typeface="Calibri"/>
              </a:rPr>
              <a:t> фірми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є</a:t>
            </a:r>
            <a:r>
              <a:rPr sz="1800" spc="-10" dirty="0">
                <a:latin typeface="Calibri"/>
                <a:cs typeface="Calibri"/>
              </a:rPr>
              <a:t> сертифікований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аудитор.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612648" y="4677155"/>
            <a:ext cx="763905" cy="762000"/>
            <a:chOff x="612648" y="4677155"/>
            <a:chExt cx="763905" cy="762000"/>
          </a:xfrm>
        </p:grpSpPr>
        <p:pic>
          <p:nvPicPr>
            <p:cNvPr id="27" name="object 2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17220" y="4681727"/>
              <a:ext cx="754380" cy="752856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617220" y="4681727"/>
              <a:ext cx="754380" cy="753110"/>
            </a:xfrm>
            <a:custGeom>
              <a:avLst/>
              <a:gdLst/>
              <a:ahLst/>
              <a:cxnLst/>
              <a:rect l="l" t="t" r="r" b="b"/>
              <a:pathLst>
                <a:path w="754380" h="753110">
                  <a:moveTo>
                    <a:pt x="0" y="376428"/>
                  </a:moveTo>
                  <a:lnTo>
                    <a:pt x="2938" y="329208"/>
                  </a:lnTo>
                  <a:lnTo>
                    <a:pt x="11519" y="283740"/>
                  </a:lnTo>
                  <a:lnTo>
                    <a:pt x="25388" y="240375"/>
                  </a:lnTo>
                  <a:lnTo>
                    <a:pt x="44193" y="199465"/>
                  </a:lnTo>
                  <a:lnTo>
                    <a:pt x="67579" y="161365"/>
                  </a:lnTo>
                  <a:lnTo>
                    <a:pt x="95193" y="126425"/>
                  </a:lnTo>
                  <a:lnTo>
                    <a:pt x="126682" y="95000"/>
                  </a:lnTo>
                  <a:lnTo>
                    <a:pt x="161692" y="67442"/>
                  </a:lnTo>
                  <a:lnTo>
                    <a:pt x="199870" y="44103"/>
                  </a:lnTo>
                  <a:lnTo>
                    <a:pt x="240862" y="25337"/>
                  </a:lnTo>
                  <a:lnTo>
                    <a:pt x="284315" y="11496"/>
                  </a:lnTo>
                  <a:lnTo>
                    <a:pt x="329875" y="2932"/>
                  </a:lnTo>
                  <a:lnTo>
                    <a:pt x="377189" y="0"/>
                  </a:lnTo>
                  <a:lnTo>
                    <a:pt x="424504" y="2932"/>
                  </a:lnTo>
                  <a:lnTo>
                    <a:pt x="470064" y="11496"/>
                  </a:lnTo>
                  <a:lnTo>
                    <a:pt x="513517" y="25337"/>
                  </a:lnTo>
                  <a:lnTo>
                    <a:pt x="554509" y="44103"/>
                  </a:lnTo>
                  <a:lnTo>
                    <a:pt x="592687" y="67442"/>
                  </a:lnTo>
                  <a:lnTo>
                    <a:pt x="627697" y="95000"/>
                  </a:lnTo>
                  <a:lnTo>
                    <a:pt x="659186" y="126425"/>
                  </a:lnTo>
                  <a:lnTo>
                    <a:pt x="686800" y="161365"/>
                  </a:lnTo>
                  <a:lnTo>
                    <a:pt x="710186" y="199465"/>
                  </a:lnTo>
                  <a:lnTo>
                    <a:pt x="728991" y="240375"/>
                  </a:lnTo>
                  <a:lnTo>
                    <a:pt x="742860" y="283740"/>
                  </a:lnTo>
                  <a:lnTo>
                    <a:pt x="751441" y="329208"/>
                  </a:lnTo>
                  <a:lnTo>
                    <a:pt x="754380" y="376428"/>
                  </a:lnTo>
                  <a:lnTo>
                    <a:pt x="751441" y="423647"/>
                  </a:lnTo>
                  <a:lnTo>
                    <a:pt x="742860" y="469115"/>
                  </a:lnTo>
                  <a:lnTo>
                    <a:pt x="728991" y="512480"/>
                  </a:lnTo>
                  <a:lnTo>
                    <a:pt x="710186" y="553390"/>
                  </a:lnTo>
                  <a:lnTo>
                    <a:pt x="686800" y="591490"/>
                  </a:lnTo>
                  <a:lnTo>
                    <a:pt x="659186" y="626430"/>
                  </a:lnTo>
                  <a:lnTo>
                    <a:pt x="627697" y="657855"/>
                  </a:lnTo>
                  <a:lnTo>
                    <a:pt x="592687" y="685413"/>
                  </a:lnTo>
                  <a:lnTo>
                    <a:pt x="554509" y="708752"/>
                  </a:lnTo>
                  <a:lnTo>
                    <a:pt x="513517" y="727518"/>
                  </a:lnTo>
                  <a:lnTo>
                    <a:pt x="470064" y="741359"/>
                  </a:lnTo>
                  <a:lnTo>
                    <a:pt x="424504" y="749923"/>
                  </a:lnTo>
                  <a:lnTo>
                    <a:pt x="377189" y="752856"/>
                  </a:lnTo>
                  <a:lnTo>
                    <a:pt x="329875" y="749923"/>
                  </a:lnTo>
                  <a:lnTo>
                    <a:pt x="284315" y="741359"/>
                  </a:lnTo>
                  <a:lnTo>
                    <a:pt x="240862" y="727518"/>
                  </a:lnTo>
                  <a:lnTo>
                    <a:pt x="199870" y="708752"/>
                  </a:lnTo>
                  <a:lnTo>
                    <a:pt x="161692" y="685413"/>
                  </a:lnTo>
                  <a:lnTo>
                    <a:pt x="126682" y="657855"/>
                  </a:lnTo>
                  <a:lnTo>
                    <a:pt x="95193" y="626430"/>
                  </a:lnTo>
                  <a:lnTo>
                    <a:pt x="67579" y="591490"/>
                  </a:lnTo>
                  <a:lnTo>
                    <a:pt x="44193" y="553390"/>
                  </a:lnTo>
                  <a:lnTo>
                    <a:pt x="25388" y="512480"/>
                  </a:lnTo>
                  <a:lnTo>
                    <a:pt x="11519" y="469115"/>
                  </a:lnTo>
                  <a:lnTo>
                    <a:pt x="2938" y="423647"/>
                  </a:lnTo>
                  <a:lnTo>
                    <a:pt x="0" y="376428"/>
                  </a:lnTo>
                  <a:close/>
                </a:path>
              </a:pathLst>
            </a:custGeom>
            <a:ln w="9143">
              <a:solidFill>
                <a:srgbClr val="F795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78598" y="0"/>
            <a:ext cx="8406130" cy="704850"/>
            <a:chOff x="278598" y="0"/>
            <a:chExt cx="8406130" cy="7048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8598" y="144584"/>
              <a:ext cx="1324274" cy="31176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55420" y="0"/>
              <a:ext cx="1994154" cy="70485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69336" y="0"/>
              <a:ext cx="1975865" cy="70485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61915" y="0"/>
              <a:ext cx="861822" cy="70485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56632" y="0"/>
              <a:ext cx="2574798" cy="70485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249667" y="0"/>
              <a:ext cx="1434846" cy="704850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45465" y="0"/>
            <a:ext cx="82067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/>
              <a:t>Права</a:t>
            </a:r>
            <a:r>
              <a:rPr sz="2800" spc="15" dirty="0"/>
              <a:t> </a:t>
            </a:r>
            <a:r>
              <a:rPr sz="2800" spc="-5" dirty="0"/>
              <a:t>та</a:t>
            </a:r>
            <a:r>
              <a:rPr sz="2800" spc="5" dirty="0"/>
              <a:t> </a:t>
            </a:r>
            <a:r>
              <a:rPr sz="2800" spc="-5" dirty="0"/>
              <a:t>обовʾязки</a:t>
            </a:r>
            <a:r>
              <a:rPr sz="2800" spc="45" dirty="0"/>
              <a:t> </a:t>
            </a:r>
            <a:r>
              <a:rPr sz="2800" spc="-25" dirty="0"/>
              <a:t>аудиторів</a:t>
            </a:r>
            <a:r>
              <a:rPr sz="2800" spc="25" dirty="0"/>
              <a:t> </a:t>
            </a:r>
            <a:r>
              <a:rPr sz="2800" spc="-5" dirty="0"/>
              <a:t>та</a:t>
            </a:r>
            <a:r>
              <a:rPr sz="2800" dirty="0"/>
              <a:t> </a:t>
            </a:r>
            <a:r>
              <a:rPr sz="2800" spc="-20" dirty="0"/>
              <a:t>аудиторських</a:t>
            </a:r>
            <a:r>
              <a:rPr sz="2800" spc="35" dirty="0"/>
              <a:t> </a:t>
            </a:r>
            <a:r>
              <a:rPr sz="2800" spc="-10" dirty="0"/>
              <a:t>фірми</a:t>
            </a:r>
            <a:endParaRPr sz="2800"/>
          </a:p>
        </p:txBody>
      </p:sp>
      <p:grpSp>
        <p:nvGrpSpPr>
          <p:cNvPr id="10" name="object 10"/>
          <p:cNvGrpSpPr/>
          <p:nvPr/>
        </p:nvGrpSpPr>
        <p:grpSpPr>
          <a:xfrm>
            <a:off x="-4762" y="755884"/>
            <a:ext cx="962025" cy="1388745"/>
            <a:chOff x="-4762" y="755884"/>
            <a:chExt cx="962025" cy="1388745"/>
          </a:xfrm>
        </p:grpSpPr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0" y="755884"/>
              <a:ext cx="957198" cy="138839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54508" y="1222235"/>
              <a:ext cx="409917" cy="48769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771144"/>
              <a:ext cx="923544" cy="1318259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0" y="771144"/>
              <a:ext cx="923925" cy="1318260"/>
            </a:xfrm>
            <a:custGeom>
              <a:avLst/>
              <a:gdLst/>
              <a:ahLst/>
              <a:cxnLst/>
              <a:rect l="l" t="t" r="r" b="b"/>
              <a:pathLst>
                <a:path w="923925" h="1318260">
                  <a:moveTo>
                    <a:pt x="923544" y="0"/>
                  </a:moveTo>
                  <a:lnTo>
                    <a:pt x="923544" y="856488"/>
                  </a:lnTo>
                  <a:lnTo>
                    <a:pt x="461772" y="1318259"/>
                  </a:lnTo>
                  <a:lnTo>
                    <a:pt x="0" y="856488"/>
                  </a:lnTo>
                  <a:lnTo>
                    <a:pt x="0" y="0"/>
                  </a:lnTo>
                  <a:lnTo>
                    <a:pt x="461772" y="461771"/>
                  </a:lnTo>
                  <a:lnTo>
                    <a:pt x="923544" y="0"/>
                  </a:lnTo>
                  <a:close/>
                </a:path>
              </a:pathLst>
            </a:custGeom>
            <a:ln w="9143">
              <a:solidFill>
                <a:srgbClr val="4AAC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00608" y="1281176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Calibri"/>
                <a:cs typeface="Calibri"/>
              </a:rPr>
              <a:t>1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918781" y="766381"/>
            <a:ext cx="3658235" cy="866140"/>
            <a:chOff x="918781" y="766381"/>
            <a:chExt cx="3658235" cy="866140"/>
          </a:xfrm>
        </p:grpSpPr>
        <p:sp>
          <p:nvSpPr>
            <p:cNvPr id="17" name="object 17"/>
            <p:cNvSpPr/>
            <p:nvPr/>
          </p:nvSpPr>
          <p:spPr>
            <a:xfrm>
              <a:off x="923544" y="771144"/>
              <a:ext cx="3648710" cy="856615"/>
            </a:xfrm>
            <a:custGeom>
              <a:avLst/>
              <a:gdLst/>
              <a:ahLst/>
              <a:cxnLst/>
              <a:rect l="l" t="t" r="r" b="b"/>
              <a:pathLst>
                <a:path w="3648710" h="856614">
                  <a:moveTo>
                    <a:pt x="3505707" y="0"/>
                  </a:moveTo>
                  <a:lnTo>
                    <a:pt x="0" y="0"/>
                  </a:lnTo>
                  <a:lnTo>
                    <a:pt x="0" y="856488"/>
                  </a:lnTo>
                  <a:lnTo>
                    <a:pt x="3505707" y="856488"/>
                  </a:lnTo>
                  <a:lnTo>
                    <a:pt x="3550838" y="849213"/>
                  </a:lnTo>
                  <a:lnTo>
                    <a:pt x="3590025" y="828954"/>
                  </a:lnTo>
                  <a:lnTo>
                    <a:pt x="3620922" y="798057"/>
                  </a:lnTo>
                  <a:lnTo>
                    <a:pt x="3641181" y="758870"/>
                  </a:lnTo>
                  <a:lnTo>
                    <a:pt x="3648455" y="713739"/>
                  </a:lnTo>
                  <a:lnTo>
                    <a:pt x="3648455" y="142747"/>
                  </a:lnTo>
                  <a:lnTo>
                    <a:pt x="3641181" y="97617"/>
                  </a:lnTo>
                  <a:lnTo>
                    <a:pt x="3620922" y="58430"/>
                  </a:lnTo>
                  <a:lnTo>
                    <a:pt x="3590025" y="27533"/>
                  </a:lnTo>
                  <a:lnTo>
                    <a:pt x="3550838" y="7274"/>
                  </a:lnTo>
                  <a:lnTo>
                    <a:pt x="3505707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923544" y="771144"/>
              <a:ext cx="3648710" cy="856615"/>
            </a:xfrm>
            <a:custGeom>
              <a:avLst/>
              <a:gdLst/>
              <a:ahLst/>
              <a:cxnLst/>
              <a:rect l="l" t="t" r="r" b="b"/>
              <a:pathLst>
                <a:path w="3648710" h="856614">
                  <a:moveTo>
                    <a:pt x="3648455" y="142747"/>
                  </a:moveTo>
                  <a:lnTo>
                    <a:pt x="3648455" y="713739"/>
                  </a:lnTo>
                  <a:lnTo>
                    <a:pt x="3641181" y="758870"/>
                  </a:lnTo>
                  <a:lnTo>
                    <a:pt x="3620922" y="798057"/>
                  </a:lnTo>
                  <a:lnTo>
                    <a:pt x="3590025" y="828954"/>
                  </a:lnTo>
                  <a:lnTo>
                    <a:pt x="3550838" y="849213"/>
                  </a:lnTo>
                  <a:lnTo>
                    <a:pt x="3505707" y="856488"/>
                  </a:lnTo>
                  <a:lnTo>
                    <a:pt x="0" y="856488"/>
                  </a:lnTo>
                  <a:lnTo>
                    <a:pt x="0" y="0"/>
                  </a:lnTo>
                  <a:lnTo>
                    <a:pt x="3505707" y="0"/>
                  </a:lnTo>
                  <a:lnTo>
                    <a:pt x="3550838" y="7274"/>
                  </a:lnTo>
                  <a:lnTo>
                    <a:pt x="3590025" y="27533"/>
                  </a:lnTo>
                  <a:lnTo>
                    <a:pt x="3620922" y="58430"/>
                  </a:lnTo>
                  <a:lnTo>
                    <a:pt x="3641181" y="97617"/>
                  </a:lnTo>
                  <a:lnTo>
                    <a:pt x="3648455" y="142747"/>
                  </a:lnTo>
                  <a:close/>
                </a:path>
              </a:pathLst>
            </a:custGeom>
            <a:ln w="9144">
              <a:solidFill>
                <a:srgbClr val="4AAC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017828" y="736219"/>
            <a:ext cx="3418204" cy="88201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0" marR="5080" indent="-114300">
              <a:lnSpc>
                <a:spcPct val="91600"/>
              </a:lnSpc>
              <a:spcBef>
                <a:spcPts val="250"/>
              </a:spcBef>
              <a:buChar char="•"/>
              <a:tabLst>
                <a:tab pos="127000" algn="l"/>
              </a:tabLst>
            </a:pPr>
            <a:r>
              <a:rPr sz="1500" spc="-5" dirty="0">
                <a:latin typeface="Calibri"/>
                <a:cs typeface="Calibri"/>
              </a:rPr>
              <a:t>самостійно </a:t>
            </a:r>
            <a:r>
              <a:rPr sz="1500" dirty="0">
                <a:latin typeface="Calibri"/>
                <a:cs typeface="Calibri"/>
              </a:rPr>
              <a:t>визначати форми </a:t>
            </a:r>
            <a:r>
              <a:rPr sz="1500" spc="-5" dirty="0">
                <a:latin typeface="Calibri"/>
                <a:cs typeface="Calibri"/>
              </a:rPr>
              <a:t>та </a:t>
            </a:r>
            <a:r>
              <a:rPr sz="1500" spc="-15" dirty="0">
                <a:latin typeface="Calibri"/>
                <a:cs typeface="Calibri"/>
              </a:rPr>
              <a:t>методи 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spc="-15" dirty="0">
                <a:latin typeface="Calibri"/>
                <a:cs typeface="Calibri"/>
              </a:rPr>
              <a:t>аудиту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на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підставі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законодавства,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норм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і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стандартів, </a:t>
            </a:r>
            <a:r>
              <a:rPr sz="1500" spc="-5" dirty="0">
                <a:latin typeface="Calibri"/>
                <a:cs typeface="Calibri"/>
              </a:rPr>
              <a:t>умов </a:t>
            </a:r>
            <a:r>
              <a:rPr sz="1500" spc="-10" dirty="0">
                <a:latin typeface="Calibri"/>
                <a:cs typeface="Calibri"/>
              </a:rPr>
              <a:t>договору, </a:t>
            </a:r>
            <a:r>
              <a:rPr sz="1500" dirty="0">
                <a:latin typeface="Calibri"/>
                <a:cs typeface="Calibri"/>
              </a:rPr>
              <a:t>професійних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знань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та</a:t>
            </a:r>
            <a:r>
              <a:rPr sz="1500" spc="1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досвіду;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-4762" y="1927860"/>
            <a:ext cx="971550" cy="1417320"/>
            <a:chOff x="-4762" y="1927860"/>
            <a:chExt cx="971550" cy="1417320"/>
          </a:xfrm>
        </p:grpSpPr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0" y="1927860"/>
              <a:ext cx="966228" cy="141732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54508" y="2412492"/>
              <a:ext cx="409917" cy="489203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0" y="1961388"/>
              <a:ext cx="923544" cy="1319784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0" y="1961388"/>
              <a:ext cx="923925" cy="1320165"/>
            </a:xfrm>
            <a:custGeom>
              <a:avLst/>
              <a:gdLst/>
              <a:ahLst/>
              <a:cxnLst/>
              <a:rect l="l" t="t" r="r" b="b"/>
              <a:pathLst>
                <a:path w="923925" h="1320164">
                  <a:moveTo>
                    <a:pt x="923544" y="0"/>
                  </a:moveTo>
                  <a:lnTo>
                    <a:pt x="923544" y="858012"/>
                  </a:lnTo>
                  <a:lnTo>
                    <a:pt x="461772" y="1319784"/>
                  </a:lnTo>
                  <a:lnTo>
                    <a:pt x="0" y="858012"/>
                  </a:lnTo>
                  <a:lnTo>
                    <a:pt x="0" y="0"/>
                  </a:lnTo>
                  <a:lnTo>
                    <a:pt x="461772" y="461772"/>
                  </a:lnTo>
                  <a:lnTo>
                    <a:pt x="923544" y="0"/>
                  </a:lnTo>
                  <a:close/>
                </a:path>
              </a:pathLst>
            </a:custGeom>
            <a:ln w="9144">
              <a:solidFill>
                <a:srgbClr val="47D39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400608" y="2472054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Calibri"/>
                <a:cs typeface="Calibri"/>
              </a:rPr>
              <a:t>2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918781" y="1956625"/>
            <a:ext cx="3658235" cy="868044"/>
            <a:chOff x="918781" y="1956625"/>
            <a:chExt cx="3658235" cy="868044"/>
          </a:xfrm>
        </p:grpSpPr>
        <p:sp>
          <p:nvSpPr>
            <p:cNvPr id="27" name="object 27"/>
            <p:cNvSpPr/>
            <p:nvPr/>
          </p:nvSpPr>
          <p:spPr>
            <a:xfrm>
              <a:off x="923544" y="1961388"/>
              <a:ext cx="3648710" cy="858519"/>
            </a:xfrm>
            <a:custGeom>
              <a:avLst/>
              <a:gdLst/>
              <a:ahLst/>
              <a:cxnLst/>
              <a:rect l="l" t="t" r="r" b="b"/>
              <a:pathLst>
                <a:path w="3648710" h="858519">
                  <a:moveTo>
                    <a:pt x="3505454" y="0"/>
                  </a:moveTo>
                  <a:lnTo>
                    <a:pt x="0" y="0"/>
                  </a:lnTo>
                  <a:lnTo>
                    <a:pt x="0" y="858012"/>
                  </a:lnTo>
                  <a:lnTo>
                    <a:pt x="3505454" y="858012"/>
                  </a:lnTo>
                  <a:lnTo>
                    <a:pt x="3550659" y="850723"/>
                  </a:lnTo>
                  <a:lnTo>
                    <a:pt x="3589916" y="830425"/>
                  </a:lnTo>
                  <a:lnTo>
                    <a:pt x="3620869" y="799472"/>
                  </a:lnTo>
                  <a:lnTo>
                    <a:pt x="3641167" y="760215"/>
                  </a:lnTo>
                  <a:lnTo>
                    <a:pt x="3648455" y="715010"/>
                  </a:lnTo>
                  <a:lnTo>
                    <a:pt x="3648455" y="143001"/>
                  </a:lnTo>
                  <a:lnTo>
                    <a:pt x="3641167" y="97796"/>
                  </a:lnTo>
                  <a:lnTo>
                    <a:pt x="3620869" y="58539"/>
                  </a:lnTo>
                  <a:lnTo>
                    <a:pt x="3589916" y="27586"/>
                  </a:lnTo>
                  <a:lnTo>
                    <a:pt x="3550659" y="7288"/>
                  </a:lnTo>
                  <a:lnTo>
                    <a:pt x="3505454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923544" y="1961388"/>
              <a:ext cx="3648710" cy="858519"/>
            </a:xfrm>
            <a:custGeom>
              <a:avLst/>
              <a:gdLst/>
              <a:ahLst/>
              <a:cxnLst/>
              <a:rect l="l" t="t" r="r" b="b"/>
              <a:pathLst>
                <a:path w="3648710" h="858519">
                  <a:moveTo>
                    <a:pt x="3648455" y="143001"/>
                  </a:moveTo>
                  <a:lnTo>
                    <a:pt x="3648455" y="715010"/>
                  </a:lnTo>
                  <a:lnTo>
                    <a:pt x="3641167" y="760215"/>
                  </a:lnTo>
                  <a:lnTo>
                    <a:pt x="3620869" y="799472"/>
                  </a:lnTo>
                  <a:lnTo>
                    <a:pt x="3589916" y="830425"/>
                  </a:lnTo>
                  <a:lnTo>
                    <a:pt x="3550659" y="850723"/>
                  </a:lnTo>
                  <a:lnTo>
                    <a:pt x="3505454" y="858012"/>
                  </a:lnTo>
                  <a:lnTo>
                    <a:pt x="0" y="858012"/>
                  </a:lnTo>
                  <a:lnTo>
                    <a:pt x="0" y="0"/>
                  </a:lnTo>
                  <a:lnTo>
                    <a:pt x="3505454" y="0"/>
                  </a:lnTo>
                  <a:lnTo>
                    <a:pt x="3550659" y="7288"/>
                  </a:lnTo>
                  <a:lnTo>
                    <a:pt x="3589916" y="27586"/>
                  </a:lnTo>
                  <a:lnTo>
                    <a:pt x="3620869" y="58539"/>
                  </a:lnTo>
                  <a:lnTo>
                    <a:pt x="3641167" y="97796"/>
                  </a:lnTo>
                  <a:lnTo>
                    <a:pt x="3648455" y="143001"/>
                  </a:lnTo>
                  <a:close/>
                </a:path>
              </a:pathLst>
            </a:custGeom>
            <a:ln w="9144">
              <a:solidFill>
                <a:srgbClr val="47D39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1017828" y="2136394"/>
            <a:ext cx="3356610" cy="462915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27000" marR="5080" indent="-114300">
              <a:lnSpc>
                <a:spcPts val="1639"/>
              </a:lnSpc>
              <a:spcBef>
                <a:spcPts val="285"/>
              </a:spcBef>
              <a:buChar char="•"/>
              <a:tabLst>
                <a:tab pos="127000" algn="l"/>
              </a:tabLst>
            </a:pPr>
            <a:r>
              <a:rPr sz="1500" spc="-10" dirty="0">
                <a:latin typeface="Calibri"/>
                <a:cs typeface="Calibri"/>
              </a:rPr>
              <a:t>одержувати </a:t>
            </a:r>
            <a:r>
              <a:rPr sz="1500" spc="-5" dirty="0">
                <a:latin typeface="Calibri"/>
                <a:cs typeface="Calibri"/>
              </a:rPr>
              <a:t>необхідні документи як </a:t>
            </a:r>
            <a:r>
              <a:rPr sz="1500" dirty="0">
                <a:latin typeface="Calibri"/>
                <a:cs typeface="Calibri"/>
              </a:rPr>
              <a:t>від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замовника,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так</a:t>
            </a:r>
            <a:r>
              <a:rPr sz="1500" spc="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і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від</a:t>
            </a:r>
            <a:r>
              <a:rPr sz="1500" spc="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третіх осіб;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-4762" y="3118104"/>
            <a:ext cx="971550" cy="1417320"/>
            <a:chOff x="-4762" y="3118104"/>
            <a:chExt cx="971550" cy="1417320"/>
          </a:xfrm>
        </p:grpSpPr>
        <p:pic>
          <p:nvPicPr>
            <p:cNvPr id="31" name="object 3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0" y="3118104"/>
              <a:ext cx="966228" cy="141732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54508" y="3602736"/>
              <a:ext cx="409917" cy="489203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3151632"/>
              <a:ext cx="923544" cy="1319783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0" y="3151632"/>
              <a:ext cx="923925" cy="1320165"/>
            </a:xfrm>
            <a:custGeom>
              <a:avLst/>
              <a:gdLst/>
              <a:ahLst/>
              <a:cxnLst/>
              <a:rect l="l" t="t" r="r" b="b"/>
              <a:pathLst>
                <a:path w="923925" h="1320164">
                  <a:moveTo>
                    <a:pt x="923544" y="0"/>
                  </a:moveTo>
                  <a:lnTo>
                    <a:pt x="923544" y="858011"/>
                  </a:lnTo>
                  <a:lnTo>
                    <a:pt x="461772" y="1319783"/>
                  </a:lnTo>
                  <a:lnTo>
                    <a:pt x="0" y="858011"/>
                  </a:lnTo>
                  <a:lnTo>
                    <a:pt x="0" y="0"/>
                  </a:lnTo>
                  <a:lnTo>
                    <a:pt x="461772" y="461771"/>
                  </a:lnTo>
                  <a:lnTo>
                    <a:pt x="923544" y="0"/>
                  </a:lnTo>
                  <a:close/>
                </a:path>
              </a:pathLst>
            </a:custGeom>
            <a:ln w="9144">
              <a:solidFill>
                <a:srgbClr val="5FE0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400608" y="3662933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Calibri"/>
                <a:cs typeface="Calibri"/>
              </a:rPr>
              <a:t>3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918781" y="3146869"/>
            <a:ext cx="3658235" cy="868044"/>
            <a:chOff x="918781" y="3146869"/>
            <a:chExt cx="3658235" cy="868044"/>
          </a:xfrm>
        </p:grpSpPr>
        <p:sp>
          <p:nvSpPr>
            <p:cNvPr id="37" name="object 37"/>
            <p:cNvSpPr/>
            <p:nvPr/>
          </p:nvSpPr>
          <p:spPr>
            <a:xfrm>
              <a:off x="923544" y="3151632"/>
              <a:ext cx="3648710" cy="858519"/>
            </a:xfrm>
            <a:custGeom>
              <a:avLst/>
              <a:gdLst/>
              <a:ahLst/>
              <a:cxnLst/>
              <a:rect l="l" t="t" r="r" b="b"/>
              <a:pathLst>
                <a:path w="3648710" h="858520">
                  <a:moveTo>
                    <a:pt x="3505454" y="0"/>
                  </a:moveTo>
                  <a:lnTo>
                    <a:pt x="0" y="0"/>
                  </a:lnTo>
                  <a:lnTo>
                    <a:pt x="0" y="858011"/>
                  </a:lnTo>
                  <a:lnTo>
                    <a:pt x="3505454" y="858011"/>
                  </a:lnTo>
                  <a:lnTo>
                    <a:pt x="3550659" y="850723"/>
                  </a:lnTo>
                  <a:lnTo>
                    <a:pt x="3589916" y="830425"/>
                  </a:lnTo>
                  <a:lnTo>
                    <a:pt x="3620869" y="799472"/>
                  </a:lnTo>
                  <a:lnTo>
                    <a:pt x="3641167" y="760215"/>
                  </a:lnTo>
                  <a:lnTo>
                    <a:pt x="3648455" y="715009"/>
                  </a:lnTo>
                  <a:lnTo>
                    <a:pt x="3648455" y="143001"/>
                  </a:lnTo>
                  <a:lnTo>
                    <a:pt x="3641167" y="97796"/>
                  </a:lnTo>
                  <a:lnTo>
                    <a:pt x="3620869" y="58539"/>
                  </a:lnTo>
                  <a:lnTo>
                    <a:pt x="3589916" y="27586"/>
                  </a:lnTo>
                  <a:lnTo>
                    <a:pt x="3550659" y="7288"/>
                  </a:lnTo>
                  <a:lnTo>
                    <a:pt x="3505454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923544" y="3151632"/>
              <a:ext cx="3648710" cy="858519"/>
            </a:xfrm>
            <a:custGeom>
              <a:avLst/>
              <a:gdLst/>
              <a:ahLst/>
              <a:cxnLst/>
              <a:rect l="l" t="t" r="r" b="b"/>
              <a:pathLst>
                <a:path w="3648710" h="858520">
                  <a:moveTo>
                    <a:pt x="3648455" y="143001"/>
                  </a:moveTo>
                  <a:lnTo>
                    <a:pt x="3648455" y="715009"/>
                  </a:lnTo>
                  <a:lnTo>
                    <a:pt x="3641167" y="760215"/>
                  </a:lnTo>
                  <a:lnTo>
                    <a:pt x="3620869" y="799472"/>
                  </a:lnTo>
                  <a:lnTo>
                    <a:pt x="3589916" y="830425"/>
                  </a:lnTo>
                  <a:lnTo>
                    <a:pt x="3550659" y="850723"/>
                  </a:lnTo>
                  <a:lnTo>
                    <a:pt x="3505454" y="858011"/>
                  </a:lnTo>
                  <a:lnTo>
                    <a:pt x="0" y="858011"/>
                  </a:lnTo>
                  <a:lnTo>
                    <a:pt x="0" y="0"/>
                  </a:lnTo>
                  <a:lnTo>
                    <a:pt x="3505454" y="0"/>
                  </a:lnTo>
                  <a:lnTo>
                    <a:pt x="3550659" y="7288"/>
                  </a:lnTo>
                  <a:lnTo>
                    <a:pt x="3589916" y="27586"/>
                  </a:lnTo>
                  <a:lnTo>
                    <a:pt x="3620869" y="58539"/>
                  </a:lnTo>
                  <a:lnTo>
                    <a:pt x="3641167" y="97796"/>
                  </a:lnTo>
                  <a:lnTo>
                    <a:pt x="3648455" y="143001"/>
                  </a:lnTo>
                  <a:close/>
                </a:path>
              </a:pathLst>
            </a:custGeom>
            <a:ln w="9144">
              <a:solidFill>
                <a:srgbClr val="5FE0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1017828" y="3222497"/>
            <a:ext cx="3115945" cy="671830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27000" marR="5080" indent="-114300">
              <a:lnSpc>
                <a:spcPts val="1639"/>
              </a:lnSpc>
              <a:spcBef>
                <a:spcPts val="285"/>
              </a:spcBef>
              <a:buChar char="•"/>
              <a:tabLst>
                <a:tab pos="127000" algn="l"/>
              </a:tabLst>
            </a:pPr>
            <a:r>
              <a:rPr sz="1500" spc="-10" dirty="0">
                <a:latin typeface="Calibri"/>
                <a:cs typeface="Calibri"/>
              </a:rPr>
              <a:t>одержувати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необхідні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пояснення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від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керівництва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та</a:t>
            </a:r>
            <a:r>
              <a:rPr sz="1500" spc="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працівників</a:t>
            </a:r>
            <a:endParaRPr sz="1500">
              <a:latin typeface="Calibri"/>
              <a:cs typeface="Calibri"/>
            </a:endParaRPr>
          </a:p>
          <a:p>
            <a:pPr marL="127000">
              <a:lnSpc>
                <a:spcPts val="1620"/>
              </a:lnSpc>
            </a:pPr>
            <a:r>
              <a:rPr sz="1500" spc="-5" dirty="0">
                <a:latin typeface="Calibri"/>
                <a:cs typeface="Calibri"/>
              </a:rPr>
              <a:t>підприємства,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що перевіряється;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-4762" y="4308360"/>
            <a:ext cx="971550" cy="1417320"/>
            <a:chOff x="-4762" y="4308360"/>
            <a:chExt cx="971550" cy="1417320"/>
          </a:xfrm>
        </p:grpSpPr>
        <p:pic>
          <p:nvPicPr>
            <p:cNvPr id="41" name="object 4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0" y="4308360"/>
              <a:ext cx="966228" cy="1417320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54508" y="4792979"/>
              <a:ext cx="409917" cy="489203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0" y="4341875"/>
              <a:ext cx="923544" cy="1319784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0" y="4341875"/>
              <a:ext cx="923925" cy="1320165"/>
            </a:xfrm>
            <a:custGeom>
              <a:avLst/>
              <a:gdLst/>
              <a:ahLst/>
              <a:cxnLst/>
              <a:rect l="l" t="t" r="r" b="b"/>
              <a:pathLst>
                <a:path w="923925" h="1320164">
                  <a:moveTo>
                    <a:pt x="923544" y="0"/>
                  </a:moveTo>
                  <a:lnTo>
                    <a:pt x="923544" y="858012"/>
                  </a:lnTo>
                  <a:lnTo>
                    <a:pt x="461772" y="1319784"/>
                  </a:lnTo>
                  <a:lnTo>
                    <a:pt x="0" y="858012"/>
                  </a:lnTo>
                  <a:lnTo>
                    <a:pt x="0" y="0"/>
                  </a:lnTo>
                  <a:lnTo>
                    <a:pt x="461772" y="461772"/>
                  </a:lnTo>
                  <a:lnTo>
                    <a:pt x="923544" y="0"/>
                  </a:lnTo>
                  <a:close/>
                </a:path>
              </a:pathLst>
            </a:custGeom>
            <a:ln w="9144">
              <a:solidFill>
                <a:srgbClr val="D4EB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400608" y="4853685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Calibri"/>
                <a:cs typeface="Calibri"/>
              </a:rPr>
              <a:t>4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918781" y="4337113"/>
            <a:ext cx="3658235" cy="868044"/>
            <a:chOff x="918781" y="4337113"/>
            <a:chExt cx="3658235" cy="868044"/>
          </a:xfrm>
        </p:grpSpPr>
        <p:sp>
          <p:nvSpPr>
            <p:cNvPr id="47" name="object 47"/>
            <p:cNvSpPr/>
            <p:nvPr/>
          </p:nvSpPr>
          <p:spPr>
            <a:xfrm>
              <a:off x="923544" y="4341876"/>
              <a:ext cx="3648710" cy="858519"/>
            </a:xfrm>
            <a:custGeom>
              <a:avLst/>
              <a:gdLst/>
              <a:ahLst/>
              <a:cxnLst/>
              <a:rect l="l" t="t" r="r" b="b"/>
              <a:pathLst>
                <a:path w="3648710" h="858520">
                  <a:moveTo>
                    <a:pt x="3505454" y="0"/>
                  </a:moveTo>
                  <a:lnTo>
                    <a:pt x="0" y="0"/>
                  </a:lnTo>
                  <a:lnTo>
                    <a:pt x="0" y="858012"/>
                  </a:lnTo>
                  <a:lnTo>
                    <a:pt x="3505454" y="858012"/>
                  </a:lnTo>
                  <a:lnTo>
                    <a:pt x="3550659" y="850723"/>
                  </a:lnTo>
                  <a:lnTo>
                    <a:pt x="3589916" y="830425"/>
                  </a:lnTo>
                  <a:lnTo>
                    <a:pt x="3620869" y="799472"/>
                  </a:lnTo>
                  <a:lnTo>
                    <a:pt x="3641167" y="760215"/>
                  </a:lnTo>
                  <a:lnTo>
                    <a:pt x="3648455" y="715010"/>
                  </a:lnTo>
                  <a:lnTo>
                    <a:pt x="3648455" y="143001"/>
                  </a:lnTo>
                  <a:lnTo>
                    <a:pt x="3641167" y="97796"/>
                  </a:lnTo>
                  <a:lnTo>
                    <a:pt x="3620869" y="58539"/>
                  </a:lnTo>
                  <a:lnTo>
                    <a:pt x="3589916" y="27586"/>
                  </a:lnTo>
                  <a:lnTo>
                    <a:pt x="3550659" y="7288"/>
                  </a:lnTo>
                  <a:lnTo>
                    <a:pt x="3505454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923544" y="4341876"/>
              <a:ext cx="3648710" cy="858519"/>
            </a:xfrm>
            <a:custGeom>
              <a:avLst/>
              <a:gdLst/>
              <a:ahLst/>
              <a:cxnLst/>
              <a:rect l="l" t="t" r="r" b="b"/>
              <a:pathLst>
                <a:path w="3648710" h="858520">
                  <a:moveTo>
                    <a:pt x="3648455" y="143001"/>
                  </a:moveTo>
                  <a:lnTo>
                    <a:pt x="3648455" y="715010"/>
                  </a:lnTo>
                  <a:lnTo>
                    <a:pt x="3641167" y="760215"/>
                  </a:lnTo>
                  <a:lnTo>
                    <a:pt x="3620869" y="799472"/>
                  </a:lnTo>
                  <a:lnTo>
                    <a:pt x="3589916" y="830425"/>
                  </a:lnTo>
                  <a:lnTo>
                    <a:pt x="3550659" y="850723"/>
                  </a:lnTo>
                  <a:lnTo>
                    <a:pt x="3505454" y="858012"/>
                  </a:lnTo>
                  <a:lnTo>
                    <a:pt x="0" y="858012"/>
                  </a:lnTo>
                  <a:lnTo>
                    <a:pt x="0" y="0"/>
                  </a:lnTo>
                  <a:lnTo>
                    <a:pt x="3505454" y="0"/>
                  </a:lnTo>
                  <a:lnTo>
                    <a:pt x="3550659" y="7288"/>
                  </a:lnTo>
                  <a:lnTo>
                    <a:pt x="3589916" y="27586"/>
                  </a:lnTo>
                  <a:lnTo>
                    <a:pt x="3620869" y="58539"/>
                  </a:lnTo>
                  <a:lnTo>
                    <a:pt x="3641167" y="97796"/>
                  </a:lnTo>
                  <a:lnTo>
                    <a:pt x="3648455" y="143001"/>
                  </a:lnTo>
                  <a:close/>
                </a:path>
              </a:pathLst>
            </a:custGeom>
            <a:ln w="9144">
              <a:solidFill>
                <a:srgbClr val="D4EB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1017828" y="4413250"/>
            <a:ext cx="3500120" cy="671830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27000" marR="5080" indent="-114300">
              <a:lnSpc>
                <a:spcPts val="1639"/>
              </a:lnSpc>
              <a:spcBef>
                <a:spcPts val="285"/>
              </a:spcBef>
              <a:buChar char="•"/>
              <a:tabLst>
                <a:tab pos="127000" algn="l"/>
              </a:tabLst>
            </a:pPr>
            <a:r>
              <a:rPr sz="1500" spc="-5" dirty="0">
                <a:latin typeface="Calibri"/>
                <a:cs typeface="Calibri"/>
              </a:rPr>
              <a:t>перевіряти</a:t>
            </a:r>
            <a:r>
              <a:rPr sz="1500" spc="3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наявність</a:t>
            </a:r>
            <a:r>
              <a:rPr sz="1500" spc="2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майна,</a:t>
            </a:r>
            <a:r>
              <a:rPr sz="1500" spc="3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коштів, </a:t>
            </a:r>
            <a:r>
              <a:rPr sz="1500" dirty="0">
                <a:latin typeface="Calibri"/>
                <a:cs typeface="Calibri"/>
              </a:rPr>
              <a:t> </a:t>
            </a:r>
            <a:r>
              <a:rPr sz="1500" spc="10" dirty="0">
                <a:latin typeface="Calibri"/>
                <a:cs typeface="Calibri"/>
              </a:rPr>
              <a:t>ТМЦ, </a:t>
            </a:r>
            <a:r>
              <a:rPr sz="1500" spc="-5" dirty="0">
                <a:latin typeface="Calibri"/>
                <a:cs typeface="Calibri"/>
              </a:rPr>
              <a:t>вимагати</a:t>
            </a:r>
            <a:r>
              <a:rPr sz="150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проведення </a:t>
            </a:r>
            <a:r>
              <a:rPr sz="1500" spc="-10" dirty="0">
                <a:latin typeface="Calibri"/>
                <a:cs typeface="Calibri"/>
              </a:rPr>
              <a:t>контрольних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заходів;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-4762" y="5498585"/>
            <a:ext cx="971550" cy="1359535"/>
            <a:chOff x="-4762" y="5498585"/>
            <a:chExt cx="971550" cy="1359535"/>
          </a:xfrm>
        </p:grpSpPr>
        <p:pic>
          <p:nvPicPr>
            <p:cNvPr id="51" name="object 5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0" y="5498585"/>
              <a:ext cx="966228" cy="1359412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54508" y="5984748"/>
              <a:ext cx="409917" cy="487692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0" y="5532120"/>
              <a:ext cx="923544" cy="1319783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0" y="5532120"/>
              <a:ext cx="923925" cy="1320165"/>
            </a:xfrm>
            <a:custGeom>
              <a:avLst/>
              <a:gdLst/>
              <a:ahLst/>
              <a:cxnLst/>
              <a:rect l="l" t="t" r="r" b="b"/>
              <a:pathLst>
                <a:path w="923925" h="1320165">
                  <a:moveTo>
                    <a:pt x="923544" y="0"/>
                  </a:moveTo>
                  <a:lnTo>
                    <a:pt x="923544" y="858011"/>
                  </a:lnTo>
                  <a:lnTo>
                    <a:pt x="461772" y="1319783"/>
                  </a:lnTo>
                  <a:lnTo>
                    <a:pt x="0" y="858011"/>
                  </a:lnTo>
                  <a:lnTo>
                    <a:pt x="0" y="0"/>
                  </a:lnTo>
                  <a:lnTo>
                    <a:pt x="461772" y="461771"/>
                  </a:lnTo>
                  <a:lnTo>
                    <a:pt x="923544" y="0"/>
                  </a:lnTo>
                  <a:close/>
                </a:path>
              </a:pathLst>
            </a:custGeom>
            <a:ln w="9144">
              <a:solidFill>
                <a:srgbClr val="F795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 txBox="1"/>
          <p:nvPr/>
        </p:nvSpPr>
        <p:spPr>
          <a:xfrm>
            <a:off x="400608" y="6043980"/>
            <a:ext cx="122555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Calibri"/>
                <a:cs typeface="Calibri"/>
              </a:rPr>
              <a:t>5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918781" y="5527357"/>
            <a:ext cx="3658235" cy="868044"/>
            <a:chOff x="918781" y="5527357"/>
            <a:chExt cx="3658235" cy="868044"/>
          </a:xfrm>
        </p:grpSpPr>
        <p:sp>
          <p:nvSpPr>
            <p:cNvPr id="57" name="object 57"/>
            <p:cNvSpPr/>
            <p:nvPr/>
          </p:nvSpPr>
          <p:spPr>
            <a:xfrm>
              <a:off x="923544" y="5532120"/>
              <a:ext cx="3648710" cy="858519"/>
            </a:xfrm>
            <a:custGeom>
              <a:avLst/>
              <a:gdLst/>
              <a:ahLst/>
              <a:cxnLst/>
              <a:rect l="l" t="t" r="r" b="b"/>
              <a:pathLst>
                <a:path w="3648710" h="858520">
                  <a:moveTo>
                    <a:pt x="3505454" y="0"/>
                  </a:moveTo>
                  <a:lnTo>
                    <a:pt x="0" y="0"/>
                  </a:lnTo>
                  <a:lnTo>
                    <a:pt x="0" y="858011"/>
                  </a:lnTo>
                  <a:lnTo>
                    <a:pt x="3505454" y="858011"/>
                  </a:lnTo>
                  <a:lnTo>
                    <a:pt x="3550659" y="850721"/>
                  </a:lnTo>
                  <a:lnTo>
                    <a:pt x="3589916" y="830421"/>
                  </a:lnTo>
                  <a:lnTo>
                    <a:pt x="3620869" y="799466"/>
                  </a:lnTo>
                  <a:lnTo>
                    <a:pt x="3641167" y="760211"/>
                  </a:lnTo>
                  <a:lnTo>
                    <a:pt x="3648455" y="715009"/>
                  </a:lnTo>
                  <a:lnTo>
                    <a:pt x="3648455" y="143001"/>
                  </a:lnTo>
                  <a:lnTo>
                    <a:pt x="3641167" y="97800"/>
                  </a:lnTo>
                  <a:lnTo>
                    <a:pt x="3620869" y="58545"/>
                  </a:lnTo>
                  <a:lnTo>
                    <a:pt x="3589916" y="27590"/>
                  </a:lnTo>
                  <a:lnTo>
                    <a:pt x="3550659" y="7290"/>
                  </a:lnTo>
                  <a:lnTo>
                    <a:pt x="3505454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923544" y="5532120"/>
              <a:ext cx="3648710" cy="858519"/>
            </a:xfrm>
            <a:custGeom>
              <a:avLst/>
              <a:gdLst/>
              <a:ahLst/>
              <a:cxnLst/>
              <a:rect l="l" t="t" r="r" b="b"/>
              <a:pathLst>
                <a:path w="3648710" h="858520">
                  <a:moveTo>
                    <a:pt x="3648455" y="143001"/>
                  </a:moveTo>
                  <a:lnTo>
                    <a:pt x="3648455" y="715009"/>
                  </a:lnTo>
                  <a:lnTo>
                    <a:pt x="3641167" y="760211"/>
                  </a:lnTo>
                  <a:lnTo>
                    <a:pt x="3620869" y="799466"/>
                  </a:lnTo>
                  <a:lnTo>
                    <a:pt x="3589916" y="830421"/>
                  </a:lnTo>
                  <a:lnTo>
                    <a:pt x="3550659" y="850721"/>
                  </a:lnTo>
                  <a:lnTo>
                    <a:pt x="3505454" y="858011"/>
                  </a:lnTo>
                  <a:lnTo>
                    <a:pt x="0" y="858011"/>
                  </a:lnTo>
                  <a:lnTo>
                    <a:pt x="0" y="0"/>
                  </a:lnTo>
                  <a:lnTo>
                    <a:pt x="3505454" y="0"/>
                  </a:lnTo>
                  <a:lnTo>
                    <a:pt x="3550659" y="7290"/>
                  </a:lnTo>
                  <a:lnTo>
                    <a:pt x="3589916" y="27590"/>
                  </a:lnTo>
                  <a:lnTo>
                    <a:pt x="3620869" y="58545"/>
                  </a:lnTo>
                  <a:lnTo>
                    <a:pt x="3641167" y="97800"/>
                  </a:lnTo>
                  <a:lnTo>
                    <a:pt x="3648455" y="143001"/>
                  </a:lnTo>
                  <a:close/>
                </a:path>
              </a:pathLst>
            </a:custGeom>
            <a:ln w="9144">
              <a:solidFill>
                <a:srgbClr val="F795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9"/>
          <p:cNvSpPr txBox="1"/>
          <p:nvPr/>
        </p:nvSpPr>
        <p:spPr>
          <a:xfrm>
            <a:off x="1017828" y="5708700"/>
            <a:ext cx="3260090" cy="462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0" indent="-114300">
              <a:lnSpc>
                <a:spcPts val="1720"/>
              </a:lnSpc>
              <a:spcBef>
                <a:spcPts val="100"/>
              </a:spcBef>
              <a:buChar char="•"/>
              <a:tabLst>
                <a:tab pos="127000" algn="l"/>
              </a:tabLst>
            </a:pPr>
            <a:r>
              <a:rPr sz="1500" dirty="0">
                <a:latin typeface="Calibri"/>
                <a:cs typeface="Calibri"/>
              </a:rPr>
              <a:t>залучати</a:t>
            </a:r>
            <a:r>
              <a:rPr sz="1500" spc="-4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до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участі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у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перевірці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фахівців</a:t>
            </a:r>
            <a:endParaRPr sz="1500">
              <a:latin typeface="Calibri"/>
              <a:cs typeface="Calibri"/>
            </a:endParaRPr>
          </a:p>
          <a:p>
            <a:pPr marL="127000">
              <a:lnSpc>
                <a:spcPts val="1720"/>
              </a:lnSpc>
            </a:pPr>
            <a:r>
              <a:rPr sz="1500" spc="-5" dirty="0">
                <a:latin typeface="Calibri"/>
                <a:cs typeface="Calibri"/>
              </a:rPr>
              <a:t>різного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профілю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60" name="object 60"/>
          <p:cNvGrpSpPr/>
          <p:nvPr/>
        </p:nvGrpSpPr>
        <p:grpSpPr>
          <a:xfrm>
            <a:off x="4488179" y="867130"/>
            <a:ext cx="727075" cy="1006475"/>
            <a:chOff x="4488179" y="867130"/>
            <a:chExt cx="727075" cy="1006475"/>
          </a:xfrm>
        </p:grpSpPr>
        <p:pic>
          <p:nvPicPr>
            <p:cNvPr id="61" name="object 6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488179" y="867130"/>
              <a:ext cx="726948" cy="1005865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646675" y="1146047"/>
              <a:ext cx="409917" cy="489203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535423" y="900683"/>
              <a:ext cx="637031" cy="908303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4535423" y="900683"/>
              <a:ext cx="637540" cy="908685"/>
            </a:xfrm>
            <a:custGeom>
              <a:avLst/>
              <a:gdLst/>
              <a:ahLst/>
              <a:cxnLst/>
              <a:rect l="l" t="t" r="r" b="b"/>
              <a:pathLst>
                <a:path w="637539" h="908685">
                  <a:moveTo>
                    <a:pt x="637031" y="0"/>
                  </a:moveTo>
                  <a:lnTo>
                    <a:pt x="637031" y="589788"/>
                  </a:lnTo>
                  <a:lnTo>
                    <a:pt x="318515" y="908303"/>
                  </a:lnTo>
                  <a:lnTo>
                    <a:pt x="0" y="589788"/>
                  </a:lnTo>
                  <a:lnTo>
                    <a:pt x="0" y="0"/>
                  </a:lnTo>
                  <a:lnTo>
                    <a:pt x="318515" y="318515"/>
                  </a:lnTo>
                  <a:lnTo>
                    <a:pt x="637031" y="0"/>
                  </a:lnTo>
                  <a:close/>
                </a:path>
              </a:pathLst>
            </a:custGeom>
            <a:ln w="9143">
              <a:solidFill>
                <a:srgbClr val="4AAC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5" name="object 65"/>
          <p:cNvSpPr txBox="1"/>
          <p:nvPr/>
        </p:nvSpPr>
        <p:spPr>
          <a:xfrm>
            <a:off x="4793741" y="1205865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Calibri"/>
                <a:cs typeface="Calibri"/>
              </a:rPr>
              <a:t>1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66" name="object 66"/>
          <p:cNvGrpSpPr/>
          <p:nvPr/>
        </p:nvGrpSpPr>
        <p:grpSpPr>
          <a:xfrm>
            <a:off x="5167693" y="895921"/>
            <a:ext cx="3981450" cy="601345"/>
            <a:chOff x="5167693" y="895921"/>
            <a:chExt cx="3981450" cy="601345"/>
          </a:xfrm>
        </p:grpSpPr>
        <p:sp>
          <p:nvSpPr>
            <p:cNvPr id="67" name="object 67"/>
            <p:cNvSpPr/>
            <p:nvPr/>
          </p:nvSpPr>
          <p:spPr>
            <a:xfrm>
              <a:off x="5172455" y="900683"/>
              <a:ext cx="3971925" cy="591820"/>
            </a:xfrm>
            <a:custGeom>
              <a:avLst/>
              <a:gdLst/>
              <a:ahLst/>
              <a:cxnLst/>
              <a:rect l="l" t="t" r="r" b="b"/>
              <a:pathLst>
                <a:path w="3971925" h="591819">
                  <a:moveTo>
                    <a:pt x="3872992" y="0"/>
                  </a:moveTo>
                  <a:lnTo>
                    <a:pt x="0" y="0"/>
                  </a:lnTo>
                  <a:lnTo>
                    <a:pt x="0" y="591312"/>
                  </a:lnTo>
                  <a:lnTo>
                    <a:pt x="3872992" y="591312"/>
                  </a:lnTo>
                  <a:lnTo>
                    <a:pt x="3911375" y="583574"/>
                  </a:lnTo>
                  <a:lnTo>
                    <a:pt x="3942699" y="562467"/>
                  </a:lnTo>
                  <a:lnTo>
                    <a:pt x="3963806" y="531143"/>
                  </a:lnTo>
                  <a:lnTo>
                    <a:pt x="3971544" y="492760"/>
                  </a:lnTo>
                  <a:lnTo>
                    <a:pt x="3971544" y="98551"/>
                  </a:lnTo>
                  <a:lnTo>
                    <a:pt x="3963806" y="60168"/>
                  </a:lnTo>
                  <a:lnTo>
                    <a:pt x="3942699" y="28844"/>
                  </a:lnTo>
                  <a:lnTo>
                    <a:pt x="3911375" y="7737"/>
                  </a:lnTo>
                  <a:lnTo>
                    <a:pt x="3872992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172455" y="900683"/>
              <a:ext cx="3971925" cy="591820"/>
            </a:xfrm>
            <a:custGeom>
              <a:avLst/>
              <a:gdLst/>
              <a:ahLst/>
              <a:cxnLst/>
              <a:rect l="l" t="t" r="r" b="b"/>
              <a:pathLst>
                <a:path w="3971925" h="591819">
                  <a:moveTo>
                    <a:pt x="3971544" y="98551"/>
                  </a:moveTo>
                  <a:lnTo>
                    <a:pt x="3971544" y="492760"/>
                  </a:lnTo>
                  <a:lnTo>
                    <a:pt x="3963806" y="531143"/>
                  </a:lnTo>
                  <a:lnTo>
                    <a:pt x="3942699" y="562467"/>
                  </a:lnTo>
                  <a:lnTo>
                    <a:pt x="3911375" y="583574"/>
                  </a:lnTo>
                  <a:lnTo>
                    <a:pt x="3872992" y="591312"/>
                  </a:lnTo>
                  <a:lnTo>
                    <a:pt x="0" y="591312"/>
                  </a:lnTo>
                  <a:lnTo>
                    <a:pt x="0" y="0"/>
                  </a:lnTo>
                  <a:lnTo>
                    <a:pt x="3872992" y="0"/>
                  </a:lnTo>
                  <a:lnTo>
                    <a:pt x="3911375" y="7737"/>
                  </a:lnTo>
                  <a:lnTo>
                    <a:pt x="3942699" y="28844"/>
                  </a:lnTo>
                  <a:lnTo>
                    <a:pt x="3963806" y="60168"/>
                  </a:lnTo>
                  <a:lnTo>
                    <a:pt x="3971544" y="98551"/>
                  </a:lnTo>
                  <a:close/>
                </a:path>
              </a:pathLst>
            </a:custGeom>
            <a:ln w="9144">
              <a:solidFill>
                <a:srgbClr val="4AAC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9" name="object 69"/>
          <p:cNvSpPr txBox="1"/>
          <p:nvPr/>
        </p:nvSpPr>
        <p:spPr>
          <a:xfrm>
            <a:off x="5266690" y="837133"/>
            <a:ext cx="3575050" cy="67246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0" marR="5080" indent="-114300">
              <a:lnSpc>
                <a:spcPts val="1639"/>
              </a:lnSpc>
              <a:spcBef>
                <a:spcPts val="290"/>
              </a:spcBef>
              <a:buChar char="•"/>
              <a:tabLst>
                <a:tab pos="127000" algn="l"/>
              </a:tabLst>
            </a:pPr>
            <a:r>
              <a:rPr sz="1500" spc="-5" dirty="0">
                <a:latin typeface="Calibri"/>
                <a:cs typeface="Calibri"/>
              </a:rPr>
              <a:t>дотримуватися </a:t>
            </a:r>
            <a:r>
              <a:rPr sz="1500" dirty="0">
                <a:latin typeface="Calibri"/>
                <a:cs typeface="Calibri"/>
              </a:rPr>
              <a:t>вимог НПА, </a:t>
            </a:r>
            <a:r>
              <a:rPr sz="1500" spc="-5" dirty="0">
                <a:latin typeface="Calibri"/>
                <a:cs typeface="Calibri"/>
              </a:rPr>
              <a:t>стандартів </a:t>
            </a:r>
            <a:r>
              <a:rPr sz="1500" dirty="0">
                <a:latin typeface="Calibri"/>
                <a:cs typeface="Calibri"/>
              </a:rPr>
              <a:t> </a:t>
            </a:r>
            <a:r>
              <a:rPr sz="1500" spc="-20" dirty="0">
                <a:latin typeface="Calibri"/>
                <a:cs typeface="Calibri"/>
              </a:rPr>
              <a:t>аудиту, </a:t>
            </a:r>
            <a:r>
              <a:rPr sz="1500" dirty="0">
                <a:latin typeface="Calibri"/>
                <a:cs typeface="Calibri"/>
              </a:rPr>
              <a:t>принципів </a:t>
            </a:r>
            <a:r>
              <a:rPr sz="1500" spc="-5" dirty="0">
                <a:latin typeface="Calibri"/>
                <a:cs typeface="Calibri"/>
              </a:rPr>
              <a:t>незалежності </a:t>
            </a:r>
            <a:r>
              <a:rPr sz="1500" spc="-15" dirty="0">
                <a:latin typeface="Calibri"/>
                <a:cs typeface="Calibri"/>
              </a:rPr>
              <a:t>аудитора,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рішень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АПУ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70" name="object 70"/>
          <p:cNvGrpSpPr/>
          <p:nvPr/>
        </p:nvGrpSpPr>
        <p:grpSpPr>
          <a:xfrm>
            <a:off x="4488179" y="1688566"/>
            <a:ext cx="727075" cy="1006475"/>
            <a:chOff x="4488179" y="1688566"/>
            <a:chExt cx="727075" cy="1006475"/>
          </a:xfrm>
        </p:grpSpPr>
        <p:pic>
          <p:nvPicPr>
            <p:cNvPr id="71" name="object 7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488179" y="1688566"/>
              <a:ext cx="726948" cy="1005865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646675" y="1967483"/>
              <a:ext cx="409917" cy="489203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535423" y="1722119"/>
              <a:ext cx="637031" cy="908303"/>
            </a:xfrm>
            <a:prstGeom prst="rect">
              <a:avLst/>
            </a:prstGeom>
          </p:spPr>
        </p:pic>
        <p:sp>
          <p:nvSpPr>
            <p:cNvPr id="74" name="object 74"/>
            <p:cNvSpPr/>
            <p:nvPr/>
          </p:nvSpPr>
          <p:spPr>
            <a:xfrm>
              <a:off x="4535423" y="1722119"/>
              <a:ext cx="637540" cy="908685"/>
            </a:xfrm>
            <a:custGeom>
              <a:avLst/>
              <a:gdLst/>
              <a:ahLst/>
              <a:cxnLst/>
              <a:rect l="l" t="t" r="r" b="b"/>
              <a:pathLst>
                <a:path w="637539" h="908685">
                  <a:moveTo>
                    <a:pt x="637031" y="0"/>
                  </a:moveTo>
                  <a:lnTo>
                    <a:pt x="637031" y="589788"/>
                  </a:lnTo>
                  <a:lnTo>
                    <a:pt x="318515" y="908303"/>
                  </a:lnTo>
                  <a:lnTo>
                    <a:pt x="0" y="589788"/>
                  </a:lnTo>
                  <a:lnTo>
                    <a:pt x="0" y="0"/>
                  </a:lnTo>
                  <a:lnTo>
                    <a:pt x="318515" y="318515"/>
                  </a:lnTo>
                  <a:lnTo>
                    <a:pt x="637031" y="0"/>
                  </a:lnTo>
                  <a:close/>
                </a:path>
              </a:pathLst>
            </a:custGeom>
            <a:ln w="9143">
              <a:solidFill>
                <a:srgbClr val="48CF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5" name="object 75"/>
          <p:cNvSpPr txBox="1"/>
          <p:nvPr/>
        </p:nvSpPr>
        <p:spPr>
          <a:xfrm>
            <a:off x="4793741" y="2027301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Calibri"/>
                <a:cs typeface="Calibri"/>
              </a:rPr>
              <a:t>2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76" name="object 76"/>
          <p:cNvGrpSpPr/>
          <p:nvPr/>
        </p:nvGrpSpPr>
        <p:grpSpPr>
          <a:xfrm>
            <a:off x="5167693" y="1717357"/>
            <a:ext cx="3981450" cy="599440"/>
            <a:chOff x="5167693" y="1717357"/>
            <a:chExt cx="3981450" cy="599440"/>
          </a:xfrm>
        </p:grpSpPr>
        <p:sp>
          <p:nvSpPr>
            <p:cNvPr id="77" name="object 77"/>
            <p:cNvSpPr/>
            <p:nvPr/>
          </p:nvSpPr>
          <p:spPr>
            <a:xfrm>
              <a:off x="5172455" y="1722120"/>
              <a:ext cx="3971925" cy="589915"/>
            </a:xfrm>
            <a:custGeom>
              <a:avLst/>
              <a:gdLst/>
              <a:ahLst/>
              <a:cxnLst/>
              <a:rect l="l" t="t" r="r" b="b"/>
              <a:pathLst>
                <a:path w="3971925" h="589914">
                  <a:moveTo>
                    <a:pt x="3873246" y="0"/>
                  </a:moveTo>
                  <a:lnTo>
                    <a:pt x="0" y="0"/>
                  </a:lnTo>
                  <a:lnTo>
                    <a:pt x="0" y="589788"/>
                  </a:lnTo>
                  <a:lnTo>
                    <a:pt x="3873246" y="589788"/>
                  </a:lnTo>
                  <a:lnTo>
                    <a:pt x="3911482" y="582054"/>
                  </a:lnTo>
                  <a:lnTo>
                    <a:pt x="3942730" y="560974"/>
                  </a:lnTo>
                  <a:lnTo>
                    <a:pt x="3963810" y="529726"/>
                  </a:lnTo>
                  <a:lnTo>
                    <a:pt x="3971544" y="491489"/>
                  </a:lnTo>
                  <a:lnTo>
                    <a:pt x="3971544" y="98297"/>
                  </a:lnTo>
                  <a:lnTo>
                    <a:pt x="3963810" y="60061"/>
                  </a:lnTo>
                  <a:lnTo>
                    <a:pt x="3942730" y="28813"/>
                  </a:lnTo>
                  <a:lnTo>
                    <a:pt x="3911482" y="7733"/>
                  </a:lnTo>
                  <a:lnTo>
                    <a:pt x="3873246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5172455" y="1722120"/>
              <a:ext cx="3971925" cy="589915"/>
            </a:xfrm>
            <a:custGeom>
              <a:avLst/>
              <a:gdLst/>
              <a:ahLst/>
              <a:cxnLst/>
              <a:rect l="l" t="t" r="r" b="b"/>
              <a:pathLst>
                <a:path w="3971925" h="589914">
                  <a:moveTo>
                    <a:pt x="3971544" y="98297"/>
                  </a:moveTo>
                  <a:lnTo>
                    <a:pt x="3971544" y="491489"/>
                  </a:lnTo>
                  <a:lnTo>
                    <a:pt x="3963810" y="529726"/>
                  </a:lnTo>
                  <a:lnTo>
                    <a:pt x="3942730" y="560974"/>
                  </a:lnTo>
                  <a:lnTo>
                    <a:pt x="3911482" y="582054"/>
                  </a:lnTo>
                  <a:lnTo>
                    <a:pt x="3873246" y="589788"/>
                  </a:lnTo>
                  <a:lnTo>
                    <a:pt x="0" y="589788"/>
                  </a:lnTo>
                  <a:lnTo>
                    <a:pt x="0" y="0"/>
                  </a:lnTo>
                  <a:lnTo>
                    <a:pt x="3873246" y="0"/>
                  </a:lnTo>
                  <a:lnTo>
                    <a:pt x="3911482" y="7733"/>
                  </a:lnTo>
                  <a:lnTo>
                    <a:pt x="3942730" y="28813"/>
                  </a:lnTo>
                  <a:lnTo>
                    <a:pt x="3963810" y="60061"/>
                  </a:lnTo>
                  <a:lnTo>
                    <a:pt x="3971544" y="98297"/>
                  </a:lnTo>
                  <a:close/>
                </a:path>
              </a:pathLst>
            </a:custGeom>
            <a:ln w="9144">
              <a:solidFill>
                <a:srgbClr val="48CF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9" name="object 79"/>
          <p:cNvSpPr txBox="1"/>
          <p:nvPr/>
        </p:nvSpPr>
        <p:spPr>
          <a:xfrm>
            <a:off x="5266690" y="1763395"/>
            <a:ext cx="3604895" cy="462915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27000" marR="5080" indent="-114300">
              <a:lnSpc>
                <a:spcPts val="1639"/>
              </a:lnSpc>
              <a:spcBef>
                <a:spcPts val="285"/>
              </a:spcBef>
              <a:buChar char="•"/>
              <a:tabLst>
                <a:tab pos="127000" algn="l"/>
              </a:tabLst>
            </a:pPr>
            <a:r>
              <a:rPr sz="1500" spc="-5" dirty="0">
                <a:latin typeface="Calibri"/>
                <a:cs typeface="Calibri"/>
              </a:rPr>
              <a:t>належним </a:t>
            </a:r>
            <a:r>
              <a:rPr sz="1500" dirty="0">
                <a:latin typeface="Calibri"/>
                <a:cs typeface="Calibri"/>
              </a:rPr>
              <a:t>чином </a:t>
            </a:r>
            <a:r>
              <a:rPr sz="1500" spc="-5" dirty="0">
                <a:latin typeface="Calibri"/>
                <a:cs typeface="Calibri"/>
              </a:rPr>
              <a:t>здійснювати </a:t>
            </a:r>
            <a:r>
              <a:rPr sz="1500" spc="-10" dirty="0">
                <a:latin typeface="Calibri"/>
                <a:cs typeface="Calibri"/>
              </a:rPr>
              <a:t>аудиторські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перевірки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та</a:t>
            </a:r>
            <a:r>
              <a:rPr sz="1500" dirty="0">
                <a:latin typeface="Calibri"/>
                <a:cs typeface="Calibri"/>
              </a:rPr>
              <a:t> надавати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супутні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послуги;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80" name="object 80"/>
          <p:cNvGrpSpPr/>
          <p:nvPr/>
        </p:nvGrpSpPr>
        <p:grpSpPr>
          <a:xfrm>
            <a:off x="4488179" y="2508491"/>
            <a:ext cx="727075" cy="1007744"/>
            <a:chOff x="4488179" y="2508491"/>
            <a:chExt cx="727075" cy="1007744"/>
          </a:xfrm>
        </p:grpSpPr>
        <p:pic>
          <p:nvPicPr>
            <p:cNvPr id="81" name="object 81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488179" y="2508491"/>
              <a:ext cx="726948" cy="1007376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646675" y="2788919"/>
              <a:ext cx="409917" cy="489203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535423" y="2542031"/>
              <a:ext cx="637031" cy="909827"/>
            </a:xfrm>
            <a:prstGeom prst="rect">
              <a:avLst/>
            </a:prstGeom>
          </p:spPr>
        </p:pic>
        <p:sp>
          <p:nvSpPr>
            <p:cNvPr id="84" name="object 84"/>
            <p:cNvSpPr/>
            <p:nvPr/>
          </p:nvSpPr>
          <p:spPr>
            <a:xfrm>
              <a:off x="4535423" y="2542031"/>
              <a:ext cx="637540" cy="909955"/>
            </a:xfrm>
            <a:custGeom>
              <a:avLst/>
              <a:gdLst/>
              <a:ahLst/>
              <a:cxnLst/>
              <a:rect l="l" t="t" r="r" b="b"/>
              <a:pathLst>
                <a:path w="637539" h="909954">
                  <a:moveTo>
                    <a:pt x="637031" y="0"/>
                  </a:moveTo>
                  <a:lnTo>
                    <a:pt x="637031" y="591312"/>
                  </a:lnTo>
                  <a:lnTo>
                    <a:pt x="318515" y="909827"/>
                  </a:lnTo>
                  <a:lnTo>
                    <a:pt x="0" y="591312"/>
                  </a:lnTo>
                  <a:lnTo>
                    <a:pt x="0" y="0"/>
                  </a:lnTo>
                  <a:lnTo>
                    <a:pt x="318515" y="318515"/>
                  </a:lnTo>
                  <a:lnTo>
                    <a:pt x="637031" y="0"/>
                  </a:lnTo>
                  <a:close/>
                </a:path>
              </a:pathLst>
            </a:custGeom>
            <a:ln w="9144">
              <a:solidFill>
                <a:srgbClr val="46D77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5" name="object 85"/>
          <p:cNvSpPr txBox="1"/>
          <p:nvPr/>
        </p:nvSpPr>
        <p:spPr>
          <a:xfrm>
            <a:off x="4793741" y="2848483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Calibri"/>
                <a:cs typeface="Calibri"/>
              </a:rPr>
              <a:t>3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86" name="object 86"/>
          <p:cNvGrpSpPr/>
          <p:nvPr/>
        </p:nvGrpSpPr>
        <p:grpSpPr>
          <a:xfrm>
            <a:off x="5167693" y="2537269"/>
            <a:ext cx="3981450" cy="601345"/>
            <a:chOff x="5167693" y="2537269"/>
            <a:chExt cx="3981450" cy="601345"/>
          </a:xfrm>
        </p:grpSpPr>
        <p:sp>
          <p:nvSpPr>
            <p:cNvPr id="87" name="object 87"/>
            <p:cNvSpPr/>
            <p:nvPr/>
          </p:nvSpPr>
          <p:spPr>
            <a:xfrm>
              <a:off x="5172455" y="2542032"/>
              <a:ext cx="3971925" cy="591820"/>
            </a:xfrm>
            <a:custGeom>
              <a:avLst/>
              <a:gdLst/>
              <a:ahLst/>
              <a:cxnLst/>
              <a:rect l="l" t="t" r="r" b="b"/>
              <a:pathLst>
                <a:path w="3971925" h="591819">
                  <a:moveTo>
                    <a:pt x="3872992" y="0"/>
                  </a:moveTo>
                  <a:lnTo>
                    <a:pt x="0" y="0"/>
                  </a:lnTo>
                  <a:lnTo>
                    <a:pt x="0" y="591312"/>
                  </a:lnTo>
                  <a:lnTo>
                    <a:pt x="3872992" y="591312"/>
                  </a:lnTo>
                  <a:lnTo>
                    <a:pt x="3911375" y="583574"/>
                  </a:lnTo>
                  <a:lnTo>
                    <a:pt x="3942699" y="562467"/>
                  </a:lnTo>
                  <a:lnTo>
                    <a:pt x="3963806" y="531143"/>
                  </a:lnTo>
                  <a:lnTo>
                    <a:pt x="3971544" y="492759"/>
                  </a:lnTo>
                  <a:lnTo>
                    <a:pt x="3971544" y="98551"/>
                  </a:lnTo>
                  <a:lnTo>
                    <a:pt x="3963806" y="60168"/>
                  </a:lnTo>
                  <a:lnTo>
                    <a:pt x="3942699" y="28844"/>
                  </a:lnTo>
                  <a:lnTo>
                    <a:pt x="3911375" y="7737"/>
                  </a:lnTo>
                  <a:lnTo>
                    <a:pt x="3872992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5172455" y="2542032"/>
              <a:ext cx="3971925" cy="591820"/>
            </a:xfrm>
            <a:custGeom>
              <a:avLst/>
              <a:gdLst/>
              <a:ahLst/>
              <a:cxnLst/>
              <a:rect l="l" t="t" r="r" b="b"/>
              <a:pathLst>
                <a:path w="3971925" h="591819">
                  <a:moveTo>
                    <a:pt x="3971544" y="98551"/>
                  </a:moveTo>
                  <a:lnTo>
                    <a:pt x="3971544" y="492759"/>
                  </a:lnTo>
                  <a:lnTo>
                    <a:pt x="3963806" y="531143"/>
                  </a:lnTo>
                  <a:lnTo>
                    <a:pt x="3942699" y="562467"/>
                  </a:lnTo>
                  <a:lnTo>
                    <a:pt x="3911375" y="583574"/>
                  </a:lnTo>
                  <a:lnTo>
                    <a:pt x="3872992" y="591312"/>
                  </a:lnTo>
                  <a:lnTo>
                    <a:pt x="0" y="591312"/>
                  </a:lnTo>
                  <a:lnTo>
                    <a:pt x="0" y="0"/>
                  </a:lnTo>
                  <a:lnTo>
                    <a:pt x="3872992" y="0"/>
                  </a:lnTo>
                  <a:lnTo>
                    <a:pt x="3911375" y="7737"/>
                  </a:lnTo>
                  <a:lnTo>
                    <a:pt x="3942699" y="28844"/>
                  </a:lnTo>
                  <a:lnTo>
                    <a:pt x="3963806" y="60168"/>
                  </a:lnTo>
                  <a:lnTo>
                    <a:pt x="3971544" y="98551"/>
                  </a:lnTo>
                  <a:close/>
                </a:path>
              </a:pathLst>
            </a:custGeom>
            <a:ln w="9144">
              <a:solidFill>
                <a:srgbClr val="46D77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9" name="object 89"/>
          <p:cNvSpPr txBox="1"/>
          <p:nvPr/>
        </p:nvSpPr>
        <p:spPr>
          <a:xfrm>
            <a:off x="5266690" y="2479928"/>
            <a:ext cx="3357245" cy="671830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27000" marR="5080" indent="-114300">
              <a:lnSpc>
                <a:spcPts val="1639"/>
              </a:lnSpc>
              <a:spcBef>
                <a:spcPts val="285"/>
              </a:spcBef>
              <a:buChar char="•"/>
              <a:tabLst>
                <a:tab pos="127000" algn="l"/>
              </a:tabLst>
            </a:pPr>
            <a:r>
              <a:rPr sz="1500" spc="-5" dirty="0">
                <a:latin typeface="Calibri"/>
                <a:cs typeface="Calibri"/>
              </a:rPr>
              <a:t>повідомляти власників, замовників </a:t>
            </a:r>
            <a:r>
              <a:rPr sz="1500" dirty="0">
                <a:latin typeface="Calibri"/>
                <a:cs typeface="Calibri"/>
              </a:rPr>
              <a:t>про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виявлені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недоліки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у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системі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обліку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та</a:t>
            </a:r>
            <a:endParaRPr sz="1500">
              <a:latin typeface="Calibri"/>
              <a:cs typeface="Calibri"/>
            </a:endParaRPr>
          </a:p>
          <a:p>
            <a:pPr marL="127000">
              <a:lnSpc>
                <a:spcPts val="1620"/>
              </a:lnSpc>
            </a:pPr>
            <a:r>
              <a:rPr sz="1500" spc="-5" dirty="0">
                <a:latin typeface="Calibri"/>
                <a:cs typeface="Calibri"/>
              </a:rPr>
              <a:t>звітності підприємства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90" name="object 90"/>
          <p:cNvGrpSpPr/>
          <p:nvPr/>
        </p:nvGrpSpPr>
        <p:grpSpPr>
          <a:xfrm>
            <a:off x="4488179" y="3329927"/>
            <a:ext cx="727075" cy="1007744"/>
            <a:chOff x="4488179" y="3329927"/>
            <a:chExt cx="727075" cy="1007744"/>
          </a:xfrm>
        </p:grpSpPr>
        <p:pic>
          <p:nvPicPr>
            <p:cNvPr id="91" name="object 91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488179" y="3329927"/>
              <a:ext cx="726948" cy="1007376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646675" y="3610343"/>
              <a:ext cx="409917" cy="487692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535423" y="3363468"/>
              <a:ext cx="637031" cy="909828"/>
            </a:xfrm>
            <a:prstGeom prst="rect">
              <a:avLst/>
            </a:prstGeom>
          </p:spPr>
        </p:pic>
        <p:sp>
          <p:nvSpPr>
            <p:cNvPr id="94" name="object 94"/>
            <p:cNvSpPr/>
            <p:nvPr/>
          </p:nvSpPr>
          <p:spPr>
            <a:xfrm>
              <a:off x="4535423" y="3363468"/>
              <a:ext cx="637540" cy="909955"/>
            </a:xfrm>
            <a:custGeom>
              <a:avLst/>
              <a:gdLst/>
              <a:ahLst/>
              <a:cxnLst/>
              <a:rect l="l" t="t" r="r" b="b"/>
              <a:pathLst>
                <a:path w="637539" h="909954">
                  <a:moveTo>
                    <a:pt x="637031" y="0"/>
                  </a:moveTo>
                  <a:lnTo>
                    <a:pt x="637031" y="591312"/>
                  </a:lnTo>
                  <a:lnTo>
                    <a:pt x="318515" y="909828"/>
                  </a:lnTo>
                  <a:lnTo>
                    <a:pt x="0" y="591312"/>
                  </a:lnTo>
                  <a:lnTo>
                    <a:pt x="0" y="0"/>
                  </a:lnTo>
                  <a:lnTo>
                    <a:pt x="318515" y="318516"/>
                  </a:lnTo>
                  <a:lnTo>
                    <a:pt x="637031" y="0"/>
                  </a:lnTo>
                  <a:close/>
                </a:path>
              </a:pathLst>
            </a:custGeom>
            <a:ln w="9144">
              <a:solidFill>
                <a:srgbClr val="5FE0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5" name="object 95"/>
          <p:cNvSpPr txBox="1"/>
          <p:nvPr/>
        </p:nvSpPr>
        <p:spPr>
          <a:xfrm>
            <a:off x="4793741" y="3669538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Calibri"/>
                <a:cs typeface="Calibri"/>
              </a:rPr>
              <a:t>4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96" name="object 96"/>
          <p:cNvGrpSpPr/>
          <p:nvPr/>
        </p:nvGrpSpPr>
        <p:grpSpPr>
          <a:xfrm>
            <a:off x="5167693" y="3358705"/>
            <a:ext cx="3981450" cy="601345"/>
            <a:chOff x="5167693" y="3358705"/>
            <a:chExt cx="3981450" cy="601345"/>
          </a:xfrm>
        </p:grpSpPr>
        <p:sp>
          <p:nvSpPr>
            <p:cNvPr id="97" name="object 97"/>
            <p:cNvSpPr/>
            <p:nvPr/>
          </p:nvSpPr>
          <p:spPr>
            <a:xfrm>
              <a:off x="5172455" y="3363467"/>
              <a:ext cx="3971925" cy="591820"/>
            </a:xfrm>
            <a:custGeom>
              <a:avLst/>
              <a:gdLst/>
              <a:ahLst/>
              <a:cxnLst/>
              <a:rect l="l" t="t" r="r" b="b"/>
              <a:pathLst>
                <a:path w="3971925" h="591820">
                  <a:moveTo>
                    <a:pt x="3872992" y="0"/>
                  </a:moveTo>
                  <a:lnTo>
                    <a:pt x="0" y="0"/>
                  </a:lnTo>
                  <a:lnTo>
                    <a:pt x="0" y="591312"/>
                  </a:lnTo>
                  <a:lnTo>
                    <a:pt x="3872992" y="591312"/>
                  </a:lnTo>
                  <a:lnTo>
                    <a:pt x="3911375" y="583574"/>
                  </a:lnTo>
                  <a:lnTo>
                    <a:pt x="3942699" y="562467"/>
                  </a:lnTo>
                  <a:lnTo>
                    <a:pt x="3963806" y="531143"/>
                  </a:lnTo>
                  <a:lnTo>
                    <a:pt x="3971544" y="492760"/>
                  </a:lnTo>
                  <a:lnTo>
                    <a:pt x="3971544" y="98552"/>
                  </a:lnTo>
                  <a:lnTo>
                    <a:pt x="3963806" y="60168"/>
                  </a:lnTo>
                  <a:lnTo>
                    <a:pt x="3942699" y="28844"/>
                  </a:lnTo>
                  <a:lnTo>
                    <a:pt x="3911375" y="7737"/>
                  </a:lnTo>
                  <a:lnTo>
                    <a:pt x="3872992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5172455" y="3363467"/>
              <a:ext cx="3971925" cy="591820"/>
            </a:xfrm>
            <a:custGeom>
              <a:avLst/>
              <a:gdLst/>
              <a:ahLst/>
              <a:cxnLst/>
              <a:rect l="l" t="t" r="r" b="b"/>
              <a:pathLst>
                <a:path w="3971925" h="591820">
                  <a:moveTo>
                    <a:pt x="3971544" y="98552"/>
                  </a:moveTo>
                  <a:lnTo>
                    <a:pt x="3971544" y="492760"/>
                  </a:lnTo>
                  <a:lnTo>
                    <a:pt x="3963806" y="531143"/>
                  </a:lnTo>
                  <a:lnTo>
                    <a:pt x="3942699" y="562467"/>
                  </a:lnTo>
                  <a:lnTo>
                    <a:pt x="3911375" y="583574"/>
                  </a:lnTo>
                  <a:lnTo>
                    <a:pt x="3872992" y="591312"/>
                  </a:lnTo>
                  <a:lnTo>
                    <a:pt x="0" y="591312"/>
                  </a:lnTo>
                  <a:lnTo>
                    <a:pt x="0" y="0"/>
                  </a:lnTo>
                  <a:lnTo>
                    <a:pt x="3872992" y="0"/>
                  </a:lnTo>
                  <a:lnTo>
                    <a:pt x="3911375" y="7737"/>
                  </a:lnTo>
                  <a:lnTo>
                    <a:pt x="3942699" y="28844"/>
                  </a:lnTo>
                  <a:lnTo>
                    <a:pt x="3963806" y="60168"/>
                  </a:lnTo>
                  <a:lnTo>
                    <a:pt x="3971544" y="98552"/>
                  </a:lnTo>
                  <a:close/>
                </a:path>
              </a:pathLst>
            </a:custGeom>
            <a:ln w="9144">
              <a:solidFill>
                <a:srgbClr val="5FE0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9" name="object 99"/>
          <p:cNvSpPr txBox="1"/>
          <p:nvPr/>
        </p:nvSpPr>
        <p:spPr>
          <a:xfrm>
            <a:off x="5266690" y="3405885"/>
            <a:ext cx="3809365" cy="462915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27000" marR="5080" indent="-114300">
              <a:lnSpc>
                <a:spcPts val="1639"/>
              </a:lnSpc>
              <a:spcBef>
                <a:spcPts val="285"/>
              </a:spcBef>
              <a:buChar char="•"/>
              <a:tabLst>
                <a:tab pos="127000" algn="l"/>
              </a:tabLst>
            </a:pPr>
            <a:r>
              <a:rPr sz="1500" dirty="0">
                <a:latin typeface="Calibri"/>
                <a:cs typeface="Calibri"/>
              </a:rPr>
              <a:t>зберігати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конфіденційність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отриманої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під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час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-15" dirty="0">
                <a:latin typeface="Calibri"/>
                <a:cs typeface="Calibri"/>
              </a:rPr>
              <a:t>аудиту </a:t>
            </a:r>
            <a:r>
              <a:rPr sz="1500" dirty="0">
                <a:latin typeface="Calibri"/>
                <a:cs typeface="Calibri"/>
              </a:rPr>
              <a:t>інформації;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100" name="object 100"/>
          <p:cNvGrpSpPr/>
          <p:nvPr/>
        </p:nvGrpSpPr>
        <p:grpSpPr>
          <a:xfrm>
            <a:off x="4488179" y="4151350"/>
            <a:ext cx="727075" cy="1006475"/>
            <a:chOff x="4488179" y="4151350"/>
            <a:chExt cx="727075" cy="1006475"/>
          </a:xfrm>
        </p:grpSpPr>
        <p:pic>
          <p:nvPicPr>
            <p:cNvPr id="101" name="object 10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488179" y="4151350"/>
              <a:ext cx="726948" cy="1005865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646675" y="4430267"/>
              <a:ext cx="409917" cy="489204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535423" y="4184903"/>
              <a:ext cx="637031" cy="908303"/>
            </a:xfrm>
            <a:prstGeom prst="rect">
              <a:avLst/>
            </a:prstGeom>
          </p:spPr>
        </p:pic>
        <p:sp>
          <p:nvSpPr>
            <p:cNvPr id="104" name="object 104"/>
            <p:cNvSpPr/>
            <p:nvPr/>
          </p:nvSpPr>
          <p:spPr>
            <a:xfrm>
              <a:off x="4535423" y="4184903"/>
              <a:ext cx="637540" cy="908685"/>
            </a:xfrm>
            <a:custGeom>
              <a:avLst/>
              <a:gdLst/>
              <a:ahLst/>
              <a:cxnLst/>
              <a:rect l="l" t="t" r="r" b="b"/>
              <a:pathLst>
                <a:path w="637539" h="908685">
                  <a:moveTo>
                    <a:pt x="637031" y="0"/>
                  </a:moveTo>
                  <a:lnTo>
                    <a:pt x="637031" y="589788"/>
                  </a:lnTo>
                  <a:lnTo>
                    <a:pt x="318515" y="908304"/>
                  </a:lnTo>
                  <a:lnTo>
                    <a:pt x="0" y="589788"/>
                  </a:lnTo>
                  <a:lnTo>
                    <a:pt x="0" y="0"/>
                  </a:lnTo>
                  <a:lnTo>
                    <a:pt x="318515" y="318516"/>
                  </a:lnTo>
                  <a:lnTo>
                    <a:pt x="637031" y="0"/>
                  </a:lnTo>
                  <a:close/>
                </a:path>
              </a:pathLst>
            </a:custGeom>
            <a:ln w="9143">
              <a:solidFill>
                <a:srgbClr val="ACE9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5" name="object 105"/>
          <p:cNvSpPr txBox="1"/>
          <p:nvPr/>
        </p:nvSpPr>
        <p:spPr>
          <a:xfrm>
            <a:off x="4793741" y="4490720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Calibri"/>
                <a:cs typeface="Calibri"/>
              </a:rPr>
              <a:t>5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106" name="object 106"/>
          <p:cNvGrpSpPr/>
          <p:nvPr/>
        </p:nvGrpSpPr>
        <p:grpSpPr>
          <a:xfrm>
            <a:off x="5167693" y="4180141"/>
            <a:ext cx="3981450" cy="601345"/>
            <a:chOff x="5167693" y="4180141"/>
            <a:chExt cx="3981450" cy="601345"/>
          </a:xfrm>
        </p:grpSpPr>
        <p:sp>
          <p:nvSpPr>
            <p:cNvPr id="107" name="object 107"/>
            <p:cNvSpPr/>
            <p:nvPr/>
          </p:nvSpPr>
          <p:spPr>
            <a:xfrm>
              <a:off x="5172455" y="4184903"/>
              <a:ext cx="3971925" cy="591820"/>
            </a:xfrm>
            <a:custGeom>
              <a:avLst/>
              <a:gdLst/>
              <a:ahLst/>
              <a:cxnLst/>
              <a:rect l="l" t="t" r="r" b="b"/>
              <a:pathLst>
                <a:path w="3971925" h="591820">
                  <a:moveTo>
                    <a:pt x="3872992" y="0"/>
                  </a:moveTo>
                  <a:lnTo>
                    <a:pt x="0" y="0"/>
                  </a:lnTo>
                  <a:lnTo>
                    <a:pt x="0" y="591312"/>
                  </a:lnTo>
                  <a:lnTo>
                    <a:pt x="3872992" y="591312"/>
                  </a:lnTo>
                  <a:lnTo>
                    <a:pt x="3911375" y="583574"/>
                  </a:lnTo>
                  <a:lnTo>
                    <a:pt x="3942699" y="562467"/>
                  </a:lnTo>
                  <a:lnTo>
                    <a:pt x="3963806" y="531143"/>
                  </a:lnTo>
                  <a:lnTo>
                    <a:pt x="3971544" y="492760"/>
                  </a:lnTo>
                  <a:lnTo>
                    <a:pt x="3971544" y="98552"/>
                  </a:lnTo>
                  <a:lnTo>
                    <a:pt x="3963806" y="60168"/>
                  </a:lnTo>
                  <a:lnTo>
                    <a:pt x="3942699" y="28844"/>
                  </a:lnTo>
                  <a:lnTo>
                    <a:pt x="3911375" y="7737"/>
                  </a:lnTo>
                  <a:lnTo>
                    <a:pt x="3872992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5172455" y="4184903"/>
              <a:ext cx="3971925" cy="591820"/>
            </a:xfrm>
            <a:custGeom>
              <a:avLst/>
              <a:gdLst/>
              <a:ahLst/>
              <a:cxnLst/>
              <a:rect l="l" t="t" r="r" b="b"/>
              <a:pathLst>
                <a:path w="3971925" h="591820">
                  <a:moveTo>
                    <a:pt x="3971544" y="98552"/>
                  </a:moveTo>
                  <a:lnTo>
                    <a:pt x="3971544" y="492760"/>
                  </a:lnTo>
                  <a:lnTo>
                    <a:pt x="3963806" y="531143"/>
                  </a:lnTo>
                  <a:lnTo>
                    <a:pt x="3942699" y="562467"/>
                  </a:lnTo>
                  <a:lnTo>
                    <a:pt x="3911375" y="583574"/>
                  </a:lnTo>
                  <a:lnTo>
                    <a:pt x="3872992" y="591312"/>
                  </a:lnTo>
                  <a:lnTo>
                    <a:pt x="0" y="591312"/>
                  </a:lnTo>
                  <a:lnTo>
                    <a:pt x="0" y="0"/>
                  </a:lnTo>
                  <a:lnTo>
                    <a:pt x="3872992" y="0"/>
                  </a:lnTo>
                  <a:lnTo>
                    <a:pt x="3911375" y="7737"/>
                  </a:lnTo>
                  <a:lnTo>
                    <a:pt x="3942699" y="28844"/>
                  </a:lnTo>
                  <a:lnTo>
                    <a:pt x="3963806" y="60168"/>
                  </a:lnTo>
                  <a:lnTo>
                    <a:pt x="3971544" y="98552"/>
                  </a:lnTo>
                  <a:close/>
                </a:path>
              </a:pathLst>
            </a:custGeom>
            <a:ln w="9144">
              <a:solidFill>
                <a:srgbClr val="ACE9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9" name="object 109"/>
          <p:cNvSpPr txBox="1"/>
          <p:nvPr/>
        </p:nvSpPr>
        <p:spPr>
          <a:xfrm>
            <a:off x="5266690" y="4121861"/>
            <a:ext cx="3852545" cy="6724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0" indent="-114300">
              <a:lnSpc>
                <a:spcPts val="1725"/>
              </a:lnSpc>
              <a:spcBef>
                <a:spcPts val="100"/>
              </a:spcBef>
              <a:buChar char="•"/>
              <a:tabLst>
                <a:tab pos="127000" algn="l"/>
              </a:tabLst>
            </a:pPr>
            <a:r>
              <a:rPr sz="1500" spc="-5" dirty="0">
                <a:latin typeface="Calibri"/>
                <a:cs typeface="Calibri"/>
              </a:rPr>
              <a:t>відповідати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перед</a:t>
            </a:r>
            <a:r>
              <a:rPr sz="1500" spc="2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замовником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за</a:t>
            </a:r>
            <a:r>
              <a:rPr sz="1500" spc="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порушення</a:t>
            </a:r>
            <a:endParaRPr sz="1500">
              <a:latin typeface="Calibri"/>
              <a:cs typeface="Calibri"/>
            </a:endParaRPr>
          </a:p>
          <a:p>
            <a:pPr marL="127000" marR="641985">
              <a:lnSpc>
                <a:spcPts val="1639"/>
              </a:lnSpc>
              <a:spcBef>
                <a:spcPts val="110"/>
              </a:spcBef>
            </a:pPr>
            <a:r>
              <a:rPr sz="1500" spc="-5" dirty="0">
                <a:latin typeface="Calibri"/>
                <a:cs typeface="Calibri"/>
              </a:rPr>
              <a:t>умов </a:t>
            </a:r>
            <a:r>
              <a:rPr sz="1500" spc="-10" dirty="0">
                <a:latin typeface="Calibri"/>
                <a:cs typeface="Calibri"/>
              </a:rPr>
              <a:t>договору </a:t>
            </a:r>
            <a:r>
              <a:rPr sz="1500" spc="-5" dirty="0">
                <a:latin typeface="Calibri"/>
                <a:cs typeface="Calibri"/>
              </a:rPr>
              <a:t>відповідно до чинного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законодавства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України;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110" name="object 110"/>
          <p:cNvGrpSpPr/>
          <p:nvPr/>
        </p:nvGrpSpPr>
        <p:grpSpPr>
          <a:xfrm>
            <a:off x="4488179" y="4972811"/>
            <a:ext cx="727075" cy="1006475"/>
            <a:chOff x="4488179" y="4972811"/>
            <a:chExt cx="727075" cy="1006475"/>
          </a:xfrm>
        </p:grpSpPr>
        <p:pic>
          <p:nvPicPr>
            <p:cNvPr id="111" name="object 11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488179" y="4972811"/>
              <a:ext cx="726948" cy="1005865"/>
            </a:xfrm>
            <a:prstGeom prst="rect">
              <a:avLst/>
            </a:prstGeom>
          </p:spPr>
        </p:pic>
        <p:pic>
          <p:nvPicPr>
            <p:cNvPr id="112" name="object 112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4646675" y="5251703"/>
              <a:ext cx="409917" cy="489203"/>
            </a:xfrm>
            <a:prstGeom prst="rect">
              <a:avLst/>
            </a:prstGeom>
          </p:spPr>
        </p:pic>
        <p:pic>
          <p:nvPicPr>
            <p:cNvPr id="113" name="object 113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535423" y="5006339"/>
              <a:ext cx="637031" cy="908304"/>
            </a:xfrm>
            <a:prstGeom prst="rect">
              <a:avLst/>
            </a:prstGeom>
          </p:spPr>
        </p:pic>
        <p:sp>
          <p:nvSpPr>
            <p:cNvPr id="114" name="object 114"/>
            <p:cNvSpPr/>
            <p:nvPr/>
          </p:nvSpPr>
          <p:spPr>
            <a:xfrm>
              <a:off x="4535423" y="5006339"/>
              <a:ext cx="637540" cy="908685"/>
            </a:xfrm>
            <a:custGeom>
              <a:avLst/>
              <a:gdLst/>
              <a:ahLst/>
              <a:cxnLst/>
              <a:rect l="l" t="t" r="r" b="b"/>
              <a:pathLst>
                <a:path w="637539" h="908685">
                  <a:moveTo>
                    <a:pt x="637031" y="0"/>
                  </a:moveTo>
                  <a:lnTo>
                    <a:pt x="637031" y="589788"/>
                  </a:lnTo>
                  <a:lnTo>
                    <a:pt x="318515" y="908304"/>
                  </a:lnTo>
                  <a:lnTo>
                    <a:pt x="0" y="589788"/>
                  </a:lnTo>
                  <a:lnTo>
                    <a:pt x="0" y="0"/>
                  </a:lnTo>
                  <a:lnTo>
                    <a:pt x="318515" y="318516"/>
                  </a:lnTo>
                  <a:lnTo>
                    <a:pt x="637031" y="0"/>
                  </a:lnTo>
                  <a:close/>
                </a:path>
              </a:pathLst>
            </a:custGeom>
            <a:ln w="9144">
              <a:solidFill>
                <a:srgbClr val="EFE0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5" name="object 115"/>
          <p:cNvSpPr txBox="1"/>
          <p:nvPr/>
        </p:nvSpPr>
        <p:spPr>
          <a:xfrm>
            <a:off x="4793741" y="5312155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Calibri"/>
                <a:cs typeface="Calibri"/>
              </a:rPr>
              <a:t>6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116" name="object 116"/>
          <p:cNvGrpSpPr/>
          <p:nvPr/>
        </p:nvGrpSpPr>
        <p:grpSpPr>
          <a:xfrm>
            <a:off x="5167693" y="5001577"/>
            <a:ext cx="3981450" cy="599440"/>
            <a:chOff x="5167693" y="5001577"/>
            <a:chExt cx="3981450" cy="599440"/>
          </a:xfrm>
        </p:grpSpPr>
        <p:sp>
          <p:nvSpPr>
            <p:cNvPr id="117" name="object 117"/>
            <p:cNvSpPr/>
            <p:nvPr/>
          </p:nvSpPr>
          <p:spPr>
            <a:xfrm>
              <a:off x="5172455" y="5006340"/>
              <a:ext cx="3971925" cy="589915"/>
            </a:xfrm>
            <a:custGeom>
              <a:avLst/>
              <a:gdLst/>
              <a:ahLst/>
              <a:cxnLst/>
              <a:rect l="l" t="t" r="r" b="b"/>
              <a:pathLst>
                <a:path w="3971925" h="589914">
                  <a:moveTo>
                    <a:pt x="3873246" y="0"/>
                  </a:moveTo>
                  <a:lnTo>
                    <a:pt x="0" y="0"/>
                  </a:lnTo>
                  <a:lnTo>
                    <a:pt x="0" y="589788"/>
                  </a:lnTo>
                  <a:lnTo>
                    <a:pt x="3873246" y="589788"/>
                  </a:lnTo>
                  <a:lnTo>
                    <a:pt x="3911482" y="582054"/>
                  </a:lnTo>
                  <a:lnTo>
                    <a:pt x="3942730" y="560974"/>
                  </a:lnTo>
                  <a:lnTo>
                    <a:pt x="3963810" y="529726"/>
                  </a:lnTo>
                  <a:lnTo>
                    <a:pt x="3971544" y="491490"/>
                  </a:lnTo>
                  <a:lnTo>
                    <a:pt x="3971544" y="98298"/>
                  </a:lnTo>
                  <a:lnTo>
                    <a:pt x="3963810" y="60061"/>
                  </a:lnTo>
                  <a:lnTo>
                    <a:pt x="3942730" y="28813"/>
                  </a:lnTo>
                  <a:lnTo>
                    <a:pt x="3911482" y="7733"/>
                  </a:lnTo>
                  <a:lnTo>
                    <a:pt x="3873246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5172455" y="5006340"/>
              <a:ext cx="3971925" cy="589915"/>
            </a:xfrm>
            <a:custGeom>
              <a:avLst/>
              <a:gdLst/>
              <a:ahLst/>
              <a:cxnLst/>
              <a:rect l="l" t="t" r="r" b="b"/>
              <a:pathLst>
                <a:path w="3971925" h="589914">
                  <a:moveTo>
                    <a:pt x="3971544" y="98298"/>
                  </a:moveTo>
                  <a:lnTo>
                    <a:pt x="3971544" y="491490"/>
                  </a:lnTo>
                  <a:lnTo>
                    <a:pt x="3963810" y="529726"/>
                  </a:lnTo>
                  <a:lnTo>
                    <a:pt x="3942730" y="560974"/>
                  </a:lnTo>
                  <a:lnTo>
                    <a:pt x="3911482" y="582054"/>
                  </a:lnTo>
                  <a:lnTo>
                    <a:pt x="3873246" y="589788"/>
                  </a:lnTo>
                  <a:lnTo>
                    <a:pt x="0" y="589788"/>
                  </a:lnTo>
                  <a:lnTo>
                    <a:pt x="0" y="0"/>
                  </a:lnTo>
                  <a:lnTo>
                    <a:pt x="3873246" y="0"/>
                  </a:lnTo>
                  <a:lnTo>
                    <a:pt x="3911482" y="7733"/>
                  </a:lnTo>
                  <a:lnTo>
                    <a:pt x="3942730" y="28813"/>
                  </a:lnTo>
                  <a:lnTo>
                    <a:pt x="3963810" y="60061"/>
                  </a:lnTo>
                  <a:lnTo>
                    <a:pt x="3971544" y="98298"/>
                  </a:lnTo>
                  <a:close/>
                </a:path>
              </a:pathLst>
            </a:custGeom>
            <a:ln w="9144">
              <a:solidFill>
                <a:srgbClr val="EFE0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9" name="object 119"/>
          <p:cNvSpPr txBox="1"/>
          <p:nvPr/>
        </p:nvSpPr>
        <p:spPr>
          <a:xfrm>
            <a:off x="5266690" y="4943602"/>
            <a:ext cx="3608070" cy="671830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27000" marR="5080" indent="-114300">
              <a:lnSpc>
                <a:spcPts val="1639"/>
              </a:lnSpc>
              <a:spcBef>
                <a:spcPts val="285"/>
              </a:spcBef>
              <a:buChar char="•"/>
              <a:tabLst>
                <a:tab pos="127000" algn="l"/>
              </a:tabLst>
            </a:pPr>
            <a:r>
              <a:rPr sz="1500" spc="-5" dirty="0">
                <a:latin typeface="Calibri"/>
                <a:cs typeface="Calibri"/>
              </a:rPr>
              <a:t>обмежувати </a:t>
            </a:r>
            <a:r>
              <a:rPr sz="1500" dirty="0">
                <a:latin typeface="Calibri"/>
                <a:cs typeface="Calibri"/>
              </a:rPr>
              <a:t>свою діяльність </a:t>
            </a:r>
            <a:r>
              <a:rPr sz="1500" spc="-5" dirty="0">
                <a:latin typeface="Calibri"/>
                <a:cs typeface="Calibri"/>
              </a:rPr>
              <a:t>наданням </a:t>
            </a:r>
            <a:r>
              <a:rPr sz="150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аудиторських</a:t>
            </a:r>
            <a:r>
              <a:rPr sz="1500" spc="-4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послуг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у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формі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консультацій, </a:t>
            </a:r>
            <a:r>
              <a:rPr sz="1500" spc="-32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перевірок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або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експертиз;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120" name="object 120"/>
          <p:cNvGrpSpPr/>
          <p:nvPr/>
        </p:nvGrpSpPr>
        <p:grpSpPr>
          <a:xfrm>
            <a:off x="4488179" y="5792723"/>
            <a:ext cx="727075" cy="1007744"/>
            <a:chOff x="4488179" y="5792723"/>
            <a:chExt cx="727075" cy="1007744"/>
          </a:xfrm>
        </p:grpSpPr>
        <p:pic>
          <p:nvPicPr>
            <p:cNvPr id="121" name="object 121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488179" y="5792723"/>
              <a:ext cx="726948" cy="1007376"/>
            </a:xfrm>
            <a:prstGeom prst="rect">
              <a:avLst/>
            </a:prstGeom>
          </p:spPr>
        </p:pic>
        <p:pic>
          <p:nvPicPr>
            <p:cNvPr id="122" name="object 122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4646675" y="6073139"/>
              <a:ext cx="409917" cy="489204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4535423" y="5826251"/>
              <a:ext cx="637031" cy="909828"/>
            </a:xfrm>
            <a:prstGeom prst="rect">
              <a:avLst/>
            </a:prstGeom>
          </p:spPr>
        </p:pic>
        <p:sp>
          <p:nvSpPr>
            <p:cNvPr id="124" name="object 124"/>
            <p:cNvSpPr/>
            <p:nvPr/>
          </p:nvSpPr>
          <p:spPr>
            <a:xfrm>
              <a:off x="4535423" y="5826251"/>
              <a:ext cx="637540" cy="909955"/>
            </a:xfrm>
            <a:custGeom>
              <a:avLst/>
              <a:gdLst/>
              <a:ahLst/>
              <a:cxnLst/>
              <a:rect l="l" t="t" r="r" b="b"/>
              <a:pathLst>
                <a:path w="637539" h="909954">
                  <a:moveTo>
                    <a:pt x="637031" y="0"/>
                  </a:moveTo>
                  <a:lnTo>
                    <a:pt x="637031" y="591312"/>
                  </a:lnTo>
                  <a:lnTo>
                    <a:pt x="318515" y="909828"/>
                  </a:lnTo>
                  <a:lnTo>
                    <a:pt x="0" y="591312"/>
                  </a:lnTo>
                  <a:lnTo>
                    <a:pt x="0" y="0"/>
                  </a:lnTo>
                  <a:lnTo>
                    <a:pt x="318515" y="318516"/>
                  </a:lnTo>
                  <a:lnTo>
                    <a:pt x="637031" y="0"/>
                  </a:lnTo>
                  <a:close/>
                </a:path>
              </a:pathLst>
            </a:custGeom>
            <a:ln w="9143">
              <a:solidFill>
                <a:srgbClr val="F795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5" name="object 125"/>
          <p:cNvSpPr txBox="1"/>
          <p:nvPr/>
        </p:nvSpPr>
        <p:spPr>
          <a:xfrm>
            <a:off x="4793741" y="6133287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Calibri"/>
                <a:cs typeface="Calibri"/>
              </a:rPr>
              <a:t>7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126" name="object 126"/>
          <p:cNvGrpSpPr/>
          <p:nvPr/>
        </p:nvGrpSpPr>
        <p:grpSpPr>
          <a:xfrm>
            <a:off x="5167884" y="5821679"/>
            <a:ext cx="3980815" cy="600710"/>
            <a:chOff x="5167884" y="5821679"/>
            <a:chExt cx="3980815" cy="600710"/>
          </a:xfrm>
        </p:grpSpPr>
        <p:sp>
          <p:nvSpPr>
            <p:cNvPr id="127" name="object 127"/>
            <p:cNvSpPr/>
            <p:nvPr/>
          </p:nvSpPr>
          <p:spPr>
            <a:xfrm>
              <a:off x="5172456" y="5826251"/>
              <a:ext cx="3971925" cy="591820"/>
            </a:xfrm>
            <a:custGeom>
              <a:avLst/>
              <a:gdLst/>
              <a:ahLst/>
              <a:cxnLst/>
              <a:rect l="l" t="t" r="r" b="b"/>
              <a:pathLst>
                <a:path w="3971925" h="591820">
                  <a:moveTo>
                    <a:pt x="3872992" y="0"/>
                  </a:moveTo>
                  <a:lnTo>
                    <a:pt x="0" y="0"/>
                  </a:lnTo>
                  <a:lnTo>
                    <a:pt x="0" y="591312"/>
                  </a:lnTo>
                  <a:lnTo>
                    <a:pt x="3872992" y="591312"/>
                  </a:lnTo>
                  <a:lnTo>
                    <a:pt x="3911375" y="583567"/>
                  </a:lnTo>
                  <a:lnTo>
                    <a:pt x="3942699" y="562448"/>
                  </a:lnTo>
                  <a:lnTo>
                    <a:pt x="3963806" y="531122"/>
                  </a:lnTo>
                  <a:lnTo>
                    <a:pt x="3971544" y="492760"/>
                  </a:lnTo>
                  <a:lnTo>
                    <a:pt x="3971544" y="98552"/>
                  </a:lnTo>
                  <a:lnTo>
                    <a:pt x="3963806" y="60189"/>
                  </a:lnTo>
                  <a:lnTo>
                    <a:pt x="3942699" y="28863"/>
                  </a:lnTo>
                  <a:lnTo>
                    <a:pt x="3911375" y="7744"/>
                  </a:lnTo>
                  <a:lnTo>
                    <a:pt x="3872992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5172456" y="5826251"/>
              <a:ext cx="3971925" cy="591820"/>
            </a:xfrm>
            <a:custGeom>
              <a:avLst/>
              <a:gdLst/>
              <a:ahLst/>
              <a:cxnLst/>
              <a:rect l="l" t="t" r="r" b="b"/>
              <a:pathLst>
                <a:path w="3971925" h="591820">
                  <a:moveTo>
                    <a:pt x="3971544" y="98552"/>
                  </a:moveTo>
                  <a:lnTo>
                    <a:pt x="3971544" y="492760"/>
                  </a:lnTo>
                  <a:lnTo>
                    <a:pt x="3963806" y="531122"/>
                  </a:lnTo>
                  <a:lnTo>
                    <a:pt x="3942699" y="562448"/>
                  </a:lnTo>
                  <a:lnTo>
                    <a:pt x="3911375" y="583567"/>
                  </a:lnTo>
                  <a:lnTo>
                    <a:pt x="3872992" y="591312"/>
                  </a:lnTo>
                  <a:lnTo>
                    <a:pt x="0" y="591312"/>
                  </a:lnTo>
                  <a:lnTo>
                    <a:pt x="0" y="0"/>
                  </a:lnTo>
                  <a:lnTo>
                    <a:pt x="3872992" y="0"/>
                  </a:lnTo>
                  <a:lnTo>
                    <a:pt x="3911375" y="7744"/>
                  </a:lnTo>
                  <a:lnTo>
                    <a:pt x="3942699" y="28863"/>
                  </a:lnTo>
                  <a:lnTo>
                    <a:pt x="3963806" y="60189"/>
                  </a:lnTo>
                  <a:lnTo>
                    <a:pt x="3971544" y="98552"/>
                  </a:lnTo>
                  <a:close/>
                </a:path>
              </a:pathLst>
            </a:custGeom>
            <a:ln w="9144">
              <a:solidFill>
                <a:srgbClr val="F795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9" name="object 129"/>
          <p:cNvSpPr txBox="1"/>
          <p:nvPr/>
        </p:nvSpPr>
        <p:spPr>
          <a:xfrm>
            <a:off x="5266690" y="5869025"/>
            <a:ext cx="3048635" cy="463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0" indent="-114300">
              <a:lnSpc>
                <a:spcPts val="1725"/>
              </a:lnSpc>
              <a:spcBef>
                <a:spcPts val="100"/>
              </a:spcBef>
              <a:buChar char="•"/>
              <a:tabLst>
                <a:tab pos="127000" algn="l"/>
              </a:tabLst>
            </a:pPr>
            <a:r>
              <a:rPr sz="1500" dirty="0">
                <a:latin typeface="Calibri"/>
                <a:cs typeface="Calibri"/>
              </a:rPr>
              <a:t>своєчасно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надавати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до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АПУ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звіт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про</a:t>
            </a:r>
            <a:endParaRPr sz="1500">
              <a:latin typeface="Calibri"/>
              <a:cs typeface="Calibri"/>
            </a:endParaRPr>
          </a:p>
          <a:p>
            <a:pPr marL="127000">
              <a:lnSpc>
                <a:spcPts val="1725"/>
              </a:lnSpc>
            </a:pPr>
            <a:r>
              <a:rPr sz="1500" spc="-10" dirty="0">
                <a:latin typeface="Calibri"/>
                <a:cs typeface="Calibri"/>
              </a:rPr>
              <a:t>аудиторську</a:t>
            </a:r>
            <a:r>
              <a:rPr sz="1500" spc="-4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діяльність</a:t>
            </a:r>
            <a:endParaRPr sz="1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65465" y="86405"/>
            <a:ext cx="6482409" cy="52297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32738" y="0"/>
            <a:ext cx="649795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20" dirty="0"/>
              <a:t>Обмеження</a:t>
            </a:r>
            <a:r>
              <a:rPr sz="4400" spc="-50" dirty="0"/>
              <a:t> </a:t>
            </a:r>
            <a:r>
              <a:rPr sz="4400" spc="-5" dirty="0"/>
              <a:t>під</a:t>
            </a:r>
            <a:r>
              <a:rPr sz="4400" spc="-15" dirty="0"/>
              <a:t> </a:t>
            </a:r>
            <a:r>
              <a:rPr sz="4400" spc="-5" dirty="0"/>
              <a:t>час</a:t>
            </a:r>
            <a:r>
              <a:rPr sz="4400" spc="-10" dirty="0"/>
              <a:t> </a:t>
            </a:r>
            <a:r>
              <a:rPr sz="4400" spc="-40" dirty="0"/>
              <a:t>аудиту</a:t>
            </a:r>
            <a:endParaRPr sz="4400"/>
          </a:p>
        </p:txBody>
      </p:sp>
      <p:sp>
        <p:nvSpPr>
          <p:cNvPr id="4" name="object 4"/>
          <p:cNvSpPr txBox="1"/>
          <p:nvPr/>
        </p:nvSpPr>
        <p:spPr>
          <a:xfrm>
            <a:off x="547217" y="994664"/>
            <a:ext cx="8295640" cy="47237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7503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Загроза </a:t>
            </a:r>
            <a:r>
              <a:rPr sz="2400" spc="-5" dirty="0">
                <a:latin typeface="Calibri"/>
                <a:cs typeface="Calibri"/>
              </a:rPr>
              <a:t>незалежності </a:t>
            </a:r>
            <a:r>
              <a:rPr sz="2400" spc="-20" dirty="0">
                <a:latin typeface="Calibri"/>
                <a:cs typeface="Calibri"/>
              </a:rPr>
              <a:t>аудитора </a:t>
            </a:r>
            <a:r>
              <a:rPr sz="2400" spc="-5" dirty="0">
                <a:latin typeface="Calibri"/>
                <a:cs typeface="Calibri"/>
              </a:rPr>
              <a:t>(особиста зацікавленість,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заступництво,</a:t>
            </a:r>
            <a:r>
              <a:rPr sz="2400" spc="-15" dirty="0">
                <a:latin typeface="Calibri"/>
                <a:cs typeface="Calibri"/>
              </a:rPr>
              <a:t> близьке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знайомство,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шантаж),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а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саме:</a:t>
            </a:r>
          </a:p>
          <a:p>
            <a:pPr marL="469265" marR="708660">
              <a:lnSpc>
                <a:spcPct val="100000"/>
              </a:lnSpc>
              <a:spcBef>
                <a:spcPts val="505"/>
              </a:spcBef>
              <a:buAutoNum type="arabicParenR"/>
              <a:tabLst>
                <a:tab pos="926465" algn="l"/>
                <a:tab pos="927735" algn="l"/>
              </a:tabLst>
            </a:pPr>
            <a:r>
              <a:rPr lang="uk-UA" sz="2000" spc="-20" dirty="0" smtClean="0">
                <a:latin typeface="Calibri"/>
                <a:cs typeface="Calibri"/>
              </a:rPr>
              <a:t> </a:t>
            </a:r>
            <a:r>
              <a:rPr sz="2000" spc="-20" dirty="0" err="1" smtClean="0">
                <a:latin typeface="Calibri"/>
                <a:cs typeface="Calibri"/>
              </a:rPr>
              <a:t>аудитор</a:t>
            </a:r>
            <a:r>
              <a:rPr sz="2000" spc="-20" dirty="0" smtClean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знаходиться </a:t>
            </a:r>
            <a:r>
              <a:rPr sz="2000" dirty="0">
                <a:latin typeface="Calibri"/>
                <a:cs typeface="Calibri"/>
              </a:rPr>
              <a:t>у прямих </a:t>
            </a:r>
            <a:r>
              <a:rPr sz="2000" spc="-10" dirty="0">
                <a:latin typeface="Calibri"/>
                <a:cs typeface="Calibri"/>
              </a:rPr>
              <a:t>родинних стосунках </a:t>
            </a:r>
            <a:r>
              <a:rPr sz="2000" dirty="0">
                <a:latin typeface="Calibri"/>
                <a:cs typeface="Calibri"/>
              </a:rPr>
              <a:t>з </a:t>
            </a:r>
            <a:r>
              <a:rPr sz="2000" spc="-5" dirty="0">
                <a:latin typeface="Calibri"/>
                <a:cs typeface="Calibri"/>
              </a:rPr>
              <a:t>членами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органів управління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підприємства,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що</a:t>
            </a:r>
            <a:r>
              <a:rPr sz="2000" dirty="0">
                <a:latin typeface="Calibri"/>
                <a:cs typeface="Calibri"/>
              </a:rPr>
              <a:t> перевіряється;</a:t>
            </a:r>
          </a:p>
          <a:p>
            <a:pPr marL="469265" marR="65405">
              <a:lnSpc>
                <a:spcPct val="100000"/>
              </a:lnSpc>
              <a:spcBef>
                <a:spcPts val="484"/>
              </a:spcBef>
              <a:buAutoNum type="arabicParenR"/>
              <a:tabLst>
                <a:tab pos="926465" algn="l"/>
                <a:tab pos="927735" algn="l"/>
              </a:tabLst>
            </a:pPr>
            <a:r>
              <a:rPr lang="uk-UA" sz="2000" spc="-20" dirty="0" smtClean="0">
                <a:latin typeface="Calibri"/>
                <a:cs typeface="Calibri"/>
              </a:rPr>
              <a:t> </a:t>
            </a:r>
            <a:r>
              <a:rPr sz="2000" spc="-20" dirty="0" err="1" smtClean="0">
                <a:latin typeface="Calibri"/>
                <a:cs typeface="Calibri"/>
              </a:rPr>
              <a:t>аудитор</a:t>
            </a:r>
            <a:r>
              <a:rPr sz="2000" spc="-20" dirty="0" smtClean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має особисті майнові інтереси </a:t>
            </a:r>
            <a:r>
              <a:rPr sz="2000" dirty="0">
                <a:latin typeface="Calibri"/>
                <a:cs typeface="Calibri"/>
              </a:rPr>
              <a:t>у </a:t>
            </a:r>
            <a:r>
              <a:rPr sz="2000" spc="-10" dirty="0">
                <a:latin typeface="Calibri"/>
                <a:cs typeface="Calibri"/>
              </a:rPr>
              <a:t>економічного </a:t>
            </a:r>
            <a:r>
              <a:rPr sz="2000" dirty="0">
                <a:latin typeface="Calibri"/>
                <a:cs typeface="Calibri"/>
              </a:rPr>
              <a:t>суб’єкта, </a:t>
            </a:r>
            <a:r>
              <a:rPr sz="2000" spc="-25" dirty="0">
                <a:latin typeface="Calibri"/>
                <a:cs typeface="Calibri"/>
              </a:rPr>
              <a:t>що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перевіряється;</a:t>
            </a:r>
          </a:p>
          <a:p>
            <a:pPr marL="469265" marR="118110">
              <a:lnSpc>
                <a:spcPct val="100000"/>
              </a:lnSpc>
              <a:spcBef>
                <a:spcPts val="480"/>
              </a:spcBef>
              <a:buAutoNum type="arabicParenR"/>
              <a:tabLst>
                <a:tab pos="926465" algn="l"/>
                <a:tab pos="927735" algn="l"/>
              </a:tabLst>
            </a:pPr>
            <a:r>
              <a:rPr lang="uk-UA" sz="2000" spc="-20" dirty="0" smtClean="0">
                <a:latin typeface="Calibri"/>
                <a:cs typeface="Calibri"/>
              </a:rPr>
              <a:t> </a:t>
            </a:r>
            <a:r>
              <a:rPr sz="2000" spc="-20" dirty="0" err="1" smtClean="0">
                <a:latin typeface="Calibri"/>
                <a:cs typeface="Calibri"/>
              </a:rPr>
              <a:t>аудитор</a:t>
            </a:r>
            <a:r>
              <a:rPr sz="2000" spc="-20" dirty="0" smtClean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є членом </a:t>
            </a:r>
            <a:r>
              <a:rPr sz="2000" spc="-5" dirty="0">
                <a:latin typeface="Calibri"/>
                <a:cs typeface="Calibri"/>
              </a:rPr>
              <a:t>органів управління, засновником </a:t>
            </a:r>
            <a:r>
              <a:rPr sz="2000" dirty="0">
                <a:latin typeface="Calibri"/>
                <a:cs typeface="Calibri"/>
              </a:rPr>
              <a:t>або </a:t>
            </a:r>
            <a:r>
              <a:rPr sz="2000" spc="-10" dirty="0">
                <a:latin typeface="Calibri"/>
                <a:cs typeface="Calibri"/>
              </a:rPr>
              <a:t>власником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господарюючого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суб’єкта;</a:t>
            </a:r>
          </a:p>
          <a:p>
            <a:pPr marL="927100" indent="-458470">
              <a:lnSpc>
                <a:spcPct val="100000"/>
              </a:lnSpc>
              <a:spcBef>
                <a:spcPts val="480"/>
              </a:spcBef>
              <a:buAutoNum type="arabicParenR"/>
              <a:tabLst>
                <a:tab pos="926465" algn="l"/>
                <a:tab pos="927735" algn="l"/>
              </a:tabLst>
            </a:pPr>
            <a:r>
              <a:rPr sz="2000" spc="-20" dirty="0">
                <a:latin typeface="Calibri"/>
                <a:cs typeface="Calibri"/>
              </a:rPr>
              <a:t>аудитор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є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працівником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суб’єкта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господарювання, </a:t>
            </a:r>
            <a:r>
              <a:rPr sz="2000" spc="-15" dirty="0">
                <a:latin typeface="Calibri"/>
                <a:cs typeface="Calibri"/>
              </a:rPr>
              <a:t>що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перевіряється,</a:t>
            </a:r>
          </a:p>
          <a:p>
            <a:pPr marL="469265">
              <a:lnSpc>
                <a:spcPct val="100000"/>
              </a:lnSpc>
            </a:pPr>
            <a:r>
              <a:rPr sz="2000" spc="-10" dirty="0">
                <a:latin typeface="Calibri"/>
                <a:cs typeface="Calibri"/>
              </a:rPr>
              <a:t>дочірнього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підприємства,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філіалу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або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представництва;</a:t>
            </a:r>
            <a:endParaRPr sz="2000" dirty="0">
              <a:latin typeface="Calibri"/>
              <a:cs typeface="Calibri"/>
            </a:endParaRPr>
          </a:p>
          <a:p>
            <a:pPr marL="469265" marR="819150">
              <a:lnSpc>
                <a:spcPct val="100000"/>
              </a:lnSpc>
              <a:spcBef>
                <a:spcPts val="480"/>
              </a:spcBef>
              <a:buAutoNum type="arabicParenR" startAt="5"/>
              <a:tabLst>
                <a:tab pos="926465" algn="l"/>
                <a:tab pos="927735" algn="l"/>
              </a:tabLst>
            </a:pPr>
            <a:r>
              <a:rPr lang="uk-UA" sz="2000" spc="-10" dirty="0" smtClean="0">
                <a:latin typeface="Calibri"/>
                <a:cs typeface="Calibri"/>
              </a:rPr>
              <a:t> </a:t>
            </a:r>
            <a:r>
              <a:rPr sz="2000" spc="-10" dirty="0" err="1" smtClean="0">
                <a:latin typeface="Calibri"/>
                <a:cs typeface="Calibri"/>
              </a:rPr>
              <a:t>якщо</a:t>
            </a:r>
            <a:r>
              <a:rPr sz="2000" spc="-10" dirty="0" smtClean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розмір </a:t>
            </a:r>
            <a:r>
              <a:rPr sz="2000" spc="-10" dirty="0">
                <a:latin typeface="Calibri"/>
                <a:cs typeface="Calibri"/>
              </a:rPr>
              <a:t>винагороди </a:t>
            </a:r>
            <a:r>
              <a:rPr sz="2000" dirty="0">
                <a:latin typeface="Calibri"/>
                <a:cs typeface="Calibri"/>
              </a:rPr>
              <a:t>за </a:t>
            </a:r>
            <a:r>
              <a:rPr sz="2000" spc="-5" dirty="0">
                <a:latin typeface="Calibri"/>
                <a:cs typeface="Calibri"/>
              </a:rPr>
              <a:t>надання </a:t>
            </a:r>
            <a:r>
              <a:rPr sz="2000" spc="-15" dirty="0">
                <a:latin typeface="Calibri"/>
                <a:cs typeface="Calibri"/>
              </a:rPr>
              <a:t>аудиторських </a:t>
            </a:r>
            <a:r>
              <a:rPr sz="2000" dirty="0">
                <a:latin typeface="Calibri"/>
                <a:cs typeface="Calibri"/>
              </a:rPr>
              <a:t>послуг не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враховує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необхідного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для їх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якісного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виконання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часу,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належних</a:t>
            </a:r>
            <a:endParaRPr sz="2000" dirty="0">
              <a:latin typeface="Calibri"/>
              <a:cs typeface="Calibri"/>
            </a:endParaRPr>
          </a:p>
          <a:p>
            <a:pPr marL="469265">
              <a:lnSpc>
                <a:spcPct val="100000"/>
              </a:lnSpc>
            </a:pPr>
            <a:r>
              <a:rPr sz="2000" spc="-5" dirty="0">
                <a:latin typeface="Calibri"/>
                <a:cs typeface="Calibri"/>
              </a:rPr>
              <a:t>навичок,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знань,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професійної</a:t>
            </a:r>
            <a:r>
              <a:rPr sz="2000" spc="-5" dirty="0">
                <a:latin typeface="Calibri"/>
                <a:cs typeface="Calibri"/>
              </a:rPr>
              <a:t> кваліфікації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та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ступеня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відповідальності</a:t>
            </a:r>
            <a:endParaRPr sz="2000" dirty="0">
              <a:latin typeface="Calibri"/>
              <a:cs typeface="Calibri"/>
            </a:endParaRPr>
          </a:p>
          <a:p>
            <a:pPr marL="469265">
              <a:lnSpc>
                <a:spcPct val="100000"/>
              </a:lnSpc>
            </a:pPr>
            <a:r>
              <a:rPr sz="2000" spc="-15" dirty="0">
                <a:latin typeface="Calibri"/>
                <a:cs typeface="Calibri"/>
              </a:rPr>
              <a:t>аудитора.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84616" y="1449410"/>
            <a:ext cx="3691254" cy="881380"/>
            <a:chOff x="484624" y="1403591"/>
            <a:chExt cx="3691254" cy="8813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4624" y="1426374"/>
              <a:ext cx="3691143" cy="69815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3023" y="1403591"/>
              <a:ext cx="3557016" cy="88088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2731" y="1444751"/>
              <a:ext cx="3619500" cy="62636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22731" y="1444751"/>
              <a:ext cx="3619500" cy="626745"/>
            </a:xfrm>
            <a:custGeom>
              <a:avLst/>
              <a:gdLst/>
              <a:ahLst/>
              <a:cxnLst/>
              <a:rect l="l" t="t" r="r" b="b"/>
              <a:pathLst>
                <a:path w="3619500" h="626744">
                  <a:moveTo>
                    <a:pt x="0" y="626363"/>
                  </a:moveTo>
                  <a:lnTo>
                    <a:pt x="3619500" y="626363"/>
                  </a:lnTo>
                  <a:lnTo>
                    <a:pt x="3619500" y="0"/>
                  </a:lnTo>
                  <a:lnTo>
                    <a:pt x="0" y="0"/>
                  </a:lnTo>
                  <a:lnTo>
                    <a:pt x="0" y="626363"/>
                  </a:lnTo>
                  <a:close/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709371" y="1460372"/>
            <a:ext cx="3240405" cy="666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5080" indent="-635" algn="ctr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/>
                <a:cs typeface="Times New Roman"/>
              </a:rPr>
              <a:t>За </a:t>
            </a:r>
            <a:r>
              <a:rPr sz="1400" spc="-10" dirty="0">
                <a:latin typeface="Times New Roman"/>
                <a:cs typeface="Times New Roman"/>
              </a:rPr>
              <a:t>умисне приховання </a:t>
            </a:r>
            <a:r>
              <a:rPr sz="1400" dirty="0">
                <a:latin typeface="Times New Roman"/>
                <a:cs typeface="Times New Roman"/>
              </a:rPr>
              <a:t>істини з </a:t>
            </a:r>
            <a:r>
              <a:rPr sz="1400" spc="5" dirty="0">
                <a:latin typeface="Times New Roman"/>
                <a:cs typeface="Times New Roman"/>
              </a:rPr>
              <a:t>особистих 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інтересів </a:t>
            </a:r>
            <a:r>
              <a:rPr sz="1400" dirty="0">
                <a:latin typeface="Times New Roman"/>
                <a:cs typeface="Times New Roman"/>
              </a:rPr>
              <a:t>та </a:t>
            </a:r>
            <a:r>
              <a:rPr sz="1400" spc="-10" dirty="0">
                <a:latin typeface="Times New Roman"/>
                <a:cs typeface="Times New Roman"/>
              </a:rPr>
              <a:t>видачу </a:t>
            </a:r>
            <a:r>
              <a:rPr sz="1400" spc="-5" dirty="0">
                <a:latin typeface="Times New Roman"/>
                <a:cs typeface="Times New Roman"/>
              </a:rPr>
              <a:t>позитивного </a:t>
            </a:r>
            <a:r>
              <a:rPr sz="1400" spc="-25" dirty="0">
                <a:latin typeface="Times New Roman"/>
                <a:cs typeface="Times New Roman"/>
              </a:rPr>
              <a:t>висновку,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що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спричинило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нанесення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збитку</a:t>
            </a:r>
            <a:endParaRPr sz="1400" dirty="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0080" y="690346"/>
            <a:ext cx="2298700" cy="669290"/>
            <a:chOff x="70080" y="690346"/>
            <a:chExt cx="2298700" cy="66929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0080" y="713131"/>
              <a:ext cx="2298240" cy="60674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0312" y="690346"/>
              <a:ext cx="2057400" cy="66906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8203" y="731520"/>
              <a:ext cx="2226564" cy="534924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08203" y="731520"/>
              <a:ext cx="2226945" cy="535305"/>
            </a:xfrm>
            <a:custGeom>
              <a:avLst/>
              <a:gdLst/>
              <a:ahLst/>
              <a:cxnLst/>
              <a:rect l="l" t="t" r="r" b="b"/>
              <a:pathLst>
                <a:path w="2226945" h="535305">
                  <a:moveTo>
                    <a:pt x="0" y="534924"/>
                  </a:moveTo>
                  <a:lnTo>
                    <a:pt x="2226564" y="534924"/>
                  </a:lnTo>
                  <a:lnTo>
                    <a:pt x="2226564" y="0"/>
                  </a:lnTo>
                  <a:lnTo>
                    <a:pt x="0" y="0"/>
                  </a:lnTo>
                  <a:lnTo>
                    <a:pt x="0" y="534924"/>
                  </a:lnTo>
                  <a:close/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08204" y="731519"/>
            <a:ext cx="2226945" cy="535305"/>
          </a:xfrm>
          <a:prstGeom prst="rect">
            <a:avLst/>
          </a:prstGeom>
          <a:ln w="9144">
            <a:solidFill>
              <a:srgbClr val="497DBA"/>
            </a:solidFill>
          </a:ln>
        </p:spPr>
        <p:txBody>
          <a:bodyPr vert="horz" wrap="square" lIns="0" tIns="18415" rIns="0" bIns="0" rtlCol="0">
            <a:spAutoFit/>
          </a:bodyPr>
          <a:lstStyle/>
          <a:p>
            <a:pPr marL="623570" marR="240665" indent="-372110">
              <a:lnSpc>
                <a:spcPct val="100699"/>
              </a:lnSpc>
              <a:spcBef>
                <a:spcPts val="145"/>
              </a:spcBef>
            </a:pPr>
            <a:r>
              <a:rPr sz="1400" spc="-20" dirty="0">
                <a:latin typeface="Sylfaen"/>
                <a:cs typeface="Sylfaen"/>
              </a:rPr>
              <a:t>ВІДПОВІДАЛЬНІСТЬ </a:t>
            </a:r>
            <a:r>
              <a:rPr sz="1400" spc="-335" dirty="0">
                <a:latin typeface="Sylfaen"/>
                <a:cs typeface="Sylfaen"/>
              </a:rPr>
              <a:t> </a:t>
            </a:r>
            <a:r>
              <a:rPr sz="1400" spc="-15" dirty="0">
                <a:latin typeface="Sylfaen"/>
                <a:cs typeface="Sylfaen"/>
              </a:rPr>
              <a:t>АУДИТОРА</a:t>
            </a:r>
            <a:endParaRPr sz="1400">
              <a:latin typeface="Sylfaen"/>
              <a:cs typeface="Sylfaen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099559" y="1583448"/>
            <a:ext cx="2360930" cy="462280"/>
            <a:chOff x="4099559" y="1583448"/>
            <a:chExt cx="2360930" cy="462280"/>
          </a:xfrm>
        </p:grpSpPr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099559" y="1667319"/>
              <a:ext cx="920483" cy="310959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4142866" y="1745487"/>
              <a:ext cx="724535" cy="114300"/>
            </a:xfrm>
            <a:custGeom>
              <a:avLst/>
              <a:gdLst/>
              <a:ahLst/>
              <a:cxnLst/>
              <a:rect l="l" t="t" r="r" b="b"/>
              <a:pathLst>
                <a:path w="724535" h="114300">
                  <a:moveTo>
                    <a:pt x="686270" y="37973"/>
                  </a:moveTo>
                  <a:lnTo>
                    <a:pt x="628650" y="37973"/>
                  </a:lnTo>
                  <a:lnTo>
                    <a:pt x="628904" y="76073"/>
                  </a:lnTo>
                  <a:lnTo>
                    <a:pt x="609811" y="76157"/>
                  </a:lnTo>
                  <a:lnTo>
                    <a:pt x="609981" y="114300"/>
                  </a:lnTo>
                  <a:lnTo>
                    <a:pt x="724027" y="56641"/>
                  </a:lnTo>
                  <a:lnTo>
                    <a:pt x="686270" y="37973"/>
                  </a:lnTo>
                  <a:close/>
                </a:path>
                <a:path w="724535" h="114300">
                  <a:moveTo>
                    <a:pt x="609642" y="38057"/>
                  </a:moveTo>
                  <a:lnTo>
                    <a:pt x="0" y="40766"/>
                  </a:lnTo>
                  <a:lnTo>
                    <a:pt x="254" y="78866"/>
                  </a:lnTo>
                  <a:lnTo>
                    <a:pt x="609811" y="76157"/>
                  </a:lnTo>
                  <a:lnTo>
                    <a:pt x="609642" y="38057"/>
                  </a:lnTo>
                  <a:close/>
                </a:path>
                <a:path w="724535" h="114300">
                  <a:moveTo>
                    <a:pt x="628650" y="37973"/>
                  </a:moveTo>
                  <a:lnTo>
                    <a:pt x="609642" y="38057"/>
                  </a:lnTo>
                  <a:lnTo>
                    <a:pt x="609811" y="76157"/>
                  </a:lnTo>
                  <a:lnTo>
                    <a:pt x="628904" y="76073"/>
                  </a:lnTo>
                  <a:lnTo>
                    <a:pt x="628650" y="37973"/>
                  </a:lnTo>
                  <a:close/>
                </a:path>
                <a:path w="724535" h="114300">
                  <a:moveTo>
                    <a:pt x="609473" y="0"/>
                  </a:moveTo>
                  <a:lnTo>
                    <a:pt x="609642" y="38057"/>
                  </a:lnTo>
                  <a:lnTo>
                    <a:pt x="686270" y="37973"/>
                  </a:lnTo>
                  <a:lnTo>
                    <a:pt x="609473" y="0"/>
                  </a:lnTo>
                  <a:close/>
                </a:path>
              </a:pathLst>
            </a:custGeom>
            <a:solidFill>
              <a:srgbClr val="4AAC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818887" y="1598701"/>
              <a:ext cx="1641348" cy="44650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997195" y="1583448"/>
              <a:ext cx="1283208" cy="45413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866131" y="1626107"/>
              <a:ext cx="1551432" cy="356615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4866132" y="1626107"/>
            <a:ext cx="1551940" cy="356870"/>
          </a:xfrm>
          <a:prstGeom prst="rect">
            <a:avLst/>
          </a:prstGeom>
          <a:ln w="9144">
            <a:solidFill>
              <a:srgbClr val="497DBA"/>
            </a:solidFill>
          </a:ln>
        </p:spPr>
        <p:txBody>
          <a:bodyPr vert="horz" wrap="square" lIns="0" tIns="28575" rIns="0" bIns="0" rtlCol="0">
            <a:spAutoFit/>
          </a:bodyPr>
          <a:lstStyle/>
          <a:p>
            <a:pPr marL="280670">
              <a:lnSpc>
                <a:spcPct val="100000"/>
              </a:lnSpc>
              <a:spcBef>
                <a:spcPts val="225"/>
              </a:spcBef>
            </a:pPr>
            <a:r>
              <a:rPr sz="1400" dirty="0">
                <a:latin typeface="Times New Roman"/>
                <a:cs typeface="Times New Roman"/>
              </a:rPr>
              <a:t>Кримінальна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84616" y="2293594"/>
            <a:ext cx="2656840" cy="668020"/>
            <a:chOff x="484616" y="2293594"/>
            <a:chExt cx="2656840" cy="668020"/>
          </a:xfrm>
        </p:grpSpPr>
        <p:pic>
          <p:nvPicPr>
            <p:cNvPr id="22" name="object 2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84616" y="2316290"/>
              <a:ext cx="2656363" cy="52154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29995" y="2293594"/>
              <a:ext cx="2249424" cy="667537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22732" y="2334768"/>
              <a:ext cx="2584704" cy="449579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522732" y="2334768"/>
              <a:ext cx="2585085" cy="449580"/>
            </a:xfrm>
            <a:custGeom>
              <a:avLst/>
              <a:gdLst/>
              <a:ahLst/>
              <a:cxnLst/>
              <a:rect l="l" t="t" r="r" b="b"/>
              <a:pathLst>
                <a:path w="2585085" h="449580">
                  <a:moveTo>
                    <a:pt x="0" y="449579"/>
                  </a:moveTo>
                  <a:lnTo>
                    <a:pt x="2584704" y="449579"/>
                  </a:lnTo>
                  <a:lnTo>
                    <a:pt x="2584704" y="0"/>
                  </a:lnTo>
                  <a:lnTo>
                    <a:pt x="0" y="0"/>
                  </a:lnTo>
                  <a:lnTo>
                    <a:pt x="0" y="449579"/>
                  </a:lnTo>
                  <a:close/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522731" y="2334767"/>
            <a:ext cx="2585085" cy="449580"/>
          </a:xfrm>
          <a:prstGeom prst="rect">
            <a:avLst/>
          </a:prstGeom>
          <a:ln w="9144">
            <a:solidFill>
              <a:srgbClr val="497DBA"/>
            </a:solidFill>
          </a:ln>
        </p:spPr>
        <p:txBody>
          <a:bodyPr vert="horz" wrap="square" lIns="0" tIns="22860" rIns="0" bIns="0" rtlCol="0">
            <a:spAutoFit/>
          </a:bodyPr>
          <a:lstStyle/>
          <a:p>
            <a:pPr marL="897890" marR="351790" indent="-541020">
              <a:lnSpc>
                <a:spcPct val="100000"/>
              </a:lnSpc>
              <a:spcBef>
                <a:spcPts val="180"/>
              </a:spcBef>
            </a:pP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неналежне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виконання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обов’язків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271272" y="2558859"/>
            <a:ext cx="404495" cy="311150"/>
            <a:chOff x="271272" y="2558859"/>
            <a:chExt cx="404495" cy="311150"/>
          </a:xfrm>
        </p:grpSpPr>
        <p:pic>
          <p:nvPicPr>
            <p:cNvPr id="28" name="object 2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71272" y="2558859"/>
              <a:ext cx="403898" cy="310959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14706" y="2636520"/>
              <a:ext cx="207962" cy="114300"/>
            </a:xfrm>
            <a:prstGeom prst="rect">
              <a:avLst/>
            </a:prstGeom>
          </p:spPr>
        </p:pic>
      </p:grpSp>
      <p:grpSp>
        <p:nvGrpSpPr>
          <p:cNvPr id="30" name="object 30"/>
          <p:cNvGrpSpPr/>
          <p:nvPr/>
        </p:nvGrpSpPr>
        <p:grpSpPr>
          <a:xfrm>
            <a:off x="252984" y="1248155"/>
            <a:ext cx="3209925" cy="2296795"/>
            <a:chOff x="252984" y="1248155"/>
            <a:chExt cx="3209925" cy="2296795"/>
          </a:xfrm>
        </p:grpSpPr>
        <p:pic>
          <p:nvPicPr>
            <p:cNvPr id="31" name="object 3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52984" y="1248155"/>
              <a:ext cx="120505" cy="1525524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314706" y="1267205"/>
              <a:ext cx="1905" cy="1425575"/>
            </a:xfrm>
            <a:custGeom>
              <a:avLst/>
              <a:gdLst/>
              <a:ahLst/>
              <a:cxnLst/>
              <a:rect l="l" t="t" r="r" b="b"/>
              <a:pathLst>
                <a:path w="1904" h="1425575">
                  <a:moveTo>
                    <a:pt x="0" y="0"/>
                  </a:moveTo>
                  <a:lnTo>
                    <a:pt x="1587" y="1425575"/>
                  </a:lnTo>
                </a:path>
              </a:pathLst>
            </a:custGeom>
            <a:ln w="38100">
              <a:solidFill>
                <a:srgbClr val="4AAC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71272" y="1667319"/>
              <a:ext cx="403898" cy="310959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14566" y="1744218"/>
              <a:ext cx="208102" cy="114300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51332" y="2892526"/>
              <a:ext cx="2676144" cy="623341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60475" y="2877286"/>
              <a:ext cx="2702052" cy="667537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98575" y="2919983"/>
              <a:ext cx="2586228" cy="533400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798575" y="2919983"/>
              <a:ext cx="2586355" cy="533400"/>
            </a:xfrm>
            <a:custGeom>
              <a:avLst/>
              <a:gdLst/>
              <a:ahLst/>
              <a:cxnLst/>
              <a:rect l="l" t="t" r="r" b="b"/>
              <a:pathLst>
                <a:path w="2586354" h="533400">
                  <a:moveTo>
                    <a:pt x="0" y="533400"/>
                  </a:moveTo>
                  <a:lnTo>
                    <a:pt x="2586228" y="533400"/>
                  </a:lnTo>
                  <a:lnTo>
                    <a:pt x="2586228" y="0"/>
                  </a:lnTo>
                  <a:lnTo>
                    <a:pt x="0" y="0"/>
                  </a:lnTo>
                  <a:lnTo>
                    <a:pt x="0" y="533400"/>
                  </a:lnTo>
                  <a:close/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897737" y="2935605"/>
            <a:ext cx="238823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14655" marR="5080" indent="-40259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Times New Roman"/>
                <a:cs typeface="Times New Roman"/>
              </a:rPr>
              <a:t>Перед </a:t>
            </a:r>
            <a:r>
              <a:rPr sz="1400" spc="-25" dirty="0">
                <a:latin typeface="Times New Roman"/>
                <a:cs typeface="Times New Roman"/>
              </a:rPr>
              <a:t>аудиторською </a:t>
            </a:r>
            <a:r>
              <a:rPr sz="1400" spc="-5" dirty="0">
                <a:latin typeface="Times New Roman"/>
                <a:cs typeface="Times New Roman"/>
              </a:rPr>
              <a:t>фірмою, </a:t>
            </a:r>
            <a:r>
              <a:rPr sz="1400" dirty="0">
                <a:latin typeface="Times New Roman"/>
                <a:cs typeface="Times New Roman"/>
              </a:rPr>
              <a:t>у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якій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працює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30" dirty="0">
                <a:latin typeface="Times New Roman"/>
                <a:cs typeface="Times New Roman"/>
              </a:rPr>
              <a:t>аудитор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3794752" y="2877286"/>
            <a:ext cx="1727200" cy="668020"/>
            <a:chOff x="3794752" y="2877286"/>
            <a:chExt cx="1727200" cy="668020"/>
          </a:xfrm>
        </p:grpSpPr>
        <p:pic>
          <p:nvPicPr>
            <p:cNvPr id="41" name="object 4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794752" y="2901560"/>
              <a:ext cx="1726707" cy="605273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899916" y="2877286"/>
              <a:ext cx="1516380" cy="667537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832860" y="2919983"/>
              <a:ext cx="1655064" cy="533400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3832860" y="2919983"/>
              <a:ext cx="1655445" cy="533400"/>
            </a:xfrm>
            <a:custGeom>
              <a:avLst/>
              <a:gdLst/>
              <a:ahLst/>
              <a:cxnLst/>
              <a:rect l="l" t="t" r="r" b="b"/>
              <a:pathLst>
                <a:path w="1655445" h="533400">
                  <a:moveTo>
                    <a:pt x="0" y="533400"/>
                  </a:moveTo>
                  <a:lnTo>
                    <a:pt x="1655064" y="533400"/>
                  </a:lnTo>
                  <a:lnTo>
                    <a:pt x="1655064" y="0"/>
                  </a:lnTo>
                  <a:lnTo>
                    <a:pt x="0" y="0"/>
                  </a:lnTo>
                  <a:lnTo>
                    <a:pt x="0" y="533400"/>
                  </a:lnTo>
                  <a:close/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4037203" y="2935605"/>
            <a:ext cx="124650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6764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/>
                <a:cs typeface="Times New Roman"/>
              </a:rPr>
              <a:t>За </a:t>
            </a:r>
            <a:r>
              <a:rPr sz="1400" spc="-5" dirty="0">
                <a:latin typeface="Times New Roman"/>
                <a:cs typeface="Times New Roman"/>
              </a:rPr>
              <a:t>нормами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т</a:t>
            </a:r>
            <a:r>
              <a:rPr sz="1400" spc="-20" dirty="0">
                <a:latin typeface="Times New Roman"/>
                <a:cs typeface="Times New Roman"/>
              </a:rPr>
              <a:t>р</a:t>
            </a:r>
            <a:r>
              <a:rPr sz="1400" spc="-10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40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пра</a:t>
            </a:r>
            <a:r>
              <a:rPr sz="1400" spc="-3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793972" y="3989819"/>
            <a:ext cx="2661285" cy="897890"/>
            <a:chOff x="793972" y="3989819"/>
            <a:chExt cx="2661285" cy="897890"/>
          </a:xfrm>
        </p:grpSpPr>
        <p:pic>
          <p:nvPicPr>
            <p:cNvPr id="47" name="object 4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93972" y="4014169"/>
              <a:ext cx="2660966" cy="873345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917448" y="3989819"/>
              <a:ext cx="2453640" cy="880884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832104" y="4032503"/>
              <a:ext cx="2589276" cy="801624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832104" y="4032503"/>
              <a:ext cx="2589530" cy="802005"/>
            </a:xfrm>
            <a:custGeom>
              <a:avLst/>
              <a:gdLst/>
              <a:ahLst/>
              <a:cxnLst/>
              <a:rect l="l" t="t" r="r" b="b"/>
              <a:pathLst>
                <a:path w="2589529" h="802004">
                  <a:moveTo>
                    <a:pt x="0" y="801624"/>
                  </a:moveTo>
                  <a:lnTo>
                    <a:pt x="2589276" y="801624"/>
                  </a:lnTo>
                  <a:lnTo>
                    <a:pt x="2589276" y="0"/>
                  </a:lnTo>
                  <a:lnTo>
                    <a:pt x="0" y="0"/>
                  </a:lnTo>
                  <a:lnTo>
                    <a:pt x="0" y="801624"/>
                  </a:lnTo>
                  <a:close/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1054404" y="4048201"/>
            <a:ext cx="2141855" cy="666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Times New Roman"/>
                <a:cs typeface="Times New Roman"/>
              </a:rPr>
              <a:t>Перед органами, </a:t>
            </a:r>
            <a:r>
              <a:rPr sz="1400" dirty="0">
                <a:latin typeface="Times New Roman"/>
                <a:cs typeface="Times New Roman"/>
              </a:rPr>
              <a:t>що видали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дозвіл на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право здійснення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аудиторської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діяльності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3794722" y="4064520"/>
            <a:ext cx="1830705" cy="539750"/>
            <a:chOff x="3794722" y="4064520"/>
            <a:chExt cx="1830705" cy="539750"/>
          </a:xfrm>
        </p:grpSpPr>
        <p:pic>
          <p:nvPicPr>
            <p:cNvPr id="53" name="object 53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794722" y="4088776"/>
              <a:ext cx="1830399" cy="515330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108704" y="4064520"/>
              <a:ext cx="1202436" cy="454139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3832860" y="4107179"/>
              <a:ext cx="1758695" cy="443484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3832860" y="4107179"/>
              <a:ext cx="1758950" cy="443865"/>
            </a:xfrm>
            <a:custGeom>
              <a:avLst/>
              <a:gdLst/>
              <a:ahLst/>
              <a:cxnLst/>
              <a:rect l="l" t="t" r="r" b="b"/>
              <a:pathLst>
                <a:path w="1758950" h="443864">
                  <a:moveTo>
                    <a:pt x="0" y="443484"/>
                  </a:moveTo>
                  <a:lnTo>
                    <a:pt x="1758695" y="443484"/>
                  </a:lnTo>
                  <a:lnTo>
                    <a:pt x="1758695" y="0"/>
                  </a:lnTo>
                  <a:lnTo>
                    <a:pt x="0" y="0"/>
                  </a:lnTo>
                  <a:lnTo>
                    <a:pt x="0" y="443484"/>
                  </a:lnTo>
                  <a:close/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4245990" y="4123182"/>
            <a:ext cx="93281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/>
                <a:cs typeface="Times New Roman"/>
              </a:rPr>
              <a:t>Професійна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5434584" y="2471915"/>
            <a:ext cx="3133725" cy="1692275"/>
            <a:chOff x="5434584" y="2471915"/>
            <a:chExt cx="3133725" cy="1692275"/>
          </a:xfrm>
        </p:grpSpPr>
        <p:pic>
          <p:nvPicPr>
            <p:cNvPr id="59" name="object 59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6070057" y="2729480"/>
              <a:ext cx="2350078" cy="464853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6676644" y="2706636"/>
              <a:ext cx="1136903" cy="454139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6108192" y="2747772"/>
              <a:ext cx="2278380" cy="393191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6068568" y="3078467"/>
              <a:ext cx="2366772" cy="533412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121908" y="3063214"/>
              <a:ext cx="2345436" cy="667537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6115812" y="3105912"/>
              <a:ext cx="2276856" cy="443484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5434584" y="2471915"/>
              <a:ext cx="827532" cy="760488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5477510" y="2606802"/>
              <a:ext cx="631825" cy="565150"/>
            </a:xfrm>
            <a:custGeom>
              <a:avLst/>
              <a:gdLst/>
              <a:ahLst/>
              <a:cxnLst/>
              <a:rect l="l" t="t" r="r" b="b"/>
              <a:pathLst>
                <a:path w="631825" h="565150">
                  <a:moveTo>
                    <a:pt x="533734" y="61717"/>
                  </a:moveTo>
                  <a:lnTo>
                    <a:pt x="0" y="536575"/>
                  </a:lnTo>
                  <a:lnTo>
                    <a:pt x="25400" y="565150"/>
                  </a:lnTo>
                  <a:lnTo>
                    <a:pt x="559119" y="90196"/>
                  </a:lnTo>
                  <a:lnTo>
                    <a:pt x="533734" y="61717"/>
                  </a:lnTo>
                  <a:close/>
                </a:path>
                <a:path w="631825" h="565150">
                  <a:moveTo>
                    <a:pt x="612247" y="49022"/>
                  </a:moveTo>
                  <a:lnTo>
                    <a:pt x="548004" y="49022"/>
                  </a:lnTo>
                  <a:lnTo>
                    <a:pt x="573277" y="77597"/>
                  </a:lnTo>
                  <a:lnTo>
                    <a:pt x="559119" y="90196"/>
                  </a:lnTo>
                  <a:lnTo>
                    <a:pt x="584453" y="118618"/>
                  </a:lnTo>
                  <a:lnTo>
                    <a:pt x="612247" y="49022"/>
                  </a:lnTo>
                  <a:close/>
                </a:path>
                <a:path w="631825" h="565150">
                  <a:moveTo>
                    <a:pt x="548004" y="49022"/>
                  </a:moveTo>
                  <a:lnTo>
                    <a:pt x="533734" y="61717"/>
                  </a:lnTo>
                  <a:lnTo>
                    <a:pt x="559119" y="90196"/>
                  </a:lnTo>
                  <a:lnTo>
                    <a:pt x="573277" y="77597"/>
                  </a:lnTo>
                  <a:lnTo>
                    <a:pt x="548004" y="49022"/>
                  </a:lnTo>
                  <a:close/>
                </a:path>
                <a:path w="631825" h="565150">
                  <a:moveTo>
                    <a:pt x="631825" y="0"/>
                  </a:moveTo>
                  <a:lnTo>
                    <a:pt x="508380" y="33274"/>
                  </a:lnTo>
                  <a:lnTo>
                    <a:pt x="533734" y="61717"/>
                  </a:lnTo>
                  <a:lnTo>
                    <a:pt x="548004" y="49022"/>
                  </a:lnTo>
                  <a:lnTo>
                    <a:pt x="612247" y="49022"/>
                  </a:lnTo>
                  <a:lnTo>
                    <a:pt x="631825" y="0"/>
                  </a:lnTo>
                  <a:close/>
                </a:path>
              </a:pathLst>
            </a:custGeom>
            <a:solidFill>
              <a:srgbClr val="4AAC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" name="object 67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5442204" y="2828582"/>
              <a:ext cx="819899" cy="409917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5484495" y="2943352"/>
              <a:ext cx="624840" cy="233679"/>
            </a:xfrm>
            <a:custGeom>
              <a:avLst/>
              <a:gdLst/>
              <a:ahLst/>
              <a:cxnLst/>
              <a:rect l="l" t="t" r="r" b="b"/>
              <a:pathLst>
                <a:path w="624839" h="233680">
                  <a:moveTo>
                    <a:pt x="510084" y="36353"/>
                  </a:moveTo>
                  <a:lnTo>
                    <a:pt x="0" y="197103"/>
                  </a:lnTo>
                  <a:lnTo>
                    <a:pt x="11429" y="233552"/>
                  </a:lnTo>
                  <a:lnTo>
                    <a:pt x="521554" y="72667"/>
                  </a:lnTo>
                  <a:lnTo>
                    <a:pt x="510084" y="36353"/>
                  </a:lnTo>
                  <a:close/>
                </a:path>
                <a:path w="624839" h="233680">
                  <a:moveTo>
                    <a:pt x="613952" y="30607"/>
                  </a:moveTo>
                  <a:lnTo>
                    <a:pt x="528319" y="30607"/>
                  </a:lnTo>
                  <a:lnTo>
                    <a:pt x="539750" y="66928"/>
                  </a:lnTo>
                  <a:lnTo>
                    <a:pt x="521554" y="72667"/>
                  </a:lnTo>
                  <a:lnTo>
                    <a:pt x="533018" y="108965"/>
                  </a:lnTo>
                  <a:lnTo>
                    <a:pt x="613952" y="30607"/>
                  </a:lnTo>
                  <a:close/>
                </a:path>
                <a:path w="624839" h="233680">
                  <a:moveTo>
                    <a:pt x="528319" y="30607"/>
                  </a:moveTo>
                  <a:lnTo>
                    <a:pt x="510084" y="36353"/>
                  </a:lnTo>
                  <a:lnTo>
                    <a:pt x="521554" y="72667"/>
                  </a:lnTo>
                  <a:lnTo>
                    <a:pt x="539750" y="66928"/>
                  </a:lnTo>
                  <a:lnTo>
                    <a:pt x="528319" y="30607"/>
                  </a:lnTo>
                  <a:close/>
                </a:path>
                <a:path w="624839" h="233680">
                  <a:moveTo>
                    <a:pt x="498601" y="0"/>
                  </a:moveTo>
                  <a:lnTo>
                    <a:pt x="510084" y="36353"/>
                  </a:lnTo>
                  <a:lnTo>
                    <a:pt x="528319" y="30607"/>
                  </a:lnTo>
                  <a:lnTo>
                    <a:pt x="613952" y="30607"/>
                  </a:lnTo>
                  <a:lnTo>
                    <a:pt x="624839" y="20065"/>
                  </a:lnTo>
                  <a:lnTo>
                    <a:pt x="498601" y="0"/>
                  </a:lnTo>
                  <a:close/>
                </a:path>
              </a:pathLst>
            </a:custGeom>
            <a:solidFill>
              <a:srgbClr val="4AAC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" name="object 69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5442204" y="3121152"/>
              <a:ext cx="826020" cy="397763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5484876" y="3140202"/>
              <a:ext cx="631190" cy="225425"/>
            </a:xfrm>
            <a:custGeom>
              <a:avLst/>
              <a:gdLst/>
              <a:ahLst/>
              <a:cxnLst/>
              <a:rect l="l" t="t" r="r" b="b"/>
              <a:pathLst>
                <a:path w="631189" h="225425">
                  <a:moveTo>
                    <a:pt x="515815" y="188437"/>
                  </a:moveTo>
                  <a:lnTo>
                    <a:pt x="505078" y="224917"/>
                  </a:lnTo>
                  <a:lnTo>
                    <a:pt x="630809" y="202437"/>
                  </a:lnTo>
                  <a:lnTo>
                    <a:pt x="621543" y="193801"/>
                  </a:lnTo>
                  <a:lnTo>
                    <a:pt x="534035" y="193801"/>
                  </a:lnTo>
                  <a:lnTo>
                    <a:pt x="515815" y="188437"/>
                  </a:lnTo>
                  <a:close/>
                </a:path>
                <a:path w="631189" h="225425">
                  <a:moveTo>
                    <a:pt x="526582" y="151855"/>
                  </a:moveTo>
                  <a:lnTo>
                    <a:pt x="515815" y="188437"/>
                  </a:lnTo>
                  <a:lnTo>
                    <a:pt x="534035" y="193801"/>
                  </a:lnTo>
                  <a:lnTo>
                    <a:pt x="544829" y="157225"/>
                  </a:lnTo>
                  <a:lnTo>
                    <a:pt x="526582" y="151855"/>
                  </a:lnTo>
                  <a:close/>
                </a:path>
                <a:path w="631189" h="225425">
                  <a:moveTo>
                    <a:pt x="537337" y="115315"/>
                  </a:moveTo>
                  <a:lnTo>
                    <a:pt x="526582" y="151855"/>
                  </a:lnTo>
                  <a:lnTo>
                    <a:pt x="544829" y="157225"/>
                  </a:lnTo>
                  <a:lnTo>
                    <a:pt x="534035" y="193801"/>
                  </a:lnTo>
                  <a:lnTo>
                    <a:pt x="621543" y="193801"/>
                  </a:lnTo>
                  <a:lnTo>
                    <a:pt x="537337" y="115315"/>
                  </a:lnTo>
                  <a:close/>
                </a:path>
                <a:path w="631189" h="225425">
                  <a:moveTo>
                    <a:pt x="10668" y="0"/>
                  </a:moveTo>
                  <a:lnTo>
                    <a:pt x="0" y="36575"/>
                  </a:lnTo>
                  <a:lnTo>
                    <a:pt x="515815" y="188437"/>
                  </a:lnTo>
                  <a:lnTo>
                    <a:pt x="526582" y="151855"/>
                  </a:lnTo>
                  <a:lnTo>
                    <a:pt x="10668" y="0"/>
                  </a:lnTo>
                  <a:close/>
                </a:path>
              </a:pathLst>
            </a:custGeom>
            <a:solidFill>
              <a:srgbClr val="4AAC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71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5993892" y="3723081"/>
              <a:ext cx="2574036" cy="393242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6571488" y="3709428"/>
              <a:ext cx="1418844" cy="454139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6041136" y="3750564"/>
              <a:ext cx="2484119" cy="303275"/>
            </a:xfrm>
            <a:prstGeom prst="rect">
              <a:avLst/>
            </a:prstGeom>
          </p:spPr>
        </p:pic>
        <p:sp>
          <p:nvSpPr>
            <p:cNvPr id="74" name="object 74"/>
            <p:cNvSpPr/>
            <p:nvPr/>
          </p:nvSpPr>
          <p:spPr>
            <a:xfrm>
              <a:off x="6041136" y="3750564"/>
              <a:ext cx="2484120" cy="303530"/>
            </a:xfrm>
            <a:custGeom>
              <a:avLst/>
              <a:gdLst/>
              <a:ahLst/>
              <a:cxnLst/>
              <a:rect l="l" t="t" r="r" b="b"/>
              <a:pathLst>
                <a:path w="2484120" h="303529">
                  <a:moveTo>
                    <a:pt x="0" y="303275"/>
                  </a:moveTo>
                  <a:lnTo>
                    <a:pt x="2484119" y="303275"/>
                  </a:lnTo>
                  <a:lnTo>
                    <a:pt x="2484119" y="0"/>
                  </a:lnTo>
                  <a:lnTo>
                    <a:pt x="0" y="0"/>
                  </a:lnTo>
                  <a:lnTo>
                    <a:pt x="0" y="303275"/>
                  </a:lnTo>
                  <a:close/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5" name="object 75"/>
          <p:cNvSpPr txBox="1"/>
          <p:nvPr/>
        </p:nvSpPr>
        <p:spPr>
          <a:xfrm>
            <a:off x="6709029" y="3767454"/>
            <a:ext cx="114871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Times New Roman"/>
                <a:cs typeface="Times New Roman"/>
              </a:rPr>
              <a:t>Попередження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76" name="object 76"/>
          <p:cNvGrpSpPr/>
          <p:nvPr/>
        </p:nvGrpSpPr>
        <p:grpSpPr>
          <a:xfrm>
            <a:off x="617219" y="3023679"/>
            <a:ext cx="7950834" cy="2810510"/>
            <a:chOff x="617219" y="3023679"/>
            <a:chExt cx="7950834" cy="2810510"/>
          </a:xfrm>
        </p:grpSpPr>
        <p:pic>
          <p:nvPicPr>
            <p:cNvPr id="77" name="object 77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5993891" y="4081272"/>
              <a:ext cx="2574036" cy="589788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6067043" y="4066006"/>
              <a:ext cx="2470404" cy="667537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6041135" y="4108704"/>
              <a:ext cx="2484119" cy="499872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5993891" y="4555236"/>
              <a:ext cx="2572512" cy="589788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3377184" y="3023679"/>
              <a:ext cx="609587" cy="310959"/>
            </a:xfrm>
            <a:prstGeom prst="rect">
              <a:avLst/>
            </a:prstGeom>
          </p:spPr>
        </p:pic>
        <p:sp>
          <p:nvSpPr>
            <p:cNvPr id="82" name="object 82"/>
            <p:cNvSpPr/>
            <p:nvPr/>
          </p:nvSpPr>
          <p:spPr>
            <a:xfrm>
              <a:off x="3420618" y="3101340"/>
              <a:ext cx="412750" cy="114300"/>
            </a:xfrm>
            <a:custGeom>
              <a:avLst/>
              <a:gdLst/>
              <a:ahLst/>
              <a:cxnLst/>
              <a:rect l="l" t="t" r="r" b="b"/>
              <a:pathLst>
                <a:path w="412750" h="114300">
                  <a:moveTo>
                    <a:pt x="298450" y="0"/>
                  </a:moveTo>
                  <a:lnTo>
                    <a:pt x="298450" y="114300"/>
                  </a:lnTo>
                  <a:lnTo>
                    <a:pt x="374650" y="76200"/>
                  </a:lnTo>
                  <a:lnTo>
                    <a:pt x="317500" y="76200"/>
                  </a:lnTo>
                  <a:lnTo>
                    <a:pt x="317500" y="38100"/>
                  </a:lnTo>
                  <a:lnTo>
                    <a:pt x="374650" y="38100"/>
                  </a:lnTo>
                  <a:lnTo>
                    <a:pt x="298450" y="0"/>
                  </a:lnTo>
                  <a:close/>
                </a:path>
                <a:path w="412750" h="114300">
                  <a:moveTo>
                    <a:pt x="298450" y="38100"/>
                  </a:moveTo>
                  <a:lnTo>
                    <a:pt x="0" y="38100"/>
                  </a:lnTo>
                  <a:lnTo>
                    <a:pt x="0" y="76200"/>
                  </a:lnTo>
                  <a:lnTo>
                    <a:pt x="298450" y="76200"/>
                  </a:lnTo>
                  <a:lnTo>
                    <a:pt x="298450" y="38100"/>
                  </a:lnTo>
                  <a:close/>
                </a:path>
                <a:path w="412750" h="114300">
                  <a:moveTo>
                    <a:pt x="374650" y="38100"/>
                  </a:moveTo>
                  <a:lnTo>
                    <a:pt x="317500" y="38100"/>
                  </a:lnTo>
                  <a:lnTo>
                    <a:pt x="317500" y="76200"/>
                  </a:lnTo>
                  <a:lnTo>
                    <a:pt x="374650" y="76200"/>
                  </a:lnTo>
                  <a:lnTo>
                    <a:pt x="412750" y="57150"/>
                  </a:lnTo>
                  <a:lnTo>
                    <a:pt x="374650" y="38100"/>
                  </a:lnTo>
                  <a:close/>
                </a:path>
              </a:pathLst>
            </a:custGeom>
            <a:solidFill>
              <a:srgbClr val="4AAC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3" name="object 83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3375659" y="4253547"/>
              <a:ext cx="611098" cy="310959"/>
            </a:xfrm>
            <a:prstGeom prst="rect">
              <a:avLst/>
            </a:prstGeom>
          </p:spPr>
        </p:pic>
        <p:sp>
          <p:nvSpPr>
            <p:cNvPr id="84" name="object 84"/>
            <p:cNvSpPr/>
            <p:nvPr/>
          </p:nvSpPr>
          <p:spPr>
            <a:xfrm>
              <a:off x="3419093" y="4331208"/>
              <a:ext cx="414655" cy="114300"/>
            </a:xfrm>
            <a:custGeom>
              <a:avLst/>
              <a:gdLst/>
              <a:ahLst/>
              <a:cxnLst/>
              <a:rect l="l" t="t" r="r" b="b"/>
              <a:pathLst>
                <a:path w="414654" h="114300">
                  <a:moveTo>
                    <a:pt x="299973" y="0"/>
                  </a:moveTo>
                  <a:lnTo>
                    <a:pt x="299973" y="114300"/>
                  </a:lnTo>
                  <a:lnTo>
                    <a:pt x="376173" y="76200"/>
                  </a:lnTo>
                  <a:lnTo>
                    <a:pt x="319023" y="76200"/>
                  </a:lnTo>
                  <a:lnTo>
                    <a:pt x="319023" y="38100"/>
                  </a:lnTo>
                  <a:lnTo>
                    <a:pt x="376173" y="38100"/>
                  </a:lnTo>
                  <a:lnTo>
                    <a:pt x="299973" y="0"/>
                  </a:lnTo>
                  <a:close/>
                </a:path>
                <a:path w="414654" h="114300">
                  <a:moveTo>
                    <a:pt x="299973" y="38100"/>
                  </a:moveTo>
                  <a:lnTo>
                    <a:pt x="0" y="38100"/>
                  </a:lnTo>
                  <a:lnTo>
                    <a:pt x="0" y="76200"/>
                  </a:lnTo>
                  <a:lnTo>
                    <a:pt x="299973" y="76200"/>
                  </a:lnTo>
                  <a:lnTo>
                    <a:pt x="299973" y="38100"/>
                  </a:lnTo>
                  <a:close/>
                </a:path>
                <a:path w="414654" h="114300">
                  <a:moveTo>
                    <a:pt x="376173" y="38100"/>
                  </a:moveTo>
                  <a:lnTo>
                    <a:pt x="319023" y="38100"/>
                  </a:lnTo>
                  <a:lnTo>
                    <a:pt x="319023" y="76200"/>
                  </a:lnTo>
                  <a:lnTo>
                    <a:pt x="376173" y="76200"/>
                  </a:lnTo>
                  <a:lnTo>
                    <a:pt x="414273" y="57150"/>
                  </a:lnTo>
                  <a:lnTo>
                    <a:pt x="376173" y="38100"/>
                  </a:lnTo>
                  <a:close/>
                </a:path>
              </a:pathLst>
            </a:custGeom>
            <a:solidFill>
              <a:srgbClr val="4AAC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5" name="object 85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5570219" y="3736860"/>
              <a:ext cx="624852" cy="682739"/>
            </a:xfrm>
            <a:prstGeom prst="rect">
              <a:avLst/>
            </a:prstGeom>
          </p:spPr>
        </p:pic>
        <p:sp>
          <p:nvSpPr>
            <p:cNvPr id="86" name="object 86"/>
            <p:cNvSpPr/>
            <p:nvPr/>
          </p:nvSpPr>
          <p:spPr>
            <a:xfrm>
              <a:off x="5613018" y="3871722"/>
              <a:ext cx="428625" cy="487680"/>
            </a:xfrm>
            <a:custGeom>
              <a:avLst/>
              <a:gdLst/>
              <a:ahLst/>
              <a:cxnLst/>
              <a:rect l="l" t="t" r="r" b="b"/>
              <a:pathLst>
                <a:path w="428625" h="487679">
                  <a:moveTo>
                    <a:pt x="339151" y="73518"/>
                  </a:moveTo>
                  <a:lnTo>
                    <a:pt x="0" y="462152"/>
                  </a:lnTo>
                  <a:lnTo>
                    <a:pt x="28701" y="487171"/>
                  </a:lnTo>
                  <a:lnTo>
                    <a:pt x="367893" y="98614"/>
                  </a:lnTo>
                  <a:lnTo>
                    <a:pt x="339151" y="73518"/>
                  </a:lnTo>
                  <a:close/>
                </a:path>
                <a:path w="428625" h="487679">
                  <a:moveTo>
                    <a:pt x="413313" y="59181"/>
                  </a:moveTo>
                  <a:lnTo>
                    <a:pt x="351663" y="59181"/>
                  </a:lnTo>
                  <a:lnTo>
                    <a:pt x="380364" y="84327"/>
                  </a:lnTo>
                  <a:lnTo>
                    <a:pt x="367893" y="98614"/>
                  </a:lnTo>
                  <a:lnTo>
                    <a:pt x="396620" y="123697"/>
                  </a:lnTo>
                  <a:lnTo>
                    <a:pt x="413313" y="59181"/>
                  </a:lnTo>
                  <a:close/>
                </a:path>
                <a:path w="428625" h="487679">
                  <a:moveTo>
                    <a:pt x="351663" y="59181"/>
                  </a:moveTo>
                  <a:lnTo>
                    <a:pt x="339151" y="73518"/>
                  </a:lnTo>
                  <a:lnTo>
                    <a:pt x="367893" y="98614"/>
                  </a:lnTo>
                  <a:lnTo>
                    <a:pt x="380364" y="84327"/>
                  </a:lnTo>
                  <a:lnTo>
                    <a:pt x="351663" y="59181"/>
                  </a:lnTo>
                  <a:close/>
                </a:path>
                <a:path w="428625" h="487679">
                  <a:moveTo>
                    <a:pt x="428625" y="0"/>
                  </a:moveTo>
                  <a:lnTo>
                    <a:pt x="310514" y="48513"/>
                  </a:lnTo>
                  <a:lnTo>
                    <a:pt x="339151" y="73518"/>
                  </a:lnTo>
                  <a:lnTo>
                    <a:pt x="351663" y="59181"/>
                  </a:lnTo>
                  <a:lnTo>
                    <a:pt x="413313" y="59181"/>
                  </a:lnTo>
                  <a:lnTo>
                    <a:pt x="428625" y="0"/>
                  </a:lnTo>
                  <a:close/>
                </a:path>
              </a:pathLst>
            </a:custGeom>
            <a:solidFill>
              <a:srgbClr val="4AAC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7" name="object 87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6155435" y="4541494"/>
              <a:ext cx="2292095" cy="667537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6041135" y="4582668"/>
              <a:ext cx="2482595" cy="499872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5583935" y="4210875"/>
              <a:ext cx="611098" cy="310959"/>
            </a:xfrm>
            <a:prstGeom prst="rect">
              <a:avLst/>
            </a:prstGeom>
          </p:spPr>
        </p:pic>
        <p:sp>
          <p:nvSpPr>
            <p:cNvPr id="90" name="object 90"/>
            <p:cNvSpPr/>
            <p:nvPr/>
          </p:nvSpPr>
          <p:spPr>
            <a:xfrm>
              <a:off x="5627242" y="4288917"/>
              <a:ext cx="414655" cy="114300"/>
            </a:xfrm>
            <a:custGeom>
              <a:avLst/>
              <a:gdLst/>
              <a:ahLst/>
              <a:cxnLst/>
              <a:rect l="l" t="t" r="r" b="b"/>
              <a:pathLst>
                <a:path w="414654" h="114300">
                  <a:moveTo>
                    <a:pt x="376770" y="38099"/>
                  </a:moveTo>
                  <a:lnTo>
                    <a:pt x="319151" y="38099"/>
                  </a:lnTo>
                  <a:lnTo>
                    <a:pt x="319278" y="76199"/>
                  </a:lnTo>
                  <a:lnTo>
                    <a:pt x="300228" y="76268"/>
                  </a:lnTo>
                  <a:lnTo>
                    <a:pt x="300355" y="114299"/>
                  </a:lnTo>
                  <a:lnTo>
                    <a:pt x="414401" y="56768"/>
                  </a:lnTo>
                  <a:lnTo>
                    <a:pt x="376770" y="38099"/>
                  </a:lnTo>
                  <a:close/>
                </a:path>
                <a:path w="414654" h="114300">
                  <a:moveTo>
                    <a:pt x="300101" y="38168"/>
                  </a:moveTo>
                  <a:lnTo>
                    <a:pt x="0" y="39242"/>
                  </a:lnTo>
                  <a:lnTo>
                    <a:pt x="254" y="77342"/>
                  </a:lnTo>
                  <a:lnTo>
                    <a:pt x="300228" y="76268"/>
                  </a:lnTo>
                  <a:lnTo>
                    <a:pt x="300101" y="38168"/>
                  </a:lnTo>
                  <a:close/>
                </a:path>
                <a:path w="414654" h="114300">
                  <a:moveTo>
                    <a:pt x="319151" y="38099"/>
                  </a:moveTo>
                  <a:lnTo>
                    <a:pt x="300101" y="38168"/>
                  </a:lnTo>
                  <a:lnTo>
                    <a:pt x="300228" y="76268"/>
                  </a:lnTo>
                  <a:lnTo>
                    <a:pt x="319278" y="76199"/>
                  </a:lnTo>
                  <a:lnTo>
                    <a:pt x="319151" y="38099"/>
                  </a:lnTo>
                  <a:close/>
                </a:path>
                <a:path w="414654" h="114300">
                  <a:moveTo>
                    <a:pt x="299974" y="0"/>
                  </a:moveTo>
                  <a:lnTo>
                    <a:pt x="300101" y="38168"/>
                  </a:lnTo>
                  <a:lnTo>
                    <a:pt x="376770" y="38099"/>
                  </a:lnTo>
                  <a:lnTo>
                    <a:pt x="299974" y="0"/>
                  </a:lnTo>
                  <a:close/>
                </a:path>
              </a:pathLst>
            </a:custGeom>
            <a:solidFill>
              <a:srgbClr val="4AAC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1" name="object 91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5568696" y="4314456"/>
              <a:ext cx="626363" cy="803135"/>
            </a:xfrm>
            <a:prstGeom prst="rect">
              <a:avLst/>
            </a:prstGeom>
          </p:spPr>
        </p:pic>
        <p:sp>
          <p:nvSpPr>
            <p:cNvPr id="92" name="object 92"/>
            <p:cNvSpPr/>
            <p:nvPr/>
          </p:nvSpPr>
          <p:spPr>
            <a:xfrm>
              <a:off x="5611748" y="4334764"/>
              <a:ext cx="429895" cy="606425"/>
            </a:xfrm>
            <a:custGeom>
              <a:avLst/>
              <a:gdLst/>
              <a:ahLst/>
              <a:cxnLst/>
              <a:rect l="l" t="t" r="r" b="b"/>
              <a:pathLst>
                <a:path w="429895" h="606425">
                  <a:moveTo>
                    <a:pt x="349023" y="523334"/>
                  </a:moveTo>
                  <a:lnTo>
                    <a:pt x="317753" y="545084"/>
                  </a:lnTo>
                  <a:lnTo>
                    <a:pt x="429895" y="606171"/>
                  </a:lnTo>
                  <a:lnTo>
                    <a:pt x="420172" y="538988"/>
                  </a:lnTo>
                  <a:lnTo>
                    <a:pt x="359917" y="538988"/>
                  </a:lnTo>
                  <a:lnTo>
                    <a:pt x="349023" y="523334"/>
                  </a:lnTo>
                  <a:close/>
                </a:path>
                <a:path w="429895" h="606425">
                  <a:moveTo>
                    <a:pt x="380319" y="501567"/>
                  </a:moveTo>
                  <a:lnTo>
                    <a:pt x="349023" y="523334"/>
                  </a:lnTo>
                  <a:lnTo>
                    <a:pt x="359917" y="538988"/>
                  </a:lnTo>
                  <a:lnTo>
                    <a:pt x="391160" y="517144"/>
                  </a:lnTo>
                  <a:lnTo>
                    <a:pt x="380319" y="501567"/>
                  </a:lnTo>
                  <a:close/>
                </a:path>
                <a:path w="429895" h="606425">
                  <a:moveTo>
                    <a:pt x="411606" y="479806"/>
                  </a:moveTo>
                  <a:lnTo>
                    <a:pt x="380319" y="501567"/>
                  </a:lnTo>
                  <a:lnTo>
                    <a:pt x="391160" y="517144"/>
                  </a:lnTo>
                  <a:lnTo>
                    <a:pt x="359917" y="538988"/>
                  </a:lnTo>
                  <a:lnTo>
                    <a:pt x="420172" y="538988"/>
                  </a:lnTo>
                  <a:lnTo>
                    <a:pt x="411606" y="479806"/>
                  </a:lnTo>
                  <a:close/>
                </a:path>
                <a:path w="429895" h="606425">
                  <a:moveTo>
                    <a:pt x="31241" y="0"/>
                  </a:moveTo>
                  <a:lnTo>
                    <a:pt x="0" y="21843"/>
                  </a:lnTo>
                  <a:lnTo>
                    <a:pt x="349023" y="523334"/>
                  </a:lnTo>
                  <a:lnTo>
                    <a:pt x="380319" y="501567"/>
                  </a:lnTo>
                  <a:lnTo>
                    <a:pt x="31241" y="0"/>
                  </a:lnTo>
                  <a:close/>
                </a:path>
              </a:pathLst>
            </a:custGeom>
            <a:solidFill>
              <a:srgbClr val="4AAC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3" name="object 93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617219" y="3023679"/>
              <a:ext cx="402386" cy="310959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660653" y="3101340"/>
              <a:ext cx="206374" cy="114300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617219" y="4212399"/>
              <a:ext cx="402386" cy="310959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660501" y="4289298"/>
              <a:ext cx="206527" cy="114300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940291" y="5041159"/>
              <a:ext cx="2583212" cy="430182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1493519" y="5018544"/>
              <a:ext cx="1475232" cy="454139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978407" y="5059680"/>
              <a:ext cx="2511552" cy="358139"/>
            </a:xfrm>
            <a:prstGeom prst="rect">
              <a:avLst/>
            </a:prstGeom>
          </p:spPr>
        </p:pic>
        <p:pic>
          <p:nvPicPr>
            <p:cNvPr id="100" name="object 100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931163" y="5388864"/>
              <a:ext cx="2601467" cy="444995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1193291" y="5375148"/>
              <a:ext cx="2074164" cy="454139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978407" y="5416296"/>
              <a:ext cx="2511552" cy="355092"/>
            </a:xfrm>
            <a:prstGeom prst="rect">
              <a:avLst/>
            </a:prstGeom>
          </p:spPr>
        </p:pic>
      </p:grpSp>
      <p:grpSp>
        <p:nvGrpSpPr>
          <p:cNvPr id="103" name="object 103"/>
          <p:cNvGrpSpPr/>
          <p:nvPr/>
        </p:nvGrpSpPr>
        <p:grpSpPr>
          <a:xfrm>
            <a:off x="591312" y="2348496"/>
            <a:ext cx="7844155" cy="3359150"/>
            <a:chOff x="591312" y="2348496"/>
            <a:chExt cx="7844155" cy="3359150"/>
          </a:xfrm>
        </p:grpSpPr>
        <p:pic>
          <p:nvPicPr>
            <p:cNvPr id="104" name="object 104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3764279" y="5282183"/>
              <a:ext cx="402386" cy="310959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3807713" y="5359908"/>
              <a:ext cx="206248" cy="114300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3745991" y="5129783"/>
              <a:ext cx="119034" cy="545579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3447288" y="5109936"/>
              <a:ext cx="417563" cy="119034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3447288" y="5556506"/>
              <a:ext cx="417563" cy="119034"/>
            </a:xfrm>
            <a:prstGeom prst="rect">
              <a:avLst/>
            </a:prstGeom>
          </p:spPr>
        </p:pic>
        <p:sp>
          <p:nvSpPr>
            <p:cNvPr id="109" name="object 109"/>
            <p:cNvSpPr/>
            <p:nvPr/>
          </p:nvSpPr>
          <p:spPr>
            <a:xfrm>
              <a:off x="660654" y="5181600"/>
              <a:ext cx="5554980" cy="471170"/>
            </a:xfrm>
            <a:custGeom>
              <a:avLst/>
              <a:gdLst/>
              <a:ahLst/>
              <a:cxnLst/>
              <a:rect l="l" t="t" r="r" b="b"/>
              <a:pathLst>
                <a:path w="5554980" h="471170">
                  <a:moveTo>
                    <a:pt x="317627" y="413766"/>
                  </a:moveTo>
                  <a:lnTo>
                    <a:pt x="279527" y="394716"/>
                  </a:lnTo>
                  <a:lnTo>
                    <a:pt x="203327" y="356616"/>
                  </a:lnTo>
                  <a:lnTo>
                    <a:pt x="203327" y="394716"/>
                  </a:lnTo>
                  <a:lnTo>
                    <a:pt x="0" y="394716"/>
                  </a:lnTo>
                  <a:lnTo>
                    <a:pt x="0" y="432816"/>
                  </a:lnTo>
                  <a:lnTo>
                    <a:pt x="203327" y="432816"/>
                  </a:lnTo>
                  <a:lnTo>
                    <a:pt x="203327" y="470916"/>
                  </a:lnTo>
                  <a:lnTo>
                    <a:pt x="279527" y="432816"/>
                  </a:lnTo>
                  <a:lnTo>
                    <a:pt x="317627" y="413766"/>
                  </a:lnTo>
                  <a:close/>
                </a:path>
                <a:path w="5554980" h="471170">
                  <a:moveTo>
                    <a:pt x="317627" y="57150"/>
                  </a:moveTo>
                  <a:lnTo>
                    <a:pt x="279527" y="38100"/>
                  </a:lnTo>
                  <a:lnTo>
                    <a:pt x="203327" y="0"/>
                  </a:lnTo>
                  <a:lnTo>
                    <a:pt x="203327" y="38100"/>
                  </a:lnTo>
                  <a:lnTo>
                    <a:pt x="0" y="38100"/>
                  </a:lnTo>
                  <a:lnTo>
                    <a:pt x="0" y="76200"/>
                  </a:lnTo>
                  <a:lnTo>
                    <a:pt x="203327" y="76200"/>
                  </a:lnTo>
                  <a:lnTo>
                    <a:pt x="203327" y="114300"/>
                  </a:lnTo>
                  <a:lnTo>
                    <a:pt x="279527" y="76200"/>
                  </a:lnTo>
                  <a:lnTo>
                    <a:pt x="317627" y="57150"/>
                  </a:lnTo>
                  <a:close/>
                </a:path>
                <a:path w="5554980" h="471170">
                  <a:moveTo>
                    <a:pt x="5554599" y="145542"/>
                  </a:moveTo>
                  <a:lnTo>
                    <a:pt x="5516499" y="126492"/>
                  </a:lnTo>
                  <a:lnTo>
                    <a:pt x="5440299" y="88392"/>
                  </a:lnTo>
                  <a:lnTo>
                    <a:pt x="5440299" y="126492"/>
                  </a:lnTo>
                  <a:lnTo>
                    <a:pt x="5029200" y="126492"/>
                  </a:lnTo>
                  <a:lnTo>
                    <a:pt x="5029200" y="164592"/>
                  </a:lnTo>
                  <a:lnTo>
                    <a:pt x="5440299" y="164592"/>
                  </a:lnTo>
                  <a:lnTo>
                    <a:pt x="5440299" y="202692"/>
                  </a:lnTo>
                  <a:lnTo>
                    <a:pt x="5516499" y="164592"/>
                  </a:lnTo>
                  <a:lnTo>
                    <a:pt x="5554599" y="145542"/>
                  </a:lnTo>
                  <a:close/>
                </a:path>
              </a:pathLst>
            </a:custGeom>
            <a:solidFill>
              <a:srgbClr val="4AAC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0" name="object 110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591312" y="2782824"/>
              <a:ext cx="126382" cy="2924556"/>
            </a:xfrm>
            <a:prstGeom prst="rect">
              <a:avLst/>
            </a:prstGeom>
          </p:spPr>
        </p:pic>
        <p:sp>
          <p:nvSpPr>
            <p:cNvPr id="111" name="object 111"/>
            <p:cNvSpPr/>
            <p:nvPr/>
          </p:nvSpPr>
          <p:spPr>
            <a:xfrm>
              <a:off x="653034" y="2801874"/>
              <a:ext cx="8255" cy="2825750"/>
            </a:xfrm>
            <a:custGeom>
              <a:avLst/>
              <a:gdLst/>
              <a:ahLst/>
              <a:cxnLst/>
              <a:rect l="l" t="t" r="r" b="b"/>
              <a:pathLst>
                <a:path w="8254" h="2825750">
                  <a:moveTo>
                    <a:pt x="7937" y="0"/>
                  </a:moveTo>
                  <a:lnTo>
                    <a:pt x="0" y="2825750"/>
                  </a:lnTo>
                </a:path>
              </a:pathLst>
            </a:custGeom>
            <a:ln w="38100">
              <a:solidFill>
                <a:srgbClr val="4AAC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2" name="object 112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6068568" y="2363736"/>
              <a:ext cx="2366772" cy="472427"/>
            </a:xfrm>
            <a:prstGeom prst="rect">
              <a:avLst/>
            </a:prstGeom>
          </p:spPr>
        </p:pic>
        <p:pic>
          <p:nvPicPr>
            <p:cNvPr id="113" name="object 113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6835140" y="2348496"/>
              <a:ext cx="833640" cy="454139"/>
            </a:xfrm>
            <a:prstGeom prst="rect">
              <a:avLst/>
            </a:prstGeom>
          </p:spPr>
        </p:pic>
      </p:grpSp>
      <p:graphicFrame>
        <p:nvGraphicFramePr>
          <p:cNvPr id="114" name="object 114"/>
          <p:cNvGraphicFramePr>
            <a:graphicFrameLocks noGrp="1"/>
          </p:cNvGraphicFramePr>
          <p:nvPr/>
        </p:nvGraphicFramePr>
        <p:xfrm>
          <a:off x="973836" y="5055108"/>
          <a:ext cx="2828925" cy="71170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11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7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9153">
                <a:tc rowSpan="2">
                  <a:txBody>
                    <a:bodyPr/>
                    <a:lstStyle/>
                    <a:p>
                      <a:pPr marL="66421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Перед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клієнтом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9209" marB="0">
                    <a:lnL w="9525">
                      <a:solidFill>
                        <a:srgbClr val="497DBA"/>
                      </a:solidFill>
                      <a:prstDash val="solid"/>
                    </a:lnL>
                    <a:lnR w="9525">
                      <a:solidFill>
                        <a:srgbClr val="497DBA"/>
                      </a:solidFill>
                      <a:prstDash val="solid"/>
                    </a:lnR>
                    <a:lnT w="9525">
                      <a:solidFill>
                        <a:srgbClr val="497DBA"/>
                      </a:solidFill>
                      <a:prstDash val="solid"/>
                    </a:lnT>
                    <a:lnB w="12700">
                      <a:solidFill>
                        <a:srgbClr val="497DB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497DBA"/>
                      </a:solidFill>
                      <a:prstDash val="solid"/>
                    </a:lnL>
                    <a:lnB w="38100">
                      <a:solidFill>
                        <a:srgbClr val="4AACC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822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9209" marB="0">
                    <a:lnL w="9525">
                      <a:solidFill>
                        <a:srgbClr val="497DBA"/>
                      </a:solidFill>
                      <a:prstDash val="solid"/>
                    </a:lnL>
                    <a:lnR w="9525">
                      <a:solidFill>
                        <a:srgbClr val="497DBA"/>
                      </a:solidFill>
                      <a:prstDash val="solid"/>
                    </a:lnR>
                    <a:lnT w="9525">
                      <a:solidFill>
                        <a:srgbClr val="497DBA"/>
                      </a:solidFill>
                      <a:prstDash val="solid"/>
                    </a:lnT>
                    <a:lnB w="12700">
                      <a:solidFill>
                        <a:srgbClr val="497DBA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497DBA"/>
                      </a:solidFill>
                      <a:prstDash val="solid"/>
                    </a:lnL>
                    <a:lnR w="38100">
                      <a:solidFill>
                        <a:srgbClr val="4AACC5"/>
                      </a:solidFill>
                      <a:prstDash val="solid"/>
                    </a:lnR>
                    <a:lnT w="38100">
                      <a:solidFill>
                        <a:srgbClr val="4AACC5"/>
                      </a:solidFill>
                      <a:prstDash val="solid"/>
                    </a:lnT>
                    <a:lnB w="38100">
                      <a:solidFill>
                        <a:srgbClr val="4AACC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8308">
                <a:tc rowSpan="2">
                  <a:txBody>
                    <a:bodyPr/>
                    <a:lstStyle/>
                    <a:p>
                      <a:pPr marL="36385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Перед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третіми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особами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8575" marB="0">
                    <a:lnL w="9525">
                      <a:solidFill>
                        <a:srgbClr val="497DBA"/>
                      </a:solidFill>
                      <a:prstDash val="solid"/>
                    </a:lnL>
                    <a:lnR w="9525">
                      <a:solidFill>
                        <a:srgbClr val="497DBA"/>
                      </a:solidFill>
                      <a:prstDash val="solid"/>
                    </a:lnR>
                    <a:lnT w="12700">
                      <a:solidFill>
                        <a:srgbClr val="497DBA"/>
                      </a:solidFill>
                      <a:prstDash val="solid"/>
                    </a:lnT>
                    <a:lnB w="9525">
                      <a:solidFill>
                        <a:srgbClr val="497DBA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497DBA"/>
                      </a:solidFill>
                      <a:prstDash val="solid"/>
                    </a:lnL>
                    <a:lnR w="38100">
                      <a:solidFill>
                        <a:srgbClr val="4AACC5"/>
                      </a:solidFill>
                      <a:prstDash val="solid"/>
                    </a:lnR>
                    <a:lnT w="38100">
                      <a:solidFill>
                        <a:srgbClr val="4AACC5"/>
                      </a:solidFill>
                      <a:prstDash val="solid"/>
                    </a:lnT>
                    <a:lnB w="38100">
                      <a:solidFill>
                        <a:srgbClr val="4AACC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602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8575" marB="0">
                    <a:lnL w="9525">
                      <a:solidFill>
                        <a:srgbClr val="497DBA"/>
                      </a:solidFill>
                      <a:prstDash val="solid"/>
                    </a:lnL>
                    <a:lnR w="9525">
                      <a:solidFill>
                        <a:srgbClr val="497DBA"/>
                      </a:solidFill>
                      <a:prstDash val="solid"/>
                    </a:lnR>
                    <a:lnT w="12700">
                      <a:solidFill>
                        <a:srgbClr val="497DBA"/>
                      </a:solidFill>
                      <a:prstDash val="solid"/>
                    </a:lnT>
                    <a:lnB w="9525">
                      <a:solidFill>
                        <a:srgbClr val="497DB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497DBA"/>
                      </a:solidFill>
                      <a:prstDash val="solid"/>
                    </a:lnL>
                    <a:lnT w="38100">
                      <a:solidFill>
                        <a:srgbClr val="4AACC5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115" name="object 115"/>
          <p:cNvGrpSpPr/>
          <p:nvPr/>
        </p:nvGrpSpPr>
        <p:grpSpPr>
          <a:xfrm>
            <a:off x="3974552" y="5106936"/>
            <a:ext cx="1748155" cy="541655"/>
            <a:chOff x="3974552" y="5106936"/>
            <a:chExt cx="1748155" cy="541655"/>
          </a:xfrm>
        </p:grpSpPr>
        <p:pic>
          <p:nvPicPr>
            <p:cNvPr id="116" name="object 116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3974552" y="5129732"/>
              <a:ext cx="1748106" cy="518251"/>
            </a:xfrm>
            <a:prstGeom prst="rect">
              <a:avLst/>
            </a:prstGeom>
          </p:spPr>
        </p:pic>
        <p:pic>
          <p:nvPicPr>
            <p:cNvPr id="117" name="object 117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4351020" y="5106936"/>
              <a:ext cx="996721" cy="454139"/>
            </a:xfrm>
            <a:prstGeom prst="rect">
              <a:avLst/>
            </a:prstGeom>
          </p:spPr>
        </p:pic>
        <p:pic>
          <p:nvPicPr>
            <p:cNvPr id="118" name="object 118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4012692" y="5148072"/>
              <a:ext cx="1676400" cy="446531"/>
            </a:xfrm>
            <a:prstGeom prst="rect">
              <a:avLst/>
            </a:prstGeom>
          </p:spPr>
        </p:pic>
        <p:sp>
          <p:nvSpPr>
            <p:cNvPr id="119" name="object 119"/>
            <p:cNvSpPr/>
            <p:nvPr/>
          </p:nvSpPr>
          <p:spPr>
            <a:xfrm>
              <a:off x="4012692" y="5148072"/>
              <a:ext cx="1676400" cy="447040"/>
            </a:xfrm>
            <a:custGeom>
              <a:avLst/>
              <a:gdLst/>
              <a:ahLst/>
              <a:cxnLst/>
              <a:rect l="l" t="t" r="r" b="b"/>
              <a:pathLst>
                <a:path w="1676400" h="447039">
                  <a:moveTo>
                    <a:pt x="0" y="446531"/>
                  </a:moveTo>
                  <a:lnTo>
                    <a:pt x="1676400" y="446531"/>
                  </a:lnTo>
                  <a:lnTo>
                    <a:pt x="1676400" y="0"/>
                  </a:lnTo>
                  <a:lnTo>
                    <a:pt x="0" y="0"/>
                  </a:lnTo>
                  <a:lnTo>
                    <a:pt x="0" y="446531"/>
                  </a:lnTo>
                  <a:close/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0" name="object 120"/>
          <p:cNvSpPr txBox="1"/>
          <p:nvPr/>
        </p:nvSpPr>
        <p:spPr>
          <a:xfrm>
            <a:off x="4487926" y="5164658"/>
            <a:ext cx="72771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Times New Roman"/>
                <a:cs typeface="Times New Roman"/>
              </a:rPr>
              <a:t>Цивільна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121" name="object 121"/>
          <p:cNvGrpSpPr/>
          <p:nvPr/>
        </p:nvGrpSpPr>
        <p:grpSpPr>
          <a:xfrm>
            <a:off x="6150864" y="5018532"/>
            <a:ext cx="2472055" cy="727075"/>
            <a:chOff x="6150864" y="5018532"/>
            <a:chExt cx="2472055" cy="727075"/>
          </a:xfrm>
        </p:grpSpPr>
        <p:pic>
          <p:nvPicPr>
            <p:cNvPr id="122" name="object 122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6167628" y="5032248"/>
              <a:ext cx="2394204" cy="713257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6150864" y="5018532"/>
              <a:ext cx="2471928" cy="667537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6214872" y="5059680"/>
              <a:ext cx="2304287" cy="623316"/>
            </a:xfrm>
            <a:prstGeom prst="rect">
              <a:avLst/>
            </a:prstGeom>
          </p:spPr>
        </p:pic>
      </p:grpSp>
      <p:graphicFrame>
        <p:nvGraphicFramePr>
          <p:cNvPr id="125" name="object 125"/>
          <p:cNvGraphicFramePr>
            <a:graphicFrameLocks noGrp="1"/>
          </p:cNvGraphicFramePr>
          <p:nvPr/>
        </p:nvGraphicFramePr>
        <p:xfrm>
          <a:off x="6036564" y="4104132"/>
          <a:ext cx="2481580" cy="15742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39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75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6918">
                <a:tc gridSpan="2"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Припинення</a:t>
                      </a:r>
                      <a:r>
                        <a:rPr sz="14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дії</a:t>
                      </a:r>
                      <a:r>
                        <a:rPr sz="1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сертифіката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5080"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термін</a:t>
                      </a:r>
                      <a:r>
                        <a:rPr sz="1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року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9209" marB="0">
                    <a:lnL w="9525">
                      <a:solidFill>
                        <a:srgbClr val="497DBA"/>
                      </a:solidFill>
                      <a:prstDash val="solid"/>
                    </a:lnL>
                    <a:lnR w="9525">
                      <a:solidFill>
                        <a:srgbClr val="497DBA"/>
                      </a:solidFill>
                      <a:prstDash val="solid"/>
                    </a:lnR>
                    <a:lnT w="9525">
                      <a:solidFill>
                        <a:srgbClr val="497DBA"/>
                      </a:solidFill>
                      <a:prstDash val="solid"/>
                    </a:lnT>
                    <a:lnB w="9525">
                      <a:solidFill>
                        <a:srgbClr val="497DBA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5488">
                <a:tc gridSpan="2">
                  <a:txBody>
                    <a:bodyPr/>
                    <a:lstStyle/>
                    <a:p>
                      <a:pPr marL="408940" marR="255904" indent="-14478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Анулювання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сертифіката,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виключення</a:t>
                      </a:r>
                      <a:r>
                        <a:rPr sz="1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Реєстру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17145" marB="0">
                    <a:lnL w="9525">
                      <a:solidFill>
                        <a:srgbClr val="497DBA"/>
                      </a:solidFill>
                      <a:prstDash val="solid"/>
                    </a:lnL>
                    <a:lnR w="9525">
                      <a:solidFill>
                        <a:srgbClr val="497DBA"/>
                      </a:solidFill>
                      <a:prstDash val="solid"/>
                    </a:lnR>
                    <a:lnT w="9525">
                      <a:solidFill>
                        <a:srgbClr val="497DBA"/>
                      </a:solidFill>
                      <a:prstDash val="solid"/>
                    </a:lnT>
                    <a:lnB w="9525">
                      <a:solidFill>
                        <a:srgbClr val="497DBA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18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497DBA"/>
                      </a:solidFill>
                      <a:prstDash val="solid"/>
                    </a:lnR>
                    <a:lnT w="9525">
                      <a:solidFill>
                        <a:srgbClr val="497DB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5410" marR="80645" indent="-2032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Матеріальне 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відшкодування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межах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заподіяного</a:t>
                      </a:r>
                      <a:r>
                        <a:rPr sz="14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збитку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17780" marB="0">
                    <a:lnL w="9525">
                      <a:solidFill>
                        <a:srgbClr val="497DBA"/>
                      </a:solidFill>
                      <a:prstDash val="solid"/>
                    </a:lnL>
                    <a:lnR w="9525">
                      <a:solidFill>
                        <a:srgbClr val="497DBA"/>
                      </a:solidFill>
                      <a:prstDash val="solid"/>
                    </a:lnR>
                    <a:lnT w="9525">
                      <a:solidFill>
                        <a:srgbClr val="497DBA"/>
                      </a:solidFill>
                      <a:prstDash val="solid"/>
                    </a:lnT>
                    <a:lnB w="9525">
                      <a:solidFill>
                        <a:srgbClr val="497DB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26" name="object 126"/>
          <p:cNvGraphicFramePr>
            <a:graphicFrameLocks noGrp="1"/>
          </p:cNvGraphicFramePr>
          <p:nvPr/>
        </p:nvGraphicFramePr>
        <p:xfrm>
          <a:off x="6107429" y="2386583"/>
          <a:ext cx="2277745" cy="11590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777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9570"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Догана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8575" marB="0">
                    <a:lnL w="9525">
                      <a:solidFill>
                        <a:srgbClr val="497DBA"/>
                      </a:solidFill>
                      <a:prstDash val="solid"/>
                    </a:lnL>
                    <a:lnR w="9525">
                      <a:solidFill>
                        <a:srgbClr val="497DBA"/>
                      </a:solidFill>
                      <a:prstDash val="solid"/>
                    </a:lnR>
                    <a:lnT w="9525">
                      <a:solidFill>
                        <a:srgbClr val="497DBA"/>
                      </a:solidFill>
                      <a:prstDash val="solid"/>
                    </a:lnT>
                    <a:lnB w="9525">
                      <a:solidFill>
                        <a:srgbClr val="497DB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27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Звільнення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16510" marB="0">
                    <a:lnL w="9525">
                      <a:solidFill>
                        <a:srgbClr val="497DBA"/>
                      </a:solidFill>
                      <a:prstDash val="solid"/>
                    </a:lnL>
                    <a:lnR w="9525">
                      <a:solidFill>
                        <a:srgbClr val="497DBA"/>
                      </a:solidFill>
                      <a:prstDash val="solid"/>
                    </a:lnR>
                    <a:lnT w="9525">
                      <a:solidFill>
                        <a:srgbClr val="497DBA"/>
                      </a:solidFill>
                      <a:prstDash val="solid"/>
                    </a:lnT>
                    <a:lnB w="9525">
                      <a:solidFill>
                        <a:srgbClr val="497DB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5958">
                <a:tc>
                  <a:txBody>
                    <a:bodyPr/>
                    <a:lstStyle/>
                    <a:p>
                      <a:pPr marL="485775" marR="146685" indent="-326390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Обмежене 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відшкодування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заподіяної</a:t>
                      </a:r>
                      <a:r>
                        <a:rPr sz="14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шкоди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497DBA"/>
                      </a:solidFill>
                      <a:prstDash val="solid"/>
                    </a:lnL>
                    <a:lnR w="9525">
                      <a:solidFill>
                        <a:srgbClr val="497DBA"/>
                      </a:solidFill>
                      <a:prstDash val="solid"/>
                    </a:lnR>
                    <a:lnT w="9525">
                      <a:solidFill>
                        <a:srgbClr val="497DBA"/>
                      </a:solidFill>
                      <a:prstDash val="solid"/>
                    </a:lnT>
                    <a:lnB w="9525">
                      <a:solidFill>
                        <a:srgbClr val="497DB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27" name="object 127"/>
          <p:cNvPicPr/>
          <p:nvPr/>
        </p:nvPicPr>
        <p:blipFill>
          <a:blip r:embed="rId77" cstate="print"/>
          <a:stretch>
            <a:fillRect/>
          </a:stretch>
        </p:blipFill>
        <p:spPr>
          <a:xfrm>
            <a:off x="5646420" y="5192331"/>
            <a:ext cx="722401" cy="310959"/>
          </a:xfrm>
          <a:prstGeom prst="rect">
            <a:avLst/>
          </a:prstGeom>
        </p:spPr>
      </p:pic>
      <p:pic>
        <p:nvPicPr>
          <p:cNvPr id="128" name="object 128"/>
          <p:cNvPicPr/>
          <p:nvPr/>
        </p:nvPicPr>
        <p:blipFill>
          <a:blip r:embed="rId78" cstate="print"/>
          <a:stretch>
            <a:fillRect/>
          </a:stretch>
        </p:blipFill>
        <p:spPr>
          <a:xfrm>
            <a:off x="617219" y="5103939"/>
            <a:ext cx="513613" cy="310959"/>
          </a:xfrm>
          <a:prstGeom prst="rect">
            <a:avLst/>
          </a:prstGeom>
        </p:spPr>
      </p:pic>
      <p:pic>
        <p:nvPicPr>
          <p:cNvPr id="129" name="object 129"/>
          <p:cNvPicPr/>
          <p:nvPr/>
        </p:nvPicPr>
        <p:blipFill>
          <a:blip r:embed="rId78" cstate="print"/>
          <a:stretch>
            <a:fillRect/>
          </a:stretch>
        </p:blipFill>
        <p:spPr>
          <a:xfrm>
            <a:off x="617219" y="5460491"/>
            <a:ext cx="513613" cy="310959"/>
          </a:xfrm>
          <a:prstGeom prst="rect">
            <a:avLst/>
          </a:prstGeom>
        </p:spPr>
      </p:pic>
      <p:pic>
        <p:nvPicPr>
          <p:cNvPr id="130" name="object 130"/>
          <p:cNvPicPr/>
          <p:nvPr/>
        </p:nvPicPr>
        <p:blipFill>
          <a:blip r:embed="rId79" cstate="print"/>
          <a:stretch>
            <a:fillRect/>
          </a:stretch>
        </p:blipFill>
        <p:spPr>
          <a:xfrm>
            <a:off x="6115811" y="2391155"/>
            <a:ext cx="2276856" cy="382524"/>
          </a:xfrm>
          <a:prstGeom prst="rect">
            <a:avLst/>
          </a:prstGeom>
        </p:spPr>
      </p:pic>
      <p:pic>
        <p:nvPicPr>
          <p:cNvPr id="131" name="object 131"/>
          <p:cNvPicPr/>
          <p:nvPr/>
        </p:nvPicPr>
        <p:blipFill>
          <a:blip r:embed="rId80" cstate="print"/>
          <a:stretch>
            <a:fillRect/>
          </a:stretch>
        </p:blipFill>
        <p:spPr>
          <a:xfrm>
            <a:off x="6804659" y="515112"/>
            <a:ext cx="1894331" cy="1126236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04316" y="1909572"/>
            <a:ext cx="7865109" cy="3241040"/>
            <a:chOff x="1004316" y="1909572"/>
            <a:chExt cx="7865109" cy="32410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00103" y="2224844"/>
              <a:ext cx="2965385" cy="42950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17620" y="1909572"/>
              <a:ext cx="1597914" cy="122910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89348" y="1909572"/>
              <a:ext cx="4179570" cy="122910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04316" y="2580131"/>
              <a:ext cx="4074414" cy="122910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475987" y="2580131"/>
              <a:ext cx="4127754" cy="122910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73708" y="3250691"/>
              <a:ext cx="3425190" cy="122910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172711" y="3250691"/>
              <a:ext cx="997458" cy="122910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443983" y="3250691"/>
              <a:ext cx="3688841" cy="122910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506723" y="3921251"/>
              <a:ext cx="2593086" cy="1229106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072997" y="2038299"/>
            <a:ext cx="7433309" cy="27095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5"/>
              </a:spcBef>
            </a:pPr>
            <a:r>
              <a:rPr sz="4400" i="1" spc="-5" dirty="0">
                <a:latin typeface="Calibri"/>
                <a:cs typeface="Calibri"/>
              </a:rPr>
              <a:t>Методичне </a:t>
            </a:r>
            <a:r>
              <a:rPr sz="4400" i="1" dirty="0">
                <a:latin typeface="Calibri"/>
                <a:cs typeface="Calibri"/>
              </a:rPr>
              <a:t>та інформаційне </a:t>
            </a:r>
            <a:r>
              <a:rPr sz="4400" i="1" spc="-980" dirty="0">
                <a:latin typeface="Calibri"/>
                <a:cs typeface="Calibri"/>
              </a:rPr>
              <a:t> </a:t>
            </a:r>
            <a:r>
              <a:rPr sz="4400" i="1" dirty="0">
                <a:latin typeface="Calibri"/>
                <a:cs typeface="Calibri"/>
              </a:rPr>
              <a:t>забезпечення </a:t>
            </a:r>
            <a:r>
              <a:rPr sz="4400" i="1" spc="-5" dirty="0">
                <a:latin typeface="Calibri"/>
                <a:cs typeface="Calibri"/>
              </a:rPr>
              <a:t>аудиторської </a:t>
            </a:r>
            <a:r>
              <a:rPr sz="4400" i="1" dirty="0">
                <a:latin typeface="Calibri"/>
                <a:cs typeface="Calibri"/>
              </a:rPr>
              <a:t> </a:t>
            </a:r>
            <a:r>
              <a:rPr sz="4400" i="1" spc="-5" dirty="0">
                <a:latin typeface="Calibri"/>
                <a:cs typeface="Calibri"/>
              </a:rPr>
              <a:t>діяльності.</a:t>
            </a:r>
            <a:r>
              <a:rPr sz="4400" i="1" spc="-40" dirty="0">
                <a:latin typeface="Calibri"/>
                <a:cs typeface="Calibri"/>
              </a:rPr>
              <a:t> </a:t>
            </a:r>
            <a:r>
              <a:rPr sz="4400" i="1" dirty="0">
                <a:latin typeface="Calibri"/>
                <a:cs typeface="Calibri"/>
              </a:rPr>
              <a:t>Планування</a:t>
            </a:r>
            <a:endParaRPr sz="4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4400" i="1" dirty="0">
                <a:latin typeface="Calibri"/>
                <a:cs typeface="Calibri"/>
              </a:rPr>
              <a:t>аудиту</a:t>
            </a:r>
            <a:endParaRPr sz="44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51459" y="477012"/>
            <a:ext cx="8670290" cy="6289675"/>
            <a:chOff x="251459" y="477012"/>
            <a:chExt cx="8670290" cy="6289675"/>
          </a:xfrm>
        </p:grpSpPr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348227" y="4952998"/>
              <a:ext cx="1755648" cy="181356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51459" y="624840"/>
              <a:ext cx="1700783" cy="153466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092695" y="477012"/>
              <a:ext cx="1828800" cy="168249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073" y="5715000"/>
            <a:ext cx="8991600" cy="553998"/>
          </a:xfrm>
        </p:spPr>
        <p:txBody>
          <a:bodyPr/>
          <a:lstStyle/>
          <a:p>
            <a:pPr algn="ctr"/>
            <a:r>
              <a:rPr lang="uk-UA" sz="3600" dirty="0" smtClean="0">
                <a:solidFill>
                  <a:srgbClr val="C00000"/>
                </a:solidFill>
              </a:rPr>
              <a:t>Договір про надання аудиторських послуг</a:t>
            </a:r>
            <a:endParaRPr lang="uk-UA" sz="3600" dirty="0">
              <a:solidFill>
                <a:srgbClr val="C00000"/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2"/>
          </p:nvPr>
        </p:nvSpPr>
        <p:spPr>
          <a:xfrm>
            <a:off x="457200" y="609600"/>
            <a:ext cx="3977640" cy="4431983"/>
          </a:xfrm>
        </p:spPr>
        <p:txBody>
          <a:bodyPr/>
          <a:lstStyle/>
          <a:p>
            <a:pPr algn="ctr"/>
            <a:r>
              <a:rPr lang="uk-UA" sz="3600" b="1" dirty="0" smtClean="0">
                <a:solidFill>
                  <a:srgbClr val="FF0000"/>
                </a:solidFill>
              </a:rPr>
              <a:t>Аудиторська </a:t>
            </a:r>
          </a:p>
          <a:p>
            <a:pPr algn="ctr"/>
            <a:r>
              <a:rPr lang="uk-UA" sz="3600" b="1" dirty="0" smtClean="0">
                <a:solidFill>
                  <a:srgbClr val="FF0000"/>
                </a:solidFill>
              </a:rPr>
              <a:t>фірма </a:t>
            </a:r>
          </a:p>
          <a:p>
            <a:pPr algn="ctr"/>
            <a:r>
              <a:rPr lang="uk-UA" sz="2400" b="1" dirty="0" smtClean="0">
                <a:solidFill>
                  <a:srgbClr val="FF0000"/>
                </a:solidFill>
              </a:rPr>
              <a:t>– </a:t>
            </a:r>
          </a:p>
          <a:p>
            <a:pPr algn="ctr"/>
            <a:r>
              <a:rPr lang="uk-UA" sz="2400" dirty="0" smtClean="0"/>
              <a:t>юридична особа, яка провадить виключно аудиторську діяльність та/або надає неаудиторські послуги на підставах та в порядку, що передбачені цим Законом та міжнародними стандартами аудиту</a:t>
            </a:r>
            <a:endParaRPr lang="uk-UA" sz="2400" dirty="0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3"/>
          </p:nvPr>
        </p:nvSpPr>
        <p:spPr>
          <a:xfrm>
            <a:off x="4648200" y="632691"/>
            <a:ext cx="3825240" cy="4801314"/>
          </a:xfrm>
        </p:spPr>
        <p:txBody>
          <a:bodyPr/>
          <a:lstStyle/>
          <a:p>
            <a:pPr algn="ctr"/>
            <a:r>
              <a:rPr lang="uk-UA" sz="3600" b="1" dirty="0">
                <a:solidFill>
                  <a:srgbClr val="FF0000"/>
                </a:solidFill>
              </a:rPr>
              <a:t>Аудиторські послуги </a:t>
            </a:r>
            <a:endParaRPr lang="uk-UA" sz="3600" b="1" dirty="0" smtClean="0">
              <a:solidFill>
                <a:srgbClr val="FF0000"/>
              </a:solidFill>
            </a:endParaRPr>
          </a:p>
          <a:p>
            <a:pPr algn="ctr"/>
            <a:r>
              <a:rPr lang="uk-UA" sz="2400" b="1" dirty="0">
                <a:solidFill>
                  <a:srgbClr val="FF0000"/>
                </a:solidFill>
              </a:rPr>
              <a:t>-</a:t>
            </a:r>
            <a:endParaRPr lang="uk-UA" sz="2400" b="1" dirty="0" smtClean="0">
              <a:solidFill>
                <a:srgbClr val="FF0000"/>
              </a:solidFill>
            </a:endParaRPr>
          </a:p>
          <a:p>
            <a:pPr algn="ctr"/>
            <a:r>
              <a:rPr lang="uk-UA" sz="2400" dirty="0" smtClean="0"/>
              <a:t>аудит</a:t>
            </a:r>
            <a:r>
              <a:rPr lang="uk-UA" sz="2400" dirty="0"/>
              <a:t>, огляд фінансової звітності, консолідованої фінансової звітності, виконання завдань з іншого надання впевненості та інші професійні послуги, що надаються відповідно до міжнародних стандартів аудиту.</a:t>
            </a:r>
          </a:p>
        </p:txBody>
      </p:sp>
    </p:spTree>
    <p:extLst>
      <p:ext uri="{BB962C8B-B14F-4D97-AF65-F5344CB8AC3E}">
        <p14:creationId xmlns:p14="http://schemas.microsoft.com/office/powerpoint/2010/main" val="401246918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839200" cy="553998"/>
          </a:xfrm>
        </p:spPr>
        <p:txBody>
          <a:bodyPr/>
          <a:lstStyle/>
          <a:p>
            <a:r>
              <a:rPr lang="uk-UA" sz="3600" dirty="0" smtClean="0">
                <a:solidFill>
                  <a:srgbClr val="C00000"/>
                </a:solidFill>
              </a:rPr>
              <a:t>Договір про надання аудиторських послуг</a:t>
            </a:r>
            <a:endParaRPr lang="uk-UA" sz="3600" dirty="0">
              <a:solidFill>
                <a:srgbClr val="C00000"/>
              </a:solidFill>
            </a:endParaRPr>
          </a:p>
        </p:txBody>
      </p:sp>
      <p:pic>
        <p:nvPicPr>
          <p:cNvPr id="5" name="Місце для вмісту 4"/>
          <p:cNvPicPr>
            <a:picLocks noGrp="1" noChangeAspect="1"/>
          </p:cNvPicPr>
          <p:nvPr>
            <p:ph sz="half" idx="3"/>
          </p:nvPr>
        </p:nvPicPr>
        <p:blipFill>
          <a:blip r:embed="rId2"/>
          <a:stretch>
            <a:fillRect/>
          </a:stretch>
        </p:blipFill>
        <p:spPr>
          <a:xfrm>
            <a:off x="5257800" y="3922674"/>
            <a:ext cx="3703638" cy="2499438"/>
          </a:xfrm>
          <a:prstGeom prst="rect">
            <a:avLst/>
          </a:prstGeom>
        </p:spPr>
      </p:pic>
      <p:sp>
        <p:nvSpPr>
          <p:cNvPr id="6" name="Прямокутник 5"/>
          <p:cNvSpPr/>
          <p:nvPr/>
        </p:nvSpPr>
        <p:spPr>
          <a:xfrm>
            <a:off x="526329" y="914400"/>
            <a:ext cx="8382000" cy="584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sz="2800" b="1" dirty="0"/>
              <a:t>предмет </a:t>
            </a:r>
            <a:r>
              <a:rPr lang="uk-UA" sz="2800" b="1" dirty="0" smtClean="0"/>
              <a:t>договору</a:t>
            </a:r>
            <a:r>
              <a:rPr lang="uk-UA" sz="2800" dirty="0" smtClean="0"/>
              <a:t>;</a:t>
            </a:r>
          </a:p>
          <a:p>
            <a:pPr>
              <a:lnSpc>
                <a:spcPct val="150000"/>
              </a:lnSpc>
            </a:pPr>
            <a:r>
              <a:rPr lang="uk-UA" sz="2800" b="1" dirty="0" smtClean="0"/>
              <a:t>права </a:t>
            </a:r>
            <a:r>
              <a:rPr lang="uk-UA" sz="2800" b="1" dirty="0"/>
              <a:t>та </a:t>
            </a:r>
            <a:r>
              <a:rPr lang="uk-UA" sz="2800" b="1" dirty="0" smtClean="0"/>
              <a:t>обов'язки</a:t>
            </a:r>
            <a:r>
              <a:rPr lang="uk-UA" sz="2800" dirty="0" smtClean="0"/>
              <a:t>;</a:t>
            </a:r>
          </a:p>
          <a:p>
            <a:pPr>
              <a:lnSpc>
                <a:spcPct val="150000"/>
              </a:lnSpc>
            </a:pPr>
            <a:r>
              <a:rPr lang="uk-UA" sz="2800" b="1" dirty="0" smtClean="0"/>
              <a:t>права </a:t>
            </a:r>
            <a:r>
              <a:rPr lang="uk-UA" sz="2800" b="1" dirty="0"/>
              <a:t>та обов'язки </a:t>
            </a:r>
            <a:r>
              <a:rPr lang="uk-UA" sz="2800" b="1" dirty="0" smtClean="0"/>
              <a:t>виконавця</a:t>
            </a:r>
            <a:endParaRPr lang="uk-UA" sz="2800" dirty="0" smtClean="0"/>
          </a:p>
          <a:p>
            <a:pPr>
              <a:lnSpc>
                <a:spcPct val="150000"/>
              </a:lnSpc>
            </a:pPr>
            <a:r>
              <a:rPr lang="uk-UA" sz="2800" b="1" dirty="0" smtClean="0"/>
              <a:t>вартість</a:t>
            </a:r>
            <a:r>
              <a:rPr lang="uk-UA" sz="2800" dirty="0" smtClean="0"/>
              <a:t> </a:t>
            </a:r>
            <a:r>
              <a:rPr lang="uk-UA" sz="2800" dirty="0"/>
              <a:t>та порядок оплати послуг </a:t>
            </a:r>
            <a:r>
              <a:rPr lang="uk-UA" sz="2800" dirty="0" smtClean="0"/>
              <a:t>аудиторської </a:t>
            </a:r>
            <a:r>
              <a:rPr lang="uk-UA" sz="2800" dirty="0"/>
              <a:t>фірми</a:t>
            </a:r>
            <a:r>
              <a:rPr lang="uk-UA" sz="2800" dirty="0" smtClean="0"/>
              <a:t>;</a:t>
            </a:r>
          </a:p>
          <a:p>
            <a:pPr>
              <a:lnSpc>
                <a:spcPct val="150000"/>
              </a:lnSpc>
            </a:pPr>
            <a:r>
              <a:rPr lang="uk-UA" sz="2800" b="1" dirty="0" smtClean="0"/>
              <a:t>здача </a:t>
            </a:r>
            <a:r>
              <a:rPr lang="uk-UA" sz="2800" b="1" dirty="0"/>
              <a:t>та прийом </a:t>
            </a:r>
            <a:r>
              <a:rPr lang="uk-UA" sz="2800" b="1" dirty="0" smtClean="0"/>
              <a:t>документів; </a:t>
            </a:r>
          </a:p>
          <a:p>
            <a:pPr>
              <a:lnSpc>
                <a:spcPct val="150000"/>
              </a:lnSpc>
            </a:pPr>
            <a:r>
              <a:rPr lang="uk-UA" sz="2800" b="1" dirty="0" smtClean="0"/>
              <a:t>відповідальність </a:t>
            </a:r>
            <a:r>
              <a:rPr lang="uk-UA" sz="2800" dirty="0"/>
              <a:t>обох сторін</a:t>
            </a:r>
            <a:r>
              <a:rPr lang="uk-UA" sz="2800" dirty="0" smtClean="0"/>
              <a:t>;</a:t>
            </a:r>
          </a:p>
          <a:p>
            <a:pPr>
              <a:lnSpc>
                <a:spcPct val="150000"/>
              </a:lnSpc>
            </a:pPr>
            <a:r>
              <a:rPr lang="uk-UA" sz="2800" b="1" dirty="0" smtClean="0"/>
              <a:t>форс мажори</a:t>
            </a:r>
            <a:r>
              <a:rPr lang="uk-UA" sz="2800" dirty="0" smtClean="0"/>
              <a:t>;</a:t>
            </a:r>
          </a:p>
          <a:p>
            <a:pPr>
              <a:lnSpc>
                <a:spcPct val="150000"/>
              </a:lnSpc>
            </a:pPr>
            <a:r>
              <a:rPr lang="uk-UA" sz="2800" b="1" dirty="0" smtClean="0"/>
              <a:t>висновок</a:t>
            </a:r>
            <a:r>
              <a:rPr lang="uk-UA" sz="28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1895153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6138" y="533400"/>
            <a:ext cx="7798262" cy="2092881"/>
          </a:xfrm>
        </p:spPr>
        <p:txBody>
          <a:bodyPr/>
          <a:lstStyle/>
          <a:p>
            <a:pPr algn="ctr"/>
            <a:r>
              <a:rPr lang="uk-UA" sz="4000" dirty="0">
                <a:solidFill>
                  <a:srgbClr val="C00000"/>
                </a:solidFill>
              </a:rPr>
              <a:t>Аудиторський звіт</a:t>
            </a:r>
            <a:br>
              <a:rPr lang="uk-UA" sz="4000" dirty="0">
                <a:solidFill>
                  <a:srgbClr val="C00000"/>
                </a:solidFill>
              </a:rPr>
            </a:br>
            <a:r>
              <a:rPr lang="uk-UA" sz="2400" dirty="0">
                <a:solidFill>
                  <a:srgbClr val="C00000"/>
                </a:solidFill>
              </a:rPr>
              <a:t> документ, підготовлений суб’єктом аудиторської діяльності відповідно до міжнародних стандартів аудиту </a:t>
            </a:r>
            <a:r>
              <a:rPr lang="uk-UA" sz="2400" dirty="0" smtClean="0">
                <a:solidFill>
                  <a:srgbClr val="C00000"/>
                </a:solidFill>
              </a:rPr>
              <a:t>(МСА</a:t>
            </a:r>
            <a:r>
              <a:rPr lang="uk-UA" sz="2400" dirty="0">
                <a:solidFill>
                  <a:srgbClr val="C00000"/>
                </a:solidFill>
              </a:rPr>
              <a:t>) та вимог </a:t>
            </a:r>
            <a:r>
              <a:rPr lang="uk-UA" sz="2400" dirty="0" smtClean="0">
                <a:solidFill>
                  <a:srgbClr val="C00000"/>
                </a:solidFill>
              </a:rPr>
              <a:t>законодавства за </a:t>
            </a:r>
            <a:r>
              <a:rPr lang="uk-UA" sz="2400" dirty="0">
                <a:solidFill>
                  <a:srgbClr val="C00000"/>
                </a:solidFill>
              </a:rPr>
              <a:t>результатами аудиту фінансової </a:t>
            </a:r>
            <a:r>
              <a:rPr lang="uk-UA" sz="2400" dirty="0" smtClean="0">
                <a:solidFill>
                  <a:srgbClr val="C00000"/>
                </a:solidFill>
              </a:rPr>
              <a:t>звітності  </a:t>
            </a:r>
            <a:endParaRPr lang="uk-UA" sz="2400" dirty="0">
              <a:solidFill>
                <a:srgbClr val="C00000"/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2"/>
          </p:nvPr>
        </p:nvSpPr>
        <p:spPr>
          <a:xfrm>
            <a:off x="838200" y="2968850"/>
            <a:ext cx="3977640" cy="553998"/>
          </a:xfrm>
        </p:spPr>
        <p:txBody>
          <a:bodyPr/>
          <a:lstStyle/>
          <a:p>
            <a:r>
              <a:rPr lang="uk-UA" sz="3600" dirty="0" smtClean="0"/>
              <a:t>    </a:t>
            </a:r>
            <a:r>
              <a:rPr lang="uk-UA" sz="3600" dirty="0" smtClean="0">
                <a:solidFill>
                  <a:srgbClr val="0070C0"/>
                </a:solidFill>
              </a:rPr>
              <a:t>паперовий</a:t>
            </a:r>
            <a:endParaRPr lang="uk-UA" sz="3600" dirty="0">
              <a:solidFill>
                <a:srgbClr val="0070C0"/>
              </a:solidFill>
            </a:endParaRP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3"/>
          </p:nvPr>
        </p:nvSpPr>
        <p:spPr>
          <a:xfrm>
            <a:off x="4815840" y="2893291"/>
            <a:ext cx="4175760" cy="553998"/>
          </a:xfrm>
        </p:spPr>
        <p:txBody>
          <a:bodyPr/>
          <a:lstStyle/>
          <a:p>
            <a:r>
              <a:rPr lang="uk-UA" sz="3600" dirty="0" smtClean="0">
                <a:solidFill>
                  <a:srgbClr val="0070C0"/>
                </a:solidFill>
              </a:rPr>
              <a:t>    електронний</a:t>
            </a:r>
            <a:endParaRPr lang="uk-UA" sz="3600" dirty="0">
              <a:solidFill>
                <a:srgbClr val="0070C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3810000"/>
            <a:ext cx="2400300" cy="24003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3816926"/>
            <a:ext cx="2743200" cy="2393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77146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381000"/>
            <a:ext cx="8716467" cy="492443"/>
          </a:xfrm>
        </p:spPr>
        <p:txBody>
          <a:bodyPr/>
          <a:lstStyle/>
          <a:p>
            <a:pPr algn="ctr"/>
            <a:r>
              <a:rPr lang="uk-UA" dirty="0" smtClean="0">
                <a:solidFill>
                  <a:srgbClr val="C00000"/>
                </a:solidFill>
              </a:rPr>
              <a:t>Планування </a:t>
            </a:r>
            <a:r>
              <a:rPr lang="uk-UA" dirty="0">
                <a:solidFill>
                  <a:srgbClr val="C00000"/>
                </a:solidFill>
              </a:rPr>
              <a:t>аудиту управлінської діяльності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2"/>
          </p:nvPr>
        </p:nvSpPr>
        <p:spPr>
          <a:xfrm>
            <a:off x="685800" y="1259044"/>
            <a:ext cx="4282440" cy="492443"/>
          </a:xfrm>
        </p:spPr>
        <p:txBody>
          <a:bodyPr/>
          <a:lstStyle/>
          <a:p>
            <a:r>
              <a:rPr lang="uk-UA" sz="3200" b="1" dirty="0" smtClean="0"/>
              <a:t>Мета</a:t>
            </a:r>
            <a:endParaRPr lang="uk-UA" sz="3200" b="1" dirty="0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3"/>
          </p:nvPr>
        </p:nvSpPr>
        <p:spPr>
          <a:xfrm>
            <a:off x="3581400" y="1210952"/>
            <a:ext cx="4998258" cy="1477328"/>
          </a:xfrm>
        </p:spPr>
        <p:txBody>
          <a:bodyPr/>
          <a:lstStyle/>
          <a:p>
            <a:pPr algn="l"/>
            <a:r>
              <a:rPr lang="uk-UA" sz="2400" b="1" dirty="0" smtClean="0"/>
              <a:t>надати ефективні економічні послуги у визначений проміжок </a:t>
            </a:r>
            <a:r>
              <a:rPr lang="ru-RU" sz="2400" b="1" dirty="0" smtClean="0"/>
              <a:t>часу</a:t>
            </a:r>
          </a:p>
          <a:p>
            <a:pPr algn="l"/>
            <a:endParaRPr lang="ru-RU" sz="2400" b="1" dirty="0" smtClean="0"/>
          </a:p>
          <a:p>
            <a:pPr algn="l"/>
            <a:endParaRPr lang="uk-UA" sz="2400" b="1" dirty="0"/>
          </a:p>
        </p:txBody>
      </p:sp>
      <p:sp>
        <p:nvSpPr>
          <p:cNvPr id="6" name="Місце для вмісту 2"/>
          <p:cNvSpPr txBox="1">
            <a:spLocks/>
          </p:cNvSpPr>
          <p:nvPr/>
        </p:nvSpPr>
        <p:spPr>
          <a:xfrm>
            <a:off x="685800" y="2086965"/>
            <a:ext cx="3977640" cy="984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1600" b="0" i="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uk-UA" sz="3200" b="1" kern="0" dirty="0" smtClean="0"/>
              <a:t>Нормативна </a:t>
            </a:r>
          </a:p>
          <a:p>
            <a:r>
              <a:rPr lang="uk-UA" sz="3200" b="1" kern="0" dirty="0" smtClean="0"/>
              <a:t>база</a:t>
            </a:r>
            <a:endParaRPr lang="uk-UA" sz="3200" b="1" kern="0" dirty="0"/>
          </a:p>
        </p:txBody>
      </p:sp>
      <p:sp>
        <p:nvSpPr>
          <p:cNvPr id="8" name="Прямокутник 7"/>
          <p:cNvSpPr/>
          <p:nvPr/>
        </p:nvSpPr>
        <p:spPr>
          <a:xfrm>
            <a:off x="3581400" y="2255091"/>
            <a:ext cx="5562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/>
              <a:t>МСА 300 «Планування аудиту фінансової звітності»</a:t>
            </a:r>
            <a:endParaRPr lang="uk-UA" sz="2400" b="1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3552363"/>
            <a:ext cx="5867400" cy="2914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52354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381000" y="350984"/>
            <a:ext cx="8535415" cy="553998"/>
          </a:xfrm>
        </p:spPr>
        <p:txBody>
          <a:bodyPr/>
          <a:lstStyle/>
          <a:p>
            <a:pPr algn="ctr"/>
            <a:r>
              <a:rPr lang="uk-UA" sz="36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ВИДИ ПЛАНІВ</a:t>
            </a:r>
            <a:endParaRPr lang="uk-UA" sz="36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Округлений прямокутник 4"/>
          <p:cNvSpPr/>
          <p:nvPr/>
        </p:nvSpPr>
        <p:spPr>
          <a:xfrm>
            <a:off x="923635" y="1875710"/>
            <a:ext cx="3276600" cy="9144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/>
              <a:t>СТРАТЕГІЧНІ</a:t>
            </a:r>
            <a:endParaRPr lang="uk-UA" sz="2800" b="1" dirty="0"/>
          </a:p>
        </p:txBody>
      </p:sp>
      <p:sp>
        <p:nvSpPr>
          <p:cNvPr id="7" name="Округлений прямокутник 6"/>
          <p:cNvSpPr/>
          <p:nvPr/>
        </p:nvSpPr>
        <p:spPr>
          <a:xfrm>
            <a:off x="4953000" y="3603093"/>
            <a:ext cx="3505200" cy="9144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/>
              <a:t>ПОТОЧНІ</a:t>
            </a:r>
            <a:endParaRPr lang="uk-UA" sz="2400" b="1" dirty="0"/>
          </a:p>
        </p:txBody>
      </p:sp>
      <p:sp>
        <p:nvSpPr>
          <p:cNvPr id="8" name="Округлений прямокутник 7"/>
          <p:cNvSpPr/>
          <p:nvPr/>
        </p:nvSpPr>
        <p:spPr>
          <a:xfrm>
            <a:off x="976745" y="5562600"/>
            <a:ext cx="3214255" cy="9144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/>
              <a:t>ОПЕРАТИВНІ</a:t>
            </a:r>
            <a:endParaRPr lang="uk-UA" sz="2400" b="1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5818" y="1376886"/>
            <a:ext cx="2514600" cy="16764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3179921"/>
            <a:ext cx="2831069" cy="188737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5818" y="5067300"/>
            <a:ext cx="2438400" cy="162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03109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81000"/>
            <a:ext cx="8716467" cy="553998"/>
          </a:xfrm>
        </p:spPr>
        <p:txBody>
          <a:bodyPr/>
          <a:lstStyle/>
          <a:p>
            <a:r>
              <a:rPr lang="uk-UA" sz="3600" dirty="0">
                <a:solidFill>
                  <a:srgbClr val="C00000"/>
                </a:solidFill>
              </a:rPr>
              <a:t>Планування </a:t>
            </a:r>
            <a:r>
              <a:rPr lang="uk-UA" sz="3600" dirty="0" smtClean="0">
                <a:solidFill>
                  <a:srgbClr val="C00000"/>
                </a:solidFill>
              </a:rPr>
              <a:t>аудиторської </a:t>
            </a:r>
            <a:r>
              <a:rPr lang="uk-UA" sz="3600" dirty="0">
                <a:solidFill>
                  <a:srgbClr val="C00000"/>
                </a:solidFill>
              </a:rPr>
              <a:t>перевірки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304292" y="1244879"/>
            <a:ext cx="8535415" cy="492443"/>
          </a:xfrm>
        </p:spPr>
        <p:txBody>
          <a:bodyPr/>
          <a:lstStyle/>
          <a:p>
            <a:pPr algn="ctr"/>
            <a:r>
              <a:rPr lang="uk-UA" sz="3200" b="1" i="1" dirty="0" smtClean="0"/>
              <a:t>ПРИНЦИПИ ПЛАНУВАННЯ</a:t>
            </a:r>
            <a:endParaRPr lang="uk-UA" sz="3200" b="1" i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351" y="3606999"/>
            <a:ext cx="3124200" cy="93886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52" y="5086036"/>
            <a:ext cx="3124200" cy="93886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351" y="2154193"/>
            <a:ext cx="3127519" cy="944962"/>
          </a:xfrm>
          <a:prstGeom prst="rect">
            <a:avLst/>
          </a:prstGeom>
        </p:spPr>
      </p:pic>
      <p:sp>
        <p:nvSpPr>
          <p:cNvPr id="8" name="Прямокутник 7"/>
          <p:cNvSpPr/>
          <p:nvPr/>
        </p:nvSpPr>
        <p:spPr>
          <a:xfrm>
            <a:off x="838201" y="2393951"/>
            <a:ext cx="29767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 smtClean="0">
                <a:solidFill>
                  <a:schemeClr val="bg1"/>
                </a:solidFill>
              </a:rPr>
              <a:t>комплексність</a:t>
            </a:r>
            <a:endParaRPr lang="uk-UA" sz="2800" b="1" dirty="0">
              <a:solidFill>
                <a:schemeClr val="bg1"/>
              </a:solidFill>
            </a:endParaRPr>
          </a:p>
        </p:txBody>
      </p:sp>
      <p:sp>
        <p:nvSpPr>
          <p:cNvPr id="10" name="Прямокутник 9"/>
          <p:cNvSpPr/>
          <p:nvPr/>
        </p:nvSpPr>
        <p:spPr>
          <a:xfrm>
            <a:off x="869951" y="3798606"/>
            <a:ext cx="26669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 smtClean="0">
                <a:solidFill>
                  <a:schemeClr val="bg1"/>
                </a:solidFill>
              </a:rPr>
              <a:t>безперервність</a:t>
            </a:r>
            <a:endParaRPr lang="uk-UA" sz="2800" b="1" dirty="0">
              <a:solidFill>
                <a:schemeClr val="bg1"/>
              </a:solidFill>
            </a:endParaRPr>
          </a:p>
        </p:txBody>
      </p:sp>
      <p:sp>
        <p:nvSpPr>
          <p:cNvPr id="11" name="Прямокутник 10"/>
          <p:cNvSpPr/>
          <p:nvPr/>
        </p:nvSpPr>
        <p:spPr>
          <a:xfrm>
            <a:off x="1066800" y="5268020"/>
            <a:ext cx="24403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 smtClean="0">
                <a:solidFill>
                  <a:schemeClr val="bg1"/>
                </a:solidFill>
              </a:rPr>
              <a:t>оптимальність</a:t>
            </a:r>
            <a:endParaRPr lang="uk-UA" sz="2800" b="1" dirty="0">
              <a:solidFill>
                <a:schemeClr val="bg1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2462991"/>
            <a:ext cx="3352800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75730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91702" y="289"/>
            <a:ext cx="70104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k-UA" sz="3600" spc="-10" dirty="0" smtClean="0">
                <a:solidFill>
                  <a:schemeClr val="tx1"/>
                </a:solidFill>
              </a:rPr>
              <a:t>Етапи</a:t>
            </a:r>
            <a:r>
              <a:rPr lang="uk-UA" sz="3600" spc="-15" dirty="0" smtClean="0">
                <a:solidFill>
                  <a:schemeClr val="tx1"/>
                </a:solidFill>
              </a:rPr>
              <a:t> планування </a:t>
            </a:r>
            <a:r>
              <a:rPr lang="uk-UA" sz="3600" spc="-25" dirty="0" smtClean="0">
                <a:solidFill>
                  <a:schemeClr val="tx1"/>
                </a:solidFill>
              </a:rPr>
              <a:t>аудиту</a:t>
            </a:r>
            <a:endParaRPr lang="uk-UA" sz="3600" spc="-5" dirty="0">
              <a:solidFill>
                <a:schemeClr val="tx1"/>
              </a:solidFill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19399" y="609531"/>
            <a:ext cx="8849360" cy="6112510"/>
            <a:chOff x="219399" y="609531"/>
            <a:chExt cx="8849360" cy="611251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9399" y="609531"/>
              <a:ext cx="5715827" cy="70969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1547" y="1348632"/>
              <a:ext cx="5715827" cy="70829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3626" y="2086287"/>
              <a:ext cx="5715906" cy="70969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85843" y="2823810"/>
              <a:ext cx="5715827" cy="71002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07991" y="3556970"/>
              <a:ext cx="5715827" cy="71424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486400" y="1094231"/>
              <a:ext cx="421005" cy="421005"/>
            </a:xfrm>
            <a:custGeom>
              <a:avLst/>
              <a:gdLst/>
              <a:ahLst/>
              <a:cxnLst/>
              <a:rect l="l" t="t" r="r" b="b"/>
              <a:pathLst>
                <a:path w="421004" h="421005">
                  <a:moveTo>
                    <a:pt x="326009" y="0"/>
                  </a:moveTo>
                  <a:lnTo>
                    <a:pt x="94614" y="0"/>
                  </a:lnTo>
                  <a:lnTo>
                    <a:pt x="94614" y="231393"/>
                  </a:lnTo>
                  <a:lnTo>
                    <a:pt x="0" y="231393"/>
                  </a:lnTo>
                  <a:lnTo>
                    <a:pt x="210312" y="420623"/>
                  </a:lnTo>
                  <a:lnTo>
                    <a:pt x="420624" y="231393"/>
                  </a:lnTo>
                  <a:lnTo>
                    <a:pt x="326009" y="231393"/>
                  </a:lnTo>
                  <a:lnTo>
                    <a:pt x="326009" y="0"/>
                  </a:lnTo>
                  <a:close/>
                </a:path>
              </a:pathLst>
            </a:custGeom>
            <a:solidFill>
              <a:srgbClr val="D0E2EA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5486400" y="1094231"/>
              <a:ext cx="421005" cy="421005"/>
            </a:xfrm>
            <a:custGeom>
              <a:avLst/>
              <a:gdLst/>
              <a:ahLst/>
              <a:cxnLst/>
              <a:rect l="l" t="t" r="r" b="b"/>
              <a:pathLst>
                <a:path w="421004" h="421005">
                  <a:moveTo>
                    <a:pt x="0" y="231393"/>
                  </a:moveTo>
                  <a:lnTo>
                    <a:pt x="94614" y="231393"/>
                  </a:lnTo>
                  <a:lnTo>
                    <a:pt x="94614" y="0"/>
                  </a:lnTo>
                  <a:lnTo>
                    <a:pt x="326009" y="0"/>
                  </a:lnTo>
                  <a:lnTo>
                    <a:pt x="326009" y="231393"/>
                  </a:lnTo>
                  <a:lnTo>
                    <a:pt x="420624" y="231393"/>
                  </a:lnTo>
                  <a:lnTo>
                    <a:pt x="210312" y="420623"/>
                  </a:lnTo>
                  <a:lnTo>
                    <a:pt x="0" y="231393"/>
                  </a:lnTo>
                  <a:close/>
                </a:path>
              </a:pathLst>
            </a:custGeom>
            <a:ln w="9144">
              <a:solidFill>
                <a:srgbClr val="D0E2EA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5908547" y="1831847"/>
              <a:ext cx="421005" cy="422275"/>
            </a:xfrm>
            <a:custGeom>
              <a:avLst/>
              <a:gdLst/>
              <a:ahLst/>
              <a:cxnLst/>
              <a:rect l="l" t="t" r="r" b="b"/>
              <a:pathLst>
                <a:path w="421004" h="422275">
                  <a:moveTo>
                    <a:pt x="326009" y="0"/>
                  </a:moveTo>
                  <a:lnTo>
                    <a:pt x="94614" y="0"/>
                  </a:lnTo>
                  <a:lnTo>
                    <a:pt x="94614" y="232917"/>
                  </a:lnTo>
                  <a:lnTo>
                    <a:pt x="0" y="232917"/>
                  </a:lnTo>
                  <a:lnTo>
                    <a:pt x="210312" y="422148"/>
                  </a:lnTo>
                  <a:lnTo>
                    <a:pt x="420624" y="232917"/>
                  </a:lnTo>
                  <a:lnTo>
                    <a:pt x="326009" y="232917"/>
                  </a:lnTo>
                  <a:lnTo>
                    <a:pt x="326009" y="0"/>
                  </a:lnTo>
                  <a:close/>
                </a:path>
              </a:pathLst>
            </a:custGeom>
            <a:solidFill>
              <a:srgbClr val="CFF0D9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5908547" y="1831847"/>
              <a:ext cx="421005" cy="422275"/>
            </a:xfrm>
            <a:custGeom>
              <a:avLst/>
              <a:gdLst/>
              <a:ahLst/>
              <a:cxnLst/>
              <a:rect l="l" t="t" r="r" b="b"/>
              <a:pathLst>
                <a:path w="421004" h="422275">
                  <a:moveTo>
                    <a:pt x="0" y="232917"/>
                  </a:moveTo>
                  <a:lnTo>
                    <a:pt x="94614" y="232917"/>
                  </a:lnTo>
                  <a:lnTo>
                    <a:pt x="94614" y="0"/>
                  </a:lnTo>
                  <a:lnTo>
                    <a:pt x="326009" y="0"/>
                  </a:lnTo>
                  <a:lnTo>
                    <a:pt x="326009" y="232917"/>
                  </a:lnTo>
                  <a:lnTo>
                    <a:pt x="420624" y="232917"/>
                  </a:lnTo>
                  <a:lnTo>
                    <a:pt x="210312" y="422148"/>
                  </a:lnTo>
                  <a:lnTo>
                    <a:pt x="0" y="232917"/>
                  </a:lnTo>
                  <a:close/>
                </a:path>
              </a:pathLst>
            </a:custGeom>
            <a:ln w="9144">
              <a:solidFill>
                <a:srgbClr val="D0E2EA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6330695" y="2558795"/>
              <a:ext cx="421005" cy="422275"/>
            </a:xfrm>
            <a:custGeom>
              <a:avLst/>
              <a:gdLst/>
              <a:ahLst/>
              <a:cxnLst/>
              <a:rect l="l" t="t" r="r" b="b"/>
              <a:pathLst>
                <a:path w="421004" h="422275">
                  <a:moveTo>
                    <a:pt x="326008" y="0"/>
                  </a:moveTo>
                  <a:lnTo>
                    <a:pt x="94614" y="0"/>
                  </a:lnTo>
                  <a:lnTo>
                    <a:pt x="94614" y="232917"/>
                  </a:lnTo>
                  <a:lnTo>
                    <a:pt x="0" y="232917"/>
                  </a:lnTo>
                  <a:lnTo>
                    <a:pt x="210311" y="422148"/>
                  </a:lnTo>
                  <a:lnTo>
                    <a:pt x="420624" y="232917"/>
                  </a:lnTo>
                  <a:lnTo>
                    <a:pt x="326008" y="232917"/>
                  </a:lnTo>
                  <a:lnTo>
                    <a:pt x="326008" y="0"/>
                  </a:lnTo>
                  <a:close/>
                </a:path>
              </a:pathLst>
            </a:custGeom>
            <a:solidFill>
              <a:srgbClr val="EBF7CE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6330695" y="2558795"/>
              <a:ext cx="421005" cy="422275"/>
            </a:xfrm>
            <a:custGeom>
              <a:avLst/>
              <a:gdLst/>
              <a:ahLst/>
              <a:cxnLst/>
              <a:rect l="l" t="t" r="r" b="b"/>
              <a:pathLst>
                <a:path w="421004" h="422275">
                  <a:moveTo>
                    <a:pt x="0" y="232917"/>
                  </a:moveTo>
                  <a:lnTo>
                    <a:pt x="94614" y="232917"/>
                  </a:lnTo>
                  <a:lnTo>
                    <a:pt x="94614" y="0"/>
                  </a:lnTo>
                  <a:lnTo>
                    <a:pt x="326008" y="0"/>
                  </a:lnTo>
                  <a:lnTo>
                    <a:pt x="326008" y="232917"/>
                  </a:lnTo>
                  <a:lnTo>
                    <a:pt x="420624" y="232917"/>
                  </a:lnTo>
                  <a:lnTo>
                    <a:pt x="210311" y="422148"/>
                  </a:lnTo>
                  <a:lnTo>
                    <a:pt x="0" y="232917"/>
                  </a:lnTo>
                  <a:close/>
                </a:path>
              </a:pathLst>
            </a:custGeom>
            <a:ln w="9144">
              <a:solidFill>
                <a:srgbClr val="D0E2EA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6752843" y="3304032"/>
              <a:ext cx="421005" cy="422275"/>
            </a:xfrm>
            <a:custGeom>
              <a:avLst/>
              <a:gdLst/>
              <a:ahLst/>
              <a:cxnLst/>
              <a:rect l="l" t="t" r="r" b="b"/>
              <a:pathLst>
                <a:path w="421004" h="422275">
                  <a:moveTo>
                    <a:pt x="326008" y="0"/>
                  </a:moveTo>
                  <a:lnTo>
                    <a:pt x="94614" y="0"/>
                  </a:lnTo>
                  <a:lnTo>
                    <a:pt x="94614" y="232917"/>
                  </a:lnTo>
                  <a:lnTo>
                    <a:pt x="0" y="232917"/>
                  </a:lnTo>
                  <a:lnTo>
                    <a:pt x="210311" y="422147"/>
                  </a:lnTo>
                  <a:lnTo>
                    <a:pt x="420624" y="232917"/>
                  </a:lnTo>
                  <a:lnTo>
                    <a:pt x="326008" y="232917"/>
                  </a:lnTo>
                  <a:lnTo>
                    <a:pt x="326008" y="0"/>
                  </a:lnTo>
                  <a:close/>
                </a:path>
              </a:pathLst>
            </a:custGeom>
            <a:solidFill>
              <a:srgbClr val="FBDDC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6752843" y="3304032"/>
              <a:ext cx="421005" cy="422275"/>
            </a:xfrm>
            <a:custGeom>
              <a:avLst/>
              <a:gdLst/>
              <a:ahLst/>
              <a:cxnLst/>
              <a:rect l="l" t="t" r="r" b="b"/>
              <a:pathLst>
                <a:path w="421004" h="422275">
                  <a:moveTo>
                    <a:pt x="0" y="232917"/>
                  </a:moveTo>
                  <a:lnTo>
                    <a:pt x="94614" y="232917"/>
                  </a:lnTo>
                  <a:lnTo>
                    <a:pt x="94614" y="0"/>
                  </a:lnTo>
                  <a:lnTo>
                    <a:pt x="326008" y="0"/>
                  </a:lnTo>
                  <a:lnTo>
                    <a:pt x="326008" y="232917"/>
                  </a:lnTo>
                  <a:lnTo>
                    <a:pt x="420624" y="232917"/>
                  </a:lnTo>
                  <a:lnTo>
                    <a:pt x="210311" y="422147"/>
                  </a:lnTo>
                  <a:lnTo>
                    <a:pt x="0" y="232917"/>
                  </a:lnTo>
                  <a:close/>
                </a:path>
              </a:pathLst>
            </a:custGeom>
            <a:ln w="9144">
              <a:solidFill>
                <a:srgbClr val="D0E2EA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38399" y="4162044"/>
              <a:ext cx="5666994" cy="107061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924555" y="5100827"/>
              <a:ext cx="5666994" cy="79782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497545" y="5945033"/>
              <a:ext cx="5571020" cy="776641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304800" y="609531"/>
            <a:ext cx="9458001" cy="6328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7250" marR="1875155" lvl="0" indent="-422909">
              <a:lnSpc>
                <a:spcPct val="201799"/>
              </a:lnSpc>
            </a:pPr>
            <a:r>
              <a:rPr lang="uk-UA" sz="2400" b="1" spc="-20" dirty="0" smtClean="0">
                <a:solidFill>
                  <a:prstClr val="black"/>
                </a:solidFill>
                <a:cs typeface="Calibri"/>
              </a:rPr>
              <a:t>Згода клієнта й укладання договору</a:t>
            </a:r>
          </a:p>
          <a:p>
            <a:pPr marL="857250" marR="1875155" lvl="0" indent="-422909">
              <a:lnSpc>
                <a:spcPct val="201799"/>
              </a:lnSpc>
            </a:pPr>
            <a:r>
              <a:rPr lang="uk-UA" sz="2400" b="1" spc="-20" dirty="0" smtClean="0">
                <a:solidFill>
                  <a:prstClr val="black"/>
                </a:solidFill>
                <a:cs typeface="Calibri"/>
              </a:rPr>
              <a:t>    </a:t>
            </a:r>
            <a:r>
              <a:rPr lang="uk-UA" sz="2400" b="1" spc="-30" dirty="0" smtClean="0">
                <a:solidFill>
                  <a:prstClr val="black"/>
                </a:solidFill>
                <a:cs typeface="Calibri"/>
              </a:rPr>
              <a:t>Постановка мети і завдань аудиту</a:t>
            </a:r>
          </a:p>
          <a:p>
            <a:pPr marL="857250" marR="1875155" lvl="0" indent="-422909">
              <a:lnSpc>
                <a:spcPct val="201799"/>
              </a:lnSpc>
            </a:pPr>
            <a:r>
              <a:rPr lang="uk-UA" sz="2400" b="1" spc="-30" dirty="0" smtClean="0">
                <a:solidFill>
                  <a:prstClr val="black"/>
                </a:solidFill>
                <a:cs typeface="Calibri"/>
              </a:rPr>
              <a:t>       Оцінка наявного середовища суб’єкта перевірки</a:t>
            </a:r>
          </a:p>
          <a:p>
            <a:pPr marL="857250" marR="1875155" lvl="0" indent="-422909">
              <a:lnSpc>
                <a:spcPct val="201799"/>
              </a:lnSpc>
            </a:pPr>
            <a:r>
              <a:rPr lang="uk-UA" sz="2400" b="1" spc="-30" dirty="0" smtClean="0">
                <a:solidFill>
                  <a:prstClr val="black"/>
                </a:solidFill>
                <a:cs typeface="Calibri"/>
              </a:rPr>
              <a:t>                Складання загального плану аудиту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5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804795" lvl="0">
              <a:spcBef>
                <a:spcPts val="5"/>
              </a:spcBef>
            </a:pPr>
            <a:r>
              <a:rPr lang="uk-UA" sz="2400" b="1" spc="-5" dirty="0" smtClean="0">
                <a:solidFill>
                  <a:prstClr val="black"/>
                </a:solidFill>
                <a:cs typeface="Calibri"/>
              </a:rPr>
              <a:t>Розробка програм аудиту</a:t>
            </a:r>
          </a:p>
          <a:p>
            <a:pPr marL="2804795" lvl="0">
              <a:spcBef>
                <a:spcPts val="5"/>
              </a:spcBef>
            </a:pPr>
            <a:endParaRPr lang="uk-UA" sz="2400" b="1" spc="-5" dirty="0" smtClean="0">
              <a:solidFill>
                <a:prstClr val="black"/>
              </a:solidFill>
              <a:latin typeface="Calibri"/>
              <a:cs typeface="Calibri"/>
            </a:endParaRPr>
          </a:p>
          <a:p>
            <a:pPr marL="2804795" lvl="0">
              <a:spcBef>
                <a:spcPts val="5"/>
              </a:spcBef>
            </a:pPr>
            <a:r>
              <a:rPr lang="uk-UA" sz="2400" b="1" spc="-5" dirty="0" smtClean="0">
                <a:solidFill>
                  <a:prstClr val="black"/>
                </a:solidFill>
                <a:cs typeface="Calibri"/>
              </a:rPr>
              <a:t>Визначення процедур для кожного етапу </a:t>
            </a:r>
          </a:p>
          <a:p>
            <a:pPr marL="2804795" lvl="0">
              <a:spcBef>
                <a:spcPts val="5"/>
              </a:spcBef>
            </a:pPr>
            <a:r>
              <a:rPr lang="uk-UA" sz="2400" b="1" spc="-5" dirty="0" smtClean="0">
                <a:solidFill>
                  <a:prstClr val="black"/>
                </a:solidFill>
                <a:cs typeface="Calibri"/>
              </a:rPr>
              <a:t>процесу аудиторської діяльності</a:t>
            </a:r>
          </a:p>
          <a:p>
            <a:pPr marL="2804795" lvl="0">
              <a:spcBef>
                <a:spcPts val="5"/>
              </a:spcBef>
            </a:pPr>
            <a:r>
              <a:rPr lang="uk-UA" sz="2400" b="1" spc="-5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</a:p>
          <a:p>
            <a:pPr marL="2804795" lvl="0">
              <a:spcBef>
                <a:spcPts val="5"/>
              </a:spcBef>
            </a:pPr>
            <a:r>
              <a:rPr lang="uk-UA" sz="2400" b="1" dirty="0" smtClean="0">
                <a:solidFill>
                  <a:prstClr val="black"/>
                </a:solidFill>
                <a:cs typeface="Calibri"/>
              </a:rPr>
              <a:t>Коригування загального плану і програми протягом усього процесу аудиту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7144393" y="3906633"/>
            <a:ext cx="958850" cy="1298575"/>
            <a:chOff x="7595616" y="4829555"/>
            <a:chExt cx="958850" cy="1298575"/>
          </a:xfrm>
        </p:grpSpPr>
        <p:sp>
          <p:nvSpPr>
            <p:cNvPr id="23" name="object 23"/>
            <p:cNvSpPr/>
            <p:nvPr/>
          </p:nvSpPr>
          <p:spPr>
            <a:xfrm>
              <a:off x="7600188" y="4834127"/>
              <a:ext cx="463550" cy="463550"/>
            </a:xfrm>
            <a:custGeom>
              <a:avLst/>
              <a:gdLst/>
              <a:ahLst/>
              <a:cxnLst/>
              <a:rect l="l" t="t" r="r" b="b"/>
              <a:pathLst>
                <a:path w="463550" h="463550">
                  <a:moveTo>
                    <a:pt x="359028" y="0"/>
                  </a:moveTo>
                  <a:lnTo>
                    <a:pt x="104266" y="0"/>
                  </a:lnTo>
                  <a:lnTo>
                    <a:pt x="104266" y="254762"/>
                  </a:lnTo>
                  <a:lnTo>
                    <a:pt x="0" y="254762"/>
                  </a:lnTo>
                  <a:lnTo>
                    <a:pt x="231647" y="463296"/>
                  </a:lnTo>
                  <a:lnTo>
                    <a:pt x="463295" y="254762"/>
                  </a:lnTo>
                  <a:lnTo>
                    <a:pt x="359028" y="254762"/>
                  </a:lnTo>
                  <a:lnTo>
                    <a:pt x="359028" y="0"/>
                  </a:lnTo>
                  <a:close/>
                </a:path>
              </a:pathLst>
            </a:custGeom>
            <a:solidFill>
              <a:srgbClr val="D0E2EA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7600188" y="4834127"/>
              <a:ext cx="463550" cy="463550"/>
            </a:xfrm>
            <a:custGeom>
              <a:avLst/>
              <a:gdLst/>
              <a:ahLst/>
              <a:cxnLst/>
              <a:rect l="l" t="t" r="r" b="b"/>
              <a:pathLst>
                <a:path w="463550" h="463550">
                  <a:moveTo>
                    <a:pt x="0" y="254762"/>
                  </a:moveTo>
                  <a:lnTo>
                    <a:pt x="104266" y="254762"/>
                  </a:lnTo>
                  <a:lnTo>
                    <a:pt x="104266" y="0"/>
                  </a:lnTo>
                  <a:lnTo>
                    <a:pt x="359028" y="0"/>
                  </a:lnTo>
                  <a:lnTo>
                    <a:pt x="359028" y="254762"/>
                  </a:lnTo>
                  <a:lnTo>
                    <a:pt x="463295" y="254762"/>
                  </a:lnTo>
                  <a:lnTo>
                    <a:pt x="231647" y="463296"/>
                  </a:lnTo>
                  <a:lnTo>
                    <a:pt x="0" y="254762"/>
                  </a:lnTo>
                  <a:close/>
                </a:path>
              </a:pathLst>
            </a:custGeom>
            <a:ln w="9144">
              <a:solidFill>
                <a:srgbClr val="D0E2EA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8086344" y="5660136"/>
              <a:ext cx="463550" cy="463550"/>
            </a:xfrm>
            <a:custGeom>
              <a:avLst/>
              <a:gdLst/>
              <a:ahLst/>
              <a:cxnLst/>
              <a:rect l="l" t="t" r="r" b="b"/>
              <a:pathLst>
                <a:path w="463550" h="463550">
                  <a:moveTo>
                    <a:pt x="359028" y="0"/>
                  </a:moveTo>
                  <a:lnTo>
                    <a:pt x="104266" y="0"/>
                  </a:lnTo>
                  <a:lnTo>
                    <a:pt x="104266" y="254812"/>
                  </a:lnTo>
                  <a:lnTo>
                    <a:pt x="0" y="254812"/>
                  </a:lnTo>
                  <a:lnTo>
                    <a:pt x="231648" y="463295"/>
                  </a:lnTo>
                  <a:lnTo>
                    <a:pt x="463296" y="254812"/>
                  </a:lnTo>
                  <a:lnTo>
                    <a:pt x="359028" y="254812"/>
                  </a:lnTo>
                  <a:lnTo>
                    <a:pt x="359028" y="0"/>
                  </a:lnTo>
                  <a:close/>
                </a:path>
              </a:pathLst>
            </a:custGeom>
            <a:solidFill>
              <a:srgbClr val="FBDDC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8086344" y="5660136"/>
              <a:ext cx="463550" cy="463550"/>
            </a:xfrm>
            <a:custGeom>
              <a:avLst/>
              <a:gdLst/>
              <a:ahLst/>
              <a:cxnLst/>
              <a:rect l="l" t="t" r="r" b="b"/>
              <a:pathLst>
                <a:path w="463550" h="463550">
                  <a:moveTo>
                    <a:pt x="0" y="254812"/>
                  </a:moveTo>
                  <a:lnTo>
                    <a:pt x="104266" y="254812"/>
                  </a:lnTo>
                  <a:lnTo>
                    <a:pt x="104266" y="0"/>
                  </a:lnTo>
                  <a:lnTo>
                    <a:pt x="359028" y="0"/>
                  </a:lnTo>
                  <a:lnTo>
                    <a:pt x="359028" y="254812"/>
                  </a:lnTo>
                  <a:lnTo>
                    <a:pt x="463296" y="254812"/>
                  </a:lnTo>
                  <a:lnTo>
                    <a:pt x="231648" y="463295"/>
                  </a:lnTo>
                  <a:lnTo>
                    <a:pt x="0" y="254812"/>
                  </a:lnTo>
                  <a:close/>
                </a:path>
              </a:pathLst>
            </a:custGeom>
            <a:ln w="9143">
              <a:solidFill>
                <a:srgbClr val="D0E2EA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0372845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570" y="286000"/>
            <a:ext cx="8716467" cy="1354217"/>
          </a:xfrm>
        </p:spPr>
        <p:txBody>
          <a:bodyPr/>
          <a:lstStyle/>
          <a:p>
            <a:pPr algn="ctr"/>
            <a:r>
              <a:rPr lang="uk-UA" sz="4400" dirty="0" smtClean="0"/>
              <a:t>Процедура домовленості </a:t>
            </a:r>
            <a:br>
              <a:rPr lang="uk-UA" sz="4400" dirty="0" smtClean="0"/>
            </a:br>
            <a:r>
              <a:rPr lang="uk-UA" sz="4400" dirty="0" smtClean="0"/>
              <a:t>на проведення аудиту</a:t>
            </a:r>
            <a:endParaRPr lang="uk-UA" sz="4400" dirty="0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1828800" y="2514600"/>
            <a:ext cx="8077707" cy="1231106"/>
          </a:xfrm>
        </p:spPr>
        <p:txBody>
          <a:bodyPr/>
          <a:lstStyle/>
          <a:p>
            <a:endParaRPr lang="ru-RU" dirty="0"/>
          </a:p>
          <a:p>
            <a:r>
              <a:rPr lang="ru-RU" dirty="0"/>
              <a:t>                                                   </a:t>
            </a:r>
            <a:r>
              <a:rPr lang="ru-RU" dirty="0" smtClean="0"/>
              <a:t>                        </a:t>
            </a:r>
            <a:endParaRPr lang="ru-RU" dirty="0"/>
          </a:p>
          <a:p>
            <a:r>
              <a:rPr lang="ru-RU" dirty="0" smtClean="0"/>
              <a:t>                                         </a:t>
            </a:r>
          </a:p>
          <a:p>
            <a:endParaRPr lang="ru-RU" dirty="0" smtClean="0"/>
          </a:p>
          <a:p>
            <a:endParaRPr lang="uk-UA" dirty="0"/>
          </a:p>
        </p:txBody>
      </p:sp>
      <p:sp>
        <p:nvSpPr>
          <p:cNvPr id="4" name="Блок-схема: дані 3"/>
          <p:cNvSpPr/>
          <p:nvPr/>
        </p:nvSpPr>
        <p:spPr>
          <a:xfrm>
            <a:off x="0" y="2595264"/>
            <a:ext cx="3200400" cy="914400"/>
          </a:xfrm>
          <a:prstGeom prst="flowChartInputOutp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/>
              <a:t>Аудиторська фірма </a:t>
            </a:r>
            <a:endParaRPr lang="uk-UA" sz="2400" b="1" dirty="0"/>
          </a:p>
        </p:txBody>
      </p:sp>
      <p:sp>
        <p:nvSpPr>
          <p:cNvPr id="5" name="Блок-схема: дані 4"/>
          <p:cNvSpPr/>
          <p:nvPr/>
        </p:nvSpPr>
        <p:spPr>
          <a:xfrm>
            <a:off x="5829807" y="2508263"/>
            <a:ext cx="3009899" cy="914400"/>
          </a:xfrm>
          <a:prstGeom prst="flowChartInputOutp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/>
              <a:t>Клієнт</a:t>
            </a:r>
            <a:endParaRPr lang="uk-UA" sz="2400" b="1" dirty="0"/>
          </a:p>
        </p:txBody>
      </p:sp>
      <p:sp>
        <p:nvSpPr>
          <p:cNvPr id="7" name="Горизонтальний сувій 6"/>
          <p:cNvSpPr/>
          <p:nvPr/>
        </p:nvSpPr>
        <p:spPr>
          <a:xfrm>
            <a:off x="3352800" y="4301584"/>
            <a:ext cx="2551545" cy="1337215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/>
              <a:t>Генеральний договір</a:t>
            </a:r>
            <a:endParaRPr lang="uk-UA" sz="2400" b="1" dirty="0"/>
          </a:p>
        </p:txBody>
      </p:sp>
      <p:sp>
        <p:nvSpPr>
          <p:cNvPr id="8" name="Стрілка вправо 7"/>
          <p:cNvSpPr/>
          <p:nvPr/>
        </p:nvSpPr>
        <p:spPr>
          <a:xfrm>
            <a:off x="3352800" y="2133600"/>
            <a:ext cx="2350008" cy="7132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Лист-пропозиція</a:t>
            </a:r>
            <a:endParaRPr lang="uk-UA" b="1" dirty="0"/>
          </a:p>
        </p:txBody>
      </p:sp>
      <p:sp>
        <p:nvSpPr>
          <p:cNvPr id="9" name="Стрілка вліво 8"/>
          <p:cNvSpPr/>
          <p:nvPr/>
        </p:nvSpPr>
        <p:spPr>
          <a:xfrm>
            <a:off x="3378200" y="3052464"/>
            <a:ext cx="2273808" cy="84564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 smtClean="0"/>
          </a:p>
          <a:p>
            <a:pPr algn="ctr"/>
            <a:r>
              <a:rPr lang="uk-UA" b="1" dirty="0" smtClean="0"/>
              <a:t>Лист-зобов’язання</a:t>
            </a:r>
          </a:p>
          <a:p>
            <a:pPr algn="ctr"/>
            <a:endParaRPr lang="uk-UA" dirty="0"/>
          </a:p>
        </p:txBody>
      </p:sp>
      <p:cxnSp>
        <p:nvCxnSpPr>
          <p:cNvPr id="12" name="Пряма зі стрілкою 11"/>
          <p:cNvCxnSpPr/>
          <p:nvPr/>
        </p:nvCxnSpPr>
        <p:spPr>
          <a:xfrm>
            <a:off x="1676400" y="3581400"/>
            <a:ext cx="1600200" cy="131748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Пряма зі стрілкою 15"/>
          <p:cNvCxnSpPr/>
          <p:nvPr/>
        </p:nvCxnSpPr>
        <p:spPr>
          <a:xfrm flipH="1">
            <a:off x="6019800" y="3537096"/>
            <a:ext cx="1447800" cy="128112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779163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3657601" cy="492443"/>
          </a:xfrm>
        </p:spPr>
        <p:txBody>
          <a:bodyPr/>
          <a:lstStyle/>
          <a:p>
            <a:r>
              <a:rPr lang="uk-UA" dirty="0" smtClean="0"/>
              <a:t>Лист-пропозиція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2"/>
          </p:nvPr>
        </p:nvSpPr>
        <p:spPr>
          <a:xfrm>
            <a:off x="533400" y="1066800"/>
            <a:ext cx="4267200" cy="2438400"/>
          </a:xfrm>
        </p:spPr>
        <p:txBody>
          <a:bodyPr/>
          <a:lstStyle/>
          <a:p>
            <a:r>
              <a:rPr lang="uk-UA" sz="1800" b="1" dirty="0" smtClean="0"/>
              <a:t>- </a:t>
            </a:r>
            <a:r>
              <a:rPr lang="uk-UA" sz="2000" b="1" dirty="0" smtClean="0"/>
              <a:t>Вид аудиту або види послуг</a:t>
            </a:r>
          </a:p>
          <a:p>
            <a:r>
              <a:rPr lang="uk-UA" sz="2000" b="1" dirty="0" smtClean="0"/>
              <a:t>- Мета аудиту</a:t>
            </a:r>
          </a:p>
          <a:p>
            <a:r>
              <a:rPr lang="uk-UA" sz="2000" b="1" dirty="0" smtClean="0"/>
              <a:t>- Замовник аудиту</a:t>
            </a:r>
          </a:p>
          <a:p>
            <a:r>
              <a:rPr lang="uk-UA" sz="2000" b="1" dirty="0" smtClean="0"/>
              <a:t>- Період аудиту</a:t>
            </a:r>
          </a:p>
          <a:p>
            <a:r>
              <a:rPr lang="uk-UA" sz="2000" b="1" dirty="0" smtClean="0"/>
              <a:t>- Бажаний термін аудиту</a:t>
            </a:r>
          </a:p>
          <a:p>
            <a:r>
              <a:rPr lang="uk-UA" sz="2000" b="1" dirty="0" smtClean="0"/>
              <a:t>- Ким проводився попередній аудит</a:t>
            </a:r>
          </a:p>
          <a:p>
            <a:r>
              <a:rPr lang="uk-UA" sz="2000" b="1" dirty="0" smtClean="0"/>
              <a:t>- Обов’язки клієнта</a:t>
            </a:r>
          </a:p>
          <a:p>
            <a:endParaRPr lang="uk-UA" dirty="0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3"/>
          </p:nvPr>
        </p:nvSpPr>
        <p:spPr>
          <a:xfrm>
            <a:off x="4267201" y="4242614"/>
            <a:ext cx="4434839" cy="2650867"/>
          </a:xfrm>
        </p:spPr>
        <p:txBody>
          <a:bodyPr/>
          <a:lstStyle/>
          <a:p>
            <a:r>
              <a:rPr lang="uk-UA" sz="2000" b="1" dirty="0"/>
              <a:t>- Згода на проведення аудиту</a:t>
            </a:r>
          </a:p>
          <a:p>
            <a:r>
              <a:rPr lang="uk-UA" sz="2000" b="1" dirty="0"/>
              <a:t>- Підтвердження розуміння умов пропозиції</a:t>
            </a:r>
          </a:p>
          <a:p>
            <a:r>
              <a:rPr lang="uk-UA" sz="2000" b="1" dirty="0"/>
              <a:t>- Обов’язки аудиторської фірми (аудитора)</a:t>
            </a:r>
          </a:p>
          <a:p>
            <a:r>
              <a:rPr lang="uk-UA" sz="2000" b="1" dirty="0"/>
              <a:t>- Обов’язки клієнта</a:t>
            </a:r>
          </a:p>
          <a:p>
            <a:endParaRPr lang="uk-UA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994794" y="3505200"/>
            <a:ext cx="350520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FF3300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uk-UA" kern="0" dirty="0" smtClean="0"/>
              <a:t>Лист-зобов’язання </a:t>
            </a:r>
            <a:endParaRPr lang="uk-UA" kern="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575985"/>
            <a:ext cx="3025139" cy="201675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55" y="3997643"/>
            <a:ext cx="2934855" cy="2201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14279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611107" cy="553998"/>
          </a:xfrm>
        </p:spPr>
        <p:txBody>
          <a:bodyPr/>
          <a:lstStyle/>
          <a:p>
            <a:r>
              <a:rPr lang="uk-UA" sz="3600" dirty="0" smtClean="0">
                <a:solidFill>
                  <a:srgbClr val="C00000"/>
                </a:solidFill>
              </a:rPr>
              <a:t>Структура договору на проведення аудиту</a:t>
            </a:r>
            <a:endParaRPr lang="uk-UA" sz="3600" dirty="0">
              <a:solidFill>
                <a:srgbClr val="C00000"/>
              </a:solidFill>
            </a:endParaRP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550858" y="1447800"/>
            <a:ext cx="8535415" cy="4555093"/>
          </a:xfrm>
        </p:spPr>
        <p:txBody>
          <a:bodyPr/>
          <a:lstStyle/>
          <a:p>
            <a:r>
              <a:rPr lang="uk-UA" sz="2800" dirty="0" smtClean="0"/>
              <a:t>1</a:t>
            </a:r>
            <a:r>
              <a:rPr lang="uk-UA" sz="2800" dirty="0"/>
              <a:t>. Вступна частина</a:t>
            </a:r>
          </a:p>
          <a:p>
            <a:r>
              <a:rPr lang="uk-UA" sz="2800" dirty="0"/>
              <a:t>2. Предмет договору</a:t>
            </a:r>
          </a:p>
          <a:p>
            <a:r>
              <a:rPr lang="uk-UA" sz="2800" dirty="0"/>
              <a:t>3. Зобов’язання сторін</a:t>
            </a:r>
          </a:p>
          <a:p>
            <a:r>
              <a:rPr lang="uk-UA" sz="2800" dirty="0"/>
              <a:t>4. Відповідальність сторін</a:t>
            </a:r>
          </a:p>
          <a:p>
            <a:r>
              <a:rPr lang="uk-UA" sz="2800" dirty="0"/>
              <a:t>5. Термін виконання робіт</a:t>
            </a:r>
          </a:p>
          <a:p>
            <a:r>
              <a:rPr lang="uk-UA" sz="2800" dirty="0"/>
              <a:t>6. Вартість робіт та порядок розрахунків</a:t>
            </a:r>
          </a:p>
          <a:p>
            <a:r>
              <a:rPr lang="uk-UA" sz="2800" dirty="0"/>
              <a:t>7. Порядок здавання та прийому робіт</a:t>
            </a:r>
          </a:p>
          <a:p>
            <a:r>
              <a:rPr lang="uk-UA" sz="2800" dirty="0"/>
              <a:t>8. Термін дії договору</a:t>
            </a:r>
          </a:p>
          <a:p>
            <a:r>
              <a:rPr lang="uk-UA" sz="2800" dirty="0"/>
              <a:t>9. Особливі умови</a:t>
            </a:r>
          </a:p>
          <a:p>
            <a:r>
              <a:rPr lang="uk-UA" sz="2800" dirty="0"/>
              <a:t>10. Реквізити сторін</a:t>
            </a:r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1295400"/>
            <a:ext cx="2400300" cy="16002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4648200"/>
            <a:ext cx="24003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43711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766" y="228600"/>
            <a:ext cx="8716467" cy="1231106"/>
          </a:xfrm>
        </p:spPr>
        <p:txBody>
          <a:bodyPr/>
          <a:lstStyle/>
          <a:p>
            <a:pPr algn="ctr"/>
            <a:r>
              <a:rPr lang="uk-UA" sz="3600" dirty="0" smtClean="0"/>
              <a:t>Аудиторські процедури - 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sz="2400" dirty="0" smtClean="0">
                <a:solidFill>
                  <a:schemeClr val="tx1"/>
                </a:solidFill>
              </a:rPr>
              <a:t> </a:t>
            </a:r>
            <a:r>
              <a:rPr lang="uk-UA" sz="2000" dirty="0" smtClean="0">
                <a:solidFill>
                  <a:schemeClr val="tx1"/>
                </a:solidFill>
              </a:rPr>
              <a:t>система методичних дій аудитора, спрямованих на отримання достатніх і надійних доказів щодо об’єктів аудиту</a:t>
            </a:r>
            <a:endParaRPr lang="uk-UA" sz="2000" dirty="0">
              <a:solidFill>
                <a:schemeClr val="tx1"/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2"/>
          </p:nvPr>
        </p:nvSpPr>
        <p:spPr>
          <a:xfrm>
            <a:off x="457200" y="1799510"/>
            <a:ext cx="3977640" cy="738664"/>
          </a:xfrm>
        </p:spPr>
        <p:txBody>
          <a:bodyPr/>
          <a:lstStyle/>
          <a:p>
            <a:r>
              <a:rPr lang="uk-UA" sz="2400" b="1" dirty="0" smtClean="0">
                <a:solidFill>
                  <a:srgbClr val="C00000"/>
                </a:solidFill>
              </a:rPr>
              <a:t>За відношенням до суб’єкта перевірки </a:t>
            </a:r>
            <a:endParaRPr lang="uk-UA" sz="2400" b="1" dirty="0">
              <a:solidFill>
                <a:srgbClr val="C00000"/>
              </a:solidFill>
            </a:endParaRP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3"/>
          </p:nvPr>
        </p:nvSpPr>
        <p:spPr>
          <a:xfrm>
            <a:off x="5472543" y="4161710"/>
            <a:ext cx="3271981" cy="738664"/>
          </a:xfrm>
        </p:spPr>
        <p:txBody>
          <a:bodyPr/>
          <a:lstStyle/>
          <a:p>
            <a:r>
              <a:rPr lang="uk-UA" sz="2400" b="1" dirty="0">
                <a:solidFill>
                  <a:srgbClr val="C00000"/>
                </a:solidFill>
              </a:rPr>
              <a:t>в</a:t>
            </a:r>
            <a:r>
              <a:rPr lang="uk-UA" sz="2400" b="1" dirty="0" smtClean="0">
                <a:solidFill>
                  <a:srgbClr val="C00000"/>
                </a:solidFill>
              </a:rPr>
              <a:t>нутрішній аудит </a:t>
            </a:r>
            <a:endParaRPr lang="uk-UA" sz="2400" b="1" dirty="0">
              <a:solidFill>
                <a:srgbClr val="C00000"/>
              </a:solidFill>
            </a:endParaRPr>
          </a:p>
          <a:p>
            <a:r>
              <a:rPr lang="uk-UA" sz="2400" b="1" dirty="0">
                <a:solidFill>
                  <a:srgbClr val="C00000"/>
                </a:solidFill>
              </a:rPr>
              <a:t>з</a:t>
            </a:r>
            <a:r>
              <a:rPr lang="uk-UA" sz="2400" b="1" dirty="0" smtClean="0">
                <a:solidFill>
                  <a:srgbClr val="C00000"/>
                </a:solidFill>
              </a:rPr>
              <a:t>овнішній аудит</a:t>
            </a:r>
            <a:endParaRPr lang="uk-UA" sz="2400" b="1" dirty="0">
              <a:solidFill>
                <a:srgbClr val="C00000"/>
              </a:solidFill>
            </a:endParaRPr>
          </a:p>
        </p:txBody>
      </p:sp>
      <p:sp>
        <p:nvSpPr>
          <p:cNvPr id="8" name="Місце для вмісту 2"/>
          <p:cNvSpPr txBox="1">
            <a:spLocks/>
          </p:cNvSpPr>
          <p:nvPr/>
        </p:nvSpPr>
        <p:spPr>
          <a:xfrm>
            <a:off x="482600" y="2895602"/>
            <a:ext cx="3977640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1600" b="0" i="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uk-UA" sz="2400" b="1" kern="0" dirty="0" smtClean="0">
                <a:solidFill>
                  <a:srgbClr val="0070C0"/>
                </a:solidFill>
              </a:rPr>
              <a:t>За відношенням до об’єктів аудиту</a:t>
            </a:r>
            <a:endParaRPr lang="uk-UA" sz="2400" b="1" kern="0" dirty="0">
              <a:solidFill>
                <a:srgbClr val="0070C0"/>
              </a:solidFill>
            </a:endParaRPr>
          </a:p>
        </p:txBody>
      </p:sp>
      <p:sp>
        <p:nvSpPr>
          <p:cNvPr id="11" name="Місце для вмісту 2"/>
          <p:cNvSpPr txBox="1">
            <a:spLocks/>
          </p:cNvSpPr>
          <p:nvPr/>
        </p:nvSpPr>
        <p:spPr>
          <a:xfrm>
            <a:off x="452582" y="4038600"/>
            <a:ext cx="3977640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1600" b="0" i="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uk-UA" sz="2400" b="1" kern="0" dirty="0" smtClean="0">
                <a:solidFill>
                  <a:srgbClr val="C00000"/>
                </a:solidFill>
              </a:rPr>
              <a:t>Залежно від видів аудиторського контролю </a:t>
            </a:r>
            <a:endParaRPr lang="uk-UA" sz="2400" b="1" kern="0" dirty="0">
              <a:solidFill>
                <a:srgbClr val="C00000"/>
              </a:solidFill>
            </a:endParaRPr>
          </a:p>
        </p:txBody>
      </p:sp>
      <p:sp>
        <p:nvSpPr>
          <p:cNvPr id="12" name="Місце для вмісту 3"/>
          <p:cNvSpPr txBox="1">
            <a:spLocks/>
          </p:cNvSpPr>
          <p:nvPr/>
        </p:nvSpPr>
        <p:spPr>
          <a:xfrm>
            <a:off x="5410199" y="2913221"/>
            <a:ext cx="3139439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1600" b="0" i="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uk-UA" sz="2400" b="1" kern="0" dirty="0" smtClean="0">
                <a:solidFill>
                  <a:srgbClr val="0070C0"/>
                </a:solidFill>
              </a:rPr>
              <a:t>загальні </a:t>
            </a:r>
          </a:p>
          <a:p>
            <a:r>
              <a:rPr lang="uk-UA" sz="2400" b="1" kern="0" dirty="0" smtClean="0">
                <a:solidFill>
                  <a:srgbClr val="0070C0"/>
                </a:solidFill>
              </a:rPr>
              <a:t>часткові</a:t>
            </a:r>
            <a:endParaRPr lang="uk-UA" sz="2400" b="1" kern="0" dirty="0">
              <a:solidFill>
                <a:srgbClr val="0070C0"/>
              </a:solidFill>
            </a:endParaRPr>
          </a:p>
        </p:txBody>
      </p:sp>
      <p:sp>
        <p:nvSpPr>
          <p:cNvPr id="14" name="Місце для вмісту 3"/>
          <p:cNvSpPr txBox="1">
            <a:spLocks/>
          </p:cNvSpPr>
          <p:nvPr/>
        </p:nvSpPr>
        <p:spPr>
          <a:xfrm>
            <a:off x="5410200" y="1828800"/>
            <a:ext cx="3429000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1600" b="0" i="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uk-UA" sz="2400" b="1" kern="0" dirty="0" smtClean="0">
                <a:solidFill>
                  <a:srgbClr val="C00000"/>
                </a:solidFill>
              </a:rPr>
              <a:t>погоджені </a:t>
            </a:r>
          </a:p>
          <a:p>
            <a:r>
              <a:rPr lang="uk-UA" sz="2400" b="1" kern="0" dirty="0" smtClean="0">
                <a:solidFill>
                  <a:srgbClr val="C00000"/>
                </a:solidFill>
              </a:rPr>
              <a:t>незалежні</a:t>
            </a:r>
            <a:endParaRPr lang="uk-UA" sz="2400" b="1" kern="0" dirty="0">
              <a:solidFill>
                <a:srgbClr val="C00000"/>
              </a:solidFill>
            </a:endParaRPr>
          </a:p>
        </p:txBody>
      </p:sp>
      <p:sp>
        <p:nvSpPr>
          <p:cNvPr id="15" name="Місце для вмісту 2"/>
          <p:cNvSpPr txBox="1">
            <a:spLocks/>
          </p:cNvSpPr>
          <p:nvPr/>
        </p:nvSpPr>
        <p:spPr>
          <a:xfrm>
            <a:off x="452582" y="5181598"/>
            <a:ext cx="3977640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1600" b="0" i="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uk-UA" sz="2400" b="1" kern="0" dirty="0" smtClean="0">
                <a:solidFill>
                  <a:srgbClr val="0070C0"/>
                </a:solidFill>
              </a:rPr>
              <a:t>Залежно від використання систем електронної обробки даних </a:t>
            </a:r>
            <a:endParaRPr lang="uk-UA" sz="2400" b="1" kern="0" dirty="0">
              <a:solidFill>
                <a:srgbClr val="0070C0"/>
              </a:solidFill>
            </a:endParaRPr>
          </a:p>
        </p:txBody>
      </p:sp>
      <p:sp>
        <p:nvSpPr>
          <p:cNvPr id="16" name="Місце для вмісту 3"/>
          <p:cNvSpPr txBox="1">
            <a:spLocks/>
          </p:cNvSpPr>
          <p:nvPr/>
        </p:nvSpPr>
        <p:spPr>
          <a:xfrm>
            <a:off x="5472542" y="5410199"/>
            <a:ext cx="3271981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1600" b="0" i="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uk-UA" sz="2400" b="1" kern="0" dirty="0" smtClean="0">
                <a:solidFill>
                  <a:srgbClr val="0070C0"/>
                </a:solidFill>
              </a:rPr>
              <a:t>комп’ютерний контроль</a:t>
            </a:r>
          </a:p>
          <a:p>
            <a:r>
              <a:rPr lang="uk-UA" sz="2400" b="1" kern="0" dirty="0" smtClean="0">
                <a:solidFill>
                  <a:srgbClr val="0070C0"/>
                </a:solidFill>
              </a:rPr>
              <a:t>ручний контроль</a:t>
            </a:r>
            <a:endParaRPr lang="uk-UA" sz="2400" b="1" kern="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44238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/>
          <p:cNvSpPr/>
          <p:nvPr/>
        </p:nvSpPr>
        <p:spPr>
          <a:xfrm>
            <a:off x="838200" y="762000"/>
            <a:ext cx="12192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Аналіз</a:t>
            </a:r>
            <a:endParaRPr lang="uk-UA" dirty="0"/>
          </a:p>
        </p:txBody>
      </p:sp>
      <p:sp>
        <p:nvSpPr>
          <p:cNvPr id="7" name="Овал 6"/>
          <p:cNvSpPr/>
          <p:nvPr/>
        </p:nvSpPr>
        <p:spPr>
          <a:xfrm>
            <a:off x="2286000" y="774700"/>
            <a:ext cx="12192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Синтез</a:t>
            </a:r>
            <a:endParaRPr lang="uk-UA" dirty="0"/>
          </a:p>
        </p:txBody>
      </p:sp>
      <p:sp>
        <p:nvSpPr>
          <p:cNvPr id="8" name="Овал 7"/>
          <p:cNvSpPr/>
          <p:nvPr/>
        </p:nvSpPr>
        <p:spPr>
          <a:xfrm>
            <a:off x="3886200" y="806445"/>
            <a:ext cx="14478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Індукція</a:t>
            </a:r>
            <a:endParaRPr lang="uk-UA" dirty="0"/>
          </a:p>
        </p:txBody>
      </p:sp>
      <p:sp>
        <p:nvSpPr>
          <p:cNvPr id="9" name="Овал 8"/>
          <p:cNvSpPr/>
          <p:nvPr/>
        </p:nvSpPr>
        <p:spPr>
          <a:xfrm>
            <a:off x="6039103" y="1195864"/>
            <a:ext cx="15240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Дедукція</a:t>
            </a:r>
            <a:endParaRPr lang="uk-UA" dirty="0"/>
          </a:p>
        </p:txBody>
      </p:sp>
      <p:sp>
        <p:nvSpPr>
          <p:cNvPr id="10" name="Овал 9"/>
          <p:cNvSpPr/>
          <p:nvPr/>
        </p:nvSpPr>
        <p:spPr>
          <a:xfrm>
            <a:off x="6888683" y="2422236"/>
            <a:ext cx="14478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Аналогія</a:t>
            </a:r>
            <a:endParaRPr lang="uk-UA" dirty="0"/>
          </a:p>
        </p:txBody>
      </p:sp>
      <p:sp>
        <p:nvSpPr>
          <p:cNvPr id="11" name="Овал 10"/>
          <p:cNvSpPr/>
          <p:nvPr/>
        </p:nvSpPr>
        <p:spPr>
          <a:xfrm>
            <a:off x="6477000" y="3810000"/>
            <a:ext cx="2271166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Конкретизація</a:t>
            </a:r>
            <a:endParaRPr lang="uk-UA" dirty="0"/>
          </a:p>
        </p:txBody>
      </p:sp>
      <p:sp>
        <p:nvSpPr>
          <p:cNvPr id="12" name="Овал 11"/>
          <p:cNvSpPr/>
          <p:nvPr/>
        </p:nvSpPr>
        <p:spPr>
          <a:xfrm>
            <a:off x="6400800" y="5334000"/>
            <a:ext cx="2240483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Моделювання</a:t>
            </a:r>
            <a:endParaRPr lang="uk-UA" dirty="0"/>
          </a:p>
        </p:txBody>
      </p:sp>
      <p:sp>
        <p:nvSpPr>
          <p:cNvPr id="13" name="Овал 12"/>
          <p:cNvSpPr/>
          <p:nvPr/>
        </p:nvSpPr>
        <p:spPr>
          <a:xfrm>
            <a:off x="3767937" y="5486400"/>
            <a:ext cx="2271166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Абстрагування</a:t>
            </a:r>
            <a:endParaRPr lang="uk-UA" dirty="0"/>
          </a:p>
        </p:txBody>
      </p:sp>
      <p:sp>
        <p:nvSpPr>
          <p:cNvPr id="14" name="Овал 13"/>
          <p:cNvSpPr/>
          <p:nvPr/>
        </p:nvSpPr>
        <p:spPr>
          <a:xfrm>
            <a:off x="921817" y="5412021"/>
            <a:ext cx="2271166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Системний аналіз</a:t>
            </a:r>
          </a:p>
        </p:txBody>
      </p:sp>
      <p:sp>
        <p:nvSpPr>
          <p:cNvPr id="15" name="Горизонтальний сувій 14"/>
          <p:cNvSpPr/>
          <p:nvPr/>
        </p:nvSpPr>
        <p:spPr>
          <a:xfrm>
            <a:off x="762000" y="2114882"/>
            <a:ext cx="3650183" cy="2643000"/>
          </a:xfrm>
          <a:prstGeom prst="horizontalScroll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/>
              <a:t>Загальнонаукові </a:t>
            </a:r>
            <a:br>
              <a:rPr lang="uk-UA" sz="2800" dirty="0"/>
            </a:br>
            <a:r>
              <a:rPr lang="uk-UA" sz="2800" dirty="0"/>
              <a:t>методи дослідження </a:t>
            </a:r>
            <a:br>
              <a:rPr lang="uk-UA" sz="2800" dirty="0"/>
            </a:br>
            <a:r>
              <a:rPr lang="uk-UA" sz="2800" dirty="0"/>
              <a:t>в аудиті</a:t>
            </a:r>
          </a:p>
          <a:p>
            <a:pPr algn="ctr"/>
            <a:endParaRPr lang="uk-UA" dirty="0"/>
          </a:p>
        </p:txBody>
      </p:sp>
      <p:cxnSp>
        <p:nvCxnSpPr>
          <p:cNvPr id="17" name="Пряма зі стрілкою 16"/>
          <p:cNvCxnSpPr/>
          <p:nvPr/>
        </p:nvCxnSpPr>
        <p:spPr>
          <a:xfrm flipH="1" flipV="1">
            <a:off x="1828800" y="1794252"/>
            <a:ext cx="228600" cy="53628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2" name="Пряма зі стрілкою 21"/>
          <p:cNvCxnSpPr/>
          <p:nvPr/>
        </p:nvCxnSpPr>
        <p:spPr>
          <a:xfrm flipH="1" flipV="1">
            <a:off x="2756560" y="1794252"/>
            <a:ext cx="5943" cy="53628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5" name="Пряма зі стрілкою 24"/>
          <p:cNvCxnSpPr/>
          <p:nvPr/>
        </p:nvCxnSpPr>
        <p:spPr>
          <a:xfrm flipV="1">
            <a:off x="3695700" y="1794252"/>
            <a:ext cx="419100" cy="52725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7" name="Пряма зі стрілкою 26"/>
          <p:cNvCxnSpPr/>
          <p:nvPr/>
        </p:nvCxnSpPr>
        <p:spPr>
          <a:xfrm flipV="1">
            <a:off x="4647463" y="2209801"/>
            <a:ext cx="1067537" cy="60959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9" name="Пряма зі стрілкою 28"/>
          <p:cNvCxnSpPr/>
          <p:nvPr/>
        </p:nvCxnSpPr>
        <p:spPr>
          <a:xfrm flipV="1">
            <a:off x="4938156" y="2932786"/>
            <a:ext cx="1512736" cy="10087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2" name="Пряма зі стрілкою 31"/>
          <p:cNvCxnSpPr/>
          <p:nvPr/>
        </p:nvCxnSpPr>
        <p:spPr>
          <a:xfrm>
            <a:off x="4755083" y="3581611"/>
            <a:ext cx="1493317" cy="47790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6" name="Пряма зі стрілкою 35"/>
          <p:cNvCxnSpPr/>
          <p:nvPr/>
        </p:nvCxnSpPr>
        <p:spPr>
          <a:xfrm>
            <a:off x="4664372" y="4273779"/>
            <a:ext cx="1736428" cy="9983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9" name="Пряма зі стрілкою 38"/>
          <p:cNvCxnSpPr/>
          <p:nvPr/>
        </p:nvCxnSpPr>
        <p:spPr>
          <a:xfrm>
            <a:off x="3192983" y="4572000"/>
            <a:ext cx="1121285" cy="84002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2" name="Пряма зі стрілкою 41"/>
          <p:cNvCxnSpPr/>
          <p:nvPr/>
        </p:nvCxnSpPr>
        <p:spPr>
          <a:xfrm flipH="1">
            <a:off x="1576612" y="4572000"/>
            <a:ext cx="556988" cy="7620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865711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86366" y="398308"/>
            <a:ext cx="6110703" cy="47842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39621" y="228041"/>
            <a:ext cx="614426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25" dirty="0">
                <a:solidFill>
                  <a:srgbClr val="FF0000"/>
                </a:solidFill>
              </a:rPr>
              <a:t>Методичні</a:t>
            </a:r>
            <a:r>
              <a:rPr sz="4000" spc="-5" dirty="0">
                <a:solidFill>
                  <a:srgbClr val="FF0000"/>
                </a:solidFill>
              </a:rPr>
              <a:t> </a:t>
            </a:r>
            <a:r>
              <a:rPr sz="4000" spc="-10" dirty="0">
                <a:solidFill>
                  <a:srgbClr val="FF0000"/>
                </a:solidFill>
              </a:rPr>
              <a:t>прийоми </a:t>
            </a:r>
            <a:r>
              <a:rPr sz="4000" spc="-40" dirty="0">
                <a:solidFill>
                  <a:srgbClr val="FF0000"/>
                </a:solidFill>
              </a:rPr>
              <a:t>аудиту</a:t>
            </a:r>
            <a:endParaRPr sz="4000"/>
          </a:p>
        </p:txBody>
      </p:sp>
      <p:grpSp>
        <p:nvGrpSpPr>
          <p:cNvPr id="4" name="object 4"/>
          <p:cNvGrpSpPr/>
          <p:nvPr/>
        </p:nvGrpSpPr>
        <p:grpSpPr>
          <a:xfrm>
            <a:off x="4535612" y="2466458"/>
            <a:ext cx="3438525" cy="1241425"/>
            <a:chOff x="4565903" y="3223260"/>
            <a:chExt cx="3438525" cy="1241425"/>
          </a:xfrm>
        </p:grpSpPr>
        <p:sp>
          <p:nvSpPr>
            <p:cNvPr id="5" name="object 5"/>
            <p:cNvSpPr/>
            <p:nvPr/>
          </p:nvSpPr>
          <p:spPr>
            <a:xfrm>
              <a:off x="4578857" y="4185666"/>
              <a:ext cx="2942590" cy="266065"/>
            </a:xfrm>
            <a:custGeom>
              <a:avLst/>
              <a:gdLst/>
              <a:ahLst/>
              <a:cxnLst/>
              <a:rect l="l" t="t" r="r" b="b"/>
              <a:pathLst>
                <a:path w="2942590" h="266064">
                  <a:moveTo>
                    <a:pt x="1825752" y="0"/>
                  </a:moveTo>
                  <a:lnTo>
                    <a:pt x="1825752" y="181101"/>
                  </a:lnTo>
                  <a:lnTo>
                    <a:pt x="2942590" y="181101"/>
                  </a:lnTo>
                  <a:lnTo>
                    <a:pt x="2942590" y="265810"/>
                  </a:lnTo>
                </a:path>
                <a:path w="2942590" h="266064">
                  <a:moveTo>
                    <a:pt x="1825752" y="0"/>
                  </a:moveTo>
                  <a:lnTo>
                    <a:pt x="1825752" y="265810"/>
                  </a:lnTo>
                </a:path>
                <a:path w="2942590" h="266064">
                  <a:moveTo>
                    <a:pt x="1116838" y="0"/>
                  </a:moveTo>
                  <a:lnTo>
                    <a:pt x="1116838" y="181101"/>
                  </a:lnTo>
                  <a:lnTo>
                    <a:pt x="0" y="181101"/>
                  </a:lnTo>
                  <a:lnTo>
                    <a:pt x="0" y="265810"/>
                  </a:lnTo>
                </a:path>
              </a:pathLst>
            </a:custGeom>
            <a:ln w="25908">
              <a:solidFill>
                <a:srgbClr val="4674A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982717" y="3236214"/>
              <a:ext cx="2844165" cy="949960"/>
            </a:xfrm>
            <a:custGeom>
              <a:avLst/>
              <a:gdLst/>
              <a:ahLst/>
              <a:cxnLst/>
              <a:rect l="l" t="t" r="r" b="b"/>
              <a:pathLst>
                <a:path w="2844165" h="949960">
                  <a:moveTo>
                    <a:pt x="2748788" y="0"/>
                  </a:moveTo>
                  <a:lnTo>
                    <a:pt x="94996" y="0"/>
                  </a:lnTo>
                  <a:lnTo>
                    <a:pt x="58025" y="7467"/>
                  </a:lnTo>
                  <a:lnTo>
                    <a:pt x="27828" y="27828"/>
                  </a:lnTo>
                  <a:lnTo>
                    <a:pt x="7467" y="58025"/>
                  </a:lnTo>
                  <a:lnTo>
                    <a:pt x="0" y="94996"/>
                  </a:lnTo>
                  <a:lnTo>
                    <a:pt x="0" y="854456"/>
                  </a:lnTo>
                  <a:lnTo>
                    <a:pt x="7467" y="891426"/>
                  </a:lnTo>
                  <a:lnTo>
                    <a:pt x="27828" y="921623"/>
                  </a:lnTo>
                  <a:lnTo>
                    <a:pt x="58025" y="941984"/>
                  </a:lnTo>
                  <a:lnTo>
                    <a:pt x="94996" y="949452"/>
                  </a:lnTo>
                  <a:lnTo>
                    <a:pt x="2748788" y="949452"/>
                  </a:lnTo>
                  <a:lnTo>
                    <a:pt x="2785758" y="941984"/>
                  </a:lnTo>
                  <a:lnTo>
                    <a:pt x="2815955" y="921623"/>
                  </a:lnTo>
                  <a:lnTo>
                    <a:pt x="2836316" y="891426"/>
                  </a:lnTo>
                  <a:lnTo>
                    <a:pt x="2843784" y="854456"/>
                  </a:lnTo>
                  <a:lnTo>
                    <a:pt x="2843784" y="94996"/>
                  </a:lnTo>
                  <a:lnTo>
                    <a:pt x="2836316" y="58025"/>
                  </a:lnTo>
                  <a:lnTo>
                    <a:pt x="2815955" y="27828"/>
                  </a:lnTo>
                  <a:lnTo>
                    <a:pt x="2785758" y="7467"/>
                  </a:lnTo>
                  <a:lnTo>
                    <a:pt x="2748788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982717" y="3236214"/>
              <a:ext cx="2844165" cy="949960"/>
            </a:xfrm>
            <a:custGeom>
              <a:avLst/>
              <a:gdLst/>
              <a:ahLst/>
              <a:cxnLst/>
              <a:rect l="l" t="t" r="r" b="b"/>
              <a:pathLst>
                <a:path w="2844165" h="949960">
                  <a:moveTo>
                    <a:pt x="0" y="94996"/>
                  </a:moveTo>
                  <a:lnTo>
                    <a:pt x="7467" y="58025"/>
                  </a:lnTo>
                  <a:lnTo>
                    <a:pt x="27828" y="27828"/>
                  </a:lnTo>
                  <a:lnTo>
                    <a:pt x="58025" y="7467"/>
                  </a:lnTo>
                  <a:lnTo>
                    <a:pt x="94996" y="0"/>
                  </a:lnTo>
                  <a:lnTo>
                    <a:pt x="2748788" y="0"/>
                  </a:lnTo>
                  <a:lnTo>
                    <a:pt x="2785758" y="7467"/>
                  </a:lnTo>
                  <a:lnTo>
                    <a:pt x="2815955" y="27828"/>
                  </a:lnTo>
                  <a:lnTo>
                    <a:pt x="2836316" y="58025"/>
                  </a:lnTo>
                  <a:lnTo>
                    <a:pt x="2843784" y="94996"/>
                  </a:lnTo>
                  <a:lnTo>
                    <a:pt x="2843784" y="854456"/>
                  </a:lnTo>
                  <a:lnTo>
                    <a:pt x="2836316" y="891426"/>
                  </a:lnTo>
                  <a:lnTo>
                    <a:pt x="2815955" y="921623"/>
                  </a:lnTo>
                  <a:lnTo>
                    <a:pt x="2785758" y="941984"/>
                  </a:lnTo>
                  <a:lnTo>
                    <a:pt x="2748788" y="949452"/>
                  </a:lnTo>
                  <a:lnTo>
                    <a:pt x="94996" y="949452"/>
                  </a:lnTo>
                  <a:lnTo>
                    <a:pt x="58025" y="941984"/>
                  </a:lnTo>
                  <a:lnTo>
                    <a:pt x="27828" y="921623"/>
                  </a:lnTo>
                  <a:lnTo>
                    <a:pt x="7467" y="891426"/>
                  </a:lnTo>
                  <a:lnTo>
                    <a:pt x="0" y="854456"/>
                  </a:lnTo>
                  <a:lnTo>
                    <a:pt x="0" y="94996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148833" y="3394710"/>
              <a:ext cx="2842260" cy="948055"/>
            </a:xfrm>
            <a:custGeom>
              <a:avLst/>
              <a:gdLst/>
              <a:ahLst/>
              <a:cxnLst/>
              <a:rect l="l" t="t" r="r" b="b"/>
              <a:pathLst>
                <a:path w="2842259" h="948054">
                  <a:moveTo>
                    <a:pt x="2747517" y="0"/>
                  </a:moveTo>
                  <a:lnTo>
                    <a:pt x="94741" y="0"/>
                  </a:lnTo>
                  <a:lnTo>
                    <a:pt x="57864" y="7445"/>
                  </a:lnTo>
                  <a:lnTo>
                    <a:pt x="27749" y="27749"/>
                  </a:lnTo>
                  <a:lnTo>
                    <a:pt x="7445" y="57864"/>
                  </a:lnTo>
                  <a:lnTo>
                    <a:pt x="0" y="94741"/>
                  </a:lnTo>
                  <a:lnTo>
                    <a:pt x="0" y="853185"/>
                  </a:lnTo>
                  <a:lnTo>
                    <a:pt x="7445" y="890063"/>
                  </a:lnTo>
                  <a:lnTo>
                    <a:pt x="27749" y="920178"/>
                  </a:lnTo>
                  <a:lnTo>
                    <a:pt x="57864" y="940482"/>
                  </a:lnTo>
                  <a:lnTo>
                    <a:pt x="94741" y="947927"/>
                  </a:lnTo>
                  <a:lnTo>
                    <a:pt x="2747517" y="947927"/>
                  </a:lnTo>
                  <a:lnTo>
                    <a:pt x="2784395" y="940482"/>
                  </a:lnTo>
                  <a:lnTo>
                    <a:pt x="2814510" y="920178"/>
                  </a:lnTo>
                  <a:lnTo>
                    <a:pt x="2834814" y="890063"/>
                  </a:lnTo>
                  <a:lnTo>
                    <a:pt x="2842260" y="853185"/>
                  </a:lnTo>
                  <a:lnTo>
                    <a:pt x="2842260" y="94741"/>
                  </a:lnTo>
                  <a:lnTo>
                    <a:pt x="2834814" y="57864"/>
                  </a:lnTo>
                  <a:lnTo>
                    <a:pt x="2814510" y="27749"/>
                  </a:lnTo>
                  <a:lnTo>
                    <a:pt x="2784395" y="7445"/>
                  </a:lnTo>
                  <a:lnTo>
                    <a:pt x="2747517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148833" y="3394710"/>
              <a:ext cx="2842260" cy="948055"/>
            </a:xfrm>
            <a:custGeom>
              <a:avLst/>
              <a:gdLst/>
              <a:ahLst/>
              <a:cxnLst/>
              <a:rect l="l" t="t" r="r" b="b"/>
              <a:pathLst>
                <a:path w="2842259" h="948054">
                  <a:moveTo>
                    <a:pt x="0" y="94741"/>
                  </a:moveTo>
                  <a:lnTo>
                    <a:pt x="7445" y="57864"/>
                  </a:lnTo>
                  <a:lnTo>
                    <a:pt x="27749" y="27749"/>
                  </a:lnTo>
                  <a:lnTo>
                    <a:pt x="57864" y="7445"/>
                  </a:lnTo>
                  <a:lnTo>
                    <a:pt x="94741" y="0"/>
                  </a:lnTo>
                  <a:lnTo>
                    <a:pt x="2747517" y="0"/>
                  </a:lnTo>
                  <a:lnTo>
                    <a:pt x="2784395" y="7445"/>
                  </a:lnTo>
                  <a:lnTo>
                    <a:pt x="2814510" y="27749"/>
                  </a:lnTo>
                  <a:lnTo>
                    <a:pt x="2834814" y="57864"/>
                  </a:lnTo>
                  <a:lnTo>
                    <a:pt x="2842260" y="94741"/>
                  </a:lnTo>
                  <a:lnTo>
                    <a:pt x="2842260" y="853185"/>
                  </a:lnTo>
                  <a:lnTo>
                    <a:pt x="2834814" y="890063"/>
                  </a:lnTo>
                  <a:lnTo>
                    <a:pt x="2814510" y="920178"/>
                  </a:lnTo>
                  <a:lnTo>
                    <a:pt x="2784395" y="940482"/>
                  </a:lnTo>
                  <a:lnTo>
                    <a:pt x="2747517" y="947927"/>
                  </a:lnTo>
                  <a:lnTo>
                    <a:pt x="94741" y="947927"/>
                  </a:lnTo>
                  <a:lnTo>
                    <a:pt x="57864" y="940482"/>
                  </a:lnTo>
                  <a:lnTo>
                    <a:pt x="27749" y="920178"/>
                  </a:lnTo>
                  <a:lnTo>
                    <a:pt x="7445" y="890063"/>
                  </a:lnTo>
                  <a:lnTo>
                    <a:pt x="0" y="853185"/>
                  </a:lnTo>
                  <a:lnTo>
                    <a:pt x="0" y="94741"/>
                  </a:lnTo>
                  <a:close/>
                </a:path>
              </a:pathLst>
            </a:custGeom>
            <a:ln w="25908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2061970" y="978599"/>
            <a:ext cx="3945890" cy="1241425"/>
            <a:chOff x="1828800" y="1840992"/>
            <a:chExt cx="3945890" cy="1241425"/>
          </a:xfrm>
        </p:grpSpPr>
        <p:sp>
          <p:nvSpPr>
            <p:cNvPr id="11" name="object 11"/>
            <p:cNvSpPr/>
            <p:nvPr/>
          </p:nvSpPr>
          <p:spPr>
            <a:xfrm>
              <a:off x="1841753" y="2803398"/>
              <a:ext cx="3726179" cy="266065"/>
            </a:xfrm>
            <a:custGeom>
              <a:avLst/>
              <a:gdLst/>
              <a:ahLst/>
              <a:cxnLst/>
              <a:rect l="l" t="t" r="r" b="b"/>
              <a:pathLst>
                <a:path w="3726179" h="266064">
                  <a:moveTo>
                    <a:pt x="2330196" y="0"/>
                  </a:moveTo>
                  <a:lnTo>
                    <a:pt x="2330196" y="181101"/>
                  </a:lnTo>
                  <a:lnTo>
                    <a:pt x="3726179" y="181101"/>
                  </a:lnTo>
                  <a:lnTo>
                    <a:pt x="3726179" y="265811"/>
                  </a:lnTo>
                </a:path>
                <a:path w="3726179" h="266064">
                  <a:moveTo>
                    <a:pt x="1395983" y="0"/>
                  </a:moveTo>
                  <a:lnTo>
                    <a:pt x="1395983" y="181101"/>
                  </a:lnTo>
                  <a:lnTo>
                    <a:pt x="0" y="181101"/>
                  </a:lnTo>
                  <a:lnTo>
                    <a:pt x="0" y="265811"/>
                  </a:lnTo>
                </a:path>
              </a:pathLst>
            </a:custGeom>
            <a:ln w="25908">
              <a:solidFill>
                <a:srgbClr val="3C669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750058" y="1853946"/>
              <a:ext cx="2845435" cy="949960"/>
            </a:xfrm>
            <a:custGeom>
              <a:avLst/>
              <a:gdLst/>
              <a:ahLst/>
              <a:cxnLst/>
              <a:rect l="l" t="t" r="r" b="b"/>
              <a:pathLst>
                <a:path w="2845435" h="949960">
                  <a:moveTo>
                    <a:pt x="2750312" y="0"/>
                  </a:moveTo>
                  <a:lnTo>
                    <a:pt x="94996" y="0"/>
                  </a:lnTo>
                  <a:lnTo>
                    <a:pt x="58025" y="7467"/>
                  </a:lnTo>
                  <a:lnTo>
                    <a:pt x="27828" y="27828"/>
                  </a:lnTo>
                  <a:lnTo>
                    <a:pt x="7467" y="58025"/>
                  </a:lnTo>
                  <a:lnTo>
                    <a:pt x="0" y="94995"/>
                  </a:lnTo>
                  <a:lnTo>
                    <a:pt x="0" y="854455"/>
                  </a:lnTo>
                  <a:lnTo>
                    <a:pt x="7467" y="891426"/>
                  </a:lnTo>
                  <a:lnTo>
                    <a:pt x="27828" y="921623"/>
                  </a:lnTo>
                  <a:lnTo>
                    <a:pt x="58025" y="941984"/>
                  </a:lnTo>
                  <a:lnTo>
                    <a:pt x="94996" y="949451"/>
                  </a:lnTo>
                  <a:lnTo>
                    <a:pt x="2750312" y="949451"/>
                  </a:lnTo>
                  <a:lnTo>
                    <a:pt x="2787282" y="941984"/>
                  </a:lnTo>
                  <a:lnTo>
                    <a:pt x="2817479" y="921623"/>
                  </a:lnTo>
                  <a:lnTo>
                    <a:pt x="2837840" y="891426"/>
                  </a:lnTo>
                  <a:lnTo>
                    <a:pt x="2845308" y="854455"/>
                  </a:lnTo>
                  <a:lnTo>
                    <a:pt x="2845308" y="94995"/>
                  </a:lnTo>
                  <a:lnTo>
                    <a:pt x="2837840" y="58025"/>
                  </a:lnTo>
                  <a:lnTo>
                    <a:pt x="2817479" y="27828"/>
                  </a:lnTo>
                  <a:lnTo>
                    <a:pt x="2787282" y="7467"/>
                  </a:lnTo>
                  <a:lnTo>
                    <a:pt x="2750312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750058" y="1853946"/>
              <a:ext cx="2845435" cy="949960"/>
            </a:xfrm>
            <a:custGeom>
              <a:avLst/>
              <a:gdLst/>
              <a:ahLst/>
              <a:cxnLst/>
              <a:rect l="l" t="t" r="r" b="b"/>
              <a:pathLst>
                <a:path w="2845435" h="949960">
                  <a:moveTo>
                    <a:pt x="0" y="94995"/>
                  </a:moveTo>
                  <a:lnTo>
                    <a:pt x="7467" y="58025"/>
                  </a:lnTo>
                  <a:lnTo>
                    <a:pt x="27828" y="27828"/>
                  </a:lnTo>
                  <a:lnTo>
                    <a:pt x="58025" y="7467"/>
                  </a:lnTo>
                  <a:lnTo>
                    <a:pt x="94996" y="0"/>
                  </a:lnTo>
                  <a:lnTo>
                    <a:pt x="2750312" y="0"/>
                  </a:lnTo>
                  <a:lnTo>
                    <a:pt x="2787282" y="7467"/>
                  </a:lnTo>
                  <a:lnTo>
                    <a:pt x="2817479" y="27828"/>
                  </a:lnTo>
                  <a:lnTo>
                    <a:pt x="2837840" y="58025"/>
                  </a:lnTo>
                  <a:lnTo>
                    <a:pt x="2845308" y="94995"/>
                  </a:lnTo>
                  <a:lnTo>
                    <a:pt x="2845308" y="854455"/>
                  </a:lnTo>
                  <a:lnTo>
                    <a:pt x="2837840" y="891426"/>
                  </a:lnTo>
                  <a:lnTo>
                    <a:pt x="2817479" y="921623"/>
                  </a:lnTo>
                  <a:lnTo>
                    <a:pt x="2787282" y="941984"/>
                  </a:lnTo>
                  <a:lnTo>
                    <a:pt x="2750312" y="949451"/>
                  </a:lnTo>
                  <a:lnTo>
                    <a:pt x="94996" y="949451"/>
                  </a:lnTo>
                  <a:lnTo>
                    <a:pt x="58025" y="941984"/>
                  </a:lnTo>
                  <a:lnTo>
                    <a:pt x="27828" y="921623"/>
                  </a:lnTo>
                  <a:lnTo>
                    <a:pt x="7467" y="891426"/>
                  </a:lnTo>
                  <a:lnTo>
                    <a:pt x="0" y="854455"/>
                  </a:lnTo>
                  <a:lnTo>
                    <a:pt x="0" y="94995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914650" y="2012442"/>
              <a:ext cx="2847340" cy="948055"/>
            </a:xfrm>
            <a:custGeom>
              <a:avLst/>
              <a:gdLst/>
              <a:ahLst/>
              <a:cxnLst/>
              <a:rect l="l" t="t" r="r" b="b"/>
              <a:pathLst>
                <a:path w="2847340" h="948055">
                  <a:moveTo>
                    <a:pt x="2752090" y="0"/>
                  </a:moveTo>
                  <a:lnTo>
                    <a:pt x="94742" y="0"/>
                  </a:lnTo>
                  <a:lnTo>
                    <a:pt x="57864" y="7445"/>
                  </a:lnTo>
                  <a:lnTo>
                    <a:pt x="27749" y="27749"/>
                  </a:lnTo>
                  <a:lnTo>
                    <a:pt x="7445" y="57864"/>
                  </a:lnTo>
                  <a:lnTo>
                    <a:pt x="0" y="94742"/>
                  </a:lnTo>
                  <a:lnTo>
                    <a:pt x="0" y="853186"/>
                  </a:lnTo>
                  <a:lnTo>
                    <a:pt x="7445" y="890063"/>
                  </a:lnTo>
                  <a:lnTo>
                    <a:pt x="27749" y="920178"/>
                  </a:lnTo>
                  <a:lnTo>
                    <a:pt x="57864" y="940482"/>
                  </a:lnTo>
                  <a:lnTo>
                    <a:pt x="94742" y="947928"/>
                  </a:lnTo>
                  <a:lnTo>
                    <a:pt x="2752090" y="947928"/>
                  </a:lnTo>
                  <a:lnTo>
                    <a:pt x="2788967" y="940482"/>
                  </a:lnTo>
                  <a:lnTo>
                    <a:pt x="2819082" y="920178"/>
                  </a:lnTo>
                  <a:lnTo>
                    <a:pt x="2839386" y="890063"/>
                  </a:lnTo>
                  <a:lnTo>
                    <a:pt x="2846832" y="853186"/>
                  </a:lnTo>
                  <a:lnTo>
                    <a:pt x="2846832" y="94742"/>
                  </a:lnTo>
                  <a:lnTo>
                    <a:pt x="2839386" y="57864"/>
                  </a:lnTo>
                  <a:lnTo>
                    <a:pt x="2819082" y="27749"/>
                  </a:lnTo>
                  <a:lnTo>
                    <a:pt x="2788967" y="7445"/>
                  </a:lnTo>
                  <a:lnTo>
                    <a:pt x="2752090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914650" y="2012442"/>
              <a:ext cx="2847340" cy="948055"/>
            </a:xfrm>
            <a:custGeom>
              <a:avLst/>
              <a:gdLst/>
              <a:ahLst/>
              <a:cxnLst/>
              <a:rect l="l" t="t" r="r" b="b"/>
              <a:pathLst>
                <a:path w="2847340" h="948055">
                  <a:moveTo>
                    <a:pt x="0" y="94742"/>
                  </a:moveTo>
                  <a:lnTo>
                    <a:pt x="7445" y="57864"/>
                  </a:lnTo>
                  <a:lnTo>
                    <a:pt x="27749" y="27749"/>
                  </a:lnTo>
                  <a:lnTo>
                    <a:pt x="57864" y="7445"/>
                  </a:lnTo>
                  <a:lnTo>
                    <a:pt x="94742" y="0"/>
                  </a:lnTo>
                  <a:lnTo>
                    <a:pt x="2752090" y="0"/>
                  </a:lnTo>
                  <a:lnTo>
                    <a:pt x="2788967" y="7445"/>
                  </a:lnTo>
                  <a:lnTo>
                    <a:pt x="2819082" y="27749"/>
                  </a:lnTo>
                  <a:lnTo>
                    <a:pt x="2839386" y="57864"/>
                  </a:lnTo>
                  <a:lnTo>
                    <a:pt x="2846832" y="94742"/>
                  </a:lnTo>
                  <a:lnTo>
                    <a:pt x="2846832" y="853186"/>
                  </a:lnTo>
                  <a:lnTo>
                    <a:pt x="2839386" y="890063"/>
                  </a:lnTo>
                  <a:lnTo>
                    <a:pt x="2819082" y="920178"/>
                  </a:lnTo>
                  <a:lnTo>
                    <a:pt x="2788967" y="940482"/>
                  </a:lnTo>
                  <a:lnTo>
                    <a:pt x="2752090" y="947928"/>
                  </a:lnTo>
                  <a:lnTo>
                    <a:pt x="94742" y="947928"/>
                  </a:lnTo>
                  <a:lnTo>
                    <a:pt x="57864" y="940482"/>
                  </a:lnTo>
                  <a:lnTo>
                    <a:pt x="27749" y="920178"/>
                  </a:lnTo>
                  <a:lnTo>
                    <a:pt x="7445" y="890063"/>
                  </a:lnTo>
                  <a:lnTo>
                    <a:pt x="0" y="853186"/>
                  </a:lnTo>
                  <a:lnTo>
                    <a:pt x="0" y="94742"/>
                  </a:lnTo>
                  <a:close/>
                </a:path>
              </a:pathLst>
            </a:custGeom>
            <a:ln w="25908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621029" y="2527268"/>
            <a:ext cx="2839720" cy="1241425"/>
            <a:chOff x="505968" y="3223260"/>
            <a:chExt cx="2839720" cy="1241425"/>
          </a:xfrm>
        </p:grpSpPr>
        <p:sp>
          <p:nvSpPr>
            <p:cNvPr id="17" name="object 17"/>
            <p:cNvSpPr/>
            <p:nvPr/>
          </p:nvSpPr>
          <p:spPr>
            <a:xfrm>
              <a:off x="930401" y="4185666"/>
              <a:ext cx="1470025" cy="266065"/>
            </a:xfrm>
            <a:custGeom>
              <a:avLst/>
              <a:gdLst/>
              <a:ahLst/>
              <a:cxnLst/>
              <a:rect l="l" t="t" r="r" b="b"/>
              <a:pathLst>
                <a:path w="1470025" h="266064">
                  <a:moveTo>
                    <a:pt x="911352" y="0"/>
                  </a:moveTo>
                  <a:lnTo>
                    <a:pt x="911352" y="181101"/>
                  </a:lnTo>
                  <a:lnTo>
                    <a:pt x="1469771" y="181101"/>
                  </a:lnTo>
                  <a:lnTo>
                    <a:pt x="1469771" y="265810"/>
                  </a:lnTo>
                </a:path>
                <a:path w="1470025" h="266064">
                  <a:moveTo>
                    <a:pt x="558419" y="0"/>
                  </a:moveTo>
                  <a:lnTo>
                    <a:pt x="558419" y="181101"/>
                  </a:lnTo>
                  <a:lnTo>
                    <a:pt x="0" y="181101"/>
                  </a:lnTo>
                  <a:lnTo>
                    <a:pt x="0" y="265810"/>
                  </a:lnTo>
                </a:path>
              </a:pathLst>
            </a:custGeom>
            <a:ln w="25908">
              <a:solidFill>
                <a:srgbClr val="4674A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18922" y="3236214"/>
              <a:ext cx="2647315" cy="949960"/>
            </a:xfrm>
            <a:custGeom>
              <a:avLst/>
              <a:gdLst/>
              <a:ahLst/>
              <a:cxnLst/>
              <a:rect l="l" t="t" r="r" b="b"/>
              <a:pathLst>
                <a:path w="2647315" h="949960">
                  <a:moveTo>
                    <a:pt x="2552191" y="0"/>
                  </a:moveTo>
                  <a:lnTo>
                    <a:pt x="94945" y="0"/>
                  </a:lnTo>
                  <a:lnTo>
                    <a:pt x="57987" y="7467"/>
                  </a:lnTo>
                  <a:lnTo>
                    <a:pt x="27808" y="27828"/>
                  </a:lnTo>
                  <a:lnTo>
                    <a:pt x="7461" y="58025"/>
                  </a:lnTo>
                  <a:lnTo>
                    <a:pt x="0" y="94996"/>
                  </a:lnTo>
                  <a:lnTo>
                    <a:pt x="0" y="854456"/>
                  </a:lnTo>
                  <a:lnTo>
                    <a:pt x="7461" y="891426"/>
                  </a:lnTo>
                  <a:lnTo>
                    <a:pt x="27808" y="921623"/>
                  </a:lnTo>
                  <a:lnTo>
                    <a:pt x="57987" y="941984"/>
                  </a:lnTo>
                  <a:lnTo>
                    <a:pt x="94945" y="949452"/>
                  </a:lnTo>
                  <a:lnTo>
                    <a:pt x="2552191" y="949452"/>
                  </a:lnTo>
                  <a:lnTo>
                    <a:pt x="2589162" y="941984"/>
                  </a:lnTo>
                  <a:lnTo>
                    <a:pt x="2619359" y="921623"/>
                  </a:lnTo>
                  <a:lnTo>
                    <a:pt x="2639720" y="891426"/>
                  </a:lnTo>
                  <a:lnTo>
                    <a:pt x="2647188" y="854456"/>
                  </a:lnTo>
                  <a:lnTo>
                    <a:pt x="2647188" y="94996"/>
                  </a:lnTo>
                  <a:lnTo>
                    <a:pt x="2639720" y="58025"/>
                  </a:lnTo>
                  <a:lnTo>
                    <a:pt x="2619359" y="27828"/>
                  </a:lnTo>
                  <a:lnTo>
                    <a:pt x="2589162" y="7467"/>
                  </a:lnTo>
                  <a:lnTo>
                    <a:pt x="2552191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18922" y="3236214"/>
              <a:ext cx="2647315" cy="949960"/>
            </a:xfrm>
            <a:custGeom>
              <a:avLst/>
              <a:gdLst/>
              <a:ahLst/>
              <a:cxnLst/>
              <a:rect l="l" t="t" r="r" b="b"/>
              <a:pathLst>
                <a:path w="2647315" h="949960">
                  <a:moveTo>
                    <a:pt x="0" y="94996"/>
                  </a:moveTo>
                  <a:lnTo>
                    <a:pt x="7461" y="58025"/>
                  </a:lnTo>
                  <a:lnTo>
                    <a:pt x="27808" y="27828"/>
                  </a:lnTo>
                  <a:lnTo>
                    <a:pt x="57987" y="7467"/>
                  </a:lnTo>
                  <a:lnTo>
                    <a:pt x="94945" y="0"/>
                  </a:lnTo>
                  <a:lnTo>
                    <a:pt x="2552191" y="0"/>
                  </a:lnTo>
                  <a:lnTo>
                    <a:pt x="2589162" y="7467"/>
                  </a:lnTo>
                  <a:lnTo>
                    <a:pt x="2619359" y="27828"/>
                  </a:lnTo>
                  <a:lnTo>
                    <a:pt x="2639720" y="58025"/>
                  </a:lnTo>
                  <a:lnTo>
                    <a:pt x="2647188" y="94996"/>
                  </a:lnTo>
                  <a:lnTo>
                    <a:pt x="2647188" y="854456"/>
                  </a:lnTo>
                  <a:lnTo>
                    <a:pt x="2639720" y="891426"/>
                  </a:lnTo>
                  <a:lnTo>
                    <a:pt x="2619359" y="921623"/>
                  </a:lnTo>
                  <a:lnTo>
                    <a:pt x="2589162" y="941984"/>
                  </a:lnTo>
                  <a:lnTo>
                    <a:pt x="2552191" y="949452"/>
                  </a:lnTo>
                  <a:lnTo>
                    <a:pt x="94945" y="949452"/>
                  </a:lnTo>
                  <a:lnTo>
                    <a:pt x="57987" y="941984"/>
                  </a:lnTo>
                  <a:lnTo>
                    <a:pt x="27808" y="921623"/>
                  </a:lnTo>
                  <a:lnTo>
                    <a:pt x="7461" y="891426"/>
                  </a:lnTo>
                  <a:lnTo>
                    <a:pt x="0" y="854456"/>
                  </a:lnTo>
                  <a:lnTo>
                    <a:pt x="0" y="94996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85038" y="3394710"/>
              <a:ext cx="2647315" cy="948055"/>
            </a:xfrm>
            <a:custGeom>
              <a:avLst/>
              <a:gdLst/>
              <a:ahLst/>
              <a:cxnLst/>
              <a:rect l="l" t="t" r="r" b="b"/>
              <a:pathLst>
                <a:path w="2647315" h="948054">
                  <a:moveTo>
                    <a:pt x="2552446" y="0"/>
                  </a:moveTo>
                  <a:lnTo>
                    <a:pt x="94792" y="0"/>
                  </a:lnTo>
                  <a:lnTo>
                    <a:pt x="57896" y="7445"/>
                  </a:lnTo>
                  <a:lnTo>
                    <a:pt x="27765" y="27749"/>
                  </a:lnTo>
                  <a:lnTo>
                    <a:pt x="7449" y="57864"/>
                  </a:lnTo>
                  <a:lnTo>
                    <a:pt x="0" y="94741"/>
                  </a:lnTo>
                  <a:lnTo>
                    <a:pt x="0" y="853185"/>
                  </a:lnTo>
                  <a:lnTo>
                    <a:pt x="7449" y="890063"/>
                  </a:lnTo>
                  <a:lnTo>
                    <a:pt x="27765" y="920178"/>
                  </a:lnTo>
                  <a:lnTo>
                    <a:pt x="57896" y="940482"/>
                  </a:lnTo>
                  <a:lnTo>
                    <a:pt x="94792" y="947927"/>
                  </a:lnTo>
                  <a:lnTo>
                    <a:pt x="2552446" y="947927"/>
                  </a:lnTo>
                  <a:lnTo>
                    <a:pt x="2589323" y="940482"/>
                  </a:lnTo>
                  <a:lnTo>
                    <a:pt x="2619438" y="920178"/>
                  </a:lnTo>
                  <a:lnTo>
                    <a:pt x="2639742" y="890063"/>
                  </a:lnTo>
                  <a:lnTo>
                    <a:pt x="2647188" y="853185"/>
                  </a:lnTo>
                  <a:lnTo>
                    <a:pt x="2647188" y="94741"/>
                  </a:lnTo>
                  <a:lnTo>
                    <a:pt x="2639742" y="57864"/>
                  </a:lnTo>
                  <a:lnTo>
                    <a:pt x="2619438" y="27749"/>
                  </a:lnTo>
                  <a:lnTo>
                    <a:pt x="2589323" y="7445"/>
                  </a:lnTo>
                  <a:lnTo>
                    <a:pt x="2552446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1" name="object 21"/>
            <p:cNvSpPr/>
            <p:nvPr/>
          </p:nvSpPr>
          <p:spPr>
            <a:xfrm>
              <a:off x="685038" y="3394710"/>
              <a:ext cx="2647315" cy="948055"/>
            </a:xfrm>
            <a:custGeom>
              <a:avLst/>
              <a:gdLst/>
              <a:ahLst/>
              <a:cxnLst/>
              <a:rect l="l" t="t" r="r" b="b"/>
              <a:pathLst>
                <a:path w="2647315" h="948054">
                  <a:moveTo>
                    <a:pt x="0" y="94741"/>
                  </a:moveTo>
                  <a:lnTo>
                    <a:pt x="7449" y="57864"/>
                  </a:lnTo>
                  <a:lnTo>
                    <a:pt x="27765" y="27749"/>
                  </a:lnTo>
                  <a:lnTo>
                    <a:pt x="57896" y="7445"/>
                  </a:lnTo>
                  <a:lnTo>
                    <a:pt x="94792" y="0"/>
                  </a:lnTo>
                  <a:lnTo>
                    <a:pt x="2552446" y="0"/>
                  </a:lnTo>
                  <a:lnTo>
                    <a:pt x="2589323" y="7445"/>
                  </a:lnTo>
                  <a:lnTo>
                    <a:pt x="2619438" y="27749"/>
                  </a:lnTo>
                  <a:lnTo>
                    <a:pt x="2639742" y="57864"/>
                  </a:lnTo>
                  <a:lnTo>
                    <a:pt x="2647188" y="94741"/>
                  </a:lnTo>
                  <a:lnTo>
                    <a:pt x="2647188" y="853185"/>
                  </a:lnTo>
                  <a:lnTo>
                    <a:pt x="2639742" y="890063"/>
                  </a:lnTo>
                  <a:lnTo>
                    <a:pt x="2619438" y="920178"/>
                  </a:lnTo>
                  <a:lnTo>
                    <a:pt x="2589323" y="940482"/>
                  </a:lnTo>
                  <a:lnTo>
                    <a:pt x="2552446" y="947927"/>
                  </a:lnTo>
                  <a:lnTo>
                    <a:pt x="94792" y="947927"/>
                  </a:lnTo>
                  <a:lnTo>
                    <a:pt x="57896" y="940482"/>
                  </a:lnTo>
                  <a:lnTo>
                    <a:pt x="27765" y="920178"/>
                  </a:lnTo>
                  <a:lnTo>
                    <a:pt x="7449" y="890063"/>
                  </a:lnTo>
                  <a:lnTo>
                    <a:pt x="0" y="853185"/>
                  </a:lnTo>
                  <a:lnTo>
                    <a:pt x="0" y="94741"/>
                  </a:lnTo>
                  <a:close/>
                </a:path>
              </a:pathLst>
            </a:custGeom>
            <a:ln w="25908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3205605" y="1388863"/>
            <a:ext cx="26600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latin typeface="Calibri"/>
                <a:cs typeface="Calibri"/>
              </a:rPr>
              <a:t>методичні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прийоми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аудиту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55719" y="2881567"/>
            <a:ext cx="1961514" cy="54991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45720" marR="5080" indent="-33655">
              <a:lnSpc>
                <a:spcPts val="1970"/>
              </a:lnSpc>
              <a:spcBef>
                <a:spcPts val="325"/>
              </a:spcBef>
            </a:pPr>
            <a:r>
              <a:rPr sz="1800" spc="-15" dirty="0">
                <a:latin typeface="Calibri"/>
                <a:cs typeface="Calibri"/>
              </a:rPr>
              <a:t>методичні </a:t>
            </a:r>
            <a:r>
              <a:rPr sz="1800" spc="-5" dirty="0">
                <a:latin typeface="Calibri"/>
                <a:cs typeface="Calibri"/>
              </a:rPr>
              <a:t>прийоми </a:t>
            </a:r>
            <a:r>
              <a:rPr sz="1800" spc="-4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проведення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аудиту</a:t>
            </a:r>
            <a:endParaRPr sz="1800" dirty="0">
              <a:latin typeface="Calibri"/>
              <a:cs typeface="Calibri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197866" y="3923157"/>
            <a:ext cx="1684020" cy="1130935"/>
            <a:chOff x="170687" y="4607052"/>
            <a:chExt cx="1684020" cy="1130935"/>
          </a:xfrm>
        </p:grpSpPr>
        <p:sp>
          <p:nvSpPr>
            <p:cNvPr id="25" name="object 25"/>
            <p:cNvSpPr/>
            <p:nvPr/>
          </p:nvSpPr>
          <p:spPr>
            <a:xfrm>
              <a:off x="183641" y="4620006"/>
              <a:ext cx="1492250" cy="948055"/>
            </a:xfrm>
            <a:custGeom>
              <a:avLst/>
              <a:gdLst/>
              <a:ahLst/>
              <a:cxnLst/>
              <a:rect l="l" t="t" r="r" b="b"/>
              <a:pathLst>
                <a:path w="1492250" h="948054">
                  <a:moveTo>
                    <a:pt x="1397254" y="0"/>
                  </a:moveTo>
                  <a:lnTo>
                    <a:pt x="94792" y="0"/>
                  </a:lnTo>
                  <a:lnTo>
                    <a:pt x="57896" y="7445"/>
                  </a:lnTo>
                  <a:lnTo>
                    <a:pt x="27765" y="27749"/>
                  </a:lnTo>
                  <a:lnTo>
                    <a:pt x="7449" y="57864"/>
                  </a:lnTo>
                  <a:lnTo>
                    <a:pt x="0" y="94742"/>
                  </a:lnTo>
                  <a:lnTo>
                    <a:pt x="0" y="853186"/>
                  </a:lnTo>
                  <a:lnTo>
                    <a:pt x="7449" y="890063"/>
                  </a:lnTo>
                  <a:lnTo>
                    <a:pt x="27765" y="920178"/>
                  </a:lnTo>
                  <a:lnTo>
                    <a:pt x="57896" y="940482"/>
                  </a:lnTo>
                  <a:lnTo>
                    <a:pt x="94792" y="947928"/>
                  </a:lnTo>
                  <a:lnTo>
                    <a:pt x="1397254" y="947928"/>
                  </a:lnTo>
                  <a:lnTo>
                    <a:pt x="1434131" y="940482"/>
                  </a:lnTo>
                  <a:lnTo>
                    <a:pt x="1464246" y="920178"/>
                  </a:lnTo>
                  <a:lnTo>
                    <a:pt x="1484550" y="890063"/>
                  </a:lnTo>
                  <a:lnTo>
                    <a:pt x="1491995" y="853186"/>
                  </a:lnTo>
                  <a:lnTo>
                    <a:pt x="1491995" y="94742"/>
                  </a:lnTo>
                  <a:lnTo>
                    <a:pt x="1484550" y="57864"/>
                  </a:lnTo>
                  <a:lnTo>
                    <a:pt x="1464246" y="27749"/>
                  </a:lnTo>
                  <a:lnTo>
                    <a:pt x="1434131" y="7445"/>
                  </a:lnTo>
                  <a:lnTo>
                    <a:pt x="1397254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83641" y="4620006"/>
              <a:ext cx="1492250" cy="948055"/>
            </a:xfrm>
            <a:custGeom>
              <a:avLst/>
              <a:gdLst/>
              <a:ahLst/>
              <a:cxnLst/>
              <a:rect l="l" t="t" r="r" b="b"/>
              <a:pathLst>
                <a:path w="1492250" h="948054">
                  <a:moveTo>
                    <a:pt x="0" y="94742"/>
                  </a:moveTo>
                  <a:lnTo>
                    <a:pt x="7449" y="57864"/>
                  </a:lnTo>
                  <a:lnTo>
                    <a:pt x="27765" y="27749"/>
                  </a:lnTo>
                  <a:lnTo>
                    <a:pt x="57896" y="7445"/>
                  </a:lnTo>
                  <a:lnTo>
                    <a:pt x="94792" y="0"/>
                  </a:lnTo>
                  <a:lnTo>
                    <a:pt x="1397254" y="0"/>
                  </a:lnTo>
                  <a:lnTo>
                    <a:pt x="1434131" y="7445"/>
                  </a:lnTo>
                  <a:lnTo>
                    <a:pt x="1464246" y="27749"/>
                  </a:lnTo>
                  <a:lnTo>
                    <a:pt x="1484550" y="57864"/>
                  </a:lnTo>
                  <a:lnTo>
                    <a:pt x="1491995" y="94742"/>
                  </a:lnTo>
                  <a:lnTo>
                    <a:pt x="1491995" y="853186"/>
                  </a:lnTo>
                  <a:lnTo>
                    <a:pt x="1484550" y="890063"/>
                  </a:lnTo>
                  <a:lnTo>
                    <a:pt x="1464246" y="920178"/>
                  </a:lnTo>
                  <a:lnTo>
                    <a:pt x="1434131" y="940482"/>
                  </a:lnTo>
                  <a:lnTo>
                    <a:pt x="1397254" y="947928"/>
                  </a:lnTo>
                  <a:lnTo>
                    <a:pt x="94792" y="947928"/>
                  </a:lnTo>
                  <a:lnTo>
                    <a:pt x="57896" y="940482"/>
                  </a:lnTo>
                  <a:lnTo>
                    <a:pt x="27765" y="920178"/>
                  </a:lnTo>
                  <a:lnTo>
                    <a:pt x="7449" y="890063"/>
                  </a:lnTo>
                  <a:lnTo>
                    <a:pt x="0" y="853186"/>
                  </a:lnTo>
                  <a:lnTo>
                    <a:pt x="0" y="94742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49757" y="4776978"/>
              <a:ext cx="1492250" cy="948055"/>
            </a:xfrm>
            <a:custGeom>
              <a:avLst/>
              <a:gdLst/>
              <a:ahLst/>
              <a:cxnLst/>
              <a:rect l="l" t="t" r="r" b="b"/>
              <a:pathLst>
                <a:path w="1492250" h="948054">
                  <a:moveTo>
                    <a:pt x="1397254" y="0"/>
                  </a:moveTo>
                  <a:lnTo>
                    <a:pt x="94792" y="0"/>
                  </a:lnTo>
                  <a:lnTo>
                    <a:pt x="57896" y="7445"/>
                  </a:lnTo>
                  <a:lnTo>
                    <a:pt x="27765" y="27749"/>
                  </a:lnTo>
                  <a:lnTo>
                    <a:pt x="7449" y="57864"/>
                  </a:lnTo>
                  <a:lnTo>
                    <a:pt x="0" y="94742"/>
                  </a:lnTo>
                  <a:lnTo>
                    <a:pt x="0" y="853135"/>
                  </a:lnTo>
                  <a:lnTo>
                    <a:pt x="7449" y="890031"/>
                  </a:lnTo>
                  <a:lnTo>
                    <a:pt x="27765" y="920162"/>
                  </a:lnTo>
                  <a:lnTo>
                    <a:pt x="57896" y="940478"/>
                  </a:lnTo>
                  <a:lnTo>
                    <a:pt x="94792" y="947928"/>
                  </a:lnTo>
                  <a:lnTo>
                    <a:pt x="1397254" y="947928"/>
                  </a:lnTo>
                  <a:lnTo>
                    <a:pt x="1434131" y="940478"/>
                  </a:lnTo>
                  <a:lnTo>
                    <a:pt x="1464246" y="920162"/>
                  </a:lnTo>
                  <a:lnTo>
                    <a:pt x="1484550" y="890031"/>
                  </a:lnTo>
                  <a:lnTo>
                    <a:pt x="1491996" y="853135"/>
                  </a:lnTo>
                  <a:lnTo>
                    <a:pt x="1491996" y="94742"/>
                  </a:lnTo>
                  <a:lnTo>
                    <a:pt x="1484550" y="57864"/>
                  </a:lnTo>
                  <a:lnTo>
                    <a:pt x="1464246" y="27749"/>
                  </a:lnTo>
                  <a:lnTo>
                    <a:pt x="1434131" y="7445"/>
                  </a:lnTo>
                  <a:lnTo>
                    <a:pt x="1397254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49757" y="4776978"/>
              <a:ext cx="1492250" cy="948055"/>
            </a:xfrm>
            <a:custGeom>
              <a:avLst/>
              <a:gdLst/>
              <a:ahLst/>
              <a:cxnLst/>
              <a:rect l="l" t="t" r="r" b="b"/>
              <a:pathLst>
                <a:path w="1492250" h="948054">
                  <a:moveTo>
                    <a:pt x="0" y="94742"/>
                  </a:moveTo>
                  <a:lnTo>
                    <a:pt x="7449" y="57864"/>
                  </a:lnTo>
                  <a:lnTo>
                    <a:pt x="27765" y="27749"/>
                  </a:lnTo>
                  <a:lnTo>
                    <a:pt x="57896" y="7445"/>
                  </a:lnTo>
                  <a:lnTo>
                    <a:pt x="94792" y="0"/>
                  </a:lnTo>
                  <a:lnTo>
                    <a:pt x="1397254" y="0"/>
                  </a:lnTo>
                  <a:lnTo>
                    <a:pt x="1434131" y="7445"/>
                  </a:lnTo>
                  <a:lnTo>
                    <a:pt x="1464246" y="27749"/>
                  </a:lnTo>
                  <a:lnTo>
                    <a:pt x="1484550" y="57864"/>
                  </a:lnTo>
                  <a:lnTo>
                    <a:pt x="1491996" y="94742"/>
                  </a:lnTo>
                  <a:lnTo>
                    <a:pt x="1491996" y="853135"/>
                  </a:lnTo>
                  <a:lnTo>
                    <a:pt x="1484550" y="890031"/>
                  </a:lnTo>
                  <a:lnTo>
                    <a:pt x="1464246" y="920162"/>
                  </a:lnTo>
                  <a:lnTo>
                    <a:pt x="1434131" y="940478"/>
                  </a:lnTo>
                  <a:lnTo>
                    <a:pt x="1397254" y="947928"/>
                  </a:lnTo>
                  <a:lnTo>
                    <a:pt x="94792" y="947928"/>
                  </a:lnTo>
                  <a:lnTo>
                    <a:pt x="57896" y="940478"/>
                  </a:lnTo>
                  <a:lnTo>
                    <a:pt x="27765" y="920162"/>
                  </a:lnTo>
                  <a:lnTo>
                    <a:pt x="7449" y="890031"/>
                  </a:lnTo>
                  <a:lnTo>
                    <a:pt x="0" y="853135"/>
                  </a:lnTo>
                  <a:lnTo>
                    <a:pt x="0" y="94742"/>
                  </a:lnTo>
                  <a:close/>
                </a:path>
              </a:pathLst>
            </a:custGeom>
            <a:ln w="25907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534154" y="4292155"/>
            <a:ext cx="988694" cy="54991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 indent="27305">
              <a:lnSpc>
                <a:spcPts val="1970"/>
              </a:lnSpc>
              <a:spcBef>
                <a:spcPts val="325"/>
              </a:spcBef>
            </a:pPr>
            <a:r>
              <a:rPr sz="1800" dirty="0">
                <a:latin typeface="Calibri"/>
                <a:cs typeface="Calibri"/>
              </a:rPr>
              <a:t>фактична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пер</a:t>
            </a:r>
            <a:r>
              <a:rPr sz="1800" spc="5" dirty="0">
                <a:latin typeface="Calibri"/>
                <a:cs typeface="Calibri"/>
              </a:rPr>
              <a:t>е</a:t>
            </a:r>
            <a:r>
              <a:rPr sz="1800" dirty="0">
                <a:latin typeface="Calibri"/>
                <a:cs typeface="Calibri"/>
              </a:rPr>
              <a:t>вір</a:t>
            </a:r>
            <a:r>
              <a:rPr sz="1800" spc="-20" dirty="0">
                <a:latin typeface="Calibri"/>
                <a:cs typeface="Calibri"/>
              </a:rPr>
              <a:t>к</a:t>
            </a:r>
            <a:r>
              <a:rPr sz="1800" dirty="0">
                <a:latin typeface="Calibri"/>
                <a:cs typeface="Calibri"/>
              </a:rPr>
              <a:t>а</a:t>
            </a:r>
          </a:p>
        </p:txBody>
      </p:sp>
      <p:grpSp>
        <p:nvGrpSpPr>
          <p:cNvPr id="30" name="object 30"/>
          <p:cNvGrpSpPr/>
          <p:nvPr/>
        </p:nvGrpSpPr>
        <p:grpSpPr>
          <a:xfrm>
            <a:off x="1951482" y="3981227"/>
            <a:ext cx="1685925" cy="1130935"/>
            <a:chOff x="1994916" y="4607052"/>
            <a:chExt cx="1685925" cy="1130935"/>
          </a:xfrm>
        </p:grpSpPr>
        <p:sp>
          <p:nvSpPr>
            <p:cNvPr id="31" name="object 31"/>
            <p:cNvSpPr/>
            <p:nvPr/>
          </p:nvSpPr>
          <p:spPr>
            <a:xfrm>
              <a:off x="2007870" y="4620006"/>
              <a:ext cx="1493520" cy="948055"/>
            </a:xfrm>
            <a:custGeom>
              <a:avLst/>
              <a:gdLst/>
              <a:ahLst/>
              <a:cxnLst/>
              <a:rect l="l" t="t" r="r" b="b"/>
              <a:pathLst>
                <a:path w="1493520" h="948054">
                  <a:moveTo>
                    <a:pt x="1398778" y="0"/>
                  </a:moveTo>
                  <a:lnTo>
                    <a:pt x="94742" y="0"/>
                  </a:lnTo>
                  <a:lnTo>
                    <a:pt x="57864" y="7445"/>
                  </a:lnTo>
                  <a:lnTo>
                    <a:pt x="27749" y="27749"/>
                  </a:lnTo>
                  <a:lnTo>
                    <a:pt x="7445" y="57864"/>
                  </a:lnTo>
                  <a:lnTo>
                    <a:pt x="0" y="94742"/>
                  </a:lnTo>
                  <a:lnTo>
                    <a:pt x="0" y="853186"/>
                  </a:lnTo>
                  <a:lnTo>
                    <a:pt x="7445" y="890063"/>
                  </a:lnTo>
                  <a:lnTo>
                    <a:pt x="27749" y="920178"/>
                  </a:lnTo>
                  <a:lnTo>
                    <a:pt x="57864" y="940482"/>
                  </a:lnTo>
                  <a:lnTo>
                    <a:pt x="94742" y="947928"/>
                  </a:lnTo>
                  <a:lnTo>
                    <a:pt x="1398778" y="947928"/>
                  </a:lnTo>
                  <a:lnTo>
                    <a:pt x="1435655" y="940482"/>
                  </a:lnTo>
                  <a:lnTo>
                    <a:pt x="1465770" y="920178"/>
                  </a:lnTo>
                  <a:lnTo>
                    <a:pt x="1486074" y="890063"/>
                  </a:lnTo>
                  <a:lnTo>
                    <a:pt x="1493520" y="853186"/>
                  </a:lnTo>
                  <a:lnTo>
                    <a:pt x="1493520" y="94742"/>
                  </a:lnTo>
                  <a:lnTo>
                    <a:pt x="1486074" y="57864"/>
                  </a:lnTo>
                  <a:lnTo>
                    <a:pt x="1465770" y="27749"/>
                  </a:lnTo>
                  <a:lnTo>
                    <a:pt x="1435655" y="7445"/>
                  </a:lnTo>
                  <a:lnTo>
                    <a:pt x="1398778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007870" y="4620006"/>
              <a:ext cx="1493520" cy="948055"/>
            </a:xfrm>
            <a:custGeom>
              <a:avLst/>
              <a:gdLst/>
              <a:ahLst/>
              <a:cxnLst/>
              <a:rect l="l" t="t" r="r" b="b"/>
              <a:pathLst>
                <a:path w="1493520" h="948054">
                  <a:moveTo>
                    <a:pt x="0" y="94742"/>
                  </a:moveTo>
                  <a:lnTo>
                    <a:pt x="7445" y="57864"/>
                  </a:lnTo>
                  <a:lnTo>
                    <a:pt x="27749" y="27749"/>
                  </a:lnTo>
                  <a:lnTo>
                    <a:pt x="57864" y="7445"/>
                  </a:lnTo>
                  <a:lnTo>
                    <a:pt x="94742" y="0"/>
                  </a:lnTo>
                  <a:lnTo>
                    <a:pt x="1398778" y="0"/>
                  </a:lnTo>
                  <a:lnTo>
                    <a:pt x="1435655" y="7445"/>
                  </a:lnTo>
                  <a:lnTo>
                    <a:pt x="1465770" y="27749"/>
                  </a:lnTo>
                  <a:lnTo>
                    <a:pt x="1486074" y="57864"/>
                  </a:lnTo>
                  <a:lnTo>
                    <a:pt x="1493520" y="94742"/>
                  </a:lnTo>
                  <a:lnTo>
                    <a:pt x="1493520" y="853186"/>
                  </a:lnTo>
                  <a:lnTo>
                    <a:pt x="1486074" y="890063"/>
                  </a:lnTo>
                  <a:lnTo>
                    <a:pt x="1465770" y="920178"/>
                  </a:lnTo>
                  <a:lnTo>
                    <a:pt x="1435655" y="940482"/>
                  </a:lnTo>
                  <a:lnTo>
                    <a:pt x="1398778" y="947928"/>
                  </a:lnTo>
                  <a:lnTo>
                    <a:pt x="94742" y="947928"/>
                  </a:lnTo>
                  <a:lnTo>
                    <a:pt x="57864" y="940482"/>
                  </a:lnTo>
                  <a:lnTo>
                    <a:pt x="27749" y="920178"/>
                  </a:lnTo>
                  <a:lnTo>
                    <a:pt x="7445" y="890063"/>
                  </a:lnTo>
                  <a:lnTo>
                    <a:pt x="0" y="853186"/>
                  </a:lnTo>
                  <a:lnTo>
                    <a:pt x="0" y="94742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173986" y="4776978"/>
              <a:ext cx="1493520" cy="948055"/>
            </a:xfrm>
            <a:custGeom>
              <a:avLst/>
              <a:gdLst/>
              <a:ahLst/>
              <a:cxnLst/>
              <a:rect l="l" t="t" r="r" b="b"/>
              <a:pathLst>
                <a:path w="1493520" h="948054">
                  <a:moveTo>
                    <a:pt x="1398777" y="0"/>
                  </a:moveTo>
                  <a:lnTo>
                    <a:pt x="94741" y="0"/>
                  </a:lnTo>
                  <a:lnTo>
                    <a:pt x="57864" y="7445"/>
                  </a:lnTo>
                  <a:lnTo>
                    <a:pt x="27749" y="27749"/>
                  </a:lnTo>
                  <a:lnTo>
                    <a:pt x="7445" y="57864"/>
                  </a:lnTo>
                  <a:lnTo>
                    <a:pt x="0" y="94742"/>
                  </a:lnTo>
                  <a:lnTo>
                    <a:pt x="0" y="853135"/>
                  </a:lnTo>
                  <a:lnTo>
                    <a:pt x="7445" y="890031"/>
                  </a:lnTo>
                  <a:lnTo>
                    <a:pt x="27749" y="920162"/>
                  </a:lnTo>
                  <a:lnTo>
                    <a:pt x="57864" y="940478"/>
                  </a:lnTo>
                  <a:lnTo>
                    <a:pt x="94741" y="947928"/>
                  </a:lnTo>
                  <a:lnTo>
                    <a:pt x="1398777" y="947928"/>
                  </a:lnTo>
                  <a:lnTo>
                    <a:pt x="1435655" y="940478"/>
                  </a:lnTo>
                  <a:lnTo>
                    <a:pt x="1465770" y="920162"/>
                  </a:lnTo>
                  <a:lnTo>
                    <a:pt x="1486074" y="890031"/>
                  </a:lnTo>
                  <a:lnTo>
                    <a:pt x="1493519" y="853135"/>
                  </a:lnTo>
                  <a:lnTo>
                    <a:pt x="1493519" y="94742"/>
                  </a:lnTo>
                  <a:lnTo>
                    <a:pt x="1486074" y="57864"/>
                  </a:lnTo>
                  <a:lnTo>
                    <a:pt x="1465770" y="27749"/>
                  </a:lnTo>
                  <a:lnTo>
                    <a:pt x="1435655" y="7445"/>
                  </a:lnTo>
                  <a:lnTo>
                    <a:pt x="1398777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173986" y="4776978"/>
              <a:ext cx="1493520" cy="948055"/>
            </a:xfrm>
            <a:custGeom>
              <a:avLst/>
              <a:gdLst/>
              <a:ahLst/>
              <a:cxnLst/>
              <a:rect l="l" t="t" r="r" b="b"/>
              <a:pathLst>
                <a:path w="1493520" h="948054">
                  <a:moveTo>
                    <a:pt x="0" y="94742"/>
                  </a:moveTo>
                  <a:lnTo>
                    <a:pt x="7445" y="57864"/>
                  </a:lnTo>
                  <a:lnTo>
                    <a:pt x="27749" y="27749"/>
                  </a:lnTo>
                  <a:lnTo>
                    <a:pt x="57864" y="7445"/>
                  </a:lnTo>
                  <a:lnTo>
                    <a:pt x="94741" y="0"/>
                  </a:lnTo>
                  <a:lnTo>
                    <a:pt x="1398777" y="0"/>
                  </a:lnTo>
                  <a:lnTo>
                    <a:pt x="1435655" y="7445"/>
                  </a:lnTo>
                  <a:lnTo>
                    <a:pt x="1465770" y="27749"/>
                  </a:lnTo>
                  <a:lnTo>
                    <a:pt x="1486074" y="57864"/>
                  </a:lnTo>
                  <a:lnTo>
                    <a:pt x="1493519" y="94742"/>
                  </a:lnTo>
                  <a:lnTo>
                    <a:pt x="1493519" y="853135"/>
                  </a:lnTo>
                  <a:lnTo>
                    <a:pt x="1486074" y="890031"/>
                  </a:lnTo>
                  <a:lnTo>
                    <a:pt x="1465770" y="920162"/>
                  </a:lnTo>
                  <a:lnTo>
                    <a:pt x="1435655" y="940478"/>
                  </a:lnTo>
                  <a:lnTo>
                    <a:pt x="1398777" y="947928"/>
                  </a:lnTo>
                  <a:lnTo>
                    <a:pt x="94741" y="947928"/>
                  </a:lnTo>
                  <a:lnTo>
                    <a:pt x="57864" y="940478"/>
                  </a:lnTo>
                  <a:lnTo>
                    <a:pt x="27749" y="920162"/>
                  </a:lnTo>
                  <a:lnTo>
                    <a:pt x="7445" y="890031"/>
                  </a:lnTo>
                  <a:lnTo>
                    <a:pt x="0" y="853135"/>
                  </a:lnTo>
                  <a:lnTo>
                    <a:pt x="0" y="94742"/>
                  </a:lnTo>
                  <a:close/>
                </a:path>
              </a:pathLst>
            </a:custGeom>
            <a:ln w="25908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2186622" y="4334256"/>
            <a:ext cx="1293495" cy="54991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22860" marR="5080" indent="-10795">
              <a:lnSpc>
                <a:spcPts val="1970"/>
              </a:lnSpc>
              <a:spcBef>
                <a:spcPts val="325"/>
              </a:spcBef>
            </a:pPr>
            <a:r>
              <a:rPr sz="1800" spc="-10" dirty="0">
                <a:latin typeface="Calibri"/>
                <a:cs typeface="Calibri"/>
              </a:rPr>
              <a:t>д</a:t>
            </a:r>
            <a:r>
              <a:rPr sz="1800" spc="-5" dirty="0">
                <a:latin typeface="Calibri"/>
                <a:cs typeface="Calibri"/>
              </a:rPr>
              <a:t>ок</a:t>
            </a:r>
            <a:r>
              <a:rPr sz="1800" spc="-10" dirty="0">
                <a:latin typeface="Calibri"/>
                <a:cs typeface="Calibri"/>
              </a:rPr>
              <a:t>у</a:t>
            </a:r>
            <a:r>
              <a:rPr sz="1800" spc="-5" dirty="0">
                <a:latin typeface="Calibri"/>
                <a:cs typeface="Calibri"/>
              </a:rPr>
              <a:t>менталь  </a:t>
            </a:r>
            <a:r>
              <a:rPr sz="1800" dirty="0">
                <a:latin typeface="Calibri"/>
                <a:cs typeface="Calibri"/>
              </a:rPr>
              <a:t>на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перевірка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529642" y="2818116"/>
            <a:ext cx="1961514" cy="54991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13030" marR="5080" indent="-100965">
              <a:lnSpc>
                <a:spcPts val="1970"/>
              </a:lnSpc>
              <a:spcBef>
                <a:spcPts val="325"/>
              </a:spcBef>
            </a:pPr>
            <a:r>
              <a:rPr sz="1800" spc="-15" dirty="0">
                <a:latin typeface="Calibri"/>
                <a:cs typeface="Calibri"/>
              </a:rPr>
              <a:t>методичні </a:t>
            </a:r>
            <a:r>
              <a:rPr sz="1800" spc="-5" dirty="0">
                <a:latin typeface="Calibri"/>
                <a:cs typeface="Calibri"/>
              </a:rPr>
              <a:t>прийоми </a:t>
            </a:r>
            <a:r>
              <a:rPr sz="1800" spc="-4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організації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аудиту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3723131" y="3994181"/>
            <a:ext cx="1684020" cy="1130935"/>
            <a:chOff x="3820667" y="4607052"/>
            <a:chExt cx="1684020" cy="1130935"/>
          </a:xfrm>
        </p:grpSpPr>
        <p:sp>
          <p:nvSpPr>
            <p:cNvPr id="38" name="object 38"/>
            <p:cNvSpPr/>
            <p:nvPr/>
          </p:nvSpPr>
          <p:spPr>
            <a:xfrm>
              <a:off x="3833621" y="4620006"/>
              <a:ext cx="1492250" cy="948055"/>
            </a:xfrm>
            <a:custGeom>
              <a:avLst/>
              <a:gdLst/>
              <a:ahLst/>
              <a:cxnLst/>
              <a:rect l="l" t="t" r="r" b="b"/>
              <a:pathLst>
                <a:path w="1492250" h="948054">
                  <a:moveTo>
                    <a:pt x="1397253" y="0"/>
                  </a:moveTo>
                  <a:lnTo>
                    <a:pt x="94741" y="0"/>
                  </a:lnTo>
                  <a:lnTo>
                    <a:pt x="57864" y="7445"/>
                  </a:lnTo>
                  <a:lnTo>
                    <a:pt x="27749" y="27749"/>
                  </a:lnTo>
                  <a:lnTo>
                    <a:pt x="7445" y="57864"/>
                  </a:lnTo>
                  <a:lnTo>
                    <a:pt x="0" y="94742"/>
                  </a:lnTo>
                  <a:lnTo>
                    <a:pt x="0" y="853186"/>
                  </a:lnTo>
                  <a:lnTo>
                    <a:pt x="7445" y="890063"/>
                  </a:lnTo>
                  <a:lnTo>
                    <a:pt x="27749" y="920178"/>
                  </a:lnTo>
                  <a:lnTo>
                    <a:pt x="57864" y="940482"/>
                  </a:lnTo>
                  <a:lnTo>
                    <a:pt x="94741" y="947928"/>
                  </a:lnTo>
                  <a:lnTo>
                    <a:pt x="1397253" y="947928"/>
                  </a:lnTo>
                  <a:lnTo>
                    <a:pt x="1434131" y="940482"/>
                  </a:lnTo>
                  <a:lnTo>
                    <a:pt x="1464246" y="920178"/>
                  </a:lnTo>
                  <a:lnTo>
                    <a:pt x="1484550" y="890063"/>
                  </a:lnTo>
                  <a:lnTo>
                    <a:pt x="1491995" y="853186"/>
                  </a:lnTo>
                  <a:lnTo>
                    <a:pt x="1491995" y="94742"/>
                  </a:lnTo>
                  <a:lnTo>
                    <a:pt x="1484550" y="57864"/>
                  </a:lnTo>
                  <a:lnTo>
                    <a:pt x="1464246" y="27749"/>
                  </a:lnTo>
                  <a:lnTo>
                    <a:pt x="1434131" y="7445"/>
                  </a:lnTo>
                  <a:lnTo>
                    <a:pt x="1397253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833621" y="4620006"/>
              <a:ext cx="1492250" cy="948055"/>
            </a:xfrm>
            <a:custGeom>
              <a:avLst/>
              <a:gdLst/>
              <a:ahLst/>
              <a:cxnLst/>
              <a:rect l="l" t="t" r="r" b="b"/>
              <a:pathLst>
                <a:path w="1492250" h="948054">
                  <a:moveTo>
                    <a:pt x="0" y="94742"/>
                  </a:moveTo>
                  <a:lnTo>
                    <a:pt x="7445" y="57864"/>
                  </a:lnTo>
                  <a:lnTo>
                    <a:pt x="27749" y="27749"/>
                  </a:lnTo>
                  <a:lnTo>
                    <a:pt x="57864" y="7445"/>
                  </a:lnTo>
                  <a:lnTo>
                    <a:pt x="94741" y="0"/>
                  </a:lnTo>
                  <a:lnTo>
                    <a:pt x="1397253" y="0"/>
                  </a:lnTo>
                  <a:lnTo>
                    <a:pt x="1434131" y="7445"/>
                  </a:lnTo>
                  <a:lnTo>
                    <a:pt x="1464246" y="27749"/>
                  </a:lnTo>
                  <a:lnTo>
                    <a:pt x="1484550" y="57864"/>
                  </a:lnTo>
                  <a:lnTo>
                    <a:pt x="1491995" y="94742"/>
                  </a:lnTo>
                  <a:lnTo>
                    <a:pt x="1491995" y="853186"/>
                  </a:lnTo>
                  <a:lnTo>
                    <a:pt x="1484550" y="890063"/>
                  </a:lnTo>
                  <a:lnTo>
                    <a:pt x="1464246" y="920178"/>
                  </a:lnTo>
                  <a:lnTo>
                    <a:pt x="1434131" y="940482"/>
                  </a:lnTo>
                  <a:lnTo>
                    <a:pt x="1397253" y="947928"/>
                  </a:lnTo>
                  <a:lnTo>
                    <a:pt x="94741" y="947928"/>
                  </a:lnTo>
                  <a:lnTo>
                    <a:pt x="57864" y="940482"/>
                  </a:lnTo>
                  <a:lnTo>
                    <a:pt x="27749" y="920178"/>
                  </a:lnTo>
                  <a:lnTo>
                    <a:pt x="7445" y="890063"/>
                  </a:lnTo>
                  <a:lnTo>
                    <a:pt x="0" y="853186"/>
                  </a:lnTo>
                  <a:lnTo>
                    <a:pt x="0" y="94742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998213" y="4776978"/>
              <a:ext cx="1493520" cy="948055"/>
            </a:xfrm>
            <a:custGeom>
              <a:avLst/>
              <a:gdLst/>
              <a:ahLst/>
              <a:cxnLst/>
              <a:rect l="l" t="t" r="r" b="b"/>
              <a:pathLst>
                <a:path w="1493520" h="948054">
                  <a:moveTo>
                    <a:pt x="1398777" y="0"/>
                  </a:moveTo>
                  <a:lnTo>
                    <a:pt x="94741" y="0"/>
                  </a:lnTo>
                  <a:lnTo>
                    <a:pt x="57864" y="7445"/>
                  </a:lnTo>
                  <a:lnTo>
                    <a:pt x="27749" y="27749"/>
                  </a:lnTo>
                  <a:lnTo>
                    <a:pt x="7445" y="57864"/>
                  </a:lnTo>
                  <a:lnTo>
                    <a:pt x="0" y="94742"/>
                  </a:lnTo>
                  <a:lnTo>
                    <a:pt x="0" y="853135"/>
                  </a:lnTo>
                  <a:lnTo>
                    <a:pt x="7445" y="890031"/>
                  </a:lnTo>
                  <a:lnTo>
                    <a:pt x="27749" y="920162"/>
                  </a:lnTo>
                  <a:lnTo>
                    <a:pt x="57864" y="940478"/>
                  </a:lnTo>
                  <a:lnTo>
                    <a:pt x="94741" y="947928"/>
                  </a:lnTo>
                  <a:lnTo>
                    <a:pt x="1398777" y="947928"/>
                  </a:lnTo>
                  <a:lnTo>
                    <a:pt x="1435655" y="940478"/>
                  </a:lnTo>
                  <a:lnTo>
                    <a:pt x="1465770" y="920162"/>
                  </a:lnTo>
                  <a:lnTo>
                    <a:pt x="1486074" y="890031"/>
                  </a:lnTo>
                  <a:lnTo>
                    <a:pt x="1493520" y="853135"/>
                  </a:lnTo>
                  <a:lnTo>
                    <a:pt x="1493520" y="94742"/>
                  </a:lnTo>
                  <a:lnTo>
                    <a:pt x="1486074" y="57864"/>
                  </a:lnTo>
                  <a:lnTo>
                    <a:pt x="1465770" y="27749"/>
                  </a:lnTo>
                  <a:lnTo>
                    <a:pt x="1435655" y="7445"/>
                  </a:lnTo>
                  <a:lnTo>
                    <a:pt x="1398777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998213" y="4776978"/>
              <a:ext cx="1493520" cy="948055"/>
            </a:xfrm>
            <a:custGeom>
              <a:avLst/>
              <a:gdLst/>
              <a:ahLst/>
              <a:cxnLst/>
              <a:rect l="l" t="t" r="r" b="b"/>
              <a:pathLst>
                <a:path w="1493520" h="948054">
                  <a:moveTo>
                    <a:pt x="0" y="94742"/>
                  </a:moveTo>
                  <a:lnTo>
                    <a:pt x="7445" y="57864"/>
                  </a:lnTo>
                  <a:lnTo>
                    <a:pt x="27749" y="27749"/>
                  </a:lnTo>
                  <a:lnTo>
                    <a:pt x="57864" y="7445"/>
                  </a:lnTo>
                  <a:lnTo>
                    <a:pt x="94741" y="0"/>
                  </a:lnTo>
                  <a:lnTo>
                    <a:pt x="1398777" y="0"/>
                  </a:lnTo>
                  <a:lnTo>
                    <a:pt x="1435655" y="7445"/>
                  </a:lnTo>
                  <a:lnTo>
                    <a:pt x="1465770" y="27749"/>
                  </a:lnTo>
                  <a:lnTo>
                    <a:pt x="1486074" y="57864"/>
                  </a:lnTo>
                  <a:lnTo>
                    <a:pt x="1493520" y="94742"/>
                  </a:lnTo>
                  <a:lnTo>
                    <a:pt x="1493520" y="853135"/>
                  </a:lnTo>
                  <a:lnTo>
                    <a:pt x="1486074" y="890031"/>
                  </a:lnTo>
                  <a:lnTo>
                    <a:pt x="1465770" y="920162"/>
                  </a:lnTo>
                  <a:lnTo>
                    <a:pt x="1435655" y="940478"/>
                  </a:lnTo>
                  <a:lnTo>
                    <a:pt x="1398777" y="947928"/>
                  </a:lnTo>
                  <a:lnTo>
                    <a:pt x="94741" y="947928"/>
                  </a:lnTo>
                  <a:lnTo>
                    <a:pt x="57864" y="940478"/>
                  </a:lnTo>
                  <a:lnTo>
                    <a:pt x="27749" y="920162"/>
                  </a:lnTo>
                  <a:lnTo>
                    <a:pt x="7445" y="890031"/>
                  </a:lnTo>
                  <a:lnTo>
                    <a:pt x="0" y="853135"/>
                  </a:lnTo>
                  <a:lnTo>
                    <a:pt x="0" y="94742"/>
                  </a:lnTo>
                  <a:close/>
                </a:path>
              </a:pathLst>
            </a:custGeom>
            <a:ln w="25908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4077143" y="4334256"/>
            <a:ext cx="988694" cy="54991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 indent="66675">
              <a:lnSpc>
                <a:spcPts val="1970"/>
              </a:lnSpc>
              <a:spcBef>
                <a:spcPts val="325"/>
              </a:spcBef>
            </a:pPr>
            <a:r>
              <a:rPr sz="1800" spc="-5" dirty="0">
                <a:latin typeface="Calibri"/>
                <a:cs typeface="Calibri"/>
              </a:rPr>
              <a:t>суцільна </a:t>
            </a:r>
            <a:r>
              <a:rPr sz="1800" dirty="0">
                <a:latin typeface="Calibri"/>
                <a:cs typeface="Calibri"/>
              </a:rPr>
              <a:t> пер</a:t>
            </a:r>
            <a:r>
              <a:rPr sz="1800" spc="5" dirty="0">
                <a:latin typeface="Calibri"/>
                <a:cs typeface="Calibri"/>
              </a:rPr>
              <a:t>е</a:t>
            </a:r>
            <a:r>
              <a:rPr sz="1800" dirty="0">
                <a:latin typeface="Calibri"/>
                <a:cs typeface="Calibri"/>
              </a:rPr>
              <a:t>вір</a:t>
            </a:r>
            <a:r>
              <a:rPr sz="1800" spc="-20" dirty="0">
                <a:latin typeface="Calibri"/>
                <a:cs typeface="Calibri"/>
              </a:rPr>
              <a:t>к</a:t>
            </a:r>
            <a:r>
              <a:rPr sz="1800" dirty="0">
                <a:latin typeface="Calibri"/>
                <a:cs typeface="Calibri"/>
              </a:rPr>
              <a:t>а</a:t>
            </a:r>
          </a:p>
        </p:txBody>
      </p:sp>
      <p:grpSp>
        <p:nvGrpSpPr>
          <p:cNvPr id="43" name="object 43"/>
          <p:cNvGrpSpPr/>
          <p:nvPr/>
        </p:nvGrpSpPr>
        <p:grpSpPr>
          <a:xfrm>
            <a:off x="5516626" y="4024352"/>
            <a:ext cx="1685925" cy="1130935"/>
            <a:chOff x="5644896" y="4607052"/>
            <a:chExt cx="1685925" cy="1130935"/>
          </a:xfrm>
        </p:grpSpPr>
        <p:sp>
          <p:nvSpPr>
            <p:cNvPr id="44" name="object 44"/>
            <p:cNvSpPr/>
            <p:nvPr/>
          </p:nvSpPr>
          <p:spPr>
            <a:xfrm>
              <a:off x="5657850" y="4620006"/>
              <a:ext cx="1493520" cy="948055"/>
            </a:xfrm>
            <a:custGeom>
              <a:avLst/>
              <a:gdLst/>
              <a:ahLst/>
              <a:cxnLst/>
              <a:rect l="l" t="t" r="r" b="b"/>
              <a:pathLst>
                <a:path w="1493520" h="948054">
                  <a:moveTo>
                    <a:pt x="1398777" y="0"/>
                  </a:moveTo>
                  <a:lnTo>
                    <a:pt x="94741" y="0"/>
                  </a:lnTo>
                  <a:lnTo>
                    <a:pt x="57864" y="7445"/>
                  </a:lnTo>
                  <a:lnTo>
                    <a:pt x="27749" y="27749"/>
                  </a:lnTo>
                  <a:lnTo>
                    <a:pt x="7445" y="57864"/>
                  </a:lnTo>
                  <a:lnTo>
                    <a:pt x="0" y="94742"/>
                  </a:lnTo>
                  <a:lnTo>
                    <a:pt x="0" y="853186"/>
                  </a:lnTo>
                  <a:lnTo>
                    <a:pt x="7445" y="890063"/>
                  </a:lnTo>
                  <a:lnTo>
                    <a:pt x="27749" y="920178"/>
                  </a:lnTo>
                  <a:lnTo>
                    <a:pt x="57864" y="940482"/>
                  </a:lnTo>
                  <a:lnTo>
                    <a:pt x="94741" y="947928"/>
                  </a:lnTo>
                  <a:lnTo>
                    <a:pt x="1398777" y="947928"/>
                  </a:lnTo>
                  <a:lnTo>
                    <a:pt x="1435655" y="940482"/>
                  </a:lnTo>
                  <a:lnTo>
                    <a:pt x="1465770" y="920178"/>
                  </a:lnTo>
                  <a:lnTo>
                    <a:pt x="1486074" y="890063"/>
                  </a:lnTo>
                  <a:lnTo>
                    <a:pt x="1493520" y="853186"/>
                  </a:lnTo>
                  <a:lnTo>
                    <a:pt x="1493520" y="94742"/>
                  </a:lnTo>
                  <a:lnTo>
                    <a:pt x="1486074" y="57864"/>
                  </a:lnTo>
                  <a:lnTo>
                    <a:pt x="1465770" y="27749"/>
                  </a:lnTo>
                  <a:lnTo>
                    <a:pt x="1435655" y="7445"/>
                  </a:lnTo>
                  <a:lnTo>
                    <a:pt x="1398777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657850" y="4620006"/>
              <a:ext cx="1493520" cy="948055"/>
            </a:xfrm>
            <a:custGeom>
              <a:avLst/>
              <a:gdLst/>
              <a:ahLst/>
              <a:cxnLst/>
              <a:rect l="l" t="t" r="r" b="b"/>
              <a:pathLst>
                <a:path w="1493520" h="948054">
                  <a:moveTo>
                    <a:pt x="0" y="94742"/>
                  </a:moveTo>
                  <a:lnTo>
                    <a:pt x="7445" y="57864"/>
                  </a:lnTo>
                  <a:lnTo>
                    <a:pt x="27749" y="27749"/>
                  </a:lnTo>
                  <a:lnTo>
                    <a:pt x="57864" y="7445"/>
                  </a:lnTo>
                  <a:lnTo>
                    <a:pt x="94741" y="0"/>
                  </a:lnTo>
                  <a:lnTo>
                    <a:pt x="1398777" y="0"/>
                  </a:lnTo>
                  <a:lnTo>
                    <a:pt x="1435655" y="7445"/>
                  </a:lnTo>
                  <a:lnTo>
                    <a:pt x="1465770" y="27749"/>
                  </a:lnTo>
                  <a:lnTo>
                    <a:pt x="1486074" y="57864"/>
                  </a:lnTo>
                  <a:lnTo>
                    <a:pt x="1493520" y="94742"/>
                  </a:lnTo>
                  <a:lnTo>
                    <a:pt x="1493520" y="853186"/>
                  </a:lnTo>
                  <a:lnTo>
                    <a:pt x="1486074" y="890063"/>
                  </a:lnTo>
                  <a:lnTo>
                    <a:pt x="1465770" y="920178"/>
                  </a:lnTo>
                  <a:lnTo>
                    <a:pt x="1435655" y="940482"/>
                  </a:lnTo>
                  <a:lnTo>
                    <a:pt x="1398777" y="947928"/>
                  </a:lnTo>
                  <a:lnTo>
                    <a:pt x="94741" y="947928"/>
                  </a:lnTo>
                  <a:lnTo>
                    <a:pt x="57864" y="940482"/>
                  </a:lnTo>
                  <a:lnTo>
                    <a:pt x="27749" y="920178"/>
                  </a:lnTo>
                  <a:lnTo>
                    <a:pt x="7445" y="890063"/>
                  </a:lnTo>
                  <a:lnTo>
                    <a:pt x="0" y="853186"/>
                  </a:lnTo>
                  <a:lnTo>
                    <a:pt x="0" y="94742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823966" y="4776978"/>
              <a:ext cx="1493520" cy="948055"/>
            </a:xfrm>
            <a:custGeom>
              <a:avLst/>
              <a:gdLst/>
              <a:ahLst/>
              <a:cxnLst/>
              <a:rect l="l" t="t" r="r" b="b"/>
              <a:pathLst>
                <a:path w="1493520" h="948054">
                  <a:moveTo>
                    <a:pt x="1398778" y="0"/>
                  </a:moveTo>
                  <a:lnTo>
                    <a:pt x="94742" y="0"/>
                  </a:lnTo>
                  <a:lnTo>
                    <a:pt x="57864" y="7445"/>
                  </a:lnTo>
                  <a:lnTo>
                    <a:pt x="27749" y="27749"/>
                  </a:lnTo>
                  <a:lnTo>
                    <a:pt x="7445" y="57864"/>
                  </a:lnTo>
                  <a:lnTo>
                    <a:pt x="0" y="94742"/>
                  </a:lnTo>
                  <a:lnTo>
                    <a:pt x="0" y="853135"/>
                  </a:lnTo>
                  <a:lnTo>
                    <a:pt x="7445" y="890031"/>
                  </a:lnTo>
                  <a:lnTo>
                    <a:pt x="27749" y="920162"/>
                  </a:lnTo>
                  <a:lnTo>
                    <a:pt x="57864" y="940478"/>
                  </a:lnTo>
                  <a:lnTo>
                    <a:pt x="94742" y="947928"/>
                  </a:lnTo>
                  <a:lnTo>
                    <a:pt x="1398778" y="947928"/>
                  </a:lnTo>
                  <a:lnTo>
                    <a:pt x="1435655" y="940478"/>
                  </a:lnTo>
                  <a:lnTo>
                    <a:pt x="1465770" y="920162"/>
                  </a:lnTo>
                  <a:lnTo>
                    <a:pt x="1486074" y="890031"/>
                  </a:lnTo>
                  <a:lnTo>
                    <a:pt x="1493519" y="853135"/>
                  </a:lnTo>
                  <a:lnTo>
                    <a:pt x="1493519" y="94742"/>
                  </a:lnTo>
                  <a:lnTo>
                    <a:pt x="1486074" y="57864"/>
                  </a:lnTo>
                  <a:lnTo>
                    <a:pt x="1465770" y="27749"/>
                  </a:lnTo>
                  <a:lnTo>
                    <a:pt x="1435655" y="7445"/>
                  </a:lnTo>
                  <a:lnTo>
                    <a:pt x="1398778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823966" y="4776978"/>
              <a:ext cx="1493520" cy="948055"/>
            </a:xfrm>
            <a:custGeom>
              <a:avLst/>
              <a:gdLst/>
              <a:ahLst/>
              <a:cxnLst/>
              <a:rect l="l" t="t" r="r" b="b"/>
              <a:pathLst>
                <a:path w="1493520" h="948054">
                  <a:moveTo>
                    <a:pt x="0" y="94742"/>
                  </a:moveTo>
                  <a:lnTo>
                    <a:pt x="7445" y="57864"/>
                  </a:lnTo>
                  <a:lnTo>
                    <a:pt x="27749" y="27749"/>
                  </a:lnTo>
                  <a:lnTo>
                    <a:pt x="57864" y="7445"/>
                  </a:lnTo>
                  <a:lnTo>
                    <a:pt x="94742" y="0"/>
                  </a:lnTo>
                  <a:lnTo>
                    <a:pt x="1398778" y="0"/>
                  </a:lnTo>
                  <a:lnTo>
                    <a:pt x="1435655" y="7445"/>
                  </a:lnTo>
                  <a:lnTo>
                    <a:pt x="1465770" y="27749"/>
                  </a:lnTo>
                  <a:lnTo>
                    <a:pt x="1486074" y="57864"/>
                  </a:lnTo>
                  <a:lnTo>
                    <a:pt x="1493519" y="94742"/>
                  </a:lnTo>
                  <a:lnTo>
                    <a:pt x="1493519" y="853135"/>
                  </a:lnTo>
                  <a:lnTo>
                    <a:pt x="1486074" y="890031"/>
                  </a:lnTo>
                  <a:lnTo>
                    <a:pt x="1465770" y="920162"/>
                  </a:lnTo>
                  <a:lnTo>
                    <a:pt x="1435655" y="940478"/>
                  </a:lnTo>
                  <a:lnTo>
                    <a:pt x="1398778" y="947928"/>
                  </a:lnTo>
                  <a:lnTo>
                    <a:pt x="94742" y="947928"/>
                  </a:lnTo>
                  <a:lnTo>
                    <a:pt x="57864" y="940478"/>
                  </a:lnTo>
                  <a:lnTo>
                    <a:pt x="27749" y="920162"/>
                  </a:lnTo>
                  <a:lnTo>
                    <a:pt x="7445" y="890031"/>
                  </a:lnTo>
                  <a:lnTo>
                    <a:pt x="0" y="853135"/>
                  </a:lnTo>
                  <a:lnTo>
                    <a:pt x="0" y="94742"/>
                  </a:lnTo>
                  <a:close/>
                </a:path>
              </a:pathLst>
            </a:custGeom>
            <a:ln w="25908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5907655" y="4314865"/>
            <a:ext cx="995044" cy="54991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5240" marR="5080" indent="-3175">
              <a:lnSpc>
                <a:spcPts val="1970"/>
              </a:lnSpc>
              <a:spcBef>
                <a:spcPts val="325"/>
              </a:spcBef>
            </a:pPr>
            <a:r>
              <a:rPr sz="1800" dirty="0">
                <a:latin typeface="Calibri"/>
                <a:cs typeface="Calibri"/>
              </a:rPr>
              <a:t>виб</a:t>
            </a:r>
            <a:r>
              <a:rPr sz="1800" spc="-10" dirty="0">
                <a:latin typeface="Calibri"/>
                <a:cs typeface="Calibri"/>
              </a:rPr>
              <a:t>і</a:t>
            </a:r>
            <a:r>
              <a:rPr sz="1800" spc="-5" dirty="0">
                <a:latin typeface="Calibri"/>
                <a:cs typeface="Calibri"/>
              </a:rPr>
              <a:t>р</a:t>
            </a:r>
            <a:r>
              <a:rPr sz="1800" spc="-20" dirty="0">
                <a:latin typeface="Calibri"/>
                <a:cs typeface="Calibri"/>
              </a:rPr>
              <a:t>к</a:t>
            </a:r>
            <a:r>
              <a:rPr sz="1800" spc="-5" dirty="0">
                <a:latin typeface="Calibri"/>
                <a:cs typeface="Calibri"/>
              </a:rPr>
              <a:t>ова  </a:t>
            </a:r>
            <a:r>
              <a:rPr sz="1800" dirty="0">
                <a:latin typeface="Calibri"/>
                <a:cs typeface="Calibri"/>
              </a:rPr>
              <a:t>пер</a:t>
            </a:r>
            <a:r>
              <a:rPr sz="1800" spc="5" dirty="0">
                <a:latin typeface="Calibri"/>
                <a:cs typeface="Calibri"/>
              </a:rPr>
              <a:t>е</a:t>
            </a:r>
            <a:r>
              <a:rPr sz="1800" dirty="0">
                <a:latin typeface="Calibri"/>
                <a:cs typeface="Calibri"/>
              </a:rPr>
              <a:t>вір</a:t>
            </a:r>
            <a:r>
              <a:rPr sz="1800" spc="-20" dirty="0">
                <a:latin typeface="Calibri"/>
                <a:cs typeface="Calibri"/>
              </a:rPr>
              <a:t>к</a:t>
            </a:r>
            <a:r>
              <a:rPr sz="1800" dirty="0">
                <a:latin typeface="Calibri"/>
                <a:cs typeface="Calibri"/>
              </a:rPr>
              <a:t>а</a:t>
            </a:r>
          </a:p>
        </p:txBody>
      </p:sp>
      <p:grpSp>
        <p:nvGrpSpPr>
          <p:cNvPr id="49" name="object 49"/>
          <p:cNvGrpSpPr/>
          <p:nvPr/>
        </p:nvGrpSpPr>
        <p:grpSpPr>
          <a:xfrm>
            <a:off x="7306164" y="4024352"/>
            <a:ext cx="1685925" cy="1130935"/>
            <a:chOff x="7469123" y="4607052"/>
            <a:chExt cx="1685925" cy="1130935"/>
          </a:xfrm>
        </p:grpSpPr>
        <p:sp>
          <p:nvSpPr>
            <p:cNvPr id="50" name="object 50"/>
            <p:cNvSpPr/>
            <p:nvPr/>
          </p:nvSpPr>
          <p:spPr>
            <a:xfrm>
              <a:off x="7482077" y="4620006"/>
              <a:ext cx="1493520" cy="948055"/>
            </a:xfrm>
            <a:custGeom>
              <a:avLst/>
              <a:gdLst/>
              <a:ahLst/>
              <a:cxnLst/>
              <a:rect l="l" t="t" r="r" b="b"/>
              <a:pathLst>
                <a:path w="1493520" h="948054">
                  <a:moveTo>
                    <a:pt x="1398777" y="0"/>
                  </a:moveTo>
                  <a:lnTo>
                    <a:pt x="94742" y="0"/>
                  </a:lnTo>
                  <a:lnTo>
                    <a:pt x="57864" y="7445"/>
                  </a:lnTo>
                  <a:lnTo>
                    <a:pt x="27749" y="27749"/>
                  </a:lnTo>
                  <a:lnTo>
                    <a:pt x="7445" y="57864"/>
                  </a:lnTo>
                  <a:lnTo>
                    <a:pt x="0" y="94742"/>
                  </a:lnTo>
                  <a:lnTo>
                    <a:pt x="0" y="853186"/>
                  </a:lnTo>
                  <a:lnTo>
                    <a:pt x="7445" y="890063"/>
                  </a:lnTo>
                  <a:lnTo>
                    <a:pt x="27749" y="920178"/>
                  </a:lnTo>
                  <a:lnTo>
                    <a:pt x="57864" y="940482"/>
                  </a:lnTo>
                  <a:lnTo>
                    <a:pt x="94742" y="947928"/>
                  </a:lnTo>
                  <a:lnTo>
                    <a:pt x="1398777" y="947928"/>
                  </a:lnTo>
                  <a:lnTo>
                    <a:pt x="1435655" y="940482"/>
                  </a:lnTo>
                  <a:lnTo>
                    <a:pt x="1465770" y="920178"/>
                  </a:lnTo>
                  <a:lnTo>
                    <a:pt x="1486074" y="890063"/>
                  </a:lnTo>
                  <a:lnTo>
                    <a:pt x="1493520" y="853186"/>
                  </a:lnTo>
                  <a:lnTo>
                    <a:pt x="1493520" y="94742"/>
                  </a:lnTo>
                  <a:lnTo>
                    <a:pt x="1486074" y="57864"/>
                  </a:lnTo>
                  <a:lnTo>
                    <a:pt x="1465770" y="27749"/>
                  </a:lnTo>
                  <a:lnTo>
                    <a:pt x="1435655" y="7445"/>
                  </a:lnTo>
                  <a:lnTo>
                    <a:pt x="1398777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7482077" y="4620006"/>
              <a:ext cx="1493520" cy="948055"/>
            </a:xfrm>
            <a:custGeom>
              <a:avLst/>
              <a:gdLst/>
              <a:ahLst/>
              <a:cxnLst/>
              <a:rect l="l" t="t" r="r" b="b"/>
              <a:pathLst>
                <a:path w="1493520" h="948054">
                  <a:moveTo>
                    <a:pt x="0" y="94742"/>
                  </a:moveTo>
                  <a:lnTo>
                    <a:pt x="7445" y="57864"/>
                  </a:lnTo>
                  <a:lnTo>
                    <a:pt x="27749" y="27749"/>
                  </a:lnTo>
                  <a:lnTo>
                    <a:pt x="57864" y="7445"/>
                  </a:lnTo>
                  <a:lnTo>
                    <a:pt x="94742" y="0"/>
                  </a:lnTo>
                  <a:lnTo>
                    <a:pt x="1398777" y="0"/>
                  </a:lnTo>
                  <a:lnTo>
                    <a:pt x="1435655" y="7445"/>
                  </a:lnTo>
                  <a:lnTo>
                    <a:pt x="1465770" y="27749"/>
                  </a:lnTo>
                  <a:lnTo>
                    <a:pt x="1486074" y="57864"/>
                  </a:lnTo>
                  <a:lnTo>
                    <a:pt x="1493520" y="94742"/>
                  </a:lnTo>
                  <a:lnTo>
                    <a:pt x="1493520" y="853186"/>
                  </a:lnTo>
                  <a:lnTo>
                    <a:pt x="1486074" y="890063"/>
                  </a:lnTo>
                  <a:lnTo>
                    <a:pt x="1465770" y="920178"/>
                  </a:lnTo>
                  <a:lnTo>
                    <a:pt x="1435655" y="940482"/>
                  </a:lnTo>
                  <a:lnTo>
                    <a:pt x="1398777" y="947928"/>
                  </a:lnTo>
                  <a:lnTo>
                    <a:pt x="94742" y="947928"/>
                  </a:lnTo>
                  <a:lnTo>
                    <a:pt x="57864" y="940482"/>
                  </a:lnTo>
                  <a:lnTo>
                    <a:pt x="27749" y="920178"/>
                  </a:lnTo>
                  <a:lnTo>
                    <a:pt x="7445" y="890063"/>
                  </a:lnTo>
                  <a:lnTo>
                    <a:pt x="0" y="853186"/>
                  </a:lnTo>
                  <a:lnTo>
                    <a:pt x="0" y="94742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7648193" y="4776978"/>
              <a:ext cx="1493520" cy="948055"/>
            </a:xfrm>
            <a:custGeom>
              <a:avLst/>
              <a:gdLst/>
              <a:ahLst/>
              <a:cxnLst/>
              <a:rect l="l" t="t" r="r" b="b"/>
              <a:pathLst>
                <a:path w="1493520" h="948054">
                  <a:moveTo>
                    <a:pt x="1398777" y="0"/>
                  </a:moveTo>
                  <a:lnTo>
                    <a:pt x="94741" y="0"/>
                  </a:lnTo>
                  <a:lnTo>
                    <a:pt x="57864" y="7445"/>
                  </a:lnTo>
                  <a:lnTo>
                    <a:pt x="27749" y="27749"/>
                  </a:lnTo>
                  <a:lnTo>
                    <a:pt x="7445" y="57864"/>
                  </a:lnTo>
                  <a:lnTo>
                    <a:pt x="0" y="94742"/>
                  </a:lnTo>
                  <a:lnTo>
                    <a:pt x="0" y="853135"/>
                  </a:lnTo>
                  <a:lnTo>
                    <a:pt x="7445" y="890031"/>
                  </a:lnTo>
                  <a:lnTo>
                    <a:pt x="27749" y="920162"/>
                  </a:lnTo>
                  <a:lnTo>
                    <a:pt x="57864" y="940478"/>
                  </a:lnTo>
                  <a:lnTo>
                    <a:pt x="94741" y="947928"/>
                  </a:lnTo>
                  <a:lnTo>
                    <a:pt x="1398777" y="947928"/>
                  </a:lnTo>
                  <a:lnTo>
                    <a:pt x="1435655" y="940478"/>
                  </a:lnTo>
                  <a:lnTo>
                    <a:pt x="1465770" y="920162"/>
                  </a:lnTo>
                  <a:lnTo>
                    <a:pt x="1486074" y="890031"/>
                  </a:lnTo>
                  <a:lnTo>
                    <a:pt x="1493520" y="853135"/>
                  </a:lnTo>
                  <a:lnTo>
                    <a:pt x="1493520" y="94742"/>
                  </a:lnTo>
                  <a:lnTo>
                    <a:pt x="1486074" y="57864"/>
                  </a:lnTo>
                  <a:lnTo>
                    <a:pt x="1465770" y="27749"/>
                  </a:lnTo>
                  <a:lnTo>
                    <a:pt x="1435655" y="7445"/>
                  </a:lnTo>
                  <a:lnTo>
                    <a:pt x="1398777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7648193" y="4776978"/>
              <a:ext cx="1493520" cy="948055"/>
            </a:xfrm>
            <a:custGeom>
              <a:avLst/>
              <a:gdLst/>
              <a:ahLst/>
              <a:cxnLst/>
              <a:rect l="l" t="t" r="r" b="b"/>
              <a:pathLst>
                <a:path w="1493520" h="948054">
                  <a:moveTo>
                    <a:pt x="0" y="94742"/>
                  </a:moveTo>
                  <a:lnTo>
                    <a:pt x="7445" y="57864"/>
                  </a:lnTo>
                  <a:lnTo>
                    <a:pt x="27749" y="27749"/>
                  </a:lnTo>
                  <a:lnTo>
                    <a:pt x="57864" y="7445"/>
                  </a:lnTo>
                  <a:lnTo>
                    <a:pt x="94741" y="0"/>
                  </a:lnTo>
                  <a:lnTo>
                    <a:pt x="1398777" y="0"/>
                  </a:lnTo>
                  <a:lnTo>
                    <a:pt x="1435655" y="7445"/>
                  </a:lnTo>
                  <a:lnTo>
                    <a:pt x="1465770" y="27749"/>
                  </a:lnTo>
                  <a:lnTo>
                    <a:pt x="1486074" y="57864"/>
                  </a:lnTo>
                  <a:lnTo>
                    <a:pt x="1493520" y="94742"/>
                  </a:lnTo>
                  <a:lnTo>
                    <a:pt x="1493520" y="853135"/>
                  </a:lnTo>
                  <a:lnTo>
                    <a:pt x="1486074" y="890031"/>
                  </a:lnTo>
                  <a:lnTo>
                    <a:pt x="1465770" y="920162"/>
                  </a:lnTo>
                  <a:lnTo>
                    <a:pt x="1435655" y="940478"/>
                  </a:lnTo>
                  <a:lnTo>
                    <a:pt x="1398777" y="947928"/>
                  </a:lnTo>
                  <a:lnTo>
                    <a:pt x="94741" y="947928"/>
                  </a:lnTo>
                  <a:lnTo>
                    <a:pt x="57864" y="940478"/>
                  </a:lnTo>
                  <a:lnTo>
                    <a:pt x="27749" y="920162"/>
                  </a:lnTo>
                  <a:lnTo>
                    <a:pt x="7445" y="890031"/>
                  </a:lnTo>
                  <a:lnTo>
                    <a:pt x="0" y="853135"/>
                  </a:lnTo>
                  <a:lnTo>
                    <a:pt x="0" y="94742"/>
                  </a:lnTo>
                  <a:close/>
                </a:path>
              </a:pathLst>
            </a:custGeom>
            <a:ln w="25908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7659838" y="4337661"/>
            <a:ext cx="1271905" cy="54991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52400" marR="5080" indent="-140335">
              <a:lnSpc>
                <a:spcPts val="1970"/>
              </a:lnSpc>
              <a:spcBef>
                <a:spcPts val="325"/>
              </a:spcBef>
            </a:pPr>
            <a:r>
              <a:rPr sz="1800" spc="-20" dirty="0">
                <a:latin typeface="Calibri"/>
                <a:cs typeface="Calibri"/>
              </a:rPr>
              <a:t>к</a:t>
            </a:r>
            <a:r>
              <a:rPr sz="1800" spc="-5" dirty="0">
                <a:latin typeface="Calibri"/>
                <a:cs typeface="Calibri"/>
              </a:rPr>
              <a:t>о</a:t>
            </a:r>
            <a:r>
              <a:rPr sz="1800" spc="-10" dirty="0">
                <a:latin typeface="Calibri"/>
                <a:cs typeface="Calibri"/>
              </a:rPr>
              <a:t>м</a:t>
            </a:r>
            <a:r>
              <a:rPr sz="1800" dirty="0">
                <a:latin typeface="Calibri"/>
                <a:cs typeface="Calibri"/>
              </a:rPr>
              <a:t>б</a:t>
            </a:r>
            <a:r>
              <a:rPr sz="1800" spc="-5" dirty="0">
                <a:latin typeface="Calibri"/>
                <a:cs typeface="Calibri"/>
              </a:rPr>
              <a:t>і</a:t>
            </a:r>
            <a:r>
              <a:rPr sz="1800" dirty="0">
                <a:latin typeface="Calibri"/>
                <a:cs typeface="Calibri"/>
              </a:rPr>
              <a:t>нована  </a:t>
            </a:r>
            <a:r>
              <a:rPr sz="1800" spc="-5" dirty="0">
                <a:latin typeface="Calibri"/>
                <a:cs typeface="Calibri"/>
              </a:rPr>
              <a:t>перевірка</a:t>
            </a:r>
            <a:endParaRPr sz="1800" dirty="0">
              <a:latin typeface="Calibri"/>
              <a:cs typeface="Calibri"/>
            </a:endParaRPr>
          </a:p>
        </p:txBody>
      </p:sp>
      <p:grpSp>
        <p:nvGrpSpPr>
          <p:cNvPr id="61" name="object 30"/>
          <p:cNvGrpSpPr/>
          <p:nvPr/>
        </p:nvGrpSpPr>
        <p:grpSpPr>
          <a:xfrm>
            <a:off x="237889" y="5378482"/>
            <a:ext cx="1685925" cy="1130935"/>
            <a:chOff x="1994916" y="4607052"/>
            <a:chExt cx="1685925" cy="1130935"/>
          </a:xfrm>
        </p:grpSpPr>
        <p:sp>
          <p:nvSpPr>
            <p:cNvPr id="62" name="object 31"/>
            <p:cNvSpPr/>
            <p:nvPr/>
          </p:nvSpPr>
          <p:spPr>
            <a:xfrm>
              <a:off x="2007870" y="4620006"/>
              <a:ext cx="1493520" cy="948055"/>
            </a:xfrm>
            <a:custGeom>
              <a:avLst/>
              <a:gdLst/>
              <a:ahLst/>
              <a:cxnLst/>
              <a:rect l="l" t="t" r="r" b="b"/>
              <a:pathLst>
                <a:path w="1493520" h="948054">
                  <a:moveTo>
                    <a:pt x="1398778" y="0"/>
                  </a:moveTo>
                  <a:lnTo>
                    <a:pt x="94742" y="0"/>
                  </a:lnTo>
                  <a:lnTo>
                    <a:pt x="57864" y="7445"/>
                  </a:lnTo>
                  <a:lnTo>
                    <a:pt x="27749" y="27749"/>
                  </a:lnTo>
                  <a:lnTo>
                    <a:pt x="7445" y="57864"/>
                  </a:lnTo>
                  <a:lnTo>
                    <a:pt x="0" y="94742"/>
                  </a:lnTo>
                  <a:lnTo>
                    <a:pt x="0" y="853186"/>
                  </a:lnTo>
                  <a:lnTo>
                    <a:pt x="7445" y="890063"/>
                  </a:lnTo>
                  <a:lnTo>
                    <a:pt x="27749" y="920178"/>
                  </a:lnTo>
                  <a:lnTo>
                    <a:pt x="57864" y="940482"/>
                  </a:lnTo>
                  <a:lnTo>
                    <a:pt x="94742" y="947928"/>
                  </a:lnTo>
                  <a:lnTo>
                    <a:pt x="1398778" y="947928"/>
                  </a:lnTo>
                  <a:lnTo>
                    <a:pt x="1435655" y="940482"/>
                  </a:lnTo>
                  <a:lnTo>
                    <a:pt x="1465770" y="920178"/>
                  </a:lnTo>
                  <a:lnTo>
                    <a:pt x="1486074" y="890063"/>
                  </a:lnTo>
                  <a:lnTo>
                    <a:pt x="1493520" y="853186"/>
                  </a:lnTo>
                  <a:lnTo>
                    <a:pt x="1493520" y="94742"/>
                  </a:lnTo>
                  <a:lnTo>
                    <a:pt x="1486074" y="57864"/>
                  </a:lnTo>
                  <a:lnTo>
                    <a:pt x="1465770" y="27749"/>
                  </a:lnTo>
                  <a:lnTo>
                    <a:pt x="1435655" y="7445"/>
                  </a:lnTo>
                  <a:lnTo>
                    <a:pt x="1398778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32"/>
            <p:cNvSpPr/>
            <p:nvPr/>
          </p:nvSpPr>
          <p:spPr>
            <a:xfrm>
              <a:off x="2007870" y="4620006"/>
              <a:ext cx="1493520" cy="948055"/>
            </a:xfrm>
            <a:custGeom>
              <a:avLst/>
              <a:gdLst/>
              <a:ahLst/>
              <a:cxnLst/>
              <a:rect l="l" t="t" r="r" b="b"/>
              <a:pathLst>
                <a:path w="1493520" h="948054">
                  <a:moveTo>
                    <a:pt x="0" y="94742"/>
                  </a:moveTo>
                  <a:lnTo>
                    <a:pt x="7445" y="57864"/>
                  </a:lnTo>
                  <a:lnTo>
                    <a:pt x="27749" y="27749"/>
                  </a:lnTo>
                  <a:lnTo>
                    <a:pt x="57864" y="7445"/>
                  </a:lnTo>
                  <a:lnTo>
                    <a:pt x="94742" y="0"/>
                  </a:lnTo>
                  <a:lnTo>
                    <a:pt x="1398778" y="0"/>
                  </a:lnTo>
                  <a:lnTo>
                    <a:pt x="1435655" y="7445"/>
                  </a:lnTo>
                  <a:lnTo>
                    <a:pt x="1465770" y="27749"/>
                  </a:lnTo>
                  <a:lnTo>
                    <a:pt x="1486074" y="57864"/>
                  </a:lnTo>
                  <a:lnTo>
                    <a:pt x="1493520" y="94742"/>
                  </a:lnTo>
                  <a:lnTo>
                    <a:pt x="1493520" y="853186"/>
                  </a:lnTo>
                  <a:lnTo>
                    <a:pt x="1486074" y="890063"/>
                  </a:lnTo>
                  <a:lnTo>
                    <a:pt x="1465770" y="920178"/>
                  </a:lnTo>
                  <a:lnTo>
                    <a:pt x="1435655" y="940482"/>
                  </a:lnTo>
                  <a:lnTo>
                    <a:pt x="1398778" y="947928"/>
                  </a:lnTo>
                  <a:lnTo>
                    <a:pt x="94742" y="947928"/>
                  </a:lnTo>
                  <a:lnTo>
                    <a:pt x="57864" y="940482"/>
                  </a:lnTo>
                  <a:lnTo>
                    <a:pt x="27749" y="920178"/>
                  </a:lnTo>
                  <a:lnTo>
                    <a:pt x="7445" y="890063"/>
                  </a:lnTo>
                  <a:lnTo>
                    <a:pt x="0" y="853186"/>
                  </a:lnTo>
                  <a:lnTo>
                    <a:pt x="0" y="94742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33"/>
            <p:cNvSpPr/>
            <p:nvPr/>
          </p:nvSpPr>
          <p:spPr>
            <a:xfrm>
              <a:off x="2173986" y="4776978"/>
              <a:ext cx="1493520" cy="948055"/>
            </a:xfrm>
            <a:custGeom>
              <a:avLst/>
              <a:gdLst/>
              <a:ahLst/>
              <a:cxnLst/>
              <a:rect l="l" t="t" r="r" b="b"/>
              <a:pathLst>
                <a:path w="1493520" h="948054">
                  <a:moveTo>
                    <a:pt x="1398777" y="0"/>
                  </a:moveTo>
                  <a:lnTo>
                    <a:pt x="94741" y="0"/>
                  </a:lnTo>
                  <a:lnTo>
                    <a:pt x="57864" y="7445"/>
                  </a:lnTo>
                  <a:lnTo>
                    <a:pt x="27749" y="27749"/>
                  </a:lnTo>
                  <a:lnTo>
                    <a:pt x="7445" y="57864"/>
                  </a:lnTo>
                  <a:lnTo>
                    <a:pt x="0" y="94742"/>
                  </a:lnTo>
                  <a:lnTo>
                    <a:pt x="0" y="853135"/>
                  </a:lnTo>
                  <a:lnTo>
                    <a:pt x="7445" y="890031"/>
                  </a:lnTo>
                  <a:lnTo>
                    <a:pt x="27749" y="920162"/>
                  </a:lnTo>
                  <a:lnTo>
                    <a:pt x="57864" y="940478"/>
                  </a:lnTo>
                  <a:lnTo>
                    <a:pt x="94741" y="947928"/>
                  </a:lnTo>
                  <a:lnTo>
                    <a:pt x="1398777" y="947928"/>
                  </a:lnTo>
                  <a:lnTo>
                    <a:pt x="1435655" y="940478"/>
                  </a:lnTo>
                  <a:lnTo>
                    <a:pt x="1465770" y="920162"/>
                  </a:lnTo>
                  <a:lnTo>
                    <a:pt x="1486074" y="890031"/>
                  </a:lnTo>
                  <a:lnTo>
                    <a:pt x="1493519" y="853135"/>
                  </a:lnTo>
                  <a:lnTo>
                    <a:pt x="1493519" y="94742"/>
                  </a:lnTo>
                  <a:lnTo>
                    <a:pt x="1486074" y="57864"/>
                  </a:lnTo>
                  <a:lnTo>
                    <a:pt x="1465770" y="27749"/>
                  </a:lnTo>
                  <a:lnTo>
                    <a:pt x="1435655" y="7445"/>
                  </a:lnTo>
                  <a:lnTo>
                    <a:pt x="1398777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34"/>
            <p:cNvSpPr/>
            <p:nvPr/>
          </p:nvSpPr>
          <p:spPr>
            <a:xfrm>
              <a:off x="2173986" y="4776978"/>
              <a:ext cx="1493520" cy="948055"/>
            </a:xfrm>
            <a:custGeom>
              <a:avLst/>
              <a:gdLst/>
              <a:ahLst/>
              <a:cxnLst/>
              <a:rect l="l" t="t" r="r" b="b"/>
              <a:pathLst>
                <a:path w="1493520" h="948054">
                  <a:moveTo>
                    <a:pt x="0" y="94742"/>
                  </a:moveTo>
                  <a:lnTo>
                    <a:pt x="7445" y="57864"/>
                  </a:lnTo>
                  <a:lnTo>
                    <a:pt x="27749" y="27749"/>
                  </a:lnTo>
                  <a:lnTo>
                    <a:pt x="57864" y="7445"/>
                  </a:lnTo>
                  <a:lnTo>
                    <a:pt x="94741" y="0"/>
                  </a:lnTo>
                  <a:lnTo>
                    <a:pt x="1398777" y="0"/>
                  </a:lnTo>
                  <a:lnTo>
                    <a:pt x="1435655" y="7445"/>
                  </a:lnTo>
                  <a:lnTo>
                    <a:pt x="1465770" y="27749"/>
                  </a:lnTo>
                  <a:lnTo>
                    <a:pt x="1486074" y="57864"/>
                  </a:lnTo>
                  <a:lnTo>
                    <a:pt x="1493519" y="94742"/>
                  </a:lnTo>
                  <a:lnTo>
                    <a:pt x="1493519" y="853135"/>
                  </a:lnTo>
                  <a:lnTo>
                    <a:pt x="1486074" y="890031"/>
                  </a:lnTo>
                  <a:lnTo>
                    <a:pt x="1465770" y="920162"/>
                  </a:lnTo>
                  <a:lnTo>
                    <a:pt x="1435655" y="940478"/>
                  </a:lnTo>
                  <a:lnTo>
                    <a:pt x="1398777" y="947928"/>
                  </a:lnTo>
                  <a:lnTo>
                    <a:pt x="94741" y="947928"/>
                  </a:lnTo>
                  <a:lnTo>
                    <a:pt x="57864" y="940478"/>
                  </a:lnTo>
                  <a:lnTo>
                    <a:pt x="27749" y="920162"/>
                  </a:lnTo>
                  <a:lnTo>
                    <a:pt x="7445" y="890031"/>
                  </a:lnTo>
                  <a:lnTo>
                    <a:pt x="0" y="853135"/>
                  </a:lnTo>
                  <a:lnTo>
                    <a:pt x="0" y="94742"/>
                  </a:lnTo>
                  <a:close/>
                </a:path>
              </a:pathLst>
            </a:custGeom>
            <a:ln w="25908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6" name="object 33"/>
          <p:cNvSpPr/>
          <p:nvPr/>
        </p:nvSpPr>
        <p:spPr>
          <a:xfrm>
            <a:off x="393274" y="5647321"/>
            <a:ext cx="1493520" cy="513771"/>
          </a:xfrm>
          <a:custGeom>
            <a:avLst/>
            <a:gdLst/>
            <a:ahLst/>
            <a:cxnLst/>
            <a:rect l="l" t="t" r="r" b="b"/>
            <a:pathLst>
              <a:path w="1493520" h="948054">
                <a:moveTo>
                  <a:pt x="1398777" y="0"/>
                </a:moveTo>
                <a:lnTo>
                  <a:pt x="94741" y="0"/>
                </a:lnTo>
                <a:lnTo>
                  <a:pt x="57864" y="7445"/>
                </a:lnTo>
                <a:lnTo>
                  <a:pt x="27749" y="27749"/>
                </a:lnTo>
                <a:lnTo>
                  <a:pt x="7445" y="57864"/>
                </a:lnTo>
                <a:lnTo>
                  <a:pt x="0" y="94742"/>
                </a:lnTo>
                <a:lnTo>
                  <a:pt x="0" y="853135"/>
                </a:lnTo>
                <a:lnTo>
                  <a:pt x="7445" y="890031"/>
                </a:lnTo>
                <a:lnTo>
                  <a:pt x="27749" y="920162"/>
                </a:lnTo>
                <a:lnTo>
                  <a:pt x="57864" y="940478"/>
                </a:lnTo>
                <a:lnTo>
                  <a:pt x="94741" y="947928"/>
                </a:lnTo>
                <a:lnTo>
                  <a:pt x="1398777" y="947928"/>
                </a:lnTo>
                <a:lnTo>
                  <a:pt x="1435655" y="940478"/>
                </a:lnTo>
                <a:lnTo>
                  <a:pt x="1465770" y="920162"/>
                </a:lnTo>
                <a:lnTo>
                  <a:pt x="1486074" y="890031"/>
                </a:lnTo>
                <a:lnTo>
                  <a:pt x="1493519" y="853135"/>
                </a:lnTo>
                <a:lnTo>
                  <a:pt x="1493519" y="94742"/>
                </a:lnTo>
                <a:lnTo>
                  <a:pt x="1486074" y="57864"/>
                </a:lnTo>
                <a:lnTo>
                  <a:pt x="1465770" y="27749"/>
                </a:lnTo>
                <a:lnTo>
                  <a:pt x="1435655" y="7445"/>
                </a:lnTo>
                <a:lnTo>
                  <a:pt x="1398777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 lang="uk-UA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uk-UA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підтвердження </a:t>
            </a:r>
            <a:endParaRPr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67" name="object 30"/>
          <p:cNvGrpSpPr/>
          <p:nvPr/>
        </p:nvGrpSpPr>
        <p:grpSpPr>
          <a:xfrm>
            <a:off x="1969514" y="5433884"/>
            <a:ext cx="1685925" cy="1130935"/>
            <a:chOff x="1994916" y="4607052"/>
            <a:chExt cx="1685925" cy="1130935"/>
          </a:xfrm>
        </p:grpSpPr>
        <p:sp>
          <p:nvSpPr>
            <p:cNvPr id="68" name="object 31"/>
            <p:cNvSpPr/>
            <p:nvPr/>
          </p:nvSpPr>
          <p:spPr>
            <a:xfrm>
              <a:off x="2007870" y="4620006"/>
              <a:ext cx="1493520" cy="948055"/>
            </a:xfrm>
            <a:custGeom>
              <a:avLst/>
              <a:gdLst/>
              <a:ahLst/>
              <a:cxnLst/>
              <a:rect l="l" t="t" r="r" b="b"/>
              <a:pathLst>
                <a:path w="1493520" h="948054">
                  <a:moveTo>
                    <a:pt x="1398778" y="0"/>
                  </a:moveTo>
                  <a:lnTo>
                    <a:pt x="94742" y="0"/>
                  </a:lnTo>
                  <a:lnTo>
                    <a:pt x="57864" y="7445"/>
                  </a:lnTo>
                  <a:lnTo>
                    <a:pt x="27749" y="27749"/>
                  </a:lnTo>
                  <a:lnTo>
                    <a:pt x="7445" y="57864"/>
                  </a:lnTo>
                  <a:lnTo>
                    <a:pt x="0" y="94742"/>
                  </a:lnTo>
                  <a:lnTo>
                    <a:pt x="0" y="853186"/>
                  </a:lnTo>
                  <a:lnTo>
                    <a:pt x="7445" y="890063"/>
                  </a:lnTo>
                  <a:lnTo>
                    <a:pt x="27749" y="920178"/>
                  </a:lnTo>
                  <a:lnTo>
                    <a:pt x="57864" y="940482"/>
                  </a:lnTo>
                  <a:lnTo>
                    <a:pt x="94742" y="947928"/>
                  </a:lnTo>
                  <a:lnTo>
                    <a:pt x="1398778" y="947928"/>
                  </a:lnTo>
                  <a:lnTo>
                    <a:pt x="1435655" y="940482"/>
                  </a:lnTo>
                  <a:lnTo>
                    <a:pt x="1465770" y="920178"/>
                  </a:lnTo>
                  <a:lnTo>
                    <a:pt x="1486074" y="890063"/>
                  </a:lnTo>
                  <a:lnTo>
                    <a:pt x="1493520" y="853186"/>
                  </a:lnTo>
                  <a:lnTo>
                    <a:pt x="1493520" y="94742"/>
                  </a:lnTo>
                  <a:lnTo>
                    <a:pt x="1486074" y="57864"/>
                  </a:lnTo>
                  <a:lnTo>
                    <a:pt x="1465770" y="27749"/>
                  </a:lnTo>
                  <a:lnTo>
                    <a:pt x="1435655" y="7445"/>
                  </a:lnTo>
                  <a:lnTo>
                    <a:pt x="1398778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32"/>
            <p:cNvSpPr/>
            <p:nvPr/>
          </p:nvSpPr>
          <p:spPr>
            <a:xfrm>
              <a:off x="2007870" y="4620006"/>
              <a:ext cx="1493520" cy="948055"/>
            </a:xfrm>
            <a:custGeom>
              <a:avLst/>
              <a:gdLst/>
              <a:ahLst/>
              <a:cxnLst/>
              <a:rect l="l" t="t" r="r" b="b"/>
              <a:pathLst>
                <a:path w="1493520" h="948054">
                  <a:moveTo>
                    <a:pt x="0" y="94742"/>
                  </a:moveTo>
                  <a:lnTo>
                    <a:pt x="7445" y="57864"/>
                  </a:lnTo>
                  <a:lnTo>
                    <a:pt x="27749" y="27749"/>
                  </a:lnTo>
                  <a:lnTo>
                    <a:pt x="57864" y="7445"/>
                  </a:lnTo>
                  <a:lnTo>
                    <a:pt x="94742" y="0"/>
                  </a:lnTo>
                  <a:lnTo>
                    <a:pt x="1398778" y="0"/>
                  </a:lnTo>
                  <a:lnTo>
                    <a:pt x="1435655" y="7445"/>
                  </a:lnTo>
                  <a:lnTo>
                    <a:pt x="1465770" y="27749"/>
                  </a:lnTo>
                  <a:lnTo>
                    <a:pt x="1486074" y="57864"/>
                  </a:lnTo>
                  <a:lnTo>
                    <a:pt x="1493520" y="94742"/>
                  </a:lnTo>
                  <a:lnTo>
                    <a:pt x="1493520" y="853186"/>
                  </a:lnTo>
                  <a:lnTo>
                    <a:pt x="1486074" y="890063"/>
                  </a:lnTo>
                  <a:lnTo>
                    <a:pt x="1465770" y="920178"/>
                  </a:lnTo>
                  <a:lnTo>
                    <a:pt x="1435655" y="940482"/>
                  </a:lnTo>
                  <a:lnTo>
                    <a:pt x="1398778" y="947928"/>
                  </a:lnTo>
                  <a:lnTo>
                    <a:pt x="94742" y="947928"/>
                  </a:lnTo>
                  <a:lnTo>
                    <a:pt x="57864" y="940482"/>
                  </a:lnTo>
                  <a:lnTo>
                    <a:pt x="27749" y="920178"/>
                  </a:lnTo>
                  <a:lnTo>
                    <a:pt x="7445" y="890063"/>
                  </a:lnTo>
                  <a:lnTo>
                    <a:pt x="0" y="853186"/>
                  </a:lnTo>
                  <a:lnTo>
                    <a:pt x="0" y="94742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33"/>
            <p:cNvSpPr/>
            <p:nvPr/>
          </p:nvSpPr>
          <p:spPr>
            <a:xfrm>
              <a:off x="2173986" y="4776978"/>
              <a:ext cx="1493520" cy="948055"/>
            </a:xfrm>
            <a:custGeom>
              <a:avLst/>
              <a:gdLst/>
              <a:ahLst/>
              <a:cxnLst/>
              <a:rect l="l" t="t" r="r" b="b"/>
              <a:pathLst>
                <a:path w="1493520" h="948054">
                  <a:moveTo>
                    <a:pt x="1398777" y="0"/>
                  </a:moveTo>
                  <a:lnTo>
                    <a:pt x="94741" y="0"/>
                  </a:lnTo>
                  <a:lnTo>
                    <a:pt x="57864" y="7445"/>
                  </a:lnTo>
                  <a:lnTo>
                    <a:pt x="27749" y="27749"/>
                  </a:lnTo>
                  <a:lnTo>
                    <a:pt x="7445" y="57864"/>
                  </a:lnTo>
                  <a:lnTo>
                    <a:pt x="0" y="94742"/>
                  </a:lnTo>
                  <a:lnTo>
                    <a:pt x="0" y="853135"/>
                  </a:lnTo>
                  <a:lnTo>
                    <a:pt x="7445" y="890031"/>
                  </a:lnTo>
                  <a:lnTo>
                    <a:pt x="27749" y="920162"/>
                  </a:lnTo>
                  <a:lnTo>
                    <a:pt x="57864" y="940478"/>
                  </a:lnTo>
                  <a:lnTo>
                    <a:pt x="94741" y="947928"/>
                  </a:lnTo>
                  <a:lnTo>
                    <a:pt x="1398777" y="947928"/>
                  </a:lnTo>
                  <a:lnTo>
                    <a:pt x="1435655" y="940478"/>
                  </a:lnTo>
                  <a:lnTo>
                    <a:pt x="1465770" y="920162"/>
                  </a:lnTo>
                  <a:lnTo>
                    <a:pt x="1486074" y="890031"/>
                  </a:lnTo>
                  <a:lnTo>
                    <a:pt x="1493519" y="853135"/>
                  </a:lnTo>
                  <a:lnTo>
                    <a:pt x="1493519" y="94742"/>
                  </a:lnTo>
                  <a:lnTo>
                    <a:pt x="1486074" y="57864"/>
                  </a:lnTo>
                  <a:lnTo>
                    <a:pt x="1465770" y="27749"/>
                  </a:lnTo>
                  <a:lnTo>
                    <a:pt x="1435655" y="7445"/>
                  </a:lnTo>
                  <a:lnTo>
                    <a:pt x="1398777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34"/>
            <p:cNvSpPr/>
            <p:nvPr/>
          </p:nvSpPr>
          <p:spPr>
            <a:xfrm>
              <a:off x="2173986" y="4776978"/>
              <a:ext cx="1493520" cy="948055"/>
            </a:xfrm>
            <a:custGeom>
              <a:avLst/>
              <a:gdLst/>
              <a:ahLst/>
              <a:cxnLst/>
              <a:rect l="l" t="t" r="r" b="b"/>
              <a:pathLst>
                <a:path w="1493520" h="948054">
                  <a:moveTo>
                    <a:pt x="0" y="94742"/>
                  </a:moveTo>
                  <a:lnTo>
                    <a:pt x="7445" y="57864"/>
                  </a:lnTo>
                  <a:lnTo>
                    <a:pt x="27749" y="27749"/>
                  </a:lnTo>
                  <a:lnTo>
                    <a:pt x="57864" y="7445"/>
                  </a:lnTo>
                  <a:lnTo>
                    <a:pt x="94741" y="0"/>
                  </a:lnTo>
                  <a:lnTo>
                    <a:pt x="1398777" y="0"/>
                  </a:lnTo>
                  <a:lnTo>
                    <a:pt x="1435655" y="7445"/>
                  </a:lnTo>
                  <a:lnTo>
                    <a:pt x="1465770" y="27749"/>
                  </a:lnTo>
                  <a:lnTo>
                    <a:pt x="1486074" y="57864"/>
                  </a:lnTo>
                  <a:lnTo>
                    <a:pt x="1493519" y="94742"/>
                  </a:lnTo>
                  <a:lnTo>
                    <a:pt x="1493519" y="853135"/>
                  </a:lnTo>
                  <a:lnTo>
                    <a:pt x="1486074" y="890031"/>
                  </a:lnTo>
                  <a:lnTo>
                    <a:pt x="1465770" y="920162"/>
                  </a:lnTo>
                  <a:lnTo>
                    <a:pt x="1435655" y="940478"/>
                  </a:lnTo>
                  <a:lnTo>
                    <a:pt x="1398777" y="947928"/>
                  </a:lnTo>
                  <a:lnTo>
                    <a:pt x="94741" y="947928"/>
                  </a:lnTo>
                  <a:lnTo>
                    <a:pt x="57864" y="940478"/>
                  </a:lnTo>
                  <a:lnTo>
                    <a:pt x="27749" y="920162"/>
                  </a:lnTo>
                  <a:lnTo>
                    <a:pt x="7445" y="890031"/>
                  </a:lnTo>
                  <a:lnTo>
                    <a:pt x="0" y="853135"/>
                  </a:lnTo>
                  <a:lnTo>
                    <a:pt x="0" y="94742"/>
                  </a:lnTo>
                  <a:close/>
                </a:path>
              </a:pathLst>
            </a:custGeom>
            <a:ln w="25908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2" name="object 33"/>
          <p:cNvSpPr/>
          <p:nvPr/>
        </p:nvSpPr>
        <p:spPr>
          <a:xfrm>
            <a:off x="2141344" y="5620182"/>
            <a:ext cx="1438785" cy="774711"/>
          </a:xfrm>
          <a:custGeom>
            <a:avLst/>
            <a:gdLst/>
            <a:ahLst/>
            <a:cxnLst/>
            <a:rect l="l" t="t" r="r" b="b"/>
            <a:pathLst>
              <a:path w="1493520" h="948054">
                <a:moveTo>
                  <a:pt x="1398777" y="0"/>
                </a:moveTo>
                <a:lnTo>
                  <a:pt x="94741" y="0"/>
                </a:lnTo>
                <a:lnTo>
                  <a:pt x="57864" y="7445"/>
                </a:lnTo>
                <a:lnTo>
                  <a:pt x="27749" y="27749"/>
                </a:lnTo>
                <a:lnTo>
                  <a:pt x="7445" y="57864"/>
                </a:lnTo>
                <a:lnTo>
                  <a:pt x="0" y="94742"/>
                </a:lnTo>
                <a:lnTo>
                  <a:pt x="0" y="853135"/>
                </a:lnTo>
                <a:lnTo>
                  <a:pt x="7445" y="890031"/>
                </a:lnTo>
                <a:lnTo>
                  <a:pt x="27749" y="920162"/>
                </a:lnTo>
                <a:lnTo>
                  <a:pt x="57864" y="940478"/>
                </a:lnTo>
                <a:lnTo>
                  <a:pt x="94741" y="947928"/>
                </a:lnTo>
                <a:lnTo>
                  <a:pt x="1398777" y="947928"/>
                </a:lnTo>
                <a:lnTo>
                  <a:pt x="1435655" y="940478"/>
                </a:lnTo>
                <a:lnTo>
                  <a:pt x="1465770" y="920162"/>
                </a:lnTo>
                <a:lnTo>
                  <a:pt x="1486074" y="890031"/>
                </a:lnTo>
                <a:lnTo>
                  <a:pt x="1493519" y="853135"/>
                </a:lnTo>
                <a:lnTo>
                  <a:pt x="1493519" y="94742"/>
                </a:lnTo>
                <a:lnTo>
                  <a:pt x="1486074" y="57864"/>
                </a:lnTo>
                <a:lnTo>
                  <a:pt x="1465770" y="27749"/>
                </a:lnTo>
                <a:lnTo>
                  <a:pt x="1435655" y="7445"/>
                </a:lnTo>
                <a:lnTo>
                  <a:pt x="1398777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pPr algn="ctr"/>
            <a:endParaRPr lang="uk-UA" dirty="0" smtClean="0"/>
          </a:p>
          <a:p>
            <a:pPr algn="ctr"/>
            <a:r>
              <a:rPr lang="uk-UA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обстеження</a:t>
            </a:r>
            <a:endParaRPr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73" name="object 37"/>
          <p:cNvGrpSpPr/>
          <p:nvPr/>
        </p:nvGrpSpPr>
        <p:grpSpPr>
          <a:xfrm>
            <a:off x="3769741" y="5457609"/>
            <a:ext cx="1684020" cy="1130935"/>
            <a:chOff x="3820667" y="4607052"/>
            <a:chExt cx="1684020" cy="1130935"/>
          </a:xfrm>
        </p:grpSpPr>
        <p:sp>
          <p:nvSpPr>
            <p:cNvPr id="74" name="object 38"/>
            <p:cNvSpPr/>
            <p:nvPr/>
          </p:nvSpPr>
          <p:spPr>
            <a:xfrm>
              <a:off x="3833621" y="4620006"/>
              <a:ext cx="1492250" cy="948055"/>
            </a:xfrm>
            <a:custGeom>
              <a:avLst/>
              <a:gdLst/>
              <a:ahLst/>
              <a:cxnLst/>
              <a:rect l="l" t="t" r="r" b="b"/>
              <a:pathLst>
                <a:path w="1492250" h="948054">
                  <a:moveTo>
                    <a:pt x="1397253" y="0"/>
                  </a:moveTo>
                  <a:lnTo>
                    <a:pt x="94741" y="0"/>
                  </a:lnTo>
                  <a:lnTo>
                    <a:pt x="57864" y="7445"/>
                  </a:lnTo>
                  <a:lnTo>
                    <a:pt x="27749" y="27749"/>
                  </a:lnTo>
                  <a:lnTo>
                    <a:pt x="7445" y="57864"/>
                  </a:lnTo>
                  <a:lnTo>
                    <a:pt x="0" y="94742"/>
                  </a:lnTo>
                  <a:lnTo>
                    <a:pt x="0" y="853186"/>
                  </a:lnTo>
                  <a:lnTo>
                    <a:pt x="7445" y="890063"/>
                  </a:lnTo>
                  <a:lnTo>
                    <a:pt x="27749" y="920178"/>
                  </a:lnTo>
                  <a:lnTo>
                    <a:pt x="57864" y="940482"/>
                  </a:lnTo>
                  <a:lnTo>
                    <a:pt x="94741" y="947928"/>
                  </a:lnTo>
                  <a:lnTo>
                    <a:pt x="1397253" y="947928"/>
                  </a:lnTo>
                  <a:lnTo>
                    <a:pt x="1434131" y="940482"/>
                  </a:lnTo>
                  <a:lnTo>
                    <a:pt x="1464246" y="920178"/>
                  </a:lnTo>
                  <a:lnTo>
                    <a:pt x="1484550" y="890063"/>
                  </a:lnTo>
                  <a:lnTo>
                    <a:pt x="1491995" y="853186"/>
                  </a:lnTo>
                  <a:lnTo>
                    <a:pt x="1491995" y="94742"/>
                  </a:lnTo>
                  <a:lnTo>
                    <a:pt x="1484550" y="57864"/>
                  </a:lnTo>
                  <a:lnTo>
                    <a:pt x="1464246" y="27749"/>
                  </a:lnTo>
                  <a:lnTo>
                    <a:pt x="1434131" y="7445"/>
                  </a:lnTo>
                  <a:lnTo>
                    <a:pt x="1397253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39"/>
            <p:cNvSpPr/>
            <p:nvPr/>
          </p:nvSpPr>
          <p:spPr>
            <a:xfrm>
              <a:off x="3833621" y="4620006"/>
              <a:ext cx="1492250" cy="948055"/>
            </a:xfrm>
            <a:custGeom>
              <a:avLst/>
              <a:gdLst/>
              <a:ahLst/>
              <a:cxnLst/>
              <a:rect l="l" t="t" r="r" b="b"/>
              <a:pathLst>
                <a:path w="1492250" h="948054">
                  <a:moveTo>
                    <a:pt x="0" y="94742"/>
                  </a:moveTo>
                  <a:lnTo>
                    <a:pt x="7445" y="57864"/>
                  </a:lnTo>
                  <a:lnTo>
                    <a:pt x="27749" y="27749"/>
                  </a:lnTo>
                  <a:lnTo>
                    <a:pt x="57864" y="7445"/>
                  </a:lnTo>
                  <a:lnTo>
                    <a:pt x="94741" y="0"/>
                  </a:lnTo>
                  <a:lnTo>
                    <a:pt x="1397253" y="0"/>
                  </a:lnTo>
                  <a:lnTo>
                    <a:pt x="1434131" y="7445"/>
                  </a:lnTo>
                  <a:lnTo>
                    <a:pt x="1464246" y="27749"/>
                  </a:lnTo>
                  <a:lnTo>
                    <a:pt x="1484550" y="57864"/>
                  </a:lnTo>
                  <a:lnTo>
                    <a:pt x="1491995" y="94742"/>
                  </a:lnTo>
                  <a:lnTo>
                    <a:pt x="1491995" y="853186"/>
                  </a:lnTo>
                  <a:lnTo>
                    <a:pt x="1484550" y="890063"/>
                  </a:lnTo>
                  <a:lnTo>
                    <a:pt x="1464246" y="920178"/>
                  </a:lnTo>
                  <a:lnTo>
                    <a:pt x="1434131" y="940482"/>
                  </a:lnTo>
                  <a:lnTo>
                    <a:pt x="1397253" y="947928"/>
                  </a:lnTo>
                  <a:lnTo>
                    <a:pt x="94741" y="947928"/>
                  </a:lnTo>
                  <a:lnTo>
                    <a:pt x="57864" y="940482"/>
                  </a:lnTo>
                  <a:lnTo>
                    <a:pt x="27749" y="920178"/>
                  </a:lnTo>
                  <a:lnTo>
                    <a:pt x="7445" y="890063"/>
                  </a:lnTo>
                  <a:lnTo>
                    <a:pt x="0" y="853186"/>
                  </a:lnTo>
                  <a:lnTo>
                    <a:pt x="0" y="94742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40"/>
            <p:cNvSpPr/>
            <p:nvPr/>
          </p:nvSpPr>
          <p:spPr>
            <a:xfrm>
              <a:off x="3998213" y="4776978"/>
              <a:ext cx="1493520" cy="948055"/>
            </a:xfrm>
            <a:custGeom>
              <a:avLst/>
              <a:gdLst/>
              <a:ahLst/>
              <a:cxnLst/>
              <a:rect l="l" t="t" r="r" b="b"/>
              <a:pathLst>
                <a:path w="1493520" h="948054">
                  <a:moveTo>
                    <a:pt x="1398777" y="0"/>
                  </a:moveTo>
                  <a:lnTo>
                    <a:pt x="94741" y="0"/>
                  </a:lnTo>
                  <a:lnTo>
                    <a:pt x="57864" y="7445"/>
                  </a:lnTo>
                  <a:lnTo>
                    <a:pt x="27749" y="27749"/>
                  </a:lnTo>
                  <a:lnTo>
                    <a:pt x="7445" y="57864"/>
                  </a:lnTo>
                  <a:lnTo>
                    <a:pt x="0" y="94742"/>
                  </a:lnTo>
                  <a:lnTo>
                    <a:pt x="0" y="853135"/>
                  </a:lnTo>
                  <a:lnTo>
                    <a:pt x="7445" y="890031"/>
                  </a:lnTo>
                  <a:lnTo>
                    <a:pt x="27749" y="920162"/>
                  </a:lnTo>
                  <a:lnTo>
                    <a:pt x="57864" y="940478"/>
                  </a:lnTo>
                  <a:lnTo>
                    <a:pt x="94741" y="947928"/>
                  </a:lnTo>
                  <a:lnTo>
                    <a:pt x="1398777" y="947928"/>
                  </a:lnTo>
                  <a:lnTo>
                    <a:pt x="1435655" y="940478"/>
                  </a:lnTo>
                  <a:lnTo>
                    <a:pt x="1465770" y="920162"/>
                  </a:lnTo>
                  <a:lnTo>
                    <a:pt x="1486074" y="890031"/>
                  </a:lnTo>
                  <a:lnTo>
                    <a:pt x="1493520" y="853135"/>
                  </a:lnTo>
                  <a:lnTo>
                    <a:pt x="1493520" y="94742"/>
                  </a:lnTo>
                  <a:lnTo>
                    <a:pt x="1486074" y="57864"/>
                  </a:lnTo>
                  <a:lnTo>
                    <a:pt x="1465770" y="27749"/>
                  </a:lnTo>
                  <a:lnTo>
                    <a:pt x="1435655" y="7445"/>
                  </a:lnTo>
                  <a:lnTo>
                    <a:pt x="1398777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41"/>
            <p:cNvSpPr/>
            <p:nvPr/>
          </p:nvSpPr>
          <p:spPr>
            <a:xfrm>
              <a:off x="3998213" y="4776978"/>
              <a:ext cx="1493520" cy="948055"/>
            </a:xfrm>
            <a:custGeom>
              <a:avLst/>
              <a:gdLst/>
              <a:ahLst/>
              <a:cxnLst/>
              <a:rect l="l" t="t" r="r" b="b"/>
              <a:pathLst>
                <a:path w="1493520" h="948054">
                  <a:moveTo>
                    <a:pt x="0" y="94742"/>
                  </a:moveTo>
                  <a:lnTo>
                    <a:pt x="7445" y="57864"/>
                  </a:lnTo>
                  <a:lnTo>
                    <a:pt x="27749" y="27749"/>
                  </a:lnTo>
                  <a:lnTo>
                    <a:pt x="57864" y="7445"/>
                  </a:lnTo>
                  <a:lnTo>
                    <a:pt x="94741" y="0"/>
                  </a:lnTo>
                  <a:lnTo>
                    <a:pt x="1398777" y="0"/>
                  </a:lnTo>
                  <a:lnTo>
                    <a:pt x="1435655" y="7445"/>
                  </a:lnTo>
                  <a:lnTo>
                    <a:pt x="1465770" y="27749"/>
                  </a:lnTo>
                  <a:lnTo>
                    <a:pt x="1486074" y="57864"/>
                  </a:lnTo>
                  <a:lnTo>
                    <a:pt x="1493520" y="94742"/>
                  </a:lnTo>
                  <a:lnTo>
                    <a:pt x="1493520" y="853135"/>
                  </a:lnTo>
                  <a:lnTo>
                    <a:pt x="1486074" y="890031"/>
                  </a:lnTo>
                  <a:lnTo>
                    <a:pt x="1465770" y="920162"/>
                  </a:lnTo>
                  <a:lnTo>
                    <a:pt x="1435655" y="940478"/>
                  </a:lnTo>
                  <a:lnTo>
                    <a:pt x="1398777" y="947928"/>
                  </a:lnTo>
                  <a:lnTo>
                    <a:pt x="94741" y="947928"/>
                  </a:lnTo>
                  <a:lnTo>
                    <a:pt x="57864" y="940478"/>
                  </a:lnTo>
                  <a:lnTo>
                    <a:pt x="27749" y="920162"/>
                  </a:lnTo>
                  <a:lnTo>
                    <a:pt x="7445" y="890031"/>
                  </a:lnTo>
                  <a:lnTo>
                    <a:pt x="0" y="853135"/>
                  </a:lnTo>
                  <a:lnTo>
                    <a:pt x="0" y="94742"/>
                  </a:lnTo>
                  <a:close/>
                </a:path>
              </a:pathLst>
            </a:custGeom>
            <a:ln w="25908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8" name="object 40"/>
          <p:cNvSpPr/>
          <p:nvPr/>
        </p:nvSpPr>
        <p:spPr>
          <a:xfrm>
            <a:off x="3981535" y="5690481"/>
            <a:ext cx="1405426" cy="774712"/>
          </a:xfrm>
          <a:custGeom>
            <a:avLst/>
            <a:gdLst/>
            <a:ahLst/>
            <a:cxnLst/>
            <a:rect l="l" t="t" r="r" b="b"/>
            <a:pathLst>
              <a:path w="1493520" h="948054">
                <a:moveTo>
                  <a:pt x="1398777" y="0"/>
                </a:moveTo>
                <a:lnTo>
                  <a:pt x="94741" y="0"/>
                </a:lnTo>
                <a:lnTo>
                  <a:pt x="57864" y="7445"/>
                </a:lnTo>
                <a:lnTo>
                  <a:pt x="27749" y="27749"/>
                </a:lnTo>
                <a:lnTo>
                  <a:pt x="7445" y="57864"/>
                </a:lnTo>
                <a:lnTo>
                  <a:pt x="0" y="94742"/>
                </a:lnTo>
                <a:lnTo>
                  <a:pt x="0" y="853135"/>
                </a:lnTo>
                <a:lnTo>
                  <a:pt x="7445" y="890031"/>
                </a:lnTo>
                <a:lnTo>
                  <a:pt x="27749" y="920162"/>
                </a:lnTo>
                <a:lnTo>
                  <a:pt x="57864" y="940478"/>
                </a:lnTo>
                <a:lnTo>
                  <a:pt x="94741" y="947928"/>
                </a:lnTo>
                <a:lnTo>
                  <a:pt x="1398777" y="947928"/>
                </a:lnTo>
                <a:lnTo>
                  <a:pt x="1435655" y="940478"/>
                </a:lnTo>
                <a:lnTo>
                  <a:pt x="1465770" y="920162"/>
                </a:lnTo>
                <a:lnTo>
                  <a:pt x="1486074" y="890031"/>
                </a:lnTo>
                <a:lnTo>
                  <a:pt x="1493520" y="853135"/>
                </a:lnTo>
                <a:lnTo>
                  <a:pt x="1493520" y="94742"/>
                </a:lnTo>
                <a:lnTo>
                  <a:pt x="1486074" y="57864"/>
                </a:lnTo>
                <a:lnTo>
                  <a:pt x="1465770" y="27749"/>
                </a:lnTo>
                <a:lnTo>
                  <a:pt x="1435655" y="7445"/>
                </a:lnTo>
                <a:lnTo>
                  <a:pt x="1398777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r>
              <a:rPr lang="uk-UA" dirty="0" smtClean="0"/>
              <a:t>   </a:t>
            </a:r>
          </a:p>
          <a:p>
            <a:pPr algn="ctr"/>
            <a:r>
              <a:rPr lang="uk-UA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опитування</a:t>
            </a:r>
            <a:r>
              <a:rPr lang="uk-UA" dirty="0" smtClean="0"/>
              <a:t> </a:t>
            </a:r>
            <a:endParaRPr dirty="0"/>
          </a:p>
        </p:txBody>
      </p:sp>
      <p:grpSp>
        <p:nvGrpSpPr>
          <p:cNvPr id="79" name="object 43"/>
          <p:cNvGrpSpPr/>
          <p:nvPr/>
        </p:nvGrpSpPr>
        <p:grpSpPr>
          <a:xfrm>
            <a:off x="5574830" y="5444337"/>
            <a:ext cx="1685925" cy="1130935"/>
            <a:chOff x="5644896" y="4607052"/>
            <a:chExt cx="1685925" cy="1130935"/>
          </a:xfrm>
        </p:grpSpPr>
        <p:sp>
          <p:nvSpPr>
            <p:cNvPr id="80" name="object 44"/>
            <p:cNvSpPr/>
            <p:nvPr/>
          </p:nvSpPr>
          <p:spPr>
            <a:xfrm>
              <a:off x="5657850" y="4620006"/>
              <a:ext cx="1493520" cy="948055"/>
            </a:xfrm>
            <a:custGeom>
              <a:avLst/>
              <a:gdLst/>
              <a:ahLst/>
              <a:cxnLst/>
              <a:rect l="l" t="t" r="r" b="b"/>
              <a:pathLst>
                <a:path w="1493520" h="948054">
                  <a:moveTo>
                    <a:pt x="1398777" y="0"/>
                  </a:moveTo>
                  <a:lnTo>
                    <a:pt x="94741" y="0"/>
                  </a:lnTo>
                  <a:lnTo>
                    <a:pt x="57864" y="7445"/>
                  </a:lnTo>
                  <a:lnTo>
                    <a:pt x="27749" y="27749"/>
                  </a:lnTo>
                  <a:lnTo>
                    <a:pt x="7445" y="57864"/>
                  </a:lnTo>
                  <a:lnTo>
                    <a:pt x="0" y="94742"/>
                  </a:lnTo>
                  <a:lnTo>
                    <a:pt x="0" y="853186"/>
                  </a:lnTo>
                  <a:lnTo>
                    <a:pt x="7445" y="890063"/>
                  </a:lnTo>
                  <a:lnTo>
                    <a:pt x="27749" y="920178"/>
                  </a:lnTo>
                  <a:lnTo>
                    <a:pt x="57864" y="940482"/>
                  </a:lnTo>
                  <a:lnTo>
                    <a:pt x="94741" y="947928"/>
                  </a:lnTo>
                  <a:lnTo>
                    <a:pt x="1398777" y="947928"/>
                  </a:lnTo>
                  <a:lnTo>
                    <a:pt x="1435655" y="940482"/>
                  </a:lnTo>
                  <a:lnTo>
                    <a:pt x="1465770" y="920178"/>
                  </a:lnTo>
                  <a:lnTo>
                    <a:pt x="1486074" y="890063"/>
                  </a:lnTo>
                  <a:lnTo>
                    <a:pt x="1493520" y="853186"/>
                  </a:lnTo>
                  <a:lnTo>
                    <a:pt x="1493520" y="94742"/>
                  </a:lnTo>
                  <a:lnTo>
                    <a:pt x="1486074" y="57864"/>
                  </a:lnTo>
                  <a:lnTo>
                    <a:pt x="1465770" y="27749"/>
                  </a:lnTo>
                  <a:lnTo>
                    <a:pt x="1435655" y="7445"/>
                  </a:lnTo>
                  <a:lnTo>
                    <a:pt x="1398777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45"/>
            <p:cNvSpPr/>
            <p:nvPr/>
          </p:nvSpPr>
          <p:spPr>
            <a:xfrm>
              <a:off x="5657850" y="4620006"/>
              <a:ext cx="1493520" cy="948055"/>
            </a:xfrm>
            <a:custGeom>
              <a:avLst/>
              <a:gdLst/>
              <a:ahLst/>
              <a:cxnLst/>
              <a:rect l="l" t="t" r="r" b="b"/>
              <a:pathLst>
                <a:path w="1493520" h="948054">
                  <a:moveTo>
                    <a:pt x="0" y="94742"/>
                  </a:moveTo>
                  <a:lnTo>
                    <a:pt x="7445" y="57864"/>
                  </a:lnTo>
                  <a:lnTo>
                    <a:pt x="27749" y="27749"/>
                  </a:lnTo>
                  <a:lnTo>
                    <a:pt x="57864" y="7445"/>
                  </a:lnTo>
                  <a:lnTo>
                    <a:pt x="94741" y="0"/>
                  </a:lnTo>
                  <a:lnTo>
                    <a:pt x="1398777" y="0"/>
                  </a:lnTo>
                  <a:lnTo>
                    <a:pt x="1435655" y="7445"/>
                  </a:lnTo>
                  <a:lnTo>
                    <a:pt x="1465770" y="27749"/>
                  </a:lnTo>
                  <a:lnTo>
                    <a:pt x="1486074" y="57864"/>
                  </a:lnTo>
                  <a:lnTo>
                    <a:pt x="1493520" y="94742"/>
                  </a:lnTo>
                  <a:lnTo>
                    <a:pt x="1493520" y="853186"/>
                  </a:lnTo>
                  <a:lnTo>
                    <a:pt x="1486074" y="890063"/>
                  </a:lnTo>
                  <a:lnTo>
                    <a:pt x="1465770" y="920178"/>
                  </a:lnTo>
                  <a:lnTo>
                    <a:pt x="1435655" y="940482"/>
                  </a:lnTo>
                  <a:lnTo>
                    <a:pt x="1398777" y="947928"/>
                  </a:lnTo>
                  <a:lnTo>
                    <a:pt x="94741" y="947928"/>
                  </a:lnTo>
                  <a:lnTo>
                    <a:pt x="57864" y="940482"/>
                  </a:lnTo>
                  <a:lnTo>
                    <a:pt x="27749" y="920178"/>
                  </a:lnTo>
                  <a:lnTo>
                    <a:pt x="7445" y="890063"/>
                  </a:lnTo>
                  <a:lnTo>
                    <a:pt x="0" y="853186"/>
                  </a:lnTo>
                  <a:lnTo>
                    <a:pt x="0" y="94742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46"/>
            <p:cNvSpPr/>
            <p:nvPr/>
          </p:nvSpPr>
          <p:spPr>
            <a:xfrm>
              <a:off x="5823966" y="4776978"/>
              <a:ext cx="1493520" cy="948055"/>
            </a:xfrm>
            <a:custGeom>
              <a:avLst/>
              <a:gdLst/>
              <a:ahLst/>
              <a:cxnLst/>
              <a:rect l="l" t="t" r="r" b="b"/>
              <a:pathLst>
                <a:path w="1493520" h="948054">
                  <a:moveTo>
                    <a:pt x="1398778" y="0"/>
                  </a:moveTo>
                  <a:lnTo>
                    <a:pt x="94742" y="0"/>
                  </a:lnTo>
                  <a:lnTo>
                    <a:pt x="57864" y="7445"/>
                  </a:lnTo>
                  <a:lnTo>
                    <a:pt x="27749" y="27749"/>
                  </a:lnTo>
                  <a:lnTo>
                    <a:pt x="7445" y="57864"/>
                  </a:lnTo>
                  <a:lnTo>
                    <a:pt x="0" y="94742"/>
                  </a:lnTo>
                  <a:lnTo>
                    <a:pt x="0" y="853135"/>
                  </a:lnTo>
                  <a:lnTo>
                    <a:pt x="7445" y="890031"/>
                  </a:lnTo>
                  <a:lnTo>
                    <a:pt x="27749" y="920162"/>
                  </a:lnTo>
                  <a:lnTo>
                    <a:pt x="57864" y="940478"/>
                  </a:lnTo>
                  <a:lnTo>
                    <a:pt x="94742" y="947928"/>
                  </a:lnTo>
                  <a:lnTo>
                    <a:pt x="1398778" y="947928"/>
                  </a:lnTo>
                  <a:lnTo>
                    <a:pt x="1435655" y="940478"/>
                  </a:lnTo>
                  <a:lnTo>
                    <a:pt x="1465770" y="920162"/>
                  </a:lnTo>
                  <a:lnTo>
                    <a:pt x="1486074" y="890031"/>
                  </a:lnTo>
                  <a:lnTo>
                    <a:pt x="1493519" y="853135"/>
                  </a:lnTo>
                  <a:lnTo>
                    <a:pt x="1493519" y="94742"/>
                  </a:lnTo>
                  <a:lnTo>
                    <a:pt x="1486074" y="57864"/>
                  </a:lnTo>
                  <a:lnTo>
                    <a:pt x="1465770" y="27749"/>
                  </a:lnTo>
                  <a:lnTo>
                    <a:pt x="1435655" y="7445"/>
                  </a:lnTo>
                  <a:lnTo>
                    <a:pt x="1398778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47"/>
            <p:cNvSpPr/>
            <p:nvPr/>
          </p:nvSpPr>
          <p:spPr>
            <a:xfrm>
              <a:off x="5823966" y="4776978"/>
              <a:ext cx="1493520" cy="948055"/>
            </a:xfrm>
            <a:custGeom>
              <a:avLst/>
              <a:gdLst/>
              <a:ahLst/>
              <a:cxnLst/>
              <a:rect l="l" t="t" r="r" b="b"/>
              <a:pathLst>
                <a:path w="1493520" h="948054">
                  <a:moveTo>
                    <a:pt x="0" y="94742"/>
                  </a:moveTo>
                  <a:lnTo>
                    <a:pt x="7445" y="57864"/>
                  </a:lnTo>
                  <a:lnTo>
                    <a:pt x="27749" y="27749"/>
                  </a:lnTo>
                  <a:lnTo>
                    <a:pt x="57864" y="7445"/>
                  </a:lnTo>
                  <a:lnTo>
                    <a:pt x="94742" y="0"/>
                  </a:lnTo>
                  <a:lnTo>
                    <a:pt x="1398778" y="0"/>
                  </a:lnTo>
                  <a:lnTo>
                    <a:pt x="1435655" y="7445"/>
                  </a:lnTo>
                  <a:lnTo>
                    <a:pt x="1465770" y="27749"/>
                  </a:lnTo>
                  <a:lnTo>
                    <a:pt x="1486074" y="57864"/>
                  </a:lnTo>
                  <a:lnTo>
                    <a:pt x="1493519" y="94742"/>
                  </a:lnTo>
                  <a:lnTo>
                    <a:pt x="1493519" y="853135"/>
                  </a:lnTo>
                  <a:lnTo>
                    <a:pt x="1486074" y="890031"/>
                  </a:lnTo>
                  <a:lnTo>
                    <a:pt x="1465770" y="920162"/>
                  </a:lnTo>
                  <a:lnTo>
                    <a:pt x="1435655" y="940478"/>
                  </a:lnTo>
                  <a:lnTo>
                    <a:pt x="1398778" y="947928"/>
                  </a:lnTo>
                  <a:lnTo>
                    <a:pt x="94742" y="947928"/>
                  </a:lnTo>
                  <a:lnTo>
                    <a:pt x="57864" y="940478"/>
                  </a:lnTo>
                  <a:lnTo>
                    <a:pt x="27749" y="920162"/>
                  </a:lnTo>
                  <a:lnTo>
                    <a:pt x="7445" y="890031"/>
                  </a:lnTo>
                  <a:lnTo>
                    <a:pt x="0" y="853135"/>
                  </a:lnTo>
                  <a:lnTo>
                    <a:pt x="0" y="94742"/>
                  </a:lnTo>
                  <a:close/>
                </a:path>
              </a:pathLst>
            </a:custGeom>
            <a:ln w="25908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4" name="object 40"/>
          <p:cNvSpPr/>
          <p:nvPr/>
        </p:nvSpPr>
        <p:spPr>
          <a:xfrm>
            <a:off x="5803180" y="5627535"/>
            <a:ext cx="1332084" cy="620865"/>
          </a:xfrm>
          <a:custGeom>
            <a:avLst/>
            <a:gdLst/>
            <a:ahLst/>
            <a:cxnLst/>
            <a:rect l="l" t="t" r="r" b="b"/>
            <a:pathLst>
              <a:path w="1493520" h="948054">
                <a:moveTo>
                  <a:pt x="1398777" y="0"/>
                </a:moveTo>
                <a:lnTo>
                  <a:pt x="94741" y="0"/>
                </a:lnTo>
                <a:lnTo>
                  <a:pt x="57864" y="7445"/>
                </a:lnTo>
                <a:lnTo>
                  <a:pt x="27749" y="27749"/>
                </a:lnTo>
                <a:lnTo>
                  <a:pt x="7445" y="57864"/>
                </a:lnTo>
                <a:lnTo>
                  <a:pt x="0" y="94742"/>
                </a:lnTo>
                <a:lnTo>
                  <a:pt x="0" y="853135"/>
                </a:lnTo>
                <a:lnTo>
                  <a:pt x="7445" y="890031"/>
                </a:lnTo>
                <a:lnTo>
                  <a:pt x="27749" y="920162"/>
                </a:lnTo>
                <a:lnTo>
                  <a:pt x="57864" y="940478"/>
                </a:lnTo>
                <a:lnTo>
                  <a:pt x="94741" y="947928"/>
                </a:lnTo>
                <a:lnTo>
                  <a:pt x="1398777" y="947928"/>
                </a:lnTo>
                <a:lnTo>
                  <a:pt x="1435655" y="940478"/>
                </a:lnTo>
                <a:lnTo>
                  <a:pt x="1465770" y="920162"/>
                </a:lnTo>
                <a:lnTo>
                  <a:pt x="1486074" y="890031"/>
                </a:lnTo>
                <a:lnTo>
                  <a:pt x="1493520" y="853135"/>
                </a:lnTo>
                <a:lnTo>
                  <a:pt x="1493520" y="94742"/>
                </a:lnTo>
                <a:lnTo>
                  <a:pt x="1486074" y="57864"/>
                </a:lnTo>
                <a:lnTo>
                  <a:pt x="1465770" y="27749"/>
                </a:lnTo>
                <a:lnTo>
                  <a:pt x="1435655" y="7445"/>
                </a:lnTo>
                <a:lnTo>
                  <a:pt x="1398777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pPr algn="ctr"/>
            <a:endParaRPr lang="uk-UA" dirty="0" smtClean="0"/>
          </a:p>
          <a:p>
            <a:pPr algn="ctr"/>
            <a:r>
              <a:rPr lang="uk-UA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сканування</a:t>
            </a:r>
            <a:endParaRPr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91" name="object 43"/>
          <p:cNvGrpSpPr/>
          <p:nvPr/>
        </p:nvGrpSpPr>
        <p:grpSpPr>
          <a:xfrm>
            <a:off x="7319118" y="5391436"/>
            <a:ext cx="1685925" cy="1130935"/>
            <a:chOff x="5644896" y="4607052"/>
            <a:chExt cx="1685925" cy="1130935"/>
          </a:xfrm>
        </p:grpSpPr>
        <p:sp>
          <p:nvSpPr>
            <p:cNvPr id="92" name="object 44"/>
            <p:cNvSpPr/>
            <p:nvPr/>
          </p:nvSpPr>
          <p:spPr>
            <a:xfrm>
              <a:off x="5657850" y="4620006"/>
              <a:ext cx="1493520" cy="948055"/>
            </a:xfrm>
            <a:custGeom>
              <a:avLst/>
              <a:gdLst/>
              <a:ahLst/>
              <a:cxnLst/>
              <a:rect l="l" t="t" r="r" b="b"/>
              <a:pathLst>
                <a:path w="1493520" h="948054">
                  <a:moveTo>
                    <a:pt x="1398777" y="0"/>
                  </a:moveTo>
                  <a:lnTo>
                    <a:pt x="94741" y="0"/>
                  </a:lnTo>
                  <a:lnTo>
                    <a:pt x="57864" y="7445"/>
                  </a:lnTo>
                  <a:lnTo>
                    <a:pt x="27749" y="27749"/>
                  </a:lnTo>
                  <a:lnTo>
                    <a:pt x="7445" y="57864"/>
                  </a:lnTo>
                  <a:lnTo>
                    <a:pt x="0" y="94742"/>
                  </a:lnTo>
                  <a:lnTo>
                    <a:pt x="0" y="853186"/>
                  </a:lnTo>
                  <a:lnTo>
                    <a:pt x="7445" y="890063"/>
                  </a:lnTo>
                  <a:lnTo>
                    <a:pt x="27749" y="920178"/>
                  </a:lnTo>
                  <a:lnTo>
                    <a:pt x="57864" y="940482"/>
                  </a:lnTo>
                  <a:lnTo>
                    <a:pt x="94741" y="947928"/>
                  </a:lnTo>
                  <a:lnTo>
                    <a:pt x="1398777" y="947928"/>
                  </a:lnTo>
                  <a:lnTo>
                    <a:pt x="1435655" y="940482"/>
                  </a:lnTo>
                  <a:lnTo>
                    <a:pt x="1465770" y="920178"/>
                  </a:lnTo>
                  <a:lnTo>
                    <a:pt x="1486074" y="890063"/>
                  </a:lnTo>
                  <a:lnTo>
                    <a:pt x="1493520" y="853186"/>
                  </a:lnTo>
                  <a:lnTo>
                    <a:pt x="1493520" y="94742"/>
                  </a:lnTo>
                  <a:lnTo>
                    <a:pt x="1486074" y="57864"/>
                  </a:lnTo>
                  <a:lnTo>
                    <a:pt x="1465770" y="27749"/>
                  </a:lnTo>
                  <a:lnTo>
                    <a:pt x="1435655" y="7445"/>
                  </a:lnTo>
                  <a:lnTo>
                    <a:pt x="1398777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45"/>
            <p:cNvSpPr/>
            <p:nvPr/>
          </p:nvSpPr>
          <p:spPr>
            <a:xfrm>
              <a:off x="5657850" y="4620006"/>
              <a:ext cx="1493520" cy="948055"/>
            </a:xfrm>
            <a:custGeom>
              <a:avLst/>
              <a:gdLst/>
              <a:ahLst/>
              <a:cxnLst/>
              <a:rect l="l" t="t" r="r" b="b"/>
              <a:pathLst>
                <a:path w="1493520" h="948054">
                  <a:moveTo>
                    <a:pt x="0" y="94742"/>
                  </a:moveTo>
                  <a:lnTo>
                    <a:pt x="7445" y="57864"/>
                  </a:lnTo>
                  <a:lnTo>
                    <a:pt x="27749" y="27749"/>
                  </a:lnTo>
                  <a:lnTo>
                    <a:pt x="57864" y="7445"/>
                  </a:lnTo>
                  <a:lnTo>
                    <a:pt x="94741" y="0"/>
                  </a:lnTo>
                  <a:lnTo>
                    <a:pt x="1398777" y="0"/>
                  </a:lnTo>
                  <a:lnTo>
                    <a:pt x="1435655" y="7445"/>
                  </a:lnTo>
                  <a:lnTo>
                    <a:pt x="1465770" y="27749"/>
                  </a:lnTo>
                  <a:lnTo>
                    <a:pt x="1486074" y="57864"/>
                  </a:lnTo>
                  <a:lnTo>
                    <a:pt x="1493520" y="94742"/>
                  </a:lnTo>
                  <a:lnTo>
                    <a:pt x="1493520" y="853186"/>
                  </a:lnTo>
                  <a:lnTo>
                    <a:pt x="1486074" y="890063"/>
                  </a:lnTo>
                  <a:lnTo>
                    <a:pt x="1465770" y="920178"/>
                  </a:lnTo>
                  <a:lnTo>
                    <a:pt x="1435655" y="940482"/>
                  </a:lnTo>
                  <a:lnTo>
                    <a:pt x="1398777" y="947928"/>
                  </a:lnTo>
                  <a:lnTo>
                    <a:pt x="94741" y="947928"/>
                  </a:lnTo>
                  <a:lnTo>
                    <a:pt x="57864" y="940482"/>
                  </a:lnTo>
                  <a:lnTo>
                    <a:pt x="27749" y="920178"/>
                  </a:lnTo>
                  <a:lnTo>
                    <a:pt x="7445" y="890063"/>
                  </a:lnTo>
                  <a:lnTo>
                    <a:pt x="0" y="853186"/>
                  </a:lnTo>
                  <a:lnTo>
                    <a:pt x="0" y="94742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46"/>
            <p:cNvSpPr/>
            <p:nvPr/>
          </p:nvSpPr>
          <p:spPr>
            <a:xfrm>
              <a:off x="5823966" y="4776978"/>
              <a:ext cx="1493520" cy="948055"/>
            </a:xfrm>
            <a:custGeom>
              <a:avLst/>
              <a:gdLst/>
              <a:ahLst/>
              <a:cxnLst/>
              <a:rect l="l" t="t" r="r" b="b"/>
              <a:pathLst>
                <a:path w="1493520" h="948054">
                  <a:moveTo>
                    <a:pt x="1398778" y="0"/>
                  </a:moveTo>
                  <a:lnTo>
                    <a:pt x="94742" y="0"/>
                  </a:lnTo>
                  <a:lnTo>
                    <a:pt x="57864" y="7445"/>
                  </a:lnTo>
                  <a:lnTo>
                    <a:pt x="27749" y="27749"/>
                  </a:lnTo>
                  <a:lnTo>
                    <a:pt x="7445" y="57864"/>
                  </a:lnTo>
                  <a:lnTo>
                    <a:pt x="0" y="94742"/>
                  </a:lnTo>
                  <a:lnTo>
                    <a:pt x="0" y="853135"/>
                  </a:lnTo>
                  <a:lnTo>
                    <a:pt x="7445" y="890031"/>
                  </a:lnTo>
                  <a:lnTo>
                    <a:pt x="27749" y="920162"/>
                  </a:lnTo>
                  <a:lnTo>
                    <a:pt x="57864" y="940478"/>
                  </a:lnTo>
                  <a:lnTo>
                    <a:pt x="94742" y="947928"/>
                  </a:lnTo>
                  <a:lnTo>
                    <a:pt x="1398778" y="947928"/>
                  </a:lnTo>
                  <a:lnTo>
                    <a:pt x="1435655" y="940478"/>
                  </a:lnTo>
                  <a:lnTo>
                    <a:pt x="1465770" y="920162"/>
                  </a:lnTo>
                  <a:lnTo>
                    <a:pt x="1486074" y="890031"/>
                  </a:lnTo>
                  <a:lnTo>
                    <a:pt x="1493519" y="853135"/>
                  </a:lnTo>
                  <a:lnTo>
                    <a:pt x="1493519" y="94742"/>
                  </a:lnTo>
                  <a:lnTo>
                    <a:pt x="1486074" y="57864"/>
                  </a:lnTo>
                  <a:lnTo>
                    <a:pt x="1465770" y="27749"/>
                  </a:lnTo>
                  <a:lnTo>
                    <a:pt x="1435655" y="7445"/>
                  </a:lnTo>
                  <a:lnTo>
                    <a:pt x="1398778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47"/>
            <p:cNvSpPr/>
            <p:nvPr/>
          </p:nvSpPr>
          <p:spPr>
            <a:xfrm>
              <a:off x="5823966" y="4776978"/>
              <a:ext cx="1493520" cy="948055"/>
            </a:xfrm>
            <a:custGeom>
              <a:avLst/>
              <a:gdLst/>
              <a:ahLst/>
              <a:cxnLst/>
              <a:rect l="l" t="t" r="r" b="b"/>
              <a:pathLst>
                <a:path w="1493520" h="948054">
                  <a:moveTo>
                    <a:pt x="0" y="94742"/>
                  </a:moveTo>
                  <a:lnTo>
                    <a:pt x="7445" y="57864"/>
                  </a:lnTo>
                  <a:lnTo>
                    <a:pt x="27749" y="27749"/>
                  </a:lnTo>
                  <a:lnTo>
                    <a:pt x="57864" y="7445"/>
                  </a:lnTo>
                  <a:lnTo>
                    <a:pt x="94742" y="0"/>
                  </a:lnTo>
                  <a:lnTo>
                    <a:pt x="1398778" y="0"/>
                  </a:lnTo>
                  <a:lnTo>
                    <a:pt x="1435655" y="7445"/>
                  </a:lnTo>
                  <a:lnTo>
                    <a:pt x="1465770" y="27749"/>
                  </a:lnTo>
                  <a:lnTo>
                    <a:pt x="1486074" y="57864"/>
                  </a:lnTo>
                  <a:lnTo>
                    <a:pt x="1493519" y="94742"/>
                  </a:lnTo>
                  <a:lnTo>
                    <a:pt x="1493519" y="853135"/>
                  </a:lnTo>
                  <a:lnTo>
                    <a:pt x="1486074" y="890031"/>
                  </a:lnTo>
                  <a:lnTo>
                    <a:pt x="1465770" y="920162"/>
                  </a:lnTo>
                  <a:lnTo>
                    <a:pt x="1435655" y="940478"/>
                  </a:lnTo>
                  <a:lnTo>
                    <a:pt x="1398778" y="947928"/>
                  </a:lnTo>
                  <a:lnTo>
                    <a:pt x="94742" y="947928"/>
                  </a:lnTo>
                  <a:lnTo>
                    <a:pt x="57864" y="940478"/>
                  </a:lnTo>
                  <a:lnTo>
                    <a:pt x="27749" y="920162"/>
                  </a:lnTo>
                  <a:lnTo>
                    <a:pt x="7445" y="890031"/>
                  </a:lnTo>
                  <a:lnTo>
                    <a:pt x="0" y="853135"/>
                  </a:lnTo>
                  <a:lnTo>
                    <a:pt x="0" y="94742"/>
                  </a:lnTo>
                  <a:close/>
                </a:path>
              </a:pathLst>
            </a:custGeom>
            <a:ln w="25908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6" name="object 40"/>
          <p:cNvSpPr/>
          <p:nvPr/>
        </p:nvSpPr>
        <p:spPr>
          <a:xfrm>
            <a:off x="7659838" y="5711084"/>
            <a:ext cx="1318916" cy="628408"/>
          </a:xfrm>
          <a:custGeom>
            <a:avLst/>
            <a:gdLst/>
            <a:ahLst/>
            <a:cxnLst/>
            <a:rect l="l" t="t" r="r" b="b"/>
            <a:pathLst>
              <a:path w="1493520" h="948054">
                <a:moveTo>
                  <a:pt x="1398777" y="0"/>
                </a:moveTo>
                <a:lnTo>
                  <a:pt x="94741" y="0"/>
                </a:lnTo>
                <a:lnTo>
                  <a:pt x="57864" y="7445"/>
                </a:lnTo>
                <a:lnTo>
                  <a:pt x="27749" y="27749"/>
                </a:lnTo>
                <a:lnTo>
                  <a:pt x="7445" y="57864"/>
                </a:lnTo>
                <a:lnTo>
                  <a:pt x="0" y="94742"/>
                </a:lnTo>
                <a:lnTo>
                  <a:pt x="0" y="853135"/>
                </a:lnTo>
                <a:lnTo>
                  <a:pt x="7445" y="890031"/>
                </a:lnTo>
                <a:lnTo>
                  <a:pt x="27749" y="920162"/>
                </a:lnTo>
                <a:lnTo>
                  <a:pt x="57864" y="940478"/>
                </a:lnTo>
                <a:lnTo>
                  <a:pt x="94741" y="947928"/>
                </a:lnTo>
                <a:lnTo>
                  <a:pt x="1398777" y="947928"/>
                </a:lnTo>
                <a:lnTo>
                  <a:pt x="1435655" y="940478"/>
                </a:lnTo>
                <a:lnTo>
                  <a:pt x="1465770" y="920162"/>
                </a:lnTo>
                <a:lnTo>
                  <a:pt x="1486074" y="890031"/>
                </a:lnTo>
                <a:lnTo>
                  <a:pt x="1493520" y="853135"/>
                </a:lnTo>
                <a:lnTo>
                  <a:pt x="1493520" y="94742"/>
                </a:lnTo>
                <a:lnTo>
                  <a:pt x="1486074" y="57864"/>
                </a:lnTo>
                <a:lnTo>
                  <a:pt x="1465770" y="27749"/>
                </a:lnTo>
                <a:lnTo>
                  <a:pt x="1435655" y="7445"/>
                </a:lnTo>
                <a:lnTo>
                  <a:pt x="1398777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pPr algn="ctr"/>
            <a:r>
              <a:rPr lang="uk-UA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аналітичні </a:t>
            </a:r>
            <a:r>
              <a:rPr lang="uk-UA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тести </a:t>
            </a:r>
            <a:endParaRPr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41375" y="0"/>
            <a:ext cx="4400550" cy="824230"/>
            <a:chOff x="341375" y="0"/>
            <a:chExt cx="4400550" cy="8242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5635" y="108296"/>
              <a:ext cx="1068105" cy="19403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09928" y="0"/>
              <a:ext cx="1439418" cy="51892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68168" y="0"/>
              <a:ext cx="462546" cy="51892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52571" y="0"/>
              <a:ext cx="1439418" cy="51892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1375" y="259079"/>
              <a:ext cx="1579626" cy="56464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38300" y="259079"/>
              <a:ext cx="616457" cy="56464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918715" y="259079"/>
              <a:ext cx="1259586" cy="56464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895599" y="259079"/>
              <a:ext cx="982218" cy="56464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541775" y="259079"/>
              <a:ext cx="1200150" cy="564642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487781" y="7747"/>
            <a:ext cx="409003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F0000"/>
                </a:solidFill>
              </a:rPr>
              <a:t>Фактична</a:t>
            </a:r>
            <a:r>
              <a:rPr sz="2000" spc="-45" dirty="0">
                <a:solidFill>
                  <a:srgbClr val="FF0000"/>
                </a:solidFill>
              </a:rPr>
              <a:t> </a:t>
            </a:r>
            <a:r>
              <a:rPr sz="2000" spc="-5" dirty="0">
                <a:solidFill>
                  <a:srgbClr val="FF0000"/>
                </a:solidFill>
              </a:rPr>
              <a:t>перевірка</a:t>
            </a:r>
            <a:r>
              <a:rPr sz="2000" spc="-35" dirty="0">
                <a:solidFill>
                  <a:srgbClr val="FF0000"/>
                </a:solidFill>
              </a:rPr>
              <a:t> </a:t>
            </a:r>
            <a:r>
              <a:rPr sz="2000" dirty="0">
                <a:solidFill>
                  <a:srgbClr val="FF0000"/>
                </a:solidFill>
              </a:rPr>
              <a:t>–</a:t>
            </a:r>
            <a:r>
              <a:rPr sz="2000" spc="-10" dirty="0">
                <a:solidFill>
                  <a:srgbClr val="FF0000"/>
                </a:solidFill>
              </a:rPr>
              <a:t> </a:t>
            </a:r>
            <a:r>
              <a:rPr sz="2000" spc="-5" dirty="0">
                <a:solidFill>
                  <a:srgbClr val="006FC0"/>
                </a:solidFill>
              </a:rPr>
              <a:t>перевірка</a:t>
            </a:r>
            <a:endParaRPr sz="2000"/>
          </a:p>
          <a:p>
            <a:pPr algn="ctr">
              <a:lnSpc>
                <a:spcPct val="100000"/>
              </a:lnSpc>
            </a:pPr>
            <a:r>
              <a:rPr sz="2000" spc="-5" dirty="0">
                <a:solidFill>
                  <a:srgbClr val="006FC0"/>
                </a:solidFill>
              </a:rPr>
              <a:t>кількісного</a:t>
            </a:r>
            <a:r>
              <a:rPr sz="2000" spc="-45" dirty="0">
                <a:solidFill>
                  <a:srgbClr val="006FC0"/>
                </a:solidFill>
              </a:rPr>
              <a:t> </a:t>
            </a:r>
            <a:r>
              <a:rPr sz="2000" dirty="0">
                <a:solidFill>
                  <a:srgbClr val="006FC0"/>
                </a:solidFill>
              </a:rPr>
              <a:t>та</a:t>
            </a:r>
            <a:r>
              <a:rPr sz="2000" spc="-20" dirty="0">
                <a:solidFill>
                  <a:srgbClr val="006FC0"/>
                </a:solidFill>
              </a:rPr>
              <a:t> </a:t>
            </a:r>
            <a:r>
              <a:rPr sz="2000" spc="-5" dirty="0">
                <a:solidFill>
                  <a:srgbClr val="006FC0"/>
                </a:solidFill>
              </a:rPr>
              <a:t>якісного</a:t>
            </a:r>
            <a:r>
              <a:rPr sz="2000" spc="-30" dirty="0">
                <a:solidFill>
                  <a:srgbClr val="006FC0"/>
                </a:solidFill>
              </a:rPr>
              <a:t> </a:t>
            </a:r>
            <a:r>
              <a:rPr sz="2000" spc="-5" dirty="0">
                <a:solidFill>
                  <a:srgbClr val="006FC0"/>
                </a:solidFill>
              </a:rPr>
              <a:t>стану</a:t>
            </a:r>
            <a:r>
              <a:rPr sz="2000" spc="-15" dirty="0">
                <a:solidFill>
                  <a:srgbClr val="006FC0"/>
                </a:solidFill>
              </a:rPr>
              <a:t> </a:t>
            </a:r>
            <a:r>
              <a:rPr sz="2000" dirty="0">
                <a:solidFill>
                  <a:srgbClr val="006FC0"/>
                </a:solidFill>
              </a:rPr>
              <a:t>об’єктів</a:t>
            </a:r>
            <a:endParaRPr sz="2000"/>
          </a:p>
        </p:txBody>
      </p:sp>
      <p:grpSp>
        <p:nvGrpSpPr>
          <p:cNvPr id="13" name="object 13"/>
          <p:cNvGrpSpPr/>
          <p:nvPr/>
        </p:nvGrpSpPr>
        <p:grpSpPr>
          <a:xfrm>
            <a:off x="296989" y="726935"/>
            <a:ext cx="4927600" cy="602615"/>
            <a:chOff x="296989" y="726935"/>
            <a:chExt cx="4927600" cy="602615"/>
          </a:xfrm>
        </p:grpSpPr>
        <p:sp>
          <p:nvSpPr>
            <p:cNvPr id="14" name="object 14"/>
            <p:cNvSpPr/>
            <p:nvPr/>
          </p:nvSpPr>
          <p:spPr>
            <a:xfrm>
              <a:off x="301752" y="870203"/>
              <a:ext cx="4918075" cy="454659"/>
            </a:xfrm>
            <a:custGeom>
              <a:avLst/>
              <a:gdLst/>
              <a:ahLst/>
              <a:cxnLst/>
              <a:rect l="l" t="t" r="r" b="b"/>
              <a:pathLst>
                <a:path w="4918075" h="454659">
                  <a:moveTo>
                    <a:pt x="0" y="454151"/>
                  </a:moveTo>
                  <a:lnTo>
                    <a:pt x="4917948" y="454151"/>
                  </a:lnTo>
                  <a:lnTo>
                    <a:pt x="4917948" y="0"/>
                  </a:lnTo>
                  <a:lnTo>
                    <a:pt x="0" y="0"/>
                  </a:lnTo>
                  <a:lnTo>
                    <a:pt x="0" y="454151"/>
                  </a:lnTo>
                  <a:close/>
                </a:path>
              </a:pathLst>
            </a:custGeom>
            <a:ln w="9144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04443" y="726935"/>
              <a:ext cx="3527298" cy="520458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682244" y="791336"/>
            <a:ext cx="53467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"/>
                <a:cs typeface="Calibri"/>
              </a:rPr>
              <a:t>О</a:t>
            </a:r>
            <a:r>
              <a:rPr sz="1600" spc="-70" dirty="0">
                <a:latin typeface="Calibri"/>
                <a:cs typeface="Calibri"/>
              </a:rPr>
              <a:t>г</a:t>
            </a:r>
            <a:r>
              <a:rPr sz="1600" spc="-10" dirty="0">
                <a:latin typeface="Calibri"/>
                <a:cs typeface="Calibri"/>
              </a:rPr>
              <a:t>ляд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296989" y="1383779"/>
            <a:ext cx="4927600" cy="576580"/>
            <a:chOff x="296989" y="1383779"/>
            <a:chExt cx="4927600" cy="576580"/>
          </a:xfrm>
        </p:grpSpPr>
        <p:sp>
          <p:nvSpPr>
            <p:cNvPr id="18" name="object 18"/>
            <p:cNvSpPr/>
            <p:nvPr/>
          </p:nvSpPr>
          <p:spPr>
            <a:xfrm>
              <a:off x="301752" y="1501139"/>
              <a:ext cx="4918075" cy="454659"/>
            </a:xfrm>
            <a:custGeom>
              <a:avLst/>
              <a:gdLst/>
              <a:ahLst/>
              <a:cxnLst/>
              <a:rect l="l" t="t" r="r" b="b"/>
              <a:pathLst>
                <a:path w="4918075" h="454660">
                  <a:moveTo>
                    <a:pt x="0" y="454151"/>
                  </a:moveTo>
                  <a:lnTo>
                    <a:pt x="4917948" y="454151"/>
                  </a:lnTo>
                  <a:lnTo>
                    <a:pt x="4917948" y="0"/>
                  </a:lnTo>
                  <a:lnTo>
                    <a:pt x="0" y="0"/>
                  </a:lnTo>
                  <a:lnTo>
                    <a:pt x="0" y="454151"/>
                  </a:lnTo>
                  <a:close/>
                </a:path>
              </a:pathLst>
            </a:custGeom>
            <a:ln w="9144">
              <a:solidFill>
                <a:srgbClr val="BE674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04443" y="1383779"/>
              <a:ext cx="3527298" cy="520458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682244" y="1448816"/>
            <a:ext cx="107886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5" dirty="0">
                <a:latin typeface="Calibri"/>
                <a:cs typeface="Calibri"/>
              </a:rPr>
              <a:t>Обстеження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296989" y="2010130"/>
            <a:ext cx="4927600" cy="568960"/>
            <a:chOff x="296989" y="2010130"/>
            <a:chExt cx="4927600" cy="568960"/>
          </a:xfrm>
        </p:grpSpPr>
        <p:sp>
          <p:nvSpPr>
            <p:cNvPr id="22" name="object 22"/>
            <p:cNvSpPr/>
            <p:nvPr/>
          </p:nvSpPr>
          <p:spPr>
            <a:xfrm>
              <a:off x="301752" y="2121407"/>
              <a:ext cx="4918075" cy="452755"/>
            </a:xfrm>
            <a:custGeom>
              <a:avLst/>
              <a:gdLst/>
              <a:ahLst/>
              <a:cxnLst/>
              <a:rect l="l" t="t" r="r" b="b"/>
              <a:pathLst>
                <a:path w="4918075" h="452755">
                  <a:moveTo>
                    <a:pt x="0" y="452627"/>
                  </a:moveTo>
                  <a:lnTo>
                    <a:pt x="4917948" y="452627"/>
                  </a:lnTo>
                  <a:lnTo>
                    <a:pt x="4917948" y="0"/>
                  </a:lnTo>
                  <a:lnTo>
                    <a:pt x="0" y="0"/>
                  </a:lnTo>
                  <a:lnTo>
                    <a:pt x="0" y="452627"/>
                  </a:lnTo>
                  <a:close/>
                </a:path>
              </a:pathLst>
            </a:custGeom>
            <a:ln w="9144">
              <a:solidFill>
                <a:srgbClr val="BE7B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04443" y="2010130"/>
              <a:ext cx="3527298" cy="518947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681634" y="2074291"/>
            <a:ext cx="132334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Calibri"/>
                <a:cs typeface="Calibri"/>
              </a:rPr>
              <a:t>Інвентаризація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296989" y="2621267"/>
            <a:ext cx="4927600" cy="809625"/>
            <a:chOff x="296989" y="2621267"/>
            <a:chExt cx="4927600" cy="809625"/>
          </a:xfrm>
        </p:grpSpPr>
        <p:sp>
          <p:nvSpPr>
            <p:cNvPr id="26" name="object 26"/>
            <p:cNvSpPr/>
            <p:nvPr/>
          </p:nvSpPr>
          <p:spPr>
            <a:xfrm>
              <a:off x="301752" y="2971800"/>
              <a:ext cx="4918075" cy="454659"/>
            </a:xfrm>
            <a:custGeom>
              <a:avLst/>
              <a:gdLst/>
              <a:ahLst/>
              <a:cxnLst/>
              <a:rect l="l" t="t" r="r" b="b"/>
              <a:pathLst>
                <a:path w="4918075" h="454660">
                  <a:moveTo>
                    <a:pt x="0" y="454151"/>
                  </a:moveTo>
                  <a:lnTo>
                    <a:pt x="4917948" y="454151"/>
                  </a:lnTo>
                  <a:lnTo>
                    <a:pt x="4917948" y="0"/>
                  </a:lnTo>
                  <a:lnTo>
                    <a:pt x="0" y="0"/>
                  </a:lnTo>
                  <a:lnTo>
                    <a:pt x="0" y="454151"/>
                  </a:lnTo>
                  <a:close/>
                </a:path>
              </a:pathLst>
            </a:custGeom>
            <a:ln w="9144">
              <a:solidFill>
                <a:srgbClr val="BD91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04443" y="2621267"/>
              <a:ext cx="3527298" cy="767346"/>
            </a:xfrm>
            <a:prstGeom prst="rect">
              <a:avLst/>
            </a:prstGeom>
          </p:spPr>
        </p:pic>
      </p:grpSp>
      <p:sp>
        <p:nvSpPr>
          <p:cNvPr id="28" name="object 28"/>
          <p:cNvSpPr txBox="1"/>
          <p:nvPr/>
        </p:nvSpPr>
        <p:spPr>
          <a:xfrm>
            <a:off x="692912" y="2685414"/>
            <a:ext cx="26517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"/>
                <a:cs typeface="Calibri"/>
              </a:rPr>
              <a:t>Контрольний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запуск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сировини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92912" y="2933826"/>
            <a:ext cx="233680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"/>
                <a:cs typeface="Calibri"/>
              </a:rPr>
              <a:t>/матеріалів</a:t>
            </a:r>
            <a:r>
              <a:rPr sz="1600" spc="-5" dirty="0">
                <a:latin typeface="Calibri"/>
                <a:cs typeface="Calibri"/>
              </a:rPr>
              <a:t> у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виробництво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296989" y="3430511"/>
            <a:ext cx="4927600" cy="767715"/>
            <a:chOff x="296989" y="3430511"/>
            <a:chExt cx="4927600" cy="767715"/>
          </a:xfrm>
        </p:grpSpPr>
        <p:sp>
          <p:nvSpPr>
            <p:cNvPr id="31" name="object 31"/>
            <p:cNvSpPr/>
            <p:nvPr/>
          </p:nvSpPr>
          <p:spPr>
            <a:xfrm>
              <a:off x="301752" y="3739895"/>
              <a:ext cx="4918075" cy="452755"/>
            </a:xfrm>
            <a:custGeom>
              <a:avLst/>
              <a:gdLst/>
              <a:ahLst/>
              <a:cxnLst/>
              <a:rect l="l" t="t" r="r" b="b"/>
              <a:pathLst>
                <a:path w="4918075" h="452754">
                  <a:moveTo>
                    <a:pt x="0" y="452627"/>
                  </a:moveTo>
                  <a:lnTo>
                    <a:pt x="4917948" y="452627"/>
                  </a:lnTo>
                  <a:lnTo>
                    <a:pt x="4917948" y="0"/>
                  </a:lnTo>
                  <a:lnTo>
                    <a:pt x="0" y="0"/>
                  </a:lnTo>
                  <a:lnTo>
                    <a:pt x="0" y="452627"/>
                  </a:lnTo>
                  <a:close/>
                </a:path>
              </a:pathLst>
            </a:custGeom>
            <a:ln w="9144">
              <a:solidFill>
                <a:srgbClr val="BCA45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04443" y="3430511"/>
              <a:ext cx="3527298" cy="767346"/>
            </a:xfrm>
            <a:prstGeom prst="rect">
              <a:avLst/>
            </a:prstGeom>
          </p:spPr>
        </p:pic>
      </p:grpSp>
      <p:sp>
        <p:nvSpPr>
          <p:cNvPr id="33" name="object 33"/>
          <p:cNvSpPr txBox="1"/>
          <p:nvPr/>
        </p:nvSpPr>
        <p:spPr>
          <a:xfrm>
            <a:off x="609599" y="3494659"/>
            <a:ext cx="3670173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 err="1" smtClean="0">
                <a:latin typeface="Calibri"/>
                <a:cs typeface="Calibri"/>
              </a:rPr>
              <a:t>Лаб</a:t>
            </a:r>
            <a:r>
              <a:rPr lang="uk-UA" sz="1600" spc="-5" dirty="0" smtClean="0">
                <a:latin typeface="Calibri"/>
                <a:cs typeface="Calibri"/>
              </a:rPr>
              <a:t>ораторний </a:t>
            </a:r>
            <a:r>
              <a:rPr sz="1600" spc="-15" dirty="0" smtClean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аналіз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якості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матеріалів,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88949" y="3743071"/>
            <a:ext cx="315087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Calibri"/>
                <a:cs typeface="Calibri"/>
              </a:rPr>
              <a:t>товарів,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сировини,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готової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продукції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296989" y="4265676"/>
            <a:ext cx="4927600" cy="748665"/>
            <a:chOff x="296989" y="4265676"/>
            <a:chExt cx="4927600" cy="748665"/>
          </a:xfrm>
        </p:grpSpPr>
        <p:sp>
          <p:nvSpPr>
            <p:cNvPr id="36" name="object 36"/>
            <p:cNvSpPr/>
            <p:nvPr/>
          </p:nvSpPr>
          <p:spPr>
            <a:xfrm>
              <a:off x="301752" y="4555236"/>
              <a:ext cx="4918075" cy="454659"/>
            </a:xfrm>
            <a:custGeom>
              <a:avLst/>
              <a:gdLst/>
              <a:ahLst/>
              <a:cxnLst/>
              <a:rect l="l" t="t" r="r" b="b"/>
              <a:pathLst>
                <a:path w="4918075" h="454660">
                  <a:moveTo>
                    <a:pt x="0" y="454151"/>
                  </a:moveTo>
                  <a:lnTo>
                    <a:pt x="4917948" y="454151"/>
                  </a:lnTo>
                  <a:lnTo>
                    <a:pt x="4917948" y="0"/>
                  </a:lnTo>
                  <a:lnTo>
                    <a:pt x="0" y="0"/>
                  </a:lnTo>
                  <a:lnTo>
                    <a:pt x="0" y="454151"/>
                  </a:lnTo>
                  <a:close/>
                </a:path>
              </a:pathLst>
            </a:custGeom>
            <a:ln w="9144">
              <a:solidFill>
                <a:srgbClr val="BBB85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04443" y="4265676"/>
              <a:ext cx="3527298" cy="617982"/>
            </a:xfrm>
            <a:prstGeom prst="rect">
              <a:avLst/>
            </a:prstGeom>
          </p:spPr>
        </p:pic>
      </p:grpSp>
      <p:sp>
        <p:nvSpPr>
          <p:cNvPr id="38" name="object 38"/>
          <p:cNvSpPr txBox="1"/>
          <p:nvPr/>
        </p:nvSpPr>
        <p:spPr>
          <a:xfrm>
            <a:off x="691387" y="4410836"/>
            <a:ext cx="31407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Calibri"/>
                <a:cs typeface="Calibri"/>
              </a:rPr>
              <a:t>Експертна </a:t>
            </a:r>
            <a:r>
              <a:rPr sz="1600" spc="-10" dirty="0">
                <a:latin typeface="Calibri"/>
                <a:cs typeface="Calibri"/>
              </a:rPr>
              <a:t>оцінка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об’єктів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перевірки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296989" y="5082540"/>
            <a:ext cx="4927600" cy="748665"/>
            <a:chOff x="296989" y="5082540"/>
            <a:chExt cx="4927600" cy="748665"/>
          </a:xfrm>
        </p:grpSpPr>
        <p:sp>
          <p:nvSpPr>
            <p:cNvPr id="40" name="object 40"/>
            <p:cNvSpPr/>
            <p:nvPr/>
          </p:nvSpPr>
          <p:spPr>
            <a:xfrm>
              <a:off x="301752" y="5372100"/>
              <a:ext cx="4918075" cy="454659"/>
            </a:xfrm>
            <a:custGeom>
              <a:avLst/>
              <a:gdLst/>
              <a:ahLst/>
              <a:cxnLst/>
              <a:rect l="l" t="t" r="r" b="b"/>
              <a:pathLst>
                <a:path w="4918075" h="454660">
                  <a:moveTo>
                    <a:pt x="0" y="454152"/>
                  </a:moveTo>
                  <a:lnTo>
                    <a:pt x="4917948" y="454152"/>
                  </a:lnTo>
                  <a:lnTo>
                    <a:pt x="4917948" y="0"/>
                  </a:lnTo>
                  <a:lnTo>
                    <a:pt x="0" y="0"/>
                  </a:lnTo>
                  <a:lnTo>
                    <a:pt x="0" y="454152"/>
                  </a:lnTo>
                  <a:close/>
                </a:path>
              </a:pathLst>
            </a:custGeom>
            <a:ln w="9144">
              <a:solidFill>
                <a:srgbClr val="ADBB5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04443" y="5082540"/>
              <a:ext cx="3527298" cy="616470"/>
            </a:xfrm>
            <a:prstGeom prst="rect">
              <a:avLst/>
            </a:prstGeom>
          </p:spPr>
        </p:pic>
      </p:grpSp>
      <p:grpSp>
        <p:nvGrpSpPr>
          <p:cNvPr id="42" name="object 42"/>
          <p:cNvGrpSpPr/>
          <p:nvPr/>
        </p:nvGrpSpPr>
        <p:grpSpPr>
          <a:xfrm>
            <a:off x="297179" y="5899403"/>
            <a:ext cx="4927600" cy="748665"/>
            <a:chOff x="297179" y="5899403"/>
            <a:chExt cx="4927600" cy="748665"/>
          </a:xfrm>
        </p:grpSpPr>
        <p:sp>
          <p:nvSpPr>
            <p:cNvPr id="43" name="object 43"/>
            <p:cNvSpPr/>
            <p:nvPr/>
          </p:nvSpPr>
          <p:spPr>
            <a:xfrm>
              <a:off x="301751" y="6188963"/>
              <a:ext cx="4918075" cy="454659"/>
            </a:xfrm>
            <a:custGeom>
              <a:avLst/>
              <a:gdLst/>
              <a:ahLst/>
              <a:cxnLst/>
              <a:rect l="l" t="t" r="r" b="b"/>
              <a:pathLst>
                <a:path w="4918075" h="454659">
                  <a:moveTo>
                    <a:pt x="0" y="454152"/>
                  </a:moveTo>
                  <a:lnTo>
                    <a:pt x="4917948" y="454152"/>
                  </a:lnTo>
                  <a:lnTo>
                    <a:pt x="4917948" y="0"/>
                  </a:lnTo>
                  <a:lnTo>
                    <a:pt x="0" y="0"/>
                  </a:lnTo>
                  <a:lnTo>
                    <a:pt x="0" y="454152"/>
                  </a:lnTo>
                  <a:close/>
                </a:path>
              </a:pathLst>
            </a:custGeom>
            <a:ln w="9144">
              <a:solidFill>
                <a:srgbClr val="9BBA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04443" y="5899403"/>
              <a:ext cx="3527298" cy="616470"/>
            </a:xfrm>
            <a:prstGeom prst="rect">
              <a:avLst/>
            </a:prstGeom>
          </p:spPr>
        </p:pic>
      </p:grpSp>
      <p:sp>
        <p:nvSpPr>
          <p:cNvPr id="45" name="object 45"/>
          <p:cNvSpPr txBox="1"/>
          <p:nvPr/>
        </p:nvSpPr>
        <p:spPr>
          <a:xfrm>
            <a:off x="691387" y="5227142"/>
            <a:ext cx="3011805" cy="10858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Calibri"/>
                <a:cs typeface="Calibri"/>
              </a:rPr>
              <a:t>Опитування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0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spc="-5" dirty="0">
                <a:latin typeface="Calibri"/>
                <a:cs typeface="Calibri"/>
              </a:rPr>
              <a:t>Перевірка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обсягів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виконаних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робіт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4838700" y="45719"/>
            <a:ext cx="3897629" cy="869950"/>
            <a:chOff x="4838700" y="45719"/>
            <a:chExt cx="3897629" cy="869950"/>
          </a:xfrm>
        </p:grpSpPr>
        <p:pic>
          <p:nvPicPr>
            <p:cNvPr id="47" name="object 4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073225" y="200541"/>
              <a:ext cx="1753772" cy="232231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714744" y="45719"/>
              <a:ext cx="1439418" cy="564641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872983" y="45719"/>
              <a:ext cx="462546" cy="564641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057388" y="45719"/>
              <a:ext cx="605790" cy="564641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838700" y="350519"/>
              <a:ext cx="1439418" cy="564641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995416" y="350519"/>
              <a:ext cx="1599438" cy="564641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312151" y="350519"/>
              <a:ext cx="617981" cy="564641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594092" y="350519"/>
              <a:ext cx="1142238" cy="564641"/>
            </a:xfrm>
            <a:prstGeom prst="rect">
              <a:avLst/>
            </a:prstGeom>
          </p:spPr>
        </p:pic>
      </p:grpSp>
      <p:sp>
        <p:nvSpPr>
          <p:cNvPr id="55" name="object 55"/>
          <p:cNvSpPr txBox="1"/>
          <p:nvPr/>
        </p:nvSpPr>
        <p:spPr>
          <a:xfrm>
            <a:off x="4985384" y="98551"/>
            <a:ext cx="358711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493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Документальна перевірка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– </a:t>
            </a:r>
            <a:r>
              <a:rPr sz="2000" b="1" spc="-15" dirty="0">
                <a:solidFill>
                  <a:srgbClr val="006FC0"/>
                </a:solidFill>
                <a:latin typeface="Calibri"/>
                <a:cs typeface="Calibri"/>
              </a:rPr>
              <a:t>це </a:t>
            </a:r>
            <a:r>
              <a:rPr sz="2000" b="1" spc="-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перевірка</a:t>
            </a:r>
            <a:r>
              <a:rPr sz="2000" b="1" spc="-6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документів</a:t>
            </a:r>
            <a:r>
              <a:rPr sz="2000" b="1" spc="-4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та</a:t>
            </a:r>
            <a:r>
              <a:rPr sz="2000" b="1" spc="-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записів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4855273" y="964691"/>
            <a:ext cx="4042410" cy="668020"/>
            <a:chOff x="4855273" y="964691"/>
            <a:chExt cx="4042410" cy="668020"/>
          </a:xfrm>
        </p:grpSpPr>
        <p:sp>
          <p:nvSpPr>
            <p:cNvPr id="57" name="object 57"/>
            <p:cNvSpPr/>
            <p:nvPr/>
          </p:nvSpPr>
          <p:spPr>
            <a:xfrm>
              <a:off x="4860035" y="1223771"/>
              <a:ext cx="4032885" cy="403860"/>
            </a:xfrm>
            <a:custGeom>
              <a:avLst/>
              <a:gdLst/>
              <a:ahLst/>
              <a:cxnLst/>
              <a:rect l="l" t="t" r="r" b="b"/>
              <a:pathLst>
                <a:path w="4032884" h="403860">
                  <a:moveTo>
                    <a:pt x="4032504" y="0"/>
                  </a:moveTo>
                  <a:lnTo>
                    <a:pt x="0" y="0"/>
                  </a:lnTo>
                  <a:lnTo>
                    <a:pt x="0" y="403860"/>
                  </a:lnTo>
                  <a:lnTo>
                    <a:pt x="4032504" y="403860"/>
                  </a:lnTo>
                  <a:lnTo>
                    <a:pt x="4032504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860035" y="1223771"/>
              <a:ext cx="4032885" cy="403860"/>
            </a:xfrm>
            <a:custGeom>
              <a:avLst/>
              <a:gdLst/>
              <a:ahLst/>
              <a:cxnLst/>
              <a:rect l="l" t="t" r="r" b="b"/>
              <a:pathLst>
                <a:path w="4032884" h="403860">
                  <a:moveTo>
                    <a:pt x="0" y="403860"/>
                  </a:moveTo>
                  <a:lnTo>
                    <a:pt x="4032504" y="403860"/>
                  </a:lnTo>
                  <a:lnTo>
                    <a:pt x="4032504" y="0"/>
                  </a:lnTo>
                  <a:lnTo>
                    <a:pt x="0" y="0"/>
                  </a:lnTo>
                  <a:lnTo>
                    <a:pt x="0" y="403860"/>
                  </a:lnTo>
                  <a:close/>
                </a:path>
              </a:pathLst>
            </a:custGeom>
            <a:ln w="9143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017007" y="964691"/>
              <a:ext cx="2908554" cy="558546"/>
            </a:xfrm>
            <a:prstGeom prst="rect">
              <a:avLst/>
            </a:prstGeom>
          </p:spPr>
        </p:pic>
      </p:grpSp>
      <p:sp>
        <p:nvSpPr>
          <p:cNvPr id="60" name="object 60"/>
          <p:cNvSpPr txBox="1"/>
          <p:nvPr/>
        </p:nvSpPr>
        <p:spPr>
          <a:xfrm>
            <a:off x="5178933" y="1066927"/>
            <a:ext cx="19227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Calibri"/>
                <a:cs typeface="Calibri"/>
              </a:rPr>
              <a:t>Формальна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перевірка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61" name="object 61"/>
          <p:cNvGrpSpPr/>
          <p:nvPr/>
        </p:nvGrpSpPr>
        <p:grpSpPr>
          <a:xfrm>
            <a:off x="4855273" y="1945957"/>
            <a:ext cx="4042410" cy="1143635"/>
            <a:chOff x="4855273" y="1945957"/>
            <a:chExt cx="4042410" cy="1143635"/>
          </a:xfrm>
        </p:grpSpPr>
        <p:sp>
          <p:nvSpPr>
            <p:cNvPr id="62" name="object 62"/>
            <p:cNvSpPr/>
            <p:nvPr/>
          </p:nvSpPr>
          <p:spPr>
            <a:xfrm>
              <a:off x="4860035" y="1950720"/>
              <a:ext cx="4032885" cy="1134110"/>
            </a:xfrm>
            <a:custGeom>
              <a:avLst/>
              <a:gdLst/>
              <a:ahLst/>
              <a:cxnLst/>
              <a:rect l="l" t="t" r="r" b="b"/>
              <a:pathLst>
                <a:path w="4032884" h="1134110">
                  <a:moveTo>
                    <a:pt x="4032504" y="0"/>
                  </a:moveTo>
                  <a:lnTo>
                    <a:pt x="0" y="0"/>
                  </a:lnTo>
                  <a:lnTo>
                    <a:pt x="0" y="1133855"/>
                  </a:lnTo>
                  <a:lnTo>
                    <a:pt x="4032504" y="1133855"/>
                  </a:lnTo>
                  <a:lnTo>
                    <a:pt x="4032504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860035" y="1950720"/>
              <a:ext cx="4032885" cy="1134110"/>
            </a:xfrm>
            <a:custGeom>
              <a:avLst/>
              <a:gdLst/>
              <a:ahLst/>
              <a:cxnLst/>
              <a:rect l="l" t="t" r="r" b="b"/>
              <a:pathLst>
                <a:path w="4032884" h="1134110">
                  <a:moveTo>
                    <a:pt x="0" y="1133855"/>
                  </a:moveTo>
                  <a:lnTo>
                    <a:pt x="4032504" y="1133855"/>
                  </a:lnTo>
                  <a:lnTo>
                    <a:pt x="4032504" y="0"/>
                  </a:lnTo>
                  <a:lnTo>
                    <a:pt x="0" y="0"/>
                  </a:lnTo>
                  <a:lnTo>
                    <a:pt x="0" y="1133855"/>
                  </a:lnTo>
                  <a:close/>
                </a:path>
              </a:pathLst>
            </a:custGeom>
            <a:ln w="9144">
              <a:solidFill>
                <a:srgbClr val="9BBA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4" name="object 64"/>
          <p:cNvSpPr txBox="1"/>
          <p:nvPr/>
        </p:nvSpPr>
        <p:spPr>
          <a:xfrm>
            <a:off x="5160645" y="2237308"/>
            <a:ext cx="331597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95"/>
              </a:spcBef>
              <a:buChar char="•"/>
              <a:tabLst>
                <a:tab pos="185420" algn="l"/>
              </a:tabLst>
            </a:pPr>
            <a:r>
              <a:rPr sz="1600" spc="-10" dirty="0">
                <a:latin typeface="Calibri"/>
                <a:cs typeface="Calibri"/>
              </a:rPr>
              <a:t>перевірка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правильності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розрахунків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5332857" y="2460498"/>
            <a:ext cx="314960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Calibri"/>
                <a:cs typeface="Calibri"/>
              </a:rPr>
              <a:t>у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документах,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облікових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реєстрах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та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5332857" y="2684525"/>
            <a:ext cx="134874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Calibri"/>
                <a:cs typeface="Calibri"/>
              </a:rPr>
              <a:t>звітних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формах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67" name="object 67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5017008" y="1690090"/>
            <a:ext cx="2908554" cy="558571"/>
          </a:xfrm>
          <a:prstGeom prst="rect">
            <a:avLst/>
          </a:prstGeom>
        </p:spPr>
      </p:pic>
      <p:sp>
        <p:nvSpPr>
          <p:cNvPr id="68" name="object 68"/>
          <p:cNvSpPr txBox="1"/>
          <p:nvPr/>
        </p:nvSpPr>
        <p:spPr>
          <a:xfrm>
            <a:off x="5178933" y="1792986"/>
            <a:ext cx="211645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Calibri"/>
                <a:cs typeface="Calibri"/>
              </a:rPr>
              <a:t>Арифметична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перевірка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69" name="object 69"/>
          <p:cNvGrpSpPr/>
          <p:nvPr/>
        </p:nvGrpSpPr>
        <p:grpSpPr>
          <a:xfrm>
            <a:off x="4855273" y="3401377"/>
            <a:ext cx="4042410" cy="1824989"/>
            <a:chOff x="4855273" y="3401377"/>
            <a:chExt cx="4042410" cy="1824989"/>
          </a:xfrm>
        </p:grpSpPr>
        <p:sp>
          <p:nvSpPr>
            <p:cNvPr id="70" name="object 70"/>
            <p:cNvSpPr/>
            <p:nvPr/>
          </p:nvSpPr>
          <p:spPr>
            <a:xfrm>
              <a:off x="4860035" y="3406140"/>
              <a:ext cx="4032885" cy="1815464"/>
            </a:xfrm>
            <a:custGeom>
              <a:avLst/>
              <a:gdLst/>
              <a:ahLst/>
              <a:cxnLst/>
              <a:rect l="l" t="t" r="r" b="b"/>
              <a:pathLst>
                <a:path w="4032884" h="1815464">
                  <a:moveTo>
                    <a:pt x="4032504" y="0"/>
                  </a:moveTo>
                  <a:lnTo>
                    <a:pt x="0" y="0"/>
                  </a:lnTo>
                  <a:lnTo>
                    <a:pt x="0" y="1815083"/>
                  </a:lnTo>
                  <a:lnTo>
                    <a:pt x="4032504" y="1815083"/>
                  </a:lnTo>
                  <a:lnTo>
                    <a:pt x="4032504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860035" y="3406140"/>
              <a:ext cx="4032885" cy="1815464"/>
            </a:xfrm>
            <a:custGeom>
              <a:avLst/>
              <a:gdLst/>
              <a:ahLst/>
              <a:cxnLst/>
              <a:rect l="l" t="t" r="r" b="b"/>
              <a:pathLst>
                <a:path w="4032884" h="1815464">
                  <a:moveTo>
                    <a:pt x="0" y="1815083"/>
                  </a:moveTo>
                  <a:lnTo>
                    <a:pt x="4032504" y="1815083"/>
                  </a:lnTo>
                  <a:lnTo>
                    <a:pt x="4032504" y="0"/>
                  </a:lnTo>
                  <a:lnTo>
                    <a:pt x="0" y="0"/>
                  </a:lnTo>
                  <a:lnTo>
                    <a:pt x="0" y="1815083"/>
                  </a:lnTo>
                  <a:close/>
                </a:path>
              </a:pathLst>
            </a:custGeom>
            <a:ln w="9144">
              <a:solidFill>
                <a:srgbClr val="8063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2" name="object 72"/>
          <p:cNvSpPr txBox="1"/>
          <p:nvPr/>
        </p:nvSpPr>
        <p:spPr>
          <a:xfrm>
            <a:off x="5160645" y="3694557"/>
            <a:ext cx="3345179" cy="4914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4785" indent="-172720">
              <a:lnSpc>
                <a:spcPts val="1835"/>
              </a:lnSpc>
              <a:spcBef>
                <a:spcPts val="95"/>
              </a:spcBef>
              <a:buChar char="•"/>
              <a:tabLst>
                <a:tab pos="185420" algn="l"/>
              </a:tabLst>
            </a:pPr>
            <a:r>
              <a:rPr sz="1600" spc="-5" dirty="0">
                <a:latin typeface="Calibri"/>
                <a:cs typeface="Calibri"/>
              </a:rPr>
              <a:t>встановлення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законності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та</a:t>
            </a:r>
            <a:endParaRPr sz="1600">
              <a:latin typeface="Calibri"/>
              <a:cs typeface="Calibri"/>
            </a:endParaRPr>
          </a:p>
          <a:p>
            <a:pPr marL="184785">
              <a:lnSpc>
                <a:spcPts val="1835"/>
              </a:lnSpc>
            </a:pPr>
            <a:r>
              <a:rPr sz="1600" spc="-10" dirty="0">
                <a:latin typeface="Calibri"/>
                <a:cs typeface="Calibri"/>
              </a:rPr>
              <a:t>доцільності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операцій,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відображених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5332857" y="4140784"/>
            <a:ext cx="3195320" cy="93853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ct val="91500"/>
              </a:lnSpc>
              <a:spcBef>
                <a:spcPts val="260"/>
              </a:spcBef>
            </a:pPr>
            <a:r>
              <a:rPr sz="1600" spc="-5" dirty="0">
                <a:latin typeface="Calibri"/>
                <a:cs typeface="Calibri"/>
              </a:rPr>
              <a:t>у</a:t>
            </a:r>
            <a:r>
              <a:rPr sz="1600" spc="-10" dirty="0">
                <a:latin typeface="Calibri"/>
                <a:cs typeface="Calibri"/>
              </a:rPr>
              <a:t> документах,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правильності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їх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відображення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рахунках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бухобліку </a:t>
            </a:r>
            <a:r>
              <a:rPr sz="1600" spc="-34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та включення </a:t>
            </a:r>
            <a:r>
              <a:rPr sz="1600" spc="-10" dirty="0">
                <a:latin typeface="Calibri"/>
                <a:cs typeface="Calibri"/>
              </a:rPr>
              <a:t>до </a:t>
            </a:r>
            <a:r>
              <a:rPr sz="1600" spc="-5" dirty="0">
                <a:latin typeface="Calibri"/>
                <a:cs typeface="Calibri"/>
              </a:rPr>
              <a:t>статей витрат та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доходів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74" name="object 74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5017008" y="3145535"/>
            <a:ext cx="2908554" cy="560069"/>
          </a:xfrm>
          <a:prstGeom prst="rect">
            <a:avLst/>
          </a:prstGeom>
        </p:spPr>
      </p:pic>
      <p:sp>
        <p:nvSpPr>
          <p:cNvPr id="75" name="object 75"/>
          <p:cNvSpPr txBox="1"/>
          <p:nvPr/>
        </p:nvSpPr>
        <p:spPr>
          <a:xfrm>
            <a:off x="5178933" y="3249548"/>
            <a:ext cx="25323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Calibri"/>
                <a:cs typeface="Calibri"/>
              </a:rPr>
              <a:t>Перевірка </a:t>
            </a:r>
            <a:r>
              <a:rPr sz="1600" spc="-10" dirty="0">
                <a:latin typeface="Calibri"/>
                <a:cs typeface="Calibri"/>
              </a:rPr>
              <a:t>документів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по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суті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76" name="object 76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7380731" y="4942331"/>
            <a:ext cx="1440179" cy="1915667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17349" y="583691"/>
            <a:ext cx="5975350" cy="802640"/>
            <a:chOff x="1717349" y="583691"/>
            <a:chExt cx="5975350" cy="8026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17349" y="788847"/>
              <a:ext cx="2220099" cy="34648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13048" y="583691"/>
              <a:ext cx="3879342" cy="802386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96592" y="666115"/>
            <a:ext cx="57499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341245" algn="l"/>
              </a:tabLst>
            </a:pPr>
            <a:r>
              <a:rPr sz="2800" i="1" spc="-5" dirty="0">
                <a:solidFill>
                  <a:srgbClr val="C00000"/>
                </a:solidFill>
                <a:latin typeface="Calibri"/>
                <a:cs typeface="Calibri"/>
              </a:rPr>
              <a:t>Інформаційне	</a:t>
            </a:r>
            <a:r>
              <a:rPr sz="2800" i="1" spc="-10" dirty="0">
                <a:solidFill>
                  <a:srgbClr val="C00000"/>
                </a:solidFill>
                <a:latin typeface="Calibri"/>
                <a:cs typeface="Calibri"/>
              </a:rPr>
              <a:t>забезпечення</a:t>
            </a:r>
            <a:r>
              <a:rPr sz="2800" i="1" spc="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800" i="1" spc="-5" dirty="0">
                <a:solidFill>
                  <a:srgbClr val="C00000"/>
                </a:solidFill>
                <a:latin typeface="Calibri"/>
                <a:cs typeface="Calibri"/>
              </a:rPr>
              <a:t>аудиту</a:t>
            </a:r>
            <a:endParaRPr sz="2800" dirty="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7224" y="1443121"/>
            <a:ext cx="2744152" cy="4889873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543255" y="1531444"/>
            <a:ext cx="280670" cy="27501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005"/>
              </a:lnSpc>
            </a:pPr>
            <a:r>
              <a:rPr sz="2000" b="1" spc="-5" dirty="0">
                <a:latin typeface="Calibri"/>
                <a:cs typeface="Calibri"/>
              </a:rPr>
              <a:t>Попереднє</a:t>
            </a:r>
            <a:r>
              <a:rPr sz="2000" b="1" spc="-5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дослідження</a:t>
            </a:r>
            <a:endParaRPr sz="2000" dirty="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51916" y="1405127"/>
            <a:ext cx="2298954" cy="4936998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91616" y="1461007"/>
            <a:ext cx="2023745" cy="45593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610"/>
              </a:lnSpc>
              <a:spcBef>
                <a:spcPts val="105"/>
              </a:spcBef>
            </a:pPr>
            <a:r>
              <a:rPr sz="1400" spc="-5" dirty="0">
                <a:latin typeface="Calibri"/>
                <a:cs typeface="Calibri"/>
              </a:rPr>
              <a:t>закони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та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НПА,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що</a:t>
            </a:r>
            <a:endParaRPr sz="1400" dirty="0">
              <a:latin typeface="Calibri"/>
              <a:cs typeface="Calibri"/>
            </a:endParaRPr>
          </a:p>
          <a:p>
            <a:pPr marL="12700" marR="297815">
              <a:lnSpc>
                <a:spcPct val="91500"/>
              </a:lnSpc>
              <a:spcBef>
                <a:spcPts val="70"/>
              </a:spcBef>
            </a:pPr>
            <a:r>
              <a:rPr sz="1400" spc="-10" dirty="0">
                <a:latin typeface="Calibri"/>
                <a:cs typeface="Calibri"/>
              </a:rPr>
              <a:t>регулюють </a:t>
            </a:r>
            <a:r>
              <a:rPr sz="1400" spc="-5" dirty="0">
                <a:latin typeface="Calibri"/>
                <a:cs typeface="Calibri"/>
              </a:rPr>
              <a:t>діяльність </a:t>
            </a:r>
            <a:r>
              <a:rPr sz="1400" dirty="0">
                <a:latin typeface="Calibri"/>
                <a:cs typeface="Calibri"/>
              </a:rPr>
              <a:t> підприємства,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облік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та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аудит </a:t>
            </a:r>
            <a:r>
              <a:rPr sz="1400" dirty="0">
                <a:latin typeface="Calibri"/>
                <a:cs typeface="Calibri"/>
              </a:rPr>
              <a:t>в</a:t>
            </a:r>
            <a:r>
              <a:rPr sz="1400" spc="-10" dirty="0">
                <a:latin typeface="Calibri"/>
                <a:cs typeface="Calibri"/>
              </a:rPr>
              <a:t> Україні;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55"/>
              </a:spcBef>
            </a:pPr>
            <a:r>
              <a:rPr sz="1400" dirty="0">
                <a:latin typeface="Calibri"/>
                <a:cs typeface="Calibri"/>
              </a:rPr>
              <a:t>МСА;</a:t>
            </a:r>
          </a:p>
          <a:p>
            <a:pPr marL="12700">
              <a:lnSpc>
                <a:spcPts val="1614"/>
              </a:lnSpc>
              <a:spcBef>
                <a:spcPts val="455"/>
              </a:spcBef>
            </a:pPr>
            <a:r>
              <a:rPr sz="1400" spc="-5" dirty="0">
                <a:latin typeface="Calibri"/>
                <a:cs typeface="Calibri"/>
              </a:rPr>
              <a:t>статутні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документи,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ts val="1614"/>
              </a:lnSpc>
            </a:pPr>
            <a:r>
              <a:rPr sz="1400" dirty="0">
                <a:latin typeface="Calibri"/>
                <a:cs typeface="Calibri"/>
              </a:rPr>
              <a:t>правові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обов’язки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клієнта;</a:t>
            </a:r>
          </a:p>
          <a:p>
            <a:pPr marL="12700" marR="446405">
              <a:lnSpc>
                <a:spcPts val="1540"/>
              </a:lnSpc>
              <a:spcBef>
                <a:spcPts val="625"/>
              </a:spcBef>
            </a:pPr>
            <a:r>
              <a:rPr sz="1400" spc="-5" dirty="0">
                <a:latin typeface="Calibri"/>
                <a:cs typeface="Calibri"/>
              </a:rPr>
              <a:t>реєстри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бухобліку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та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фінансова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звітність;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ts val="1610"/>
              </a:lnSpc>
              <a:spcBef>
                <a:spcPts val="425"/>
              </a:spcBef>
            </a:pPr>
            <a:r>
              <a:rPr sz="1400" spc="-5" dirty="0">
                <a:latin typeface="Calibri"/>
                <a:cs typeface="Calibri"/>
              </a:rPr>
              <a:t>акти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перевірок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ts val="1610"/>
              </a:lnSpc>
            </a:pPr>
            <a:r>
              <a:rPr sz="1400" spc="-10" dirty="0">
                <a:latin typeface="Calibri"/>
                <a:cs typeface="Calibri"/>
              </a:rPr>
              <a:t>контролюючих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органів;</a:t>
            </a:r>
            <a:endParaRPr sz="1400" dirty="0">
              <a:latin typeface="Calibri"/>
              <a:cs typeface="Calibri"/>
            </a:endParaRPr>
          </a:p>
          <a:p>
            <a:pPr marL="12700" marR="369570">
              <a:lnSpc>
                <a:spcPts val="1540"/>
              </a:lnSpc>
              <a:spcBef>
                <a:spcPts val="620"/>
              </a:spcBef>
            </a:pPr>
            <a:r>
              <a:rPr sz="1400" spc="-5" dirty="0">
                <a:latin typeface="Calibri"/>
                <a:cs typeface="Calibri"/>
              </a:rPr>
              <a:t>документація</a:t>
            </a:r>
            <a:r>
              <a:rPr sz="1400" spc="-7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служби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внутр.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контролю;</a:t>
            </a:r>
            <a:endParaRPr sz="1400" dirty="0">
              <a:latin typeface="Calibri"/>
              <a:cs typeface="Calibri"/>
            </a:endParaRPr>
          </a:p>
          <a:p>
            <a:pPr marL="12700" marR="363855">
              <a:lnSpc>
                <a:spcPts val="1540"/>
              </a:lnSpc>
              <a:spcBef>
                <a:spcPts val="595"/>
              </a:spcBef>
            </a:pPr>
            <a:r>
              <a:rPr sz="1400" dirty="0">
                <a:latin typeface="Calibri"/>
                <a:cs typeface="Calibri"/>
              </a:rPr>
              <a:t>висновок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аудитора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за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попередній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період;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ts val="1610"/>
              </a:lnSpc>
              <a:spcBef>
                <a:spcPts val="425"/>
              </a:spcBef>
            </a:pPr>
            <a:r>
              <a:rPr sz="1400" dirty="0">
                <a:latin typeface="Calibri"/>
                <a:cs typeface="Calibri"/>
              </a:rPr>
              <a:t>план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та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програма</a:t>
            </a:r>
            <a:endParaRPr sz="1400" dirty="0">
              <a:latin typeface="Calibri"/>
              <a:cs typeface="Calibri"/>
            </a:endParaRPr>
          </a:p>
          <a:p>
            <a:pPr marL="12700" marR="125730">
              <a:lnSpc>
                <a:spcPct val="91900"/>
              </a:lnSpc>
              <a:spcBef>
                <a:spcPts val="60"/>
              </a:spcBef>
            </a:pPr>
            <a:r>
              <a:rPr sz="1400" spc="-5" dirty="0">
                <a:latin typeface="Calibri"/>
                <a:cs typeface="Calibri"/>
              </a:rPr>
              <a:t>попередньої перевірки </a:t>
            </a:r>
            <a:r>
              <a:rPr sz="1400" dirty="0">
                <a:latin typeface="Calibri"/>
                <a:cs typeface="Calibri"/>
              </a:rPr>
              <a:t> клієнта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або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аналогічного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підприємства;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1400" dirty="0">
                <a:latin typeface="Calibri"/>
                <a:cs typeface="Calibri"/>
              </a:rPr>
              <a:t>інші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джерела</a:t>
            </a:r>
            <a:r>
              <a:rPr sz="1400" spc="-5" dirty="0">
                <a:latin typeface="Calibri"/>
                <a:cs typeface="Calibri"/>
              </a:rPr>
              <a:t> інформації.</a:t>
            </a:r>
            <a:endParaRPr sz="1400" dirty="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157727" y="1365503"/>
            <a:ext cx="2806446" cy="5001006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3318128" y="1533395"/>
            <a:ext cx="280035" cy="340360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005"/>
              </a:lnSpc>
            </a:pPr>
            <a:r>
              <a:rPr sz="2000" b="1" spc="-10" dirty="0">
                <a:latin typeface="Calibri"/>
                <a:cs typeface="Calibri"/>
              </a:rPr>
              <a:t>Етап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проведення</a:t>
            </a:r>
            <a:r>
              <a:rPr sz="2000" b="1" spc="-6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дослідження</a:t>
            </a:r>
            <a:endParaRPr sz="2000" dirty="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049333" y="1405127"/>
            <a:ext cx="2877185" cy="4961890"/>
            <a:chOff x="3049333" y="1405127"/>
            <a:chExt cx="2877185" cy="4961890"/>
          </a:xfrm>
        </p:grpSpPr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54095" y="3977639"/>
              <a:ext cx="402336" cy="47244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054095" y="3977639"/>
              <a:ext cx="402590" cy="472440"/>
            </a:xfrm>
            <a:custGeom>
              <a:avLst/>
              <a:gdLst/>
              <a:ahLst/>
              <a:cxnLst/>
              <a:rect l="l" t="t" r="r" b="b"/>
              <a:pathLst>
                <a:path w="402589" h="472439">
                  <a:moveTo>
                    <a:pt x="0" y="0"/>
                  </a:moveTo>
                  <a:lnTo>
                    <a:pt x="402336" y="236220"/>
                  </a:lnTo>
                  <a:lnTo>
                    <a:pt x="0" y="47244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4AAC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625595" y="1405127"/>
              <a:ext cx="2300478" cy="4961382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3766184" y="1461007"/>
            <a:ext cx="1983105" cy="323469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243204">
              <a:lnSpc>
                <a:spcPts val="1540"/>
              </a:lnSpc>
              <a:spcBef>
                <a:spcPts val="270"/>
              </a:spcBef>
            </a:pPr>
            <a:r>
              <a:rPr sz="1400" dirty="0">
                <a:latin typeface="Calibri"/>
                <a:cs typeface="Calibri"/>
              </a:rPr>
              <a:t>Міжна</a:t>
            </a:r>
            <a:r>
              <a:rPr sz="1400" spc="-10" dirty="0">
                <a:latin typeface="Calibri"/>
                <a:cs typeface="Calibri"/>
              </a:rPr>
              <a:t>р</a:t>
            </a:r>
            <a:r>
              <a:rPr sz="1400" spc="-35" dirty="0">
                <a:latin typeface="Calibri"/>
                <a:cs typeface="Calibri"/>
              </a:rPr>
              <a:t>о</a:t>
            </a:r>
            <a:r>
              <a:rPr sz="1400" spc="-5" dirty="0">
                <a:latin typeface="Calibri"/>
                <a:cs typeface="Calibri"/>
              </a:rPr>
              <a:t>дн</a:t>
            </a:r>
            <a:r>
              <a:rPr sz="1400" dirty="0">
                <a:latin typeface="Calibri"/>
                <a:cs typeface="Calibri"/>
              </a:rPr>
              <a:t>і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с</a:t>
            </a:r>
            <a:r>
              <a:rPr sz="1400" spc="-5" dirty="0">
                <a:latin typeface="Calibri"/>
                <a:cs typeface="Calibri"/>
              </a:rPr>
              <a:t>танда</a:t>
            </a:r>
            <a:r>
              <a:rPr sz="1400" spc="-10" dirty="0">
                <a:latin typeface="Calibri"/>
                <a:cs typeface="Calibri"/>
              </a:rPr>
              <a:t>р</a:t>
            </a:r>
            <a:r>
              <a:rPr sz="1400" spc="-5" dirty="0">
                <a:latin typeface="Calibri"/>
                <a:cs typeface="Calibri"/>
              </a:rPr>
              <a:t>ти  </a:t>
            </a:r>
            <a:r>
              <a:rPr sz="1400" spc="-15" dirty="0">
                <a:latin typeface="Calibri"/>
                <a:cs typeface="Calibri"/>
              </a:rPr>
              <a:t>аудиту;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25"/>
              </a:spcBef>
            </a:pPr>
            <a:r>
              <a:rPr sz="1400" dirty="0">
                <a:latin typeface="Calibri"/>
                <a:cs typeface="Calibri"/>
              </a:rPr>
              <a:t>фінансова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звітність;</a:t>
            </a:r>
            <a:endParaRPr sz="1400" dirty="0">
              <a:latin typeface="Calibri"/>
              <a:cs typeface="Calibri"/>
            </a:endParaRPr>
          </a:p>
          <a:p>
            <a:pPr marL="12700" marR="104139">
              <a:lnSpc>
                <a:spcPts val="1540"/>
              </a:lnSpc>
              <a:spcBef>
                <a:spcPts val="625"/>
              </a:spcBef>
            </a:pPr>
            <a:r>
              <a:rPr sz="1400" spc="-5" dirty="0">
                <a:latin typeface="Calibri"/>
                <a:cs typeface="Calibri"/>
              </a:rPr>
              <a:t>реєстри</a:t>
            </a:r>
            <a:r>
              <a:rPr sz="1400" spc="-7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бухгалтерського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обліку;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25"/>
              </a:spcBef>
            </a:pPr>
            <a:r>
              <a:rPr sz="1400" dirty="0">
                <a:latin typeface="Calibri"/>
                <a:cs typeface="Calibri"/>
              </a:rPr>
              <a:t>первинні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документи;</a:t>
            </a:r>
            <a:endParaRPr sz="1400" dirty="0">
              <a:latin typeface="Calibri"/>
              <a:cs typeface="Calibri"/>
            </a:endParaRPr>
          </a:p>
          <a:p>
            <a:pPr marL="12700" marR="143510">
              <a:lnSpc>
                <a:spcPct val="91800"/>
              </a:lnSpc>
              <a:spcBef>
                <a:spcPts val="595"/>
              </a:spcBef>
            </a:pPr>
            <a:r>
              <a:rPr sz="1400" spc="-5" dirty="0">
                <a:latin typeface="Calibri"/>
                <a:cs typeface="Calibri"/>
              </a:rPr>
              <a:t>нормативно-довідкове 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забезпечення </a:t>
            </a:r>
            <a:r>
              <a:rPr sz="1400" spc="-10" dirty="0">
                <a:latin typeface="Calibri"/>
                <a:cs typeface="Calibri"/>
              </a:rPr>
              <a:t>процедур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аудиту;</a:t>
            </a:r>
            <a:endParaRPr sz="1400" dirty="0">
              <a:latin typeface="Calibri"/>
              <a:cs typeface="Calibri"/>
            </a:endParaRPr>
          </a:p>
          <a:p>
            <a:pPr marL="12700" marR="5080">
              <a:lnSpc>
                <a:spcPts val="1540"/>
              </a:lnSpc>
              <a:spcBef>
                <a:spcPts val="625"/>
              </a:spcBef>
            </a:pPr>
            <a:r>
              <a:rPr sz="1400" spc="-5" dirty="0">
                <a:latin typeface="Calibri"/>
                <a:cs typeface="Calibri"/>
              </a:rPr>
              <a:t>документи, довідки, 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кореспонденція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від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третіх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осіб;</a:t>
            </a:r>
            <a:endParaRPr sz="1400" dirty="0">
              <a:latin typeface="Calibri"/>
              <a:cs typeface="Calibri"/>
            </a:endParaRPr>
          </a:p>
          <a:p>
            <a:pPr marL="12700" marR="427990">
              <a:lnSpc>
                <a:spcPts val="1540"/>
              </a:lnSpc>
              <a:spcBef>
                <a:spcPts val="590"/>
              </a:spcBef>
            </a:pPr>
            <a:r>
              <a:rPr sz="1400" dirty="0">
                <a:latin typeface="Calibri"/>
                <a:cs typeface="Calibri"/>
              </a:rPr>
              <a:t>пи</a:t>
            </a:r>
            <a:r>
              <a:rPr sz="1400" spc="-10" dirty="0">
                <a:latin typeface="Calibri"/>
                <a:cs typeface="Calibri"/>
              </a:rPr>
              <a:t>с</a:t>
            </a:r>
            <a:r>
              <a:rPr sz="1400" dirty="0">
                <a:latin typeface="Calibri"/>
                <a:cs typeface="Calibri"/>
              </a:rPr>
              <a:t>ьмові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по</a:t>
            </a:r>
            <a:r>
              <a:rPr sz="1400" spc="-10" dirty="0">
                <a:latin typeface="Calibri"/>
                <a:cs typeface="Calibri"/>
              </a:rPr>
              <a:t>яс</a:t>
            </a:r>
            <a:r>
              <a:rPr sz="1400" dirty="0">
                <a:latin typeface="Calibri"/>
                <a:cs typeface="Calibri"/>
              </a:rPr>
              <a:t>нен</a:t>
            </a:r>
            <a:r>
              <a:rPr sz="1400" spc="5" dirty="0">
                <a:latin typeface="Calibri"/>
                <a:cs typeface="Calibri"/>
              </a:rPr>
              <a:t>н</a:t>
            </a:r>
            <a:r>
              <a:rPr sz="1400" dirty="0">
                <a:latin typeface="Calibri"/>
                <a:cs typeface="Calibri"/>
              </a:rPr>
              <a:t>я  </a:t>
            </a:r>
            <a:r>
              <a:rPr sz="1400" spc="-5" dirty="0">
                <a:latin typeface="Calibri"/>
                <a:cs typeface="Calibri"/>
              </a:rPr>
              <a:t>посадових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осіб.</a:t>
            </a:r>
            <a:endParaRPr sz="1400" dirty="0">
              <a:latin typeface="Calibri"/>
              <a:cs typeface="Calibri"/>
            </a:endParaRPr>
          </a:p>
        </p:txBody>
      </p:sp>
      <p:pic>
        <p:nvPicPr>
          <p:cNvPr id="17" name="object 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931408" y="1365503"/>
            <a:ext cx="2806445" cy="5001006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6103873" y="1531444"/>
            <a:ext cx="280035" cy="247650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005"/>
              </a:lnSpc>
            </a:pPr>
            <a:r>
              <a:rPr sz="2000" b="1" dirty="0">
                <a:latin typeface="Calibri"/>
                <a:cs typeface="Calibri"/>
              </a:rPr>
              <a:t>Завершувальна</a:t>
            </a:r>
            <a:r>
              <a:rPr sz="2000" b="1" spc="-9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стадія</a:t>
            </a:r>
            <a:endParaRPr sz="2000" dirty="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5824537" y="1405127"/>
            <a:ext cx="2835910" cy="4961890"/>
            <a:chOff x="5824537" y="1405127"/>
            <a:chExt cx="2835910" cy="4961890"/>
          </a:xfrm>
        </p:grpSpPr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829300" y="3977639"/>
              <a:ext cx="400812" cy="472440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5829300" y="3977639"/>
              <a:ext cx="401320" cy="472440"/>
            </a:xfrm>
            <a:custGeom>
              <a:avLst/>
              <a:gdLst/>
              <a:ahLst/>
              <a:cxnLst/>
              <a:rect l="l" t="t" r="r" b="b"/>
              <a:pathLst>
                <a:path w="401320" h="472439">
                  <a:moveTo>
                    <a:pt x="0" y="0"/>
                  </a:moveTo>
                  <a:lnTo>
                    <a:pt x="400812" y="236220"/>
                  </a:lnTo>
                  <a:lnTo>
                    <a:pt x="0" y="47244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F795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400800" y="1405127"/>
              <a:ext cx="2259329" cy="4961382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6540500" y="1461007"/>
            <a:ext cx="1943100" cy="144399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>
              <a:lnSpc>
                <a:spcPts val="1540"/>
              </a:lnSpc>
              <a:spcBef>
                <a:spcPts val="270"/>
              </a:spcBef>
            </a:pPr>
            <a:r>
              <a:rPr sz="1400" spc="-5" dirty="0">
                <a:latin typeface="Calibri"/>
                <a:cs typeface="Calibri"/>
              </a:rPr>
              <a:t>вимоги </a:t>
            </a:r>
            <a:r>
              <a:rPr sz="1400" spc="-10" dirty="0">
                <a:latin typeface="Calibri"/>
                <a:cs typeface="Calibri"/>
              </a:rPr>
              <a:t>до </a:t>
            </a:r>
            <a:r>
              <a:rPr sz="1400" spc="-15" dirty="0">
                <a:latin typeface="Calibri"/>
                <a:cs typeface="Calibri"/>
              </a:rPr>
              <a:t>аудиторського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висновку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(МСА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700,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800),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ts val="1610"/>
              </a:lnSpc>
              <a:spcBef>
                <a:spcPts val="425"/>
              </a:spcBef>
            </a:pPr>
            <a:r>
              <a:rPr sz="1400" spc="-5" dirty="0">
                <a:latin typeface="Calibri"/>
                <a:cs typeface="Calibri"/>
              </a:rPr>
              <a:t>робочі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документи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ts val="1610"/>
              </a:lnSpc>
            </a:pPr>
            <a:r>
              <a:rPr sz="1400" spc="-15" dirty="0">
                <a:latin typeface="Calibri"/>
                <a:cs typeface="Calibri"/>
              </a:rPr>
              <a:t>аудитора;</a:t>
            </a:r>
            <a:endParaRPr sz="1400" dirty="0">
              <a:latin typeface="Calibri"/>
              <a:cs typeface="Calibri"/>
            </a:endParaRPr>
          </a:p>
          <a:p>
            <a:pPr marL="12700" marR="412115">
              <a:lnSpc>
                <a:spcPct val="127099"/>
              </a:lnSpc>
            </a:pPr>
            <a:r>
              <a:rPr sz="1400" spc="-5" dirty="0">
                <a:latin typeface="Calibri"/>
                <a:cs typeface="Calibri"/>
              </a:rPr>
              <a:t>висновки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експертів;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інші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матеріали.</a:t>
            </a:r>
            <a:endParaRPr sz="1400" dirty="0">
              <a:latin typeface="Calibri"/>
              <a:cs typeface="Calibri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179831" y="188976"/>
            <a:ext cx="8787765" cy="6403975"/>
            <a:chOff x="179831" y="188976"/>
            <a:chExt cx="8787765" cy="6403975"/>
          </a:xfrm>
        </p:grpSpPr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235951" y="5300472"/>
              <a:ext cx="1731263" cy="129235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79831" y="188976"/>
              <a:ext cx="1223772" cy="107899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71517" y="136245"/>
            <a:ext cx="5263496" cy="37694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33092" y="0"/>
            <a:ext cx="531114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>
                <a:solidFill>
                  <a:srgbClr val="FF0000"/>
                </a:solidFill>
              </a:rPr>
              <a:t>Етапи</a:t>
            </a:r>
            <a:r>
              <a:rPr spc="-15" dirty="0">
                <a:solidFill>
                  <a:srgbClr val="FF0000"/>
                </a:solidFill>
              </a:rPr>
              <a:t> </a:t>
            </a:r>
            <a:r>
              <a:rPr spc="-25" dirty="0">
                <a:solidFill>
                  <a:srgbClr val="FF0000"/>
                </a:solidFill>
              </a:rPr>
              <a:t>аудиторської</a:t>
            </a:r>
            <a:r>
              <a:rPr spc="-10" dirty="0">
                <a:solidFill>
                  <a:srgbClr val="FF0000"/>
                </a:solidFill>
              </a:rPr>
              <a:t> </a:t>
            </a:r>
            <a:r>
              <a:rPr spc="-5" dirty="0">
                <a:solidFill>
                  <a:srgbClr val="FF0000"/>
                </a:solidFill>
              </a:rPr>
              <a:t>перевірки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219399" y="609531"/>
            <a:ext cx="8849360" cy="6112510"/>
            <a:chOff x="219399" y="609531"/>
            <a:chExt cx="8849360" cy="611251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9399" y="609531"/>
              <a:ext cx="5715827" cy="70969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1547" y="1348632"/>
              <a:ext cx="5715827" cy="70829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63626" y="2086287"/>
              <a:ext cx="5715906" cy="70969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85843" y="2823810"/>
              <a:ext cx="5715827" cy="71002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907991" y="3556970"/>
              <a:ext cx="5715827" cy="71424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486400" y="1094231"/>
              <a:ext cx="421005" cy="421005"/>
            </a:xfrm>
            <a:custGeom>
              <a:avLst/>
              <a:gdLst/>
              <a:ahLst/>
              <a:cxnLst/>
              <a:rect l="l" t="t" r="r" b="b"/>
              <a:pathLst>
                <a:path w="421004" h="421005">
                  <a:moveTo>
                    <a:pt x="326009" y="0"/>
                  </a:moveTo>
                  <a:lnTo>
                    <a:pt x="94614" y="0"/>
                  </a:lnTo>
                  <a:lnTo>
                    <a:pt x="94614" y="231393"/>
                  </a:lnTo>
                  <a:lnTo>
                    <a:pt x="0" y="231393"/>
                  </a:lnTo>
                  <a:lnTo>
                    <a:pt x="210312" y="420623"/>
                  </a:lnTo>
                  <a:lnTo>
                    <a:pt x="420624" y="231393"/>
                  </a:lnTo>
                  <a:lnTo>
                    <a:pt x="326009" y="231393"/>
                  </a:lnTo>
                  <a:lnTo>
                    <a:pt x="326009" y="0"/>
                  </a:lnTo>
                  <a:close/>
                </a:path>
              </a:pathLst>
            </a:custGeom>
            <a:solidFill>
              <a:srgbClr val="D0E2EA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486400" y="1094231"/>
              <a:ext cx="421005" cy="421005"/>
            </a:xfrm>
            <a:custGeom>
              <a:avLst/>
              <a:gdLst/>
              <a:ahLst/>
              <a:cxnLst/>
              <a:rect l="l" t="t" r="r" b="b"/>
              <a:pathLst>
                <a:path w="421004" h="421005">
                  <a:moveTo>
                    <a:pt x="0" y="231393"/>
                  </a:moveTo>
                  <a:lnTo>
                    <a:pt x="94614" y="231393"/>
                  </a:lnTo>
                  <a:lnTo>
                    <a:pt x="94614" y="0"/>
                  </a:lnTo>
                  <a:lnTo>
                    <a:pt x="326009" y="0"/>
                  </a:lnTo>
                  <a:lnTo>
                    <a:pt x="326009" y="231393"/>
                  </a:lnTo>
                  <a:lnTo>
                    <a:pt x="420624" y="231393"/>
                  </a:lnTo>
                  <a:lnTo>
                    <a:pt x="210312" y="420623"/>
                  </a:lnTo>
                  <a:lnTo>
                    <a:pt x="0" y="231393"/>
                  </a:lnTo>
                  <a:close/>
                </a:path>
              </a:pathLst>
            </a:custGeom>
            <a:ln w="9144">
              <a:solidFill>
                <a:srgbClr val="D0E2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908547" y="1831847"/>
              <a:ext cx="421005" cy="422275"/>
            </a:xfrm>
            <a:custGeom>
              <a:avLst/>
              <a:gdLst/>
              <a:ahLst/>
              <a:cxnLst/>
              <a:rect l="l" t="t" r="r" b="b"/>
              <a:pathLst>
                <a:path w="421004" h="422275">
                  <a:moveTo>
                    <a:pt x="326009" y="0"/>
                  </a:moveTo>
                  <a:lnTo>
                    <a:pt x="94614" y="0"/>
                  </a:lnTo>
                  <a:lnTo>
                    <a:pt x="94614" y="232917"/>
                  </a:lnTo>
                  <a:lnTo>
                    <a:pt x="0" y="232917"/>
                  </a:lnTo>
                  <a:lnTo>
                    <a:pt x="210312" y="422148"/>
                  </a:lnTo>
                  <a:lnTo>
                    <a:pt x="420624" y="232917"/>
                  </a:lnTo>
                  <a:lnTo>
                    <a:pt x="326009" y="232917"/>
                  </a:lnTo>
                  <a:lnTo>
                    <a:pt x="326009" y="0"/>
                  </a:lnTo>
                  <a:close/>
                </a:path>
              </a:pathLst>
            </a:custGeom>
            <a:solidFill>
              <a:srgbClr val="CFF0D9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908547" y="1831847"/>
              <a:ext cx="421005" cy="422275"/>
            </a:xfrm>
            <a:custGeom>
              <a:avLst/>
              <a:gdLst/>
              <a:ahLst/>
              <a:cxnLst/>
              <a:rect l="l" t="t" r="r" b="b"/>
              <a:pathLst>
                <a:path w="421004" h="422275">
                  <a:moveTo>
                    <a:pt x="0" y="232917"/>
                  </a:moveTo>
                  <a:lnTo>
                    <a:pt x="94614" y="232917"/>
                  </a:lnTo>
                  <a:lnTo>
                    <a:pt x="94614" y="0"/>
                  </a:lnTo>
                  <a:lnTo>
                    <a:pt x="326009" y="0"/>
                  </a:lnTo>
                  <a:lnTo>
                    <a:pt x="326009" y="232917"/>
                  </a:lnTo>
                  <a:lnTo>
                    <a:pt x="420624" y="232917"/>
                  </a:lnTo>
                  <a:lnTo>
                    <a:pt x="210312" y="422148"/>
                  </a:lnTo>
                  <a:lnTo>
                    <a:pt x="0" y="232917"/>
                  </a:lnTo>
                  <a:close/>
                </a:path>
              </a:pathLst>
            </a:custGeom>
            <a:ln w="9144">
              <a:solidFill>
                <a:srgbClr val="D0E2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330695" y="2558795"/>
              <a:ext cx="421005" cy="422275"/>
            </a:xfrm>
            <a:custGeom>
              <a:avLst/>
              <a:gdLst/>
              <a:ahLst/>
              <a:cxnLst/>
              <a:rect l="l" t="t" r="r" b="b"/>
              <a:pathLst>
                <a:path w="421004" h="422275">
                  <a:moveTo>
                    <a:pt x="326008" y="0"/>
                  </a:moveTo>
                  <a:lnTo>
                    <a:pt x="94614" y="0"/>
                  </a:lnTo>
                  <a:lnTo>
                    <a:pt x="94614" y="232917"/>
                  </a:lnTo>
                  <a:lnTo>
                    <a:pt x="0" y="232917"/>
                  </a:lnTo>
                  <a:lnTo>
                    <a:pt x="210311" y="422148"/>
                  </a:lnTo>
                  <a:lnTo>
                    <a:pt x="420624" y="232917"/>
                  </a:lnTo>
                  <a:lnTo>
                    <a:pt x="326008" y="232917"/>
                  </a:lnTo>
                  <a:lnTo>
                    <a:pt x="326008" y="0"/>
                  </a:lnTo>
                  <a:close/>
                </a:path>
              </a:pathLst>
            </a:custGeom>
            <a:solidFill>
              <a:srgbClr val="EBF7CE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330695" y="2558795"/>
              <a:ext cx="421005" cy="422275"/>
            </a:xfrm>
            <a:custGeom>
              <a:avLst/>
              <a:gdLst/>
              <a:ahLst/>
              <a:cxnLst/>
              <a:rect l="l" t="t" r="r" b="b"/>
              <a:pathLst>
                <a:path w="421004" h="422275">
                  <a:moveTo>
                    <a:pt x="0" y="232917"/>
                  </a:moveTo>
                  <a:lnTo>
                    <a:pt x="94614" y="232917"/>
                  </a:lnTo>
                  <a:lnTo>
                    <a:pt x="94614" y="0"/>
                  </a:lnTo>
                  <a:lnTo>
                    <a:pt x="326008" y="0"/>
                  </a:lnTo>
                  <a:lnTo>
                    <a:pt x="326008" y="232917"/>
                  </a:lnTo>
                  <a:lnTo>
                    <a:pt x="420624" y="232917"/>
                  </a:lnTo>
                  <a:lnTo>
                    <a:pt x="210311" y="422148"/>
                  </a:lnTo>
                  <a:lnTo>
                    <a:pt x="0" y="232917"/>
                  </a:lnTo>
                  <a:close/>
                </a:path>
              </a:pathLst>
            </a:custGeom>
            <a:ln w="9144">
              <a:solidFill>
                <a:srgbClr val="D0E2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752843" y="3304032"/>
              <a:ext cx="421005" cy="422275"/>
            </a:xfrm>
            <a:custGeom>
              <a:avLst/>
              <a:gdLst/>
              <a:ahLst/>
              <a:cxnLst/>
              <a:rect l="l" t="t" r="r" b="b"/>
              <a:pathLst>
                <a:path w="421004" h="422275">
                  <a:moveTo>
                    <a:pt x="326008" y="0"/>
                  </a:moveTo>
                  <a:lnTo>
                    <a:pt x="94614" y="0"/>
                  </a:lnTo>
                  <a:lnTo>
                    <a:pt x="94614" y="232917"/>
                  </a:lnTo>
                  <a:lnTo>
                    <a:pt x="0" y="232917"/>
                  </a:lnTo>
                  <a:lnTo>
                    <a:pt x="210311" y="422147"/>
                  </a:lnTo>
                  <a:lnTo>
                    <a:pt x="420624" y="232917"/>
                  </a:lnTo>
                  <a:lnTo>
                    <a:pt x="326008" y="232917"/>
                  </a:lnTo>
                  <a:lnTo>
                    <a:pt x="326008" y="0"/>
                  </a:lnTo>
                  <a:close/>
                </a:path>
              </a:pathLst>
            </a:custGeom>
            <a:solidFill>
              <a:srgbClr val="FBDDC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752843" y="3304032"/>
              <a:ext cx="421005" cy="422275"/>
            </a:xfrm>
            <a:custGeom>
              <a:avLst/>
              <a:gdLst/>
              <a:ahLst/>
              <a:cxnLst/>
              <a:rect l="l" t="t" r="r" b="b"/>
              <a:pathLst>
                <a:path w="421004" h="422275">
                  <a:moveTo>
                    <a:pt x="0" y="232917"/>
                  </a:moveTo>
                  <a:lnTo>
                    <a:pt x="94614" y="232917"/>
                  </a:lnTo>
                  <a:lnTo>
                    <a:pt x="94614" y="0"/>
                  </a:lnTo>
                  <a:lnTo>
                    <a:pt x="326008" y="0"/>
                  </a:lnTo>
                  <a:lnTo>
                    <a:pt x="326008" y="232917"/>
                  </a:lnTo>
                  <a:lnTo>
                    <a:pt x="420624" y="232917"/>
                  </a:lnTo>
                  <a:lnTo>
                    <a:pt x="210311" y="422147"/>
                  </a:lnTo>
                  <a:lnTo>
                    <a:pt x="0" y="232917"/>
                  </a:lnTo>
                  <a:close/>
                </a:path>
              </a:pathLst>
            </a:custGeom>
            <a:ln w="9144">
              <a:solidFill>
                <a:srgbClr val="D0E2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38399" y="4162044"/>
              <a:ext cx="5666994" cy="107061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924555" y="5100827"/>
              <a:ext cx="5666994" cy="79782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497545" y="5945033"/>
              <a:ext cx="5571020" cy="776641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349402" y="712978"/>
            <a:ext cx="5657215" cy="5760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Calibri"/>
                <a:cs typeface="Calibri"/>
              </a:rPr>
              <a:t>Переддоговірна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робота</a:t>
            </a:r>
            <a:endParaRPr sz="2400">
              <a:latin typeface="Calibri"/>
              <a:cs typeface="Calibri"/>
            </a:endParaRPr>
          </a:p>
          <a:p>
            <a:pPr marL="857250" marR="1875155" indent="-422909">
              <a:lnSpc>
                <a:spcPct val="201799"/>
              </a:lnSpc>
            </a:pPr>
            <a:r>
              <a:rPr sz="2400" b="1" spc="-20" dirty="0">
                <a:latin typeface="Calibri"/>
                <a:cs typeface="Calibri"/>
              </a:rPr>
              <a:t>Узгодження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умов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роботи </a:t>
            </a:r>
            <a:r>
              <a:rPr sz="2400" b="1" spc="-52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Збір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інформації</a:t>
            </a:r>
            <a:endParaRPr sz="2400">
              <a:latin typeface="Calibri"/>
              <a:cs typeface="Calibri"/>
            </a:endParaRPr>
          </a:p>
          <a:p>
            <a:pPr marL="1701800" marR="944880" indent="-422909">
              <a:lnSpc>
                <a:spcPct val="201799"/>
              </a:lnSpc>
              <a:tabLst>
                <a:tab pos="3813810" algn="l"/>
              </a:tabLst>
            </a:pPr>
            <a:r>
              <a:rPr sz="2400" b="1" spc="-30" dirty="0">
                <a:latin typeface="Calibri"/>
                <a:cs typeface="Calibri"/>
              </a:rPr>
              <a:t>Р</a:t>
            </a:r>
            <a:r>
              <a:rPr sz="2400" b="1" dirty="0">
                <a:latin typeface="Calibri"/>
                <a:cs typeface="Calibri"/>
              </a:rPr>
              <a:t>озроб</a:t>
            </a:r>
            <a:r>
              <a:rPr sz="2400" b="1" spc="-40" dirty="0">
                <a:latin typeface="Calibri"/>
                <a:cs typeface="Calibri"/>
              </a:rPr>
              <a:t>к</a:t>
            </a:r>
            <a:r>
              <a:rPr sz="2400" b="1" dirty="0">
                <a:latin typeface="Calibri"/>
                <a:cs typeface="Calibri"/>
              </a:rPr>
              <a:t>а</a:t>
            </a:r>
            <a:r>
              <a:rPr sz="2400" b="1" spc="1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стр</a:t>
            </a:r>
            <a:r>
              <a:rPr sz="2400" b="1" spc="-15" dirty="0">
                <a:latin typeface="Calibri"/>
                <a:cs typeface="Calibri"/>
              </a:rPr>
              <a:t>ат</a:t>
            </a:r>
            <a:r>
              <a:rPr sz="2400" b="1" spc="-5" dirty="0">
                <a:latin typeface="Calibri"/>
                <a:cs typeface="Calibri"/>
              </a:rPr>
              <a:t>егі</a:t>
            </a:r>
            <a:r>
              <a:rPr sz="2400" b="1" dirty="0">
                <a:latin typeface="Calibri"/>
                <a:cs typeface="Calibri"/>
              </a:rPr>
              <a:t>ї	</a:t>
            </a:r>
            <a:r>
              <a:rPr sz="2400" b="1" spc="-25" dirty="0">
                <a:latin typeface="Calibri"/>
                <a:cs typeface="Calibri"/>
              </a:rPr>
              <a:t>а</a:t>
            </a:r>
            <a:r>
              <a:rPr sz="2400" b="1" spc="-95" dirty="0">
                <a:latin typeface="Calibri"/>
                <a:cs typeface="Calibri"/>
              </a:rPr>
              <a:t>у</a:t>
            </a:r>
            <a:r>
              <a:rPr sz="2400" b="1" spc="-5" dirty="0">
                <a:latin typeface="Calibri"/>
                <a:cs typeface="Calibri"/>
              </a:rPr>
              <a:t>д</a:t>
            </a:r>
            <a:r>
              <a:rPr sz="2400" b="1" spc="-10" dirty="0">
                <a:latin typeface="Calibri"/>
                <a:cs typeface="Calibri"/>
              </a:rPr>
              <a:t>и</a:t>
            </a:r>
            <a:r>
              <a:rPr sz="2400" b="1" dirty="0">
                <a:latin typeface="Calibri"/>
                <a:cs typeface="Calibri"/>
              </a:rPr>
              <a:t>ту  </a:t>
            </a:r>
            <a:r>
              <a:rPr sz="2400" b="1" spc="-10" dirty="0">
                <a:latin typeface="Calibri"/>
                <a:cs typeface="Calibri"/>
              </a:rPr>
              <a:t>Проведення</a:t>
            </a:r>
            <a:r>
              <a:rPr sz="2400" b="1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аудиту</a:t>
            </a:r>
            <a:endParaRPr sz="2400">
              <a:latin typeface="Calibri"/>
              <a:cs typeface="Calibri"/>
            </a:endParaRPr>
          </a:p>
          <a:p>
            <a:pPr marL="2319020" marR="5080">
              <a:lnSpc>
                <a:spcPts val="2640"/>
              </a:lnSpc>
              <a:spcBef>
                <a:spcPts val="2014"/>
              </a:spcBef>
            </a:pPr>
            <a:r>
              <a:rPr sz="2400" b="1" spc="-5" dirty="0">
                <a:latin typeface="Calibri"/>
                <a:cs typeface="Calibri"/>
              </a:rPr>
              <a:t>Проміжний </a:t>
            </a:r>
            <a:r>
              <a:rPr sz="2400" b="1" dirty="0">
                <a:latin typeface="Calibri"/>
                <a:cs typeface="Calibri"/>
              </a:rPr>
              <a:t>та </a:t>
            </a:r>
            <a:r>
              <a:rPr sz="2400" b="1" spc="-5" dirty="0">
                <a:latin typeface="Calibri"/>
                <a:cs typeface="Calibri"/>
              </a:rPr>
              <a:t>наступний </a:t>
            </a:r>
            <a:r>
              <a:rPr sz="2400" b="1" spc="-53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контроль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850">
              <a:latin typeface="Calibri"/>
              <a:cs typeface="Calibri"/>
            </a:endParaRPr>
          </a:p>
          <a:p>
            <a:pPr marL="2804795">
              <a:lnSpc>
                <a:spcPct val="100000"/>
              </a:lnSpc>
              <a:spcBef>
                <a:spcPts val="5"/>
              </a:spcBef>
            </a:pPr>
            <a:r>
              <a:rPr sz="2400" b="1" spc="-5" dirty="0">
                <a:latin typeface="Calibri"/>
                <a:cs typeface="Calibri"/>
              </a:rPr>
              <a:t>Формування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думки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000">
              <a:latin typeface="Calibri"/>
              <a:cs typeface="Calibri"/>
            </a:endParaRPr>
          </a:p>
          <a:p>
            <a:pPr marL="3290570">
              <a:lnSpc>
                <a:spcPct val="100000"/>
              </a:lnSpc>
            </a:pPr>
            <a:r>
              <a:rPr sz="2400" b="1" dirty="0">
                <a:latin typeface="Calibri"/>
                <a:cs typeface="Calibri"/>
              </a:rPr>
              <a:t>Звітність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7595616" y="4829555"/>
            <a:ext cx="958850" cy="1298575"/>
            <a:chOff x="7595616" y="4829555"/>
            <a:chExt cx="958850" cy="1298575"/>
          </a:xfrm>
        </p:grpSpPr>
        <p:sp>
          <p:nvSpPr>
            <p:cNvPr id="23" name="object 23"/>
            <p:cNvSpPr/>
            <p:nvPr/>
          </p:nvSpPr>
          <p:spPr>
            <a:xfrm>
              <a:off x="7600188" y="4834127"/>
              <a:ext cx="463550" cy="463550"/>
            </a:xfrm>
            <a:custGeom>
              <a:avLst/>
              <a:gdLst/>
              <a:ahLst/>
              <a:cxnLst/>
              <a:rect l="l" t="t" r="r" b="b"/>
              <a:pathLst>
                <a:path w="463550" h="463550">
                  <a:moveTo>
                    <a:pt x="359028" y="0"/>
                  </a:moveTo>
                  <a:lnTo>
                    <a:pt x="104266" y="0"/>
                  </a:lnTo>
                  <a:lnTo>
                    <a:pt x="104266" y="254762"/>
                  </a:lnTo>
                  <a:lnTo>
                    <a:pt x="0" y="254762"/>
                  </a:lnTo>
                  <a:lnTo>
                    <a:pt x="231647" y="463296"/>
                  </a:lnTo>
                  <a:lnTo>
                    <a:pt x="463295" y="254762"/>
                  </a:lnTo>
                  <a:lnTo>
                    <a:pt x="359028" y="254762"/>
                  </a:lnTo>
                  <a:lnTo>
                    <a:pt x="359028" y="0"/>
                  </a:lnTo>
                  <a:close/>
                </a:path>
              </a:pathLst>
            </a:custGeom>
            <a:solidFill>
              <a:srgbClr val="D0E2EA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600188" y="4834127"/>
              <a:ext cx="463550" cy="463550"/>
            </a:xfrm>
            <a:custGeom>
              <a:avLst/>
              <a:gdLst/>
              <a:ahLst/>
              <a:cxnLst/>
              <a:rect l="l" t="t" r="r" b="b"/>
              <a:pathLst>
                <a:path w="463550" h="463550">
                  <a:moveTo>
                    <a:pt x="0" y="254762"/>
                  </a:moveTo>
                  <a:lnTo>
                    <a:pt x="104266" y="254762"/>
                  </a:lnTo>
                  <a:lnTo>
                    <a:pt x="104266" y="0"/>
                  </a:lnTo>
                  <a:lnTo>
                    <a:pt x="359028" y="0"/>
                  </a:lnTo>
                  <a:lnTo>
                    <a:pt x="359028" y="254762"/>
                  </a:lnTo>
                  <a:lnTo>
                    <a:pt x="463295" y="254762"/>
                  </a:lnTo>
                  <a:lnTo>
                    <a:pt x="231647" y="463296"/>
                  </a:lnTo>
                  <a:lnTo>
                    <a:pt x="0" y="254762"/>
                  </a:lnTo>
                  <a:close/>
                </a:path>
              </a:pathLst>
            </a:custGeom>
            <a:ln w="9144">
              <a:solidFill>
                <a:srgbClr val="D0E2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8086344" y="5660136"/>
              <a:ext cx="463550" cy="463550"/>
            </a:xfrm>
            <a:custGeom>
              <a:avLst/>
              <a:gdLst/>
              <a:ahLst/>
              <a:cxnLst/>
              <a:rect l="l" t="t" r="r" b="b"/>
              <a:pathLst>
                <a:path w="463550" h="463550">
                  <a:moveTo>
                    <a:pt x="359028" y="0"/>
                  </a:moveTo>
                  <a:lnTo>
                    <a:pt x="104266" y="0"/>
                  </a:lnTo>
                  <a:lnTo>
                    <a:pt x="104266" y="254812"/>
                  </a:lnTo>
                  <a:lnTo>
                    <a:pt x="0" y="254812"/>
                  </a:lnTo>
                  <a:lnTo>
                    <a:pt x="231648" y="463295"/>
                  </a:lnTo>
                  <a:lnTo>
                    <a:pt x="463296" y="254812"/>
                  </a:lnTo>
                  <a:lnTo>
                    <a:pt x="359028" y="254812"/>
                  </a:lnTo>
                  <a:lnTo>
                    <a:pt x="359028" y="0"/>
                  </a:lnTo>
                  <a:close/>
                </a:path>
              </a:pathLst>
            </a:custGeom>
            <a:solidFill>
              <a:srgbClr val="FBDDC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8086344" y="5660136"/>
              <a:ext cx="463550" cy="463550"/>
            </a:xfrm>
            <a:custGeom>
              <a:avLst/>
              <a:gdLst/>
              <a:ahLst/>
              <a:cxnLst/>
              <a:rect l="l" t="t" r="r" b="b"/>
              <a:pathLst>
                <a:path w="463550" h="463550">
                  <a:moveTo>
                    <a:pt x="0" y="254812"/>
                  </a:moveTo>
                  <a:lnTo>
                    <a:pt x="104266" y="254812"/>
                  </a:lnTo>
                  <a:lnTo>
                    <a:pt x="104266" y="0"/>
                  </a:lnTo>
                  <a:lnTo>
                    <a:pt x="359028" y="0"/>
                  </a:lnTo>
                  <a:lnTo>
                    <a:pt x="359028" y="254812"/>
                  </a:lnTo>
                  <a:lnTo>
                    <a:pt x="463296" y="254812"/>
                  </a:lnTo>
                  <a:lnTo>
                    <a:pt x="231648" y="463295"/>
                  </a:lnTo>
                  <a:lnTo>
                    <a:pt x="0" y="254812"/>
                  </a:lnTo>
                  <a:close/>
                </a:path>
              </a:pathLst>
            </a:custGeom>
            <a:ln w="9143">
              <a:solidFill>
                <a:srgbClr val="D0E2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51253" y="322134"/>
            <a:ext cx="3518526" cy="46475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55629" y="221048"/>
            <a:ext cx="356997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826895" algn="l"/>
              </a:tabLst>
            </a:pPr>
            <a:r>
              <a:rPr sz="4000" spc="-5" dirty="0">
                <a:solidFill>
                  <a:srgbClr val="FF0000"/>
                </a:solidFill>
              </a:rPr>
              <a:t>Ризики	в</a:t>
            </a:r>
            <a:r>
              <a:rPr sz="4000" spc="-100" dirty="0">
                <a:solidFill>
                  <a:srgbClr val="FF0000"/>
                </a:solidFill>
              </a:rPr>
              <a:t> </a:t>
            </a:r>
            <a:r>
              <a:rPr sz="4000" spc="-40" dirty="0">
                <a:solidFill>
                  <a:srgbClr val="FF0000"/>
                </a:solidFill>
              </a:rPr>
              <a:t>аудиті</a:t>
            </a:r>
            <a:endParaRPr sz="4000" dirty="0"/>
          </a:p>
        </p:txBody>
      </p:sp>
      <p:grpSp>
        <p:nvGrpSpPr>
          <p:cNvPr id="4" name="object 4"/>
          <p:cNvGrpSpPr/>
          <p:nvPr/>
        </p:nvGrpSpPr>
        <p:grpSpPr>
          <a:xfrm>
            <a:off x="2327148" y="1043939"/>
            <a:ext cx="3694429" cy="1312545"/>
            <a:chOff x="2327148" y="1043939"/>
            <a:chExt cx="3694429" cy="1312545"/>
          </a:xfrm>
        </p:grpSpPr>
        <p:sp>
          <p:nvSpPr>
            <p:cNvPr id="5" name="object 5"/>
            <p:cNvSpPr/>
            <p:nvPr/>
          </p:nvSpPr>
          <p:spPr>
            <a:xfrm>
              <a:off x="2340102" y="2056637"/>
              <a:ext cx="3541395" cy="287020"/>
            </a:xfrm>
            <a:custGeom>
              <a:avLst/>
              <a:gdLst/>
              <a:ahLst/>
              <a:cxnLst/>
              <a:rect l="l" t="t" r="r" b="b"/>
              <a:pathLst>
                <a:path w="3541395" h="287019">
                  <a:moveTo>
                    <a:pt x="2336292" y="0"/>
                  </a:moveTo>
                  <a:lnTo>
                    <a:pt x="2336292" y="195325"/>
                  </a:lnTo>
                  <a:lnTo>
                    <a:pt x="3541014" y="195325"/>
                  </a:lnTo>
                  <a:lnTo>
                    <a:pt x="3541014" y="286638"/>
                  </a:lnTo>
                </a:path>
                <a:path w="3541395" h="287019">
                  <a:moveTo>
                    <a:pt x="2382012" y="0"/>
                  </a:moveTo>
                  <a:lnTo>
                    <a:pt x="2382012" y="286638"/>
                  </a:lnTo>
                </a:path>
                <a:path w="3541395" h="287019">
                  <a:moveTo>
                    <a:pt x="1204722" y="0"/>
                  </a:moveTo>
                  <a:lnTo>
                    <a:pt x="1204722" y="195325"/>
                  </a:lnTo>
                  <a:lnTo>
                    <a:pt x="0" y="195325"/>
                  </a:lnTo>
                  <a:lnTo>
                    <a:pt x="0" y="286638"/>
                  </a:lnTo>
                </a:path>
              </a:pathLst>
            </a:custGeom>
            <a:ln w="25908">
              <a:solidFill>
                <a:srgbClr val="3C669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519678" y="1056893"/>
              <a:ext cx="2313940" cy="1000125"/>
            </a:xfrm>
            <a:custGeom>
              <a:avLst/>
              <a:gdLst/>
              <a:ahLst/>
              <a:cxnLst/>
              <a:rect l="l" t="t" r="r" b="b"/>
              <a:pathLst>
                <a:path w="2313940" h="1000125">
                  <a:moveTo>
                    <a:pt x="2213483" y="0"/>
                  </a:moveTo>
                  <a:lnTo>
                    <a:pt x="99949" y="0"/>
                  </a:lnTo>
                  <a:lnTo>
                    <a:pt x="61025" y="7848"/>
                  </a:lnTo>
                  <a:lnTo>
                    <a:pt x="29257" y="29257"/>
                  </a:lnTo>
                  <a:lnTo>
                    <a:pt x="7848" y="61025"/>
                  </a:lnTo>
                  <a:lnTo>
                    <a:pt x="0" y="99948"/>
                  </a:lnTo>
                  <a:lnTo>
                    <a:pt x="0" y="899794"/>
                  </a:lnTo>
                  <a:lnTo>
                    <a:pt x="7848" y="938718"/>
                  </a:lnTo>
                  <a:lnTo>
                    <a:pt x="29257" y="970486"/>
                  </a:lnTo>
                  <a:lnTo>
                    <a:pt x="61025" y="991895"/>
                  </a:lnTo>
                  <a:lnTo>
                    <a:pt x="99949" y="999743"/>
                  </a:lnTo>
                  <a:lnTo>
                    <a:pt x="2213483" y="999743"/>
                  </a:lnTo>
                  <a:lnTo>
                    <a:pt x="2252406" y="991895"/>
                  </a:lnTo>
                  <a:lnTo>
                    <a:pt x="2284174" y="970486"/>
                  </a:lnTo>
                  <a:lnTo>
                    <a:pt x="2305583" y="938718"/>
                  </a:lnTo>
                  <a:lnTo>
                    <a:pt x="2313432" y="899794"/>
                  </a:lnTo>
                  <a:lnTo>
                    <a:pt x="2313432" y="99948"/>
                  </a:lnTo>
                  <a:lnTo>
                    <a:pt x="2305583" y="61025"/>
                  </a:lnTo>
                  <a:lnTo>
                    <a:pt x="2284174" y="29257"/>
                  </a:lnTo>
                  <a:lnTo>
                    <a:pt x="2252406" y="7848"/>
                  </a:lnTo>
                  <a:lnTo>
                    <a:pt x="2213483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519678" y="1056893"/>
              <a:ext cx="2313940" cy="1000125"/>
            </a:xfrm>
            <a:custGeom>
              <a:avLst/>
              <a:gdLst/>
              <a:ahLst/>
              <a:cxnLst/>
              <a:rect l="l" t="t" r="r" b="b"/>
              <a:pathLst>
                <a:path w="2313940" h="1000125">
                  <a:moveTo>
                    <a:pt x="0" y="99948"/>
                  </a:moveTo>
                  <a:lnTo>
                    <a:pt x="7848" y="61025"/>
                  </a:lnTo>
                  <a:lnTo>
                    <a:pt x="29257" y="29257"/>
                  </a:lnTo>
                  <a:lnTo>
                    <a:pt x="61025" y="7848"/>
                  </a:lnTo>
                  <a:lnTo>
                    <a:pt x="99949" y="0"/>
                  </a:lnTo>
                  <a:lnTo>
                    <a:pt x="2213483" y="0"/>
                  </a:lnTo>
                  <a:lnTo>
                    <a:pt x="2252406" y="7848"/>
                  </a:lnTo>
                  <a:lnTo>
                    <a:pt x="2284174" y="29257"/>
                  </a:lnTo>
                  <a:lnTo>
                    <a:pt x="2305583" y="61025"/>
                  </a:lnTo>
                  <a:lnTo>
                    <a:pt x="2313432" y="99948"/>
                  </a:lnTo>
                  <a:lnTo>
                    <a:pt x="2313432" y="899794"/>
                  </a:lnTo>
                  <a:lnTo>
                    <a:pt x="2305583" y="938718"/>
                  </a:lnTo>
                  <a:lnTo>
                    <a:pt x="2284174" y="970486"/>
                  </a:lnTo>
                  <a:lnTo>
                    <a:pt x="2252406" y="991895"/>
                  </a:lnTo>
                  <a:lnTo>
                    <a:pt x="2213483" y="999743"/>
                  </a:lnTo>
                  <a:lnTo>
                    <a:pt x="99949" y="999743"/>
                  </a:lnTo>
                  <a:lnTo>
                    <a:pt x="61025" y="991895"/>
                  </a:lnTo>
                  <a:lnTo>
                    <a:pt x="29257" y="970486"/>
                  </a:lnTo>
                  <a:lnTo>
                    <a:pt x="7848" y="938718"/>
                  </a:lnTo>
                  <a:lnTo>
                    <a:pt x="0" y="899794"/>
                  </a:lnTo>
                  <a:lnTo>
                    <a:pt x="0" y="99948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693414" y="1223009"/>
              <a:ext cx="2315210" cy="1000125"/>
            </a:xfrm>
            <a:custGeom>
              <a:avLst/>
              <a:gdLst/>
              <a:ahLst/>
              <a:cxnLst/>
              <a:rect l="l" t="t" r="r" b="b"/>
              <a:pathLst>
                <a:path w="2315210" h="1000125">
                  <a:moveTo>
                    <a:pt x="2215007" y="0"/>
                  </a:moveTo>
                  <a:lnTo>
                    <a:pt x="99949" y="0"/>
                  </a:lnTo>
                  <a:lnTo>
                    <a:pt x="61025" y="7848"/>
                  </a:lnTo>
                  <a:lnTo>
                    <a:pt x="29257" y="29257"/>
                  </a:lnTo>
                  <a:lnTo>
                    <a:pt x="7848" y="61025"/>
                  </a:lnTo>
                  <a:lnTo>
                    <a:pt x="0" y="99949"/>
                  </a:lnTo>
                  <a:lnTo>
                    <a:pt x="0" y="899794"/>
                  </a:lnTo>
                  <a:lnTo>
                    <a:pt x="7848" y="938718"/>
                  </a:lnTo>
                  <a:lnTo>
                    <a:pt x="29257" y="970486"/>
                  </a:lnTo>
                  <a:lnTo>
                    <a:pt x="61025" y="991895"/>
                  </a:lnTo>
                  <a:lnTo>
                    <a:pt x="99949" y="999743"/>
                  </a:lnTo>
                  <a:lnTo>
                    <a:pt x="2215007" y="999743"/>
                  </a:lnTo>
                  <a:lnTo>
                    <a:pt x="2253930" y="991895"/>
                  </a:lnTo>
                  <a:lnTo>
                    <a:pt x="2285698" y="970486"/>
                  </a:lnTo>
                  <a:lnTo>
                    <a:pt x="2307107" y="938718"/>
                  </a:lnTo>
                  <a:lnTo>
                    <a:pt x="2314956" y="899794"/>
                  </a:lnTo>
                  <a:lnTo>
                    <a:pt x="2314956" y="99949"/>
                  </a:lnTo>
                  <a:lnTo>
                    <a:pt x="2307107" y="61025"/>
                  </a:lnTo>
                  <a:lnTo>
                    <a:pt x="2285698" y="29257"/>
                  </a:lnTo>
                  <a:lnTo>
                    <a:pt x="2253930" y="7848"/>
                  </a:lnTo>
                  <a:lnTo>
                    <a:pt x="2215007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693414" y="1223009"/>
              <a:ext cx="2315210" cy="1000125"/>
            </a:xfrm>
            <a:custGeom>
              <a:avLst/>
              <a:gdLst/>
              <a:ahLst/>
              <a:cxnLst/>
              <a:rect l="l" t="t" r="r" b="b"/>
              <a:pathLst>
                <a:path w="2315210" h="1000125">
                  <a:moveTo>
                    <a:pt x="0" y="99949"/>
                  </a:moveTo>
                  <a:lnTo>
                    <a:pt x="7848" y="61025"/>
                  </a:lnTo>
                  <a:lnTo>
                    <a:pt x="29257" y="29257"/>
                  </a:lnTo>
                  <a:lnTo>
                    <a:pt x="61025" y="7848"/>
                  </a:lnTo>
                  <a:lnTo>
                    <a:pt x="99949" y="0"/>
                  </a:lnTo>
                  <a:lnTo>
                    <a:pt x="2215007" y="0"/>
                  </a:lnTo>
                  <a:lnTo>
                    <a:pt x="2253930" y="7848"/>
                  </a:lnTo>
                  <a:lnTo>
                    <a:pt x="2285698" y="29257"/>
                  </a:lnTo>
                  <a:lnTo>
                    <a:pt x="2307107" y="61025"/>
                  </a:lnTo>
                  <a:lnTo>
                    <a:pt x="2314956" y="99949"/>
                  </a:lnTo>
                  <a:lnTo>
                    <a:pt x="2314956" y="899794"/>
                  </a:lnTo>
                  <a:lnTo>
                    <a:pt x="2307107" y="938718"/>
                  </a:lnTo>
                  <a:lnTo>
                    <a:pt x="2285698" y="970486"/>
                  </a:lnTo>
                  <a:lnTo>
                    <a:pt x="2253930" y="991895"/>
                  </a:lnTo>
                  <a:lnTo>
                    <a:pt x="2215007" y="999743"/>
                  </a:lnTo>
                  <a:lnTo>
                    <a:pt x="99949" y="999743"/>
                  </a:lnTo>
                  <a:lnTo>
                    <a:pt x="61025" y="991895"/>
                  </a:lnTo>
                  <a:lnTo>
                    <a:pt x="29257" y="970486"/>
                  </a:lnTo>
                  <a:lnTo>
                    <a:pt x="7848" y="938718"/>
                  </a:lnTo>
                  <a:lnTo>
                    <a:pt x="0" y="899794"/>
                  </a:lnTo>
                  <a:lnTo>
                    <a:pt x="0" y="99949"/>
                  </a:lnTo>
                  <a:close/>
                </a:path>
              </a:pathLst>
            </a:custGeom>
            <a:ln w="25908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1266380" y="2500820"/>
            <a:ext cx="4733290" cy="1312545"/>
            <a:chOff x="1266380" y="2500820"/>
            <a:chExt cx="4733290" cy="1312545"/>
          </a:xfrm>
        </p:grpSpPr>
        <p:sp>
          <p:nvSpPr>
            <p:cNvPr id="11" name="object 11"/>
            <p:cNvSpPr/>
            <p:nvPr/>
          </p:nvSpPr>
          <p:spPr>
            <a:xfrm>
              <a:off x="2512313" y="3513581"/>
              <a:ext cx="3474085" cy="287020"/>
            </a:xfrm>
            <a:custGeom>
              <a:avLst/>
              <a:gdLst/>
              <a:ahLst/>
              <a:cxnLst/>
              <a:rect l="l" t="t" r="r" b="b"/>
              <a:pathLst>
                <a:path w="3474085" h="287020">
                  <a:moveTo>
                    <a:pt x="2269236" y="0"/>
                  </a:moveTo>
                  <a:lnTo>
                    <a:pt x="2269236" y="195325"/>
                  </a:lnTo>
                  <a:lnTo>
                    <a:pt x="3473958" y="195325"/>
                  </a:lnTo>
                  <a:lnTo>
                    <a:pt x="3473958" y="286638"/>
                  </a:lnTo>
                </a:path>
                <a:path w="3474085" h="287020">
                  <a:moveTo>
                    <a:pt x="2269236" y="0"/>
                  </a:moveTo>
                  <a:lnTo>
                    <a:pt x="2269236" y="286638"/>
                  </a:lnTo>
                </a:path>
                <a:path w="3474085" h="287020">
                  <a:moveTo>
                    <a:pt x="1204722" y="0"/>
                  </a:moveTo>
                  <a:lnTo>
                    <a:pt x="1204722" y="195325"/>
                  </a:lnTo>
                  <a:lnTo>
                    <a:pt x="0" y="195325"/>
                  </a:lnTo>
                  <a:lnTo>
                    <a:pt x="0" y="286638"/>
                  </a:lnTo>
                </a:path>
              </a:pathLst>
            </a:custGeom>
            <a:ln w="25908">
              <a:solidFill>
                <a:srgbClr val="4674A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279397" y="2513837"/>
              <a:ext cx="2121535" cy="1000125"/>
            </a:xfrm>
            <a:custGeom>
              <a:avLst/>
              <a:gdLst/>
              <a:ahLst/>
              <a:cxnLst/>
              <a:rect l="l" t="t" r="r" b="b"/>
              <a:pathLst>
                <a:path w="2121535" h="1000125">
                  <a:moveTo>
                    <a:pt x="2021459" y="0"/>
                  </a:moveTo>
                  <a:lnTo>
                    <a:pt x="99949" y="0"/>
                  </a:lnTo>
                  <a:lnTo>
                    <a:pt x="61025" y="7848"/>
                  </a:lnTo>
                  <a:lnTo>
                    <a:pt x="29257" y="29257"/>
                  </a:lnTo>
                  <a:lnTo>
                    <a:pt x="7848" y="61025"/>
                  </a:lnTo>
                  <a:lnTo>
                    <a:pt x="0" y="99949"/>
                  </a:lnTo>
                  <a:lnTo>
                    <a:pt x="0" y="899795"/>
                  </a:lnTo>
                  <a:lnTo>
                    <a:pt x="7848" y="938718"/>
                  </a:lnTo>
                  <a:lnTo>
                    <a:pt x="29257" y="970486"/>
                  </a:lnTo>
                  <a:lnTo>
                    <a:pt x="61025" y="991895"/>
                  </a:lnTo>
                  <a:lnTo>
                    <a:pt x="99949" y="999744"/>
                  </a:lnTo>
                  <a:lnTo>
                    <a:pt x="2021459" y="999744"/>
                  </a:lnTo>
                  <a:lnTo>
                    <a:pt x="2060382" y="991895"/>
                  </a:lnTo>
                  <a:lnTo>
                    <a:pt x="2092150" y="970486"/>
                  </a:lnTo>
                  <a:lnTo>
                    <a:pt x="2113559" y="938718"/>
                  </a:lnTo>
                  <a:lnTo>
                    <a:pt x="2121407" y="899795"/>
                  </a:lnTo>
                  <a:lnTo>
                    <a:pt x="2121407" y="99949"/>
                  </a:lnTo>
                  <a:lnTo>
                    <a:pt x="2113559" y="61025"/>
                  </a:lnTo>
                  <a:lnTo>
                    <a:pt x="2092150" y="29257"/>
                  </a:lnTo>
                  <a:lnTo>
                    <a:pt x="2060382" y="7848"/>
                  </a:lnTo>
                  <a:lnTo>
                    <a:pt x="2021459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79397" y="2513837"/>
              <a:ext cx="2121535" cy="1000125"/>
            </a:xfrm>
            <a:custGeom>
              <a:avLst/>
              <a:gdLst/>
              <a:ahLst/>
              <a:cxnLst/>
              <a:rect l="l" t="t" r="r" b="b"/>
              <a:pathLst>
                <a:path w="2121535" h="1000125">
                  <a:moveTo>
                    <a:pt x="0" y="99949"/>
                  </a:moveTo>
                  <a:lnTo>
                    <a:pt x="7848" y="61025"/>
                  </a:lnTo>
                  <a:lnTo>
                    <a:pt x="29257" y="29257"/>
                  </a:lnTo>
                  <a:lnTo>
                    <a:pt x="61025" y="7848"/>
                  </a:lnTo>
                  <a:lnTo>
                    <a:pt x="99949" y="0"/>
                  </a:lnTo>
                  <a:lnTo>
                    <a:pt x="2021459" y="0"/>
                  </a:lnTo>
                  <a:lnTo>
                    <a:pt x="2060382" y="7848"/>
                  </a:lnTo>
                  <a:lnTo>
                    <a:pt x="2092150" y="29257"/>
                  </a:lnTo>
                  <a:lnTo>
                    <a:pt x="2113559" y="61025"/>
                  </a:lnTo>
                  <a:lnTo>
                    <a:pt x="2121407" y="99949"/>
                  </a:lnTo>
                  <a:lnTo>
                    <a:pt x="2121407" y="899795"/>
                  </a:lnTo>
                  <a:lnTo>
                    <a:pt x="2113559" y="938718"/>
                  </a:lnTo>
                  <a:lnTo>
                    <a:pt x="2092150" y="970486"/>
                  </a:lnTo>
                  <a:lnTo>
                    <a:pt x="2060382" y="991895"/>
                  </a:lnTo>
                  <a:lnTo>
                    <a:pt x="2021459" y="999744"/>
                  </a:lnTo>
                  <a:lnTo>
                    <a:pt x="99949" y="999744"/>
                  </a:lnTo>
                  <a:lnTo>
                    <a:pt x="61025" y="991895"/>
                  </a:lnTo>
                  <a:lnTo>
                    <a:pt x="29257" y="970486"/>
                  </a:lnTo>
                  <a:lnTo>
                    <a:pt x="7848" y="938718"/>
                  </a:lnTo>
                  <a:lnTo>
                    <a:pt x="0" y="899795"/>
                  </a:lnTo>
                  <a:lnTo>
                    <a:pt x="0" y="99949"/>
                  </a:lnTo>
                  <a:close/>
                </a:path>
              </a:pathLst>
            </a:custGeom>
            <a:ln w="2590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454657" y="2679953"/>
              <a:ext cx="2121535" cy="1000125"/>
            </a:xfrm>
            <a:custGeom>
              <a:avLst/>
              <a:gdLst/>
              <a:ahLst/>
              <a:cxnLst/>
              <a:rect l="l" t="t" r="r" b="b"/>
              <a:pathLst>
                <a:path w="2121535" h="1000125">
                  <a:moveTo>
                    <a:pt x="2021458" y="0"/>
                  </a:moveTo>
                  <a:lnTo>
                    <a:pt x="99948" y="0"/>
                  </a:lnTo>
                  <a:lnTo>
                    <a:pt x="61025" y="7848"/>
                  </a:lnTo>
                  <a:lnTo>
                    <a:pt x="29257" y="29257"/>
                  </a:lnTo>
                  <a:lnTo>
                    <a:pt x="7848" y="61025"/>
                  </a:lnTo>
                  <a:lnTo>
                    <a:pt x="0" y="99949"/>
                  </a:lnTo>
                  <a:lnTo>
                    <a:pt x="0" y="899795"/>
                  </a:lnTo>
                  <a:lnTo>
                    <a:pt x="7848" y="938718"/>
                  </a:lnTo>
                  <a:lnTo>
                    <a:pt x="29257" y="970486"/>
                  </a:lnTo>
                  <a:lnTo>
                    <a:pt x="61025" y="991895"/>
                  </a:lnTo>
                  <a:lnTo>
                    <a:pt x="99948" y="999744"/>
                  </a:lnTo>
                  <a:lnTo>
                    <a:pt x="2021458" y="999744"/>
                  </a:lnTo>
                  <a:lnTo>
                    <a:pt x="2060382" y="991895"/>
                  </a:lnTo>
                  <a:lnTo>
                    <a:pt x="2092150" y="970486"/>
                  </a:lnTo>
                  <a:lnTo>
                    <a:pt x="2113559" y="938718"/>
                  </a:lnTo>
                  <a:lnTo>
                    <a:pt x="2121407" y="899795"/>
                  </a:lnTo>
                  <a:lnTo>
                    <a:pt x="2121407" y="99949"/>
                  </a:lnTo>
                  <a:lnTo>
                    <a:pt x="2113559" y="61025"/>
                  </a:lnTo>
                  <a:lnTo>
                    <a:pt x="2092150" y="29257"/>
                  </a:lnTo>
                  <a:lnTo>
                    <a:pt x="2060382" y="7848"/>
                  </a:lnTo>
                  <a:lnTo>
                    <a:pt x="2021458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454657" y="2679953"/>
              <a:ext cx="2121535" cy="1000125"/>
            </a:xfrm>
            <a:custGeom>
              <a:avLst/>
              <a:gdLst/>
              <a:ahLst/>
              <a:cxnLst/>
              <a:rect l="l" t="t" r="r" b="b"/>
              <a:pathLst>
                <a:path w="2121535" h="1000125">
                  <a:moveTo>
                    <a:pt x="0" y="99949"/>
                  </a:moveTo>
                  <a:lnTo>
                    <a:pt x="7848" y="61025"/>
                  </a:lnTo>
                  <a:lnTo>
                    <a:pt x="29257" y="29257"/>
                  </a:lnTo>
                  <a:lnTo>
                    <a:pt x="61025" y="7848"/>
                  </a:lnTo>
                  <a:lnTo>
                    <a:pt x="99948" y="0"/>
                  </a:lnTo>
                  <a:lnTo>
                    <a:pt x="2021458" y="0"/>
                  </a:lnTo>
                  <a:lnTo>
                    <a:pt x="2060382" y="7848"/>
                  </a:lnTo>
                  <a:lnTo>
                    <a:pt x="2092150" y="29257"/>
                  </a:lnTo>
                  <a:lnTo>
                    <a:pt x="2113559" y="61025"/>
                  </a:lnTo>
                  <a:lnTo>
                    <a:pt x="2121407" y="99949"/>
                  </a:lnTo>
                  <a:lnTo>
                    <a:pt x="2121407" y="899795"/>
                  </a:lnTo>
                  <a:lnTo>
                    <a:pt x="2113559" y="938718"/>
                  </a:lnTo>
                  <a:lnTo>
                    <a:pt x="2092150" y="970486"/>
                  </a:lnTo>
                  <a:lnTo>
                    <a:pt x="2060382" y="991895"/>
                  </a:lnTo>
                  <a:lnTo>
                    <a:pt x="2021458" y="999744"/>
                  </a:lnTo>
                  <a:lnTo>
                    <a:pt x="99948" y="999744"/>
                  </a:lnTo>
                  <a:lnTo>
                    <a:pt x="61025" y="991895"/>
                  </a:lnTo>
                  <a:lnTo>
                    <a:pt x="29257" y="970486"/>
                  </a:lnTo>
                  <a:lnTo>
                    <a:pt x="7848" y="938718"/>
                  </a:lnTo>
                  <a:lnTo>
                    <a:pt x="0" y="899795"/>
                  </a:lnTo>
                  <a:lnTo>
                    <a:pt x="0" y="99949"/>
                  </a:lnTo>
                  <a:close/>
                </a:path>
              </a:pathLst>
            </a:custGeom>
            <a:ln w="25907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1462976" y="3959288"/>
            <a:ext cx="3982720" cy="1312545"/>
            <a:chOff x="1462976" y="3959288"/>
            <a:chExt cx="3982720" cy="1312545"/>
          </a:xfrm>
        </p:grpSpPr>
        <p:sp>
          <p:nvSpPr>
            <p:cNvPr id="17" name="object 17"/>
            <p:cNvSpPr/>
            <p:nvPr/>
          </p:nvSpPr>
          <p:spPr>
            <a:xfrm>
              <a:off x="3681221" y="4972050"/>
              <a:ext cx="1751964" cy="287020"/>
            </a:xfrm>
            <a:custGeom>
              <a:avLst/>
              <a:gdLst/>
              <a:ahLst/>
              <a:cxnLst/>
              <a:rect l="l" t="t" r="r" b="b"/>
              <a:pathLst>
                <a:path w="1751964" h="287020">
                  <a:moveTo>
                    <a:pt x="1149095" y="0"/>
                  </a:moveTo>
                  <a:lnTo>
                    <a:pt x="1149095" y="195325"/>
                  </a:lnTo>
                  <a:lnTo>
                    <a:pt x="1751456" y="195325"/>
                  </a:lnTo>
                  <a:lnTo>
                    <a:pt x="1751456" y="286638"/>
                  </a:lnTo>
                </a:path>
                <a:path w="1751964" h="287020">
                  <a:moveTo>
                    <a:pt x="602361" y="0"/>
                  </a:moveTo>
                  <a:lnTo>
                    <a:pt x="602361" y="195325"/>
                  </a:lnTo>
                  <a:lnTo>
                    <a:pt x="0" y="195325"/>
                  </a:lnTo>
                  <a:lnTo>
                    <a:pt x="0" y="286638"/>
                  </a:lnTo>
                </a:path>
              </a:pathLst>
            </a:custGeom>
            <a:ln w="25908">
              <a:solidFill>
                <a:srgbClr val="4674A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475993" y="3972306"/>
              <a:ext cx="2072639" cy="1000125"/>
            </a:xfrm>
            <a:custGeom>
              <a:avLst/>
              <a:gdLst/>
              <a:ahLst/>
              <a:cxnLst/>
              <a:rect l="l" t="t" r="r" b="b"/>
              <a:pathLst>
                <a:path w="2072639" h="1000125">
                  <a:moveTo>
                    <a:pt x="1972691" y="0"/>
                  </a:moveTo>
                  <a:lnTo>
                    <a:pt x="99949" y="0"/>
                  </a:lnTo>
                  <a:lnTo>
                    <a:pt x="61025" y="7848"/>
                  </a:lnTo>
                  <a:lnTo>
                    <a:pt x="29257" y="29257"/>
                  </a:lnTo>
                  <a:lnTo>
                    <a:pt x="7848" y="61025"/>
                  </a:lnTo>
                  <a:lnTo>
                    <a:pt x="0" y="99949"/>
                  </a:lnTo>
                  <a:lnTo>
                    <a:pt x="0" y="899795"/>
                  </a:lnTo>
                  <a:lnTo>
                    <a:pt x="7848" y="938718"/>
                  </a:lnTo>
                  <a:lnTo>
                    <a:pt x="29257" y="970486"/>
                  </a:lnTo>
                  <a:lnTo>
                    <a:pt x="61025" y="991895"/>
                  </a:lnTo>
                  <a:lnTo>
                    <a:pt x="99949" y="999744"/>
                  </a:lnTo>
                  <a:lnTo>
                    <a:pt x="1972691" y="999744"/>
                  </a:lnTo>
                  <a:lnTo>
                    <a:pt x="2011614" y="991895"/>
                  </a:lnTo>
                  <a:lnTo>
                    <a:pt x="2043382" y="970486"/>
                  </a:lnTo>
                  <a:lnTo>
                    <a:pt x="2064791" y="938718"/>
                  </a:lnTo>
                  <a:lnTo>
                    <a:pt x="2072640" y="899795"/>
                  </a:lnTo>
                  <a:lnTo>
                    <a:pt x="2072640" y="99949"/>
                  </a:lnTo>
                  <a:lnTo>
                    <a:pt x="2064791" y="61025"/>
                  </a:lnTo>
                  <a:lnTo>
                    <a:pt x="2043382" y="29257"/>
                  </a:lnTo>
                  <a:lnTo>
                    <a:pt x="2011614" y="7848"/>
                  </a:lnTo>
                  <a:lnTo>
                    <a:pt x="1972691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475993" y="3972306"/>
              <a:ext cx="2072639" cy="1000125"/>
            </a:xfrm>
            <a:custGeom>
              <a:avLst/>
              <a:gdLst/>
              <a:ahLst/>
              <a:cxnLst/>
              <a:rect l="l" t="t" r="r" b="b"/>
              <a:pathLst>
                <a:path w="2072639" h="1000125">
                  <a:moveTo>
                    <a:pt x="0" y="99949"/>
                  </a:moveTo>
                  <a:lnTo>
                    <a:pt x="7848" y="61025"/>
                  </a:lnTo>
                  <a:lnTo>
                    <a:pt x="29257" y="29257"/>
                  </a:lnTo>
                  <a:lnTo>
                    <a:pt x="61025" y="7848"/>
                  </a:lnTo>
                  <a:lnTo>
                    <a:pt x="99949" y="0"/>
                  </a:lnTo>
                  <a:lnTo>
                    <a:pt x="1972691" y="0"/>
                  </a:lnTo>
                  <a:lnTo>
                    <a:pt x="2011614" y="7848"/>
                  </a:lnTo>
                  <a:lnTo>
                    <a:pt x="2043382" y="29257"/>
                  </a:lnTo>
                  <a:lnTo>
                    <a:pt x="2064791" y="61025"/>
                  </a:lnTo>
                  <a:lnTo>
                    <a:pt x="2072640" y="99949"/>
                  </a:lnTo>
                  <a:lnTo>
                    <a:pt x="2072640" y="899795"/>
                  </a:lnTo>
                  <a:lnTo>
                    <a:pt x="2064791" y="938718"/>
                  </a:lnTo>
                  <a:lnTo>
                    <a:pt x="2043382" y="970486"/>
                  </a:lnTo>
                  <a:lnTo>
                    <a:pt x="2011614" y="991895"/>
                  </a:lnTo>
                  <a:lnTo>
                    <a:pt x="1972691" y="999744"/>
                  </a:lnTo>
                  <a:lnTo>
                    <a:pt x="99949" y="999744"/>
                  </a:lnTo>
                  <a:lnTo>
                    <a:pt x="61025" y="991895"/>
                  </a:lnTo>
                  <a:lnTo>
                    <a:pt x="29257" y="970486"/>
                  </a:lnTo>
                  <a:lnTo>
                    <a:pt x="7848" y="938718"/>
                  </a:lnTo>
                  <a:lnTo>
                    <a:pt x="0" y="899795"/>
                  </a:lnTo>
                  <a:lnTo>
                    <a:pt x="0" y="99949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651253" y="4138422"/>
              <a:ext cx="2072639" cy="1000125"/>
            </a:xfrm>
            <a:custGeom>
              <a:avLst/>
              <a:gdLst/>
              <a:ahLst/>
              <a:cxnLst/>
              <a:rect l="l" t="t" r="r" b="b"/>
              <a:pathLst>
                <a:path w="2072639" h="1000125">
                  <a:moveTo>
                    <a:pt x="1972691" y="0"/>
                  </a:moveTo>
                  <a:lnTo>
                    <a:pt x="99948" y="0"/>
                  </a:lnTo>
                  <a:lnTo>
                    <a:pt x="61025" y="7848"/>
                  </a:lnTo>
                  <a:lnTo>
                    <a:pt x="29257" y="29257"/>
                  </a:lnTo>
                  <a:lnTo>
                    <a:pt x="7848" y="61025"/>
                  </a:lnTo>
                  <a:lnTo>
                    <a:pt x="0" y="99948"/>
                  </a:lnTo>
                  <a:lnTo>
                    <a:pt x="0" y="899794"/>
                  </a:lnTo>
                  <a:lnTo>
                    <a:pt x="7848" y="938718"/>
                  </a:lnTo>
                  <a:lnTo>
                    <a:pt x="29257" y="970486"/>
                  </a:lnTo>
                  <a:lnTo>
                    <a:pt x="61025" y="991895"/>
                  </a:lnTo>
                  <a:lnTo>
                    <a:pt x="99948" y="999744"/>
                  </a:lnTo>
                  <a:lnTo>
                    <a:pt x="1972691" y="999744"/>
                  </a:lnTo>
                  <a:lnTo>
                    <a:pt x="2011614" y="991895"/>
                  </a:lnTo>
                  <a:lnTo>
                    <a:pt x="2043382" y="970486"/>
                  </a:lnTo>
                  <a:lnTo>
                    <a:pt x="2064791" y="938718"/>
                  </a:lnTo>
                  <a:lnTo>
                    <a:pt x="2072640" y="899794"/>
                  </a:lnTo>
                  <a:lnTo>
                    <a:pt x="2072640" y="99948"/>
                  </a:lnTo>
                  <a:lnTo>
                    <a:pt x="2064791" y="61025"/>
                  </a:lnTo>
                  <a:lnTo>
                    <a:pt x="2043382" y="29257"/>
                  </a:lnTo>
                  <a:lnTo>
                    <a:pt x="2011614" y="7848"/>
                  </a:lnTo>
                  <a:lnTo>
                    <a:pt x="1972691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651253" y="4138422"/>
              <a:ext cx="2072639" cy="1000125"/>
            </a:xfrm>
            <a:custGeom>
              <a:avLst/>
              <a:gdLst/>
              <a:ahLst/>
              <a:cxnLst/>
              <a:rect l="l" t="t" r="r" b="b"/>
              <a:pathLst>
                <a:path w="2072639" h="1000125">
                  <a:moveTo>
                    <a:pt x="0" y="99948"/>
                  </a:moveTo>
                  <a:lnTo>
                    <a:pt x="7848" y="61025"/>
                  </a:lnTo>
                  <a:lnTo>
                    <a:pt x="29257" y="29257"/>
                  </a:lnTo>
                  <a:lnTo>
                    <a:pt x="61025" y="7848"/>
                  </a:lnTo>
                  <a:lnTo>
                    <a:pt x="99948" y="0"/>
                  </a:lnTo>
                  <a:lnTo>
                    <a:pt x="1972691" y="0"/>
                  </a:lnTo>
                  <a:lnTo>
                    <a:pt x="2011614" y="7848"/>
                  </a:lnTo>
                  <a:lnTo>
                    <a:pt x="2043382" y="29257"/>
                  </a:lnTo>
                  <a:lnTo>
                    <a:pt x="2064791" y="61025"/>
                  </a:lnTo>
                  <a:lnTo>
                    <a:pt x="2072640" y="99948"/>
                  </a:lnTo>
                  <a:lnTo>
                    <a:pt x="2072640" y="899794"/>
                  </a:lnTo>
                  <a:lnTo>
                    <a:pt x="2064791" y="938718"/>
                  </a:lnTo>
                  <a:lnTo>
                    <a:pt x="2043382" y="970486"/>
                  </a:lnTo>
                  <a:lnTo>
                    <a:pt x="2011614" y="991895"/>
                  </a:lnTo>
                  <a:lnTo>
                    <a:pt x="1972691" y="999744"/>
                  </a:lnTo>
                  <a:lnTo>
                    <a:pt x="99948" y="999744"/>
                  </a:lnTo>
                  <a:lnTo>
                    <a:pt x="61025" y="991895"/>
                  </a:lnTo>
                  <a:lnTo>
                    <a:pt x="29257" y="970486"/>
                  </a:lnTo>
                  <a:lnTo>
                    <a:pt x="7848" y="938718"/>
                  </a:lnTo>
                  <a:lnTo>
                    <a:pt x="0" y="899794"/>
                  </a:lnTo>
                  <a:lnTo>
                    <a:pt x="0" y="99948"/>
                  </a:lnTo>
                  <a:close/>
                </a:path>
              </a:pathLst>
            </a:custGeom>
            <a:ln w="25908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4150867" y="1564386"/>
            <a:ext cx="139890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Calibri"/>
                <a:cs typeface="Calibri"/>
              </a:rPr>
              <a:t>Ризики</a:t>
            </a:r>
            <a:r>
              <a:rPr sz="1600" b="1" spc="-1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в</a:t>
            </a:r>
            <a:r>
              <a:rPr sz="1600" b="1" spc="-15" dirty="0">
                <a:latin typeface="Calibri"/>
                <a:cs typeface="Calibri"/>
              </a:rPr>
              <a:t> </a:t>
            </a:r>
            <a:r>
              <a:rPr sz="1600" b="1" spc="-20" dirty="0">
                <a:latin typeface="Calibri"/>
                <a:cs typeface="Calibri"/>
              </a:rPr>
              <a:t>аудиті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837435" y="3022218"/>
            <a:ext cx="135509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Calibri"/>
                <a:cs typeface="Calibri"/>
              </a:rPr>
              <a:t>Інформаційний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3736847" y="2500883"/>
            <a:ext cx="2263140" cy="1191895"/>
            <a:chOff x="3736847" y="2500883"/>
            <a:chExt cx="2263140" cy="1191895"/>
          </a:xfrm>
        </p:grpSpPr>
        <p:sp>
          <p:nvSpPr>
            <p:cNvPr id="25" name="object 25"/>
            <p:cNvSpPr/>
            <p:nvPr/>
          </p:nvSpPr>
          <p:spPr>
            <a:xfrm>
              <a:off x="3749801" y="2513837"/>
              <a:ext cx="2063750" cy="1000125"/>
            </a:xfrm>
            <a:custGeom>
              <a:avLst/>
              <a:gdLst/>
              <a:ahLst/>
              <a:cxnLst/>
              <a:rect l="l" t="t" r="r" b="b"/>
              <a:pathLst>
                <a:path w="2063750" h="1000125">
                  <a:moveTo>
                    <a:pt x="1963547" y="0"/>
                  </a:moveTo>
                  <a:lnTo>
                    <a:pt x="99949" y="0"/>
                  </a:lnTo>
                  <a:lnTo>
                    <a:pt x="61025" y="7848"/>
                  </a:lnTo>
                  <a:lnTo>
                    <a:pt x="29257" y="29257"/>
                  </a:lnTo>
                  <a:lnTo>
                    <a:pt x="7848" y="61025"/>
                  </a:lnTo>
                  <a:lnTo>
                    <a:pt x="0" y="99949"/>
                  </a:lnTo>
                  <a:lnTo>
                    <a:pt x="0" y="899795"/>
                  </a:lnTo>
                  <a:lnTo>
                    <a:pt x="7848" y="938718"/>
                  </a:lnTo>
                  <a:lnTo>
                    <a:pt x="29257" y="970486"/>
                  </a:lnTo>
                  <a:lnTo>
                    <a:pt x="61025" y="991895"/>
                  </a:lnTo>
                  <a:lnTo>
                    <a:pt x="99949" y="999744"/>
                  </a:lnTo>
                  <a:lnTo>
                    <a:pt x="1963547" y="999744"/>
                  </a:lnTo>
                  <a:lnTo>
                    <a:pt x="2002470" y="991895"/>
                  </a:lnTo>
                  <a:lnTo>
                    <a:pt x="2034238" y="970486"/>
                  </a:lnTo>
                  <a:lnTo>
                    <a:pt x="2055647" y="938718"/>
                  </a:lnTo>
                  <a:lnTo>
                    <a:pt x="2063496" y="899795"/>
                  </a:lnTo>
                  <a:lnTo>
                    <a:pt x="2063496" y="99949"/>
                  </a:lnTo>
                  <a:lnTo>
                    <a:pt x="2055647" y="61025"/>
                  </a:lnTo>
                  <a:lnTo>
                    <a:pt x="2034238" y="29257"/>
                  </a:lnTo>
                  <a:lnTo>
                    <a:pt x="2002470" y="7848"/>
                  </a:lnTo>
                  <a:lnTo>
                    <a:pt x="1963547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749801" y="2513837"/>
              <a:ext cx="2063750" cy="1000125"/>
            </a:xfrm>
            <a:custGeom>
              <a:avLst/>
              <a:gdLst/>
              <a:ahLst/>
              <a:cxnLst/>
              <a:rect l="l" t="t" r="r" b="b"/>
              <a:pathLst>
                <a:path w="2063750" h="1000125">
                  <a:moveTo>
                    <a:pt x="0" y="99949"/>
                  </a:moveTo>
                  <a:lnTo>
                    <a:pt x="7848" y="61025"/>
                  </a:lnTo>
                  <a:lnTo>
                    <a:pt x="29257" y="29257"/>
                  </a:lnTo>
                  <a:lnTo>
                    <a:pt x="61025" y="7848"/>
                  </a:lnTo>
                  <a:lnTo>
                    <a:pt x="99949" y="0"/>
                  </a:lnTo>
                  <a:lnTo>
                    <a:pt x="1963547" y="0"/>
                  </a:lnTo>
                  <a:lnTo>
                    <a:pt x="2002470" y="7848"/>
                  </a:lnTo>
                  <a:lnTo>
                    <a:pt x="2034238" y="29257"/>
                  </a:lnTo>
                  <a:lnTo>
                    <a:pt x="2055647" y="61025"/>
                  </a:lnTo>
                  <a:lnTo>
                    <a:pt x="2063496" y="99949"/>
                  </a:lnTo>
                  <a:lnTo>
                    <a:pt x="2063496" y="899795"/>
                  </a:lnTo>
                  <a:lnTo>
                    <a:pt x="2055647" y="938718"/>
                  </a:lnTo>
                  <a:lnTo>
                    <a:pt x="2034238" y="970486"/>
                  </a:lnTo>
                  <a:lnTo>
                    <a:pt x="2002470" y="991895"/>
                  </a:lnTo>
                  <a:lnTo>
                    <a:pt x="1963547" y="999744"/>
                  </a:lnTo>
                  <a:lnTo>
                    <a:pt x="99949" y="999744"/>
                  </a:lnTo>
                  <a:lnTo>
                    <a:pt x="61025" y="991895"/>
                  </a:lnTo>
                  <a:lnTo>
                    <a:pt x="29257" y="970486"/>
                  </a:lnTo>
                  <a:lnTo>
                    <a:pt x="7848" y="938718"/>
                  </a:lnTo>
                  <a:lnTo>
                    <a:pt x="0" y="899795"/>
                  </a:lnTo>
                  <a:lnTo>
                    <a:pt x="0" y="99949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925061" y="2679953"/>
              <a:ext cx="2062480" cy="1000125"/>
            </a:xfrm>
            <a:custGeom>
              <a:avLst/>
              <a:gdLst/>
              <a:ahLst/>
              <a:cxnLst/>
              <a:rect l="l" t="t" r="r" b="b"/>
              <a:pathLst>
                <a:path w="2062479" h="1000125">
                  <a:moveTo>
                    <a:pt x="1962023" y="0"/>
                  </a:moveTo>
                  <a:lnTo>
                    <a:pt x="99949" y="0"/>
                  </a:lnTo>
                  <a:lnTo>
                    <a:pt x="61025" y="7848"/>
                  </a:lnTo>
                  <a:lnTo>
                    <a:pt x="29257" y="29257"/>
                  </a:lnTo>
                  <a:lnTo>
                    <a:pt x="7848" y="61025"/>
                  </a:lnTo>
                  <a:lnTo>
                    <a:pt x="0" y="99949"/>
                  </a:lnTo>
                  <a:lnTo>
                    <a:pt x="0" y="899795"/>
                  </a:lnTo>
                  <a:lnTo>
                    <a:pt x="7848" y="938718"/>
                  </a:lnTo>
                  <a:lnTo>
                    <a:pt x="29257" y="970486"/>
                  </a:lnTo>
                  <a:lnTo>
                    <a:pt x="61025" y="991895"/>
                  </a:lnTo>
                  <a:lnTo>
                    <a:pt x="99949" y="999744"/>
                  </a:lnTo>
                  <a:lnTo>
                    <a:pt x="1962023" y="999744"/>
                  </a:lnTo>
                  <a:lnTo>
                    <a:pt x="2000946" y="991895"/>
                  </a:lnTo>
                  <a:lnTo>
                    <a:pt x="2032714" y="970486"/>
                  </a:lnTo>
                  <a:lnTo>
                    <a:pt x="2054123" y="938718"/>
                  </a:lnTo>
                  <a:lnTo>
                    <a:pt x="2061972" y="899795"/>
                  </a:lnTo>
                  <a:lnTo>
                    <a:pt x="2061972" y="99949"/>
                  </a:lnTo>
                  <a:lnTo>
                    <a:pt x="2054123" y="61025"/>
                  </a:lnTo>
                  <a:lnTo>
                    <a:pt x="2032714" y="29257"/>
                  </a:lnTo>
                  <a:lnTo>
                    <a:pt x="2000946" y="7848"/>
                  </a:lnTo>
                  <a:lnTo>
                    <a:pt x="1962023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925061" y="2679953"/>
              <a:ext cx="2062480" cy="1000125"/>
            </a:xfrm>
            <a:custGeom>
              <a:avLst/>
              <a:gdLst/>
              <a:ahLst/>
              <a:cxnLst/>
              <a:rect l="l" t="t" r="r" b="b"/>
              <a:pathLst>
                <a:path w="2062479" h="1000125">
                  <a:moveTo>
                    <a:pt x="0" y="99949"/>
                  </a:moveTo>
                  <a:lnTo>
                    <a:pt x="7848" y="61025"/>
                  </a:lnTo>
                  <a:lnTo>
                    <a:pt x="29257" y="29257"/>
                  </a:lnTo>
                  <a:lnTo>
                    <a:pt x="61025" y="7848"/>
                  </a:lnTo>
                  <a:lnTo>
                    <a:pt x="99949" y="0"/>
                  </a:lnTo>
                  <a:lnTo>
                    <a:pt x="1962023" y="0"/>
                  </a:lnTo>
                  <a:lnTo>
                    <a:pt x="2000946" y="7848"/>
                  </a:lnTo>
                  <a:lnTo>
                    <a:pt x="2032714" y="29257"/>
                  </a:lnTo>
                  <a:lnTo>
                    <a:pt x="2054123" y="61025"/>
                  </a:lnTo>
                  <a:lnTo>
                    <a:pt x="2061972" y="99949"/>
                  </a:lnTo>
                  <a:lnTo>
                    <a:pt x="2061972" y="899795"/>
                  </a:lnTo>
                  <a:lnTo>
                    <a:pt x="2054123" y="938718"/>
                  </a:lnTo>
                  <a:lnTo>
                    <a:pt x="2032714" y="970486"/>
                  </a:lnTo>
                  <a:lnTo>
                    <a:pt x="2000946" y="991895"/>
                  </a:lnTo>
                  <a:lnTo>
                    <a:pt x="1962023" y="999744"/>
                  </a:lnTo>
                  <a:lnTo>
                    <a:pt x="99949" y="999744"/>
                  </a:lnTo>
                  <a:lnTo>
                    <a:pt x="61025" y="991895"/>
                  </a:lnTo>
                  <a:lnTo>
                    <a:pt x="29257" y="970486"/>
                  </a:lnTo>
                  <a:lnTo>
                    <a:pt x="7848" y="938718"/>
                  </a:lnTo>
                  <a:lnTo>
                    <a:pt x="0" y="899795"/>
                  </a:lnTo>
                  <a:lnTo>
                    <a:pt x="0" y="99949"/>
                  </a:lnTo>
                  <a:close/>
                </a:path>
              </a:pathLst>
            </a:custGeom>
            <a:ln w="25908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4342891" y="3022218"/>
            <a:ext cx="122745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0" dirty="0">
                <a:latin typeface="Calibri"/>
                <a:cs typeface="Calibri"/>
              </a:rPr>
              <a:t>Аудиторський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004186" y="4145026"/>
            <a:ext cx="1364615" cy="93853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5080" indent="-1905" algn="ctr">
              <a:lnSpc>
                <a:spcPct val="91500"/>
              </a:lnSpc>
              <a:spcBef>
                <a:spcPts val="259"/>
              </a:spcBef>
            </a:pPr>
            <a:r>
              <a:rPr sz="1600" spc="-5" dirty="0">
                <a:latin typeface="Calibri"/>
                <a:cs typeface="Calibri"/>
              </a:rPr>
              <a:t>Властивий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(внутрішньо-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г</a:t>
            </a:r>
            <a:r>
              <a:rPr sz="1600" spc="-10" dirty="0">
                <a:latin typeface="Calibri"/>
                <a:cs typeface="Calibri"/>
              </a:rPr>
              <a:t>ос</a:t>
            </a:r>
            <a:r>
              <a:rPr sz="1600" spc="-15" dirty="0">
                <a:latin typeface="Calibri"/>
                <a:cs typeface="Calibri"/>
              </a:rPr>
              <a:t>п</a:t>
            </a:r>
            <a:r>
              <a:rPr sz="1600" spc="-55" dirty="0">
                <a:latin typeface="Calibri"/>
                <a:cs typeface="Calibri"/>
              </a:rPr>
              <a:t>о</a:t>
            </a:r>
            <a:r>
              <a:rPr sz="1600" spc="-10" dirty="0">
                <a:latin typeface="Calibri"/>
                <a:cs typeface="Calibri"/>
              </a:rPr>
              <a:t>дарс</a:t>
            </a:r>
            <a:r>
              <a:rPr sz="1600" spc="-15" dirty="0">
                <a:latin typeface="Calibri"/>
                <a:cs typeface="Calibri"/>
              </a:rPr>
              <a:t>ь</a:t>
            </a:r>
            <a:r>
              <a:rPr sz="1600" spc="-5" dirty="0">
                <a:latin typeface="Calibri"/>
                <a:cs typeface="Calibri"/>
              </a:rPr>
              <a:t>ки</a:t>
            </a:r>
            <a:r>
              <a:rPr sz="1600" spc="5" dirty="0">
                <a:latin typeface="Calibri"/>
                <a:cs typeface="Calibri"/>
              </a:rPr>
              <a:t>й</a:t>
            </a:r>
            <a:r>
              <a:rPr sz="1600" spc="-5" dirty="0">
                <a:latin typeface="Calibri"/>
                <a:cs typeface="Calibri"/>
              </a:rPr>
              <a:t>)  </a:t>
            </a:r>
            <a:r>
              <a:rPr sz="1600" spc="-10" dirty="0">
                <a:latin typeface="Calibri"/>
                <a:cs typeface="Calibri"/>
              </a:rPr>
              <a:t>ризик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3884676" y="3959352"/>
            <a:ext cx="2066925" cy="1191895"/>
            <a:chOff x="3884676" y="3959352"/>
            <a:chExt cx="2066925" cy="1191895"/>
          </a:xfrm>
        </p:grpSpPr>
        <p:sp>
          <p:nvSpPr>
            <p:cNvPr id="32" name="object 32"/>
            <p:cNvSpPr/>
            <p:nvPr/>
          </p:nvSpPr>
          <p:spPr>
            <a:xfrm>
              <a:off x="3897630" y="3972306"/>
              <a:ext cx="1866900" cy="1000125"/>
            </a:xfrm>
            <a:custGeom>
              <a:avLst/>
              <a:gdLst/>
              <a:ahLst/>
              <a:cxnLst/>
              <a:rect l="l" t="t" r="r" b="b"/>
              <a:pathLst>
                <a:path w="1866900" h="1000125">
                  <a:moveTo>
                    <a:pt x="1766951" y="0"/>
                  </a:moveTo>
                  <a:lnTo>
                    <a:pt x="99949" y="0"/>
                  </a:lnTo>
                  <a:lnTo>
                    <a:pt x="61025" y="7848"/>
                  </a:lnTo>
                  <a:lnTo>
                    <a:pt x="29257" y="29257"/>
                  </a:lnTo>
                  <a:lnTo>
                    <a:pt x="7848" y="61025"/>
                  </a:lnTo>
                  <a:lnTo>
                    <a:pt x="0" y="99949"/>
                  </a:lnTo>
                  <a:lnTo>
                    <a:pt x="0" y="899795"/>
                  </a:lnTo>
                  <a:lnTo>
                    <a:pt x="7848" y="938718"/>
                  </a:lnTo>
                  <a:lnTo>
                    <a:pt x="29257" y="970486"/>
                  </a:lnTo>
                  <a:lnTo>
                    <a:pt x="61025" y="991895"/>
                  </a:lnTo>
                  <a:lnTo>
                    <a:pt x="99949" y="999744"/>
                  </a:lnTo>
                  <a:lnTo>
                    <a:pt x="1766951" y="999744"/>
                  </a:lnTo>
                  <a:lnTo>
                    <a:pt x="1805874" y="991895"/>
                  </a:lnTo>
                  <a:lnTo>
                    <a:pt x="1837642" y="970486"/>
                  </a:lnTo>
                  <a:lnTo>
                    <a:pt x="1859051" y="938718"/>
                  </a:lnTo>
                  <a:lnTo>
                    <a:pt x="1866900" y="899795"/>
                  </a:lnTo>
                  <a:lnTo>
                    <a:pt x="1866900" y="99949"/>
                  </a:lnTo>
                  <a:lnTo>
                    <a:pt x="1859051" y="61025"/>
                  </a:lnTo>
                  <a:lnTo>
                    <a:pt x="1837642" y="29257"/>
                  </a:lnTo>
                  <a:lnTo>
                    <a:pt x="1805874" y="7848"/>
                  </a:lnTo>
                  <a:lnTo>
                    <a:pt x="1766951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897630" y="3972306"/>
              <a:ext cx="1866900" cy="1000125"/>
            </a:xfrm>
            <a:custGeom>
              <a:avLst/>
              <a:gdLst/>
              <a:ahLst/>
              <a:cxnLst/>
              <a:rect l="l" t="t" r="r" b="b"/>
              <a:pathLst>
                <a:path w="1866900" h="1000125">
                  <a:moveTo>
                    <a:pt x="0" y="99949"/>
                  </a:moveTo>
                  <a:lnTo>
                    <a:pt x="7848" y="61025"/>
                  </a:lnTo>
                  <a:lnTo>
                    <a:pt x="29257" y="29257"/>
                  </a:lnTo>
                  <a:lnTo>
                    <a:pt x="61025" y="7848"/>
                  </a:lnTo>
                  <a:lnTo>
                    <a:pt x="99949" y="0"/>
                  </a:lnTo>
                  <a:lnTo>
                    <a:pt x="1766951" y="0"/>
                  </a:lnTo>
                  <a:lnTo>
                    <a:pt x="1805874" y="7848"/>
                  </a:lnTo>
                  <a:lnTo>
                    <a:pt x="1837642" y="29257"/>
                  </a:lnTo>
                  <a:lnTo>
                    <a:pt x="1859051" y="61025"/>
                  </a:lnTo>
                  <a:lnTo>
                    <a:pt x="1866900" y="99949"/>
                  </a:lnTo>
                  <a:lnTo>
                    <a:pt x="1866900" y="899795"/>
                  </a:lnTo>
                  <a:lnTo>
                    <a:pt x="1859051" y="938718"/>
                  </a:lnTo>
                  <a:lnTo>
                    <a:pt x="1837642" y="970486"/>
                  </a:lnTo>
                  <a:lnTo>
                    <a:pt x="1805874" y="991895"/>
                  </a:lnTo>
                  <a:lnTo>
                    <a:pt x="1766951" y="999744"/>
                  </a:lnTo>
                  <a:lnTo>
                    <a:pt x="99949" y="999744"/>
                  </a:lnTo>
                  <a:lnTo>
                    <a:pt x="61025" y="991895"/>
                  </a:lnTo>
                  <a:lnTo>
                    <a:pt x="29257" y="970486"/>
                  </a:lnTo>
                  <a:lnTo>
                    <a:pt x="7848" y="938718"/>
                  </a:lnTo>
                  <a:lnTo>
                    <a:pt x="0" y="899795"/>
                  </a:lnTo>
                  <a:lnTo>
                    <a:pt x="0" y="99949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072890" y="4138422"/>
              <a:ext cx="1865630" cy="1000125"/>
            </a:xfrm>
            <a:custGeom>
              <a:avLst/>
              <a:gdLst/>
              <a:ahLst/>
              <a:cxnLst/>
              <a:rect l="l" t="t" r="r" b="b"/>
              <a:pathLst>
                <a:path w="1865629" h="1000125">
                  <a:moveTo>
                    <a:pt x="1765427" y="0"/>
                  </a:moveTo>
                  <a:lnTo>
                    <a:pt x="99949" y="0"/>
                  </a:lnTo>
                  <a:lnTo>
                    <a:pt x="61025" y="7848"/>
                  </a:lnTo>
                  <a:lnTo>
                    <a:pt x="29257" y="29257"/>
                  </a:lnTo>
                  <a:lnTo>
                    <a:pt x="7848" y="61025"/>
                  </a:lnTo>
                  <a:lnTo>
                    <a:pt x="0" y="99948"/>
                  </a:lnTo>
                  <a:lnTo>
                    <a:pt x="0" y="899794"/>
                  </a:lnTo>
                  <a:lnTo>
                    <a:pt x="7848" y="938718"/>
                  </a:lnTo>
                  <a:lnTo>
                    <a:pt x="29257" y="970486"/>
                  </a:lnTo>
                  <a:lnTo>
                    <a:pt x="61025" y="991895"/>
                  </a:lnTo>
                  <a:lnTo>
                    <a:pt x="99949" y="999744"/>
                  </a:lnTo>
                  <a:lnTo>
                    <a:pt x="1765427" y="999744"/>
                  </a:lnTo>
                  <a:lnTo>
                    <a:pt x="1804350" y="991895"/>
                  </a:lnTo>
                  <a:lnTo>
                    <a:pt x="1836118" y="970486"/>
                  </a:lnTo>
                  <a:lnTo>
                    <a:pt x="1857527" y="938718"/>
                  </a:lnTo>
                  <a:lnTo>
                    <a:pt x="1865376" y="899794"/>
                  </a:lnTo>
                  <a:lnTo>
                    <a:pt x="1865376" y="99948"/>
                  </a:lnTo>
                  <a:lnTo>
                    <a:pt x="1857527" y="61025"/>
                  </a:lnTo>
                  <a:lnTo>
                    <a:pt x="1836118" y="29257"/>
                  </a:lnTo>
                  <a:lnTo>
                    <a:pt x="1804350" y="7848"/>
                  </a:lnTo>
                  <a:lnTo>
                    <a:pt x="1765427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072890" y="4138422"/>
              <a:ext cx="1865630" cy="1000125"/>
            </a:xfrm>
            <a:custGeom>
              <a:avLst/>
              <a:gdLst/>
              <a:ahLst/>
              <a:cxnLst/>
              <a:rect l="l" t="t" r="r" b="b"/>
              <a:pathLst>
                <a:path w="1865629" h="1000125">
                  <a:moveTo>
                    <a:pt x="0" y="99948"/>
                  </a:moveTo>
                  <a:lnTo>
                    <a:pt x="7848" y="61025"/>
                  </a:lnTo>
                  <a:lnTo>
                    <a:pt x="29257" y="29257"/>
                  </a:lnTo>
                  <a:lnTo>
                    <a:pt x="61025" y="7848"/>
                  </a:lnTo>
                  <a:lnTo>
                    <a:pt x="99949" y="0"/>
                  </a:lnTo>
                  <a:lnTo>
                    <a:pt x="1765427" y="0"/>
                  </a:lnTo>
                  <a:lnTo>
                    <a:pt x="1804350" y="7848"/>
                  </a:lnTo>
                  <a:lnTo>
                    <a:pt x="1836118" y="29257"/>
                  </a:lnTo>
                  <a:lnTo>
                    <a:pt x="1857527" y="61025"/>
                  </a:lnTo>
                  <a:lnTo>
                    <a:pt x="1865376" y="99948"/>
                  </a:lnTo>
                  <a:lnTo>
                    <a:pt x="1865376" y="899794"/>
                  </a:lnTo>
                  <a:lnTo>
                    <a:pt x="1857527" y="938718"/>
                  </a:lnTo>
                  <a:lnTo>
                    <a:pt x="1836118" y="970486"/>
                  </a:lnTo>
                  <a:lnTo>
                    <a:pt x="1804350" y="991895"/>
                  </a:lnTo>
                  <a:lnTo>
                    <a:pt x="1765427" y="999744"/>
                  </a:lnTo>
                  <a:lnTo>
                    <a:pt x="99949" y="999744"/>
                  </a:lnTo>
                  <a:lnTo>
                    <a:pt x="61025" y="991895"/>
                  </a:lnTo>
                  <a:lnTo>
                    <a:pt x="29257" y="970486"/>
                  </a:lnTo>
                  <a:lnTo>
                    <a:pt x="7848" y="938718"/>
                  </a:lnTo>
                  <a:lnTo>
                    <a:pt x="0" y="899794"/>
                  </a:lnTo>
                  <a:lnTo>
                    <a:pt x="0" y="99948"/>
                  </a:lnTo>
                  <a:close/>
                </a:path>
              </a:pathLst>
            </a:custGeom>
            <a:ln w="25908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4272534" y="4480052"/>
            <a:ext cx="146685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Calibri"/>
                <a:cs typeface="Calibri"/>
              </a:rPr>
              <a:t>Ризик</a:t>
            </a:r>
            <a:r>
              <a:rPr sz="1600" spc="30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контролю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2683764" y="5416296"/>
            <a:ext cx="2169160" cy="1191895"/>
            <a:chOff x="2683764" y="5416296"/>
            <a:chExt cx="2169160" cy="1191895"/>
          </a:xfrm>
        </p:grpSpPr>
        <p:sp>
          <p:nvSpPr>
            <p:cNvPr id="38" name="object 38"/>
            <p:cNvSpPr/>
            <p:nvPr/>
          </p:nvSpPr>
          <p:spPr>
            <a:xfrm>
              <a:off x="2696718" y="5429250"/>
              <a:ext cx="1969135" cy="1000125"/>
            </a:xfrm>
            <a:custGeom>
              <a:avLst/>
              <a:gdLst/>
              <a:ahLst/>
              <a:cxnLst/>
              <a:rect l="l" t="t" r="r" b="b"/>
              <a:pathLst>
                <a:path w="1969135" h="1000125">
                  <a:moveTo>
                    <a:pt x="1869058" y="0"/>
                  </a:moveTo>
                  <a:lnTo>
                    <a:pt x="99949" y="0"/>
                  </a:lnTo>
                  <a:lnTo>
                    <a:pt x="61025" y="7848"/>
                  </a:lnTo>
                  <a:lnTo>
                    <a:pt x="29257" y="29257"/>
                  </a:lnTo>
                  <a:lnTo>
                    <a:pt x="7848" y="61025"/>
                  </a:lnTo>
                  <a:lnTo>
                    <a:pt x="0" y="99949"/>
                  </a:lnTo>
                  <a:lnTo>
                    <a:pt x="0" y="899769"/>
                  </a:lnTo>
                  <a:lnTo>
                    <a:pt x="7848" y="938686"/>
                  </a:lnTo>
                  <a:lnTo>
                    <a:pt x="29257" y="970464"/>
                  </a:lnTo>
                  <a:lnTo>
                    <a:pt x="61025" y="991888"/>
                  </a:lnTo>
                  <a:lnTo>
                    <a:pt x="99949" y="999744"/>
                  </a:lnTo>
                  <a:lnTo>
                    <a:pt x="1869058" y="999744"/>
                  </a:lnTo>
                  <a:lnTo>
                    <a:pt x="1907982" y="991888"/>
                  </a:lnTo>
                  <a:lnTo>
                    <a:pt x="1939750" y="970464"/>
                  </a:lnTo>
                  <a:lnTo>
                    <a:pt x="1961159" y="938686"/>
                  </a:lnTo>
                  <a:lnTo>
                    <a:pt x="1969008" y="899769"/>
                  </a:lnTo>
                  <a:lnTo>
                    <a:pt x="1969008" y="99949"/>
                  </a:lnTo>
                  <a:lnTo>
                    <a:pt x="1961159" y="61025"/>
                  </a:lnTo>
                  <a:lnTo>
                    <a:pt x="1939750" y="29257"/>
                  </a:lnTo>
                  <a:lnTo>
                    <a:pt x="1907982" y="7848"/>
                  </a:lnTo>
                  <a:lnTo>
                    <a:pt x="1869058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696718" y="5429250"/>
              <a:ext cx="1969135" cy="1000125"/>
            </a:xfrm>
            <a:custGeom>
              <a:avLst/>
              <a:gdLst/>
              <a:ahLst/>
              <a:cxnLst/>
              <a:rect l="l" t="t" r="r" b="b"/>
              <a:pathLst>
                <a:path w="1969135" h="1000125">
                  <a:moveTo>
                    <a:pt x="0" y="99949"/>
                  </a:moveTo>
                  <a:lnTo>
                    <a:pt x="7848" y="61025"/>
                  </a:lnTo>
                  <a:lnTo>
                    <a:pt x="29257" y="29257"/>
                  </a:lnTo>
                  <a:lnTo>
                    <a:pt x="61025" y="7848"/>
                  </a:lnTo>
                  <a:lnTo>
                    <a:pt x="99949" y="0"/>
                  </a:lnTo>
                  <a:lnTo>
                    <a:pt x="1869058" y="0"/>
                  </a:lnTo>
                  <a:lnTo>
                    <a:pt x="1907982" y="7848"/>
                  </a:lnTo>
                  <a:lnTo>
                    <a:pt x="1939750" y="29257"/>
                  </a:lnTo>
                  <a:lnTo>
                    <a:pt x="1961159" y="61025"/>
                  </a:lnTo>
                  <a:lnTo>
                    <a:pt x="1969008" y="99949"/>
                  </a:lnTo>
                  <a:lnTo>
                    <a:pt x="1969008" y="899769"/>
                  </a:lnTo>
                  <a:lnTo>
                    <a:pt x="1961159" y="938686"/>
                  </a:lnTo>
                  <a:lnTo>
                    <a:pt x="1939750" y="970464"/>
                  </a:lnTo>
                  <a:lnTo>
                    <a:pt x="1907982" y="991888"/>
                  </a:lnTo>
                  <a:lnTo>
                    <a:pt x="1869058" y="999744"/>
                  </a:lnTo>
                  <a:lnTo>
                    <a:pt x="99949" y="999744"/>
                  </a:lnTo>
                  <a:lnTo>
                    <a:pt x="61025" y="991888"/>
                  </a:lnTo>
                  <a:lnTo>
                    <a:pt x="29257" y="970464"/>
                  </a:lnTo>
                  <a:lnTo>
                    <a:pt x="7848" y="938686"/>
                  </a:lnTo>
                  <a:lnTo>
                    <a:pt x="0" y="899769"/>
                  </a:lnTo>
                  <a:lnTo>
                    <a:pt x="0" y="99949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871978" y="5595366"/>
              <a:ext cx="1967864" cy="1000125"/>
            </a:xfrm>
            <a:custGeom>
              <a:avLst/>
              <a:gdLst/>
              <a:ahLst/>
              <a:cxnLst/>
              <a:rect l="l" t="t" r="r" b="b"/>
              <a:pathLst>
                <a:path w="1967864" h="1000125">
                  <a:moveTo>
                    <a:pt x="1867535" y="0"/>
                  </a:moveTo>
                  <a:lnTo>
                    <a:pt x="99949" y="0"/>
                  </a:lnTo>
                  <a:lnTo>
                    <a:pt x="61025" y="7855"/>
                  </a:lnTo>
                  <a:lnTo>
                    <a:pt x="29257" y="29279"/>
                  </a:lnTo>
                  <a:lnTo>
                    <a:pt x="7848" y="61057"/>
                  </a:lnTo>
                  <a:lnTo>
                    <a:pt x="0" y="99974"/>
                  </a:lnTo>
                  <a:lnTo>
                    <a:pt x="0" y="899769"/>
                  </a:lnTo>
                  <a:lnTo>
                    <a:pt x="7848" y="938686"/>
                  </a:lnTo>
                  <a:lnTo>
                    <a:pt x="29257" y="970464"/>
                  </a:lnTo>
                  <a:lnTo>
                    <a:pt x="61025" y="991888"/>
                  </a:lnTo>
                  <a:lnTo>
                    <a:pt x="99949" y="999744"/>
                  </a:lnTo>
                  <a:lnTo>
                    <a:pt x="1867535" y="999744"/>
                  </a:lnTo>
                  <a:lnTo>
                    <a:pt x="1906458" y="991888"/>
                  </a:lnTo>
                  <a:lnTo>
                    <a:pt x="1938226" y="970464"/>
                  </a:lnTo>
                  <a:lnTo>
                    <a:pt x="1959635" y="938686"/>
                  </a:lnTo>
                  <a:lnTo>
                    <a:pt x="1967484" y="899769"/>
                  </a:lnTo>
                  <a:lnTo>
                    <a:pt x="1967484" y="99974"/>
                  </a:lnTo>
                  <a:lnTo>
                    <a:pt x="1959635" y="61057"/>
                  </a:lnTo>
                  <a:lnTo>
                    <a:pt x="1938226" y="29279"/>
                  </a:lnTo>
                  <a:lnTo>
                    <a:pt x="1906458" y="7855"/>
                  </a:lnTo>
                  <a:lnTo>
                    <a:pt x="1867535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871978" y="5595366"/>
              <a:ext cx="1967864" cy="1000125"/>
            </a:xfrm>
            <a:custGeom>
              <a:avLst/>
              <a:gdLst/>
              <a:ahLst/>
              <a:cxnLst/>
              <a:rect l="l" t="t" r="r" b="b"/>
              <a:pathLst>
                <a:path w="1967864" h="1000125">
                  <a:moveTo>
                    <a:pt x="0" y="99974"/>
                  </a:moveTo>
                  <a:lnTo>
                    <a:pt x="7848" y="61057"/>
                  </a:lnTo>
                  <a:lnTo>
                    <a:pt x="29257" y="29279"/>
                  </a:lnTo>
                  <a:lnTo>
                    <a:pt x="61025" y="7855"/>
                  </a:lnTo>
                  <a:lnTo>
                    <a:pt x="99949" y="0"/>
                  </a:lnTo>
                  <a:lnTo>
                    <a:pt x="1867535" y="0"/>
                  </a:lnTo>
                  <a:lnTo>
                    <a:pt x="1906458" y="7855"/>
                  </a:lnTo>
                  <a:lnTo>
                    <a:pt x="1938226" y="29279"/>
                  </a:lnTo>
                  <a:lnTo>
                    <a:pt x="1959635" y="61057"/>
                  </a:lnTo>
                  <a:lnTo>
                    <a:pt x="1967484" y="99974"/>
                  </a:lnTo>
                  <a:lnTo>
                    <a:pt x="1967484" y="899769"/>
                  </a:lnTo>
                  <a:lnTo>
                    <a:pt x="1959635" y="938686"/>
                  </a:lnTo>
                  <a:lnTo>
                    <a:pt x="1938226" y="970464"/>
                  </a:lnTo>
                  <a:lnTo>
                    <a:pt x="1906458" y="991888"/>
                  </a:lnTo>
                  <a:lnTo>
                    <a:pt x="1867535" y="999744"/>
                  </a:lnTo>
                  <a:lnTo>
                    <a:pt x="99949" y="999744"/>
                  </a:lnTo>
                  <a:lnTo>
                    <a:pt x="61025" y="991888"/>
                  </a:lnTo>
                  <a:lnTo>
                    <a:pt x="29257" y="970464"/>
                  </a:lnTo>
                  <a:lnTo>
                    <a:pt x="7848" y="938686"/>
                  </a:lnTo>
                  <a:lnTo>
                    <a:pt x="0" y="899769"/>
                  </a:lnTo>
                  <a:lnTo>
                    <a:pt x="0" y="99974"/>
                  </a:lnTo>
                  <a:close/>
                </a:path>
              </a:pathLst>
            </a:custGeom>
            <a:ln w="25908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3292221" y="5937910"/>
            <a:ext cx="11290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Calibri"/>
                <a:cs typeface="Calibri"/>
              </a:rPr>
              <a:t>ризик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обліку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5001767" y="5416296"/>
            <a:ext cx="2150745" cy="1191895"/>
            <a:chOff x="5001767" y="5416296"/>
            <a:chExt cx="2150745" cy="1191895"/>
          </a:xfrm>
        </p:grpSpPr>
        <p:sp>
          <p:nvSpPr>
            <p:cNvPr id="44" name="object 44"/>
            <p:cNvSpPr/>
            <p:nvPr/>
          </p:nvSpPr>
          <p:spPr>
            <a:xfrm>
              <a:off x="5014721" y="5429250"/>
              <a:ext cx="1950720" cy="1000125"/>
            </a:xfrm>
            <a:custGeom>
              <a:avLst/>
              <a:gdLst/>
              <a:ahLst/>
              <a:cxnLst/>
              <a:rect l="l" t="t" r="r" b="b"/>
              <a:pathLst>
                <a:path w="1950720" h="1000125">
                  <a:moveTo>
                    <a:pt x="1850771" y="0"/>
                  </a:moveTo>
                  <a:lnTo>
                    <a:pt x="99949" y="0"/>
                  </a:lnTo>
                  <a:lnTo>
                    <a:pt x="61025" y="7848"/>
                  </a:lnTo>
                  <a:lnTo>
                    <a:pt x="29257" y="29257"/>
                  </a:lnTo>
                  <a:lnTo>
                    <a:pt x="7848" y="61025"/>
                  </a:lnTo>
                  <a:lnTo>
                    <a:pt x="0" y="99949"/>
                  </a:lnTo>
                  <a:lnTo>
                    <a:pt x="0" y="899769"/>
                  </a:lnTo>
                  <a:lnTo>
                    <a:pt x="7848" y="938686"/>
                  </a:lnTo>
                  <a:lnTo>
                    <a:pt x="29257" y="970464"/>
                  </a:lnTo>
                  <a:lnTo>
                    <a:pt x="61025" y="991888"/>
                  </a:lnTo>
                  <a:lnTo>
                    <a:pt x="99949" y="999744"/>
                  </a:lnTo>
                  <a:lnTo>
                    <a:pt x="1850771" y="999744"/>
                  </a:lnTo>
                  <a:lnTo>
                    <a:pt x="1889694" y="991888"/>
                  </a:lnTo>
                  <a:lnTo>
                    <a:pt x="1921462" y="970464"/>
                  </a:lnTo>
                  <a:lnTo>
                    <a:pt x="1942871" y="938686"/>
                  </a:lnTo>
                  <a:lnTo>
                    <a:pt x="1950720" y="899769"/>
                  </a:lnTo>
                  <a:lnTo>
                    <a:pt x="1950720" y="99949"/>
                  </a:lnTo>
                  <a:lnTo>
                    <a:pt x="1942871" y="61025"/>
                  </a:lnTo>
                  <a:lnTo>
                    <a:pt x="1921462" y="29257"/>
                  </a:lnTo>
                  <a:lnTo>
                    <a:pt x="1889694" y="7848"/>
                  </a:lnTo>
                  <a:lnTo>
                    <a:pt x="1850771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014721" y="5429250"/>
              <a:ext cx="1950720" cy="1000125"/>
            </a:xfrm>
            <a:custGeom>
              <a:avLst/>
              <a:gdLst/>
              <a:ahLst/>
              <a:cxnLst/>
              <a:rect l="l" t="t" r="r" b="b"/>
              <a:pathLst>
                <a:path w="1950720" h="1000125">
                  <a:moveTo>
                    <a:pt x="0" y="99949"/>
                  </a:moveTo>
                  <a:lnTo>
                    <a:pt x="7848" y="61025"/>
                  </a:lnTo>
                  <a:lnTo>
                    <a:pt x="29257" y="29257"/>
                  </a:lnTo>
                  <a:lnTo>
                    <a:pt x="61025" y="7848"/>
                  </a:lnTo>
                  <a:lnTo>
                    <a:pt x="99949" y="0"/>
                  </a:lnTo>
                  <a:lnTo>
                    <a:pt x="1850771" y="0"/>
                  </a:lnTo>
                  <a:lnTo>
                    <a:pt x="1889694" y="7848"/>
                  </a:lnTo>
                  <a:lnTo>
                    <a:pt x="1921462" y="29257"/>
                  </a:lnTo>
                  <a:lnTo>
                    <a:pt x="1942871" y="61025"/>
                  </a:lnTo>
                  <a:lnTo>
                    <a:pt x="1950720" y="99949"/>
                  </a:lnTo>
                  <a:lnTo>
                    <a:pt x="1950720" y="899769"/>
                  </a:lnTo>
                  <a:lnTo>
                    <a:pt x="1942871" y="938686"/>
                  </a:lnTo>
                  <a:lnTo>
                    <a:pt x="1921462" y="970464"/>
                  </a:lnTo>
                  <a:lnTo>
                    <a:pt x="1889694" y="991888"/>
                  </a:lnTo>
                  <a:lnTo>
                    <a:pt x="1850771" y="999744"/>
                  </a:lnTo>
                  <a:lnTo>
                    <a:pt x="99949" y="999744"/>
                  </a:lnTo>
                  <a:lnTo>
                    <a:pt x="61025" y="991888"/>
                  </a:lnTo>
                  <a:lnTo>
                    <a:pt x="29257" y="970464"/>
                  </a:lnTo>
                  <a:lnTo>
                    <a:pt x="7848" y="938686"/>
                  </a:lnTo>
                  <a:lnTo>
                    <a:pt x="0" y="899769"/>
                  </a:lnTo>
                  <a:lnTo>
                    <a:pt x="0" y="99949"/>
                  </a:lnTo>
                  <a:close/>
                </a:path>
              </a:pathLst>
            </a:custGeom>
            <a:ln w="2590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189981" y="5595366"/>
              <a:ext cx="1949450" cy="1000125"/>
            </a:xfrm>
            <a:custGeom>
              <a:avLst/>
              <a:gdLst/>
              <a:ahLst/>
              <a:cxnLst/>
              <a:rect l="l" t="t" r="r" b="b"/>
              <a:pathLst>
                <a:path w="1949450" h="1000125">
                  <a:moveTo>
                    <a:pt x="1849246" y="0"/>
                  </a:moveTo>
                  <a:lnTo>
                    <a:pt x="99948" y="0"/>
                  </a:lnTo>
                  <a:lnTo>
                    <a:pt x="61025" y="7855"/>
                  </a:lnTo>
                  <a:lnTo>
                    <a:pt x="29257" y="29279"/>
                  </a:lnTo>
                  <a:lnTo>
                    <a:pt x="7848" y="61057"/>
                  </a:lnTo>
                  <a:lnTo>
                    <a:pt x="0" y="99974"/>
                  </a:lnTo>
                  <a:lnTo>
                    <a:pt x="0" y="899769"/>
                  </a:lnTo>
                  <a:lnTo>
                    <a:pt x="7848" y="938686"/>
                  </a:lnTo>
                  <a:lnTo>
                    <a:pt x="29257" y="970464"/>
                  </a:lnTo>
                  <a:lnTo>
                    <a:pt x="61025" y="991888"/>
                  </a:lnTo>
                  <a:lnTo>
                    <a:pt x="99948" y="999744"/>
                  </a:lnTo>
                  <a:lnTo>
                    <a:pt x="1849246" y="999744"/>
                  </a:lnTo>
                  <a:lnTo>
                    <a:pt x="1888170" y="991888"/>
                  </a:lnTo>
                  <a:lnTo>
                    <a:pt x="1919938" y="970464"/>
                  </a:lnTo>
                  <a:lnTo>
                    <a:pt x="1941347" y="938686"/>
                  </a:lnTo>
                  <a:lnTo>
                    <a:pt x="1949195" y="899769"/>
                  </a:lnTo>
                  <a:lnTo>
                    <a:pt x="1949195" y="99974"/>
                  </a:lnTo>
                  <a:lnTo>
                    <a:pt x="1941347" y="61057"/>
                  </a:lnTo>
                  <a:lnTo>
                    <a:pt x="1919938" y="29279"/>
                  </a:lnTo>
                  <a:lnTo>
                    <a:pt x="1888170" y="7855"/>
                  </a:lnTo>
                  <a:lnTo>
                    <a:pt x="1849246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189981" y="5595366"/>
              <a:ext cx="1949450" cy="1000125"/>
            </a:xfrm>
            <a:custGeom>
              <a:avLst/>
              <a:gdLst/>
              <a:ahLst/>
              <a:cxnLst/>
              <a:rect l="l" t="t" r="r" b="b"/>
              <a:pathLst>
                <a:path w="1949450" h="1000125">
                  <a:moveTo>
                    <a:pt x="0" y="99974"/>
                  </a:moveTo>
                  <a:lnTo>
                    <a:pt x="7848" y="61057"/>
                  </a:lnTo>
                  <a:lnTo>
                    <a:pt x="29257" y="29279"/>
                  </a:lnTo>
                  <a:lnTo>
                    <a:pt x="61025" y="7855"/>
                  </a:lnTo>
                  <a:lnTo>
                    <a:pt x="99948" y="0"/>
                  </a:lnTo>
                  <a:lnTo>
                    <a:pt x="1849246" y="0"/>
                  </a:lnTo>
                  <a:lnTo>
                    <a:pt x="1888170" y="7855"/>
                  </a:lnTo>
                  <a:lnTo>
                    <a:pt x="1919938" y="29279"/>
                  </a:lnTo>
                  <a:lnTo>
                    <a:pt x="1941347" y="61057"/>
                  </a:lnTo>
                  <a:lnTo>
                    <a:pt x="1949195" y="99974"/>
                  </a:lnTo>
                  <a:lnTo>
                    <a:pt x="1949195" y="899769"/>
                  </a:lnTo>
                  <a:lnTo>
                    <a:pt x="1941347" y="938686"/>
                  </a:lnTo>
                  <a:lnTo>
                    <a:pt x="1919938" y="970464"/>
                  </a:lnTo>
                  <a:lnTo>
                    <a:pt x="1888170" y="991888"/>
                  </a:lnTo>
                  <a:lnTo>
                    <a:pt x="1849246" y="999744"/>
                  </a:lnTo>
                  <a:lnTo>
                    <a:pt x="99948" y="999744"/>
                  </a:lnTo>
                  <a:lnTo>
                    <a:pt x="61025" y="991888"/>
                  </a:lnTo>
                  <a:lnTo>
                    <a:pt x="29257" y="970464"/>
                  </a:lnTo>
                  <a:lnTo>
                    <a:pt x="7848" y="938686"/>
                  </a:lnTo>
                  <a:lnTo>
                    <a:pt x="0" y="899769"/>
                  </a:lnTo>
                  <a:lnTo>
                    <a:pt x="0" y="99974"/>
                  </a:lnTo>
                  <a:close/>
                </a:path>
              </a:pathLst>
            </a:custGeom>
            <a:ln w="25908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5293233" y="5826353"/>
            <a:ext cx="1739900" cy="49149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448309" marR="5080" indent="-436245">
              <a:lnSpc>
                <a:spcPts val="1750"/>
              </a:lnSpc>
              <a:spcBef>
                <a:spcPts val="295"/>
              </a:spcBef>
            </a:pPr>
            <a:r>
              <a:rPr sz="1600" spc="-10" dirty="0">
                <a:latin typeface="Calibri"/>
                <a:cs typeface="Calibri"/>
              </a:rPr>
              <a:t>ризик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внутрішнього </a:t>
            </a:r>
            <a:r>
              <a:rPr sz="1600" spc="-34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контролю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6100571" y="3959352"/>
            <a:ext cx="2174875" cy="1191895"/>
            <a:chOff x="6100571" y="3959352"/>
            <a:chExt cx="2174875" cy="1191895"/>
          </a:xfrm>
        </p:grpSpPr>
        <p:sp>
          <p:nvSpPr>
            <p:cNvPr id="50" name="object 50"/>
            <p:cNvSpPr/>
            <p:nvPr/>
          </p:nvSpPr>
          <p:spPr>
            <a:xfrm>
              <a:off x="6113525" y="3972306"/>
              <a:ext cx="1973580" cy="1000125"/>
            </a:xfrm>
            <a:custGeom>
              <a:avLst/>
              <a:gdLst/>
              <a:ahLst/>
              <a:cxnLst/>
              <a:rect l="l" t="t" r="r" b="b"/>
              <a:pathLst>
                <a:path w="1973579" h="1000125">
                  <a:moveTo>
                    <a:pt x="1873630" y="0"/>
                  </a:moveTo>
                  <a:lnTo>
                    <a:pt x="99949" y="0"/>
                  </a:lnTo>
                  <a:lnTo>
                    <a:pt x="61025" y="7848"/>
                  </a:lnTo>
                  <a:lnTo>
                    <a:pt x="29257" y="29257"/>
                  </a:lnTo>
                  <a:lnTo>
                    <a:pt x="7848" y="61025"/>
                  </a:lnTo>
                  <a:lnTo>
                    <a:pt x="0" y="99949"/>
                  </a:lnTo>
                  <a:lnTo>
                    <a:pt x="0" y="899795"/>
                  </a:lnTo>
                  <a:lnTo>
                    <a:pt x="7848" y="938718"/>
                  </a:lnTo>
                  <a:lnTo>
                    <a:pt x="29257" y="970486"/>
                  </a:lnTo>
                  <a:lnTo>
                    <a:pt x="61025" y="991895"/>
                  </a:lnTo>
                  <a:lnTo>
                    <a:pt x="99949" y="999744"/>
                  </a:lnTo>
                  <a:lnTo>
                    <a:pt x="1873630" y="999744"/>
                  </a:lnTo>
                  <a:lnTo>
                    <a:pt x="1912554" y="991895"/>
                  </a:lnTo>
                  <a:lnTo>
                    <a:pt x="1944322" y="970486"/>
                  </a:lnTo>
                  <a:lnTo>
                    <a:pt x="1965731" y="938718"/>
                  </a:lnTo>
                  <a:lnTo>
                    <a:pt x="1973579" y="899795"/>
                  </a:lnTo>
                  <a:lnTo>
                    <a:pt x="1973579" y="99949"/>
                  </a:lnTo>
                  <a:lnTo>
                    <a:pt x="1965731" y="61025"/>
                  </a:lnTo>
                  <a:lnTo>
                    <a:pt x="1944322" y="29257"/>
                  </a:lnTo>
                  <a:lnTo>
                    <a:pt x="1912554" y="7848"/>
                  </a:lnTo>
                  <a:lnTo>
                    <a:pt x="1873630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6113525" y="3972306"/>
              <a:ext cx="1973580" cy="1000125"/>
            </a:xfrm>
            <a:custGeom>
              <a:avLst/>
              <a:gdLst/>
              <a:ahLst/>
              <a:cxnLst/>
              <a:rect l="l" t="t" r="r" b="b"/>
              <a:pathLst>
                <a:path w="1973579" h="1000125">
                  <a:moveTo>
                    <a:pt x="0" y="99949"/>
                  </a:moveTo>
                  <a:lnTo>
                    <a:pt x="7848" y="61025"/>
                  </a:lnTo>
                  <a:lnTo>
                    <a:pt x="29257" y="29257"/>
                  </a:lnTo>
                  <a:lnTo>
                    <a:pt x="61025" y="7848"/>
                  </a:lnTo>
                  <a:lnTo>
                    <a:pt x="99949" y="0"/>
                  </a:lnTo>
                  <a:lnTo>
                    <a:pt x="1873630" y="0"/>
                  </a:lnTo>
                  <a:lnTo>
                    <a:pt x="1912554" y="7848"/>
                  </a:lnTo>
                  <a:lnTo>
                    <a:pt x="1944322" y="29257"/>
                  </a:lnTo>
                  <a:lnTo>
                    <a:pt x="1965731" y="61025"/>
                  </a:lnTo>
                  <a:lnTo>
                    <a:pt x="1973579" y="99949"/>
                  </a:lnTo>
                  <a:lnTo>
                    <a:pt x="1973579" y="899795"/>
                  </a:lnTo>
                  <a:lnTo>
                    <a:pt x="1965731" y="938718"/>
                  </a:lnTo>
                  <a:lnTo>
                    <a:pt x="1944322" y="970486"/>
                  </a:lnTo>
                  <a:lnTo>
                    <a:pt x="1912554" y="991895"/>
                  </a:lnTo>
                  <a:lnTo>
                    <a:pt x="1873630" y="999744"/>
                  </a:lnTo>
                  <a:lnTo>
                    <a:pt x="99949" y="999744"/>
                  </a:lnTo>
                  <a:lnTo>
                    <a:pt x="61025" y="991895"/>
                  </a:lnTo>
                  <a:lnTo>
                    <a:pt x="29257" y="970486"/>
                  </a:lnTo>
                  <a:lnTo>
                    <a:pt x="7848" y="938718"/>
                  </a:lnTo>
                  <a:lnTo>
                    <a:pt x="0" y="899795"/>
                  </a:lnTo>
                  <a:lnTo>
                    <a:pt x="0" y="99949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6288785" y="4138422"/>
              <a:ext cx="1973580" cy="1000125"/>
            </a:xfrm>
            <a:custGeom>
              <a:avLst/>
              <a:gdLst/>
              <a:ahLst/>
              <a:cxnLst/>
              <a:rect l="l" t="t" r="r" b="b"/>
              <a:pathLst>
                <a:path w="1973579" h="1000125">
                  <a:moveTo>
                    <a:pt x="1873631" y="0"/>
                  </a:moveTo>
                  <a:lnTo>
                    <a:pt x="99949" y="0"/>
                  </a:lnTo>
                  <a:lnTo>
                    <a:pt x="61025" y="7848"/>
                  </a:lnTo>
                  <a:lnTo>
                    <a:pt x="29257" y="29257"/>
                  </a:lnTo>
                  <a:lnTo>
                    <a:pt x="7848" y="61025"/>
                  </a:lnTo>
                  <a:lnTo>
                    <a:pt x="0" y="99948"/>
                  </a:lnTo>
                  <a:lnTo>
                    <a:pt x="0" y="899794"/>
                  </a:lnTo>
                  <a:lnTo>
                    <a:pt x="7848" y="938718"/>
                  </a:lnTo>
                  <a:lnTo>
                    <a:pt x="29257" y="970486"/>
                  </a:lnTo>
                  <a:lnTo>
                    <a:pt x="61025" y="991895"/>
                  </a:lnTo>
                  <a:lnTo>
                    <a:pt x="99949" y="999744"/>
                  </a:lnTo>
                  <a:lnTo>
                    <a:pt x="1873631" y="999744"/>
                  </a:lnTo>
                  <a:lnTo>
                    <a:pt x="1912554" y="991895"/>
                  </a:lnTo>
                  <a:lnTo>
                    <a:pt x="1944322" y="970486"/>
                  </a:lnTo>
                  <a:lnTo>
                    <a:pt x="1965731" y="938718"/>
                  </a:lnTo>
                  <a:lnTo>
                    <a:pt x="1973580" y="899794"/>
                  </a:lnTo>
                  <a:lnTo>
                    <a:pt x="1973580" y="99948"/>
                  </a:lnTo>
                  <a:lnTo>
                    <a:pt x="1965731" y="61025"/>
                  </a:lnTo>
                  <a:lnTo>
                    <a:pt x="1944322" y="29257"/>
                  </a:lnTo>
                  <a:lnTo>
                    <a:pt x="1912554" y="7848"/>
                  </a:lnTo>
                  <a:lnTo>
                    <a:pt x="1873631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6288785" y="4138422"/>
              <a:ext cx="1973580" cy="1000125"/>
            </a:xfrm>
            <a:custGeom>
              <a:avLst/>
              <a:gdLst/>
              <a:ahLst/>
              <a:cxnLst/>
              <a:rect l="l" t="t" r="r" b="b"/>
              <a:pathLst>
                <a:path w="1973579" h="1000125">
                  <a:moveTo>
                    <a:pt x="0" y="99948"/>
                  </a:moveTo>
                  <a:lnTo>
                    <a:pt x="7848" y="61025"/>
                  </a:lnTo>
                  <a:lnTo>
                    <a:pt x="29257" y="29257"/>
                  </a:lnTo>
                  <a:lnTo>
                    <a:pt x="61025" y="7848"/>
                  </a:lnTo>
                  <a:lnTo>
                    <a:pt x="99949" y="0"/>
                  </a:lnTo>
                  <a:lnTo>
                    <a:pt x="1873631" y="0"/>
                  </a:lnTo>
                  <a:lnTo>
                    <a:pt x="1912554" y="7848"/>
                  </a:lnTo>
                  <a:lnTo>
                    <a:pt x="1944322" y="29257"/>
                  </a:lnTo>
                  <a:lnTo>
                    <a:pt x="1965731" y="61025"/>
                  </a:lnTo>
                  <a:lnTo>
                    <a:pt x="1973580" y="99948"/>
                  </a:lnTo>
                  <a:lnTo>
                    <a:pt x="1973580" y="899794"/>
                  </a:lnTo>
                  <a:lnTo>
                    <a:pt x="1965731" y="938718"/>
                  </a:lnTo>
                  <a:lnTo>
                    <a:pt x="1944322" y="970486"/>
                  </a:lnTo>
                  <a:lnTo>
                    <a:pt x="1912554" y="991895"/>
                  </a:lnTo>
                  <a:lnTo>
                    <a:pt x="1873631" y="999744"/>
                  </a:lnTo>
                  <a:lnTo>
                    <a:pt x="99949" y="999744"/>
                  </a:lnTo>
                  <a:lnTo>
                    <a:pt x="61025" y="991895"/>
                  </a:lnTo>
                  <a:lnTo>
                    <a:pt x="29257" y="970486"/>
                  </a:lnTo>
                  <a:lnTo>
                    <a:pt x="7848" y="938718"/>
                  </a:lnTo>
                  <a:lnTo>
                    <a:pt x="0" y="899794"/>
                  </a:lnTo>
                  <a:lnTo>
                    <a:pt x="0" y="99948"/>
                  </a:lnTo>
                  <a:close/>
                </a:path>
              </a:pathLst>
            </a:custGeom>
            <a:ln w="25908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6401561" y="4368546"/>
            <a:ext cx="1746885" cy="49149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490855" marR="5080" indent="-478790">
              <a:lnSpc>
                <a:spcPts val="1750"/>
              </a:lnSpc>
              <a:spcBef>
                <a:spcPts val="295"/>
              </a:spcBef>
            </a:pPr>
            <a:r>
              <a:rPr sz="1600" spc="-5" dirty="0">
                <a:latin typeface="Calibri"/>
                <a:cs typeface="Calibri"/>
              </a:rPr>
              <a:t>Ризик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невиявлення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помилок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6149340" y="2500883"/>
            <a:ext cx="2112645" cy="1191895"/>
            <a:chOff x="6149340" y="2500883"/>
            <a:chExt cx="2112645" cy="1191895"/>
          </a:xfrm>
        </p:grpSpPr>
        <p:sp>
          <p:nvSpPr>
            <p:cNvPr id="56" name="object 56"/>
            <p:cNvSpPr/>
            <p:nvPr/>
          </p:nvSpPr>
          <p:spPr>
            <a:xfrm>
              <a:off x="6162294" y="2513837"/>
              <a:ext cx="1911350" cy="1000125"/>
            </a:xfrm>
            <a:custGeom>
              <a:avLst/>
              <a:gdLst/>
              <a:ahLst/>
              <a:cxnLst/>
              <a:rect l="l" t="t" r="r" b="b"/>
              <a:pathLst>
                <a:path w="1911350" h="1000125">
                  <a:moveTo>
                    <a:pt x="1811147" y="0"/>
                  </a:moveTo>
                  <a:lnTo>
                    <a:pt x="99948" y="0"/>
                  </a:lnTo>
                  <a:lnTo>
                    <a:pt x="61025" y="7848"/>
                  </a:lnTo>
                  <a:lnTo>
                    <a:pt x="29257" y="29257"/>
                  </a:lnTo>
                  <a:lnTo>
                    <a:pt x="7848" y="61025"/>
                  </a:lnTo>
                  <a:lnTo>
                    <a:pt x="0" y="99949"/>
                  </a:lnTo>
                  <a:lnTo>
                    <a:pt x="0" y="899795"/>
                  </a:lnTo>
                  <a:lnTo>
                    <a:pt x="7848" y="938718"/>
                  </a:lnTo>
                  <a:lnTo>
                    <a:pt x="29257" y="970486"/>
                  </a:lnTo>
                  <a:lnTo>
                    <a:pt x="61025" y="991895"/>
                  </a:lnTo>
                  <a:lnTo>
                    <a:pt x="99948" y="999744"/>
                  </a:lnTo>
                  <a:lnTo>
                    <a:pt x="1811147" y="999744"/>
                  </a:lnTo>
                  <a:lnTo>
                    <a:pt x="1850070" y="991895"/>
                  </a:lnTo>
                  <a:lnTo>
                    <a:pt x="1881838" y="970486"/>
                  </a:lnTo>
                  <a:lnTo>
                    <a:pt x="1903247" y="938718"/>
                  </a:lnTo>
                  <a:lnTo>
                    <a:pt x="1911096" y="899795"/>
                  </a:lnTo>
                  <a:lnTo>
                    <a:pt x="1911096" y="99949"/>
                  </a:lnTo>
                  <a:lnTo>
                    <a:pt x="1903247" y="61025"/>
                  </a:lnTo>
                  <a:lnTo>
                    <a:pt x="1881838" y="29257"/>
                  </a:lnTo>
                  <a:lnTo>
                    <a:pt x="1850070" y="7848"/>
                  </a:lnTo>
                  <a:lnTo>
                    <a:pt x="1811147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6162294" y="2513837"/>
              <a:ext cx="1911350" cy="1000125"/>
            </a:xfrm>
            <a:custGeom>
              <a:avLst/>
              <a:gdLst/>
              <a:ahLst/>
              <a:cxnLst/>
              <a:rect l="l" t="t" r="r" b="b"/>
              <a:pathLst>
                <a:path w="1911350" h="1000125">
                  <a:moveTo>
                    <a:pt x="0" y="99949"/>
                  </a:moveTo>
                  <a:lnTo>
                    <a:pt x="7848" y="61025"/>
                  </a:lnTo>
                  <a:lnTo>
                    <a:pt x="29257" y="29257"/>
                  </a:lnTo>
                  <a:lnTo>
                    <a:pt x="61025" y="7848"/>
                  </a:lnTo>
                  <a:lnTo>
                    <a:pt x="99948" y="0"/>
                  </a:lnTo>
                  <a:lnTo>
                    <a:pt x="1811147" y="0"/>
                  </a:lnTo>
                  <a:lnTo>
                    <a:pt x="1850070" y="7848"/>
                  </a:lnTo>
                  <a:lnTo>
                    <a:pt x="1881838" y="29257"/>
                  </a:lnTo>
                  <a:lnTo>
                    <a:pt x="1903247" y="61025"/>
                  </a:lnTo>
                  <a:lnTo>
                    <a:pt x="1911096" y="99949"/>
                  </a:lnTo>
                  <a:lnTo>
                    <a:pt x="1911096" y="899795"/>
                  </a:lnTo>
                  <a:lnTo>
                    <a:pt x="1903247" y="938718"/>
                  </a:lnTo>
                  <a:lnTo>
                    <a:pt x="1881838" y="970486"/>
                  </a:lnTo>
                  <a:lnTo>
                    <a:pt x="1850070" y="991895"/>
                  </a:lnTo>
                  <a:lnTo>
                    <a:pt x="1811147" y="999744"/>
                  </a:lnTo>
                  <a:lnTo>
                    <a:pt x="99948" y="999744"/>
                  </a:lnTo>
                  <a:lnTo>
                    <a:pt x="61025" y="991895"/>
                  </a:lnTo>
                  <a:lnTo>
                    <a:pt x="29257" y="970486"/>
                  </a:lnTo>
                  <a:lnTo>
                    <a:pt x="7848" y="938718"/>
                  </a:lnTo>
                  <a:lnTo>
                    <a:pt x="0" y="899795"/>
                  </a:lnTo>
                  <a:lnTo>
                    <a:pt x="0" y="99949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6337554" y="2679953"/>
              <a:ext cx="1911350" cy="1000125"/>
            </a:xfrm>
            <a:custGeom>
              <a:avLst/>
              <a:gdLst/>
              <a:ahLst/>
              <a:cxnLst/>
              <a:rect l="l" t="t" r="r" b="b"/>
              <a:pathLst>
                <a:path w="1911350" h="1000125">
                  <a:moveTo>
                    <a:pt x="1811147" y="0"/>
                  </a:moveTo>
                  <a:lnTo>
                    <a:pt x="99949" y="0"/>
                  </a:lnTo>
                  <a:lnTo>
                    <a:pt x="61025" y="7848"/>
                  </a:lnTo>
                  <a:lnTo>
                    <a:pt x="29257" y="29257"/>
                  </a:lnTo>
                  <a:lnTo>
                    <a:pt x="7848" y="61025"/>
                  </a:lnTo>
                  <a:lnTo>
                    <a:pt x="0" y="99949"/>
                  </a:lnTo>
                  <a:lnTo>
                    <a:pt x="0" y="899795"/>
                  </a:lnTo>
                  <a:lnTo>
                    <a:pt x="7848" y="938718"/>
                  </a:lnTo>
                  <a:lnTo>
                    <a:pt x="29257" y="970486"/>
                  </a:lnTo>
                  <a:lnTo>
                    <a:pt x="61025" y="991895"/>
                  </a:lnTo>
                  <a:lnTo>
                    <a:pt x="99949" y="999744"/>
                  </a:lnTo>
                  <a:lnTo>
                    <a:pt x="1811147" y="999744"/>
                  </a:lnTo>
                  <a:lnTo>
                    <a:pt x="1850070" y="991895"/>
                  </a:lnTo>
                  <a:lnTo>
                    <a:pt x="1881838" y="970486"/>
                  </a:lnTo>
                  <a:lnTo>
                    <a:pt x="1903247" y="938718"/>
                  </a:lnTo>
                  <a:lnTo>
                    <a:pt x="1911096" y="899795"/>
                  </a:lnTo>
                  <a:lnTo>
                    <a:pt x="1911096" y="99949"/>
                  </a:lnTo>
                  <a:lnTo>
                    <a:pt x="1903247" y="61025"/>
                  </a:lnTo>
                  <a:lnTo>
                    <a:pt x="1881838" y="29257"/>
                  </a:lnTo>
                  <a:lnTo>
                    <a:pt x="1850070" y="7848"/>
                  </a:lnTo>
                  <a:lnTo>
                    <a:pt x="1811147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6337554" y="2679953"/>
              <a:ext cx="1911350" cy="1000125"/>
            </a:xfrm>
            <a:custGeom>
              <a:avLst/>
              <a:gdLst/>
              <a:ahLst/>
              <a:cxnLst/>
              <a:rect l="l" t="t" r="r" b="b"/>
              <a:pathLst>
                <a:path w="1911350" h="1000125">
                  <a:moveTo>
                    <a:pt x="0" y="99949"/>
                  </a:moveTo>
                  <a:lnTo>
                    <a:pt x="7848" y="61025"/>
                  </a:lnTo>
                  <a:lnTo>
                    <a:pt x="29257" y="29257"/>
                  </a:lnTo>
                  <a:lnTo>
                    <a:pt x="61025" y="7848"/>
                  </a:lnTo>
                  <a:lnTo>
                    <a:pt x="99949" y="0"/>
                  </a:lnTo>
                  <a:lnTo>
                    <a:pt x="1811147" y="0"/>
                  </a:lnTo>
                  <a:lnTo>
                    <a:pt x="1850070" y="7848"/>
                  </a:lnTo>
                  <a:lnTo>
                    <a:pt x="1881838" y="29257"/>
                  </a:lnTo>
                  <a:lnTo>
                    <a:pt x="1903247" y="61025"/>
                  </a:lnTo>
                  <a:lnTo>
                    <a:pt x="1911096" y="99949"/>
                  </a:lnTo>
                  <a:lnTo>
                    <a:pt x="1911096" y="899795"/>
                  </a:lnTo>
                  <a:lnTo>
                    <a:pt x="1903247" y="938718"/>
                  </a:lnTo>
                  <a:lnTo>
                    <a:pt x="1881838" y="970486"/>
                  </a:lnTo>
                  <a:lnTo>
                    <a:pt x="1850070" y="991895"/>
                  </a:lnTo>
                  <a:lnTo>
                    <a:pt x="1811147" y="999744"/>
                  </a:lnTo>
                  <a:lnTo>
                    <a:pt x="99949" y="999744"/>
                  </a:lnTo>
                  <a:lnTo>
                    <a:pt x="61025" y="991895"/>
                  </a:lnTo>
                  <a:lnTo>
                    <a:pt x="29257" y="970486"/>
                  </a:lnTo>
                  <a:lnTo>
                    <a:pt x="7848" y="938718"/>
                  </a:lnTo>
                  <a:lnTo>
                    <a:pt x="0" y="899795"/>
                  </a:lnTo>
                  <a:lnTo>
                    <a:pt x="0" y="99949"/>
                  </a:lnTo>
                  <a:close/>
                </a:path>
              </a:pathLst>
            </a:custGeom>
            <a:ln w="25908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" name="object 60"/>
          <p:cNvSpPr txBox="1"/>
          <p:nvPr/>
        </p:nvSpPr>
        <p:spPr>
          <a:xfrm>
            <a:off x="6494526" y="3022218"/>
            <a:ext cx="15951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"/>
                <a:cs typeface="Calibri"/>
              </a:rPr>
              <a:t>Підприємницький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61" name="object 6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92011" y="333756"/>
            <a:ext cx="2951987" cy="2218944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24388" y="1776983"/>
            <a:ext cx="7776845" cy="3148330"/>
            <a:chOff x="1124388" y="1776983"/>
            <a:chExt cx="7776845" cy="31483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24388" y="2165013"/>
              <a:ext cx="3924185" cy="63454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19827" y="1776983"/>
              <a:ext cx="2958846" cy="150190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47915" y="1776983"/>
              <a:ext cx="1953005" cy="150190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87423" y="2599944"/>
              <a:ext cx="2839974" cy="150190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96640" y="2599944"/>
              <a:ext cx="4385310" cy="150190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766059" y="3422904"/>
              <a:ext cx="4089653" cy="1501902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132738" y="1936191"/>
            <a:ext cx="7166609" cy="2494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5400" i="1" spc="-25" dirty="0">
                <a:latin typeface="Calibri"/>
                <a:cs typeface="Calibri"/>
              </a:rPr>
              <a:t>Аудиторські </a:t>
            </a:r>
            <a:r>
              <a:rPr sz="5400" i="1" spc="-15" dirty="0">
                <a:latin typeface="Calibri"/>
                <a:cs typeface="Calibri"/>
              </a:rPr>
              <a:t>докази </a:t>
            </a:r>
            <a:r>
              <a:rPr sz="5400" i="1" dirty="0">
                <a:latin typeface="Calibri"/>
                <a:cs typeface="Calibri"/>
              </a:rPr>
              <a:t>та </a:t>
            </a:r>
            <a:r>
              <a:rPr sz="5400" i="1" spc="-1210" dirty="0">
                <a:latin typeface="Calibri"/>
                <a:cs typeface="Calibri"/>
              </a:rPr>
              <a:t> </a:t>
            </a:r>
            <a:r>
              <a:rPr sz="5400" i="1" dirty="0">
                <a:latin typeface="Calibri"/>
                <a:cs typeface="Calibri"/>
              </a:rPr>
              <a:t>робочі</a:t>
            </a:r>
            <a:r>
              <a:rPr sz="5400" i="1" spc="-10" dirty="0">
                <a:latin typeface="Calibri"/>
                <a:cs typeface="Calibri"/>
              </a:rPr>
              <a:t> </a:t>
            </a:r>
            <a:r>
              <a:rPr sz="5400" i="1" spc="-5" dirty="0">
                <a:latin typeface="Calibri"/>
                <a:cs typeface="Calibri"/>
              </a:rPr>
              <a:t>документи</a:t>
            </a:r>
            <a:endParaRPr sz="5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5400" i="1" dirty="0">
                <a:latin typeface="Calibri"/>
                <a:cs typeface="Calibri"/>
              </a:rPr>
              <a:t>аудитора</a:t>
            </a:r>
            <a:endParaRPr sz="54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43483" y="181355"/>
            <a:ext cx="7755890" cy="6213475"/>
            <a:chOff x="443483" y="181355"/>
            <a:chExt cx="7755890" cy="6213475"/>
          </a:xfrm>
        </p:grpSpPr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443472" y="4581144"/>
              <a:ext cx="1755648" cy="181356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43483" y="181355"/>
              <a:ext cx="2065019" cy="160934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151888" y="0"/>
            <a:ext cx="5188585" cy="1003935"/>
            <a:chOff x="2151888" y="0"/>
            <a:chExt cx="5188585" cy="10039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88206" y="122606"/>
              <a:ext cx="360923" cy="39506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51888" y="0"/>
              <a:ext cx="3345941" cy="100355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98136" y="0"/>
              <a:ext cx="2442210" cy="1003553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169922" y="0"/>
            <a:ext cx="480441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35" dirty="0"/>
              <a:t>Аудиторські</a:t>
            </a:r>
            <a:r>
              <a:rPr sz="4400" spc="-65" dirty="0"/>
              <a:t> </a:t>
            </a:r>
            <a:r>
              <a:rPr sz="4400" spc="-20" dirty="0"/>
              <a:t>докази</a:t>
            </a:r>
            <a:endParaRPr sz="4400"/>
          </a:p>
        </p:txBody>
      </p:sp>
      <p:sp>
        <p:nvSpPr>
          <p:cNvPr id="7" name="object 7"/>
          <p:cNvSpPr txBox="1"/>
          <p:nvPr/>
        </p:nvSpPr>
        <p:spPr>
          <a:xfrm>
            <a:off x="258267" y="4034551"/>
            <a:ext cx="7990840" cy="235204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640"/>
              </a:spcBef>
              <a:buFont typeface="Microsoft Sans Serif"/>
              <a:buChar char="•"/>
              <a:tabLst>
                <a:tab pos="354965" algn="l"/>
                <a:tab pos="355600" algn="l"/>
              </a:tabLst>
            </a:pPr>
            <a:r>
              <a:rPr sz="2200" b="1" spc="-10" dirty="0">
                <a:solidFill>
                  <a:srgbClr val="C00000"/>
                </a:solidFill>
                <a:latin typeface="Calibri"/>
                <a:cs typeface="Calibri"/>
              </a:rPr>
              <a:t>На</a:t>
            </a:r>
            <a:r>
              <a:rPr sz="2200" b="1" spc="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C00000"/>
                </a:solidFill>
                <a:latin typeface="Calibri"/>
                <a:cs typeface="Calibri"/>
              </a:rPr>
              <a:t>достатність</a:t>
            </a:r>
            <a:r>
              <a:rPr sz="2200" b="1" spc="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C00000"/>
                </a:solidFill>
                <a:latin typeface="Calibri"/>
                <a:cs typeface="Calibri"/>
              </a:rPr>
              <a:t>доказів</a:t>
            </a:r>
            <a:r>
              <a:rPr sz="2200" b="1" spc="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C00000"/>
                </a:solidFill>
                <a:latin typeface="Calibri"/>
                <a:cs typeface="Calibri"/>
              </a:rPr>
              <a:t>впливають:</a:t>
            </a:r>
            <a:endParaRPr sz="2200">
              <a:latin typeface="Calibri"/>
              <a:cs typeface="Calibri"/>
            </a:endParaRPr>
          </a:p>
          <a:p>
            <a:pPr marL="756285" lvl="1" indent="-287020">
              <a:lnSpc>
                <a:spcPct val="100000"/>
              </a:lnSpc>
              <a:spcBef>
                <a:spcPts val="445"/>
              </a:spcBef>
              <a:buFont typeface="Microsoft Sans Serif"/>
              <a:buChar char="–"/>
              <a:tabLst>
                <a:tab pos="756285" algn="l"/>
                <a:tab pos="756920" algn="l"/>
              </a:tabLst>
            </a:pPr>
            <a:r>
              <a:rPr sz="1800" b="1" spc="-5" dirty="0">
                <a:latin typeface="Calibri"/>
                <a:cs typeface="Calibri"/>
              </a:rPr>
              <a:t>оцінка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spc="-15" dirty="0">
                <a:latin typeface="Calibri"/>
                <a:cs typeface="Calibri"/>
              </a:rPr>
              <a:t>аудитором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характеру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та</a:t>
            </a:r>
            <a:r>
              <a:rPr sz="1800" b="1" spc="2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величини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ризику;</a:t>
            </a:r>
            <a:endParaRPr sz="1800">
              <a:latin typeface="Calibri"/>
              <a:cs typeface="Calibri"/>
            </a:endParaRPr>
          </a:p>
          <a:p>
            <a:pPr marL="756285" lvl="1" indent="-287020">
              <a:lnSpc>
                <a:spcPct val="100000"/>
              </a:lnSpc>
              <a:spcBef>
                <a:spcPts val="434"/>
              </a:spcBef>
              <a:buFont typeface="Microsoft Sans Serif"/>
              <a:buChar char="–"/>
              <a:tabLst>
                <a:tab pos="756285" algn="l"/>
                <a:tab pos="756920" algn="l"/>
              </a:tabLst>
            </a:pPr>
            <a:r>
              <a:rPr sz="1800" b="1" spc="-5" dirty="0">
                <a:latin typeface="Calibri"/>
                <a:cs typeface="Calibri"/>
              </a:rPr>
              <a:t>ефективність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систем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обліку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та</a:t>
            </a:r>
            <a:r>
              <a:rPr sz="1800" b="1" spc="1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внутрішнього</a:t>
            </a:r>
            <a:r>
              <a:rPr sz="1800" b="1" spc="-10" dirty="0">
                <a:latin typeface="Calibri"/>
                <a:cs typeface="Calibri"/>
              </a:rPr>
              <a:t> контролю;</a:t>
            </a:r>
            <a:endParaRPr sz="1800">
              <a:latin typeface="Calibri"/>
              <a:cs typeface="Calibri"/>
            </a:endParaRPr>
          </a:p>
          <a:p>
            <a:pPr marL="756285" lvl="1" indent="-287020">
              <a:lnSpc>
                <a:spcPct val="100000"/>
              </a:lnSpc>
              <a:spcBef>
                <a:spcPts val="430"/>
              </a:spcBef>
              <a:buFont typeface="Microsoft Sans Serif"/>
              <a:buChar char="–"/>
              <a:tabLst>
                <a:tab pos="756285" algn="l"/>
                <a:tab pos="756920" algn="l"/>
              </a:tabLst>
            </a:pPr>
            <a:r>
              <a:rPr sz="1800" b="1" spc="5" dirty="0">
                <a:latin typeface="Calibri"/>
                <a:cs typeface="Calibri"/>
              </a:rPr>
              <a:t>досвід,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набутий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у </a:t>
            </a:r>
            <a:r>
              <a:rPr sz="1800" b="1" spc="-5" dirty="0">
                <a:latin typeface="Calibri"/>
                <a:cs typeface="Calibri"/>
              </a:rPr>
              <a:t>процесі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попередніх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spc="-15" dirty="0">
                <a:latin typeface="Calibri"/>
                <a:cs typeface="Calibri"/>
              </a:rPr>
              <a:t>аудиторських </a:t>
            </a:r>
            <a:r>
              <a:rPr sz="1800" b="1" spc="-5" dirty="0">
                <a:latin typeface="Calibri"/>
                <a:cs typeface="Calibri"/>
              </a:rPr>
              <a:t>перевірок;</a:t>
            </a:r>
            <a:endParaRPr sz="1800">
              <a:latin typeface="Calibri"/>
              <a:cs typeface="Calibri"/>
            </a:endParaRPr>
          </a:p>
          <a:p>
            <a:pPr marL="756285" marR="5080" lvl="1" indent="-287020">
              <a:lnSpc>
                <a:spcPct val="100000"/>
              </a:lnSpc>
              <a:spcBef>
                <a:spcPts val="434"/>
              </a:spcBef>
              <a:buFont typeface="Microsoft Sans Serif"/>
              <a:buChar char="–"/>
              <a:tabLst>
                <a:tab pos="756285" algn="l"/>
                <a:tab pos="756920" algn="l"/>
              </a:tabLst>
            </a:pPr>
            <a:r>
              <a:rPr sz="1800" b="1" spc="-20" dirty="0">
                <a:latin typeface="Calibri"/>
                <a:cs typeface="Calibri"/>
              </a:rPr>
              <a:t>результати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spc="-15" dirty="0">
                <a:latin typeface="Calibri"/>
                <a:cs typeface="Calibri"/>
              </a:rPr>
              <a:t>аудиторських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процедур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з</a:t>
            </a:r>
            <a:r>
              <a:rPr sz="1800" b="1" spc="1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виявленими фактами</a:t>
            </a:r>
            <a:r>
              <a:rPr sz="1800" b="1" spc="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помилок </a:t>
            </a:r>
            <a:r>
              <a:rPr sz="1800" b="1" dirty="0">
                <a:latin typeface="Calibri"/>
                <a:cs typeface="Calibri"/>
              </a:rPr>
              <a:t>або </a:t>
            </a:r>
            <a:r>
              <a:rPr sz="1800" b="1" spc="-39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шахрайства;</a:t>
            </a:r>
            <a:endParaRPr sz="1800">
              <a:latin typeface="Calibri"/>
              <a:cs typeface="Calibri"/>
            </a:endParaRPr>
          </a:p>
          <a:p>
            <a:pPr marL="756285" lvl="1" indent="-287020">
              <a:lnSpc>
                <a:spcPct val="100000"/>
              </a:lnSpc>
              <a:spcBef>
                <a:spcPts val="430"/>
              </a:spcBef>
              <a:buFont typeface="Microsoft Sans Serif"/>
              <a:buChar char="–"/>
              <a:tabLst>
                <a:tab pos="756285" algn="l"/>
                <a:tab pos="756920" algn="l"/>
              </a:tabLst>
            </a:pPr>
            <a:r>
              <a:rPr sz="1800" b="1" spc="-10" dirty="0">
                <a:latin typeface="Calibri"/>
                <a:cs typeface="Calibri"/>
              </a:rPr>
              <a:t>джерело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та</a:t>
            </a:r>
            <a:r>
              <a:rPr sz="1800" b="1" spc="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надійність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отриманої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інформації.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986464" y="2124443"/>
            <a:ext cx="3334385" cy="1009650"/>
            <a:chOff x="4986464" y="2124443"/>
            <a:chExt cx="3334385" cy="1009650"/>
          </a:xfrm>
        </p:grpSpPr>
        <p:sp>
          <p:nvSpPr>
            <p:cNvPr id="9" name="object 9"/>
            <p:cNvSpPr/>
            <p:nvPr/>
          </p:nvSpPr>
          <p:spPr>
            <a:xfrm>
              <a:off x="4999482" y="2833878"/>
              <a:ext cx="3308350" cy="287655"/>
            </a:xfrm>
            <a:custGeom>
              <a:avLst/>
              <a:gdLst/>
              <a:ahLst/>
              <a:cxnLst/>
              <a:rect l="l" t="t" r="r" b="b"/>
              <a:pathLst>
                <a:path w="3308350" h="287655">
                  <a:moveTo>
                    <a:pt x="1653539" y="0"/>
                  </a:moveTo>
                  <a:lnTo>
                    <a:pt x="1653539" y="143637"/>
                  </a:lnTo>
                  <a:lnTo>
                    <a:pt x="3308095" y="143637"/>
                  </a:lnTo>
                  <a:lnTo>
                    <a:pt x="3308095" y="287147"/>
                  </a:lnTo>
                </a:path>
                <a:path w="3308350" h="287655">
                  <a:moveTo>
                    <a:pt x="1653539" y="0"/>
                  </a:moveTo>
                  <a:lnTo>
                    <a:pt x="1653539" y="287147"/>
                  </a:lnTo>
                </a:path>
                <a:path w="3308350" h="287655">
                  <a:moveTo>
                    <a:pt x="1654556" y="0"/>
                  </a:moveTo>
                  <a:lnTo>
                    <a:pt x="1654556" y="143637"/>
                  </a:lnTo>
                  <a:lnTo>
                    <a:pt x="0" y="143637"/>
                  </a:lnTo>
                  <a:lnTo>
                    <a:pt x="0" y="287147"/>
                  </a:lnTo>
                </a:path>
              </a:pathLst>
            </a:custGeom>
            <a:ln w="25908">
              <a:solidFill>
                <a:srgbClr val="3C669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42916" y="2124443"/>
              <a:ext cx="3216401" cy="770394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5420359" y="2342515"/>
            <a:ext cx="246380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" dirty="0">
                <a:latin typeface="Calibri"/>
                <a:cs typeface="Calibri"/>
              </a:rPr>
              <a:t>Критерії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аудиторських</a:t>
            </a:r>
            <a:r>
              <a:rPr sz="1500" spc="-4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доказів</a:t>
            </a:r>
            <a:endParaRPr sz="150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270247" y="3095244"/>
            <a:ext cx="1453134" cy="770381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4619625" y="3208782"/>
            <a:ext cx="758825" cy="462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720"/>
              </a:lnSpc>
              <a:spcBef>
                <a:spcPts val="100"/>
              </a:spcBef>
            </a:pPr>
            <a:r>
              <a:rPr sz="1500" spc="-10" dirty="0">
                <a:latin typeface="Calibri"/>
                <a:cs typeface="Calibri"/>
              </a:rPr>
              <a:t>Д</a:t>
            </a:r>
            <a:r>
              <a:rPr sz="1500" spc="-5" dirty="0">
                <a:latin typeface="Calibri"/>
                <a:cs typeface="Calibri"/>
              </a:rPr>
              <a:t>остат</a:t>
            </a:r>
            <a:r>
              <a:rPr sz="1500" dirty="0">
                <a:latin typeface="Calibri"/>
                <a:cs typeface="Calibri"/>
              </a:rPr>
              <a:t>ня</a:t>
            </a:r>
            <a:endParaRPr sz="1500">
              <a:latin typeface="Calibri"/>
              <a:cs typeface="Calibri"/>
            </a:endParaRPr>
          </a:p>
          <a:p>
            <a:pPr marL="30480">
              <a:lnSpc>
                <a:spcPts val="1720"/>
              </a:lnSpc>
            </a:pPr>
            <a:r>
              <a:rPr sz="1500" dirty="0">
                <a:latin typeface="Calibri"/>
                <a:cs typeface="Calibri"/>
              </a:rPr>
              <a:t>кількість</a:t>
            </a:r>
            <a:endParaRPr sz="150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925311" y="3095244"/>
            <a:ext cx="1453134" cy="770381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6221095" y="3208782"/>
            <a:ext cx="863600" cy="462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lnSpc>
                <a:spcPts val="1720"/>
              </a:lnSpc>
              <a:spcBef>
                <a:spcPts val="100"/>
              </a:spcBef>
            </a:pPr>
            <a:r>
              <a:rPr sz="1500" spc="-5" dirty="0">
                <a:latin typeface="Calibri"/>
                <a:cs typeface="Calibri"/>
              </a:rPr>
              <a:t>Якість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і</a:t>
            </a:r>
            <a:endParaRPr sz="1500">
              <a:latin typeface="Calibri"/>
              <a:cs typeface="Calibri"/>
            </a:endParaRPr>
          </a:p>
          <a:p>
            <a:pPr algn="ctr">
              <a:lnSpc>
                <a:spcPts val="1720"/>
              </a:lnSpc>
            </a:pPr>
            <a:r>
              <a:rPr sz="1500" dirty="0">
                <a:latin typeface="Calibri"/>
                <a:cs typeface="Calibri"/>
              </a:rPr>
              <a:t>надійність</a:t>
            </a:r>
            <a:endParaRPr sz="1500">
              <a:latin typeface="Calibri"/>
              <a:cs typeface="Calibri"/>
            </a:endParaRPr>
          </a:p>
        </p:txBody>
      </p:sp>
      <p:pic>
        <p:nvPicPr>
          <p:cNvPr id="16" name="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578852" y="3043415"/>
            <a:ext cx="1469898" cy="910602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7752333" y="3104134"/>
            <a:ext cx="1111885" cy="671830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24765" marR="5080" indent="-12700" algn="just">
              <a:lnSpc>
                <a:spcPts val="1639"/>
              </a:lnSpc>
              <a:spcBef>
                <a:spcPts val="285"/>
              </a:spcBef>
            </a:pPr>
            <a:r>
              <a:rPr sz="1500" dirty="0">
                <a:latin typeface="Calibri"/>
                <a:cs typeface="Calibri"/>
              </a:rPr>
              <a:t>Відпові</a:t>
            </a:r>
            <a:r>
              <a:rPr sz="1500" spc="-5" dirty="0">
                <a:latin typeface="Calibri"/>
                <a:cs typeface="Calibri"/>
              </a:rPr>
              <a:t>дн</a:t>
            </a:r>
            <a:r>
              <a:rPr sz="1500" spc="5" dirty="0">
                <a:latin typeface="Calibri"/>
                <a:cs typeface="Calibri"/>
              </a:rPr>
              <a:t>і</a:t>
            </a:r>
            <a:r>
              <a:rPr sz="1500" dirty="0">
                <a:latin typeface="Calibri"/>
                <a:cs typeface="Calibri"/>
              </a:rPr>
              <a:t>сть  </a:t>
            </a:r>
            <a:r>
              <a:rPr sz="1500" spc="-25" dirty="0">
                <a:latin typeface="Calibri"/>
                <a:cs typeface="Calibri"/>
              </a:rPr>
              <a:t>к</a:t>
            </a:r>
            <a:r>
              <a:rPr sz="1500" spc="-5" dirty="0">
                <a:latin typeface="Calibri"/>
                <a:cs typeface="Calibri"/>
              </a:rPr>
              <a:t>онк</a:t>
            </a:r>
            <a:r>
              <a:rPr sz="1500" spc="5" dirty="0">
                <a:latin typeface="Calibri"/>
                <a:cs typeface="Calibri"/>
              </a:rPr>
              <a:t>р</a:t>
            </a:r>
            <a:r>
              <a:rPr sz="1500" dirty="0">
                <a:latin typeface="Calibri"/>
                <a:cs typeface="Calibri"/>
              </a:rPr>
              <a:t>е</a:t>
            </a:r>
            <a:r>
              <a:rPr sz="1500" spc="-10" dirty="0">
                <a:latin typeface="Calibri"/>
                <a:cs typeface="Calibri"/>
              </a:rPr>
              <a:t>т</a:t>
            </a:r>
            <a:r>
              <a:rPr sz="1500" dirty="0">
                <a:latin typeface="Calibri"/>
                <a:cs typeface="Calibri"/>
              </a:rPr>
              <a:t>ному  </a:t>
            </a:r>
            <a:r>
              <a:rPr sz="1500" spc="-10" dirty="0">
                <a:latin typeface="Calibri"/>
                <a:cs typeface="Calibri"/>
              </a:rPr>
              <a:t>твердженню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252984" y="774179"/>
            <a:ext cx="4066540" cy="1270000"/>
            <a:chOff x="252984" y="774179"/>
            <a:chExt cx="4066540" cy="1270000"/>
          </a:xfrm>
        </p:grpSpPr>
        <p:sp>
          <p:nvSpPr>
            <p:cNvPr id="19" name="object 19"/>
            <p:cNvSpPr/>
            <p:nvPr/>
          </p:nvSpPr>
          <p:spPr>
            <a:xfrm>
              <a:off x="257556" y="1048511"/>
              <a:ext cx="4057015" cy="990600"/>
            </a:xfrm>
            <a:custGeom>
              <a:avLst/>
              <a:gdLst/>
              <a:ahLst/>
              <a:cxnLst/>
              <a:rect l="l" t="t" r="r" b="b"/>
              <a:pathLst>
                <a:path w="4057015" h="990600">
                  <a:moveTo>
                    <a:pt x="0" y="990600"/>
                  </a:moveTo>
                  <a:lnTo>
                    <a:pt x="4056888" y="990600"/>
                  </a:lnTo>
                  <a:lnTo>
                    <a:pt x="4056888" y="0"/>
                  </a:lnTo>
                  <a:lnTo>
                    <a:pt x="0" y="0"/>
                  </a:lnTo>
                  <a:lnTo>
                    <a:pt x="0" y="990600"/>
                  </a:lnTo>
                  <a:close/>
                </a:path>
              </a:pathLst>
            </a:custGeom>
            <a:ln w="9144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16052" y="774179"/>
              <a:ext cx="2925318" cy="587514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560019" y="881633"/>
            <a:ext cx="2386965" cy="10337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2384">
              <a:lnSpc>
                <a:spcPct val="100000"/>
              </a:lnSpc>
              <a:spcBef>
                <a:spcPts val="105"/>
              </a:spcBef>
            </a:pPr>
            <a:r>
              <a:rPr sz="1700" b="1" spc="-5" dirty="0">
                <a:latin typeface="Calibri"/>
                <a:cs typeface="Calibri"/>
              </a:rPr>
              <a:t>За</a:t>
            </a:r>
            <a:r>
              <a:rPr sz="1700" b="1" spc="-25" dirty="0">
                <a:latin typeface="Calibri"/>
                <a:cs typeface="Calibri"/>
              </a:rPr>
              <a:t> </a:t>
            </a:r>
            <a:r>
              <a:rPr sz="1700" b="1" spc="-10" dirty="0">
                <a:latin typeface="Calibri"/>
                <a:cs typeface="Calibri"/>
              </a:rPr>
              <a:t>джерелом</a:t>
            </a:r>
            <a:r>
              <a:rPr sz="1700" b="1" spc="-40" dirty="0">
                <a:latin typeface="Calibri"/>
                <a:cs typeface="Calibri"/>
              </a:rPr>
              <a:t> </a:t>
            </a:r>
            <a:r>
              <a:rPr sz="1700" b="1" spc="-5" dirty="0">
                <a:latin typeface="Calibri"/>
                <a:cs typeface="Calibri"/>
              </a:rPr>
              <a:t>отримання</a:t>
            </a:r>
            <a:endParaRPr sz="1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35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700" dirty="0">
                <a:latin typeface="Calibri"/>
                <a:cs typeface="Calibri"/>
              </a:rPr>
              <a:t>внутрішні</a:t>
            </a:r>
            <a:endParaRPr sz="17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135"/>
              </a:spcBef>
              <a:buChar char="•"/>
              <a:tabLst>
                <a:tab pos="185420" algn="l"/>
              </a:tabLst>
            </a:pPr>
            <a:r>
              <a:rPr sz="1700" dirty="0">
                <a:latin typeface="Calibri"/>
                <a:cs typeface="Calibri"/>
              </a:rPr>
              <a:t>зовнішні</a:t>
            </a:r>
            <a:endParaRPr sz="1700"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252793" y="2377249"/>
            <a:ext cx="4066540" cy="1296035"/>
            <a:chOff x="252793" y="2377249"/>
            <a:chExt cx="4066540" cy="1296035"/>
          </a:xfrm>
        </p:grpSpPr>
        <p:sp>
          <p:nvSpPr>
            <p:cNvPr id="23" name="object 23"/>
            <p:cNvSpPr/>
            <p:nvPr/>
          </p:nvSpPr>
          <p:spPr>
            <a:xfrm>
              <a:off x="257556" y="2382011"/>
              <a:ext cx="4057015" cy="1286510"/>
            </a:xfrm>
            <a:custGeom>
              <a:avLst/>
              <a:gdLst/>
              <a:ahLst/>
              <a:cxnLst/>
              <a:rect l="l" t="t" r="r" b="b"/>
              <a:pathLst>
                <a:path w="4057015" h="1286510">
                  <a:moveTo>
                    <a:pt x="4056888" y="0"/>
                  </a:moveTo>
                  <a:lnTo>
                    <a:pt x="0" y="0"/>
                  </a:lnTo>
                  <a:lnTo>
                    <a:pt x="0" y="1286256"/>
                  </a:lnTo>
                  <a:lnTo>
                    <a:pt x="4056888" y="1286256"/>
                  </a:lnTo>
                  <a:lnTo>
                    <a:pt x="4056888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57556" y="2382011"/>
              <a:ext cx="4057015" cy="1286510"/>
            </a:xfrm>
            <a:custGeom>
              <a:avLst/>
              <a:gdLst/>
              <a:ahLst/>
              <a:cxnLst/>
              <a:rect l="l" t="t" r="r" b="b"/>
              <a:pathLst>
                <a:path w="4057015" h="1286510">
                  <a:moveTo>
                    <a:pt x="0" y="1286256"/>
                  </a:moveTo>
                  <a:lnTo>
                    <a:pt x="4056888" y="1286256"/>
                  </a:lnTo>
                  <a:lnTo>
                    <a:pt x="4056888" y="0"/>
                  </a:lnTo>
                  <a:lnTo>
                    <a:pt x="0" y="0"/>
                  </a:lnTo>
                  <a:lnTo>
                    <a:pt x="0" y="1286256"/>
                  </a:lnTo>
                  <a:close/>
                </a:path>
              </a:pathLst>
            </a:custGeom>
            <a:ln w="9144">
              <a:solidFill>
                <a:srgbClr val="9BBA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560019" y="2672000"/>
            <a:ext cx="1565910" cy="85471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225"/>
              </a:spcBef>
              <a:buChar char="•"/>
              <a:tabLst>
                <a:tab pos="185420" algn="l"/>
              </a:tabLst>
            </a:pPr>
            <a:r>
              <a:rPr sz="1700" dirty="0">
                <a:latin typeface="Calibri"/>
                <a:cs typeface="Calibri"/>
              </a:rPr>
              <a:t>візуальні</a:t>
            </a:r>
            <a:endParaRPr sz="17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135"/>
              </a:spcBef>
              <a:buChar char="•"/>
              <a:tabLst>
                <a:tab pos="185420" algn="l"/>
              </a:tabLst>
            </a:pPr>
            <a:r>
              <a:rPr sz="1700" spc="-15" dirty="0">
                <a:latin typeface="Calibri"/>
                <a:cs typeface="Calibri"/>
              </a:rPr>
              <a:t>д</a:t>
            </a:r>
            <a:r>
              <a:rPr sz="1700" spc="-5" dirty="0">
                <a:latin typeface="Calibri"/>
                <a:cs typeface="Calibri"/>
              </a:rPr>
              <a:t>о</a:t>
            </a:r>
            <a:r>
              <a:rPr sz="1700" dirty="0">
                <a:latin typeface="Calibri"/>
                <a:cs typeface="Calibri"/>
              </a:rPr>
              <a:t>к</a:t>
            </a:r>
            <a:r>
              <a:rPr sz="1700" spc="-15" dirty="0">
                <a:latin typeface="Calibri"/>
                <a:cs typeface="Calibri"/>
              </a:rPr>
              <a:t>у</a:t>
            </a:r>
            <a:r>
              <a:rPr sz="1700" spc="-5" dirty="0">
                <a:latin typeface="Calibri"/>
                <a:cs typeface="Calibri"/>
              </a:rPr>
              <a:t>м</a:t>
            </a:r>
            <a:r>
              <a:rPr sz="1700" dirty="0">
                <a:latin typeface="Calibri"/>
                <a:cs typeface="Calibri"/>
              </a:rPr>
              <a:t>енталь</a:t>
            </a:r>
            <a:r>
              <a:rPr sz="1700" spc="5" dirty="0">
                <a:latin typeface="Calibri"/>
                <a:cs typeface="Calibri"/>
              </a:rPr>
              <a:t>н</a:t>
            </a:r>
            <a:r>
              <a:rPr sz="1700" dirty="0">
                <a:latin typeface="Calibri"/>
                <a:cs typeface="Calibri"/>
              </a:rPr>
              <a:t>і</a:t>
            </a:r>
            <a:endParaRPr sz="17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145"/>
              </a:spcBef>
              <a:buChar char="•"/>
              <a:tabLst>
                <a:tab pos="185420" algn="l"/>
              </a:tabLst>
            </a:pPr>
            <a:r>
              <a:rPr sz="1700" spc="-5" dirty="0">
                <a:latin typeface="Calibri"/>
                <a:cs typeface="Calibri"/>
              </a:rPr>
              <a:t>усні</a:t>
            </a:r>
            <a:endParaRPr sz="1700">
              <a:latin typeface="Calibri"/>
              <a:cs typeface="Calibri"/>
            </a:endParaRPr>
          </a:p>
        </p:txBody>
      </p:sp>
      <p:pic>
        <p:nvPicPr>
          <p:cNvPr id="26" name="object 2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16051" y="2107692"/>
            <a:ext cx="2925318" cy="587501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579831" y="2215133"/>
            <a:ext cx="1395730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b="1" spc="-5" dirty="0">
                <a:latin typeface="Calibri"/>
                <a:cs typeface="Calibri"/>
              </a:rPr>
              <a:t>За</a:t>
            </a:r>
            <a:r>
              <a:rPr sz="1700" b="1" spc="-65" dirty="0">
                <a:latin typeface="Calibri"/>
                <a:cs typeface="Calibri"/>
              </a:rPr>
              <a:t> </a:t>
            </a:r>
            <a:r>
              <a:rPr sz="1700" b="1" spc="-5" dirty="0">
                <a:latin typeface="Calibri"/>
                <a:cs typeface="Calibri"/>
              </a:rPr>
              <a:t>характером</a:t>
            </a:r>
            <a:endParaRPr sz="1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71281" y="175952"/>
            <a:ext cx="5539740" cy="991235"/>
            <a:chOff x="1071281" y="175952"/>
            <a:chExt cx="5539740" cy="9912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71281" y="175952"/>
              <a:ext cx="5539185" cy="31581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22092" y="379476"/>
              <a:ext cx="1620774" cy="787146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37945" y="31191"/>
            <a:ext cx="556577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05990" marR="5080" indent="-2193925">
              <a:lnSpc>
                <a:spcPct val="100000"/>
              </a:lnSpc>
              <a:spcBef>
                <a:spcPts val="95"/>
              </a:spcBef>
            </a:pPr>
            <a:r>
              <a:rPr sz="2800" spc="-25" dirty="0">
                <a:solidFill>
                  <a:srgbClr val="FF0000"/>
                </a:solidFill>
              </a:rPr>
              <a:t>Методика</a:t>
            </a:r>
            <a:r>
              <a:rPr sz="2800" spc="-5" dirty="0">
                <a:solidFill>
                  <a:srgbClr val="FF0000"/>
                </a:solidFill>
              </a:rPr>
              <a:t> отримання</a:t>
            </a:r>
            <a:r>
              <a:rPr sz="2800" dirty="0">
                <a:solidFill>
                  <a:srgbClr val="FF0000"/>
                </a:solidFill>
              </a:rPr>
              <a:t> </a:t>
            </a:r>
            <a:r>
              <a:rPr sz="2800" spc="-20" dirty="0">
                <a:solidFill>
                  <a:srgbClr val="FF0000"/>
                </a:solidFill>
              </a:rPr>
              <a:t>аудиторських </a:t>
            </a:r>
            <a:r>
              <a:rPr sz="2800" spc="-615" dirty="0">
                <a:solidFill>
                  <a:srgbClr val="FF0000"/>
                </a:solidFill>
              </a:rPr>
              <a:t> </a:t>
            </a:r>
            <a:r>
              <a:rPr sz="2800" spc="-15" dirty="0">
                <a:solidFill>
                  <a:srgbClr val="FF0000"/>
                </a:solidFill>
              </a:rPr>
              <a:t>доказів</a:t>
            </a:r>
            <a:endParaRPr sz="2800"/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62227" y="1720595"/>
            <a:ext cx="2913126" cy="2913126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630172" y="2444622"/>
            <a:ext cx="1776095" cy="139573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 indent="4445" algn="ctr">
              <a:lnSpc>
                <a:spcPct val="91600"/>
              </a:lnSpc>
              <a:spcBef>
                <a:spcPts val="340"/>
              </a:spcBef>
            </a:pPr>
            <a:r>
              <a:rPr sz="2400" spc="-15" dirty="0">
                <a:latin typeface="Calibri"/>
                <a:cs typeface="Calibri"/>
              </a:rPr>
              <a:t>Процедури </a:t>
            </a:r>
            <a:r>
              <a:rPr sz="2400" spc="-10" dirty="0">
                <a:latin typeface="Calibri"/>
                <a:cs typeface="Calibri"/>
              </a:rPr>
              <a:t> отримання 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а</a:t>
            </a:r>
            <a:r>
              <a:rPr sz="2400" spc="-95" dirty="0">
                <a:latin typeface="Calibri"/>
                <a:cs typeface="Calibri"/>
              </a:rPr>
              <a:t>у</a:t>
            </a:r>
            <a:r>
              <a:rPr sz="2400" spc="-5" dirty="0">
                <a:latin typeface="Calibri"/>
                <a:cs typeface="Calibri"/>
              </a:rPr>
              <a:t>ди</a:t>
            </a:r>
            <a:r>
              <a:rPr sz="2400" spc="-30" dirty="0">
                <a:latin typeface="Calibri"/>
                <a:cs typeface="Calibri"/>
              </a:rPr>
              <a:t>т</a:t>
            </a:r>
            <a:r>
              <a:rPr sz="2400" spc="-5" dirty="0">
                <a:latin typeface="Calibri"/>
                <a:cs typeface="Calibri"/>
              </a:rPr>
              <a:t>орських  </a:t>
            </a:r>
            <a:r>
              <a:rPr sz="2400" spc="-10" dirty="0">
                <a:latin typeface="Calibri"/>
                <a:cs typeface="Calibri"/>
              </a:rPr>
              <a:t>доказів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789176" y="554736"/>
            <a:ext cx="1459230" cy="145923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2123948" y="1144270"/>
            <a:ext cx="79121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Calibri"/>
                <a:cs typeface="Calibri"/>
              </a:rPr>
              <a:t>Пе</a:t>
            </a:r>
            <a:r>
              <a:rPr sz="1400" spc="-5" dirty="0">
                <a:latin typeface="Calibri"/>
                <a:cs typeface="Calibri"/>
              </a:rPr>
              <a:t>р</a:t>
            </a:r>
            <a:r>
              <a:rPr sz="1400" dirty="0">
                <a:latin typeface="Calibri"/>
                <a:cs typeface="Calibri"/>
              </a:rPr>
              <a:t>еві</a:t>
            </a:r>
            <a:r>
              <a:rPr sz="1400" spc="-10" dirty="0">
                <a:latin typeface="Calibri"/>
                <a:cs typeface="Calibri"/>
              </a:rPr>
              <a:t>р</a:t>
            </a:r>
            <a:r>
              <a:rPr sz="1400" spc="-30" dirty="0">
                <a:latin typeface="Calibri"/>
                <a:cs typeface="Calibri"/>
              </a:rPr>
              <a:t>к</a:t>
            </a:r>
            <a:r>
              <a:rPr sz="1400" dirty="0">
                <a:latin typeface="Calibri"/>
                <a:cs typeface="Calibri"/>
              </a:rPr>
              <a:t>а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429000" y="1501139"/>
            <a:ext cx="1459229" cy="1459229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3696970" y="1993519"/>
            <a:ext cx="927100" cy="43497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324485" marR="5080" indent="-312420">
              <a:lnSpc>
                <a:spcPts val="1540"/>
              </a:lnSpc>
              <a:spcBef>
                <a:spcPts val="270"/>
              </a:spcBef>
            </a:pPr>
            <a:r>
              <a:rPr sz="1400" spc="-5" dirty="0">
                <a:latin typeface="Calibri"/>
                <a:cs typeface="Calibri"/>
              </a:rPr>
              <a:t>С</a:t>
            </a:r>
            <a:r>
              <a:rPr sz="1400" dirty="0">
                <a:latin typeface="Calibri"/>
                <a:cs typeface="Calibri"/>
              </a:rPr>
              <a:t>по</a:t>
            </a:r>
            <a:r>
              <a:rPr sz="1400" spc="-10" dirty="0">
                <a:latin typeface="Calibri"/>
                <a:cs typeface="Calibri"/>
              </a:rPr>
              <a:t>с</a:t>
            </a:r>
            <a:r>
              <a:rPr sz="1400" spc="-20" dirty="0">
                <a:latin typeface="Calibri"/>
                <a:cs typeface="Calibri"/>
              </a:rPr>
              <a:t>т</a:t>
            </a:r>
            <a:r>
              <a:rPr sz="1400" dirty="0">
                <a:latin typeface="Calibri"/>
                <a:cs typeface="Calibri"/>
              </a:rPr>
              <a:t>е</a:t>
            </a:r>
            <a:r>
              <a:rPr sz="1400" spc="-10" dirty="0">
                <a:latin typeface="Calibri"/>
                <a:cs typeface="Calibri"/>
              </a:rPr>
              <a:t>р</a:t>
            </a:r>
            <a:r>
              <a:rPr sz="1400" spc="-30" dirty="0">
                <a:latin typeface="Calibri"/>
                <a:cs typeface="Calibri"/>
              </a:rPr>
              <a:t>е</a:t>
            </a:r>
            <a:r>
              <a:rPr sz="1400" spc="-10" dirty="0">
                <a:latin typeface="Calibri"/>
                <a:cs typeface="Calibri"/>
              </a:rPr>
              <a:t>ж</a:t>
            </a:r>
            <a:r>
              <a:rPr sz="1400" dirty="0">
                <a:latin typeface="Calibri"/>
                <a:cs typeface="Calibri"/>
              </a:rPr>
              <a:t>е  </a:t>
            </a:r>
            <a:r>
              <a:rPr sz="1400" spc="5" dirty="0">
                <a:latin typeface="Calibri"/>
                <a:cs typeface="Calibri"/>
              </a:rPr>
              <a:t>ння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429000" y="3393947"/>
            <a:ext cx="1459229" cy="1459229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3695446" y="3985005"/>
            <a:ext cx="92836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Calibri"/>
                <a:cs typeface="Calibri"/>
              </a:rPr>
              <a:t>О</a:t>
            </a:r>
            <a:r>
              <a:rPr sz="1400" dirty="0">
                <a:latin typeface="Calibri"/>
                <a:cs typeface="Calibri"/>
              </a:rPr>
              <a:t>пи</a:t>
            </a:r>
            <a:r>
              <a:rPr sz="1400" spc="-10" dirty="0">
                <a:latin typeface="Calibri"/>
                <a:cs typeface="Calibri"/>
              </a:rPr>
              <a:t>т</a:t>
            </a:r>
            <a:r>
              <a:rPr sz="1400" dirty="0">
                <a:latin typeface="Calibri"/>
                <a:cs typeface="Calibri"/>
              </a:rPr>
              <a:t>уван</a:t>
            </a:r>
            <a:r>
              <a:rPr sz="1400" spc="5" dirty="0">
                <a:latin typeface="Calibri"/>
                <a:cs typeface="Calibri"/>
              </a:rPr>
              <a:t>н</a:t>
            </a:r>
            <a:r>
              <a:rPr sz="1400" dirty="0">
                <a:latin typeface="Calibri"/>
                <a:cs typeface="Calibri"/>
              </a:rPr>
              <a:t>я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789176" y="4340352"/>
            <a:ext cx="1459230" cy="1459230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2014220" y="4834254"/>
            <a:ext cx="1011555" cy="43497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414655" marR="5080" indent="-402590">
              <a:lnSpc>
                <a:spcPts val="1540"/>
              </a:lnSpc>
              <a:spcBef>
                <a:spcPts val="270"/>
              </a:spcBef>
            </a:pPr>
            <a:r>
              <a:rPr sz="1400" dirty="0">
                <a:latin typeface="Calibri"/>
                <a:cs typeface="Calibri"/>
              </a:rPr>
              <a:t>Пі</a:t>
            </a:r>
            <a:r>
              <a:rPr sz="1400" spc="-15" dirty="0">
                <a:latin typeface="Calibri"/>
                <a:cs typeface="Calibri"/>
              </a:rPr>
              <a:t>д</a:t>
            </a:r>
            <a:r>
              <a:rPr sz="1400" spc="-5" dirty="0">
                <a:latin typeface="Calibri"/>
                <a:cs typeface="Calibri"/>
              </a:rPr>
              <a:t>тв</a:t>
            </a:r>
            <a:r>
              <a:rPr sz="1400" spc="-10" dirty="0">
                <a:latin typeface="Calibri"/>
                <a:cs typeface="Calibri"/>
              </a:rPr>
              <a:t>е</a:t>
            </a:r>
            <a:r>
              <a:rPr sz="1400" spc="-45" dirty="0">
                <a:latin typeface="Calibri"/>
                <a:cs typeface="Calibri"/>
              </a:rPr>
              <a:t>р</a:t>
            </a:r>
            <a:r>
              <a:rPr sz="1400" spc="-5" dirty="0">
                <a:latin typeface="Calibri"/>
                <a:cs typeface="Calibri"/>
              </a:rPr>
              <a:t>д</a:t>
            </a:r>
            <a:r>
              <a:rPr sz="1400" spc="-15" dirty="0">
                <a:latin typeface="Calibri"/>
                <a:cs typeface="Calibri"/>
              </a:rPr>
              <a:t>ж</a:t>
            </a:r>
            <a:r>
              <a:rPr sz="1400" dirty="0">
                <a:latin typeface="Calibri"/>
                <a:cs typeface="Calibri"/>
              </a:rPr>
              <a:t>ен  </a:t>
            </a:r>
            <a:r>
              <a:rPr sz="1400" spc="5" dirty="0">
                <a:latin typeface="Calibri"/>
                <a:cs typeface="Calibri"/>
              </a:rPr>
              <a:t>ня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16" name="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49352" y="3393947"/>
            <a:ext cx="1459230" cy="1459229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436880" y="3985005"/>
            <a:ext cx="88646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Calibri"/>
                <a:cs typeface="Calibri"/>
              </a:rPr>
              <a:t>Під</a:t>
            </a:r>
            <a:r>
              <a:rPr sz="1400" spc="-5" dirty="0">
                <a:latin typeface="Calibri"/>
                <a:cs typeface="Calibri"/>
              </a:rPr>
              <a:t>р</a:t>
            </a:r>
            <a:r>
              <a:rPr sz="1400" dirty="0">
                <a:latin typeface="Calibri"/>
                <a:cs typeface="Calibri"/>
              </a:rPr>
              <a:t>аху</a:t>
            </a:r>
            <a:r>
              <a:rPr sz="1400" spc="5" dirty="0">
                <a:latin typeface="Calibri"/>
                <a:cs typeface="Calibri"/>
              </a:rPr>
              <a:t>н</a:t>
            </a:r>
            <a:r>
              <a:rPr sz="1400" spc="-5" dirty="0">
                <a:latin typeface="Calibri"/>
                <a:cs typeface="Calibri"/>
              </a:rPr>
              <a:t>ок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18" name="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49352" y="1501139"/>
            <a:ext cx="1459230" cy="1459229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453644" y="1993519"/>
            <a:ext cx="854075" cy="43497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 indent="12065">
              <a:lnSpc>
                <a:spcPts val="1540"/>
              </a:lnSpc>
              <a:spcBef>
                <a:spcPts val="270"/>
              </a:spcBef>
            </a:pPr>
            <a:r>
              <a:rPr sz="1400" dirty="0">
                <a:latin typeface="Calibri"/>
                <a:cs typeface="Calibri"/>
              </a:rPr>
              <a:t>Аналітичні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</a:t>
            </a:r>
            <a:r>
              <a:rPr sz="1400" spc="-5" dirty="0">
                <a:latin typeface="Calibri"/>
                <a:cs typeface="Calibri"/>
              </a:rPr>
              <a:t>ро</a:t>
            </a:r>
            <a:r>
              <a:rPr sz="1400" spc="-15" dirty="0">
                <a:latin typeface="Calibri"/>
                <a:cs typeface="Calibri"/>
              </a:rPr>
              <a:t>ц</a:t>
            </a:r>
            <a:r>
              <a:rPr sz="1400" spc="-30" dirty="0">
                <a:latin typeface="Calibri"/>
                <a:cs typeface="Calibri"/>
              </a:rPr>
              <a:t>е</a:t>
            </a:r>
            <a:r>
              <a:rPr sz="1400" spc="-20" dirty="0">
                <a:latin typeface="Calibri"/>
                <a:cs typeface="Calibri"/>
              </a:rPr>
              <a:t>д</a:t>
            </a:r>
            <a:r>
              <a:rPr sz="1400" dirty="0">
                <a:latin typeface="Calibri"/>
                <a:cs typeface="Calibri"/>
              </a:rPr>
              <a:t>у</a:t>
            </a:r>
            <a:r>
              <a:rPr sz="1400" spc="-10" dirty="0">
                <a:latin typeface="Calibri"/>
                <a:cs typeface="Calibri"/>
              </a:rPr>
              <a:t>р</a:t>
            </a:r>
            <a:r>
              <a:rPr sz="1400" dirty="0">
                <a:latin typeface="Calibri"/>
                <a:cs typeface="Calibri"/>
              </a:rPr>
              <a:t>и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5024675" y="140207"/>
            <a:ext cx="4043679" cy="5808980"/>
            <a:chOff x="5024675" y="140207"/>
            <a:chExt cx="4043679" cy="5808980"/>
          </a:xfrm>
        </p:grpSpPr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024675" y="1413460"/>
              <a:ext cx="72308" cy="68211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368944" y="1369481"/>
              <a:ext cx="698971" cy="15921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980175" y="1251204"/>
              <a:ext cx="494550" cy="454913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202679" y="1251204"/>
              <a:ext cx="736853" cy="454913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144511" y="140207"/>
              <a:ext cx="1923288" cy="1075944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711695" y="1251204"/>
              <a:ext cx="1209294" cy="454913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648955" y="1251204"/>
              <a:ext cx="326898" cy="454913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024675" y="1706068"/>
              <a:ext cx="72308" cy="68211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231891" y="1543811"/>
              <a:ext cx="1730502" cy="454913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731507" y="1543811"/>
              <a:ext cx="1149857" cy="454913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609331" y="1543811"/>
              <a:ext cx="326898" cy="454913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024675" y="1998676"/>
              <a:ext cx="72308" cy="68211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231891" y="1836419"/>
              <a:ext cx="1267206" cy="454913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227063" y="1836419"/>
              <a:ext cx="366534" cy="454913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321551" y="1836419"/>
              <a:ext cx="1187957" cy="454913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237475" y="1836419"/>
              <a:ext cx="363474" cy="454913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328915" y="1836419"/>
              <a:ext cx="1213866" cy="454913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270747" y="1836419"/>
              <a:ext cx="369557" cy="454913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231891" y="2080259"/>
              <a:ext cx="1242822" cy="454913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202679" y="2080259"/>
              <a:ext cx="1276350" cy="454913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206995" y="2080259"/>
              <a:ext cx="1145286" cy="454913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8080247" y="2080259"/>
              <a:ext cx="368046" cy="454913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231891" y="2324100"/>
              <a:ext cx="1416558" cy="454913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420611" y="2324100"/>
              <a:ext cx="1209293" cy="454913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7357871" y="2324100"/>
              <a:ext cx="971550" cy="454913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8057387" y="2324100"/>
              <a:ext cx="861822" cy="454913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8647175" y="2324100"/>
              <a:ext cx="368046" cy="454913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231891" y="2567940"/>
              <a:ext cx="1648206" cy="454913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6608063" y="2567940"/>
              <a:ext cx="374129" cy="454913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6710171" y="2567940"/>
              <a:ext cx="806957" cy="454913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7245095" y="2567940"/>
              <a:ext cx="334530" cy="454913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7307579" y="2567940"/>
              <a:ext cx="796290" cy="454913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831835" y="2567940"/>
              <a:ext cx="326898" cy="454913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024675" y="3022804"/>
              <a:ext cx="72308" cy="68211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5231891" y="2860547"/>
              <a:ext cx="1146810" cy="454913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6106667" y="2860547"/>
              <a:ext cx="1472945" cy="454913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7307579" y="2860547"/>
              <a:ext cx="1297685" cy="454913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8333231" y="2860547"/>
              <a:ext cx="368046" cy="454913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5231891" y="3104387"/>
              <a:ext cx="1160526" cy="454913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6167627" y="3104387"/>
              <a:ext cx="995933" cy="454913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891527" y="3104387"/>
              <a:ext cx="326898" cy="454913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024675" y="3559252"/>
              <a:ext cx="72308" cy="68211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231891" y="3396996"/>
              <a:ext cx="1149858" cy="454913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6153911" y="3396996"/>
              <a:ext cx="1137665" cy="454913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066787" y="3396996"/>
              <a:ext cx="494550" cy="454913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7289291" y="3396996"/>
              <a:ext cx="866394" cy="454913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883651" y="3396996"/>
              <a:ext cx="326898" cy="454913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024675" y="3851860"/>
              <a:ext cx="72308" cy="68211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231891" y="3689604"/>
              <a:ext cx="1149858" cy="454913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6153911" y="3689604"/>
              <a:ext cx="2596134" cy="454913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5231891" y="3933443"/>
              <a:ext cx="1913382" cy="454913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024675" y="4388308"/>
              <a:ext cx="72308" cy="68211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5231891" y="4226052"/>
              <a:ext cx="637793" cy="454913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5641847" y="4226052"/>
              <a:ext cx="3096005" cy="454913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5231891" y="4469892"/>
              <a:ext cx="1215389" cy="454913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6175247" y="4469892"/>
              <a:ext cx="1248918" cy="454913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7197851" y="4469892"/>
              <a:ext cx="1137666" cy="454913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063483" y="4469892"/>
              <a:ext cx="369557" cy="454913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5231891" y="4713731"/>
              <a:ext cx="1303782" cy="454913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6310883" y="4713731"/>
              <a:ext cx="500634" cy="454913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6539483" y="4713731"/>
              <a:ext cx="866394" cy="454913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7181087" y="4713731"/>
              <a:ext cx="1110233" cy="454913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019287" y="4713731"/>
              <a:ext cx="326898" cy="454913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024675" y="5168596"/>
              <a:ext cx="72308" cy="68211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5231891" y="5006340"/>
              <a:ext cx="1055369" cy="454914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063995" y="5006340"/>
              <a:ext cx="494550" cy="454914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6286499" y="5006340"/>
              <a:ext cx="602742" cy="454914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6662927" y="5006340"/>
              <a:ext cx="854201" cy="454914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7245095" y="5006340"/>
              <a:ext cx="1468374" cy="454914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488679" y="5006340"/>
              <a:ext cx="494550" cy="454914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5231891" y="5250179"/>
              <a:ext cx="1114806" cy="454913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6120383" y="5250179"/>
              <a:ext cx="1005078" cy="454913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6853427" y="5250179"/>
              <a:ext cx="1349502" cy="454913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5231891" y="5494019"/>
              <a:ext cx="1600962" cy="454914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603491" y="5494019"/>
              <a:ext cx="494550" cy="454914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6825995" y="5494019"/>
              <a:ext cx="1180338" cy="454914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7781543" y="5494019"/>
              <a:ext cx="619505" cy="454914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8174735" y="5494019"/>
              <a:ext cx="363474" cy="454914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8266175" y="5494019"/>
              <a:ext cx="549401" cy="454914"/>
            </a:xfrm>
            <a:prstGeom prst="rect">
              <a:avLst/>
            </a:prstGeom>
          </p:spPr>
        </p:pic>
        <p:pic>
          <p:nvPicPr>
            <p:cNvPr id="100" name="object 100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8543543" y="5494019"/>
              <a:ext cx="323837" cy="454914"/>
            </a:xfrm>
            <a:prstGeom prst="rect">
              <a:avLst/>
            </a:prstGeom>
          </p:spPr>
        </p:pic>
      </p:grpSp>
      <p:sp>
        <p:nvSpPr>
          <p:cNvPr id="101" name="object 10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5055870" indent="-342900">
              <a:lnSpc>
                <a:spcPct val="100000"/>
              </a:lnSpc>
              <a:spcBef>
                <a:spcPts val="484"/>
              </a:spcBef>
              <a:buFont typeface="Microsoft Sans Serif"/>
              <a:buChar char="•"/>
              <a:tabLst>
                <a:tab pos="5055870" algn="l"/>
                <a:tab pos="5056505" algn="l"/>
              </a:tabLst>
            </a:pPr>
            <a:r>
              <a:rPr spc="-15" dirty="0"/>
              <a:t>облікові</a:t>
            </a:r>
            <a:r>
              <a:rPr spc="-20" dirty="0"/>
              <a:t> </a:t>
            </a:r>
            <a:r>
              <a:rPr spc="-5" dirty="0"/>
              <a:t>та</a:t>
            </a:r>
            <a:r>
              <a:rPr dirty="0"/>
              <a:t> </a:t>
            </a:r>
            <a:r>
              <a:rPr spc="-5" dirty="0"/>
              <a:t>звітні</a:t>
            </a:r>
            <a:r>
              <a:rPr spc="-10" dirty="0"/>
              <a:t> документи;</a:t>
            </a:r>
          </a:p>
          <a:p>
            <a:pPr marL="5055870" indent="-342900">
              <a:lnSpc>
                <a:spcPct val="100000"/>
              </a:lnSpc>
              <a:spcBef>
                <a:spcPts val="380"/>
              </a:spcBef>
              <a:buFont typeface="Microsoft Sans Serif"/>
              <a:buChar char="•"/>
              <a:tabLst>
                <a:tab pos="5055870" algn="l"/>
                <a:tab pos="5056505" algn="l"/>
              </a:tabLst>
            </a:pPr>
            <a:r>
              <a:rPr spc="-5" dirty="0"/>
              <a:t>інвентаризаційні</a:t>
            </a:r>
            <a:r>
              <a:rPr spc="-65" dirty="0"/>
              <a:t> </a:t>
            </a:r>
            <a:r>
              <a:rPr spc="-5" dirty="0"/>
              <a:t>матеріали;</a:t>
            </a:r>
          </a:p>
          <a:p>
            <a:pPr marL="5055870" indent="-342900">
              <a:lnSpc>
                <a:spcPct val="100000"/>
              </a:lnSpc>
              <a:spcBef>
                <a:spcPts val="385"/>
              </a:spcBef>
              <a:buFont typeface="Microsoft Sans Serif"/>
              <a:buChar char="•"/>
              <a:tabLst>
                <a:tab pos="5055870" algn="l"/>
                <a:tab pos="5056505" algn="l"/>
              </a:tabLst>
            </a:pPr>
            <a:r>
              <a:rPr spc="-5" dirty="0"/>
              <a:t>розрахунки,</a:t>
            </a:r>
            <a:r>
              <a:rPr spc="-30" dirty="0"/>
              <a:t> </a:t>
            </a:r>
            <a:r>
              <a:rPr spc="-5" dirty="0"/>
              <a:t>декларації,</a:t>
            </a:r>
            <a:r>
              <a:rPr spc="-55" dirty="0"/>
              <a:t> </a:t>
            </a:r>
            <a:r>
              <a:rPr spc="-10" dirty="0"/>
              <a:t>кошториси,</a:t>
            </a:r>
          </a:p>
          <a:p>
            <a:pPr marL="5055870">
              <a:lnSpc>
                <a:spcPct val="100000"/>
              </a:lnSpc>
              <a:spcBef>
                <a:spcPts val="5"/>
              </a:spcBef>
            </a:pPr>
            <a:r>
              <a:rPr spc="-10" dirty="0"/>
              <a:t>калькуляції,</a:t>
            </a:r>
            <a:r>
              <a:rPr spc="-40" dirty="0"/>
              <a:t> </a:t>
            </a:r>
            <a:r>
              <a:rPr spc="-10" dirty="0"/>
              <a:t>договори,</a:t>
            </a:r>
            <a:r>
              <a:rPr spc="5" dirty="0"/>
              <a:t> </a:t>
            </a:r>
            <a:r>
              <a:rPr spc="-10" dirty="0"/>
              <a:t>контракти,</a:t>
            </a:r>
          </a:p>
          <a:p>
            <a:pPr marL="5055870" marR="5080">
              <a:lnSpc>
                <a:spcPct val="100000"/>
              </a:lnSpc>
            </a:pPr>
            <a:r>
              <a:rPr spc="-5" dirty="0"/>
              <a:t>засновницькі</a:t>
            </a:r>
            <a:r>
              <a:rPr spc="-10" dirty="0"/>
              <a:t> документи,</a:t>
            </a:r>
            <a:r>
              <a:rPr spc="10" dirty="0"/>
              <a:t> </a:t>
            </a:r>
            <a:r>
              <a:rPr spc="-15" dirty="0"/>
              <a:t>статут,</a:t>
            </a:r>
            <a:r>
              <a:rPr spc="5" dirty="0"/>
              <a:t> </a:t>
            </a:r>
            <a:r>
              <a:rPr spc="-5" dirty="0"/>
              <a:t>накази, </a:t>
            </a:r>
            <a:r>
              <a:rPr spc="-350" dirty="0"/>
              <a:t> </a:t>
            </a:r>
            <a:r>
              <a:rPr spc="-10" dirty="0"/>
              <a:t>розпорядження,</a:t>
            </a:r>
            <a:r>
              <a:rPr spc="35" dirty="0"/>
              <a:t> </a:t>
            </a:r>
            <a:r>
              <a:rPr spc="-5" dirty="0"/>
              <a:t>бізнес-плани;</a:t>
            </a:r>
          </a:p>
          <a:p>
            <a:pPr marL="5055870" marR="318770" indent="-342900">
              <a:lnSpc>
                <a:spcPct val="100000"/>
              </a:lnSpc>
              <a:spcBef>
                <a:spcPts val="384"/>
              </a:spcBef>
              <a:buFont typeface="Microsoft Sans Serif"/>
              <a:buChar char="•"/>
              <a:tabLst>
                <a:tab pos="5055870" algn="l"/>
                <a:tab pos="5056505" algn="l"/>
              </a:tabLst>
            </a:pPr>
            <a:r>
              <a:rPr spc="-5" dirty="0"/>
              <a:t>фінансова, оперативна, статистична, </a:t>
            </a:r>
            <a:r>
              <a:rPr spc="-350" dirty="0"/>
              <a:t> </a:t>
            </a:r>
            <a:r>
              <a:rPr spc="-15" dirty="0"/>
              <a:t>податкова</a:t>
            </a:r>
            <a:r>
              <a:rPr spc="10" dirty="0"/>
              <a:t> </a:t>
            </a:r>
            <a:r>
              <a:rPr spc="-5" dirty="0"/>
              <a:t>звітність;</a:t>
            </a:r>
          </a:p>
          <a:p>
            <a:pPr marL="5055870" indent="-342900">
              <a:lnSpc>
                <a:spcPct val="100000"/>
              </a:lnSpc>
              <a:spcBef>
                <a:spcPts val="380"/>
              </a:spcBef>
              <a:buFont typeface="Microsoft Sans Serif"/>
              <a:buChar char="•"/>
              <a:tabLst>
                <a:tab pos="5055870" algn="l"/>
                <a:tab pos="5056505" algn="l"/>
              </a:tabLst>
            </a:pPr>
            <a:r>
              <a:rPr spc="-5" dirty="0"/>
              <a:t>матеріали</a:t>
            </a:r>
            <a:r>
              <a:rPr spc="-20" dirty="0"/>
              <a:t> </a:t>
            </a:r>
            <a:r>
              <a:rPr spc="-10" dirty="0"/>
              <a:t>перевірок</a:t>
            </a:r>
            <a:r>
              <a:rPr spc="10" dirty="0"/>
              <a:t> </a:t>
            </a:r>
            <a:r>
              <a:rPr spc="-5" dirty="0"/>
              <a:t>та</a:t>
            </a:r>
            <a:r>
              <a:rPr spc="-10" dirty="0"/>
              <a:t> </a:t>
            </a:r>
            <a:r>
              <a:rPr spc="-5" dirty="0"/>
              <a:t>ревізій;</a:t>
            </a:r>
          </a:p>
          <a:p>
            <a:pPr marL="5055870" marR="226060" indent="-342900">
              <a:lnSpc>
                <a:spcPct val="100000"/>
              </a:lnSpc>
              <a:spcBef>
                <a:spcPts val="390"/>
              </a:spcBef>
              <a:buFont typeface="Microsoft Sans Serif"/>
              <a:buChar char="•"/>
              <a:tabLst>
                <a:tab pos="5055870" algn="l"/>
                <a:tab pos="5056505" algn="l"/>
              </a:tabLst>
            </a:pPr>
            <a:r>
              <a:rPr spc="-10" dirty="0"/>
              <a:t>матеріали внутрішньогосподарського </a:t>
            </a:r>
            <a:r>
              <a:rPr spc="-350" dirty="0"/>
              <a:t> </a:t>
            </a:r>
            <a:r>
              <a:rPr spc="-15" dirty="0"/>
              <a:t>контролю</a:t>
            </a:r>
            <a:r>
              <a:rPr spc="-10" dirty="0"/>
              <a:t> </a:t>
            </a:r>
            <a:r>
              <a:rPr spc="-15" dirty="0"/>
              <a:t>(аудиту);</a:t>
            </a:r>
          </a:p>
          <a:p>
            <a:pPr marL="5055870" marR="285750" indent="-342900">
              <a:lnSpc>
                <a:spcPct val="100000"/>
              </a:lnSpc>
              <a:spcBef>
                <a:spcPts val="380"/>
              </a:spcBef>
              <a:buFont typeface="Microsoft Sans Serif"/>
              <a:buChar char="•"/>
              <a:tabLst>
                <a:tab pos="5055870" algn="l"/>
                <a:tab pos="5056505" algn="l"/>
              </a:tabLst>
            </a:pPr>
            <a:r>
              <a:rPr spc="-10" dirty="0"/>
              <a:t>дані документального </a:t>
            </a:r>
            <a:r>
              <a:rPr spc="-5" dirty="0"/>
              <a:t>та фактичного </a:t>
            </a:r>
            <a:r>
              <a:rPr spc="-350" dirty="0"/>
              <a:t> </a:t>
            </a:r>
            <a:r>
              <a:rPr spc="-15" dirty="0"/>
              <a:t>контролю,</a:t>
            </a:r>
            <a:r>
              <a:rPr spc="5" dirty="0"/>
              <a:t> </a:t>
            </a:r>
            <a:r>
              <a:rPr spc="-5" dirty="0"/>
              <a:t>експертних перевірок,</a:t>
            </a:r>
          </a:p>
          <a:p>
            <a:pPr marL="5055870">
              <a:lnSpc>
                <a:spcPct val="100000"/>
              </a:lnSpc>
            </a:pPr>
            <a:r>
              <a:rPr spc="-10" dirty="0"/>
              <a:t>проведених</a:t>
            </a:r>
            <a:r>
              <a:rPr dirty="0"/>
              <a:t> </a:t>
            </a:r>
            <a:r>
              <a:rPr spc="-5" dirty="0"/>
              <a:t>за</a:t>
            </a:r>
            <a:r>
              <a:rPr spc="-10" dirty="0"/>
              <a:t> </a:t>
            </a:r>
            <a:r>
              <a:rPr spc="-5" dirty="0"/>
              <a:t>участю</a:t>
            </a:r>
            <a:r>
              <a:rPr spc="10" dirty="0"/>
              <a:t> </a:t>
            </a:r>
            <a:r>
              <a:rPr spc="-15" dirty="0"/>
              <a:t>аудиторів;</a:t>
            </a:r>
          </a:p>
          <a:p>
            <a:pPr marL="5055870" marR="37465" indent="-342900">
              <a:lnSpc>
                <a:spcPct val="100000"/>
              </a:lnSpc>
              <a:spcBef>
                <a:spcPts val="385"/>
              </a:spcBef>
              <a:buFont typeface="Microsoft Sans Serif"/>
              <a:buChar char="•"/>
              <a:tabLst>
                <a:tab pos="5055870" algn="l"/>
                <a:tab pos="5056505" algn="l"/>
              </a:tabLst>
            </a:pPr>
            <a:r>
              <a:rPr spc="-10" dirty="0"/>
              <a:t>письмові</a:t>
            </a:r>
            <a:r>
              <a:rPr spc="15" dirty="0"/>
              <a:t> </a:t>
            </a:r>
            <a:r>
              <a:rPr spc="-5" dirty="0"/>
              <a:t>та</a:t>
            </a:r>
            <a:r>
              <a:rPr dirty="0"/>
              <a:t> </a:t>
            </a:r>
            <a:r>
              <a:rPr spc="-10" dirty="0"/>
              <a:t>усні</a:t>
            </a:r>
            <a:r>
              <a:rPr spc="-5" dirty="0"/>
              <a:t> </a:t>
            </a:r>
            <a:r>
              <a:rPr dirty="0"/>
              <a:t>заяви,</a:t>
            </a:r>
            <a:r>
              <a:rPr spc="-20" dirty="0"/>
              <a:t> </a:t>
            </a:r>
            <a:r>
              <a:rPr spc="-5" dirty="0"/>
              <a:t>пояснювальні</a:t>
            </a:r>
            <a:r>
              <a:rPr spc="5" dirty="0"/>
              <a:t> </a:t>
            </a:r>
            <a:r>
              <a:rPr spc="-5" dirty="0"/>
              <a:t>та </a:t>
            </a:r>
            <a:r>
              <a:rPr spc="-350" dirty="0"/>
              <a:t> </a:t>
            </a:r>
            <a:r>
              <a:rPr spc="-10" dirty="0"/>
              <a:t>доповідні</a:t>
            </a:r>
            <a:r>
              <a:rPr dirty="0"/>
              <a:t> </a:t>
            </a:r>
            <a:r>
              <a:rPr spc="-5" dirty="0"/>
              <a:t>записки</a:t>
            </a:r>
            <a:r>
              <a:rPr spc="5" dirty="0"/>
              <a:t> </a:t>
            </a:r>
            <a:r>
              <a:rPr spc="-10" dirty="0"/>
              <a:t>матеріально </a:t>
            </a:r>
            <a:r>
              <a:rPr spc="-5" dirty="0"/>
              <a:t> відповідальних</a:t>
            </a:r>
            <a:r>
              <a:rPr spc="-20" dirty="0"/>
              <a:t> </a:t>
            </a:r>
            <a:r>
              <a:rPr spc="-5" dirty="0"/>
              <a:t>та</a:t>
            </a:r>
            <a:r>
              <a:rPr spc="5" dirty="0"/>
              <a:t> </a:t>
            </a:r>
            <a:r>
              <a:rPr spc="-10" dirty="0"/>
              <a:t>посадових</a:t>
            </a:r>
            <a:r>
              <a:rPr spc="10" dirty="0"/>
              <a:t> </a:t>
            </a:r>
            <a:r>
              <a:rPr spc="-10" dirty="0"/>
              <a:t>осіб</a:t>
            </a:r>
            <a:r>
              <a:rPr dirty="0"/>
              <a:t> </a:t>
            </a:r>
            <a:r>
              <a:rPr spc="-5" dirty="0"/>
              <a:t>і</a:t>
            </a:r>
            <a:r>
              <a:rPr spc="-10" dirty="0"/>
              <a:t> </a:t>
            </a:r>
            <a:r>
              <a:rPr spc="-20" dirty="0"/>
              <a:t>т.ін.</a:t>
            </a:r>
          </a:p>
        </p:txBody>
      </p:sp>
      <p:grpSp>
        <p:nvGrpSpPr>
          <p:cNvPr id="102" name="object 102"/>
          <p:cNvGrpSpPr/>
          <p:nvPr/>
        </p:nvGrpSpPr>
        <p:grpSpPr>
          <a:xfrm>
            <a:off x="5810986" y="6121906"/>
            <a:ext cx="2662555" cy="736600"/>
            <a:chOff x="5810986" y="6121906"/>
            <a:chExt cx="2662555" cy="736600"/>
          </a:xfrm>
        </p:grpSpPr>
        <p:pic>
          <p:nvPicPr>
            <p:cNvPr id="103" name="object 103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5810986" y="6146275"/>
              <a:ext cx="2662479" cy="684290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6181343" y="6121906"/>
              <a:ext cx="1946148" cy="736090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5849111" y="6164579"/>
              <a:ext cx="2590799" cy="612648"/>
            </a:xfrm>
            <a:prstGeom prst="rect">
              <a:avLst/>
            </a:prstGeom>
          </p:spPr>
        </p:pic>
        <p:sp>
          <p:nvSpPr>
            <p:cNvPr id="106" name="object 106"/>
            <p:cNvSpPr/>
            <p:nvPr/>
          </p:nvSpPr>
          <p:spPr>
            <a:xfrm>
              <a:off x="5849111" y="6164579"/>
              <a:ext cx="2590800" cy="612775"/>
            </a:xfrm>
            <a:custGeom>
              <a:avLst/>
              <a:gdLst/>
              <a:ahLst/>
              <a:cxnLst/>
              <a:rect l="l" t="t" r="r" b="b"/>
              <a:pathLst>
                <a:path w="2590800" h="612775">
                  <a:moveTo>
                    <a:pt x="0" y="612648"/>
                  </a:moveTo>
                  <a:lnTo>
                    <a:pt x="2590799" y="612648"/>
                  </a:lnTo>
                  <a:lnTo>
                    <a:pt x="2590799" y="0"/>
                  </a:lnTo>
                  <a:lnTo>
                    <a:pt x="0" y="0"/>
                  </a:lnTo>
                  <a:lnTo>
                    <a:pt x="0" y="612648"/>
                  </a:lnTo>
                  <a:close/>
                </a:path>
              </a:pathLst>
            </a:custGeom>
            <a:ln w="9144">
              <a:solidFill>
                <a:srgbClr val="97B85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7" name="object 107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6222491" y="6143247"/>
              <a:ext cx="1866138" cy="714750"/>
            </a:xfrm>
            <a:prstGeom prst="rect">
              <a:avLst/>
            </a:prstGeom>
          </p:spPr>
        </p:pic>
      </p:grpSp>
      <p:sp>
        <p:nvSpPr>
          <p:cNvPr id="108" name="object 108"/>
          <p:cNvSpPr txBox="1"/>
          <p:nvPr/>
        </p:nvSpPr>
        <p:spPr>
          <a:xfrm>
            <a:off x="6432041" y="6223812"/>
            <a:ext cx="14243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FF3300"/>
                </a:solidFill>
                <a:latin typeface="Calibri"/>
                <a:cs typeface="Calibri"/>
              </a:rPr>
              <a:t>Д</a:t>
            </a:r>
            <a:r>
              <a:rPr sz="2800" b="1" spc="-50" dirty="0">
                <a:solidFill>
                  <a:srgbClr val="FF3300"/>
                </a:solidFill>
                <a:latin typeface="Calibri"/>
                <a:cs typeface="Calibri"/>
              </a:rPr>
              <a:t>ж</a:t>
            </a:r>
            <a:r>
              <a:rPr sz="2800" b="1" spc="-10" dirty="0">
                <a:solidFill>
                  <a:srgbClr val="FF3300"/>
                </a:solidFill>
                <a:latin typeface="Calibri"/>
                <a:cs typeface="Calibri"/>
              </a:rPr>
              <a:t>ер</a:t>
            </a:r>
            <a:r>
              <a:rPr sz="2800" b="1" spc="-60" dirty="0">
                <a:solidFill>
                  <a:srgbClr val="FF3300"/>
                </a:solidFill>
                <a:latin typeface="Calibri"/>
                <a:cs typeface="Calibri"/>
              </a:rPr>
              <a:t>е</a:t>
            </a:r>
            <a:r>
              <a:rPr sz="2800" b="1" spc="-5" dirty="0">
                <a:solidFill>
                  <a:srgbClr val="FF3300"/>
                </a:solidFill>
                <a:latin typeface="Calibri"/>
                <a:cs typeface="Calibri"/>
              </a:rPr>
              <a:t>ла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109" name="object 109"/>
          <p:cNvGrpSpPr/>
          <p:nvPr/>
        </p:nvGrpSpPr>
        <p:grpSpPr>
          <a:xfrm>
            <a:off x="6851904" y="5891784"/>
            <a:ext cx="386080" cy="248920"/>
            <a:chOff x="6851904" y="5891784"/>
            <a:chExt cx="386080" cy="248920"/>
          </a:xfrm>
        </p:grpSpPr>
        <p:sp>
          <p:nvSpPr>
            <p:cNvPr id="110" name="object 110"/>
            <p:cNvSpPr/>
            <p:nvPr/>
          </p:nvSpPr>
          <p:spPr>
            <a:xfrm>
              <a:off x="6864858" y="5904738"/>
              <a:ext cx="360045" cy="222885"/>
            </a:xfrm>
            <a:custGeom>
              <a:avLst/>
              <a:gdLst/>
              <a:ahLst/>
              <a:cxnLst/>
              <a:rect l="l" t="t" r="r" b="b"/>
              <a:pathLst>
                <a:path w="360045" h="222885">
                  <a:moveTo>
                    <a:pt x="179832" y="0"/>
                  </a:moveTo>
                  <a:lnTo>
                    <a:pt x="0" y="111252"/>
                  </a:lnTo>
                  <a:lnTo>
                    <a:pt x="89916" y="111252"/>
                  </a:lnTo>
                  <a:lnTo>
                    <a:pt x="89916" y="222504"/>
                  </a:lnTo>
                  <a:lnTo>
                    <a:pt x="269748" y="222504"/>
                  </a:lnTo>
                  <a:lnTo>
                    <a:pt x="269748" y="111252"/>
                  </a:lnTo>
                  <a:lnTo>
                    <a:pt x="359664" y="111252"/>
                  </a:lnTo>
                  <a:lnTo>
                    <a:pt x="179832" y="0"/>
                  </a:lnTo>
                  <a:close/>
                </a:path>
              </a:pathLst>
            </a:custGeom>
            <a:solidFill>
              <a:srgbClr val="F1DC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6864858" y="5904738"/>
              <a:ext cx="360045" cy="222885"/>
            </a:xfrm>
            <a:custGeom>
              <a:avLst/>
              <a:gdLst/>
              <a:ahLst/>
              <a:cxnLst/>
              <a:rect l="l" t="t" r="r" b="b"/>
              <a:pathLst>
                <a:path w="360045" h="222885">
                  <a:moveTo>
                    <a:pt x="0" y="111252"/>
                  </a:moveTo>
                  <a:lnTo>
                    <a:pt x="179832" y="0"/>
                  </a:lnTo>
                  <a:lnTo>
                    <a:pt x="359664" y="111252"/>
                  </a:lnTo>
                  <a:lnTo>
                    <a:pt x="269748" y="111252"/>
                  </a:lnTo>
                  <a:lnTo>
                    <a:pt x="269748" y="222504"/>
                  </a:lnTo>
                  <a:lnTo>
                    <a:pt x="89916" y="222504"/>
                  </a:lnTo>
                  <a:lnTo>
                    <a:pt x="89916" y="111252"/>
                  </a:lnTo>
                  <a:lnTo>
                    <a:pt x="0" y="111252"/>
                  </a:lnTo>
                  <a:close/>
                </a:path>
              </a:pathLst>
            </a:custGeom>
            <a:ln w="25908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61677" y="148762"/>
            <a:ext cx="3067126" cy="24133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33776" y="55829"/>
            <a:ext cx="310007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F0000"/>
                </a:solidFill>
              </a:rPr>
              <a:t>Робочі</a:t>
            </a:r>
            <a:r>
              <a:rPr sz="2000" spc="-85" dirty="0">
                <a:solidFill>
                  <a:srgbClr val="FF0000"/>
                </a:solidFill>
              </a:rPr>
              <a:t> </a:t>
            </a:r>
            <a:r>
              <a:rPr sz="2000" spc="-5" dirty="0">
                <a:solidFill>
                  <a:srgbClr val="FF0000"/>
                </a:solidFill>
              </a:rPr>
              <a:t>документи</a:t>
            </a:r>
            <a:r>
              <a:rPr sz="2000" spc="-60" dirty="0">
                <a:solidFill>
                  <a:srgbClr val="FF0000"/>
                </a:solidFill>
              </a:rPr>
              <a:t> </a:t>
            </a:r>
            <a:r>
              <a:rPr sz="2000" spc="-15" dirty="0">
                <a:solidFill>
                  <a:srgbClr val="FF0000"/>
                </a:solidFill>
              </a:rPr>
              <a:t>аудитора</a:t>
            </a:r>
            <a:endParaRPr sz="2000"/>
          </a:p>
        </p:txBody>
      </p:sp>
      <p:sp>
        <p:nvSpPr>
          <p:cNvPr id="4" name="object 4"/>
          <p:cNvSpPr/>
          <p:nvPr/>
        </p:nvSpPr>
        <p:spPr>
          <a:xfrm>
            <a:off x="468630" y="602741"/>
            <a:ext cx="4247515" cy="832485"/>
          </a:xfrm>
          <a:custGeom>
            <a:avLst/>
            <a:gdLst/>
            <a:ahLst/>
            <a:cxnLst/>
            <a:rect l="l" t="t" r="r" b="b"/>
            <a:pathLst>
              <a:path w="4247515" h="832485">
                <a:moveTo>
                  <a:pt x="0" y="832103"/>
                </a:moveTo>
                <a:lnTo>
                  <a:pt x="4247388" y="832103"/>
                </a:lnTo>
                <a:lnTo>
                  <a:pt x="4247388" y="0"/>
                </a:lnTo>
                <a:lnTo>
                  <a:pt x="0" y="0"/>
                </a:lnTo>
                <a:lnTo>
                  <a:pt x="0" y="832103"/>
                </a:lnTo>
                <a:close/>
              </a:path>
            </a:pathLst>
          </a:custGeom>
          <a:ln w="25908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84656" y="768248"/>
            <a:ext cx="2541270" cy="546735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229"/>
              </a:spcBef>
              <a:buChar char="•"/>
              <a:tabLst>
                <a:tab pos="185420" algn="l"/>
              </a:tabLst>
            </a:pPr>
            <a:r>
              <a:rPr lang="uk-UA" sz="1600" spc="-10" dirty="0" smtClean="0">
                <a:latin typeface="Calibri"/>
                <a:cs typeface="Calibri"/>
              </a:rPr>
              <a:t>Постійні</a:t>
            </a:r>
            <a:endParaRPr sz="1600" dirty="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135"/>
              </a:spcBef>
              <a:buChar char="•"/>
              <a:tabLst>
                <a:tab pos="185420" algn="l"/>
              </a:tabLst>
            </a:pPr>
            <a:r>
              <a:rPr lang="uk-UA" sz="1600" spc="-10" dirty="0" smtClean="0">
                <a:latin typeface="Calibri"/>
                <a:cs typeface="Calibri"/>
              </a:rPr>
              <a:t>Поточні</a:t>
            </a:r>
            <a:endParaRPr sz="1600" dirty="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67448" y="420560"/>
            <a:ext cx="3683635" cy="358775"/>
            <a:chOff x="667448" y="420560"/>
            <a:chExt cx="3683635" cy="358775"/>
          </a:xfrm>
        </p:grpSpPr>
        <p:sp>
          <p:nvSpPr>
            <p:cNvPr id="7" name="object 7"/>
            <p:cNvSpPr/>
            <p:nvPr/>
          </p:nvSpPr>
          <p:spPr>
            <a:xfrm>
              <a:off x="680466" y="433578"/>
              <a:ext cx="3657600" cy="332740"/>
            </a:xfrm>
            <a:custGeom>
              <a:avLst/>
              <a:gdLst/>
              <a:ahLst/>
              <a:cxnLst/>
              <a:rect l="l" t="t" r="r" b="b"/>
              <a:pathLst>
                <a:path w="3657600" h="332740">
                  <a:moveTo>
                    <a:pt x="3602228" y="0"/>
                  </a:moveTo>
                  <a:lnTo>
                    <a:pt x="55371" y="0"/>
                  </a:lnTo>
                  <a:lnTo>
                    <a:pt x="33818" y="4347"/>
                  </a:lnTo>
                  <a:lnTo>
                    <a:pt x="16217" y="16208"/>
                  </a:lnTo>
                  <a:lnTo>
                    <a:pt x="4351" y="33807"/>
                  </a:lnTo>
                  <a:lnTo>
                    <a:pt x="0" y="55372"/>
                  </a:lnTo>
                  <a:lnTo>
                    <a:pt x="0" y="276860"/>
                  </a:lnTo>
                  <a:lnTo>
                    <a:pt x="4351" y="298424"/>
                  </a:lnTo>
                  <a:lnTo>
                    <a:pt x="16217" y="316023"/>
                  </a:lnTo>
                  <a:lnTo>
                    <a:pt x="33818" y="327884"/>
                  </a:lnTo>
                  <a:lnTo>
                    <a:pt x="55371" y="332232"/>
                  </a:lnTo>
                  <a:lnTo>
                    <a:pt x="3602228" y="332232"/>
                  </a:lnTo>
                  <a:lnTo>
                    <a:pt x="3623792" y="327884"/>
                  </a:lnTo>
                  <a:lnTo>
                    <a:pt x="3641391" y="316023"/>
                  </a:lnTo>
                  <a:lnTo>
                    <a:pt x="3653252" y="298424"/>
                  </a:lnTo>
                  <a:lnTo>
                    <a:pt x="3657600" y="276860"/>
                  </a:lnTo>
                  <a:lnTo>
                    <a:pt x="3657600" y="55372"/>
                  </a:lnTo>
                  <a:lnTo>
                    <a:pt x="3653252" y="33807"/>
                  </a:lnTo>
                  <a:lnTo>
                    <a:pt x="3641391" y="16208"/>
                  </a:lnTo>
                  <a:lnTo>
                    <a:pt x="3623792" y="4347"/>
                  </a:lnTo>
                  <a:lnTo>
                    <a:pt x="3602228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80466" y="433578"/>
              <a:ext cx="3657600" cy="332740"/>
            </a:xfrm>
            <a:custGeom>
              <a:avLst/>
              <a:gdLst/>
              <a:ahLst/>
              <a:cxnLst/>
              <a:rect l="l" t="t" r="r" b="b"/>
              <a:pathLst>
                <a:path w="3657600" h="332740">
                  <a:moveTo>
                    <a:pt x="0" y="55372"/>
                  </a:moveTo>
                  <a:lnTo>
                    <a:pt x="4351" y="33807"/>
                  </a:lnTo>
                  <a:lnTo>
                    <a:pt x="16217" y="16208"/>
                  </a:lnTo>
                  <a:lnTo>
                    <a:pt x="33818" y="4347"/>
                  </a:lnTo>
                  <a:lnTo>
                    <a:pt x="55371" y="0"/>
                  </a:lnTo>
                  <a:lnTo>
                    <a:pt x="3602228" y="0"/>
                  </a:lnTo>
                  <a:lnTo>
                    <a:pt x="3623792" y="4347"/>
                  </a:lnTo>
                  <a:lnTo>
                    <a:pt x="3641391" y="16208"/>
                  </a:lnTo>
                  <a:lnTo>
                    <a:pt x="3653252" y="33807"/>
                  </a:lnTo>
                  <a:lnTo>
                    <a:pt x="3657600" y="55372"/>
                  </a:lnTo>
                  <a:lnTo>
                    <a:pt x="3657600" y="276860"/>
                  </a:lnTo>
                  <a:lnTo>
                    <a:pt x="3653252" y="298424"/>
                  </a:lnTo>
                  <a:lnTo>
                    <a:pt x="3641391" y="316023"/>
                  </a:lnTo>
                  <a:lnTo>
                    <a:pt x="3623792" y="327884"/>
                  </a:lnTo>
                  <a:lnTo>
                    <a:pt x="3602228" y="332232"/>
                  </a:lnTo>
                  <a:lnTo>
                    <a:pt x="55371" y="332232"/>
                  </a:lnTo>
                  <a:lnTo>
                    <a:pt x="33818" y="327884"/>
                  </a:lnTo>
                  <a:lnTo>
                    <a:pt x="16217" y="316023"/>
                  </a:lnTo>
                  <a:lnTo>
                    <a:pt x="4351" y="298424"/>
                  </a:lnTo>
                  <a:lnTo>
                    <a:pt x="0" y="276860"/>
                  </a:lnTo>
                  <a:lnTo>
                    <a:pt x="0" y="55372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95934" y="440817"/>
            <a:ext cx="331724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 err="1">
                <a:solidFill>
                  <a:srgbClr val="FFFFFF"/>
                </a:solidFill>
                <a:latin typeface="Calibri"/>
                <a:cs typeface="Calibri"/>
              </a:rPr>
              <a:t>За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uk-UA" sz="1600" spc="-5" dirty="0" smtClean="0">
                <a:solidFill>
                  <a:srgbClr val="FFFFFF"/>
                </a:solidFill>
                <a:latin typeface="Calibri"/>
                <a:cs typeface="Calibri"/>
              </a:rPr>
              <a:t>терміном </a:t>
            </a:r>
            <a:r>
              <a:rPr sz="16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використання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68630" y="1655826"/>
            <a:ext cx="4247515" cy="1092835"/>
          </a:xfrm>
          <a:custGeom>
            <a:avLst/>
            <a:gdLst/>
            <a:ahLst/>
            <a:cxnLst/>
            <a:rect l="l" t="t" r="r" b="b"/>
            <a:pathLst>
              <a:path w="4247515" h="1092835">
                <a:moveTo>
                  <a:pt x="0" y="1092708"/>
                </a:moveTo>
                <a:lnTo>
                  <a:pt x="4247388" y="1092708"/>
                </a:lnTo>
                <a:lnTo>
                  <a:pt x="4247388" y="0"/>
                </a:lnTo>
                <a:lnTo>
                  <a:pt x="0" y="0"/>
                </a:lnTo>
                <a:lnTo>
                  <a:pt x="0" y="109270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84656" y="1821586"/>
            <a:ext cx="3295015" cy="805815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229"/>
              </a:spcBef>
              <a:buChar char="•"/>
              <a:tabLst>
                <a:tab pos="185420" algn="l"/>
              </a:tabLst>
            </a:pPr>
            <a:r>
              <a:rPr sz="1600" spc="-5" dirty="0">
                <a:latin typeface="Calibri"/>
                <a:cs typeface="Calibri"/>
              </a:rPr>
              <a:t>Від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третіх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осіб</a:t>
            </a:r>
            <a:endParaRPr sz="16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135"/>
              </a:spcBef>
              <a:buChar char="•"/>
              <a:tabLst>
                <a:tab pos="185420" algn="l"/>
              </a:tabLst>
            </a:pPr>
            <a:r>
              <a:rPr sz="1600" spc="-5" dirty="0">
                <a:latin typeface="Calibri"/>
                <a:cs typeface="Calibri"/>
              </a:rPr>
              <a:t>Від підприємства, </a:t>
            </a:r>
            <a:r>
              <a:rPr sz="1600" spc="-10" dirty="0">
                <a:latin typeface="Calibri"/>
                <a:cs typeface="Calibri"/>
              </a:rPr>
              <a:t>що </a:t>
            </a:r>
            <a:r>
              <a:rPr sz="1600" spc="-5" dirty="0">
                <a:latin typeface="Calibri"/>
                <a:cs typeface="Calibri"/>
              </a:rPr>
              <a:t>перевіряється</a:t>
            </a:r>
            <a:endParaRPr sz="16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120"/>
              </a:spcBef>
              <a:buChar char="•"/>
              <a:tabLst>
                <a:tab pos="185420" algn="l"/>
              </a:tabLst>
            </a:pPr>
            <a:r>
              <a:rPr sz="1600" spc="-10" dirty="0">
                <a:latin typeface="Calibri"/>
                <a:cs typeface="Calibri"/>
              </a:rPr>
              <a:t>Складені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аудитором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67448" y="1481264"/>
            <a:ext cx="3001010" cy="351155"/>
            <a:chOff x="667448" y="1481264"/>
            <a:chExt cx="3001010" cy="351155"/>
          </a:xfrm>
        </p:grpSpPr>
        <p:sp>
          <p:nvSpPr>
            <p:cNvPr id="13" name="object 13"/>
            <p:cNvSpPr/>
            <p:nvPr/>
          </p:nvSpPr>
          <p:spPr>
            <a:xfrm>
              <a:off x="680466" y="1494282"/>
              <a:ext cx="2974975" cy="325120"/>
            </a:xfrm>
            <a:custGeom>
              <a:avLst/>
              <a:gdLst/>
              <a:ahLst/>
              <a:cxnLst/>
              <a:rect l="l" t="t" r="r" b="b"/>
              <a:pathLst>
                <a:path w="2974975" h="325119">
                  <a:moveTo>
                    <a:pt x="2920746" y="0"/>
                  </a:moveTo>
                  <a:lnTo>
                    <a:pt x="54102" y="0"/>
                  </a:lnTo>
                  <a:lnTo>
                    <a:pt x="33041" y="4256"/>
                  </a:lnTo>
                  <a:lnTo>
                    <a:pt x="15844" y="15859"/>
                  </a:lnTo>
                  <a:lnTo>
                    <a:pt x="4251" y="33057"/>
                  </a:lnTo>
                  <a:lnTo>
                    <a:pt x="0" y="54101"/>
                  </a:lnTo>
                  <a:lnTo>
                    <a:pt x="0" y="270509"/>
                  </a:lnTo>
                  <a:lnTo>
                    <a:pt x="4251" y="291554"/>
                  </a:lnTo>
                  <a:lnTo>
                    <a:pt x="15844" y="308752"/>
                  </a:lnTo>
                  <a:lnTo>
                    <a:pt x="33041" y="320355"/>
                  </a:lnTo>
                  <a:lnTo>
                    <a:pt x="54102" y="324612"/>
                  </a:lnTo>
                  <a:lnTo>
                    <a:pt x="2920746" y="324612"/>
                  </a:lnTo>
                  <a:lnTo>
                    <a:pt x="2941790" y="320355"/>
                  </a:lnTo>
                  <a:lnTo>
                    <a:pt x="2958988" y="308752"/>
                  </a:lnTo>
                  <a:lnTo>
                    <a:pt x="2970591" y="291554"/>
                  </a:lnTo>
                  <a:lnTo>
                    <a:pt x="2974848" y="270509"/>
                  </a:lnTo>
                  <a:lnTo>
                    <a:pt x="2974848" y="54101"/>
                  </a:lnTo>
                  <a:lnTo>
                    <a:pt x="2970591" y="33057"/>
                  </a:lnTo>
                  <a:lnTo>
                    <a:pt x="2958988" y="15859"/>
                  </a:lnTo>
                  <a:lnTo>
                    <a:pt x="2941790" y="4256"/>
                  </a:lnTo>
                  <a:lnTo>
                    <a:pt x="2920746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80466" y="1494282"/>
              <a:ext cx="2974975" cy="325120"/>
            </a:xfrm>
            <a:custGeom>
              <a:avLst/>
              <a:gdLst/>
              <a:ahLst/>
              <a:cxnLst/>
              <a:rect l="l" t="t" r="r" b="b"/>
              <a:pathLst>
                <a:path w="2974975" h="325119">
                  <a:moveTo>
                    <a:pt x="0" y="54101"/>
                  </a:moveTo>
                  <a:lnTo>
                    <a:pt x="4251" y="33057"/>
                  </a:lnTo>
                  <a:lnTo>
                    <a:pt x="15844" y="15859"/>
                  </a:lnTo>
                  <a:lnTo>
                    <a:pt x="33041" y="4256"/>
                  </a:lnTo>
                  <a:lnTo>
                    <a:pt x="54102" y="0"/>
                  </a:lnTo>
                  <a:lnTo>
                    <a:pt x="2920746" y="0"/>
                  </a:lnTo>
                  <a:lnTo>
                    <a:pt x="2941790" y="4256"/>
                  </a:lnTo>
                  <a:lnTo>
                    <a:pt x="2958988" y="15859"/>
                  </a:lnTo>
                  <a:lnTo>
                    <a:pt x="2970591" y="33057"/>
                  </a:lnTo>
                  <a:lnTo>
                    <a:pt x="2974848" y="54101"/>
                  </a:lnTo>
                  <a:lnTo>
                    <a:pt x="2974848" y="270509"/>
                  </a:lnTo>
                  <a:lnTo>
                    <a:pt x="2970591" y="291554"/>
                  </a:lnTo>
                  <a:lnTo>
                    <a:pt x="2958988" y="308752"/>
                  </a:lnTo>
                  <a:lnTo>
                    <a:pt x="2941790" y="320355"/>
                  </a:lnTo>
                  <a:lnTo>
                    <a:pt x="2920746" y="324612"/>
                  </a:lnTo>
                  <a:lnTo>
                    <a:pt x="54102" y="324612"/>
                  </a:lnTo>
                  <a:lnTo>
                    <a:pt x="33041" y="320355"/>
                  </a:lnTo>
                  <a:lnTo>
                    <a:pt x="15844" y="308752"/>
                  </a:lnTo>
                  <a:lnTo>
                    <a:pt x="4251" y="291554"/>
                  </a:lnTo>
                  <a:lnTo>
                    <a:pt x="0" y="270509"/>
                  </a:lnTo>
                  <a:lnTo>
                    <a:pt x="0" y="54101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795629" y="1498218"/>
            <a:ext cx="21050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За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способом отримання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68630" y="2969514"/>
            <a:ext cx="4247515" cy="3672840"/>
          </a:xfrm>
          <a:custGeom>
            <a:avLst/>
            <a:gdLst/>
            <a:ahLst/>
            <a:cxnLst/>
            <a:rect l="l" t="t" r="r" b="b"/>
            <a:pathLst>
              <a:path w="4247515" h="3672840">
                <a:moveTo>
                  <a:pt x="0" y="3672840"/>
                </a:moveTo>
                <a:lnTo>
                  <a:pt x="4247388" y="3672840"/>
                </a:lnTo>
                <a:lnTo>
                  <a:pt x="4247388" y="0"/>
                </a:lnTo>
                <a:lnTo>
                  <a:pt x="0" y="0"/>
                </a:lnTo>
                <a:lnTo>
                  <a:pt x="0" y="3672840"/>
                </a:lnTo>
                <a:close/>
              </a:path>
            </a:pathLst>
          </a:custGeom>
          <a:ln w="25908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784656" y="3134495"/>
            <a:ext cx="3725749" cy="3366947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235"/>
              </a:spcBef>
              <a:buChar char="•"/>
              <a:tabLst>
                <a:tab pos="185420" algn="l"/>
              </a:tabLst>
            </a:pPr>
            <a:r>
              <a:rPr sz="1600" spc="-5" dirty="0">
                <a:latin typeface="Calibri"/>
                <a:cs typeface="Calibri"/>
              </a:rPr>
              <a:t>Правового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характеру</a:t>
            </a:r>
            <a:endParaRPr sz="1600" dirty="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135"/>
              </a:spcBef>
              <a:buChar char="•"/>
              <a:tabLst>
                <a:tab pos="185420" algn="l"/>
              </a:tabLst>
            </a:pPr>
            <a:r>
              <a:rPr sz="1600" spc="-5" dirty="0">
                <a:latin typeface="Calibri"/>
                <a:cs typeface="Calibri"/>
              </a:rPr>
              <a:t>Про </a:t>
            </a:r>
            <a:r>
              <a:rPr sz="1600" spc="-10" dirty="0">
                <a:latin typeface="Calibri"/>
                <a:cs typeface="Calibri"/>
              </a:rPr>
              <a:t>керівництво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та</a:t>
            </a:r>
            <a:r>
              <a:rPr sz="1600" spc="35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персонал</a:t>
            </a:r>
            <a:endParaRPr sz="1600" dirty="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120"/>
              </a:spcBef>
              <a:buChar char="•"/>
              <a:tabLst>
                <a:tab pos="185420" algn="l"/>
              </a:tabLst>
            </a:pPr>
            <a:r>
              <a:rPr sz="1600" spc="-5" dirty="0">
                <a:latin typeface="Calibri"/>
                <a:cs typeface="Calibri"/>
              </a:rPr>
              <a:t>Про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організаційну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структуру</a:t>
            </a:r>
            <a:endParaRPr sz="1600" dirty="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130"/>
              </a:spcBef>
              <a:buChar char="•"/>
              <a:tabLst>
                <a:tab pos="185420" algn="l"/>
              </a:tabLst>
            </a:pPr>
            <a:r>
              <a:rPr sz="1600" spc="-5" dirty="0">
                <a:latin typeface="Calibri"/>
                <a:cs typeface="Calibri"/>
              </a:rPr>
              <a:t>Про</a:t>
            </a:r>
            <a:r>
              <a:rPr sz="1600" spc="-10" dirty="0">
                <a:latin typeface="Calibri"/>
                <a:cs typeface="Calibri"/>
              </a:rPr>
              <a:t> економічні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основи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діяльності</a:t>
            </a:r>
            <a:endParaRPr sz="1600" dirty="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135"/>
              </a:spcBef>
              <a:buChar char="•"/>
              <a:tabLst>
                <a:tab pos="185420" algn="l"/>
              </a:tabLst>
            </a:pPr>
            <a:r>
              <a:rPr sz="1600" spc="-5" dirty="0">
                <a:latin typeface="Calibri"/>
                <a:cs typeface="Calibri"/>
              </a:rPr>
              <a:t>Про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систему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внутрішнього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контролю</a:t>
            </a:r>
            <a:endParaRPr sz="1600" dirty="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130"/>
              </a:spcBef>
              <a:buChar char="•"/>
              <a:tabLst>
                <a:tab pos="185420" algn="l"/>
              </a:tabLst>
            </a:pPr>
            <a:r>
              <a:rPr sz="1600" spc="-5" dirty="0">
                <a:latin typeface="Calibri"/>
                <a:cs typeface="Calibri"/>
              </a:rPr>
              <a:t>Про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систему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бухгалтерського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обліку</a:t>
            </a:r>
            <a:endParaRPr sz="1600" dirty="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130"/>
              </a:spcBef>
              <a:buChar char="•"/>
              <a:tabLst>
                <a:tab pos="185420" algn="l"/>
              </a:tabLst>
            </a:pPr>
            <a:r>
              <a:rPr sz="1600" spc="-5" dirty="0" err="1" smtClean="0">
                <a:latin typeface="Calibri"/>
                <a:cs typeface="Calibri"/>
              </a:rPr>
              <a:t>Організаційно-функц</a:t>
            </a:r>
            <a:r>
              <a:rPr lang="uk-UA" sz="1600" spc="-5" dirty="0" err="1" smtClean="0">
                <a:latin typeface="Calibri"/>
                <a:cs typeface="Calibri"/>
              </a:rPr>
              <a:t>іональні</a:t>
            </a:r>
            <a:r>
              <a:rPr sz="1600" spc="-30" dirty="0" smtClean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документи</a:t>
            </a:r>
            <a:endParaRPr sz="1600" dirty="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135"/>
              </a:spcBef>
              <a:buChar char="•"/>
              <a:tabLst>
                <a:tab pos="185420" algn="l"/>
              </a:tabLst>
            </a:pPr>
            <a:r>
              <a:rPr sz="1600" spc="-10" dirty="0">
                <a:latin typeface="Calibri"/>
                <a:cs typeface="Calibri"/>
              </a:rPr>
              <a:t>Документи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 err="1">
                <a:latin typeface="Calibri"/>
                <a:cs typeface="Calibri"/>
              </a:rPr>
              <a:t>оцінки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30" dirty="0" err="1" smtClean="0">
                <a:latin typeface="Calibri"/>
                <a:cs typeface="Calibri"/>
              </a:rPr>
              <a:t>аудит</a:t>
            </a:r>
            <a:r>
              <a:rPr lang="uk-UA" sz="1600" spc="-30" dirty="0" smtClean="0">
                <a:latin typeface="Calibri"/>
                <a:cs typeface="Calibri"/>
              </a:rPr>
              <a:t>орського</a:t>
            </a:r>
            <a:r>
              <a:rPr sz="1600" spc="-5" dirty="0" smtClean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ризику</a:t>
            </a:r>
            <a:endParaRPr sz="1600" dirty="0">
              <a:latin typeface="Calibri"/>
              <a:cs typeface="Calibri"/>
            </a:endParaRPr>
          </a:p>
          <a:p>
            <a:pPr marL="184785" marR="5080" indent="-172720">
              <a:lnSpc>
                <a:spcPts val="1750"/>
              </a:lnSpc>
              <a:spcBef>
                <a:spcPts val="334"/>
              </a:spcBef>
              <a:buChar char="•"/>
              <a:tabLst>
                <a:tab pos="185420" algn="l"/>
              </a:tabLst>
            </a:pPr>
            <a:r>
              <a:rPr sz="1600" spc="-10" dirty="0">
                <a:latin typeface="Calibri"/>
                <a:cs typeface="Calibri"/>
              </a:rPr>
              <a:t>Документи </a:t>
            </a:r>
            <a:r>
              <a:rPr sz="1600" spc="-25" dirty="0">
                <a:latin typeface="Calibri"/>
                <a:cs typeface="Calibri"/>
              </a:rPr>
              <a:t>щодо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перевірки</a:t>
            </a:r>
            <a:r>
              <a:rPr sz="1600" spc="-10" dirty="0">
                <a:latin typeface="Calibri"/>
                <a:cs typeface="Calibri"/>
              </a:rPr>
              <a:t> окремих </a:t>
            </a:r>
            <a:r>
              <a:rPr sz="1600" spc="-34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статей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і показників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звітності</a:t>
            </a:r>
            <a:endParaRPr sz="1600" dirty="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105"/>
              </a:spcBef>
              <a:buChar char="•"/>
              <a:tabLst>
                <a:tab pos="185420" algn="l"/>
              </a:tabLst>
            </a:pPr>
            <a:r>
              <a:rPr sz="1600" spc="-10" dirty="0">
                <a:latin typeface="Calibri"/>
                <a:cs typeface="Calibri"/>
              </a:rPr>
              <a:t>Кореспонденція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аудитора</a:t>
            </a:r>
            <a:endParaRPr sz="1600" dirty="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130"/>
              </a:spcBef>
              <a:buChar char="•"/>
              <a:tabLst>
                <a:tab pos="185420" algn="l"/>
              </a:tabLst>
            </a:pPr>
            <a:r>
              <a:rPr sz="1600" spc="-5" dirty="0">
                <a:latin typeface="Calibri"/>
                <a:cs typeface="Calibri"/>
              </a:rPr>
              <a:t>Висновок</a:t>
            </a:r>
            <a:endParaRPr sz="1600" dirty="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130"/>
              </a:spcBef>
              <a:buChar char="•"/>
              <a:tabLst>
                <a:tab pos="185420" algn="l"/>
              </a:tabLst>
            </a:pPr>
            <a:r>
              <a:rPr sz="1600" spc="-10" dirty="0">
                <a:latin typeface="Calibri"/>
                <a:cs typeface="Calibri"/>
              </a:rPr>
              <a:t>Рекомендації</a:t>
            </a:r>
            <a:endParaRPr sz="1600" dirty="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667448" y="2794952"/>
            <a:ext cx="3001010" cy="351155"/>
            <a:chOff x="667448" y="2794952"/>
            <a:chExt cx="3001010" cy="351155"/>
          </a:xfrm>
        </p:grpSpPr>
        <p:sp>
          <p:nvSpPr>
            <p:cNvPr id="19" name="object 19"/>
            <p:cNvSpPr/>
            <p:nvPr/>
          </p:nvSpPr>
          <p:spPr>
            <a:xfrm>
              <a:off x="680466" y="2807969"/>
              <a:ext cx="2974975" cy="325120"/>
            </a:xfrm>
            <a:custGeom>
              <a:avLst/>
              <a:gdLst/>
              <a:ahLst/>
              <a:cxnLst/>
              <a:rect l="l" t="t" r="r" b="b"/>
              <a:pathLst>
                <a:path w="2974975" h="325119">
                  <a:moveTo>
                    <a:pt x="2920746" y="0"/>
                  </a:moveTo>
                  <a:lnTo>
                    <a:pt x="54102" y="0"/>
                  </a:lnTo>
                  <a:lnTo>
                    <a:pt x="33041" y="4256"/>
                  </a:lnTo>
                  <a:lnTo>
                    <a:pt x="15844" y="15859"/>
                  </a:lnTo>
                  <a:lnTo>
                    <a:pt x="4251" y="33057"/>
                  </a:lnTo>
                  <a:lnTo>
                    <a:pt x="0" y="54101"/>
                  </a:lnTo>
                  <a:lnTo>
                    <a:pt x="0" y="270509"/>
                  </a:lnTo>
                  <a:lnTo>
                    <a:pt x="4251" y="291554"/>
                  </a:lnTo>
                  <a:lnTo>
                    <a:pt x="15844" y="308752"/>
                  </a:lnTo>
                  <a:lnTo>
                    <a:pt x="33041" y="320355"/>
                  </a:lnTo>
                  <a:lnTo>
                    <a:pt x="54102" y="324612"/>
                  </a:lnTo>
                  <a:lnTo>
                    <a:pt x="2920746" y="324612"/>
                  </a:lnTo>
                  <a:lnTo>
                    <a:pt x="2941790" y="320355"/>
                  </a:lnTo>
                  <a:lnTo>
                    <a:pt x="2958988" y="308752"/>
                  </a:lnTo>
                  <a:lnTo>
                    <a:pt x="2970591" y="291554"/>
                  </a:lnTo>
                  <a:lnTo>
                    <a:pt x="2974848" y="270509"/>
                  </a:lnTo>
                  <a:lnTo>
                    <a:pt x="2974848" y="54101"/>
                  </a:lnTo>
                  <a:lnTo>
                    <a:pt x="2970591" y="33057"/>
                  </a:lnTo>
                  <a:lnTo>
                    <a:pt x="2958988" y="15859"/>
                  </a:lnTo>
                  <a:lnTo>
                    <a:pt x="2941790" y="4256"/>
                  </a:lnTo>
                  <a:lnTo>
                    <a:pt x="2920746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80466" y="2807969"/>
              <a:ext cx="2974975" cy="325120"/>
            </a:xfrm>
            <a:custGeom>
              <a:avLst/>
              <a:gdLst/>
              <a:ahLst/>
              <a:cxnLst/>
              <a:rect l="l" t="t" r="r" b="b"/>
              <a:pathLst>
                <a:path w="2974975" h="325119">
                  <a:moveTo>
                    <a:pt x="0" y="54101"/>
                  </a:moveTo>
                  <a:lnTo>
                    <a:pt x="4251" y="33057"/>
                  </a:lnTo>
                  <a:lnTo>
                    <a:pt x="15844" y="15859"/>
                  </a:lnTo>
                  <a:lnTo>
                    <a:pt x="33041" y="4256"/>
                  </a:lnTo>
                  <a:lnTo>
                    <a:pt x="54102" y="0"/>
                  </a:lnTo>
                  <a:lnTo>
                    <a:pt x="2920746" y="0"/>
                  </a:lnTo>
                  <a:lnTo>
                    <a:pt x="2941790" y="4256"/>
                  </a:lnTo>
                  <a:lnTo>
                    <a:pt x="2958988" y="15859"/>
                  </a:lnTo>
                  <a:lnTo>
                    <a:pt x="2970591" y="33057"/>
                  </a:lnTo>
                  <a:lnTo>
                    <a:pt x="2974848" y="54101"/>
                  </a:lnTo>
                  <a:lnTo>
                    <a:pt x="2974848" y="270509"/>
                  </a:lnTo>
                  <a:lnTo>
                    <a:pt x="2970591" y="291554"/>
                  </a:lnTo>
                  <a:lnTo>
                    <a:pt x="2958988" y="308752"/>
                  </a:lnTo>
                  <a:lnTo>
                    <a:pt x="2941790" y="320355"/>
                  </a:lnTo>
                  <a:lnTo>
                    <a:pt x="2920746" y="324612"/>
                  </a:lnTo>
                  <a:lnTo>
                    <a:pt x="54102" y="324612"/>
                  </a:lnTo>
                  <a:lnTo>
                    <a:pt x="33041" y="320355"/>
                  </a:lnTo>
                  <a:lnTo>
                    <a:pt x="15844" y="308752"/>
                  </a:lnTo>
                  <a:lnTo>
                    <a:pt x="4251" y="291554"/>
                  </a:lnTo>
                  <a:lnTo>
                    <a:pt x="0" y="270509"/>
                  </a:lnTo>
                  <a:lnTo>
                    <a:pt x="0" y="54101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795629" y="2811221"/>
            <a:ext cx="22586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За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характером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інформації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4703000" y="882332"/>
            <a:ext cx="4131945" cy="2123440"/>
            <a:chOff x="4703000" y="882332"/>
            <a:chExt cx="4131945" cy="2123440"/>
          </a:xfrm>
        </p:grpSpPr>
        <p:sp>
          <p:nvSpPr>
            <p:cNvPr id="23" name="object 23"/>
            <p:cNvSpPr/>
            <p:nvPr/>
          </p:nvSpPr>
          <p:spPr>
            <a:xfrm>
              <a:off x="4716018" y="895349"/>
              <a:ext cx="4105910" cy="2097405"/>
            </a:xfrm>
            <a:custGeom>
              <a:avLst/>
              <a:gdLst/>
              <a:ahLst/>
              <a:cxnLst/>
              <a:rect l="l" t="t" r="r" b="b"/>
              <a:pathLst>
                <a:path w="4105909" h="2097405">
                  <a:moveTo>
                    <a:pt x="4105655" y="0"/>
                  </a:moveTo>
                  <a:lnTo>
                    <a:pt x="0" y="0"/>
                  </a:lnTo>
                  <a:lnTo>
                    <a:pt x="0" y="2097024"/>
                  </a:lnTo>
                  <a:lnTo>
                    <a:pt x="4105655" y="2097024"/>
                  </a:lnTo>
                  <a:lnTo>
                    <a:pt x="4105655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716018" y="895349"/>
              <a:ext cx="4105910" cy="2097405"/>
            </a:xfrm>
            <a:custGeom>
              <a:avLst/>
              <a:gdLst/>
              <a:ahLst/>
              <a:cxnLst/>
              <a:rect l="l" t="t" r="r" b="b"/>
              <a:pathLst>
                <a:path w="4105909" h="2097405">
                  <a:moveTo>
                    <a:pt x="0" y="2097024"/>
                  </a:moveTo>
                  <a:lnTo>
                    <a:pt x="4105655" y="2097024"/>
                  </a:lnTo>
                  <a:lnTo>
                    <a:pt x="4105655" y="0"/>
                  </a:lnTo>
                  <a:lnTo>
                    <a:pt x="0" y="0"/>
                  </a:lnTo>
                  <a:lnTo>
                    <a:pt x="0" y="2097024"/>
                  </a:lnTo>
                  <a:close/>
                </a:path>
              </a:pathLst>
            </a:custGeom>
            <a:ln w="25908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5022596" y="1018438"/>
            <a:ext cx="1649095" cy="1848485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229"/>
              </a:spcBef>
              <a:buChar char="•"/>
              <a:tabLst>
                <a:tab pos="185420" algn="l"/>
              </a:tabLst>
            </a:pPr>
            <a:r>
              <a:rPr sz="1600" spc="-20" dirty="0">
                <a:latin typeface="Calibri"/>
                <a:cs typeface="Calibri"/>
              </a:rPr>
              <a:t>Оглядові</a:t>
            </a:r>
            <a:endParaRPr sz="16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135"/>
              </a:spcBef>
              <a:buChar char="•"/>
              <a:tabLst>
                <a:tab pos="185420" algn="l"/>
              </a:tabLst>
            </a:pPr>
            <a:r>
              <a:rPr sz="1600" spc="-5" dirty="0">
                <a:latin typeface="Calibri"/>
                <a:cs typeface="Calibri"/>
              </a:rPr>
              <a:t>Інформативні</a:t>
            </a:r>
            <a:endParaRPr sz="16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120"/>
              </a:spcBef>
              <a:buChar char="•"/>
              <a:tabLst>
                <a:tab pos="185420" algn="l"/>
              </a:tabLst>
            </a:pPr>
            <a:r>
              <a:rPr sz="1600" spc="-5" dirty="0">
                <a:latin typeface="Calibri"/>
                <a:cs typeface="Calibri"/>
              </a:rPr>
              <a:t>Перевірочні</a:t>
            </a:r>
            <a:endParaRPr sz="16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130"/>
              </a:spcBef>
              <a:buChar char="•"/>
              <a:tabLst>
                <a:tab pos="185420" algn="l"/>
              </a:tabLst>
            </a:pPr>
            <a:r>
              <a:rPr sz="1600" spc="-10" dirty="0">
                <a:latin typeface="Calibri"/>
                <a:cs typeface="Calibri"/>
              </a:rPr>
              <a:t>Підтведжувальні</a:t>
            </a:r>
            <a:endParaRPr sz="16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135"/>
              </a:spcBef>
              <a:buChar char="•"/>
              <a:tabLst>
                <a:tab pos="185420" algn="l"/>
              </a:tabLst>
            </a:pPr>
            <a:r>
              <a:rPr sz="1600" spc="-10" dirty="0">
                <a:latin typeface="Calibri"/>
                <a:cs typeface="Calibri"/>
              </a:rPr>
              <a:t>Розрахункові</a:t>
            </a:r>
            <a:endParaRPr sz="16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130"/>
              </a:spcBef>
              <a:buChar char="•"/>
              <a:tabLst>
                <a:tab pos="185420" algn="l"/>
              </a:tabLst>
            </a:pPr>
            <a:r>
              <a:rPr sz="1600" spc="-5" dirty="0">
                <a:latin typeface="Calibri"/>
                <a:cs typeface="Calibri"/>
              </a:rPr>
              <a:t>Порівняльні</a:t>
            </a:r>
            <a:endParaRPr sz="16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135"/>
              </a:spcBef>
              <a:buChar char="•"/>
              <a:tabLst>
                <a:tab pos="185420" algn="l"/>
              </a:tabLst>
            </a:pPr>
            <a:r>
              <a:rPr sz="1600" spc="-5" dirty="0">
                <a:latin typeface="Calibri"/>
                <a:cs typeface="Calibri"/>
              </a:rPr>
              <a:t>Аналітичні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4908740" y="749744"/>
            <a:ext cx="2898775" cy="291465"/>
            <a:chOff x="4908740" y="749744"/>
            <a:chExt cx="2898775" cy="291465"/>
          </a:xfrm>
        </p:grpSpPr>
        <p:sp>
          <p:nvSpPr>
            <p:cNvPr id="27" name="object 27"/>
            <p:cNvSpPr/>
            <p:nvPr/>
          </p:nvSpPr>
          <p:spPr>
            <a:xfrm>
              <a:off x="4921758" y="762761"/>
              <a:ext cx="2872740" cy="265430"/>
            </a:xfrm>
            <a:custGeom>
              <a:avLst/>
              <a:gdLst/>
              <a:ahLst/>
              <a:cxnLst/>
              <a:rect l="l" t="t" r="r" b="b"/>
              <a:pathLst>
                <a:path w="2872740" h="265430">
                  <a:moveTo>
                    <a:pt x="2828543" y="0"/>
                  </a:moveTo>
                  <a:lnTo>
                    <a:pt x="44195" y="0"/>
                  </a:lnTo>
                  <a:lnTo>
                    <a:pt x="27003" y="3476"/>
                  </a:lnTo>
                  <a:lnTo>
                    <a:pt x="12953" y="12954"/>
                  </a:lnTo>
                  <a:lnTo>
                    <a:pt x="3476" y="27003"/>
                  </a:lnTo>
                  <a:lnTo>
                    <a:pt x="0" y="44196"/>
                  </a:lnTo>
                  <a:lnTo>
                    <a:pt x="0" y="220979"/>
                  </a:lnTo>
                  <a:lnTo>
                    <a:pt x="3476" y="238172"/>
                  </a:lnTo>
                  <a:lnTo>
                    <a:pt x="12953" y="252222"/>
                  </a:lnTo>
                  <a:lnTo>
                    <a:pt x="27003" y="261699"/>
                  </a:lnTo>
                  <a:lnTo>
                    <a:pt x="44195" y="265175"/>
                  </a:lnTo>
                  <a:lnTo>
                    <a:pt x="2828543" y="265175"/>
                  </a:lnTo>
                  <a:lnTo>
                    <a:pt x="2845736" y="261699"/>
                  </a:lnTo>
                  <a:lnTo>
                    <a:pt x="2859785" y="252221"/>
                  </a:lnTo>
                  <a:lnTo>
                    <a:pt x="2869263" y="238172"/>
                  </a:lnTo>
                  <a:lnTo>
                    <a:pt x="2872740" y="220979"/>
                  </a:lnTo>
                  <a:lnTo>
                    <a:pt x="2872740" y="44196"/>
                  </a:lnTo>
                  <a:lnTo>
                    <a:pt x="2869263" y="27003"/>
                  </a:lnTo>
                  <a:lnTo>
                    <a:pt x="2859786" y="12953"/>
                  </a:lnTo>
                  <a:lnTo>
                    <a:pt x="2845736" y="3476"/>
                  </a:lnTo>
                  <a:lnTo>
                    <a:pt x="2828543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921758" y="762761"/>
              <a:ext cx="2872740" cy="265430"/>
            </a:xfrm>
            <a:custGeom>
              <a:avLst/>
              <a:gdLst/>
              <a:ahLst/>
              <a:cxnLst/>
              <a:rect l="l" t="t" r="r" b="b"/>
              <a:pathLst>
                <a:path w="2872740" h="265430">
                  <a:moveTo>
                    <a:pt x="0" y="44196"/>
                  </a:moveTo>
                  <a:lnTo>
                    <a:pt x="3476" y="27003"/>
                  </a:lnTo>
                  <a:lnTo>
                    <a:pt x="12953" y="12954"/>
                  </a:lnTo>
                  <a:lnTo>
                    <a:pt x="27003" y="3476"/>
                  </a:lnTo>
                  <a:lnTo>
                    <a:pt x="44195" y="0"/>
                  </a:lnTo>
                  <a:lnTo>
                    <a:pt x="2828543" y="0"/>
                  </a:lnTo>
                  <a:lnTo>
                    <a:pt x="2845736" y="3476"/>
                  </a:lnTo>
                  <a:lnTo>
                    <a:pt x="2859786" y="12953"/>
                  </a:lnTo>
                  <a:lnTo>
                    <a:pt x="2869263" y="27003"/>
                  </a:lnTo>
                  <a:lnTo>
                    <a:pt x="2872740" y="44196"/>
                  </a:lnTo>
                  <a:lnTo>
                    <a:pt x="2872740" y="220979"/>
                  </a:lnTo>
                  <a:lnTo>
                    <a:pt x="2869263" y="238172"/>
                  </a:lnTo>
                  <a:lnTo>
                    <a:pt x="2859785" y="252221"/>
                  </a:lnTo>
                  <a:lnTo>
                    <a:pt x="2845736" y="261699"/>
                  </a:lnTo>
                  <a:lnTo>
                    <a:pt x="2828543" y="265175"/>
                  </a:lnTo>
                  <a:lnTo>
                    <a:pt x="44195" y="265175"/>
                  </a:lnTo>
                  <a:lnTo>
                    <a:pt x="27003" y="261699"/>
                  </a:lnTo>
                  <a:lnTo>
                    <a:pt x="12953" y="252222"/>
                  </a:lnTo>
                  <a:lnTo>
                    <a:pt x="3476" y="238172"/>
                  </a:lnTo>
                  <a:lnTo>
                    <a:pt x="0" y="220979"/>
                  </a:lnTo>
                  <a:lnTo>
                    <a:pt x="0" y="44196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5030851" y="736854"/>
            <a:ext cx="152336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За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призначенням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4703000" y="3160712"/>
            <a:ext cx="4131945" cy="820419"/>
            <a:chOff x="4703000" y="3160712"/>
            <a:chExt cx="4131945" cy="820419"/>
          </a:xfrm>
        </p:grpSpPr>
        <p:sp>
          <p:nvSpPr>
            <p:cNvPr id="31" name="object 31"/>
            <p:cNvSpPr/>
            <p:nvPr/>
          </p:nvSpPr>
          <p:spPr>
            <a:xfrm>
              <a:off x="4716018" y="3173729"/>
              <a:ext cx="4105910" cy="794385"/>
            </a:xfrm>
            <a:custGeom>
              <a:avLst/>
              <a:gdLst/>
              <a:ahLst/>
              <a:cxnLst/>
              <a:rect l="l" t="t" r="r" b="b"/>
              <a:pathLst>
                <a:path w="4105909" h="794385">
                  <a:moveTo>
                    <a:pt x="4105655" y="0"/>
                  </a:moveTo>
                  <a:lnTo>
                    <a:pt x="0" y="0"/>
                  </a:lnTo>
                  <a:lnTo>
                    <a:pt x="0" y="794004"/>
                  </a:lnTo>
                  <a:lnTo>
                    <a:pt x="4105655" y="794004"/>
                  </a:lnTo>
                  <a:lnTo>
                    <a:pt x="4105655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716018" y="3173729"/>
              <a:ext cx="4105910" cy="794385"/>
            </a:xfrm>
            <a:custGeom>
              <a:avLst/>
              <a:gdLst/>
              <a:ahLst/>
              <a:cxnLst/>
              <a:rect l="l" t="t" r="r" b="b"/>
              <a:pathLst>
                <a:path w="4105909" h="794385">
                  <a:moveTo>
                    <a:pt x="0" y="794004"/>
                  </a:moveTo>
                  <a:lnTo>
                    <a:pt x="4105655" y="794004"/>
                  </a:lnTo>
                  <a:lnTo>
                    <a:pt x="4105655" y="0"/>
                  </a:lnTo>
                  <a:lnTo>
                    <a:pt x="0" y="0"/>
                  </a:lnTo>
                  <a:lnTo>
                    <a:pt x="0" y="794004"/>
                  </a:lnTo>
                  <a:close/>
                </a:path>
              </a:pathLst>
            </a:custGeom>
            <a:ln w="25907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5022596" y="3298342"/>
            <a:ext cx="1671320" cy="546735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229"/>
              </a:spcBef>
              <a:buChar char="•"/>
              <a:tabLst>
                <a:tab pos="185420" algn="l"/>
              </a:tabLst>
            </a:pPr>
            <a:r>
              <a:rPr sz="1600" spc="-5" dirty="0">
                <a:latin typeface="Calibri"/>
                <a:cs typeface="Calibri"/>
              </a:rPr>
              <a:t>Стандартизовані</a:t>
            </a:r>
            <a:endParaRPr sz="16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135"/>
              </a:spcBef>
              <a:buChar char="•"/>
              <a:tabLst>
                <a:tab pos="185420" algn="l"/>
              </a:tabLst>
            </a:pPr>
            <a:r>
              <a:rPr sz="1600" spc="-10" dirty="0">
                <a:latin typeface="Calibri"/>
                <a:cs typeface="Calibri"/>
              </a:rPr>
              <a:t>Довільної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форми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4908740" y="3028124"/>
            <a:ext cx="2898775" cy="292735"/>
            <a:chOff x="4908740" y="3028124"/>
            <a:chExt cx="2898775" cy="292735"/>
          </a:xfrm>
        </p:grpSpPr>
        <p:sp>
          <p:nvSpPr>
            <p:cNvPr id="35" name="object 35"/>
            <p:cNvSpPr/>
            <p:nvPr/>
          </p:nvSpPr>
          <p:spPr>
            <a:xfrm>
              <a:off x="4921758" y="3041141"/>
              <a:ext cx="2872740" cy="266700"/>
            </a:xfrm>
            <a:custGeom>
              <a:avLst/>
              <a:gdLst/>
              <a:ahLst/>
              <a:cxnLst/>
              <a:rect l="l" t="t" r="r" b="b"/>
              <a:pathLst>
                <a:path w="2872740" h="266700">
                  <a:moveTo>
                    <a:pt x="2828290" y="0"/>
                  </a:moveTo>
                  <a:lnTo>
                    <a:pt x="44450" y="0"/>
                  </a:lnTo>
                  <a:lnTo>
                    <a:pt x="27164" y="3498"/>
                  </a:lnTo>
                  <a:lnTo>
                    <a:pt x="13033" y="13033"/>
                  </a:lnTo>
                  <a:lnTo>
                    <a:pt x="3498" y="27164"/>
                  </a:lnTo>
                  <a:lnTo>
                    <a:pt x="0" y="44450"/>
                  </a:lnTo>
                  <a:lnTo>
                    <a:pt x="0" y="222250"/>
                  </a:lnTo>
                  <a:lnTo>
                    <a:pt x="3498" y="239535"/>
                  </a:lnTo>
                  <a:lnTo>
                    <a:pt x="13033" y="253666"/>
                  </a:lnTo>
                  <a:lnTo>
                    <a:pt x="27164" y="263201"/>
                  </a:lnTo>
                  <a:lnTo>
                    <a:pt x="44450" y="266700"/>
                  </a:lnTo>
                  <a:lnTo>
                    <a:pt x="2828290" y="266700"/>
                  </a:lnTo>
                  <a:lnTo>
                    <a:pt x="2845575" y="263201"/>
                  </a:lnTo>
                  <a:lnTo>
                    <a:pt x="2859706" y="253666"/>
                  </a:lnTo>
                  <a:lnTo>
                    <a:pt x="2869241" y="239535"/>
                  </a:lnTo>
                  <a:lnTo>
                    <a:pt x="2872740" y="222250"/>
                  </a:lnTo>
                  <a:lnTo>
                    <a:pt x="2872740" y="44450"/>
                  </a:lnTo>
                  <a:lnTo>
                    <a:pt x="2869241" y="27164"/>
                  </a:lnTo>
                  <a:lnTo>
                    <a:pt x="2859706" y="13033"/>
                  </a:lnTo>
                  <a:lnTo>
                    <a:pt x="2845575" y="3498"/>
                  </a:lnTo>
                  <a:lnTo>
                    <a:pt x="2828290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921758" y="3041141"/>
              <a:ext cx="2872740" cy="266700"/>
            </a:xfrm>
            <a:custGeom>
              <a:avLst/>
              <a:gdLst/>
              <a:ahLst/>
              <a:cxnLst/>
              <a:rect l="l" t="t" r="r" b="b"/>
              <a:pathLst>
                <a:path w="2872740" h="266700">
                  <a:moveTo>
                    <a:pt x="0" y="44450"/>
                  </a:moveTo>
                  <a:lnTo>
                    <a:pt x="3498" y="27164"/>
                  </a:lnTo>
                  <a:lnTo>
                    <a:pt x="13033" y="13033"/>
                  </a:lnTo>
                  <a:lnTo>
                    <a:pt x="27164" y="3498"/>
                  </a:lnTo>
                  <a:lnTo>
                    <a:pt x="44450" y="0"/>
                  </a:lnTo>
                  <a:lnTo>
                    <a:pt x="2828290" y="0"/>
                  </a:lnTo>
                  <a:lnTo>
                    <a:pt x="2845575" y="3498"/>
                  </a:lnTo>
                  <a:lnTo>
                    <a:pt x="2859706" y="13033"/>
                  </a:lnTo>
                  <a:lnTo>
                    <a:pt x="2869241" y="27164"/>
                  </a:lnTo>
                  <a:lnTo>
                    <a:pt x="2872740" y="44450"/>
                  </a:lnTo>
                  <a:lnTo>
                    <a:pt x="2872740" y="222250"/>
                  </a:lnTo>
                  <a:lnTo>
                    <a:pt x="2869241" y="239535"/>
                  </a:lnTo>
                  <a:lnTo>
                    <a:pt x="2859706" y="253666"/>
                  </a:lnTo>
                  <a:lnTo>
                    <a:pt x="2845575" y="263201"/>
                  </a:lnTo>
                  <a:lnTo>
                    <a:pt x="2828290" y="266700"/>
                  </a:lnTo>
                  <a:lnTo>
                    <a:pt x="44450" y="266700"/>
                  </a:lnTo>
                  <a:lnTo>
                    <a:pt x="27164" y="263201"/>
                  </a:lnTo>
                  <a:lnTo>
                    <a:pt x="13033" y="253666"/>
                  </a:lnTo>
                  <a:lnTo>
                    <a:pt x="3498" y="239535"/>
                  </a:lnTo>
                  <a:lnTo>
                    <a:pt x="0" y="222250"/>
                  </a:lnTo>
                  <a:lnTo>
                    <a:pt x="0" y="44450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5030851" y="3016376"/>
            <a:ext cx="23825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За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ступенем</a:t>
            </a:r>
            <a:r>
              <a:rPr sz="16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стандартизації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4703000" y="4136072"/>
            <a:ext cx="4131945" cy="1359535"/>
            <a:chOff x="4703000" y="4136072"/>
            <a:chExt cx="4131945" cy="1359535"/>
          </a:xfrm>
        </p:grpSpPr>
        <p:sp>
          <p:nvSpPr>
            <p:cNvPr id="39" name="object 39"/>
            <p:cNvSpPr/>
            <p:nvPr/>
          </p:nvSpPr>
          <p:spPr>
            <a:xfrm>
              <a:off x="4716018" y="4149089"/>
              <a:ext cx="4105910" cy="1333500"/>
            </a:xfrm>
            <a:custGeom>
              <a:avLst/>
              <a:gdLst/>
              <a:ahLst/>
              <a:cxnLst/>
              <a:rect l="l" t="t" r="r" b="b"/>
              <a:pathLst>
                <a:path w="4105909" h="1333500">
                  <a:moveTo>
                    <a:pt x="4105655" y="0"/>
                  </a:moveTo>
                  <a:lnTo>
                    <a:pt x="0" y="0"/>
                  </a:lnTo>
                  <a:lnTo>
                    <a:pt x="0" y="1333500"/>
                  </a:lnTo>
                  <a:lnTo>
                    <a:pt x="4105655" y="1333500"/>
                  </a:lnTo>
                  <a:lnTo>
                    <a:pt x="4105655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716018" y="4149089"/>
              <a:ext cx="4105910" cy="1333500"/>
            </a:xfrm>
            <a:custGeom>
              <a:avLst/>
              <a:gdLst/>
              <a:ahLst/>
              <a:cxnLst/>
              <a:rect l="l" t="t" r="r" b="b"/>
              <a:pathLst>
                <a:path w="4105909" h="1333500">
                  <a:moveTo>
                    <a:pt x="0" y="1333500"/>
                  </a:moveTo>
                  <a:lnTo>
                    <a:pt x="4105655" y="1333500"/>
                  </a:lnTo>
                  <a:lnTo>
                    <a:pt x="4105655" y="0"/>
                  </a:lnTo>
                  <a:lnTo>
                    <a:pt x="0" y="0"/>
                  </a:lnTo>
                  <a:lnTo>
                    <a:pt x="0" y="1333500"/>
                  </a:lnTo>
                  <a:close/>
                </a:path>
              </a:pathLst>
            </a:custGeom>
            <a:ln w="25908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5022596" y="4273702"/>
            <a:ext cx="1268095" cy="1066800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229"/>
              </a:spcBef>
              <a:buChar char="•"/>
              <a:tabLst>
                <a:tab pos="185420" algn="l"/>
              </a:tabLst>
            </a:pPr>
            <a:r>
              <a:rPr sz="1600" spc="-20" dirty="0">
                <a:latin typeface="Calibri"/>
                <a:cs typeface="Calibri"/>
              </a:rPr>
              <a:t>Графічні</a:t>
            </a:r>
            <a:endParaRPr sz="16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135"/>
              </a:spcBef>
              <a:buChar char="•"/>
              <a:tabLst>
                <a:tab pos="185420" algn="l"/>
              </a:tabLst>
            </a:pPr>
            <a:r>
              <a:rPr sz="1600" spc="-25" dirty="0">
                <a:latin typeface="Calibri"/>
                <a:cs typeface="Calibri"/>
              </a:rPr>
              <a:t>Табличні</a:t>
            </a:r>
            <a:endParaRPr sz="16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120"/>
              </a:spcBef>
              <a:buChar char="•"/>
              <a:tabLst>
                <a:tab pos="185420" algn="l"/>
              </a:tabLst>
            </a:pPr>
            <a:r>
              <a:rPr sz="1600" spc="-25" dirty="0">
                <a:latin typeface="Calibri"/>
                <a:cs typeface="Calibri"/>
              </a:rPr>
              <a:t>Текстові</a:t>
            </a:r>
            <a:endParaRPr sz="16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130"/>
              </a:spcBef>
              <a:buChar char="•"/>
              <a:tabLst>
                <a:tab pos="185420" algn="l"/>
              </a:tabLst>
            </a:pPr>
            <a:r>
              <a:rPr sz="1600" spc="-10" dirty="0">
                <a:latin typeface="Calibri"/>
                <a:cs typeface="Calibri"/>
              </a:rPr>
              <a:t>Комбіновані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4908740" y="4003484"/>
            <a:ext cx="2898775" cy="292735"/>
            <a:chOff x="4908740" y="4003484"/>
            <a:chExt cx="2898775" cy="292735"/>
          </a:xfrm>
        </p:grpSpPr>
        <p:sp>
          <p:nvSpPr>
            <p:cNvPr id="43" name="object 43"/>
            <p:cNvSpPr/>
            <p:nvPr/>
          </p:nvSpPr>
          <p:spPr>
            <a:xfrm>
              <a:off x="4921758" y="4016501"/>
              <a:ext cx="2872740" cy="266700"/>
            </a:xfrm>
            <a:custGeom>
              <a:avLst/>
              <a:gdLst/>
              <a:ahLst/>
              <a:cxnLst/>
              <a:rect l="l" t="t" r="r" b="b"/>
              <a:pathLst>
                <a:path w="2872740" h="266700">
                  <a:moveTo>
                    <a:pt x="2828290" y="0"/>
                  </a:moveTo>
                  <a:lnTo>
                    <a:pt x="44450" y="0"/>
                  </a:lnTo>
                  <a:lnTo>
                    <a:pt x="27164" y="3498"/>
                  </a:lnTo>
                  <a:lnTo>
                    <a:pt x="13033" y="13033"/>
                  </a:lnTo>
                  <a:lnTo>
                    <a:pt x="3498" y="27164"/>
                  </a:lnTo>
                  <a:lnTo>
                    <a:pt x="0" y="44450"/>
                  </a:lnTo>
                  <a:lnTo>
                    <a:pt x="0" y="222250"/>
                  </a:lnTo>
                  <a:lnTo>
                    <a:pt x="3498" y="239535"/>
                  </a:lnTo>
                  <a:lnTo>
                    <a:pt x="13033" y="253666"/>
                  </a:lnTo>
                  <a:lnTo>
                    <a:pt x="27164" y="263201"/>
                  </a:lnTo>
                  <a:lnTo>
                    <a:pt x="44450" y="266700"/>
                  </a:lnTo>
                  <a:lnTo>
                    <a:pt x="2828290" y="266700"/>
                  </a:lnTo>
                  <a:lnTo>
                    <a:pt x="2845575" y="263201"/>
                  </a:lnTo>
                  <a:lnTo>
                    <a:pt x="2859706" y="253666"/>
                  </a:lnTo>
                  <a:lnTo>
                    <a:pt x="2869241" y="239535"/>
                  </a:lnTo>
                  <a:lnTo>
                    <a:pt x="2872740" y="222250"/>
                  </a:lnTo>
                  <a:lnTo>
                    <a:pt x="2872740" y="44450"/>
                  </a:lnTo>
                  <a:lnTo>
                    <a:pt x="2869241" y="27164"/>
                  </a:lnTo>
                  <a:lnTo>
                    <a:pt x="2859706" y="13033"/>
                  </a:lnTo>
                  <a:lnTo>
                    <a:pt x="2845575" y="3498"/>
                  </a:lnTo>
                  <a:lnTo>
                    <a:pt x="2828290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921758" y="4016501"/>
              <a:ext cx="2872740" cy="266700"/>
            </a:xfrm>
            <a:custGeom>
              <a:avLst/>
              <a:gdLst/>
              <a:ahLst/>
              <a:cxnLst/>
              <a:rect l="l" t="t" r="r" b="b"/>
              <a:pathLst>
                <a:path w="2872740" h="266700">
                  <a:moveTo>
                    <a:pt x="0" y="44450"/>
                  </a:moveTo>
                  <a:lnTo>
                    <a:pt x="3498" y="27164"/>
                  </a:lnTo>
                  <a:lnTo>
                    <a:pt x="13033" y="13033"/>
                  </a:lnTo>
                  <a:lnTo>
                    <a:pt x="27164" y="3498"/>
                  </a:lnTo>
                  <a:lnTo>
                    <a:pt x="44450" y="0"/>
                  </a:lnTo>
                  <a:lnTo>
                    <a:pt x="2828290" y="0"/>
                  </a:lnTo>
                  <a:lnTo>
                    <a:pt x="2845575" y="3498"/>
                  </a:lnTo>
                  <a:lnTo>
                    <a:pt x="2859706" y="13033"/>
                  </a:lnTo>
                  <a:lnTo>
                    <a:pt x="2869241" y="27164"/>
                  </a:lnTo>
                  <a:lnTo>
                    <a:pt x="2872740" y="44450"/>
                  </a:lnTo>
                  <a:lnTo>
                    <a:pt x="2872740" y="222250"/>
                  </a:lnTo>
                  <a:lnTo>
                    <a:pt x="2869241" y="239535"/>
                  </a:lnTo>
                  <a:lnTo>
                    <a:pt x="2859706" y="253666"/>
                  </a:lnTo>
                  <a:lnTo>
                    <a:pt x="2845575" y="263201"/>
                  </a:lnTo>
                  <a:lnTo>
                    <a:pt x="2828290" y="266700"/>
                  </a:lnTo>
                  <a:lnTo>
                    <a:pt x="44450" y="266700"/>
                  </a:lnTo>
                  <a:lnTo>
                    <a:pt x="27164" y="263201"/>
                  </a:lnTo>
                  <a:lnTo>
                    <a:pt x="13033" y="253666"/>
                  </a:lnTo>
                  <a:lnTo>
                    <a:pt x="3498" y="239535"/>
                  </a:lnTo>
                  <a:lnTo>
                    <a:pt x="0" y="222250"/>
                  </a:lnTo>
                  <a:lnTo>
                    <a:pt x="0" y="44450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5030851" y="3991432"/>
            <a:ext cx="23399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За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формою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представлення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4703000" y="5650928"/>
            <a:ext cx="4131945" cy="820419"/>
            <a:chOff x="4703000" y="5650928"/>
            <a:chExt cx="4131945" cy="820419"/>
          </a:xfrm>
        </p:grpSpPr>
        <p:sp>
          <p:nvSpPr>
            <p:cNvPr id="47" name="object 47"/>
            <p:cNvSpPr/>
            <p:nvPr/>
          </p:nvSpPr>
          <p:spPr>
            <a:xfrm>
              <a:off x="4716018" y="5663945"/>
              <a:ext cx="4105910" cy="794385"/>
            </a:xfrm>
            <a:custGeom>
              <a:avLst/>
              <a:gdLst/>
              <a:ahLst/>
              <a:cxnLst/>
              <a:rect l="l" t="t" r="r" b="b"/>
              <a:pathLst>
                <a:path w="4105909" h="794385">
                  <a:moveTo>
                    <a:pt x="4105655" y="0"/>
                  </a:moveTo>
                  <a:lnTo>
                    <a:pt x="0" y="0"/>
                  </a:lnTo>
                  <a:lnTo>
                    <a:pt x="0" y="794003"/>
                  </a:lnTo>
                  <a:lnTo>
                    <a:pt x="4105655" y="794003"/>
                  </a:lnTo>
                  <a:lnTo>
                    <a:pt x="4105655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716018" y="5663945"/>
              <a:ext cx="4105910" cy="794385"/>
            </a:xfrm>
            <a:custGeom>
              <a:avLst/>
              <a:gdLst/>
              <a:ahLst/>
              <a:cxnLst/>
              <a:rect l="l" t="t" r="r" b="b"/>
              <a:pathLst>
                <a:path w="4105909" h="794385">
                  <a:moveTo>
                    <a:pt x="0" y="794003"/>
                  </a:moveTo>
                  <a:lnTo>
                    <a:pt x="4105655" y="794003"/>
                  </a:lnTo>
                  <a:lnTo>
                    <a:pt x="4105655" y="0"/>
                  </a:lnTo>
                  <a:lnTo>
                    <a:pt x="0" y="0"/>
                  </a:lnTo>
                  <a:lnTo>
                    <a:pt x="0" y="794003"/>
                  </a:lnTo>
                  <a:close/>
                </a:path>
              </a:pathLst>
            </a:custGeom>
            <a:ln w="25907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5022596" y="5787948"/>
            <a:ext cx="2147570" cy="546735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229"/>
              </a:spcBef>
              <a:buChar char="•"/>
              <a:tabLst>
                <a:tab pos="185420" algn="l"/>
              </a:tabLst>
            </a:pPr>
            <a:r>
              <a:rPr sz="1600" spc="-10" dirty="0">
                <a:latin typeface="Calibri"/>
                <a:cs typeface="Calibri"/>
              </a:rPr>
              <a:t>Рукописні</a:t>
            </a:r>
            <a:endParaRPr sz="16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135"/>
              </a:spcBef>
              <a:buChar char="•"/>
              <a:tabLst>
                <a:tab pos="185420" algn="l"/>
              </a:tabLst>
            </a:pPr>
            <a:r>
              <a:rPr sz="1600" spc="-5" dirty="0">
                <a:latin typeface="Calibri"/>
                <a:cs typeface="Calibri"/>
              </a:rPr>
              <a:t>На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електронних носіях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4908740" y="5518340"/>
            <a:ext cx="2898775" cy="291465"/>
            <a:chOff x="4908740" y="5518340"/>
            <a:chExt cx="2898775" cy="291465"/>
          </a:xfrm>
        </p:grpSpPr>
        <p:sp>
          <p:nvSpPr>
            <p:cNvPr id="51" name="object 51"/>
            <p:cNvSpPr/>
            <p:nvPr/>
          </p:nvSpPr>
          <p:spPr>
            <a:xfrm>
              <a:off x="4921758" y="5531358"/>
              <a:ext cx="2872740" cy="265430"/>
            </a:xfrm>
            <a:custGeom>
              <a:avLst/>
              <a:gdLst/>
              <a:ahLst/>
              <a:cxnLst/>
              <a:rect l="l" t="t" r="r" b="b"/>
              <a:pathLst>
                <a:path w="2872740" h="265429">
                  <a:moveTo>
                    <a:pt x="2828543" y="0"/>
                  </a:moveTo>
                  <a:lnTo>
                    <a:pt x="44195" y="0"/>
                  </a:lnTo>
                  <a:lnTo>
                    <a:pt x="27003" y="3476"/>
                  </a:lnTo>
                  <a:lnTo>
                    <a:pt x="12953" y="12953"/>
                  </a:lnTo>
                  <a:lnTo>
                    <a:pt x="3476" y="27003"/>
                  </a:lnTo>
                  <a:lnTo>
                    <a:pt x="0" y="44195"/>
                  </a:lnTo>
                  <a:lnTo>
                    <a:pt x="0" y="220979"/>
                  </a:lnTo>
                  <a:lnTo>
                    <a:pt x="3476" y="238183"/>
                  </a:lnTo>
                  <a:lnTo>
                    <a:pt x="12953" y="252231"/>
                  </a:lnTo>
                  <a:lnTo>
                    <a:pt x="27003" y="261702"/>
                  </a:lnTo>
                  <a:lnTo>
                    <a:pt x="44195" y="265175"/>
                  </a:lnTo>
                  <a:lnTo>
                    <a:pt x="2828543" y="265175"/>
                  </a:lnTo>
                  <a:lnTo>
                    <a:pt x="2845736" y="261702"/>
                  </a:lnTo>
                  <a:lnTo>
                    <a:pt x="2859785" y="252231"/>
                  </a:lnTo>
                  <a:lnTo>
                    <a:pt x="2869263" y="238183"/>
                  </a:lnTo>
                  <a:lnTo>
                    <a:pt x="2872740" y="220979"/>
                  </a:lnTo>
                  <a:lnTo>
                    <a:pt x="2872740" y="44195"/>
                  </a:lnTo>
                  <a:lnTo>
                    <a:pt x="2869263" y="27003"/>
                  </a:lnTo>
                  <a:lnTo>
                    <a:pt x="2859786" y="12953"/>
                  </a:lnTo>
                  <a:lnTo>
                    <a:pt x="2845736" y="3476"/>
                  </a:lnTo>
                  <a:lnTo>
                    <a:pt x="2828543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921758" y="5531358"/>
              <a:ext cx="2872740" cy="265430"/>
            </a:xfrm>
            <a:custGeom>
              <a:avLst/>
              <a:gdLst/>
              <a:ahLst/>
              <a:cxnLst/>
              <a:rect l="l" t="t" r="r" b="b"/>
              <a:pathLst>
                <a:path w="2872740" h="265429">
                  <a:moveTo>
                    <a:pt x="0" y="44195"/>
                  </a:moveTo>
                  <a:lnTo>
                    <a:pt x="3476" y="27003"/>
                  </a:lnTo>
                  <a:lnTo>
                    <a:pt x="12953" y="12953"/>
                  </a:lnTo>
                  <a:lnTo>
                    <a:pt x="27003" y="3476"/>
                  </a:lnTo>
                  <a:lnTo>
                    <a:pt x="44195" y="0"/>
                  </a:lnTo>
                  <a:lnTo>
                    <a:pt x="2828543" y="0"/>
                  </a:lnTo>
                  <a:lnTo>
                    <a:pt x="2845736" y="3476"/>
                  </a:lnTo>
                  <a:lnTo>
                    <a:pt x="2859786" y="12953"/>
                  </a:lnTo>
                  <a:lnTo>
                    <a:pt x="2869263" y="27003"/>
                  </a:lnTo>
                  <a:lnTo>
                    <a:pt x="2872740" y="44195"/>
                  </a:lnTo>
                  <a:lnTo>
                    <a:pt x="2872740" y="220979"/>
                  </a:lnTo>
                  <a:lnTo>
                    <a:pt x="2869263" y="238183"/>
                  </a:lnTo>
                  <a:lnTo>
                    <a:pt x="2859785" y="252231"/>
                  </a:lnTo>
                  <a:lnTo>
                    <a:pt x="2845736" y="261702"/>
                  </a:lnTo>
                  <a:lnTo>
                    <a:pt x="2828543" y="265175"/>
                  </a:lnTo>
                  <a:lnTo>
                    <a:pt x="44195" y="265175"/>
                  </a:lnTo>
                  <a:lnTo>
                    <a:pt x="27003" y="261702"/>
                  </a:lnTo>
                  <a:lnTo>
                    <a:pt x="12953" y="252231"/>
                  </a:lnTo>
                  <a:lnTo>
                    <a:pt x="3476" y="238183"/>
                  </a:lnTo>
                  <a:lnTo>
                    <a:pt x="0" y="220979"/>
                  </a:lnTo>
                  <a:lnTo>
                    <a:pt x="0" y="44195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5030851" y="5506008"/>
            <a:ext cx="198056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За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технікою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складання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54" name="object 5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44158" y="95631"/>
            <a:ext cx="2183383" cy="1767458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29359" y="346395"/>
            <a:ext cx="4699635" cy="1550670"/>
            <a:chOff x="629359" y="346395"/>
            <a:chExt cx="4699635" cy="15506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9359" y="346395"/>
              <a:ext cx="4699371" cy="49224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02079" y="667511"/>
              <a:ext cx="3243834" cy="1229106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78916" y="126619"/>
            <a:ext cx="4737100" cy="1367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69035" marR="5080" indent="-1156970">
              <a:lnSpc>
                <a:spcPct val="100000"/>
              </a:lnSpc>
              <a:spcBef>
                <a:spcPts val="100"/>
              </a:spcBef>
            </a:pPr>
            <a:r>
              <a:rPr sz="4400" dirty="0">
                <a:solidFill>
                  <a:srgbClr val="FF0000"/>
                </a:solidFill>
              </a:rPr>
              <a:t>Види </a:t>
            </a:r>
            <a:r>
              <a:rPr sz="4400" spc="-25" dirty="0">
                <a:solidFill>
                  <a:srgbClr val="FF0000"/>
                </a:solidFill>
              </a:rPr>
              <a:t>аудиторських </a:t>
            </a:r>
            <a:r>
              <a:rPr sz="4400" spc="-980" dirty="0">
                <a:solidFill>
                  <a:srgbClr val="FF0000"/>
                </a:solidFill>
              </a:rPr>
              <a:t> </a:t>
            </a:r>
            <a:r>
              <a:rPr sz="4400" dirty="0">
                <a:solidFill>
                  <a:srgbClr val="FF0000"/>
                </a:solidFill>
              </a:rPr>
              <a:t>висновків</a:t>
            </a:r>
            <a:endParaRPr sz="4400" dirty="0"/>
          </a:p>
        </p:txBody>
      </p:sp>
      <p:grpSp>
        <p:nvGrpSpPr>
          <p:cNvPr id="6" name="object 6"/>
          <p:cNvGrpSpPr/>
          <p:nvPr/>
        </p:nvGrpSpPr>
        <p:grpSpPr>
          <a:xfrm>
            <a:off x="2368295" y="1612391"/>
            <a:ext cx="2112645" cy="1460500"/>
            <a:chOff x="2368295" y="1612391"/>
            <a:chExt cx="2112645" cy="1460500"/>
          </a:xfrm>
        </p:grpSpPr>
        <p:sp>
          <p:nvSpPr>
            <p:cNvPr id="7" name="object 7"/>
            <p:cNvSpPr/>
            <p:nvPr/>
          </p:nvSpPr>
          <p:spPr>
            <a:xfrm>
              <a:off x="2372867" y="2724911"/>
              <a:ext cx="1772285" cy="342900"/>
            </a:xfrm>
            <a:custGeom>
              <a:avLst/>
              <a:gdLst/>
              <a:ahLst/>
              <a:cxnLst/>
              <a:rect l="l" t="t" r="r" b="b"/>
              <a:pathLst>
                <a:path w="1772285" h="342900">
                  <a:moveTo>
                    <a:pt x="1051559" y="0"/>
                  </a:moveTo>
                  <a:lnTo>
                    <a:pt x="1051559" y="233679"/>
                  </a:lnTo>
                  <a:lnTo>
                    <a:pt x="1772158" y="233679"/>
                  </a:lnTo>
                  <a:lnTo>
                    <a:pt x="1772158" y="342900"/>
                  </a:lnTo>
                </a:path>
                <a:path w="1772285" h="342900">
                  <a:moveTo>
                    <a:pt x="720598" y="0"/>
                  </a:moveTo>
                  <a:lnTo>
                    <a:pt x="720598" y="233679"/>
                  </a:lnTo>
                  <a:lnTo>
                    <a:pt x="0" y="233679"/>
                  </a:lnTo>
                  <a:lnTo>
                    <a:pt x="0" y="342900"/>
                  </a:lnTo>
                </a:path>
              </a:pathLst>
            </a:custGeom>
            <a:ln w="9144">
              <a:solidFill>
                <a:srgbClr val="2490C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20695" y="1612391"/>
              <a:ext cx="1802892" cy="117347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63367" y="1632203"/>
              <a:ext cx="1722120" cy="109270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755391" y="1813559"/>
              <a:ext cx="1720850" cy="1092835"/>
            </a:xfrm>
            <a:custGeom>
              <a:avLst/>
              <a:gdLst/>
              <a:ahLst/>
              <a:cxnLst/>
              <a:rect l="l" t="t" r="r" b="b"/>
              <a:pathLst>
                <a:path w="1720850" h="1092835">
                  <a:moveTo>
                    <a:pt x="1611375" y="0"/>
                  </a:moveTo>
                  <a:lnTo>
                    <a:pt x="109219" y="0"/>
                  </a:lnTo>
                  <a:lnTo>
                    <a:pt x="66704" y="8582"/>
                  </a:lnTo>
                  <a:lnTo>
                    <a:pt x="31988" y="31988"/>
                  </a:lnTo>
                  <a:lnTo>
                    <a:pt x="8582" y="66704"/>
                  </a:lnTo>
                  <a:lnTo>
                    <a:pt x="0" y="109219"/>
                  </a:lnTo>
                  <a:lnTo>
                    <a:pt x="0" y="983488"/>
                  </a:lnTo>
                  <a:lnTo>
                    <a:pt x="8582" y="1026003"/>
                  </a:lnTo>
                  <a:lnTo>
                    <a:pt x="31988" y="1060719"/>
                  </a:lnTo>
                  <a:lnTo>
                    <a:pt x="66704" y="1084125"/>
                  </a:lnTo>
                  <a:lnTo>
                    <a:pt x="109219" y="1092707"/>
                  </a:lnTo>
                  <a:lnTo>
                    <a:pt x="1611375" y="1092707"/>
                  </a:lnTo>
                  <a:lnTo>
                    <a:pt x="1653891" y="1084125"/>
                  </a:lnTo>
                  <a:lnTo>
                    <a:pt x="1688607" y="1060719"/>
                  </a:lnTo>
                  <a:lnTo>
                    <a:pt x="1712013" y="1026003"/>
                  </a:lnTo>
                  <a:lnTo>
                    <a:pt x="1720595" y="983488"/>
                  </a:lnTo>
                  <a:lnTo>
                    <a:pt x="1720595" y="109219"/>
                  </a:lnTo>
                  <a:lnTo>
                    <a:pt x="1712013" y="66704"/>
                  </a:lnTo>
                  <a:lnTo>
                    <a:pt x="1688607" y="31988"/>
                  </a:lnTo>
                  <a:lnTo>
                    <a:pt x="1653891" y="8582"/>
                  </a:lnTo>
                  <a:lnTo>
                    <a:pt x="1611375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755391" y="1813559"/>
              <a:ext cx="1720850" cy="1092835"/>
            </a:xfrm>
            <a:custGeom>
              <a:avLst/>
              <a:gdLst/>
              <a:ahLst/>
              <a:cxnLst/>
              <a:rect l="l" t="t" r="r" b="b"/>
              <a:pathLst>
                <a:path w="1720850" h="1092835">
                  <a:moveTo>
                    <a:pt x="0" y="109219"/>
                  </a:moveTo>
                  <a:lnTo>
                    <a:pt x="8582" y="66704"/>
                  </a:lnTo>
                  <a:lnTo>
                    <a:pt x="31988" y="31988"/>
                  </a:lnTo>
                  <a:lnTo>
                    <a:pt x="66704" y="8582"/>
                  </a:lnTo>
                  <a:lnTo>
                    <a:pt x="109219" y="0"/>
                  </a:lnTo>
                  <a:lnTo>
                    <a:pt x="1611375" y="0"/>
                  </a:lnTo>
                  <a:lnTo>
                    <a:pt x="1653891" y="8582"/>
                  </a:lnTo>
                  <a:lnTo>
                    <a:pt x="1688607" y="31988"/>
                  </a:lnTo>
                  <a:lnTo>
                    <a:pt x="1712013" y="66704"/>
                  </a:lnTo>
                  <a:lnTo>
                    <a:pt x="1720595" y="109219"/>
                  </a:lnTo>
                  <a:lnTo>
                    <a:pt x="1720595" y="983488"/>
                  </a:lnTo>
                  <a:lnTo>
                    <a:pt x="1712013" y="1026003"/>
                  </a:lnTo>
                  <a:lnTo>
                    <a:pt x="1688607" y="1060719"/>
                  </a:lnTo>
                  <a:lnTo>
                    <a:pt x="1653891" y="1084125"/>
                  </a:lnTo>
                  <a:lnTo>
                    <a:pt x="1611375" y="1092707"/>
                  </a:lnTo>
                  <a:lnTo>
                    <a:pt x="109219" y="1092707"/>
                  </a:lnTo>
                  <a:lnTo>
                    <a:pt x="66704" y="1084125"/>
                  </a:lnTo>
                  <a:lnTo>
                    <a:pt x="31988" y="1060719"/>
                  </a:lnTo>
                  <a:lnTo>
                    <a:pt x="8582" y="1026003"/>
                  </a:lnTo>
                  <a:lnTo>
                    <a:pt x="0" y="983488"/>
                  </a:lnTo>
                  <a:lnTo>
                    <a:pt x="0" y="109219"/>
                  </a:lnTo>
                  <a:close/>
                </a:path>
              </a:pathLst>
            </a:custGeom>
            <a:ln w="9144">
              <a:solidFill>
                <a:srgbClr val="30B6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1315021" y="3206495"/>
            <a:ext cx="5327650" cy="1460500"/>
            <a:chOff x="1315021" y="3206495"/>
            <a:chExt cx="5327650" cy="1460500"/>
          </a:xfrm>
        </p:grpSpPr>
        <p:sp>
          <p:nvSpPr>
            <p:cNvPr id="13" name="object 13"/>
            <p:cNvSpPr/>
            <p:nvPr/>
          </p:nvSpPr>
          <p:spPr>
            <a:xfrm>
              <a:off x="1319783" y="4319015"/>
              <a:ext cx="5318125" cy="342900"/>
            </a:xfrm>
            <a:custGeom>
              <a:avLst/>
              <a:gdLst/>
              <a:ahLst/>
              <a:cxnLst/>
              <a:rect l="l" t="t" r="r" b="b"/>
              <a:pathLst>
                <a:path w="5318125" h="342900">
                  <a:moveTo>
                    <a:pt x="3156204" y="0"/>
                  </a:moveTo>
                  <a:lnTo>
                    <a:pt x="3156204" y="233679"/>
                  </a:lnTo>
                  <a:lnTo>
                    <a:pt x="5318124" y="233679"/>
                  </a:lnTo>
                  <a:lnTo>
                    <a:pt x="5318124" y="342899"/>
                  </a:lnTo>
                </a:path>
                <a:path w="5318125" h="342900">
                  <a:moveTo>
                    <a:pt x="3156204" y="0"/>
                  </a:moveTo>
                  <a:lnTo>
                    <a:pt x="3156204" y="233679"/>
                  </a:lnTo>
                  <a:lnTo>
                    <a:pt x="3876802" y="233679"/>
                  </a:lnTo>
                  <a:lnTo>
                    <a:pt x="3876802" y="342899"/>
                  </a:lnTo>
                </a:path>
                <a:path w="5318125" h="342900">
                  <a:moveTo>
                    <a:pt x="2825241" y="0"/>
                  </a:moveTo>
                  <a:lnTo>
                    <a:pt x="2825241" y="233679"/>
                  </a:lnTo>
                  <a:lnTo>
                    <a:pt x="2104643" y="233679"/>
                  </a:lnTo>
                  <a:lnTo>
                    <a:pt x="2104643" y="342899"/>
                  </a:lnTo>
                </a:path>
                <a:path w="5318125" h="342900">
                  <a:moveTo>
                    <a:pt x="2161920" y="0"/>
                  </a:moveTo>
                  <a:lnTo>
                    <a:pt x="2161920" y="233679"/>
                  </a:lnTo>
                  <a:lnTo>
                    <a:pt x="0" y="233679"/>
                  </a:lnTo>
                  <a:lnTo>
                    <a:pt x="0" y="342899"/>
                  </a:lnTo>
                </a:path>
              </a:pathLst>
            </a:custGeom>
            <a:ln w="9144">
              <a:solidFill>
                <a:srgbClr val="2BA4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69135" y="3206495"/>
              <a:ext cx="1801367" cy="117347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11807" y="3226307"/>
              <a:ext cx="1720596" cy="1092708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702307" y="3407663"/>
              <a:ext cx="1722120" cy="1092835"/>
            </a:xfrm>
            <a:custGeom>
              <a:avLst/>
              <a:gdLst/>
              <a:ahLst/>
              <a:cxnLst/>
              <a:rect l="l" t="t" r="r" b="b"/>
              <a:pathLst>
                <a:path w="1722120" h="1092835">
                  <a:moveTo>
                    <a:pt x="1612900" y="0"/>
                  </a:moveTo>
                  <a:lnTo>
                    <a:pt x="109219" y="0"/>
                  </a:lnTo>
                  <a:lnTo>
                    <a:pt x="66704" y="8582"/>
                  </a:lnTo>
                  <a:lnTo>
                    <a:pt x="31988" y="31988"/>
                  </a:lnTo>
                  <a:lnTo>
                    <a:pt x="8582" y="66704"/>
                  </a:lnTo>
                  <a:lnTo>
                    <a:pt x="0" y="109220"/>
                  </a:lnTo>
                  <a:lnTo>
                    <a:pt x="0" y="983488"/>
                  </a:lnTo>
                  <a:lnTo>
                    <a:pt x="8582" y="1026003"/>
                  </a:lnTo>
                  <a:lnTo>
                    <a:pt x="31988" y="1060719"/>
                  </a:lnTo>
                  <a:lnTo>
                    <a:pt x="66704" y="1084125"/>
                  </a:lnTo>
                  <a:lnTo>
                    <a:pt x="109219" y="1092708"/>
                  </a:lnTo>
                  <a:lnTo>
                    <a:pt x="1612900" y="1092708"/>
                  </a:lnTo>
                  <a:lnTo>
                    <a:pt x="1655415" y="1084125"/>
                  </a:lnTo>
                  <a:lnTo>
                    <a:pt x="1690131" y="1060719"/>
                  </a:lnTo>
                  <a:lnTo>
                    <a:pt x="1713537" y="1026003"/>
                  </a:lnTo>
                  <a:lnTo>
                    <a:pt x="1722120" y="983488"/>
                  </a:lnTo>
                  <a:lnTo>
                    <a:pt x="1722120" y="109220"/>
                  </a:lnTo>
                  <a:lnTo>
                    <a:pt x="1713537" y="66704"/>
                  </a:lnTo>
                  <a:lnTo>
                    <a:pt x="1690131" y="31988"/>
                  </a:lnTo>
                  <a:lnTo>
                    <a:pt x="1655415" y="8582"/>
                  </a:lnTo>
                  <a:lnTo>
                    <a:pt x="1612900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702307" y="3407663"/>
              <a:ext cx="1722120" cy="1092835"/>
            </a:xfrm>
            <a:custGeom>
              <a:avLst/>
              <a:gdLst/>
              <a:ahLst/>
              <a:cxnLst/>
              <a:rect l="l" t="t" r="r" b="b"/>
              <a:pathLst>
                <a:path w="1722120" h="1092835">
                  <a:moveTo>
                    <a:pt x="0" y="109220"/>
                  </a:moveTo>
                  <a:lnTo>
                    <a:pt x="8582" y="66704"/>
                  </a:lnTo>
                  <a:lnTo>
                    <a:pt x="31988" y="31988"/>
                  </a:lnTo>
                  <a:lnTo>
                    <a:pt x="66704" y="8582"/>
                  </a:lnTo>
                  <a:lnTo>
                    <a:pt x="109219" y="0"/>
                  </a:lnTo>
                  <a:lnTo>
                    <a:pt x="1612900" y="0"/>
                  </a:lnTo>
                  <a:lnTo>
                    <a:pt x="1655415" y="8582"/>
                  </a:lnTo>
                  <a:lnTo>
                    <a:pt x="1690131" y="31988"/>
                  </a:lnTo>
                  <a:lnTo>
                    <a:pt x="1713537" y="66704"/>
                  </a:lnTo>
                  <a:lnTo>
                    <a:pt x="1722120" y="109220"/>
                  </a:lnTo>
                  <a:lnTo>
                    <a:pt x="1722120" y="983488"/>
                  </a:lnTo>
                  <a:lnTo>
                    <a:pt x="1713537" y="1026003"/>
                  </a:lnTo>
                  <a:lnTo>
                    <a:pt x="1690131" y="1060719"/>
                  </a:lnTo>
                  <a:lnTo>
                    <a:pt x="1655415" y="1084125"/>
                  </a:lnTo>
                  <a:lnTo>
                    <a:pt x="1612900" y="1092708"/>
                  </a:lnTo>
                  <a:lnTo>
                    <a:pt x="109219" y="1092708"/>
                  </a:lnTo>
                  <a:lnTo>
                    <a:pt x="66704" y="1084125"/>
                  </a:lnTo>
                  <a:lnTo>
                    <a:pt x="31988" y="1060719"/>
                  </a:lnTo>
                  <a:lnTo>
                    <a:pt x="8582" y="1026003"/>
                  </a:lnTo>
                  <a:lnTo>
                    <a:pt x="0" y="983488"/>
                  </a:lnTo>
                  <a:lnTo>
                    <a:pt x="0" y="109220"/>
                  </a:lnTo>
                  <a:close/>
                </a:path>
              </a:pathLst>
            </a:custGeom>
            <a:ln w="9143">
              <a:solidFill>
                <a:srgbClr val="30B6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3017011" y="2091308"/>
            <a:ext cx="1198880" cy="49149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0650" marR="5080" indent="-108585">
              <a:lnSpc>
                <a:spcPts val="1750"/>
              </a:lnSpc>
              <a:spcBef>
                <a:spcPts val="295"/>
              </a:spcBef>
            </a:pPr>
            <a:r>
              <a:rPr sz="1600" spc="-80" dirty="0">
                <a:latin typeface="Calibri"/>
                <a:cs typeface="Calibri"/>
              </a:rPr>
              <a:t>А</a:t>
            </a:r>
            <a:r>
              <a:rPr sz="1600" spc="-114" dirty="0">
                <a:latin typeface="Calibri"/>
                <a:cs typeface="Calibri"/>
              </a:rPr>
              <a:t>У</a:t>
            </a:r>
            <a:r>
              <a:rPr sz="1600" spc="-10" dirty="0">
                <a:latin typeface="Calibri"/>
                <a:cs typeface="Calibri"/>
              </a:rPr>
              <a:t>ДИ</a:t>
            </a:r>
            <a:r>
              <a:rPr sz="1600" spc="-40" dirty="0">
                <a:latin typeface="Calibri"/>
                <a:cs typeface="Calibri"/>
              </a:rPr>
              <a:t>Т</a:t>
            </a:r>
            <a:r>
              <a:rPr sz="1600" spc="-10" dirty="0">
                <a:latin typeface="Calibri"/>
                <a:cs typeface="Calibri"/>
              </a:rPr>
              <a:t>ОРС</a:t>
            </a:r>
            <a:r>
              <a:rPr sz="1600" dirty="0">
                <a:latin typeface="Calibri"/>
                <a:cs typeface="Calibri"/>
              </a:rPr>
              <a:t>Ь</a:t>
            </a:r>
            <a:r>
              <a:rPr sz="1600" spc="-5" dirty="0">
                <a:latin typeface="Calibri"/>
                <a:cs typeface="Calibri"/>
              </a:rPr>
              <a:t>КІ  </a:t>
            </a:r>
            <a:r>
              <a:rPr sz="1600" spc="-10" dirty="0">
                <a:latin typeface="Calibri"/>
                <a:cs typeface="Calibri"/>
              </a:rPr>
              <a:t>ВИСНОВКИ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957197" y="3462020"/>
            <a:ext cx="1212215" cy="93853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 marR="5080" indent="92710" algn="just">
              <a:lnSpc>
                <a:spcPct val="91600"/>
              </a:lnSpc>
              <a:spcBef>
                <a:spcPts val="254"/>
              </a:spcBef>
            </a:pPr>
            <a:r>
              <a:rPr sz="1600" spc="-10" dirty="0">
                <a:latin typeface="Calibri"/>
                <a:cs typeface="Calibri"/>
              </a:rPr>
              <a:t>безумовно- </a:t>
            </a:r>
            <a:r>
              <a:rPr sz="1600" spc="-5" dirty="0">
                <a:latin typeface="Calibri"/>
                <a:cs typeface="Calibri"/>
              </a:rPr>
              <a:t> позитивний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а</a:t>
            </a:r>
            <a:r>
              <a:rPr sz="1600" spc="-70" dirty="0">
                <a:latin typeface="Calibri"/>
                <a:cs typeface="Calibri"/>
              </a:rPr>
              <a:t>у</a:t>
            </a:r>
            <a:r>
              <a:rPr sz="1600" spc="-10" dirty="0">
                <a:latin typeface="Calibri"/>
                <a:cs typeface="Calibri"/>
              </a:rPr>
              <a:t>ди</a:t>
            </a:r>
            <a:r>
              <a:rPr sz="1600" spc="-15" dirty="0">
                <a:latin typeface="Calibri"/>
                <a:cs typeface="Calibri"/>
              </a:rPr>
              <a:t>т</a:t>
            </a:r>
            <a:r>
              <a:rPr sz="1600" spc="-10" dirty="0">
                <a:latin typeface="Calibri"/>
                <a:cs typeface="Calibri"/>
              </a:rPr>
              <a:t>орс</a:t>
            </a:r>
            <a:r>
              <a:rPr sz="1600" spc="-15" dirty="0">
                <a:latin typeface="Calibri"/>
                <a:cs typeface="Calibri"/>
              </a:rPr>
              <a:t>ь</a:t>
            </a:r>
            <a:r>
              <a:rPr sz="1600" spc="-5" dirty="0">
                <a:latin typeface="Calibri"/>
                <a:cs typeface="Calibri"/>
              </a:rPr>
              <a:t>кий</a:t>
            </a:r>
            <a:endParaRPr sz="1600">
              <a:latin typeface="Calibri"/>
              <a:cs typeface="Calibri"/>
            </a:endParaRPr>
          </a:p>
          <a:p>
            <a:pPr marL="203200">
              <a:lnSpc>
                <a:spcPts val="1750"/>
              </a:lnSpc>
            </a:pPr>
            <a:r>
              <a:rPr sz="1600" spc="-5" dirty="0">
                <a:latin typeface="Calibri"/>
                <a:cs typeface="Calibri"/>
              </a:rPr>
              <a:t>висновок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3572255" y="3206495"/>
            <a:ext cx="1962150" cy="1299210"/>
            <a:chOff x="3572255" y="3206495"/>
            <a:chExt cx="1962150" cy="1299210"/>
          </a:xfrm>
        </p:grpSpPr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72255" y="3206495"/>
              <a:ext cx="1802892" cy="1173479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614927" y="3226307"/>
              <a:ext cx="1722120" cy="1092708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3806951" y="3407663"/>
              <a:ext cx="1722120" cy="1092835"/>
            </a:xfrm>
            <a:custGeom>
              <a:avLst/>
              <a:gdLst/>
              <a:ahLst/>
              <a:cxnLst/>
              <a:rect l="l" t="t" r="r" b="b"/>
              <a:pathLst>
                <a:path w="1722120" h="1092835">
                  <a:moveTo>
                    <a:pt x="1612900" y="0"/>
                  </a:moveTo>
                  <a:lnTo>
                    <a:pt x="109220" y="0"/>
                  </a:lnTo>
                  <a:lnTo>
                    <a:pt x="66704" y="8582"/>
                  </a:lnTo>
                  <a:lnTo>
                    <a:pt x="31988" y="31988"/>
                  </a:lnTo>
                  <a:lnTo>
                    <a:pt x="8582" y="66704"/>
                  </a:lnTo>
                  <a:lnTo>
                    <a:pt x="0" y="109220"/>
                  </a:lnTo>
                  <a:lnTo>
                    <a:pt x="0" y="983488"/>
                  </a:lnTo>
                  <a:lnTo>
                    <a:pt x="8582" y="1026003"/>
                  </a:lnTo>
                  <a:lnTo>
                    <a:pt x="31988" y="1060719"/>
                  </a:lnTo>
                  <a:lnTo>
                    <a:pt x="66704" y="1084125"/>
                  </a:lnTo>
                  <a:lnTo>
                    <a:pt x="109220" y="1092708"/>
                  </a:lnTo>
                  <a:lnTo>
                    <a:pt x="1612900" y="1092708"/>
                  </a:lnTo>
                  <a:lnTo>
                    <a:pt x="1655415" y="1084125"/>
                  </a:lnTo>
                  <a:lnTo>
                    <a:pt x="1690131" y="1060719"/>
                  </a:lnTo>
                  <a:lnTo>
                    <a:pt x="1713537" y="1026003"/>
                  </a:lnTo>
                  <a:lnTo>
                    <a:pt x="1722120" y="983488"/>
                  </a:lnTo>
                  <a:lnTo>
                    <a:pt x="1722120" y="109220"/>
                  </a:lnTo>
                  <a:lnTo>
                    <a:pt x="1713537" y="66704"/>
                  </a:lnTo>
                  <a:lnTo>
                    <a:pt x="1690131" y="31988"/>
                  </a:lnTo>
                  <a:lnTo>
                    <a:pt x="1655415" y="8582"/>
                  </a:lnTo>
                  <a:lnTo>
                    <a:pt x="1612900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806951" y="3407663"/>
              <a:ext cx="1722120" cy="1092835"/>
            </a:xfrm>
            <a:custGeom>
              <a:avLst/>
              <a:gdLst/>
              <a:ahLst/>
              <a:cxnLst/>
              <a:rect l="l" t="t" r="r" b="b"/>
              <a:pathLst>
                <a:path w="1722120" h="1092835">
                  <a:moveTo>
                    <a:pt x="0" y="109220"/>
                  </a:moveTo>
                  <a:lnTo>
                    <a:pt x="8582" y="66704"/>
                  </a:lnTo>
                  <a:lnTo>
                    <a:pt x="31988" y="31988"/>
                  </a:lnTo>
                  <a:lnTo>
                    <a:pt x="66704" y="8582"/>
                  </a:lnTo>
                  <a:lnTo>
                    <a:pt x="109220" y="0"/>
                  </a:lnTo>
                  <a:lnTo>
                    <a:pt x="1612900" y="0"/>
                  </a:lnTo>
                  <a:lnTo>
                    <a:pt x="1655415" y="8582"/>
                  </a:lnTo>
                  <a:lnTo>
                    <a:pt x="1690131" y="31988"/>
                  </a:lnTo>
                  <a:lnTo>
                    <a:pt x="1713537" y="66704"/>
                  </a:lnTo>
                  <a:lnTo>
                    <a:pt x="1722120" y="109220"/>
                  </a:lnTo>
                  <a:lnTo>
                    <a:pt x="1722120" y="983488"/>
                  </a:lnTo>
                  <a:lnTo>
                    <a:pt x="1713537" y="1026003"/>
                  </a:lnTo>
                  <a:lnTo>
                    <a:pt x="1690131" y="1060719"/>
                  </a:lnTo>
                  <a:lnTo>
                    <a:pt x="1655415" y="1084125"/>
                  </a:lnTo>
                  <a:lnTo>
                    <a:pt x="1612900" y="1092708"/>
                  </a:lnTo>
                  <a:lnTo>
                    <a:pt x="109220" y="1092708"/>
                  </a:lnTo>
                  <a:lnTo>
                    <a:pt x="66704" y="1084125"/>
                  </a:lnTo>
                  <a:lnTo>
                    <a:pt x="31988" y="1060719"/>
                  </a:lnTo>
                  <a:lnTo>
                    <a:pt x="8582" y="1026003"/>
                  </a:lnTo>
                  <a:lnTo>
                    <a:pt x="0" y="983488"/>
                  </a:lnTo>
                  <a:lnTo>
                    <a:pt x="0" y="109220"/>
                  </a:lnTo>
                  <a:close/>
                </a:path>
              </a:pathLst>
            </a:custGeom>
            <a:ln w="9144">
              <a:solidFill>
                <a:srgbClr val="30B6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3977766" y="3573907"/>
            <a:ext cx="1380490" cy="71564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 marR="5080" algn="ctr">
              <a:lnSpc>
                <a:spcPct val="91600"/>
              </a:lnSpc>
              <a:spcBef>
                <a:spcPts val="254"/>
              </a:spcBef>
            </a:pPr>
            <a:r>
              <a:rPr sz="1600" spc="-15" dirty="0">
                <a:latin typeface="Calibri"/>
                <a:cs typeface="Calibri"/>
              </a:rPr>
              <a:t>модифікований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аудиторський 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висновок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426673" y="4808184"/>
            <a:ext cx="1951355" cy="1290955"/>
            <a:chOff x="426673" y="4808184"/>
            <a:chExt cx="1951355" cy="1290955"/>
          </a:xfrm>
        </p:grpSpPr>
        <p:pic>
          <p:nvPicPr>
            <p:cNvPr id="27" name="object 2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26673" y="4808184"/>
              <a:ext cx="1783172" cy="115678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60247" y="4818887"/>
              <a:ext cx="1720595" cy="1094232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650747" y="5001767"/>
              <a:ext cx="1722120" cy="1092835"/>
            </a:xfrm>
            <a:custGeom>
              <a:avLst/>
              <a:gdLst/>
              <a:ahLst/>
              <a:cxnLst/>
              <a:rect l="l" t="t" r="r" b="b"/>
              <a:pathLst>
                <a:path w="1722120" h="1092835">
                  <a:moveTo>
                    <a:pt x="1612900" y="0"/>
                  </a:moveTo>
                  <a:lnTo>
                    <a:pt x="109270" y="0"/>
                  </a:lnTo>
                  <a:lnTo>
                    <a:pt x="66736" y="8582"/>
                  </a:lnTo>
                  <a:lnTo>
                    <a:pt x="32003" y="31988"/>
                  </a:lnTo>
                  <a:lnTo>
                    <a:pt x="8586" y="66704"/>
                  </a:lnTo>
                  <a:lnTo>
                    <a:pt x="0" y="109219"/>
                  </a:lnTo>
                  <a:lnTo>
                    <a:pt x="0" y="983437"/>
                  </a:lnTo>
                  <a:lnTo>
                    <a:pt x="8586" y="1025971"/>
                  </a:lnTo>
                  <a:lnTo>
                    <a:pt x="32003" y="1060703"/>
                  </a:lnTo>
                  <a:lnTo>
                    <a:pt x="66736" y="1084121"/>
                  </a:lnTo>
                  <a:lnTo>
                    <a:pt x="109270" y="1092707"/>
                  </a:lnTo>
                  <a:lnTo>
                    <a:pt x="1612900" y="1092707"/>
                  </a:lnTo>
                  <a:lnTo>
                    <a:pt x="1655415" y="1084121"/>
                  </a:lnTo>
                  <a:lnTo>
                    <a:pt x="1690131" y="1060703"/>
                  </a:lnTo>
                  <a:lnTo>
                    <a:pt x="1713537" y="1025971"/>
                  </a:lnTo>
                  <a:lnTo>
                    <a:pt x="1722120" y="983437"/>
                  </a:lnTo>
                  <a:lnTo>
                    <a:pt x="1722120" y="109219"/>
                  </a:lnTo>
                  <a:lnTo>
                    <a:pt x="1713537" y="66704"/>
                  </a:lnTo>
                  <a:lnTo>
                    <a:pt x="1690131" y="31988"/>
                  </a:lnTo>
                  <a:lnTo>
                    <a:pt x="1655415" y="8582"/>
                  </a:lnTo>
                  <a:lnTo>
                    <a:pt x="1612900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50747" y="5001767"/>
              <a:ext cx="1722120" cy="1092835"/>
            </a:xfrm>
            <a:custGeom>
              <a:avLst/>
              <a:gdLst/>
              <a:ahLst/>
              <a:cxnLst/>
              <a:rect l="l" t="t" r="r" b="b"/>
              <a:pathLst>
                <a:path w="1722120" h="1092835">
                  <a:moveTo>
                    <a:pt x="0" y="109219"/>
                  </a:moveTo>
                  <a:lnTo>
                    <a:pt x="8586" y="66704"/>
                  </a:lnTo>
                  <a:lnTo>
                    <a:pt x="32003" y="31988"/>
                  </a:lnTo>
                  <a:lnTo>
                    <a:pt x="66736" y="8582"/>
                  </a:lnTo>
                  <a:lnTo>
                    <a:pt x="109270" y="0"/>
                  </a:lnTo>
                  <a:lnTo>
                    <a:pt x="1612900" y="0"/>
                  </a:lnTo>
                  <a:lnTo>
                    <a:pt x="1655415" y="8582"/>
                  </a:lnTo>
                  <a:lnTo>
                    <a:pt x="1690131" y="31988"/>
                  </a:lnTo>
                  <a:lnTo>
                    <a:pt x="1713537" y="66704"/>
                  </a:lnTo>
                  <a:lnTo>
                    <a:pt x="1722120" y="109219"/>
                  </a:lnTo>
                  <a:lnTo>
                    <a:pt x="1722120" y="983437"/>
                  </a:lnTo>
                  <a:lnTo>
                    <a:pt x="1713537" y="1025971"/>
                  </a:lnTo>
                  <a:lnTo>
                    <a:pt x="1690131" y="1060703"/>
                  </a:lnTo>
                  <a:lnTo>
                    <a:pt x="1655415" y="1084121"/>
                  </a:lnTo>
                  <a:lnTo>
                    <a:pt x="1612900" y="1092707"/>
                  </a:lnTo>
                  <a:lnTo>
                    <a:pt x="109270" y="1092707"/>
                  </a:lnTo>
                  <a:lnTo>
                    <a:pt x="66736" y="1084121"/>
                  </a:lnTo>
                  <a:lnTo>
                    <a:pt x="32003" y="1060703"/>
                  </a:lnTo>
                  <a:lnTo>
                    <a:pt x="8586" y="1025971"/>
                  </a:lnTo>
                  <a:lnTo>
                    <a:pt x="0" y="983437"/>
                  </a:lnTo>
                  <a:lnTo>
                    <a:pt x="0" y="109219"/>
                  </a:lnTo>
                  <a:close/>
                </a:path>
              </a:pathLst>
            </a:custGeom>
            <a:ln w="9144">
              <a:solidFill>
                <a:srgbClr val="30B6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735888" y="5279516"/>
            <a:ext cx="1551940" cy="49149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250190" marR="5080" indent="-238125">
              <a:lnSpc>
                <a:spcPts val="1750"/>
              </a:lnSpc>
              <a:spcBef>
                <a:spcPts val="295"/>
              </a:spcBef>
            </a:pPr>
            <a:r>
              <a:rPr sz="1600" spc="-5" dirty="0">
                <a:latin typeface="Calibri"/>
                <a:cs typeface="Calibri"/>
              </a:rPr>
              <a:t>з </a:t>
            </a:r>
            <a:r>
              <a:rPr sz="1600" spc="-10" dirty="0">
                <a:latin typeface="Calibri"/>
                <a:cs typeface="Calibri"/>
              </a:rPr>
              <a:t>пояснювальним </a:t>
            </a:r>
            <a:r>
              <a:rPr sz="1600" spc="-35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параграфом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2529801" y="4808184"/>
            <a:ext cx="1951355" cy="1290955"/>
            <a:chOff x="2529801" y="4808184"/>
            <a:chExt cx="1951355" cy="1290955"/>
          </a:xfrm>
        </p:grpSpPr>
        <p:pic>
          <p:nvPicPr>
            <p:cNvPr id="33" name="object 3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529801" y="4808184"/>
              <a:ext cx="1784680" cy="1156786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563368" y="4818887"/>
              <a:ext cx="1722120" cy="1094232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2755392" y="5001767"/>
              <a:ext cx="1720850" cy="1092835"/>
            </a:xfrm>
            <a:custGeom>
              <a:avLst/>
              <a:gdLst/>
              <a:ahLst/>
              <a:cxnLst/>
              <a:rect l="l" t="t" r="r" b="b"/>
              <a:pathLst>
                <a:path w="1720850" h="1092835">
                  <a:moveTo>
                    <a:pt x="1611375" y="0"/>
                  </a:moveTo>
                  <a:lnTo>
                    <a:pt x="109219" y="0"/>
                  </a:lnTo>
                  <a:lnTo>
                    <a:pt x="66704" y="8582"/>
                  </a:lnTo>
                  <a:lnTo>
                    <a:pt x="31988" y="31988"/>
                  </a:lnTo>
                  <a:lnTo>
                    <a:pt x="8582" y="66704"/>
                  </a:lnTo>
                  <a:lnTo>
                    <a:pt x="0" y="109219"/>
                  </a:lnTo>
                  <a:lnTo>
                    <a:pt x="0" y="983437"/>
                  </a:lnTo>
                  <a:lnTo>
                    <a:pt x="8582" y="1025971"/>
                  </a:lnTo>
                  <a:lnTo>
                    <a:pt x="31988" y="1060703"/>
                  </a:lnTo>
                  <a:lnTo>
                    <a:pt x="66704" y="1084121"/>
                  </a:lnTo>
                  <a:lnTo>
                    <a:pt x="109219" y="1092707"/>
                  </a:lnTo>
                  <a:lnTo>
                    <a:pt x="1611375" y="1092707"/>
                  </a:lnTo>
                  <a:lnTo>
                    <a:pt x="1653891" y="1084121"/>
                  </a:lnTo>
                  <a:lnTo>
                    <a:pt x="1688607" y="1060703"/>
                  </a:lnTo>
                  <a:lnTo>
                    <a:pt x="1712013" y="1025971"/>
                  </a:lnTo>
                  <a:lnTo>
                    <a:pt x="1720595" y="983437"/>
                  </a:lnTo>
                  <a:lnTo>
                    <a:pt x="1720595" y="109219"/>
                  </a:lnTo>
                  <a:lnTo>
                    <a:pt x="1712013" y="66704"/>
                  </a:lnTo>
                  <a:lnTo>
                    <a:pt x="1688607" y="31988"/>
                  </a:lnTo>
                  <a:lnTo>
                    <a:pt x="1653891" y="8582"/>
                  </a:lnTo>
                  <a:lnTo>
                    <a:pt x="1611375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755392" y="5001767"/>
              <a:ext cx="1720850" cy="1092835"/>
            </a:xfrm>
            <a:custGeom>
              <a:avLst/>
              <a:gdLst/>
              <a:ahLst/>
              <a:cxnLst/>
              <a:rect l="l" t="t" r="r" b="b"/>
              <a:pathLst>
                <a:path w="1720850" h="1092835">
                  <a:moveTo>
                    <a:pt x="0" y="109219"/>
                  </a:moveTo>
                  <a:lnTo>
                    <a:pt x="8582" y="66704"/>
                  </a:lnTo>
                  <a:lnTo>
                    <a:pt x="31988" y="31988"/>
                  </a:lnTo>
                  <a:lnTo>
                    <a:pt x="66704" y="8582"/>
                  </a:lnTo>
                  <a:lnTo>
                    <a:pt x="109219" y="0"/>
                  </a:lnTo>
                  <a:lnTo>
                    <a:pt x="1611375" y="0"/>
                  </a:lnTo>
                  <a:lnTo>
                    <a:pt x="1653891" y="8582"/>
                  </a:lnTo>
                  <a:lnTo>
                    <a:pt x="1688607" y="31988"/>
                  </a:lnTo>
                  <a:lnTo>
                    <a:pt x="1712013" y="66704"/>
                  </a:lnTo>
                  <a:lnTo>
                    <a:pt x="1720595" y="109219"/>
                  </a:lnTo>
                  <a:lnTo>
                    <a:pt x="1720595" y="983437"/>
                  </a:lnTo>
                  <a:lnTo>
                    <a:pt x="1712013" y="1025971"/>
                  </a:lnTo>
                  <a:lnTo>
                    <a:pt x="1688607" y="1060703"/>
                  </a:lnTo>
                  <a:lnTo>
                    <a:pt x="1653891" y="1084121"/>
                  </a:lnTo>
                  <a:lnTo>
                    <a:pt x="1611375" y="1092707"/>
                  </a:lnTo>
                  <a:lnTo>
                    <a:pt x="109219" y="1092707"/>
                  </a:lnTo>
                  <a:lnTo>
                    <a:pt x="66704" y="1084121"/>
                  </a:lnTo>
                  <a:lnTo>
                    <a:pt x="31988" y="1060703"/>
                  </a:lnTo>
                  <a:lnTo>
                    <a:pt x="8582" y="1025971"/>
                  </a:lnTo>
                  <a:lnTo>
                    <a:pt x="0" y="983437"/>
                  </a:lnTo>
                  <a:lnTo>
                    <a:pt x="0" y="109219"/>
                  </a:lnTo>
                  <a:close/>
                </a:path>
              </a:pathLst>
            </a:custGeom>
            <a:ln w="9143">
              <a:solidFill>
                <a:srgbClr val="30B6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3076448" y="5168010"/>
            <a:ext cx="1081405" cy="71564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5080" indent="106680">
              <a:lnSpc>
                <a:spcPts val="1750"/>
              </a:lnSpc>
              <a:spcBef>
                <a:spcPts val="295"/>
              </a:spcBef>
            </a:pPr>
            <a:r>
              <a:rPr sz="1600" spc="-5" dirty="0">
                <a:latin typeface="Calibri"/>
                <a:cs typeface="Calibri"/>
              </a:rPr>
              <a:t>з </a:t>
            </a:r>
            <a:r>
              <a:rPr sz="1600" spc="-10" dirty="0">
                <a:latin typeface="Calibri"/>
                <a:cs typeface="Calibri"/>
              </a:rPr>
              <a:t>умовно- </a:t>
            </a:r>
            <a:r>
              <a:rPr sz="1600" spc="-5" dirty="0">
                <a:latin typeface="Calibri"/>
                <a:cs typeface="Calibri"/>
              </a:rPr>
              <a:t> по</a:t>
            </a:r>
            <a:r>
              <a:rPr sz="1600" spc="-15" dirty="0">
                <a:latin typeface="Calibri"/>
                <a:cs typeface="Calibri"/>
              </a:rPr>
              <a:t>з</a:t>
            </a:r>
            <a:r>
              <a:rPr sz="1600" spc="-5" dirty="0">
                <a:latin typeface="Calibri"/>
                <a:cs typeface="Calibri"/>
              </a:rPr>
              <a:t>и</a:t>
            </a:r>
            <a:r>
              <a:rPr sz="1600" dirty="0">
                <a:latin typeface="Calibri"/>
                <a:cs typeface="Calibri"/>
              </a:rPr>
              <a:t>т</a:t>
            </a:r>
            <a:r>
              <a:rPr sz="1600" spc="-5" dirty="0">
                <a:latin typeface="Calibri"/>
                <a:cs typeface="Calibri"/>
              </a:rPr>
              <a:t>ивною</a:t>
            </a:r>
            <a:endParaRPr sz="1600">
              <a:latin typeface="Calibri"/>
              <a:cs typeface="Calibri"/>
            </a:endParaRPr>
          </a:p>
          <a:p>
            <a:pPr marL="198120">
              <a:lnSpc>
                <a:spcPts val="1735"/>
              </a:lnSpc>
            </a:pPr>
            <a:r>
              <a:rPr sz="1600" spc="-15" dirty="0">
                <a:latin typeface="Calibri"/>
                <a:cs typeface="Calibri"/>
              </a:rPr>
              <a:t>думкою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4634437" y="4808184"/>
            <a:ext cx="1951355" cy="1290955"/>
            <a:chOff x="4634437" y="4808184"/>
            <a:chExt cx="1951355" cy="1290955"/>
          </a:xfrm>
        </p:grpSpPr>
        <p:pic>
          <p:nvPicPr>
            <p:cNvPr id="39" name="object 3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634437" y="4808184"/>
              <a:ext cx="1783172" cy="1156786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668011" y="4818887"/>
              <a:ext cx="1720596" cy="1094232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4858511" y="5001767"/>
              <a:ext cx="1722120" cy="1092835"/>
            </a:xfrm>
            <a:custGeom>
              <a:avLst/>
              <a:gdLst/>
              <a:ahLst/>
              <a:cxnLst/>
              <a:rect l="l" t="t" r="r" b="b"/>
              <a:pathLst>
                <a:path w="1722120" h="1092835">
                  <a:moveTo>
                    <a:pt x="1612900" y="0"/>
                  </a:moveTo>
                  <a:lnTo>
                    <a:pt x="109220" y="0"/>
                  </a:lnTo>
                  <a:lnTo>
                    <a:pt x="66704" y="8582"/>
                  </a:lnTo>
                  <a:lnTo>
                    <a:pt x="31988" y="31988"/>
                  </a:lnTo>
                  <a:lnTo>
                    <a:pt x="8582" y="66704"/>
                  </a:lnTo>
                  <a:lnTo>
                    <a:pt x="0" y="109219"/>
                  </a:lnTo>
                  <a:lnTo>
                    <a:pt x="0" y="983437"/>
                  </a:lnTo>
                  <a:lnTo>
                    <a:pt x="8582" y="1025971"/>
                  </a:lnTo>
                  <a:lnTo>
                    <a:pt x="31988" y="1060703"/>
                  </a:lnTo>
                  <a:lnTo>
                    <a:pt x="66704" y="1084121"/>
                  </a:lnTo>
                  <a:lnTo>
                    <a:pt x="109220" y="1092707"/>
                  </a:lnTo>
                  <a:lnTo>
                    <a:pt x="1612900" y="1092707"/>
                  </a:lnTo>
                  <a:lnTo>
                    <a:pt x="1655415" y="1084121"/>
                  </a:lnTo>
                  <a:lnTo>
                    <a:pt x="1690131" y="1060703"/>
                  </a:lnTo>
                  <a:lnTo>
                    <a:pt x="1713537" y="1025971"/>
                  </a:lnTo>
                  <a:lnTo>
                    <a:pt x="1722119" y="983437"/>
                  </a:lnTo>
                  <a:lnTo>
                    <a:pt x="1722119" y="109219"/>
                  </a:lnTo>
                  <a:lnTo>
                    <a:pt x="1713537" y="66704"/>
                  </a:lnTo>
                  <a:lnTo>
                    <a:pt x="1690131" y="31988"/>
                  </a:lnTo>
                  <a:lnTo>
                    <a:pt x="1655415" y="8582"/>
                  </a:lnTo>
                  <a:lnTo>
                    <a:pt x="1612900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858511" y="5001767"/>
              <a:ext cx="1722120" cy="1092835"/>
            </a:xfrm>
            <a:custGeom>
              <a:avLst/>
              <a:gdLst/>
              <a:ahLst/>
              <a:cxnLst/>
              <a:rect l="l" t="t" r="r" b="b"/>
              <a:pathLst>
                <a:path w="1722120" h="1092835">
                  <a:moveTo>
                    <a:pt x="0" y="109219"/>
                  </a:moveTo>
                  <a:lnTo>
                    <a:pt x="8582" y="66704"/>
                  </a:lnTo>
                  <a:lnTo>
                    <a:pt x="31988" y="31988"/>
                  </a:lnTo>
                  <a:lnTo>
                    <a:pt x="66704" y="8582"/>
                  </a:lnTo>
                  <a:lnTo>
                    <a:pt x="109220" y="0"/>
                  </a:lnTo>
                  <a:lnTo>
                    <a:pt x="1612900" y="0"/>
                  </a:lnTo>
                  <a:lnTo>
                    <a:pt x="1655415" y="8582"/>
                  </a:lnTo>
                  <a:lnTo>
                    <a:pt x="1690131" y="31988"/>
                  </a:lnTo>
                  <a:lnTo>
                    <a:pt x="1713537" y="66704"/>
                  </a:lnTo>
                  <a:lnTo>
                    <a:pt x="1722119" y="109219"/>
                  </a:lnTo>
                  <a:lnTo>
                    <a:pt x="1722119" y="983437"/>
                  </a:lnTo>
                  <a:lnTo>
                    <a:pt x="1713537" y="1025971"/>
                  </a:lnTo>
                  <a:lnTo>
                    <a:pt x="1690131" y="1060703"/>
                  </a:lnTo>
                  <a:lnTo>
                    <a:pt x="1655415" y="1084121"/>
                  </a:lnTo>
                  <a:lnTo>
                    <a:pt x="1612900" y="1092707"/>
                  </a:lnTo>
                  <a:lnTo>
                    <a:pt x="109220" y="1092707"/>
                  </a:lnTo>
                  <a:lnTo>
                    <a:pt x="66704" y="1084121"/>
                  </a:lnTo>
                  <a:lnTo>
                    <a:pt x="31988" y="1060703"/>
                  </a:lnTo>
                  <a:lnTo>
                    <a:pt x="8582" y="1025971"/>
                  </a:lnTo>
                  <a:lnTo>
                    <a:pt x="0" y="983437"/>
                  </a:lnTo>
                  <a:lnTo>
                    <a:pt x="0" y="109219"/>
                  </a:lnTo>
                  <a:close/>
                </a:path>
              </a:pathLst>
            </a:custGeom>
            <a:ln w="9144">
              <a:solidFill>
                <a:srgbClr val="30B6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5130546" y="5279516"/>
            <a:ext cx="1181735" cy="49149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248285" marR="5080" indent="-236220">
              <a:lnSpc>
                <a:spcPts val="1750"/>
              </a:lnSpc>
              <a:spcBef>
                <a:spcPts val="295"/>
              </a:spcBef>
            </a:pPr>
            <a:r>
              <a:rPr sz="1600" spc="-5" dirty="0">
                <a:latin typeface="Calibri"/>
                <a:cs typeface="Calibri"/>
              </a:rPr>
              <a:t>з</a:t>
            </a:r>
            <a:r>
              <a:rPr sz="1600" spc="-7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негативною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думкою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6737565" y="4808184"/>
            <a:ext cx="1951355" cy="1290955"/>
            <a:chOff x="6737565" y="4808184"/>
            <a:chExt cx="1951355" cy="1290955"/>
          </a:xfrm>
        </p:grpSpPr>
        <p:pic>
          <p:nvPicPr>
            <p:cNvPr id="45" name="object 4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737565" y="4808184"/>
              <a:ext cx="1784680" cy="1156786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771131" y="4818887"/>
              <a:ext cx="1722120" cy="1094232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6963155" y="5001767"/>
              <a:ext cx="1720850" cy="1092835"/>
            </a:xfrm>
            <a:custGeom>
              <a:avLst/>
              <a:gdLst/>
              <a:ahLst/>
              <a:cxnLst/>
              <a:rect l="l" t="t" r="r" b="b"/>
              <a:pathLst>
                <a:path w="1720850" h="1092835">
                  <a:moveTo>
                    <a:pt x="1611376" y="0"/>
                  </a:moveTo>
                  <a:lnTo>
                    <a:pt x="109220" y="0"/>
                  </a:lnTo>
                  <a:lnTo>
                    <a:pt x="66704" y="8582"/>
                  </a:lnTo>
                  <a:lnTo>
                    <a:pt x="31988" y="31988"/>
                  </a:lnTo>
                  <a:lnTo>
                    <a:pt x="8582" y="66704"/>
                  </a:lnTo>
                  <a:lnTo>
                    <a:pt x="0" y="109219"/>
                  </a:lnTo>
                  <a:lnTo>
                    <a:pt x="0" y="983437"/>
                  </a:lnTo>
                  <a:lnTo>
                    <a:pt x="8582" y="1025971"/>
                  </a:lnTo>
                  <a:lnTo>
                    <a:pt x="31988" y="1060703"/>
                  </a:lnTo>
                  <a:lnTo>
                    <a:pt x="66704" y="1084121"/>
                  </a:lnTo>
                  <a:lnTo>
                    <a:pt x="109220" y="1092707"/>
                  </a:lnTo>
                  <a:lnTo>
                    <a:pt x="1611376" y="1092707"/>
                  </a:lnTo>
                  <a:lnTo>
                    <a:pt x="1653891" y="1084121"/>
                  </a:lnTo>
                  <a:lnTo>
                    <a:pt x="1688607" y="1060703"/>
                  </a:lnTo>
                  <a:lnTo>
                    <a:pt x="1712013" y="1025971"/>
                  </a:lnTo>
                  <a:lnTo>
                    <a:pt x="1720596" y="983437"/>
                  </a:lnTo>
                  <a:lnTo>
                    <a:pt x="1720596" y="109219"/>
                  </a:lnTo>
                  <a:lnTo>
                    <a:pt x="1712013" y="66704"/>
                  </a:lnTo>
                  <a:lnTo>
                    <a:pt x="1688607" y="31988"/>
                  </a:lnTo>
                  <a:lnTo>
                    <a:pt x="1653891" y="8582"/>
                  </a:lnTo>
                  <a:lnTo>
                    <a:pt x="1611376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6963155" y="5001767"/>
              <a:ext cx="1720850" cy="1092835"/>
            </a:xfrm>
            <a:custGeom>
              <a:avLst/>
              <a:gdLst/>
              <a:ahLst/>
              <a:cxnLst/>
              <a:rect l="l" t="t" r="r" b="b"/>
              <a:pathLst>
                <a:path w="1720850" h="1092835">
                  <a:moveTo>
                    <a:pt x="0" y="109219"/>
                  </a:moveTo>
                  <a:lnTo>
                    <a:pt x="8582" y="66704"/>
                  </a:lnTo>
                  <a:lnTo>
                    <a:pt x="31988" y="31988"/>
                  </a:lnTo>
                  <a:lnTo>
                    <a:pt x="66704" y="8582"/>
                  </a:lnTo>
                  <a:lnTo>
                    <a:pt x="109220" y="0"/>
                  </a:lnTo>
                  <a:lnTo>
                    <a:pt x="1611376" y="0"/>
                  </a:lnTo>
                  <a:lnTo>
                    <a:pt x="1653891" y="8582"/>
                  </a:lnTo>
                  <a:lnTo>
                    <a:pt x="1688607" y="31988"/>
                  </a:lnTo>
                  <a:lnTo>
                    <a:pt x="1712013" y="66704"/>
                  </a:lnTo>
                  <a:lnTo>
                    <a:pt x="1720596" y="109219"/>
                  </a:lnTo>
                  <a:lnTo>
                    <a:pt x="1720596" y="983437"/>
                  </a:lnTo>
                  <a:lnTo>
                    <a:pt x="1712013" y="1025971"/>
                  </a:lnTo>
                  <a:lnTo>
                    <a:pt x="1688607" y="1060703"/>
                  </a:lnTo>
                  <a:lnTo>
                    <a:pt x="1653891" y="1084121"/>
                  </a:lnTo>
                  <a:lnTo>
                    <a:pt x="1611376" y="1092707"/>
                  </a:lnTo>
                  <a:lnTo>
                    <a:pt x="109220" y="1092707"/>
                  </a:lnTo>
                  <a:lnTo>
                    <a:pt x="66704" y="1084121"/>
                  </a:lnTo>
                  <a:lnTo>
                    <a:pt x="31988" y="1060703"/>
                  </a:lnTo>
                  <a:lnTo>
                    <a:pt x="8582" y="1025971"/>
                  </a:lnTo>
                  <a:lnTo>
                    <a:pt x="0" y="983437"/>
                  </a:lnTo>
                  <a:lnTo>
                    <a:pt x="0" y="109219"/>
                  </a:lnTo>
                  <a:close/>
                </a:path>
              </a:pathLst>
            </a:custGeom>
            <a:ln w="9143">
              <a:solidFill>
                <a:srgbClr val="30B6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7167753" y="5168010"/>
            <a:ext cx="1313180" cy="71564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065" marR="5080" algn="ctr">
              <a:lnSpc>
                <a:spcPct val="91600"/>
              </a:lnSpc>
              <a:spcBef>
                <a:spcPts val="254"/>
              </a:spcBef>
            </a:pPr>
            <a:r>
              <a:rPr sz="1600" spc="-5" dirty="0">
                <a:latin typeface="Calibri"/>
                <a:cs typeface="Calibri"/>
              </a:rPr>
              <a:t>з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відмовою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від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надання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висновку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50" name="object 5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6083808" y="0"/>
            <a:ext cx="3060191" cy="421233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5a0c8a7-fc69-4d5c-a47a-78898665c738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67EDF1E5197B5E41BF7D5F14A7663C21" ma:contentTypeVersion="16" ma:contentTypeDescription="Создание документа." ma:contentTypeScope="" ma:versionID="ab1fa7de93412395dd3ff95e7101e9f5">
  <xsd:schema xmlns:xsd="http://www.w3.org/2001/XMLSchema" xmlns:xs="http://www.w3.org/2001/XMLSchema" xmlns:p="http://schemas.microsoft.com/office/2006/metadata/properties" xmlns:ns3="75a0c8a7-fc69-4d5c-a47a-78898665c738" xmlns:ns4="e4fab1dd-03fa-4b8b-a663-4f24aa6e222b" targetNamespace="http://schemas.microsoft.com/office/2006/metadata/properties" ma:root="true" ma:fieldsID="1f5adde95e4f895f2ede8969b50002a7" ns3:_="" ns4:_="">
    <xsd:import namespace="75a0c8a7-fc69-4d5c-a47a-78898665c738"/>
    <xsd:import namespace="e4fab1dd-03fa-4b8b-a663-4f24aa6e222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a0c8a7-fc69-4d5c-a47a-78898665c7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  <xsd:element name="MediaServiceObjectDetectorVersions" ma:index="1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19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fab1dd-03fa-4b8b-a663-4f24aa6e222b" elementFormDefault="qualified">
    <xsd:import namespace="http://schemas.microsoft.com/office/2006/documentManagement/types"/>
    <xsd:import namespace="http://schemas.microsoft.com/office/infopath/2007/PartnerControls"/>
    <xsd:element name="SharedWithUsers" ma:index="20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2" nillable="true" ma:displayName="Хэш подсказки о совместном доступе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1C65A59-6B67-4B75-A4C5-544B37E7CFB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A3C5B43-2238-4113-98DC-B6510E1B82FF}">
  <ds:schemaRefs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purl.org/dc/terms/"/>
    <ds:schemaRef ds:uri="75a0c8a7-fc69-4d5c-a47a-78898665c738"/>
    <ds:schemaRef ds:uri="http://schemas.openxmlformats.org/package/2006/metadata/core-properties"/>
    <ds:schemaRef ds:uri="e4fab1dd-03fa-4b8b-a663-4f24aa6e222b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3C0892F-1959-40BA-9370-79D5AD21F85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5a0c8a7-fc69-4d5c-a47a-78898665c738"/>
    <ds:schemaRef ds:uri="e4fab1dd-03fa-4b8b-a663-4f24aa6e222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2535</TotalTime>
  <Words>4511</Words>
  <Application>Microsoft Office PowerPoint</Application>
  <PresentationFormat>Екран (4:3)</PresentationFormat>
  <Paragraphs>997</Paragraphs>
  <Slides>70</Slides>
  <Notes>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70</vt:i4>
      </vt:variant>
    </vt:vector>
  </HeadingPairs>
  <TitlesOfParts>
    <vt:vector size="78" baseType="lpstr">
      <vt:lpstr>Arial</vt:lpstr>
      <vt:lpstr>Arial Black</vt:lpstr>
      <vt:lpstr>Calibri</vt:lpstr>
      <vt:lpstr>Comic Sans MS</vt:lpstr>
      <vt:lpstr>Microsoft Sans Serif</vt:lpstr>
      <vt:lpstr>Sylfaen</vt:lpstr>
      <vt:lpstr>Times New Roman</vt:lpstr>
      <vt:lpstr>Office Theme</vt:lpstr>
      <vt:lpstr>Презентація PowerPoint</vt:lpstr>
      <vt:lpstr>Література:</vt:lpstr>
      <vt:lpstr>Презентація PowerPoint</vt:lpstr>
      <vt:lpstr>Сучасне розуміння  поняття</vt:lpstr>
      <vt:lpstr>Система господарського контролю в Україні</vt:lpstr>
      <vt:lpstr>Обгрунтування необхідності аудиту</vt:lpstr>
      <vt:lpstr>Презентація PowerPoint</vt:lpstr>
      <vt:lpstr>Історія виникнення та розвитку аудиту у світі</vt:lpstr>
      <vt:lpstr>Становлення вітчизняного аудиту</vt:lpstr>
      <vt:lpstr>Презентація PowerPoint</vt:lpstr>
      <vt:lpstr>Основні завдання аудиту</vt:lpstr>
      <vt:lpstr>Принципи аудиту</vt:lpstr>
      <vt:lpstr>Організаційні форми та види аудиту :</vt:lpstr>
      <vt:lpstr>Супутні послуги</vt:lpstr>
      <vt:lpstr>Обов’язковий аудит</vt:lpstr>
      <vt:lpstr>Аудит на відповідність</vt:lpstr>
      <vt:lpstr>Операційний аудит</vt:lpstr>
      <vt:lpstr>Принципові відмінності внутрішнього та  зовнішнього аудиту</vt:lpstr>
      <vt:lpstr> Ліцензований аудит – </vt:lpstr>
      <vt:lpstr> Управлінський аудит  </vt:lpstr>
      <vt:lpstr>Принципові відмінності ліцензованого та управлінського аудиту </vt:lpstr>
      <vt:lpstr>Переваги вживанню терміну  "управлінський аудит" </vt:lpstr>
      <vt:lpstr>Функціональні завдання аудиторів</vt:lpstr>
      <vt:lpstr>Презентація PowerPoint</vt:lpstr>
      <vt:lpstr>Процес регулювання аудиторської діяльності </vt:lpstr>
      <vt:lpstr>Процес регулювання аудиторської діяльності в Україні </vt:lpstr>
      <vt:lpstr>Основні нормативно-правові акти:</vt:lpstr>
      <vt:lpstr>Презентація PowerPoint</vt:lpstr>
      <vt:lpstr>Презентація PowerPoint</vt:lpstr>
      <vt:lpstr>Аудиторська палата України (АПУ)</vt:lpstr>
      <vt:lpstr>Спілка аудиторів України (САУ) –  це громадське об'єднання, яке об'єднує на добровільних засадах чинних аудиторів</vt:lpstr>
      <vt:lpstr>Презентація PowerPoint</vt:lpstr>
      <vt:lpstr>Стандарти аудиту </vt:lpstr>
      <vt:lpstr>Аудиторська фірма</vt:lpstr>
      <vt:lpstr>Реєстр аудиторських фірм та аудиторів – офіційна загальнодержавна база даних, що містить інформацію про  аудиторські фірми та аудиторів, які займаються аудиторською діяльністю  індивідуально як фізичні особи-підприємці.</vt:lpstr>
      <vt:lpstr>До Реєстру включаються такі суб’єкти  аудиторської діяльності</vt:lpstr>
      <vt:lpstr>АУДИТОР</vt:lpstr>
      <vt:lpstr>Сертифікат аудитора –  це офіційний документ, який засвідчує рівень професійних знань, необхідних для здійснення аудиту підприємств різних форм власності та території України.</vt:lpstr>
      <vt:lpstr>Порядок отримання дозволу на здійснення  аудиторської діяльності. Вимоги до аудиторів</vt:lpstr>
      <vt:lpstr>Кодекс етики професійних бухгалтерів </vt:lpstr>
      <vt:lpstr>Міжнародний освітній стандарт 8 "Вимоги щодо компетентності для професіоналів з аудиту" виданий Міжнародною федерацією бухгалтерів  надає характеристику основних визначень, які застосовуються до професіоналів з аудиту.</vt:lpstr>
      <vt:lpstr>Перелік послуг, які можуть надавати аудитори (аудиторські фірми)</vt:lpstr>
      <vt:lpstr>Перелік послуг, які можуть надавати аудитори (аудиторські фірми)</vt:lpstr>
      <vt:lpstr>Вимоги до аудиторських фірм</vt:lpstr>
      <vt:lpstr>Права та обовʾязки аудиторів та аудиторських фірми</vt:lpstr>
      <vt:lpstr>Обмеження під час аудиту</vt:lpstr>
      <vt:lpstr>Презентація PowerPoint</vt:lpstr>
      <vt:lpstr>Методичне та інформаційне  забезпечення аудиторської  діяльності. Планування аудиту</vt:lpstr>
      <vt:lpstr>Договір про надання аудиторських послуг</vt:lpstr>
      <vt:lpstr>Договір про надання аудиторських послуг</vt:lpstr>
      <vt:lpstr>Аудиторський звіт  документ, підготовлений суб’єктом аудиторської діяльності відповідно до міжнародних стандартів аудиту (МСА) та вимог законодавства за результатами аудиту фінансової звітності  </vt:lpstr>
      <vt:lpstr>Планування аудиту управлінської діяльності</vt:lpstr>
      <vt:lpstr>Презентація PowerPoint</vt:lpstr>
      <vt:lpstr>Планування аудиторської перевірки</vt:lpstr>
      <vt:lpstr>Етапи планування аудиту</vt:lpstr>
      <vt:lpstr>Процедура домовленості  на проведення аудиту</vt:lpstr>
      <vt:lpstr>Лист-пропозиція</vt:lpstr>
      <vt:lpstr>Структура договору на проведення аудиту</vt:lpstr>
      <vt:lpstr>Аудиторські процедури -   система методичних дій аудитора, спрямованих на отримання достатніх і надійних доказів щодо об’єктів аудиту</vt:lpstr>
      <vt:lpstr>Презентація PowerPoint</vt:lpstr>
      <vt:lpstr>Методичні прийоми аудиту</vt:lpstr>
      <vt:lpstr>Фактична перевірка – перевірка кількісного та якісного стану об’єктів</vt:lpstr>
      <vt:lpstr>Інформаційне забезпечення аудиту</vt:lpstr>
      <vt:lpstr>Етапи аудиторської перевірки</vt:lpstr>
      <vt:lpstr>Ризики в аудиті</vt:lpstr>
      <vt:lpstr>Аудиторські докази та  робочі документи аудитора</vt:lpstr>
      <vt:lpstr>Аудиторські докази</vt:lpstr>
      <vt:lpstr>Методика отримання аудиторських  доказів</vt:lpstr>
      <vt:lpstr>Робочі документи аудитора</vt:lpstr>
      <vt:lpstr>Види аудиторських  висновків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Sara Yasmeen (Wipro Technologies)</dc:creator>
  <cp:lastModifiedBy>Князькова Валентина Яківна</cp:lastModifiedBy>
  <cp:revision>56</cp:revision>
  <dcterms:created xsi:type="dcterms:W3CDTF">2024-09-20T08:42:53Z</dcterms:created>
  <dcterms:modified xsi:type="dcterms:W3CDTF">2024-10-02T10:59:36Z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2018-05-29T00:00:00Z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2024-09-20T00:00:00Z</vt:filetime>
  </property>
  <property fmtid="{D5CDD505-2E9C-101B-9397-08002B2CF9AE}" pid="5" name="ContentTypeId">
    <vt:lpwstr>0x01010067EDF1E5197B5E41BF7D5F14A7663C21</vt:lpwstr>
  </property>
</Properties>
</file>