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1" r:id="rId1"/>
  </p:sldMasterIdLst>
  <p:notesMasterIdLst>
    <p:notesMasterId r:id="rId54"/>
  </p:notesMasterIdLst>
  <p:sldIdLst>
    <p:sldId id="30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ліна Анатоліївна Костіна" initials="ААК" lastIdx="3" clrIdx="0">
    <p:extLst>
      <p:ext uri="{19B8F6BF-5375-455C-9EA6-DF929625EA0E}">
        <p15:presenceInfo xmlns:p15="http://schemas.microsoft.com/office/powerpoint/2012/main" userId="Аліна Анатоліївна Костін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3488" autoAdjust="0"/>
  </p:normalViewPr>
  <p:slideViewPr>
    <p:cSldViewPr snapToGrid="0" snapToObjects="1">
      <p:cViewPr>
        <p:scale>
          <a:sx n="96" d="100"/>
          <a:sy n="96" d="100"/>
        </p:scale>
        <p:origin x="195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E72F9C-C4C3-45DC-8999-FDBBC29F31D8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B3D68F-AB50-4F76-9585-248CBB784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384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478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mtClean="0"/>
              <a:t>Холін –</a:t>
            </a:r>
            <a:r>
              <a:rPr lang="uk-UA" baseline="0" smtClean="0"/>
              <a:t> аміноспирт, необхідний для різноманітних процесів у клітині, в тому числі для синтезу фосфоліпідів. </a:t>
            </a:r>
            <a:r>
              <a:rPr lang="ru-RU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 білковому</a:t>
            </a:r>
            <a:r>
              <a:rPr lang="ru-RU" sz="1200" b="0" i="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голодуванні може виникнути дефіцит холіну, тому що ця сполука переважно міститься в продуктах тваринного походження. </a:t>
            </a:r>
            <a:r>
              <a:rPr lang="ru-RU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Нестача холіну призведе до порушення</a:t>
            </a:r>
            <a:r>
              <a:rPr lang="ru-RU" sz="1200" b="0" i="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метаболізму ліпідів: знижується синтез фосфоліпідів, посилюється синтез триацилгліцеролів в геапатоцитах, що </a:t>
            </a:r>
            <a:r>
              <a:rPr lang="ru-RU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може викликати жирове переродження печінки</a:t>
            </a:r>
          </a:p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0476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mtClean="0"/>
              <a:t>В молоці</a:t>
            </a:r>
            <a:r>
              <a:rPr lang="uk-UA" baseline="0" smtClean="0"/>
              <a:t> міститься молочний цукор – лактоза, для розщеплення  якого потрібний фермент лактаза. З віком вироблення цього ферменту може зменшуватися, тому лактоза в кишечнику не буде перетравлюватися. </a:t>
            </a:r>
            <a:r>
              <a:rPr lang="ru-RU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Найхарактерніший прояв недостатності лактази — це діарея (пронос) після прийому молока. Негідролізована лактоза надходить у нижні відділи тонкого кишечнику, де зброджується кишковою флорою з утворенням газів (метеоризм) і кислот; останні, внаслідок осмотичної дії, залучають багато води до кишечнику і виникає пронос. </a:t>
            </a: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7017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baseline="0" smtClean="0"/>
              <a:t>Піровиноградна кислота утворюється в результаті гліколізу та є одним з продуктів перетворення глюкогенних амінокислот. </a:t>
            </a:r>
            <a:r>
              <a:rPr lang="ru-RU" sz="1200" smtClean="0"/>
              <a:t>2,3-дифосфогліцерат, фосфоенолпіруват, гліцеральдегідфосфат також утворюються</a:t>
            </a:r>
            <a:r>
              <a:rPr lang="ru-RU" sz="1200" baseline="0" smtClean="0"/>
              <a:t> при окисленні глюкози та можуть утворюватися з деяких </a:t>
            </a:r>
            <a:r>
              <a:rPr lang="uk-UA" baseline="0" smtClean="0"/>
              <a:t>глюкогенних</a:t>
            </a:r>
            <a:r>
              <a:rPr lang="ru-RU" sz="1200" baseline="0" smtClean="0"/>
              <a:t> амінокислот, але вони є проміжними метаболітами, а не кінцевими. Ацетил-КоА також виключаємо з вірних </a:t>
            </a:r>
            <a:r>
              <a:rPr lang="ru-RU" sz="1200" baseline="0" smtClean="0"/>
              <a:t>варіантів, </a:t>
            </a:r>
            <a:r>
              <a:rPr lang="ru-RU" sz="1200" baseline="0" smtClean="0"/>
              <a:t>тому що ця сполука безпосередньо не утворюється при перетворенні </a:t>
            </a:r>
            <a:r>
              <a:rPr lang="uk-UA" baseline="0" smtClean="0"/>
              <a:t>глюкогенних</a:t>
            </a:r>
            <a:r>
              <a:rPr lang="ru-RU" sz="1200" baseline="0" smtClean="0"/>
              <a:t> амінокислот. </a:t>
            </a: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9410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2400" b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Одним з кіцевих продуктів розпаду пуринових нуклеотидів (АМФ, ГМФ) є сечова кислота, яка утворюється з гіпоксантину і ксантину за участі ферменту ксантиноксидази. Гіперурикемія (збільшення вмісту сечової кислоти в крові) супроводжується випадінням у тканинах кристалів уратів (солі сечової кислоти), що проявляється розвитком подагри (больовий синдром і деформація суглобів). </a:t>
            </a:r>
            <a:endParaRPr lang="en-US" sz="2400" b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9426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Оксалати - солі щавлевої кислоти, в</a:t>
            </a:r>
            <a:r>
              <a:rPr lang="ru-RU" sz="1200" b="0" i="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нормі завжди присутні у сечі в невеликій кількості. Порушення обміну гліцину призводить до підвищеного утворення оксалатів, виникає гіпероксалурія</a:t>
            </a:r>
            <a:r>
              <a:rPr lang="ru-RU" sz="1200" b="0" i="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ru-RU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підвищення рівня солей щавлевої кислоти у сечі), оксалатний уролітіаз (утворення в нирках</a:t>
            </a:r>
            <a:r>
              <a:rPr lang="ru-RU" sz="1200" b="0" i="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та сечовивідних каналах каменів із </a:t>
            </a:r>
            <a:r>
              <a:rPr lang="ru-RU" sz="1200" u="none" smtClean="0"/>
              <a:t>оксалату кальцію).</a:t>
            </a:r>
            <a:endParaRPr lang="ru-RU" sz="1200" b="0" i="0" u="none" kern="120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128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Оперон - комплекс генетичних елементів, що відповідає за координований синтез групи функціонально зв'язаних ферментних білків. </a:t>
            </a:r>
          </a:p>
          <a:p>
            <a:r>
              <a:rPr lang="ru-RU" sz="1200" b="0" i="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До складу оперона входять :</a:t>
            </a:r>
          </a:p>
          <a:p>
            <a:pPr marL="228600" indent="-228600">
              <a:buAutoNum type="arabicPeriod"/>
            </a:pPr>
            <a:r>
              <a:rPr lang="ru-RU" sz="1200" b="0" i="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Структурні гени, що містять інформацію відносно первинної структури поліпептидів, які транскрибуються з даного оперона; </a:t>
            </a:r>
          </a:p>
          <a:p>
            <a:pPr marL="228600" indent="-228600">
              <a:buAutoNum type="arabicPeriod"/>
            </a:pPr>
            <a:r>
              <a:rPr lang="ru-RU" sz="1200" b="0" i="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Контрольні сайти, до яких належать:</a:t>
            </a:r>
          </a:p>
          <a:p>
            <a:r>
              <a:rPr lang="ru-RU" sz="1200" b="0" i="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промотор - ділянка ДНК, що первинно взаємодіє з РНК-полімеразою</a:t>
            </a:r>
          </a:p>
          <a:p>
            <a:r>
              <a:rPr lang="ru-RU" sz="1200" b="0" i="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оператор - ділянка ДНК, з якою може специфічно зв'язуватися білок-репресор. Оператор безпосередньо прилягає до структурних генів, і його зв'язування </a:t>
            </a:r>
            <a:r>
              <a:rPr lang="ru-RU" sz="1200" b="0" i="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 репресором </a:t>
            </a:r>
            <a:r>
              <a:rPr lang="ru-RU" sz="1200" b="0" i="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протидіє зчитуванню РНК-полімеразою інформації із структурних генів;</a:t>
            </a:r>
          </a:p>
          <a:p>
            <a:r>
              <a:rPr lang="ru-RU" sz="1200" b="0" i="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термінатор - послідовність нуклеотидів ДНК, яка локалізується після структурних генів і сигналізує про припинення транскрипції гена або оперона.</a:t>
            </a:r>
          </a:p>
          <a:p>
            <a:r>
              <a:rPr lang="ru-RU" sz="1200" b="0" i="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Отже, після звільнення гена-оператора від білка-репресора промоторна ділянка оперону взаємодіє з РНК-полімеразою, розпочинається процес транскрипції – біосинтез РНК на ДНК-матриці.</a:t>
            </a:r>
          </a:p>
          <a:p>
            <a:endParaRPr lang="ru-RU" sz="1200" b="0" i="0" kern="1200" baseline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b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4769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mtClean="0"/>
              <a:t>Спрага, поліурія (</a:t>
            </a:r>
            <a:r>
              <a:rPr lang="ru-RU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збільшене утворення сечі)</a:t>
            </a:r>
            <a:r>
              <a:rPr lang="uk-UA" baseline="0" smtClean="0"/>
              <a:t>, гіперглікемія (підвищення концентрації глюкози в крові), глюкозурія (</a:t>
            </a:r>
            <a:r>
              <a:rPr lang="ru-RU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присутність глюкози у сечі) є симптомами</a:t>
            </a:r>
            <a:r>
              <a:rPr lang="ru-RU" sz="1200" b="0" i="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недостатності інсуліну. </a:t>
            </a:r>
            <a:r>
              <a:rPr lang="uk-UA" sz="1200" b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Інсулін</a:t>
            </a:r>
            <a:r>
              <a:rPr lang="uk-UA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гормон білкової природи, який синтезується в β-клітинах острівців Лангерганса підшлункової залози. Біологічна роль інсуліну: знижує рівень глюкози в крові, активує синтез глікогену,ліпогенез,протеосинтез.</a:t>
            </a: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2677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Дефіцит</a:t>
            </a:r>
            <a:r>
              <a:rPr lang="ru-RU" baseline="0" smtClean="0"/>
              <a:t> вітаміну С (аскорбінової кислоти) – скорбут, або цинга. </a:t>
            </a:r>
            <a:r>
              <a:rPr lang="ru-RU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 цьому випадку синтез колагену порушений на стадії гідроксилювання пролінових і лізинових залишків. У результаті неповного гідроксилювання пептидних ланцюгів утворюються менш стабільні та міцні колагенові волокна, з чим пов’язана ламкість кровоносних судин і виникнення множинних точкових крововиливів, кровоточивість ясен, розхитування зубів.</a:t>
            </a:r>
          </a:p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4227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mtClean="0"/>
              <a:t>Тирозиназа – купрумвмісний</a:t>
            </a:r>
            <a:r>
              <a:rPr lang="uk-UA" baseline="0" smtClean="0"/>
              <a:t> фермент, </a:t>
            </a:r>
            <a:r>
              <a:rPr lang="uk-UA" baseline="0" smtClean="0"/>
              <a:t>що приймає участь в синтезі меланіну з  тирозину. </a:t>
            </a:r>
            <a:r>
              <a:rPr lang="uk-UA" baseline="0" smtClean="0"/>
              <a:t>В разі дії ультрафіолетових променів відбувається активація цього ферменту і, відповідно, підвищується синтез меланіну</a:t>
            </a: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0788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mtClean="0"/>
              <a:t>Обкладові</a:t>
            </a:r>
            <a:r>
              <a:rPr lang="uk-UA" baseline="0" smtClean="0"/>
              <a:t> клітини шлунка синтезують глікопротеїн (транскорин) – внутрішній фактор Кастла. Цей фактор утворює комплекс з вітаміном В12 (кобаламіном), </a:t>
            </a:r>
            <a:r>
              <a:rPr lang="ru-RU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який взаємодіє зі специфічними рецепторами ентероцитів і всмоктується у кров.  Отже, у пацієнта з резекцією 2/3 шлунка буде порушене всмоктування вітаміну В12. </a:t>
            </a:r>
          </a:p>
          <a:p>
            <a:r>
              <a:rPr lang="uk-UA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Дефіцит цього вітаміну </a:t>
            </a:r>
            <a:r>
              <a:rPr lang="ru-RU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виявляється макроцитарною (мегалобластичною) перніціозною анемією </a:t>
            </a:r>
            <a:r>
              <a:rPr lang="ru-RU" sz="1200" b="0" i="1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(хвороба Аддісона — Бірмера), </a:t>
            </a:r>
            <a:r>
              <a:rPr lang="ru-RU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що виникає внаслідок порушення синтезу ДНК у швидко проліферуючих клітинах кровотворної системи. Характерним проявом авітамінозу В12 також є неврологічні розлади, спричинені порушенням синтезу мієліну та накопиченням у клітинах нейротоксичної метилмалонової кислоти.</a:t>
            </a: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5400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mtClean="0"/>
              <a:t>Фенілкетонурія</a:t>
            </a:r>
            <a:r>
              <a:rPr lang="uk-UA" baseline="0" smtClean="0"/>
              <a:t> виникає </a:t>
            </a:r>
            <a:r>
              <a:rPr lang="uk-UA" baseline="0" smtClean="0"/>
              <a:t>внаслідок </a:t>
            </a:r>
            <a:r>
              <a:rPr lang="uk-UA" baseline="0" smtClean="0"/>
              <a:t>недостатності </a:t>
            </a:r>
            <a:r>
              <a:rPr lang="ru-RU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фенілаланінгідроксилази – ферменту, що перетворює фенілаланін та тирозин. Відбувається акумуляція фенілаланіну в тканинах і крові, а також накопичення в крові та виділення з сечею специфічних сполук (фенілпіровиноградна, фенілмолочна, фенілоцтова кислоти).  Найбільш характериними клінічними симптомами при фенілкетонурії є неврологічні та психічні розлади, розумова відсталість, підвищена збудливість, судоми, мікроцефалія, гіпопігментація волосся і райдужки, катаракта.</a:t>
            </a:r>
          </a:p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975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mtClean="0"/>
              <a:t>Карбоксигемоглобін: Молекула, яка утворюється при зв'язуванні чадного газу (</a:t>
            </a:r>
            <a:r>
              <a:rPr lang="en-US" smtClean="0"/>
              <a:t>CO) </a:t>
            </a:r>
            <a:r>
              <a:rPr lang="ru-RU" smtClean="0"/>
              <a:t>з гемоглобіном (</a:t>
            </a:r>
            <a:r>
              <a:rPr lang="en-US" smtClean="0"/>
              <a:t>Hb) </a:t>
            </a:r>
            <a:r>
              <a:rPr lang="ru-RU" smtClean="0"/>
              <a:t>у крові. </a:t>
            </a:r>
            <a:r>
              <a:rPr lang="ru-RU" baseline="0" smtClean="0"/>
              <a:t> </a:t>
            </a:r>
            <a:r>
              <a:rPr lang="en-US" smtClean="0"/>
              <a:t>CO </a:t>
            </a:r>
            <a:r>
              <a:rPr lang="ru-RU" smtClean="0"/>
              <a:t>має набагато більшу спорідненість до </a:t>
            </a:r>
            <a:r>
              <a:rPr lang="en-US" smtClean="0"/>
              <a:t>Hb, </a:t>
            </a:r>
            <a:r>
              <a:rPr lang="ru-RU" smtClean="0"/>
              <a:t>ніж кисень (</a:t>
            </a:r>
            <a:r>
              <a:rPr lang="en-US" smtClean="0"/>
              <a:t>O2), </a:t>
            </a:r>
            <a:r>
              <a:rPr lang="ru-RU" smtClean="0"/>
              <a:t>тому він може витісняти </a:t>
            </a:r>
            <a:r>
              <a:rPr lang="en-US" smtClean="0"/>
              <a:t>O2 </a:t>
            </a:r>
            <a:r>
              <a:rPr lang="ru-RU" smtClean="0"/>
              <a:t>з </a:t>
            </a:r>
            <a:r>
              <a:rPr lang="en-US" smtClean="0"/>
              <a:t>Hb, </a:t>
            </a:r>
            <a:r>
              <a:rPr lang="ru-RU" smtClean="0"/>
              <a:t>що призводить до гіпоксії (нестачі кисню) в тканинах.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8741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b="0" i="0" u="none" strike="noStrike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Вітамін К в якості коферменту входить до складу гамма-глутаматкарбоксилази, що каталізує </a:t>
            </a:r>
            <a:r>
              <a:rPr lang="uk-UA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пострансляційні модифікації</a:t>
            </a:r>
            <a:r>
              <a:rPr lang="uk-UA" sz="120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uk-UA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факторів згортання крові (</a:t>
            </a:r>
            <a:r>
              <a:rPr lang="en-US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II, VII, IX,</a:t>
            </a:r>
            <a:r>
              <a:rPr lang="uk-UA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</a:t>
            </a:r>
            <a:r>
              <a:rPr lang="uk-UA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шляхом</a:t>
            </a:r>
            <a:r>
              <a:rPr lang="uk-UA" sz="120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uk-UA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</a:t>
            </a:r>
            <a:r>
              <a:rPr lang="ru-RU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арбоксилювання залишків глутамінової кислоти.</a:t>
            </a:r>
            <a:endParaRPr lang="uk-UA" sz="1200" b="0" i="0" u="none" strike="noStrike" kern="1200" baseline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Це</a:t>
            </a:r>
            <a:r>
              <a:rPr lang="ru-RU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підвищує спорідненість цих факторів до іонів Са2+, активує запуск каскаду коагуляції.</a:t>
            </a: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1113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Окисне фосфорилування — це процес синтезу АТФ із АДФ і неорганічного фосфату при переміщенні протонів і електронів по ланцюгу дихальних ферментів до кисню. При відсутності кисню при гіпоксії цей процес гальмується, отже накопичується АДФ (вихідна сполука для синтезу АТФ).</a:t>
            </a: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8583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mtClean="0"/>
              <a:t>Індол є продуктом розпаду триптофану, однієї з незамінних амінокислот, які ми отримуємо з їжею. При вживанні білкової їжі, особливо багатої </a:t>
            </a:r>
            <a:r>
              <a:rPr lang="uk-UA" smtClean="0"/>
              <a:t>м'ясом, </a:t>
            </a:r>
            <a:r>
              <a:rPr lang="uk-UA" smtClean="0"/>
              <a:t>кількість триптофану в кишечнику збільшується, що призводить до більш інтенсивного розщеплення бактеріями.</a:t>
            </a: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5756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mtClean="0"/>
              <a:t>Вітамін</a:t>
            </a:r>
            <a:r>
              <a:rPr lang="ru-RU" baseline="0" smtClean="0"/>
              <a:t> С (аскорбінова кислота) </a:t>
            </a:r>
            <a:r>
              <a:rPr lang="ru-RU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бере участь у реакціях гідроксилювання, входить до структури гідроксилаз, і тим самим сприяє перетворенню проліну на гідроксипролін і лізину на гідроксилізин (синтез колагену). При дефіциті вітаміну С виникає </a:t>
            </a:r>
            <a:r>
              <a:rPr lang="ru-RU" baseline="0" smtClean="0"/>
              <a:t>скорбут або </a:t>
            </a:r>
            <a:r>
              <a:rPr lang="ru-RU" baseline="0" smtClean="0"/>
              <a:t>цинга. </a:t>
            </a:r>
            <a:r>
              <a:rPr lang="ru-RU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 цьому випадку синтез колагену порушений на стадії гідроксилювання пролінових і лізинових залишків. У результаті неповного гідроксилювання пептидних ланцюгів утворюються менш стабільні та міцні колагенові волокна, з чим пов’язана ламкість кровоносних судин і виникнення множинних точкових крововиливів, кровоточивість ясен, розхитування зубів.</a:t>
            </a:r>
          </a:p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926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mtClean="0"/>
              <a:t>Тривале </a:t>
            </a:r>
            <a:r>
              <a:rPr lang="uk-UA" smtClean="0"/>
              <a:t>застосування протитуберкульозних засобів - похідних ізонікотинової кислоти (Ізоніазид тощо</a:t>
            </a:r>
            <a:r>
              <a:rPr lang="uk-UA" smtClean="0"/>
              <a:t>) </a:t>
            </a:r>
            <a:r>
              <a:rPr lang="uk-UA" baseline="0" smtClean="0"/>
              <a:t>призводить до </a:t>
            </a:r>
            <a:r>
              <a:rPr lang="uk-UA" smtClean="0"/>
              <a:t> недостатності вітаміну В6, тому</a:t>
            </a:r>
            <a:r>
              <a:rPr lang="uk-UA" baseline="0" smtClean="0"/>
              <a:t> що ізоніазид </a:t>
            </a:r>
            <a:r>
              <a:rPr lang="uk-UA" smtClean="0"/>
              <a:t>є структурним</a:t>
            </a:r>
            <a:r>
              <a:rPr lang="uk-UA" baseline="0" smtClean="0"/>
              <a:t> </a:t>
            </a:r>
            <a:r>
              <a:rPr lang="uk-UA" smtClean="0"/>
              <a:t>аналогом піридоксину і може виступати як його антивітамін.</a:t>
            </a: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5061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Структурні аналоги фолієвої кислоти (аміноптерин, метатрексат) інгібують дигідрофолатредуктазу, блокуючи тим самим синтез дТМФ. дТМФ – нуклеотид, необхідний для синтезу  ДНК.</a:t>
            </a: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25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Кортикостероїди підвищують рівень цукру в крові й клітинах різних органів. Гіперглікемія, що розвивається в результаті дії кортикостероїдів, зумовлена активацією глюконеогенезу </a:t>
            </a:r>
            <a:r>
              <a:rPr lang="ru-RU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— ресинтезу </a:t>
            </a:r>
            <a:r>
              <a:rPr lang="ru-RU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глюкози з метаболітів невуглеводної природи.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0198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mtClean="0"/>
              <a:t>При обтурації жовчного протоку в кишечник</a:t>
            </a:r>
            <a:r>
              <a:rPr lang="ru-RU" baseline="0" smtClean="0"/>
              <a:t> не потрапляє жовч та її компоненти. Порушується перетравлення і всмоктування ліпідів. Нерозщеплений жир виводиться з калом, </a:t>
            </a:r>
            <a:r>
              <a:rPr lang="ru-RU" smtClean="0"/>
              <a:t>надаючи йому жирну, маслянисту консистенцію – стеаторея. Сірувато-білий колір калу виникає через</a:t>
            </a:r>
            <a:r>
              <a:rPr lang="ru-RU" baseline="0" smtClean="0"/>
              <a:t> відсутність стеркобіліну – пігменту, що </a:t>
            </a:r>
            <a:r>
              <a:rPr lang="ru-RU" smtClean="0"/>
              <a:t>надає йому коричневий колір</a:t>
            </a:r>
            <a:endParaRPr lang="ru-RU" baseline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1163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mtClean="0"/>
              <a:t>Глутатіонпероксидаза - це фермент, який відіграє важливу роль в антиоксидантній системі організму. Він каталізує реакцію розщеплення перекису водню та інших </a:t>
            </a:r>
            <a:r>
              <a:rPr lang="ru-RU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органічних </a:t>
            </a:r>
            <a:r>
              <a:rPr lang="ru-RU" smtClean="0"/>
              <a:t>пероксидів з використанням відновленого глутатіону</a:t>
            </a:r>
            <a:r>
              <a:rPr lang="en-US" smtClean="0"/>
              <a:t> </a:t>
            </a:r>
            <a:r>
              <a:rPr lang="ru-RU" smtClean="0"/>
              <a:t>як кофактора. Треба</a:t>
            </a:r>
            <a:r>
              <a:rPr lang="ru-RU" baseline="0" smtClean="0"/>
              <a:t> також запам</a:t>
            </a:r>
            <a:r>
              <a:rPr lang="en-US" baseline="0" smtClean="0"/>
              <a:t>’</a:t>
            </a:r>
            <a:r>
              <a:rPr lang="uk-UA" baseline="0" smtClean="0"/>
              <a:t>ятати, що це селенвмісний фермент.</a:t>
            </a: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6520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mtClean="0"/>
              <a:t>Катаболізм пірувату йде через окислювальне декарбоксилування за </a:t>
            </a:r>
            <a:r>
              <a:rPr lang="ru-RU" smtClean="0"/>
              <a:t>участю </a:t>
            </a:r>
            <a:r>
              <a:rPr lang="ru-RU" smtClean="0"/>
              <a:t>мультиферментного комплексу піруватдегідрогенази, першим коферментом якого є ТПФ (тіамін</a:t>
            </a:r>
            <a:r>
              <a:rPr lang="ru-RU" baseline="0" smtClean="0"/>
              <a:t>пірофосфат) - </a:t>
            </a:r>
            <a:r>
              <a:rPr lang="ru-RU" smtClean="0"/>
              <a:t>коферментна форма вітаміну В1. Дефіцит витаміну В1 веде до накопичення пірувату в крові та нервовій тканині,  викликає поліневрити</a:t>
            </a: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2104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mtClean="0"/>
              <a:t>Хвороба Тея-Сакса </a:t>
            </a:r>
            <a:r>
              <a:rPr lang="ru-RU" smtClean="0"/>
              <a:t>виникає </a:t>
            </a:r>
            <a:r>
              <a:rPr lang="ru-RU" smtClean="0"/>
              <a:t>в результаті порушення</a:t>
            </a:r>
            <a:r>
              <a:rPr lang="ru-RU" baseline="0" smtClean="0"/>
              <a:t> ліпідного обміну. Вона </a:t>
            </a:r>
            <a:r>
              <a:rPr lang="ru-RU" smtClean="0"/>
              <a:t>належить до групи сфінголіпідозів – </a:t>
            </a:r>
            <a:r>
              <a:rPr lang="ru-RU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захворювань, зумовлених порушенням обміну сфінголіпідів. </a:t>
            </a:r>
            <a:r>
              <a:rPr lang="ru-RU" smtClean="0"/>
              <a:t>Виникає через дефіцит ферменту гексозамінідази </a:t>
            </a:r>
            <a:r>
              <a:rPr lang="uk-UA" smtClean="0"/>
              <a:t>А, як наслідок – в нервовій</a:t>
            </a:r>
            <a:r>
              <a:rPr lang="uk-UA" baseline="0" smtClean="0"/>
              <a:t> тканині </a:t>
            </a:r>
            <a:r>
              <a:rPr lang="ru-RU" smtClean="0"/>
              <a:t>накопичуються специфічні</a:t>
            </a:r>
            <a:r>
              <a:rPr lang="ru-RU" baseline="0" smtClean="0"/>
              <a:t> </a:t>
            </a:r>
            <a:r>
              <a:rPr lang="ru-RU" smtClean="0"/>
              <a:t>гангліозиди. Клінічні ознаки: </a:t>
            </a:r>
            <a:r>
              <a:rPr lang="ru-RU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Втрата набутих навичок, сліпота, судоми, м’язова ригідність.</a:t>
            </a:r>
          </a:p>
          <a:p>
            <a:endParaRPr lang="en-US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2596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mtClean="0"/>
              <a:t>Трипсин - це фермент класу гідролаз. Він синтезується в підшлунковій залозі, входить до складу</a:t>
            </a:r>
            <a:r>
              <a:rPr lang="ru-RU" baseline="0" smtClean="0"/>
              <a:t> підшлункового соку</a:t>
            </a:r>
            <a:r>
              <a:rPr lang="ru-RU" smtClean="0"/>
              <a:t> у вигляді неактивного проферменту (трипсиногену), який потім активується ентерокіназою в </a:t>
            </a:r>
            <a:r>
              <a:rPr lang="ru-RU" smtClean="0"/>
              <a:t>дванадцятипалій</a:t>
            </a:r>
            <a:r>
              <a:rPr lang="ru-RU" baseline="0" smtClean="0"/>
              <a:t> </a:t>
            </a:r>
            <a:r>
              <a:rPr lang="ru-RU" smtClean="0"/>
              <a:t>кишці</a:t>
            </a:r>
            <a:r>
              <a:rPr lang="ru-RU" smtClean="0"/>
              <a:t>. Основна функція трипсину</a:t>
            </a:r>
            <a:r>
              <a:rPr lang="ru-RU" baseline="0" smtClean="0"/>
              <a:t> – розщеплення пептидних зв</a:t>
            </a:r>
            <a:r>
              <a:rPr lang="en-US" baseline="0" smtClean="0"/>
              <a:t>’</a:t>
            </a:r>
            <a:r>
              <a:rPr lang="ru-RU" baseline="0" smtClean="0"/>
              <a:t>язків у білках.</a:t>
            </a:r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18890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Аланін- </a:t>
            </a:r>
            <a:r>
              <a:rPr lang="uk-UA" sz="120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і аспартамамінотрансферази (АЛТ та АСТ) - це </a:t>
            </a:r>
            <a:r>
              <a:rPr lang="en-US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внутрішньоклітинн</a:t>
            </a:r>
            <a:r>
              <a:rPr lang="uk-UA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і</a:t>
            </a:r>
            <a:r>
              <a:rPr lang="uk-UA" sz="120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ферменти</a:t>
            </a:r>
            <a:r>
              <a:rPr lang="uk-UA" sz="120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uk-UA" sz="120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які з</a:t>
            </a:r>
            <a:r>
              <a:rPr lang="en-US" sz="120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</a:t>
            </a:r>
            <a:r>
              <a:rPr lang="uk-UA" sz="120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являються в крові </a:t>
            </a:r>
            <a:r>
              <a:rPr lang="uk-UA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</a:t>
            </a:r>
            <a:r>
              <a:rPr lang="en-US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разі ушкодження клітин</a:t>
            </a:r>
            <a:r>
              <a:rPr lang="uk-UA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uk-UA" sz="1200" kern="1200" baseline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uk-UA" sz="1200" kern="1200" baseline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68591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mtClean="0"/>
              <a:t>Глутаматдегідрогеназа - це фермент, який відповідає за окисне дезамінування глутамінової</a:t>
            </a:r>
            <a:r>
              <a:rPr lang="ru-RU" baseline="0" smtClean="0"/>
              <a:t> кислоти (</a:t>
            </a:r>
            <a:r>
              <a:rPr lang="ru-RU" smtClean="0"/>
              <a:t>каталізує оборотну реакцію перетворення </a:t>
            </a:r>
            <a:r>
              <a:rPr lang="en-US" smtClean="0"/>
              <a:t>L-</a:t>
            </a:r>
            <a:r>
              <a:rPr lang="ru-RU" smtClean="0"/>
              <a:t>глутамінової кислоти на </a:t>
            </a:r>
            <a:r>
              <a:rPr lang="el-GR" smtClean="0"/>
              <a:t>α-</a:t>
            </a:r>
            <a:r>
              <a:rPr lang="ru-RU" smtClean="0"/>
              <a:t>кетоглутарову кислоту з виділенням аміаку). Коферментом</a:t>
            </a:r>
            <a:r>
              <a:rPr lang="ru-RU" baseline="0" smtClean="0"/>
              <a:t> цього ферменту виступає НАД -  активна форма вітаміну РР (нікотинамід, нікотинова кислота, антипелагричний вітамін)</a:t>
            </a: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3449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mtClean="0"/>
              <a:t>Мелатонін</a:t>
            </a:r>
            <a:r>
              <a:rPr lang="uk-UA" baseline="0" smtClean="0"/>
              <a:t> є похідним серотоніну, синтезується з амінокислоти триптофану. </a:t>
            </a:r>
            <a:r>
              <a:rPr lang="ru-RU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Продукування мелатоніну стимулюється у темряві, він є універсальним регулятором циркадних ритмів (добових коливань різноманітних фізіологічних функцій організму), впливає на процеси адаптації при зміні часових поясів, сповільнює процеси старіння, регулює кров’яний тиск і стимулює функціонування імунної системи. </a:t>
            </a: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03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mtClean="0"/>
              <a:t>Лімітуючим етапом у процесі біосинтезу холестеролу є </a:t>
            </a:r>
            <a:r>
              <a:rPr lang="ru-RU" b="0" smtClean="0"/>
              <a:t>реакція</a:t>
            </a:r>
            <a:r>
              <a:rPr lang="ru-RU" b="1" smtClean="0"/>
              <a:t>,</a:t>
            </a:r>
            <a:r>
              <a:rPr lang="ru-RU" b="1" baseline="0" smtClean="0"/>
              <a:t> </a:t>
            </a:r>
            <a:r>
              <a:rPr lang="ru-RU" smtClean="0"/>
              <a:t>що каталізується бета-</a:t>
            </a:r>
            <a:r>
              <a:rPr lang="ru-RU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гідрокси-</a:t>
            </a:r>
            <a:r>
              <a:rPr lang="uk-UA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бета</a:t>
            </a:r>
            <a:r>
              <a:rPr lang="el-GR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ru-RU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метилглутарил-КоА-</a:t>
            </a:r>
            <a:r>
              <a:rPr lang="ru-RU" smtClean="0"/>
              <a:t>редуктазою (ГМГ-КоА</a:t>
            </a:r>
            <a:r>
              <a:rPr lang="ru-RU" baseline="0" smtClean="0"/>
              <a:t> редуктаза або ГОМК-редуктаза)</a:t>
            </a:r>
            <a:r>
              <a:rPr lang="ru-RU" smtClean="0"/>
              <a:t>. Гальмування активності ферменту</a:t>
            </a:r>
            <a:r>
              <a:rPr lang="ru-RU" baseline="0" smtClean="0"/>
              <a:t> </a:t>
            </a:r>
            <a:r>
              <a:rPr lang="ru-RU" smtClean="0"/>
              <a:t>здійснюється за принципом негативного зворотного зв'язку, коли накопичення кінцевого продукту анаболічного шляху – холестеролу (а також</a:t>
            </a:r>
            <a:r>
              <a:rPr lang="ru-RU" baseline="0" smtClean="0"/>
              <a:t> мевалонової кислоти та жовчних кислот)</a:t>
            </a:r>
            <a:r>
              <a:rPr lang="ru-RU" smtClean="0"/>
              <a:t> - зменшує швидкість його утворення.</a:t>
            </a: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49368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Активна форма амінокислоти метіоніну (S-Аденозилметіонін)  в організмі людини є головним донором метильних груп для реакцій метилування у синтезі таких важливих сполук як креатин, холін, фосфатидилхолін</a:t>
            </a:r>
            <a:r>
              <a:rPr lang="uk-UA" sz="120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(представник фосфоліпідів),</a:t>
            </a:r>
            <a:r>
              <a:rPr lang="uk-UA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адреналін, тимін тощо.</a:t>
            </a:r>
            <a:endParaRPr lang="en-US" sz="1200" kern="120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71075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mtClean="0"/>
              <a:t>Тканинне дихання — це окисно-відновний процес, пов’язаний з утворенням води при перенесенні електронів і протонів від субстрату — донора водню на кисень. Цей ланцюг переносників називають дихальним ланцюгом.</a:t>
            </a:r>
            <a:r>
              <a:rPr lang="ru-RU" baseline="0" smtClean="0"/>
              <a:t> Компоненти дихального ланцюга розташовані у внутрішній мембрані мітохондрій, формуючи мультиферментний комплекс</a:t>
            </a: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44453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mtClean="0"/>
              <a:t>Диспропорційна будова скелету, збільшення надбрівних дуг, носа, губ, язика, щелепних кісток і стоп свідчить</a:t>
            </a:r>
            <a:r>
              <a:rPr lang="ru-RU" baseline="0" smtClean="0"/>
              <a:t> про підвищену продукцію соматотропного гормону.</a:t>
            </a:r>
          </a:p>
          <a:p>
            <a:r>
              <a:rPr lang="ru-RU" baseline="0" smtClean="0"/>
              <a:t>Слід зазначити, що </a:t>
            </a:r>
            <a:r>
              <a:rPr lang="ru-RU" baseline="0" smtClean="0"/>
              <a:t>у даному </a:t>
            </a:r>
            <a:r>
              <a:rPr lang="ru-RU" baseline="0" smtClean="0"/>
              <a:t>випадку дорослий вік пацієнта, диспропорційні зміни скелету свідчать про розвиток акромегалії</a:t>
            </a:r>
            <a:r>
              <a:rPr lang="ru-RU" b="0" baseline="0" smtClean="0"/>
              <a:t>. Якщо </a:t>
            </a:r>
            <a:r>
              <a:rPr lang="ru-RU" sz="1200" b="0" baseline="0" smtClean="0"/>
              <a:t>з</a:t>
            </a:r>
            <a:r>
              <a:rPr lang="ru-RU" sz="1200" b="0" smtClean="0"/>
              <a:t>більшення рівня соматотропного гормону</a:t>
            </a:r>
            <a:r>
              <a:rPr lang="ru-RU" sz="1200" b="0" baseline="0" smtClean="0"/>
              <a:t> відбувається у віці, коли епіфізарні зони зростання відкриті, виникає </a:t>
            </a:r>
            <a:r>
              <a:rPr lang="ru-RU" sz="1200" b="0" baseline="0" smtClean="0"/>
              <a:t>гігантизм.</a:t>
            </a:r>
            <a:endParaRPr lang="ru-RU" sz="1200" b="0" smtClean="0"/>
          </a:p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07177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mtClean="0"/>
              <a:t>Гідролітичне дезамінування аденозин монофосфату (АМФ) є найважливішим джерелом утворення аміаку в тканині головного мозку. Цей процес каталізується ферментом аденозинмонофосфатдезаміназою </a:t>
            </a:r>
            <a:r>
              <a:rPr lang="ru-RU" baseline="0" smtClean="0"/>
              <a:t> </a:t>
            </a:r>
            <a:r>
              <a:rPr lang="ru-RU" smtClean="0"/>
              <a:t>і відбувається за наступною схемою:</a:t>
            </a:r>
          </a:p>
          <a:p>
            <a:r>
              <a:rPr lang="ru-RU" smtClean="0"/>
              <a:t>АМФ + </a:t>
            </a:r>
            <a:r>
              <a:rPr lang="en-US" smtClean="0"/>
              <a:t>H2O → </a:t>
            </a:r>
            <a:r>
              <a:rPr lang="ru-RU" smtClean="0"/>
              <a:t>ІМФ + </a:t>
            </a:r>
            <a:r>
              <a:rPr lang="en-US" smtClean="0"/>
              <a:t>NH3</a:t>
            </a: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56766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mtClean="0"/>
              <a:t>Сильна спрага, поліурія (надмірне</a:t>
            </a:r>
            <a:r>
              <a:rPr lang="uk-UA" baseline="0" smtClean="0"/>
              <a:t> виділення сечі), знижена питома вага сечі при нормальній концентрації глюкози в крові та відсутності глюкози та ацетону в сечі свідчить про нецукровий діабет (недостатність антидіуретичного гормону – вазопресину)</a:t>
            </a:r>
          </a:p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08042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mtClean="0"/>
              <a:t>У дитини оротацидурія – спадкове захворювання, що виникає</a:t>
            </a:r>
            <a:r>
              <a:rPr lang="uk-UA" baseline="0" smtClean="0"/>
              <a:t> внаслідок </a:t>
            </a:r>
            <a:r>
              <a:rPr lang="uk-UA" smtClean="0"/>
              <a:t>порушення синтезу піримідинових нуклеотидів</a:t>
            </a:r>
            <a:r>
              <a:rPr lang="uk-UA" baseline="0" smtClean="0"/>
              <a:t> та характеризується </a:t>
            </a:r>
            <a:r>
              <a:rPr lang="ru-RU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виділенням з сечею великих кількостей оротової кислоти. Хвороба пов’язана з недостатністю ферментів, які каталізують дві останні реакції синтезу УМФ (оротатфосфорибозилтрансферази й</a:t>
            </a:r>
          </a:p>
          <a:p>
            <a:r>
              <a:rPr lang="ru-RU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оротидилфосфатдекарбоксилази). Проявляється мегалобластною анемією, порушенням у фізичному й розумовому розвитку</a:t>
            </a: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56525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mtClean="0"/>
              <a:t>Холекальциферол - вітамін Д3, що утворюється в організмі людини з 7-дегідрохолестерину, є попередником фактора гормонального типу дії кальцитріолу (</a:t>
            </a:r>
            <a:r>
              <a:rPr lang="ru-RU" smtClean="0"/>
              <a:t>1,25-дигідроксихолекальциферолу), </a:t>
            </a:r>
            <a:r>
              <a:rPr lang="ru-RU" smtClean="0"/>
              <a:t>який індукує синтез кальцій-зв'язуючих білків ентероцитів і є, таким чином, основним регулятором всмоктування в кишці іонів кальцію.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8910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mtClean="0"/>
              <a:t>ГАМК (гамма-аміномасляна</a:t>
            </a:r>
            <a:r>
              <a:rPr lang="uk-UA" baseline="0" smtClean="0"/>
              <a:t> кислота) – гальмівний медіатор нервової системи, який утворюється при декарбоксилюванні глутамінової кислоти за участю коферменту ПАЛФ (активна форма вітаміну В6). При дефіциті ГАМК відбувається дисбаланс між збуджуючими та інгібіторними сигналами в мозку. Це може призвести до гіперактивності нейронів, що, в свою чергу, може викликати судоми.</a:t>
            </a: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59934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mtClean="0"/>
              <a:t>Піруваткіназна реакція </a:t>
            </a:r>
            <a:r>
              <a:rPr lang="uk-UA" smtClean="0"/>
              <a:t>– одна з необоротних</a:t>
            </a:r>
            <a:r>
              <a:rPr lang="uk-UA" baseline="0" smtClean="0"/>
              <a:t> реакцій анаеробного гліколізу. При дефіциті піруваткінази в еритроцитах виникає гемолітична анемія в результаті зменшення швидкості синтезу АТФ. Енергія АТФ необхідна для підтримки цілісності мембрани еритроцитів, зміни в якій призводять до ушкодження клітин і зрештою — до їхньої загибелі</a:t>
            </a: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29292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mtClean="0"/>
              <a:t>Трансляція – біосинтез білка на рибосомах. На</a:t>
            </a:r>
            <a:r>
              <a:rPr lang="uk-UA" baseline="0" smtClean="0"/>
              <a:t> початковому етапі цього процесу (етап ініціації) відбувається формування ініціюючого комплексу, який складається </a:t>
            </a:r>
            <a:r>
              <a:rPr lang="uk-UA" baseline="0" smtClean="0"/>
              <a:t>з рибосоми</a:t>
            </a:r>
            <a:r>
              <a:rPr lang="uk-UA" baseline="0" smtClean="0"/>
              <a:t>, мРНК та аміноацил тРНК-метіоніну (особливий тип тРНК, що транспортує в рибосому першу амінокислоту, необхідну для синтезу білка – метіонін)</a:t>
            </a: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14868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mtClean="0"/>
              <a:t>Підшкірні кровотечі</a:t>
            </a:r>
            <a:r>
              <a:rPr lang="uk-UA" baseline="0" smtClean="0"/>
              <a:t> можуть виникати при дефіциті вітамінів С або К. Але в тесті є важливий симптом - збільшення часу зсідання крові, що є ознакою дефіциту вітаміну К. </a:t>
            </a:r>
          </a:p>
          <a:p>
            <a:r>
              <a:rPr lang="uk-UA" baseline="0" smtClean="0"/>
              <a:t>Вітамін К в нормі </a:t>
            </a:r>
            <a:r>
              <a:rPr lang="uk-UA" baseline="0" smtClean="0"/>
              <a:t>входить до складу ферменту, який каталізує </a:t>
            </a:r>
            <a:r>
              <a:rPr lang="el-GR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γ-</a:t>
            </a:r>
            <a:r>
              <a:rPr lang="ru-RU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карбоксилювання залишків глутамінової кислоти, </a:t>
            </a:r>
            <a:r>
              <a:rPr lang="ru-RU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що </a:t>
            </a:r>
            <a:r>
              <a:rPr lang="ru-RU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входять до складу білкових факторів коагуляції (</a:t>
            </a:r>
            <a:r>
              <a:rPr lang="en-US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II, VII, IX,</a:t>
            </a:r>
            <a:r>
              <a:rPr lang="uk-UA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X)</a:t>
            </a:r>
            <a:r>
              <a:rPr lang="uk-UA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Це </a:t>
            </a:r>
            <a:r>
              <a:rPr lang="ru-RU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підвищує їхню спорідненість до іонів Са2+ та  активує процес згортання крові.</a:t>
            </a:r>
            <a:endParaRPr lang="uk-UA" baseline="0" smtClean="0"/>
          </a:p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80004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b="0" smtClean="0"/>
              <a:t>Саме постійна гіпертермія є</a:t>
            </a:r>
            <a:r>
              <a:rPr lang="uk-UA" b="0" baseline="0" smtClean="0"/>
              <a:t> ключовим симптомом, що виникає при надлишку гормонів щитоподібної залози й</a:t>
            </a:r>
            <a:r>
              <a:rPr lang="uk-UA" sz="1200" b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одотиронінів (тироксин, трийодтиронін). Ці гормони, на відміну від інших, роз’єднують дихання і фосфорилування, через що зростає вільне окиснення і збільшується теплопродукція.</a:t>
            </a:r>
            <a:endParaRPr lang="en-US" sz="1200" b="0" kern="120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24568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mtClean="0"/>
              <a:t>Глутаміназа</a:t>
            </a:r>
            <a:r>
              <a:rPr lang="uk-UA" baseline="0" smtClean="0"/>
              <a:t> – фермент класу гідролаз, який в нирках забезпечує гідроліз глутаміну  до глутамату і амоніаку. </a:t>
            </a:r>
            <a:endParaRPr lang="en-US" sz="1200" b="0" i="0" u="none" strike="noStrike" kern="1200" baseline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Амоніак у нирках екскретується із сечею у формі йона амонію. Це один із механізмів, за допомогою  якого нирки підтримують сталість pH в організмі і запобігають розвитку ацидозу. </a:t>
            </a: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43800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mtClean="0"/>
              <a:t>Мегалобластна анемія - це тип анемії, який виникає через дефіцит вітаміну </a:t>
            </a:r>
            <a:r>
              <a:rPr lang="en-US" smtClean="0"/>
              <a:t>B12 </a:t>
            </a:r>
            <a:r>
              <a:rPr lang="ru-RU" smtClean="0"/>
              <a:t>або фолієвої кислоти.</a:t>
            </a:r>
          </a:p>
          <a:p>
            <a:r>
              <a:rPr lang="ru-RU" smtClean="0"/>
              <a:t>Вітамін </a:t>
            </a:r>
            <a:r>
              <a:rPr lang="en-US" smtClean="0"/>
              <a:t>B12 </a:t>
            </a:r>
            <a:r>
              <a:rPr lang="uk-UA" smtClean="0"/>
              <a:t>та</a:t>
            </a:r>
            <a:r>
              <a:rPr lang="uk-UA" baseline="0" smtClean="0"/>
              <a:t> фолієва кислота необхідні для синтезу ДНК та </a:t>
            </a:r>
            <a:r>
              <a:rPr lang="ru-RU" smtClean="0"/>
              <a:t>созрівання еритроцитів.</a:t>
            </a:r>
          </a:p>
          <a:p>
            <a:r>
              <a:rPr lang="ru-RU" smtClean="0"/>
              <a:t>При </a:t>
            </a:r>
            <a:r>
              <a:rPr lang="ru-RU" smtClean="0"/>
              <a:t>дефіциті цих вітамінів кровотворна система не може нормально функціонувати, що призводить до утворення великих, але незрілих еритроцитів (мегалобластів).</a:t>
            </a:r>
          </a:p>
          <a:p>
            <a:r>
              <a:rPr lang="ru-RU" smtClean="0"/>
              <a:t>В даному тесті вірна відповідь –</a:t>
            </a:r>
            <a:r>
              <a:rPr lang="ru-RU" baseline="0" smtClean="0"/>
              <a:t> одна з форм вітаміну В12</a:t>
            </a:r>
            <a:r>
              <a:rPr lang="uk-UA" baseline="0" smtClean="0"/>
              <a:t> (ціанокобаламін).</a:t>
            </a:r>
            <a:endParaRPr lang="en-US" smtClean="0"/>
          </a:p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24014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1200" b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Подагра – набуте захворювання, що </a:t>
            </a:r>
            <a:r>
              <a:rPr lang="uk-UA" sz="1200" b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виникає </a:t>
            </a:r>
            <a:r>
              <a:rPr lang="uk-UA" sz="1200" b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внаслідок гіперурікемії (підвищення</a:t>
            </a:r>
            <a:r>
              <a:rPr lang="uk-UA" sz="1200" b="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uk-UA" sz="1200" b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вмісту сечової кислоти в крові). Ксантиноксидаза – це є ключовий фермент синтезу урату (сечової кислоти). Норма сечової кислоти в крові - 0,15-0,4 ммоль/л у жінок та 0,25-0,5 ммоль/л у </a:t>
            </a:r>
            <a:r>
              <a:rPr lang="uk-UA" sz="1200" b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чоловіків. </a:t>
            </a:r>
            <a:r>
              <a:rPr lang="uk-UA" sz="1200" b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Алопуринол</a:t>
            </a:r>
            <a:r>
              <a:rPr lang="uk-UA" sz="1200" b="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застосовується для лікування подагри тому що він</a:t>
            </a:r>
            <a:r>
              <a:rPr lang="uk-UA" sz="1200" b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є конкурентним інгібітором ксантиноксидази</a:t>
            </a:r>
            <a:endParaRPr lang="en-US" sz="1200" b="0" kern="120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34206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Найпоширенішою причиною виникнення набряків є зниження кількості альбумінів в сироватці крові. Завдяки високій гідрофільності та значній концентрації в сироватці, альбуміни відіграють важливу роль у підтримці колоїдно-осмотичного тиску крові. Відомо, що 1 г альбумінів може зв’язувати близько 18 мл води; гідратна оболонка, що утворюється навколо них, забезпечує 75–80 % усього онкотичного тиску, зумовленого білками плазми крові. Тому зниження концентрації альбумінів у сироватці крові нижче 30 г/л призводить до значного </a:t>
            </a:r>
            <a:r>
              <a:rPr lang="ru-RU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зменшення </a:t>
            </a:r>
            <a:r>
              <a:rPr lang="ru-RU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онкотичного тиску крові й виникнення набряків.</a:t>
            </a: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85872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Мегалобласти - це незрілі еритроцити, які мають збільшений розмір порівняно з нормальними еритроцитами. Вони виявляються</a:t>
            </a:r>
            <a:r>
              <a:rPr lang="ru-RU" baseline="0" smtClean="0"/>
              <a:t> в крові при </a:t>
            </a:r>
            <a:r>
              <a:rPr lang="ru-RU" smtClean="0"/>
              <a:t>анемії,</a:t>
            </a:r>
            <a:r>
              <a:rPr lang="ru-RU" baseline="0" smtClean="0"/>
              <a:t> що</a:t>
            </a:r>
            <a:r>
              <a:rPr lang="ru-RU" smtClean="0"/>
              <a:t> </a:t>
            </a:r>
            <a:r>
              <a:rPr lang="ru-RU" smtClean="0"/>
              <a:t>виникає через дефіцит вітаміну </a:t>
            </a:r>
            <a:r>
              <a:rPr lang="en-US" smtClean="0"/>
              <a:t>B12 </a:t>
            </a:r>
            <a:r>
              <a:rPr lang="ru-RU" smtClean="0"/>
              <a:t>або фолієвої кислоти.</a:t>
            </a:r>
          </a:p>
          <a:p>
            <a:r>
              <a:rPr lang="ru-RU" smtClean="0"/>
              <a:t>В даному випадку</a:t>
            </a:r>
            <a:r>
              <a:rPr lang="ru-RU" baseline="0" smtClean="0"/>
              <a:t> вірна відповідь – фолієва кислота.</a:t>
            </a:r>
            <a:endParaRPr lang="ru-RU" smtClean="0"/>
          </a:p>
          <a:p>
            <a:endParaRPr lang="ru-RU" smtClean="0"/>
          </a:p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91948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mtClean="0"/>
              <a:t>Фенілкетонурія</a:t>
            </a:r>
            <a:r>
              <a:rPr lang="uk-UA" baseline="0" smtClean="0"/>
              <a:t> виникає внаслдіок недостатності </a:t>
            </a:r>
            <a:r>
              <a:rPr lang="ru-RU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фенілаланінгідроксилази – ферменту, що перетворює фенілаланін та тирозин. Відбувається акумуляція фенілаланіну в тканинах і крові, а також накопичення в крові та виділення з сечею специфічних сполук (фенілпіровиноградна, фенілмолочна, фенілоцтова кислоти).  Скринінговим діагностичним тестом є проба Фелінга: хлорне залізо, реагуючи з фенілпіровіноградною кислотою, надає сечі зелене забарвлення. Найбільш характериними клінічними симптомами при фенілкетонурії є неврологічні та психічні розлади, розумова відсталість, підвищена збудливість, судоми, мікроцефалія, гіпопігментація волосся і райдужки, катаракта.</a:t>
            </a:r>
          </a:p>
          <a:p>
            <a:endParaRPr lang="en-US" smtClean="0"/>
          </a:p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37367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mtClean="0"/>
              <a:t>Серед</a:t>
            </a:r>
            <a:r>
              <a:rPr lang="uk-UA" baseline="0" smtClean="0"/>
              <a:t> наведених варіантів єдиним купрумвмісним ферментом є цитохромоксидаза</a:t>
            </a:r>
            <a:r>
              <a:rPr lang="uk-UA" baseline="0" smtClean="0"/>
              <a:t>. Цей фермент є компонентом дихаального ланцюга мітохондрій – енергетичних станцій наших клітин.</a:t>
            </a:r>
            <a:endParaRPr lang="uk-UA" baseline="0" smtClean="0"/>
          </a:p>
          <a:p>
            <a:r>
              <a:rPr lang="uk-UA" baseline="0" smtClean="0"/>
              <a:t>Піруваткарбоксилаза та аргіназа залежать від присутності марганцю, лактатдегідрогеназа – від </a:t>
            </a:r>
            <a:r>
              <a:rPr lang="uk-UA" baseline="0" smtClean="0"/>
              <a:t>цинку.</a:t>
            </a: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63849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mtClean="0"/>
              <a:t>Кетонові тіла – ацетон, ацетооцтова кислота та бета-гідроксимасляна</a:t>
            </a:r>
            <a:r>
              <a:rPr lang="uk-UA" baseline="0" smtClean="0"/>
              <a:t> кислота (бета-гідроксибутират).</a:t>
            </a:r>
          </a:p>
          <a:p>
            <a:r>
              <a:rPr lang="uk-UA" baseline="0" smtClean="0"/>
              <a:t>В нормі синтезуються в мітохондріях печінки з ацетил-КоА. </a:t>
            </a:r>
            <a:r>
              <a:rPr lang="uk-UA" smtClean="0"/>
              <a:t>Ацетооцтова кислота та бета-гідроксимасляна</a:t>
            </a:r>
            <a:r>
              <a:rPr lang="uk-UA" baseline="0" smtClean="0"/>
              <a:t> </a:t>
            </a:r>
            <a:r>
              <a:rPr lang="uk-UA" baseline="0" smtClean="0"/>
              <a:t>кислота - </a:t>
            </a:r>
            <a:r>
              <a:rPr lang="ru-RU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це свого роду постачальники енергетичного матеріалу для скелетних м’язів, серцевого м’яза, мозку, нирок й інших тканин. Мозок використовує кетонові тіла </a:t>
            </a:r>
            <a:r>
              <a:rPr lang="ru-RU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переважно </a:t>
            </a:r>
            <a:r>
              <a:rPr lang="ru-RU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умовах голодування.</a:t>
            </a:r>
          </a:p>
          <a:p>
            <a:r>
              <a:rPr lang="ru-RU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 патологічних станах (при цукровому діабеті, голодуванні), коли відбувається посилене розщеплення жирів в умовах дефіциту глюкози, швидкість утворення кетонових тіл перевищує швидкість їхньої утилізації, розвивається кетоз. </a:t>
            </a: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37754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baseline="0" smtClean="0"/>
              <a:t>Альдостерон –гормон кори надниркових залоз з групи мінералокортикоїдів. </a:t>
            </a:r>
            <a:r>
              <a:rPr lang="ru-RU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Він посилює реабсорбцію Na+ у ниркових канальцах (а разом із ним і С</a:t>
            </a:r>
            <a:r>
              <a:rPr lang="en-US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l–), </a:t>
            </a:r>
            <a:r>
              <a:rPr lang="ru-RU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внаслідок чого </a:t>
            </a:r>
            <a:r>
              <a:rPr lang="en-US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NaCI </a:t>
            </a:r>
            <a:r>
              <a:rPr lang="ru-RU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нагромаджується в організмі. Крім цього, мінералокортикоїди збільшують виділення іонів К+ нирками, шкірою й зі слиною.</a:t>
            </a: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90357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smtClean="0"/>
              <a:t>Фосфофруктокіназа – фермент, що каталізує необоротну,</a:t>
            </a:r>
            <a:r>
              <a:rPr lang="ru-RU" sz="1200" b="0" baseline="0" smtClean="0"/>
              <a:t> найповільнішу реакцію гліколізу. </a:t>
            </a:r>
            <a:r>
              <a:rPr lang="ru-RU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Інгібіторами ферменту є АТФ, цитрат, активатором — АМФ.</a:t>
            </a:r>
            <a:endParaRPr lang="en-US" b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28971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 обтураційній (механічній) жовтяниці порушений відтік жовчі (закупорка загальної жовчної протоки каменем, рак голівки підшлункової залози, глистна інвазія). Це призводить до деструктивних змін у печінці й потрапляння елементів жовчі (білірубін, холестерол, жовчні кислоти) у кров: </a:t>
            </a:r>
            <a:endParaRPr lang="en-US" sz="1200" kern="120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uk-UA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— загальна кількість білірубіну в крові підвищена за рахунок кон’югованого (прямого) білірубіну); </a:t>
            </a:r>
            <a:endParaRPr lang="en-US" sz="1200" kern="120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uk-UA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— у сечі — високий рівень кон’югованого білірубіну, «сеча кольору пива», негативна проба на уробілінові тіла (відсутній стеркобіліноген);</a:t>
            </a:r>
            <a:endParaRPr lang="en-US" sz="1200" kern="120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uk-UA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— незабарвлений кал через відсутність стеркобіліну у калі ;</a:t>
            </a:r>
            <a:endParaRPr lang="en-US" sz="1200" kern="120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uk-UA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—холалемія -  потрапляння в кров компонентів жовчі, внаслідок чого виникає свербіж шкіри (подразнення нервових закінчень жовчними кислотами, що відкладаються в шкірі)</a:t>
            </a:r>
            <a:endParaRPr lang="en-US" sz="1200" kern="120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3D68F-AB50-4F76-9585-248CBB784D25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650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950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730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064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971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620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065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809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973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35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10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317420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5664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982247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7888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35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299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441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  <p:sldLayoutId id="2147483821" r:id="rId10"/>
    <p:sldLayoutId id="2147483822" r:id="rId11"/>
    <p:sldLayoutId id="2147483823" r:id="rId12"/>
    <p:sldLayoutId id="2147483824" r:id="rId13"/>
    <p:sldLayoutId id="2147483825" r:id="rId14"/>
    <p:sldLayoutId id="2147483826" r:id="rId15"/>
    <p:sldLayoutId id="214748382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796" y="1888300"/>
            <a:ext cx="6600451" cy="2262781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smtClean="0"/>
              <a:t>Крок-1, 2024</a:t>
            </a:r>
            <a:br>
              <a:rPr lang="uk-UA" b="1" smtClean="0"/>
            </a:br>
            <a:r>
              <a:rPr lang="uk-UA" b="1"/>
              <a:t>Біологічна </a:t>
            </a:r>
            <a:r>
              <a:rPr lang="uk-UA" b="1" smtClean="0"/>
              <a:t>хімія (медицина)</a:t>
            </a:r>
            <a:r>
              <a:rPr lang="en-US" b="1"/>
              <a:t/>
            </a:r>
            <a:br>
              <a:rPr lang="en-US" b="1"/>
            </a:br>
            <a:endParaRPr lang="en-US" b="1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42416" y="4990323"/>
            <a:ext cx="6600451" cy="1126283"/>
          </a:xfrm>
        </p:spPr>
        <p:txBody>
          <a:bodyPr>
            <a:normAutofit lnSpcReduction="10000"/>
          </a:bodyPr>
          <a:lstStyle/>
          <a:p>
            <a:pPr algn="r"/>
            <a:r>
              <a:rPr lang="uk-UA" smtClean="0"/>
              <a:t>Ст.викладач кафедри </a:t>
            </a:r>
          </a:p>
          <a:p>
            <a:pPr algn="r"/>
            <a:r>
              <a:rPr lang="uk-UA" smtClean="0"/>
              <a:t>Медичної біології та хімії,</a:t>
            </a:r>
          </a:p>
          <a:p>
            <a:pPr algn="r"/>
            <a:r>
              <a:rPr lang="uk-UA" smtClean="0"/>
              <a:t>Костіна А.А.   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536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595" y="311405"/>
            <a:ext cx="8229600" cy="4525963"/>
          </a:xfrm>
        </p:spPr>
        <p:txBody>
          <a:bodyPr>
            <a:noAutofit/>
          </a:bodyPr>
          <a:lstStyle/>
          <a:p>
            <a:r>
              <a:rPr sz="2800" dirty="0"/>
              <a:t>Відомо, що </a:t>
            </a:r>
            <a:r>
              <a:rPr sz="2800" u="sng" dirty="0"/>
              <a:t>білкове голодування</a:t>
            </a:r>
            <a:r>
              <a:rPr sz="2800" dirty="0"/>
              <a:t> може зумовлювати </a:t>
            </a:r>
            <a:r>
              <a:rPr sz="2800" u="sng" dirty="0"/>
              <a:t>жирову дистрофію печінки. </a:t>
            </a:r>
            <a:r>
              <a:rPr sz="2800" dirty="0"/>
              <a:t>Достатня кількість якої речовини в їжі може </a:t>
            </a:r>
            <a:r>
              <a:rPr sz="2800" u="sng" dirty="0"/>
              <a:t>попередити</a:t>
            </a:r>
            <a:r>
              <a:rPr sz="2800" dirty="0"/>
              <a:t> цей стан?</a:t>
            </a:r>
          </a:p>
          <a:p>
            <a:r>
              <a:rPr sz="2800" dirty="0"/>
              <a:t>А	</a:t>
            </a:r>
            <a:r>
              <a:rPr sz="2800" b="1" dirty="0"/>
              <a:t>Холіну</a:t>
            </a:r>
          </a:p>
          <a:p>
            <a:r>
              <a:rPr sz="2800" dirty="0"/>
              <a:t>B</a:t>
            </a:r>
            <a:r>
              <a:rPr sz="2800"/>
              <a:t>	</a:t>
            </a:r>
            <a:r>
              <a:rPr sz="2800" smtClean="0"/>
              <a:t>Серину</a:t>
            </a:r>
            <a:endParaRPr sz="2800" dirty="0"/>
          </a:p>
          <a:p>
            <a:r>
              <a:rPr sz="2800" dirty="0"/>
              <a:t>C	Глюкози</a:t>
            </a:r>
          </a:p>
          <a:p>
            <a:r>
              <a:rPr sz="2800" dirty="0"/>
              <a:t>D	Етаноламіну</a:t>
            </a:r>
          </a:p>
          <a:p>
            <a:r>
              <a:rPr sz="2800" dirty="0"/>
              <a:t>E	Карнітину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48339"/>
            <a:ext cx="8229600" cy="4525963"/>
          </a:xfrm>
        </p:spPr>
        <p:txBody>
          <a:bodyPr>
            <a:noAutofit/>
          </a:bodyPr>
          <a:lstStyle/>
          <a:p>
            <a:r>
              <a:rPr sz="2800" dirty="0"/>
              <a:t>У деяких дорослих людей після </a:t>
            </a:r>
            <a:r>
              <a:rPr sz="2800" u="sng" dirty="0"/>
              <a:t>вживання</a:t>
            </a:r>
            <a:r>
              <a:rPr sz="2800" dirty="0"/>
              <a:t> </a:t>
            </a:r>
            <a:r>
              <a:rPr sz="2800" u="sng" dirty="0"/>
              <a:t>молока</a:t>
            </a:r>
            <a:r>
              <a:rPr sz="2800" dirty="0"/>
              <a:t> спостерігаються </a:t>
            </a:r>
            <a:r>
              <a:rPr sz="2800" u="sng" dirty="0"/>
              <a:t>диспептичні явища</a:t>
            </a:r>
            <a:r>
              <a:rPr sz="2800" dirty="0"/>
              <a:t>. </a:t>
            </a:r>
            <a:r>
              <a:rPr sz="2800" u="sng" dirty="0"/>
              <a:t>Дефіцит якого ферменту</a:t>
            </a:r>
            <a:r>
              <a:rPr sz="2800" dirty="0"/>
              <a:t> асоціюється з проблемою  несприйняття  молока?</a:t>
            </a:r>
          </a:p>
          <a:p>
            <a:r>
              <a:rPr sz="2800" dirty="0"/>
              <a:t>А	</a:t>
            </a:r>
            <a:r>
              <a:rPr sz="2800" b="1" dirty="0"/>
              <a:t>Лактази</a:t>
            </a:r>
          </a:p>
          <a:p>
            <a:r>
              <a:rPr sz="2800" dirty="0"/>
              <a:t>B	Ліпази</a:t>
            </a:r>
          </a:p>
          <a:p>
            <a:r>
              <a:rPr sz="2800" dirty="0"/>
              <a:t>C	Амілази</a:t>
            </a:r>
          </a:p>
          <a:p>
            <a:r>
              <a:rPr sz="2800" dirty="0"/>
              <a:t>D	Мальтази</a:t>
            </a:r>
          </a:p>
          <a:p>
            <a:r>
              <a:rPr sz="2800" dirty="0"/>
              <a:t>E	Пептидази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266" y="448339"/>
            <a:ext cx="8229600" cy="4525963"/>
          </a:xfrm>
        </p:spPr>
        <p:txBody>
          <a:bodyPr>
            <a:noAutofit/>
          </a:bodyPr>
          <a:lstStyle/>
          <a:p>
            <a:r>
              <a:rPr sz="2800" dirty="0"/>
              <a:t>Яка речовина є одним із </a:t>
            </a:r>
            <a:r>
              <a:rPr sz="2800" u="sng" dirty="0"/>
              <a:t>центральних метаболітів вуглеводного обміну</a:t>
            </a:r>
            <a:r>
              <a:rPr sz="2800" dirty="0"/>
              <a:t>, що утворюється внаслідок </a:t>
            </a:r>
            <a:r>
              <a:rPr sz="2800" u="sng" dirty="0"/>
              <a:t>окислення глюкози </a:t>
            </a:r>
            <a:r>
              <a:rPr sz="2800" dirty="0"/>
              <a:t>та </a:t>
            </a:r>
            <a:r>
              <a:rPr sz="2800" u="sng" dirty="0"/>
              <a:t>перетворення глюкогенних амінокислот</a:t>
            </a:r>
            <a:r>
              <a:rPr sz="2800" dirty="0"/>
              <a:t>?</a:t>
            </a:r>
          </a:p>
          <a:p>
            <a:r>
              <a:rPr sz="2800" dirty="0"/>
              <a:t>А	 </a:t>
            </a:r>
            <a:r>
              <a:rPr sz="2800" b="1" dirty="0"/>
              <a:t>Піровиноградна кислота</a:t>
            </a:r>
          </a:p>
          <a:p>
            <a:r>
              <a:rPr sz="2800" dirty="0"/>
              <a:t>B	2,3-дифосфогліцерат</a:t>
            </a:r>
          </a:p>
          <a:p>
            <a:r>
              <a:rPr sz="2800" dirty="0"/>
              <a:t>C	фосфоенолпіруват</a:t>
            </a:r>
          </a:p>
          <a:p>
            <a:r>
              <a:rPr sz="2800" dirty="0"/>
              <a:t>D	Гліцеральдегідфосфат</a:t>
            </a:r>
          </a:p>
          <a:p>
            <a:r>
              <a:rPr sz="2800" dirty="0"/>
              <a:t>E	Ацетил-КоА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101" y="246965"/>
            <a:ext cx="8229600" cy="4525963"/>
          </a:xfrm>
        </p:spPr>
        <p:txBody>
          <a:bodyPr>
            <a:noAutofit/>
          </a:bodyPr>
          <a:lstStyle/>
          <a:p>
            <a:r>
              <a:rPr sz="2800" dirty="0"/>
              <a:t>Жінка віком 40 років звернулась до лікаря зі скаргами на </a:t>
            </a:r>
            <a:r>
              <a:rPr sz="2800" u="sng" dirty="0"/>
              <a:t>біль у дрібних суглобах </a:t>
            </a:r>
            <a:r>
              <a:rPr sz="2800" dirty="0"/>
              <a:t>ніг і рук. Об'єктивно спостерігається: </a:t>
            </a:r>
            <a:r>
              <a:rPr sz="2800" u="sng" dirty="0"/>
              <a:t>суглоби збільшені,</a:t>
            </a:r>
            <a:r>
              <a:rPr sz="2800" dirty="0"/>
              <a:t> мають вигляд потовщених вузлів. У </a:t>
            </a:r>
            <a:r>
              <a:rPr sz="2800" u="sng" dirty="0"/>
              <a:t>сироватці крові </a:t>
            </a:r>
            <a:r>
              <a:rPr sz="2800" dirty="0"/>
              <a:t>виявлено </a:t>
            </a:r>
            <a:r>
              <a:rPr sz="2800" u="sng" dirty="0"/>
              <a:t>підвищений вміст уратів</a:t>
            </a:r>
            <a:r>
              <a:rPr sz="2800" dirty="0"/>
              <a:t>. Порушення метаболізму яких речовин спостерігається у пацієнтки?</a:t>
            </a:r>
          </a:p>
          <a:p>
            <a:r>
              <a:rPr sz="2800" dirty="0"/>
              <a:t>А	</a:t>
            </a:r>
            <a:r>
              <a:rPr sz="2800" b="1" dirty="0"/>
              <a:t>Пуринів</a:t>
            </a:r>
          </a:p>
          <a:p>
            <a:r>
              <a:rPr sz="2800" dirty="0"/>
              <a:t>B	Амінокислот</a:t>
            </a:r>
          </a:p>
          <a:p>
            <a:r>
              <a:rPr sz="2800" dirty="0"/>
              <a:t>C	вуглеводів</a:t>
            </a:r>
          </a:p>
          <a:p>
            <a:r>
              <a:rPr sz="2800" dirty="0"/>
              <a:t>D	ліпідів</a:t>
            </a:r>
          </a:p>
          <a:p>
            <a:r>
              <a:rPr sz="2800" dirty="0"/>
              <a:t>E	піримідинів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1405"/>
            <a:ext cx="8229600" cy="4525963"/>
          </a:xfrm>
        </p:spPr>
        <p:txBody>
          <a:bodyPr>
            <a:noAutofit/>
          </a:bodyPr>
          <a:lstStyle/>
          <a:p>
            <a:r>
              <a:rPr sz="2800" dirty="0"/>
              <a:t>У дворічної дитини з нирковою недостатністю виявлено </a:t>
            </a:r>
            <a:r>
              <a:rPr sz="2800" u="sng" dirty="0"/>
              <a:t>гіпероксалурію</a:t>
            </a:r>
            <a:r>
              <a:rPr sz="2800" dirty="0"/>
              <a:t>, оксалатний уролітіаз, що призвело до </a:t>
            </a:r>
            <a:r>
              <a:rPr sz="2800" u="sng" dirty="0"/>
              <a:t>відкладання</a:t>
            </a:r>
            <a:r>
              <a:rPr sz="2800" dirty="0"/>
              <a:t> </a:t>
            </a:r>
            <a:r>
              <a:rPr sz="2800" u="sng" dirty="0"/>
              <a:t>оксалату кальцію в нирках</a:t>
            </a:r>
            <a:r>
              <a:rPr sz="2800" dirty="0"/>
              <a:t>. Порушення обміну якої амінокислоти призвело до такого стану?</a:t>
            </a:r>
          </a:p>
          <a:p>
            <a:r>
              <a:rPr sz="2800" dirty="0"/>
              <a:t>А	</a:t>
            </a:r>
            <a:r>
              <a:rPr sz="2800" b="1" dirty="0"/>
              <a:t>Гліцину</a:t>
            </a:r>
          </a:p>
          <a:p>
            <a:r>
              <a:rPr sz="2800" dirty="0"/>
              <a:t>B	Метіоніну</a:t>
            </a:r>
          </a:p>
          <a:p>
            <a:r>
              <a:rPr sz="2800" dirty="0"/>
              <a:t>C	Гістидину</a:t>
            </a:r>
          </a:p>
          <a:p>
            <a:r>
              <a:rPr sz="2800" dirty="0"/>
              <a:t>D	Лізину</a:t>
            </a:r>
          </a:p>
          <a:p>
            <a:r>
              <a:rPr sz="2800" dirty="0"/>
              <a:t>E	Аргініну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485" y="367790"/>
            <a:ext cx="8229600" cy="4525963"/>
          </a:xfrm>
        </p:spPr>
        <p:txBody>
          <a:bodyPr>
            <a:noAutofit/>
          </a:bodyPr>
          <a:lstStyle/>
          <a:p>
            <a:r>
              <a:rPr sz="2800" dirty="0"/>
              <a:t>Під час вивчення роботи </a:t>
            </a:r>
            <a:r>
              <a:rPr sz="2800" u="sng" dirty="0"/>
              <a:t>оперона</a:t>
            </a:r>
            <a:r>
              <a:rPr sz="2800" dirty="0"/>
              <a:t> бактерії відбулося </a:t>
            </a:r>
            <a:r>
              <a:rPr sz="2800" u="sng" dirty="0"/>
              <a:t>звільнення гена-оператора від білка-репресора</a:t>
            </a:r>
            <a:r>
              <a:rPr sz="2800" dirty="0"/>
              <a:t>. Який процес </a:t>
            </a:r>
            <a:r>
              <a:rPr sz="2800" u="sng" dirty="0"/>
              <a:t>починається</a:t>
            </a:r>
            <a:r>
              <a:rPr sz="2800" dirty="0"/>
              <a:t> у клітині відразу </a:t>
            </a:r>
            <a:r>
              <a:rPr sz="2800" u="sng" dirty="0"/>
              <a:t>після цього?</a:t>
            </a:r>
          </a:p>
          <a:p>
            <a:r>
              <a:rPr sz="2800" dirty="0"/>
              <a:t>А	</a:t>
            </a:r>
            <a:r>
              <a:rPr sz="2800" b="1" dirty="0"/>
              <a:t>Транскрипція</a:t>
            </a:r>
          </a:p>
          <a:p>
            <a:r>
              <a:rPr sz="2800" dirty="0"/>
              <a:t>B	Трансляція</a:t>
            </a:r>
          </a:p>
          <a:p>
            <a:r>
              <a:rPr sz="2800" dirty="0"/>
              <a:t>C	Реплікація</a:t>
            </a:r>
          </a:p>
          <a:p>
            <a:r>
              <a:rPr sz="2800" dirty="0"/>
              <a:t>D	Сплайсинг</a:t>
            </a:r>
          </a:p>
          <a:p>
            <a:r>
              <a:rPr sz="2800" dirty="0"/>
              <a:t>E	Процесинг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6650" y="488614"/>
            <a:ext cx="8229600" cy="4525963"/>
          </a:xfrm>
        </p:spPr>
        <p:txBody>
          <a:bodyPr>
            <a:noAutofit/>
          </a:bodyPr>
          <a:lstStyle/>
          <a:p>
            <a:r>
              <a:rPr sz="2800" dirty="0"/>
              <a:t>У пацієнта зі скаргами на </a:t>
            </a:r>
            <a:r>
              <a:rPr sz="2800" u="sng" dirty="0"/>
              <a:t>підвищену спрагу </a:t>
            </a:r>
            <a:r>
              <a:rPr sz="2800" dirty="0"/>
              <a:t>та </a:t>
            </a:r>
            <a:r>
              <a:rPr sz="2800" u="sng" dirty="0"/>
              <a:t>поліурію</a:t>
            </a:r>
            <a:r>
              <a:rPr sz="2800" dirty="0"/>
              <a:t> виявлено </a:t>
            </a:r>
            <a:r>
              <a:rPr sz="2800" u="sng" dirty="0"/>
              <a:t>гіперглікемію</a:t>
            </a:r>
            <a:r>
              <a:rPr sz="2800" dirty="0"/>
              <a:t> та </a:t>
            </a:r>
            <a:r>
              <a:rPr sz="2800" u="sng" dirty="0"/>
              <a:t>глюкозурію</a:t>
            </a:r>
            <a:r>
              <a:rPr sz="2800" dirty="0"/>
              <a:t>. Порушення синтезу якого </a:t>
            </a:r>
            <a:r>
              <a:rPr sz="2800" u="sng" dirty="0"/>
              <a:t>гормону</a:t>
            </a:r>
            <a:r>
              <a:rPr sz="2800" dirty="0"/>
              <a:t>, імовірно, викликало такий стан?</a:t>
            </a:r>
          </a:p>
          <a:p>
            <a:r>
              <a:rPr sz="2800" dirty="0"/>
              <a:t>А	 </a:t>
            </a:r>
            <a:r>
              <a:rPr sz="2800" b="1" dirty="0"/>
              <a:t>Інсуліну</a:t>
            </a:r>
          </a:p>
          <a:p>
            <a:r>
              <a:rPr sz="2800" dirty="0"/>
              <a:t>B	Адреналіну</a:t>
            </a:r>
          </a:p>
          <a:p>
            <a:r>
              <a:rPr sz="2800" dirty="0"/>
              <a:t>C	Вазопресину</a:t>
            </a:r>
          </a:p>
          <a:p>
            <a:r>
              <a:rPr sz="2800" dirty="0"/>
              <a:t>D	Тироксину</a:t>
            </a:r>
          </a:p>
          <a:p>
            <a:r>
              <a:rPr sz="2800" dirty="0"/>
              <a:t>E	Глікогену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100" y="206690"/>
            <a:ext cx="8229600" cy="4525963"/>
          </a:xfrm>
        </p:spPr>
        <p:txBody>
          <a:bodyPr>
            <a:noAutofit/>
          </a:bodyPr>
          <a:lstStyle/>
          <a:p>
            <a:r>
              <a:rPr sz="2800" dirty="0"/>
              <a:t>Більша частина учасників експедиції Магеллана в Америку загинула від </a:t>
            </a:r>
            <a:r>
              <a:rPr sz="2800" u="sng" dirty="0"/>
              <a:t>авітамінозу</a:t>
            </a:r>
            <a:r>
              <a:rPr sz="2800" dirty="0"/>
              <a:t>. Захворювання проявлялось загальною слабкістю, </a:t>
            </a:r>
            <a:r>
              <a:rPr sz="2800" u="sng" dirty="0"/>
              <a:t>підшкірними крововиливами, випадінням зубів, кровотечею з ясен. </a:t>
            </a:r>
            <a:r>
              <a:rPr sz="2800" dirty="0"/>
              <a:t>Укажіть назву цього авітамінозу.</a:t>
            </a:r>
          </a:p>
          <a:p>
            <a:r>
              <a:rPr sz="2800" dirty="0"/>
              <a:t>А	</a:t>
            </a:r>
            <a:r>
              <a:rPr sz="2800" b="1" dirty="0"/>
              <a:t>Скорбут (Цинга)</a:t>
            </a:r>
          </a:p>
          <a:p>
            <a:r>
              <a:rPr sz="2800" dirty="0"/>
              <a:t>B	Рахіт</a:t>
            </a:r>
          </a:p>
          <a:p>
            <a:r>
              <a:rPr sz="2800" dirty="0"/>
              <a:t>C	Анемія Бірмера</a:t>
            </a:r>
          </a:p>
          <a:p>
            <a:r>
              <a:rPr sz="2800" dirty="0"/>
              <a:t>D	Пелагра</a:t>
            </a:r>
          </a:p>
          <a:p>
            <a:r>
              <a:rPr sz="2800" dirty="0"/>
              <a:t>E	Поліневрит (Бері-бері)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0855"/>
            <a:ext cx="8229600" cy="4525963"/>
          </a:xfrm>
        </p:spPr>
        <p:txBody>
          <a:bodyPr>
            <a:noAutofit/>
          </a:bodyPr>
          <a:lstStyle/>
          <a:p>
            <a:r>
              <a:rPr sz="2800" dirty="0"/>
              <a:t>У разі повторної дії </a:t>
            </a:r>
            <a:r>
              <a:rPr sz="2800" u="sng" dirty="0"/>
              <a:t>ультрафіолетових</a:t>
            </a:r>
            <a:r>
              <a:rPr sz="2800" dirty="0"/>
              <a:t> </a:t>
            </a:r>
            <a:r>
              <a:rPr sz="2800" u="sng" dirty="0"/>
              <a:t>променів</a:t>
            </a:r>
            <a:r>
              <a:rPr sz="2800" dirty="0"/>
              <a:t> </a:t>
            </a:r>
            <a:r>
              <a:rPr sz="2800" u="sng" dirty="0"/>
              <a:t>шкіра темнішає </a:t>
            </a:r>
            <a:r>
              <a:rPr sz="2800" dirty="0"/>
              <a:t>внаслідок </a:t>
            </a:r>
            <a:r>
              <a:rPr sz="2800" u="sng" dirty="0"/>
              <a:t>синтезу</a:t>
            </a:r>
            <a:r>
              <a:rPr sz="2800" dirty="0"/>
              <a:t> в ній </a:t>
            </a:r>
            <a:r>
              <a:rPr sz="2800" u="sng" dirty="0"/>
              <a:t>меланіну</a:t>
            </a:r>
            <a:r>
              <a:rPr sz="2800" dirty="0"/>
              <a:t>, що захищає клітини від ушкодження. Укажіть основний </a:t>
            </a:r>
            <a:r>
              <a:rPr sz="2800" u="sng" dirty="0"/>
              <a:t>механізм</a:t>
            </a:r>
            <a:r>
              <a:rPr sz="2800" dirty="0"/>
              <a:t> включення цього захисту.</a:t>
            </a:r>
          </a:p>
          <a:p>
            <a:r>
              <a:rPr sz="2800" dirty="0"/>
              <a:t>А	</a:t>
            </a:r>
            <a:r>
              <a:rPr sz="2800" b="1" dirty="0"/>
              <a:t>Активація тирозинази</a:t>
            </a:r>
          </a:p>
          <a:p>
            <a:r>
              <a:rPr sz="2800" dirty="0"/>
              <a:t>B	Пригнічення фенілаланінгідроксилази</a:t>
            </a:r>
          </a:p>
          <a:p>
            <a:r>
              <a:rPr sz="2800" dirty="0"/>
              <a:t>C	Пригнічення тирозинази</a:t>
            </a:r>
          </a:p>
          <a:p>
            <a:r>
              <a:rPr sz="2800" dirty="0"/>
              <a:t>D	Активація оксидази гомогентизинової кислоти</a:t>
            </a:r>
          </a:p>
          <a:p>
            <a:r>
              <a:rPr sz="2800" dirty="0"/>
              <a:t>E	Пригнічення оксидази гомогентизинової кислоти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045" y="351680"/>
            <a:ext cx="8229600" cy="4525963"/>
          </a:xfrm>
        </p:spPr>
        <p:txBody>
          <a:bodyPr>
            <a:noAutofit/>
          </a:bodyPr>
          <a:lstStyle/>
          <a:p>
            <a:r>
              <a:rPr sz="2800" dirty="0"/>
              <a:t>Після </a:t>
            </a:r>
            <a:r>
              <a:rPr sz="2800" u="sng" dirty="0"/>
              <a:t>видалення</a:t>
            </a:r>
            <a:r>
              <a:rPr sz="2800" dirty="0"/>
              <a:t> у пацієнта </a:t>
            </a:r>
            <a:r>
              <a:rPr sz="2800" u="sng" dirty="0"/>
              <a:t>2/3 шлунка у</a:t>
            </a:r>
            <a:r>
              <a:rPr sz="2800" dirty="0"/>
              <a:t> крові </a:t>
            </a:r>
            <a:r>
              <a:rPr sz="2800" u="sng" dirty="0"/>
              <a:t>зменшилась кількість еритроцитів</a:t>
            </a:r>
            <a:r>
              <a:rPr sz="2800" dirty="0"/>
              <a:t>, </a:t>
            </a:r>
            <a:r>
              <a:rPr sz="2800" u="sng" dirty="0"/>
              <a:t>зріс їхній об’єм</a:t>
            </a:r>
            <a:r>
              <a:rPr sz="2800" dirty="0"/>
              <a:t> і знизився рівень гемоглобіну. </a:t>
            </a:r>
            <a:r>
              <a:rPr sz="2800" u="sng" dirty="0"/>
              <a:t>Дефіцит</a:t>
            </a:r>
            <a:r>
              <a:rPr sz="2800" dirty="0"/>
              <a:t> якого </a:t>
            </a:r>
            <a:r>
              <a:rPr sz="2800" u="sng" dirty="0"/>
              <a:t>вітаміну</a:t>
            </a:r>
            <a:r>
              <a:rPr sz="2800" dirty="0"/>
              <a:t> призводить до таких змін картини крові?</a:t>
            </a:r>
          </a:p>
          <a:p>
            <a:r>
              <a:rPr sz="2800" dirty="0"/>
              <a:t>А	</a:t>
            </a:r>
            <a:r>
              <a:rPr sz="2800" b="1" dirty="0"/>
              <a:t>В12</a:t>
            </a:r>
          </a:p>
          <a:p>
            <a:r>
              <a:rPr sz="2800" dirty="0"/>
              <a:t>B	Р</a:t>
            </a:r>
          </a:p>
          <a:p>
            <a:r>
              <a:rPr sz="2800" dirty="0"/>
              <a:t>C	РР</a:t>
            </a:r>
          </a:p>
          <a:p>
            <a:r>
              <a:rPr sz="2800" dirty="0"/>
              <a:t>D	В6</a:t>
            </a:r>
          </a:p>
          <a:p>
            <a:r>
              <a:rPr sz="2800" dirty="0"/>
              <a:t>E	С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991" y="222800"/>
            <a:ext cx="8229600" cy="4525963"/>
          </a:xfrm>
        </p:spPr>
        <p:txBody>
          <a:bodyPr>
            <a:noAutofit/>
          </a:bodyPr>
          <a:lstStyle/>
          <a:p>
            <a:r>
              <a:rPr sz="2800" dirty="0"/>
              <a:t>Десятимісячна дитина, батьки якої брюнети, має </a:t>
            </a:r>
            <a:r>
              <a:rPr sz="2800" u="sng" dirty="0"/>
              <a:t>світле волосся</a:t>
            </a:r>
            <a:r>
              <a:rPr sz="2800" dirty="0"/>
              <a:t>, </a:t>
            </a:r>
            <a:r>
              <a:rPr sz="2800" u="sng" dirty="0"/>
              <a:t>дуже світлу шкіру і блакитні очі. </a:t>
            </a:r>
            <a:r>
              <a:rPr sz="2800" dirty="0"/>
              <a:t>Зовнішньо при народженні виглядала нормально, але протягом останніх 3-х місяців спостерігалися порушення мозкового кровообігу та </a:t>
            </a:r>
            <a:r>
              <a:rPr sz="2800" u="sng" dirty="0"/>
              <a:t>відставання у розумовому розвитку</a:t>
            </a:r>
            <a:r>
              <a:rPr sz="2800" dirty="0"/>
              <a:t>. Укажіть імовірну </a:t>
            </a:r>
            <a:r>
              <a:rPr sz="2800" u="sng" dirty="0"/>
              <a:t>причину</a:t>
            </a:r>
            <a:r>
              <a:rPr sz="2800" dirty="0"/>
              <a:t> такого стану.</a:t>
            </a:r>
          </a:p>
          <a:p>
            <a:r>
              <a:rPr sz="2800" dirty="0"/>
              <a:t>А	</a:t>
            </a:r>
            <a:r>
              <a:rPr sz="2800" b="1" dirty="0"/>
              <a:t>Фенілкетонурія</a:t>
            </a:r>
          </a:p>
          <a:p>
            <a:r>
              <a:rPr sz="2800" dirty="0"/>
              <a:t>B	Гостра порфірія</a:t>
            </a:r>
          </a:p>
          <a:p>
            <a:r>
              <a:rPr sz="2800" dirty="0"/>
              <a:t>C	Глікогеноз</a:t>
            </a:r>
          </a:p>
          <a:p>
            <a:r>
              <a:rPr sz="2800" dirty="0"/>
              <a:t>D	Галактоземія</a:t>
            </a:r>
          </a:p>
          <a:p>
            <a:r>
              <a:rPr sz="2800" dirty="0"/>
              <a:t>E	Гістидинемія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376" y="424174"/>
            <a:ext cx="8229600" cy="4525963"/>
          </a:xfrm>
        </p:spPr>
        <p:txBody>
          <a:bodyPr>
            <a:noAutofit/>
          </a:bodyPr>
          <a:lstStyle/>
          <a:p>
            <a:r>
              <a:rPr sz="2800" dirty="0"/>
              <a:t>Пацієнта шпиталізовано до реанімаційного відділення з підозрою на </a:t>
            </a:r>
            <a:r>
              <a:rPr sz="2800" u="sng" dirty="0"/>
              <a:t>отруєння чадним газом</a:t>
            </a:r>
            <a:r>
              <a:rPr sz="2800" dirty="0"/>
              <a:t>. Яке </a:t>
            </a:r>
            <a:r>
              <a:rPr sz="2800" u="sng" dirty="0"/>
              <a:t>похідне гемоглобіну</a:t>
            </a:r>
            <a:r>
              <a:rPr sz="2800" dirty="0"/>
              <a:t> буде виявлено під час спектрального аналізу?</a:t>
            </a:r>
          </a:p>
          <a:p>
            <a:r>
              <a:rPr sz="2800" dirty="0"/>
              <a:t>А	</a:t>
            </a:r>
            <a:r>
              <a:rPr sz="2800" b="1" dirty="0"/>
              <a:t>Карбоксигемоглобін</a:t>
            </a:r>
          </a:p>
          <a:p>
            <a:r>
              <a:rPr sz="2800" dirty="0"/>
              <a:t>B	Оксигемоглобін</a:t>
            </a:r>
          </a:p>
          <a:p>
            <a:r>
              <a:rPr sz="2800" dirty="0"/>
              <a:t>C	Дезоксигемоглобін</a:t>
            </a:r>
          </a:p>
          <a:p>
            <a:r>
              <a:rPr sz="2800" dirty="0"/>
              <a:t>D	Метгемоглобін</a:t>
            </a:r>
          </a:p>
          <a:p>
            <a:r>
              <a:rPr sz="2800" dirty="0"/>
              <a:t>E	Карбгемоглобін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706" y="351680"/>
            <a:ext cx="8229600" cy="4525963"/>
          </a:xfrm>
        </p:spPr>
        <p:txBody>
          <a:bodyPr>
            <a:noAutofit/>
          </a:bodyPr>
          <a:lstStyle/>
          <a:p>
            <a:r>
              <a:rPr sz="2800" u="sng"/>
              <a:t>Посттрансляційна модифікація </a:t>
            </a:r>
            <a:r>
              <a:rPr sz="2800"/>
              <a:t>вітамінозалежних факторів </a:t>
            </a:r>
            <a:r>
              <a:rPr sz="2800" u="sng"/>
              <a:t>зсідання крові </a:t>
            </a:r>
            <a:r>
              <a:rPr sz="2800"/>
              <a:t>полягає у перетворенні залишку </a:t>
            </a:r>
            <a:r>
              <a:rPr sz="2800" u="sng"/>
              <a:t>глутамінової кислоти на гамма-карбоксиглутамінову</a:t>
            </a:r>
            <a:r>
              <a:rPr sz="2800"/>
              <a:t>. Укажіть необхідний для цього </a:t>
            </a:r>
            <a:r>
              <a:rPr sz="2800" u="sng"/>
              <a:t>вітамін</a:t>
            </a:r>
            <a:r>
              <a:rPr sz="2800"/>
              <a:t>.</a:t>
            </a:r>
          </a:p>
          <a:p>
            <a:r>
              <a:rPr sz="2800"/>
              <a:t>А	</a:t>
            </a:r>
            <a:r>
              <a:rPr sz="2800" b="1"/>
              <a:t>К</a:t>
            </a:r>
          </a:p>
          <a:p>
            <a:r>
              <a:rPr sz="2800"/>
              <a:t>B	Д</a:t>
            </a:r>
          </a:p>
          <a:p>
            <a:r>
              <a:rPr sz="2800"/>
              <a:t>C	А</a:t>
            </a:r>
          </a:p>
          <a:p>
            <a:r>
              <a:rPr sz="2800"/>
              <a:t>D	С</a:t>
            </a:r>
          </a:p>
          <a:p>
            <a:r>
              <a:rPr sz="2800"/>
              <a:t>E	Е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7516"/>
            <a:ext cx="8229600" cy="4525963"/>
          </a:xfrm>
        </p:spPr>
        <p:txBody>
          <a:bodyPr>
            <a:noAutofit/>
          </a:bodyPr>
          <a:lstStyle/>
          <a:p>
            <a:r>
              <a:rPr sz="2800" dirty="0"/>
              <a:t>Під час тканинної гіпоксії </a:t>
            </a:r>
            <a:r>
              <a:rPr sz="2800" u="sng" dirty="0"/>
              <a:t>знижується</a:t>
            </a:r>
            <a:r>
              <a:rPr sz="2800" dirty="0"/>
              <a:t> </a:t>
            </a:r>
            <a:r>
              <a:rPr sz="2800" u="sng" dirty="0"/>
              <a:t>швидкість окисного фосфорилювання.</a:t>
            </a:r>
            <a:r>
              <a:rPr sz="2800" dirty="0"/>
              <a:t> Уміст якої речовини </a:t>
            </a:r>
            <a:r>
              <a:rPr sz="2800" u="sng" dirty="0"/>
              <a:t>збільшується</a:t>
            </a:r>
            <a:r>
              <a:rPr sz="2800" dirty="0"/>
              <a:t> за цих умов?</a:t>
            </a:r>
          </a:p>
          <a:p>
            <a:r>
              <a:rPr sz="2800" dirty="0"/>
              <a:t>А	</a:t>
            </a:r>
            <a:r>
              <a:rPr sz="2800" b="1" dirty="0"/>
              <a:t>АДФ</a:t>
            </a:r>
          </a:p>
          <a:p>
            <a:r>
              <a:rPr sz="2800" dirty="0"/>
              <a:t>B	ГТФ</a:t>
            </a:r>
          </a:p>
          <a:p>
            <a:r>
              <a:rPr sz="2800" dirty="0"/>
              <a:t>C	НАДФН</a:t>
            </a:r>
          </a:p>
          <a:p>
            <a:r>
              <a:rPr sz="2800" dirty="0"/>
              <a:t>D	НАДН</a:t>
            </a:r>
          </a:p>
          <a:p>
            <a:r>
              <a:rPr sz="2800" dirty="0"/>
              <a:t>E	АТФ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541" y="400009"/>
            <a:ext cx="8229600" cy="4525963"/>
          </a:xfrm>
        </p:spPr>
        <p:txBody>
          <a:bodyPr>
            <a:noAutofit/>
          </a:bodyPr>
          <a:lstStyle/>
          <a:p>
            <a:r>
              <a:rPr sz="2800" dirty="0"/>
              <a:t>Пацієнт скаржиться на </a:t>
            </a:r>
            <a:r>
              <a:rPr sz="2800" u="sng" dirty="0"/>
              <a:t>діарею</a:t>
            </a:r>
            <a:r>
              <a:rPr sz="2800" dirty="0"/>
              <a:t>, метеоризм після </a:t>
            </a:r>
            <a:r>
              <a:rPr sz="2800" u="sng" dirty="0"/>
              <a:t>вживання білкової їжі</a:t>
            </a:r>
            <a:r>
              <a:rPr sz="2800" dirty="0"/>
              <a:t>, що свідчить про порушення травлення білків та їх </a:t>
            </a:r>
            <a:r>
              <a:rPr sz="2800" u="sng" dirty="0"/>
              <a:t>посилене</a:t>
            </a:r>
            <a:r>
              <a:rPr sz="2800" dirty="0"/>
              <a:t> </a:t>
            </a:r>
            <a:r>
              <a:rPr sz="2800" u="sng" dirty="0"/>
              <a:t>гниття</a:t>
            </a:r>
            <a:r>
              <a:rPr sz="2800" dirty="0"/>
              <a:t>. Яка з нижченаведених речовин є </a:t>
            </a:r>
            <a:r>
              <a:rPr sz="2800" u="sng" dirty="0"/>
              <a:t>продуктом</a:t>
            </a:r>
            <a:r>
              <a:rPr sz="2800" dirty="0"/>
              <a:t> цього процесу в кишечнику?</a:t>
            </a:r>
          </a:p>
          <a:p>
            <a:r>
              <a:rPr sz="2800" dirty="0"/>
              <a:t>А	 </a:t>
            </a:r>
            <a:r>
              <a:rPr sz="2800" b="1" dirty="0"/>
              <a:t>Індол</a:t>
            </a:r>
          </a:p>
          <a:p>
            <a:r>
              <a:rPr sz="2800" dirty="0"/>
              <a:t>B	Агматин</a:t>
            </a:r>
          </a:p>
          <a:p>
            <a:r>
              <a:rPr sz="2800" dirty="0"/>
              <a:t>C	Путресцин</a:t>
            </a:r>
          </a:p>
          <a:p>
            <a:r>
              <a:rPr sz="2800" dirty="0"/>
              <a:t>D	Білірубін</a:t>
            </a:r>
          </a:p>
          <a:p>
            <a:r>
              <a:rPr sz="2800" dirty="0"/>
              <a:t>E	Кадаверин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9735"/>
            <a:ext cx="8229600" cy="4525963"/>
          </a:xfrm>
        </p:spPr>
        <p:txBody>
          <a:bodyPr>
            <a:noAutofit/>
          </a:bodyPr>
          <a:lstStyle/>
          <a:p>
            <a:r>
              <a:rPr sz="2800" dirty="0"/>
              <a:t>У пацієнта з </a:t>
            </a:r>
            <a:r>
              <a:rPr sz="2800" u="sng" dirty="0"/>
              <a:t>частими кровотечами</a:t>
            </a:r>
            <a:r>
              <a:rPr sz="2800" dirty="0"/>
              <a:t> у внутрішні органи і слизові оболонки у складі </a:t>
            </a:r>
            <a:r>
              <a:rPr sz="2800" u="sng" dirty="0"/>
              <a:t>колагенових</a:t>
            </a:r>
            <a:r>
              <a:rPr sz="2800" dirty="0"/>
              <a:t> </a:t>
            </a:r>
            <a:r>
              <a:rPr sz="2800" u="sng" dirty="0"/>
              <a:t>волокон</a:t>
            </a:r>
            <a:r>
              <a:rPr sz="2800" dirty="0"/>
              <a:t> виявлено </a:t>
            </a:r>
            <a:r>
              <a:rPr sz="2800" u="sng" dirty="0"/>
              <a:t>пролін</a:t>
            </a:r>
            <a:r>
              <a:rPr sz="2800" dirty="0"/>
              <a:t> і </a:t>
            </a:r>
            <a:r>
              <a:rPr sz="2800" u="sng" dirty="0"/>
              <a:t>лізин</a:t>
            </a:r>
            <a:r>
              <a:rPr sz="2800" dirty="0"/>
              <a:t>. Відсутність якого </a:t>
            </a:r>
            <a:r>
              <a:rPr sz="2800" u="sng" dirty="0"/>
              <a:t>вітаміну</a:t>
            </a:r>
            <a:r>
              <a:rPr sz="2800" dirty="0"/>
              <a:t> спричиняє порушення їх </a:t>
            </a:r>
            <a:r>
              <a:rPr sz="2800" u="sng" dirty="0"/>
              <a:t>гідроксилювання</a:t>
            </a:r>
          </a:p>
          <a:p>
            <a:r>
              <a:rPr sz="2800" dirty="0"/>
              <a:t>А	</a:t>
            </a:r>
            <a:r>
              <a:rPr sz="2800" b="1" dirty="0"/>
              <a:t>С</a:t>
            </a:r>
          </a:p>
          <a:p>
            <a:r>
              <a:rPr sz="2800" dirty="0"/>
              <a:t>B	Д</a:t>
            </a:r>
          </a:p>
          <a:p>
            <a:r>
              <a:rPr sz="2800" dirty="0"/>
              <a:t>C	Е</a:t>
            </a:r>
          </a:p>
          <a:p>
            <a:r>
              <a:rPr sz="2800" dirty="0"/>
              <a:t>D	А</a:t>
            </a:r>
          </a:p>
          <a:p>
            <a:r>
              <a:rPr sz="2800" dirty="0"/>
              <a:t>E	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705" y="271130"/>
            <a:ext cx="8229600" cy="4525963"/>
          </a:xfrm>
        </p:spPr>
        <p:txBody>
          <a:bodyPr>
            <a:noAutofit/>
          </a:bodyPr>
          <a:lstStyle/>
          <a:p>
            <a:r>
              <a:rPr sz="2800" dirty="0"/>
              <a:t>Пацієнту віком 40 років, який хворіє на туберкульоз легень, призначено </a:t>
            </a:r>
            <a:r>
              <a:rPr sz="2800" u="sng" dirty="0"/>
              <a:t>ізоніазид</a:t>
            </a:r>
            <a:r>
              <a:rPr sz="2800" dirty="0"/>
              <a:t>. </a:t>
            </a:r>
            <a:r>
              <a:rPr sz="2800" u="sng" dirty="0"/>
              <a:t>Нестача якого вітаміну </a:t>
            </a:r>
            <a:r>
              <a:rPr sz="2800" dirty="0"/>
              <a:t>може розвинутися внаслідок тривалого вживання цього препарату?</a:t>
            </a:r>
          </a:p>
          <a:p>
            <a:r>
              <a:rPr sz="2800" dirty="0"/>
              <a:t>А	</a:t>
            </a:r>
            <a:r>
              <a:rPr sz="2800" b="1" dirty="0"/>
              <a:t>Піридоксину</a:t>
            </a:r>
          </a:p>
          <a:p>
            <a:r>
              <a:rPr sz="2800" dirty="0"/>
              <a:t>B	Біотину</a:t>
            </a:r>
          </a:p>
          <a:p>
            <a:r>
              <a:rPr sz="2800" dirty="0"/>
              <a:t>C	Кобаламіну</a:t>
            </a:r>
          </a:p>
          <a:p>
            <a:r>
              <a:rPr sz="2800" dirty="0"/>
              <a:t>D	Фолієвої кислоти</a:t>
            </a:r>
          </a:p>
          <a:p>
            <a:r>
              <a:rPr sz="2800" dirty="0"/>
              <a:t>E	Тіаміну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8750" y="4394552"/>
            <a:ext cx="5775250" cy="228056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210" y="394693"/>
            <a:ext cx="8229600" cy="4458785"/>
          </a:xfrm>
        </p:spPr>
        <p:txBody>
          <a:bodyPr>
            <a:noAutofit/>
          </a:bodyPr>
          <a:lstStyle/>
          <a:p>
            <a:r>
              <a:rPr sz="2400" dirty="0"/>
              <a:t>Похідні птерину — </a:t>
            </a:r>
            <a:r>
              <a:rPr sz="2400" u="sng" dirty="0"/>
              <a:t>аміноптерин</a:t>
            </a:r>
            <a:r>
              <a:rPr sz="2400" dirty="0"/>
              <a:t> і </a:t>
            </a:r>
            <a:r>
              <a:rPr sz="2400" u="sng" dirty="0"/>
              <a:t>метотрексат</a:t>
            </a:r>
            <a:r>
              <a:rPr sz="2400" dirty="0"/>
              <a:t> є конкурентними </a:t>
            </a:r>
            <a:r>
              <a:rPr sz="2400" u="sng" dirty="0"/>
              <a:t>інгібіторами дигідрофолатредуктази</a:t>
            </a:r>
            <a:r>
              <a:rPr sz="2400" dirty="0"/>
              <a:t>, внаслідок чого вони пригнічують регенерацію тетрагідрофолієвої кислоти з дигідрофолату. Ці лікарські засоби призводять до гальмування міжмолекулярного транспорту одновуглецевих груп. </a:t>
            </a:r>
            <a:r>
              <a:rPr sz="2400" u="sng" dirty="0"/>
              <a:t>Біосинтез якого полімеру при цьому пригнічується</a:t>
            </a:r>
            <a:r>
              <a:rPr sz="2400" dirty="0"/>
              <a:t>?</a:t>
            </a:r>
          </a:p>
          <a:p>
            <a:r>
              <a:rPr sz="2400" dirty="0"/>
              <a:t>А	</a:t>
            </a:r>
            <a:r>
              <a:rPr sz="2400" b="1" dirty="0"/>
              <a:t>ДНК</a:t>
            </a:r>
          </a:p>
          <a:p>
            <a:r>
              <a:rPr sz="2400" dirty="0"/>
              <a:t>B	Гомополісахаридів</a:t>
            </a:r>
          </a:p>
          <a:p>
            <a:r>
              <a:rPr sz="2400" dirty="0"/>
              <a:t>C	Білку</a:t>
            </a:r>
          </a:p>
          <a:p>
            <a:r>
              <a:rPr sz="2400" dirty="0"/>
              <a:t>D	Глікозаміногліканів</a:t>
            </a:r>
          </a:p>
          <a:p>
            <a:r>
              <a:rPr sz="2400" dirty="0"/>
              <a:t>E	Гангліозидів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771" y="230855"/>
            <a:ext cx="8229600" cy="4525963"/>
          </a:xfrm>
        </p:spPr>
        <p:txBody>
          <a:bodyPr>
            <a:noAutofit/>
          </a:bodyPr>
          <a:lstStyle/>
          <a:p>
            <a:r>
              <a:rPr sz="2800" dirty="0"/>
              <a:t>Під час </a:t>
            </a:r>
            <a:r>
              <a:rPr sz="2800" u="sng" dirty="0"/>
              <a:t>хвороби Іценко-Кушинга</a:t>
            </a:r>
            <a:r>
              <a:rPr sz="2800" dirty="0"/>
              <a:t> (гіперфункція кори наднирників із </a:t>
            </a:r>
            <a:r>
              <a:rPr sz="2800" u="sng" dirty="0"/>
              <a:t>підвищеною продукцією кортикостероїдів</a:t>
            </a:r>
            <a:r>
              <a:rPr sz="2800" dirty="0"/>
              <a:t>) виникає </a:t>
            </a:r>
            <a:r>
              <a:rPr sz="2800" u="sng" dirty="0"/>
              <a:t>гіперглікемія</a:t>
            </a:r>
            <a:r>
              <a:rPr sz="2800" dirty="0"/>
              <a:t>. Який процес </a:t>
            </a:r>
            <a:r>
              <a:rPr sz="2800" u="sng" dirty="0"/>
              <a:t>стимулюється</a:t>
            </a:r>
            <a:r>
              <a:rPr sz="2800" dirty="0"/>
              <a:t> в цьому разі?</a:t>
            </a:r>
          </a:p>
          <a:p>
            <a:r>
              <a:rPr sz="2800" dirty="0"/>
              <a:t>А	</a:t>
            </a:r>
            <a:r>
              <a:rPr sz="2800" b="1" dirty="0"/>
              <a:t>Глюконеогенез</a:t>
            </a:r>
          </a:p>
          <a:p>
            <a:r>
              <a:rPr sz="2800" dirty="0"/>
              <a:t>B	Гліколіз</a:t>
            </a:r>
          </a:p>
          <a:p>
            <a:r>
              <a:rPr sz="2800" dirty="0"/>
              <a:t>C	Цикл Кребса</a:t>
            </a:r>
          </a:p>
          <a:p>
            <a:r>
              <a:rPr sz="2800" dirty="0"/>
              <a:t>D	Пентозофосфатний шлях окислення глюкози</a:t>
            </a:r>
          </a:p>
          <a:p>
            <a:r>
              <a:rPr sz="2800" dirty="0"/>
              <a:t>E	Фосфороліз глікогену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3900"/>
            <a:ext cx="8229600" cy="4525963"/>
          </a:xfrm>
        </p:spPr>
        <p:txBody>
          <a:bodyPr>
            <a:noAutofit/>
          </a:bodyPr>
          <a:lstStyle/>
          <a:p>
            <a:r>
              <a:rPr sz="2800" u="sng" dirty="0"/>
              <a:t>Кал</a:t>
            </a:r>
            <a:r>
              <a:rPr sz="2800" dirty="0"/>
              <a:t> пацієнта вміщує </a:t>
            </a:r>
            <a:r>
              <a:rPr sz="2800" u="sng" dirty="0"/>
              <a:t>багато нерозщепленого жиру</a:t>
            </a:r>
            <a:r>
              <a:rPr sz="2800" dirty="0"/>
              <a:t> і має </a:t>
            </a:r>
            <a:r>
              <a:rPr sz="2800" u="sng" dirty="0"/>
              <a:t>сірувато-білий колір</a:t>
            </a:r>
            <a:r>
              <a:rPr sz="2800" dirty="0"/>
              <a:t>. Укажіть </a:t>
            </a:r>
            <a:r>
              <a:rPr sz="2800" u="sng" dirty="0"/>
              <a:t>причину</a:t>
            </a:r>
            <a:r>
              <a:rPr sz="2800" dirty="0"/>
              <a:t> цього явища.</a:t>
            </a:r>
          </a:p>
          <a:p>
            <a:r>
              <a:rPr sz="2800" dirty="0"/>
              <a:t>А	</a:t>
            </a:r>
            <a:r>
              <a:rPr sz="2800" b="1" dirty="0"/>
              <a:t>Обтурація жовчного протоку</a:t>
            </a:r>
          </a:p>
          <a:p>
            <a:r>
              <a:rPr sz="2800" dirty="0"/>
              <a:t>B	Гіповітаміноз</a:t>
            </a:r>
          </a:p>
          <a:p>
            <a:r>
              <a:rPr sz="2800" dirty="0"/>
              <a:t>C	Недостатня активація пепсину соляною кислотою</a:t>
            </a:r>
          </a:p>
          <a:p>
            <a:r>
              <a:rPr sz="2800" dirty="0"/>
              <a:t>D	Подразнення епітелію кишечника</a:t>
            </a:r>
          </a:p>
          <a:p>
            <a:r>
              <a:rPr sz="2800" dirty="0"/>
              <a:t>E	Ентерит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8320" y="214745"/>
            <a:ext cx="8229600" cy="4525963"/>
          </a:xfrm>
        </p:spPr>
        <p:txBody>
          <a:bodyPr>
            <a:noAutofit/>
          </a:bodyPr>
          <a:lstStyle/>
          <a:p>
            <a:r>
              <a:rPr sz="2800" dirty="0"/>
              <a:t>Мікроелемент селен знижує ризик судинних захворювань, підвищує опірність організму до онкологічних захворювань, має антимутагенну, антитератегенну, радіопротекторну дії, тому що є важливим компонентом антиоксидантної системи. Укажіть </a:t>
            </a:r>
            <a:r>
              <a:rPr sz="2800" u="sng" dirty="0"/>
              <a:t>антиоксидантний ензим, до складу якого входить селен.</a:t>
            </a:r>
          </a:p>
          <a:p>
            <a:r>
              <a:rPr sz="2800" dirty="0"/>
              <a:t>А	</a:t>
            </a:r>
            <a:r>
              <a:rPr sz="2800" b="1" dirty="0"/>
              <a:t>Глутатіонпероксидаза</a:t>
            </a:r>
          </a:p>
          <a:p>
            <a:r>
              <a:rPr sz="2800" dirty="0"/>
              <a:t>B	Каталаза</a:t>
            </a:r>
          </a:p>
          <a:p>
            <a:r>
              <a:rPr sz="2800" dirty="0"/>
              <a:t>C	Гідроксилаза</a:t>
            </a:r>
          </a:p>
          <a:p>
            <a:r>
              <a:rPr sz="2800" dirty="0"/>
              <a:t>D	Мієлопероксидаза</a:t>
            </a:r>
          </a:p>
          <a:p>
            <a:r>
              <a:rPr sz="2800" dirty="0"/>
              <a:t>E	Супероксиддисмутаза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2779"/>
            <a:ext cx="8229600" cy="4525963"/>
          </a:xfrm>
        </p:spPr>
        <p:txBody>
          <a:bodyPr>
            <a:normAutofit/>
          </a:bodyPr>
          <a:lstStyle/>
          <a:p>
            <a:r>
              <a:rPr sz="2800" dirty="0"/>
              <a:t>У </a:t>
            </a:r>
            <a:r>
              <a:rPr sz="2800" u="sng" dirty="0"/>
              <a:t>крові</a:t>
            </a:r>
            <a:r>
              <a:rPr sz="2800" dirty="0"/>
              <a:t> пацієнта виявлено </a:t>
            </a:r>
            <a:r>
              <a:rPr sz="2800" u="sng" dirty="0"/>
              <a:t>збільшену</a:t>
            </a:r>
            <a:r>
              <a:rPr sz="2800" dirty="0"/>
              <a:t> </a:t>
            </a:r>
            <a:r>
              <a:rPr sz="2800" u="sng" dirty="0"/>
              <a:t>концентрацію пірувата. </a:t>
            </a:r>
            <a:r>
              <a:rPr sz="2800" dirty="0"/>
              <a:t>Дефіцит якого </a:t>
            </a:r>
            <a:r>
              <a:rPr sz="2800" u="sng" dirty="0"/>
              <a:t>вітаміну</a:t>
            </a:r>
            <a:r>
              <a:rPr sz="2800" dirty="0"/>
              <a:t> спостерігається у пацієнта?</a:t>
            </a:r>
          </a:p>
          <a:p>
            <a:r>
              <a:rPr sz="2800" dirty="0"/>
              <a:t>А	</a:t>
            </a:r>
            <a:r>
              <a:rPr sz="2800" b="1" dirty="0"/>
              <a:t>В1</a:t>
            </a:r>
          </a:p>
          <a:p>
            <a:r>
              <a:rPr sz="2800" dirty="0"/>
              <a:t>B	В3</a:t>
            </a:r>
          </a:p>
          <a:p>
            <a:r>
              <a:rPr sz="2800" dirty="0"/>
              <a:t>C	Е</a:t>
            </a:r>
          </a:p>
          <a:p>
            <a:r>
              <a:rPr sz="2800" dirty="0"/>
              <a:t>D	В2</a:t>
            </a:r>
          </a:p>
          <a:p>
            <a:r>
              <a:rPr sz="2800" dirty="0"/>
              <a:t>E	В6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055" y="332715"/>
            <a:ext cx="8229600" cy="4525963"/>
          </a:xfrm>
        </p:spPr>
        <p:txBody>
          <a:bodyPr>
            <a:noAutofit/>
          </a:bodyPr>
          <a:lstStyle/>
          <a:p>
            <a:r>
              <a:rPr sz="2800"/>
              <a:t>Дитині встановлено діагноз: </a:t>
            </a:r>
            <a:r>
              <a:rPr sz="2800" u="sng"/>
              <a:t>хвороба Тея-Сакса</a:t>
            </a:r>
            <a:r>
              <a:rPr sz="2800"/>
              <a:t>, що пов’язана з порушенням обміну речовин. </a:t>
            </a:r>
            <a:r>
              <a:rPr sz="2800" u="sng"/>
              <a:t>Порушення якого обміну речовин </a:t>
            </a:r>
            <a:r>
              <a:rPr sz="2800"/>
              <a:t>зумовлює цю хворобу?</a:t>
            </a:r>
          </a:p>
          <a:p>
            <a:r>
              <a:rPr sz="2800"/>
              <a:t>А	</a:t>
            </a:r>
            <a:r>
              <a:rPr sz="2800" b="1"/>
              <a:t>Ліпідного</a:t>
            </a:r>
          </a:p>
          <a:p>
            <a:r>
              <a:rPr sz="2800"/>
              <a:t>B	Мінерального</a:t>
            </a:r>
          </a:p>
          <a:p>
            <a:r>
              <a:rPr sz="2800"/>
              <a:t>C	Амінокислотного</a:t>
            </a:r>
          </a:p>
          <a:p>
            <a:r>
              <a:rPr sz="2800"/>
              <a:t>D	Вуглеводного</a:t>
            </a:r>
          </a:p>
          <a:p>
            <a:r>
              <a:rPr sz="2800"/>
              <a:t>E	Білкового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7982"/>
            <a:ext cx="8229600" cy="4525963"/>
          </a:xfrm>
        </p:spPr>
        <p:txBody>
          <a:bodyPr>
            <a:noAutofit/>
          </a:bodyPr>
          <a:lstStyle/>
          <a:p>
            <a:r>
              <a:rPr sz="2800"/>
              <a:t>У процесі старіння людини спостерігаються </a:t>
            </a:r>
            <a:r>
              <a:rPr sz="2800" u="sng"/>
              <a:t>зменшення синтезу та секреції підшлункового соку</a:t>
            </a:r>
            <a:r>
              <a:rPr sz="2800"/>
              <a:t> і </a:t>
            </a:r>
            <a:r>
              <a:rPr sz="2800" u="sng"/>
              <a:t>зменшення вмісту в ньому трипсину</a:t>
            </a:r>
            <a:r>
              <a:rPr sz="2800"/>
              <a:t>. Порушення </a:t>
            </a:r>
            <a:r>
              <a:rPr sz="2800" u="sng"/>
              <a:t>розщеплення</a:t>
            </a:r>
            <a:r>
              <a:rPr sz="2800"/>
              <a:t> яких речовин виникне у цьому разі?</a:t>
            </a:r>
          </a:p>
          <a:p>
            <a:r>
              <a:rPr sz="2800"/>
              <a:t>А	</a:t>
            </a:r>
            <a:r>
              <a:rPr sz="2800" b="1"/>
              <a:t>Білків</a:t>
            </a:r>
          </a:p>
          <a:p>
            <a:r>
              <a:rPr sz="2800"/>
              <a:t>B	Нуклеїнових кислот</a:t>
            </a:r>
          </a:p>
          <a:p>
            <a:r>
              <a:rPr sz="2800"/>
              <a:t>C	Ліпідів</a:t>
            </a:r>
          </a:p>
          <a:p>
            <a:r>
              <a:rPr sz="2800"/>
              <a:t>D	Фосфоліпідів</a:t>
            </a:r>
          </a:p>
          <a:p>
            <a:r>
              <a:rPr sz="2800"/>
              <a:t>E	Полісахаридів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772" y="350822"/>
            <a:ext cx="8229600" cy="4525963"/>
          </a:xfrm>
        </p:spPr>
        <p:txBody>
          <a:bodyPr>
            <a:noAutofit/>
          </a:bodyPr>
          <a:lstStyle/>
          <a:p>
            <a:r>
              <a:rPr sz="2400"/>
              <a:t>Під час </a:t>
            </a:r>
            <a:r>
              <a:rPr sz="2400" u="sng"/>
              <a:t>гепатиту та інфаркту міокарда </a:t>
            </a:r>
            <a:r>
              <a:rPr sz="2400"/>
              <a:t>в плазмі крові пацієнтів різко </a:t>
            </a:r>
            <a:r>
              <a:rPr sz="2400" u="sng"/>
              <a:t>зростає активність аланін- і аспартамамінотрансфераз</a:t>
            </a:r>
            <a:r>
              <a:rPr sz="2400"/>
              <a:t>. Які </a:t>
            </a:r>
            <a:r>
              <a:rPr sz="2400" u="sng"/>
              <a:t>причини</a:t>
            </a:r>
            <a:r>
              <a:rPr sz="2400"/>
              <a:t> зростання активності цих ферментів у крові?</a:t>
            </a:r>
          </a:p>
          <a:p>
            <a:r>
              <a:rPr sz="2400"/>
              <a:t>А</a:t>
            </a:r>
            <a:r>
              <a:rPr sz="2400" b="1"/>
              <a:t>	Пошкодження мембран клітин і вихід ферментів у кров</a:t>
            </a:r>
          </a:p>
          <a:p>
            <a:r>
              <a:rPr sz="2400"/>
              <a:t>B	Нестача піридоксину</a:t>
            </a:r>
          </a:p>
          <a:p>
            <a:r>
              <a:rPr sz="2400"/>
              <a:t>C	Збільшення швидкості розпаду амінокислот у тканинах</a:t>
            </a:r>
          </a:p>
          <a:p>
            <a:r>
              <a:rPr sz="2400"/>
              <a:t>D	Підвищення активності ферментів гормонами</a:t>
            </a:r>
          </a:p>
          <a:p>
            <a:r>
              <a:rPr sz="2400"/>
              <a:t>E	Зростання швидкості синтезу амінокислот у тканинах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0574" y="387036"/>
            <a:ext cx="8229600" cy="4525963"/>
          </a:xfrm>
        </p:spPr>
        <p:txBody>
          <a:bodyPr>
            <a:noAutofit/>
          </a:bodyPr>
          <a:lstStyle/>
          <a:p>
            <a:r>
              <a:rPr sz="2800"/>
              <a:t>У крові пацієнта, який хворіє на інфекційний гепатит, виявлено різке збільшення активності </a:t>
            </a:r>
            <a:r>
              <a:rPr sz="2800" u="sng"/>
              <a:t>глутаматдегідрогенази</a:t>
            </a:r>
            <a:r>
              <a:rPr sz="2800"/>
              <a:t>. Укажіть </a:t>
            </a:r>
            <a:r>
              <a:rPr sz="2800" u="sng"/>
              <a:t>вітамін</a:t>
            </a:r>
            <a:r>
              <a:rPr sz="2800"/>
              <a:t>, який входить до складу </a:t>
            </a:r>
            <a:r>
              <a:rPr sz="2800" u="sng"/>
              <a:t>коферменту</a:t>
            </a:r>
            <a:r>
              <a:rPr sz="2800"/>
              <a:t> цього ферменту.</a:t>
            </a:r>
          </a:p>
          <a:p>
            <a:r>
              <a:rPr sz="2800"/>
              <a:t>А	</a:t>
            </a:r>
            <a:r>
              <a:rPr sz="2800" b="1"/>
              <a:t>Нікотинамід</a:t>
            </a:r>
          </a:p>
          <a:p>
            <a:r>
              <a:rPr sz="2800"/>
              <a:t>B	Піридоксин</a:t>
            </a:r>
          </a:p>
          <a:p>
            <a:r>
              <a:rPr sz="2800"/>
              <a:t>C	Аскорбінова кислота</a:t>
            </a:r>
          </a:p>
          <a:p>
            <a:r>
              <a:rPr sz="2800"/>
              <a:t>D	Тіамін</a:t>
            </a:r>
          </a:p>
          <a:p>
            <a:r>
              <a:rPr sz="2800"/>
              <a:t>E	Фолієва кислота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162" y="468517"/>
            <a:ext cx="8229600" cy="4525963"/>
          </a:xfrm>
        </p:spPr>
        <p:txBody>
          <a:bodyPr>
            <a:normAutofit/>
          </a:bodyPr>
          <a:lstStyle/>
          <a:p>
            <a:r>
              <a:rPr sz="2800"/>
              <a:t>Який бі</a:t>
            </a:r>
            <a:r>
              <a:rPr sz="2800" u="sng"/>
              <a:t>огенний амін нормалізує циркадні ритми</a:t>
            </a:r>
            <a:r>
              <a:rPr sz="2800"/>
              <a:t>?</a:t>
            </a:r>
          </a:p>
          <a:p>
            <a:r>
              <a:rPr sz="2800"/>
              <a:t>А	</a:t>
            </a:r>
            <a:r>
              <a:rPr sz="2800" b="1"/>
              <a:t>Мелатонін</a:t>
            </a:r>
          </a:p>
          <a:p>
            <a:r>
              <a:rPr sz="2800"/>
              <a:t>B	Дофаміи</a:t>
            </a:r>
          </a:p>
          <a:p>
            <a:r>
              <a:rPr sz="2800"/>
              <a:t>C	Адреналін</a:t>
            </a:r>
          </a:p>
          <a:p>
            <a:r>
              <a:rPr sz="2800"/>
              <a:t>D	Норадреналін</a:t>
            </a:r>
          </a:p>
          <a:p>
            <a:r>
              <a:rPr sz="2800"/>
              <a:t>E	Гістамін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234"/>
            <a:ext cx="8229600" cy="4525963"/>
          </a:xfrm>
        </p:spPr>
        <p:txBody>
          <a:bodyPr>
            <a:normAutofit/>
          </a:bodyPr>
          <a:lstStyle/>
          <a:p>
            <a:r>
              <a:rPr sz="2800"/>
              <a:t>Який </a:t>
            </a:r>
            <a:r>
              <a:rPr sz="2800" u="sng"/>
              <a:t>фермент обміну холестеролу інгібується хенодезоксихолевою кислотою</a:t>
            </a:r>
            <a:r>
              <a:rPr sz="2800"/>
              <a:t>?</a:t>
            </a:r>
          </a:p>
          <a:p>
            <a:r>
              <a:rPr sz="2800"/>
              <a:t>А	</a:t>
            </a:r>
            <a:r>
              <a:rPr sz="2800" b="1"/>
              <a:t>бета-ГОМК-редуктаза</a:t>
            </a:r>
          </a:p>
          <a:p>
            <a:r>
              <a:rPr sz="2800"/>
              <a:t>B	ГОМК-синтаза</a:t>
            </a:r>
          </a:p>
          <a:p>
            <a:r>
              <a:rPr sz="2800"/>
              <a:t>C	Ацетил-КоА-ацетилтрансфераза</a:t>
            </a:r>
          </a:p>
          <a:p>
            <a:r>
              <a:rPr sz="2800"/>
              <a:t>D	Холестеролестераза</a:t>
            </a:r>
          </a:p>
          <a:p>
            <a:r>
              <a:rPr sz="2800"/>
              <a:t>E	КоА-холестерол-ацилтрансфераза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6665" y="350821"/>
            <a:ext cx="8229600" cy="4525963"/>
          </a:xfrm>
        </p:spPr>
        <p:txBody>
          <a:bodyPr>
            <a:noAutofit/>
          </a:bodyPr>
          <a:lstStyle/>
          <a:p>
            <a:r>
              <a:rPr sz="2800"/>
              <a:t>Препарат «</a:t>
            </a:r>
            <a:r>
              <a:rPr sz="2800" u="sng"/>
              <a:t>Гептрал</a:t>
            </a:r>
            <a:r>
              <a:rPr sz="2800"/>
              <a:t>», який використовують при хворобах печінки, містить </a:t>
            </a:r>
            <a:r>
              <a:rPr sz="2800" u="sng"/>
              <a:t>S-аденозилметіонін</a:t>
            </a:r>
            <a:r>
              <a:rPr sz="2800"/>
              <a:t>. У </a:t>
            </a:r>
            <a:r>
              <a:rPr sz="2800" u="sng"/>
              <a:t>синтезі яких біологічних сполук </a:t>
            </a:r>
            <a:r>
              <a:rPr sz="2800"/>
              <a:t>бере участь ця активна амінокислота?</a:t>
            </a:r>
          </a:p>
          <a:p>
            <a:r>
              <a:rPr sz="2800"/>
              <a:t>А	 </a:t>
            </a:r>
            <a:r>
              <a:rPr sz="2800" b="1"/>
              <a:t>Фосфоліпідів</a:t>
            </a:r>
          </a:p>
          <a:p>
            <a:r>
              <a:rPr sz="2800"/>
              <a:t>B	Жовчних кислот</a:t>
            </a:r>
          </a:p>
          <a:p>
            <a:r>
              <a:rPr sz="2800"/>
              <a:t>C	Холестерину</a:t>
            </a:r>
          </a:p>
          <a:p>
            <a:r>
              <a:rPr sz="2800"/>
              <a:t>D	Гему</a:t>
            </a:r>
          </a:p>
          <a:p>
            <a:r>
              <a:rPr sz="2800"/>
              <a:t>E	Триацилгліцеролів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0410"/>
            <a:ext cx="8229600" cy="4525963"/>
          </a:xfrm>
        </p:spPr>
        <p:txBody>
          <a:bodyPr>
            <a:noAutofit/>
          </a:bodyPr>
          <a:lstStyle/>
          <a:p>
            <a:r>
              <a:rPr sz="2800"/>
              <a:t>Укажіть надмолекулярний </a:t>
            </a:r>
            <a:r>
              <a:rPr sz="2800" u="sng"/>
              <a:t>мультиферментний</a:t>
            </a:r>
            <a:r>
              <a:rPr sz="2800"/>
              <a:t> </a:t>
            </a:r>
            <a:r>
              <a:rPr sz="2800" u="sng"/>
              <a:t>комплекс</a:t>
            </a:r>
            <a:r>
              <a:rPr sz="2800"/>
              <a:t>, інтегрований у ліпідний шар </a:t>
            </a:r>
            <a:r>
              <a:rPr sz="2800" u="sng"/>
              <a:t>внутрішньої</a:t>
            </a:r>
            <a:r>
              <a:rPr sz="2800"/>
              <a:t> </a:t>
            </a:r>
            <a:r>
              <a:rPr sz="2800" u="sng"/>
              <a:t>мембрани мітохондрій</a:t>
            </a:r>
            <a:r>
              <a:rPr sz="2800"/>
              <a:t>, що створює умови для перебігу </a:t>
            </a:r>
            <a:r>
              <a:rPr sz="2800" u="sng"/>
              <a:t>окисно-відновних реакцій</a:t>
            </a:r>
            <a:r>
              <a:rPr sz="2800"/>
              <a:t>.</a:t>
            </a:r>
          </a:p>
          <a:p>
            <a:r>
              <a:rPr sz="2800"/>
              <a:t>А	</a:t>
            </a:r>
            <a:r>
              <a:rPr sz="2800" b="1"/>
              <a:t>Дихальний ланцюг</a:t>
            </a:r>
          </a:p>
          <a:p>
            <a:r>
              <a:rPr sz="2800"/>
              <a:t>B	Піруваткіназа</a:t>
            </a:r>
          </a:p>
          <a:p>
            <a:r>
              <a:rPr sz="2800"/>
              <a:t>C	Гексокіназа</a:t>
            </a:r>
          </a:p>
          <a:p>
            <a:r>
              <a:rPr sz="2800"/>
              <a:t>D	Карбоксипептидаза</a:t>
            </a:r>
          </a:p>
          <a:p>
            <a:r>
              <a:rPr sz="2800"/>
              <a:t>E	G-білок-трансдуктор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95677"/>
            <a:ext cx="8229600" cy="4525963"/>
          </a:xfrm>
        </p:spPr>
        <p:txBody>
          <a:bodyPr>
            <a:noAutofit/>
          </a:bodyPr>
          <a:lstStyle/>
          <a:p>
            <a:r>
              <a:rPr sz="2800"/>
              <a:t>Під час огляду пацієнта віком 32 роки виявлено: </a:t>
            </a:r>
            <a:r>
              <a:rPr sz="2800" u="sng"/>
              <a:t>диспропорційна будова скелету</a:t>
            </a:r>
            <a:r>
              <a:rPr sz="2800"/>
              <a:t>, </a:t>
            </a:r>
            <a:r>
              <a:rPr sz="2800" u="sng"/>
              <a:t>збільшення надбрівних дуг, носа, губ, язика, щелепних кісток і стоп</a:t>
            </a:r>
            <a:r>
              <a:rPr sz="2800"/>
              <a:t>. Яка ймовірна </a:t>
            </a:r>
            <a:r>
              <a:rPr sz="2800" u="sng"/>
              <a:t>причина</a:t>
            </a:r>
            <a:r>
              <a:rPr sz="2800"/>
              <a:t> розвитку цих порушень?</a:t>
            </a:r>
          </a:p>
          <a:p>
            <a:r>
              <a:rPr sz="2800"/>
              <a:t>А	</a:t>
            </a:r>
            <a:r>
              <a:rPr sz="2800" b="1"/>
              <a:t>Збільшення рівня соматотропного гормону</a:t>
            </a:r>
          </a:p>
          <a:p>
            <a:r>
              <a:rPr sz="2800"/>
              <a:t>B	Збільшення концентрації глюкагону</a:t>
            </a:r>
          </a:p>
          <a:p>
            <a:r>
              <a:rPr sz="2800"/>
              <a:t>C	Зниження концентрації інсуліну</a:t>
            </a:r>
          </a:p>
          <a:p>
            <a:r>
              <a:rPr sz="2800"/>
              <a:t>D	Збільшення рівня катехоламінів</a:t>
            </a:r>
          </a:p>
          <a:p>
            <a:r>
              <a:rPr sz="2800"/>
              <a:t>E	Збільшення рівня тироксину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8682" y="414196"/>
            <a:ext cx="8229600" cy="4525963"/>
          </a:xfrm>
        </p:spPr>
        <p:txBody>
          <a:bodyPr>
            <a:noAutofit/>
          </a:bodyPr>
          <a:lstStyle/>
          <a:p>
            <a:r>
              <a:rPr sz="2800"/>
              <a:t>Яка </a:t>
            </a:r>
            <a:r>
              <a:rPr sz="2800" u="sng"/>
              <a:t>реакція</a:t>
            </a:r>
            <a:r>
              <a:rPr sz="2800"/>
              <a:t> є осно</a:t>
            </a:r>
            <a:r>
              <a:rPr sz="2800" u="sng"/>
              <a:t>вним джерелом утворення аміаку</a:t>
            </a:r>
            <a:r>
              <a:rPr sz="2800"/>
              <a:t> у тканині </a:t>
            </a:r>
            <a:r>
              <a:rPr sz="2800" u="sng"/>
              <a:t>головного мозку</a:t>
            </a:r>
            <a:r>
              <a:rPr sz="2800"/>
              <a:t>?</a:t>
            </a:r>
          </a:p>
          <a:p>
            <a:r>
              <a:rPr sz="2800"/>
              <a:t>А	</a:t>
            </a:r>
            <a:r>
              <a:rPr sz="2800" b="1"/>
              <a:t>Гідролітичного дезамінування АМФ</a:t>
            </a:r>
          </a:p>
          <a:p>
            <a:r>
              <a:rPr sz="2800"/>
              <a:t>B	Декарбоксилювання амінокислот</a:t>
            </a:r>
          </a:p>
          <a:p>
            <a:r>
              <a:rPr sz="2800"/>
              <a:t>C	Катаболізму білків</a:t>
            </a:r>
          </a:p>
          <a:p>
            <a:r>
              <a:rPr sz="2800"/>
              <a:t>D	Гідролітичного дезамінування глутаміну</a:t>
            </a:r>
          </a:p>
          <a:p>
            <a:r>
              <a:rPr sz="2800"/>
              <a:t>E	Окислювального дезамінування глутаміну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4731"/>
            <a:ext cx="8229600" cy="4525963"/>
          </a:xfrm>
        </p:spPr>
        <p:txBody>
          <a:bodyPr>
            <a:noAutofit/>
          </a:bodyPr>
          <a:lstStyle/>
          <a:p>
            <a:r>
              <a:rPr sz="2800"/>
              <a:t>У пацієнта віком 50 років, який п’є багато води через </a:t>
            </a:r>
            <a:r>
              <a:rPr sz="2800" u="sng"/>
              <a:t>сильну спрагу</a:t>
            </a:r>
            <a:r>
              <a:rPr sz="2800"/>
              <a:t>, спостерігається виражена </a:t>
            </a:r>
            <a:r>
              <a:rPr sz="2800" u="sng"/>
              <a:t>поліурія</a:t>
            </a:r>
            <a:r>
              <a:rPr sz="2800"/>
              <a:t>. </a:t>
            </a:r>
            <a:r>
              <a:rPr sz="2800" u="sng"/>
              <a:t>Глюкоза крові — 4,8 ммоль/л</a:t>
            </a:r>
            <a:r>
              <a:rPr sz="2800"/>
              <a:t>, </a:t>
            </a:r>
            <a:r>
              <a:rPr sz="2800" u="sng"/>
              <a:t>у сечі глюкози та ацетону не виявлено</a:t>
            </a:r>
            <a:r>
              <a:rPr sz="2800"/>
              <a:t>, сеча безбарвна, </a:t>
            </a:r>
            <a:r>
              <a:rPr sz="2800" u="sng"/>
              <a:t>питома вага — 1,002-1,004</a:t>
            </a:r>
            <a:r>
              <a:rPr sz="2800"/>
              <a:t>. Яка причина поліурії?</a:t>
            </a:r>
          </a:p>
          <a:p>
            <a:r>
              <a:rPr sz="2800"/>
              <a:t>А	</a:t>
            </a:r>
            <a:r>
              <a:rPr sz="2800" b="1"/>
              <a:t>Недостатність антидіуретичного гормону</a:t>
            </a:r>
          </a:p>
          <a:p>
            <a:r>
              <a:rPr sz="2800"/>
              <a:t>B	Альдостеронізм</a:t>
            </a:r>
          </a:p>
          <a:p>
            <a:r>
              <a:rPr sz="2800"/>
              <a:t>C	Гіпотиреоз</a:t>
            </a:r>
          </a:p>
          <a:p>
            <a:r>
              <a:rPr sz="2800"/>
              <a:t>D	Тиреотоксикоз</a:t>
            </a:r>
          </a:p>
          <a:p>
            <a:r>
              <a:rPr sz="2800"/>
              <a:t>E	Інсулінова недостатність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7035"/>
            <a:ext cx="8229600" cy="4525963"/>
          </a:xfrm>
        </p:spPr>
        <p:txBody>
          <a:bodyPr>
            <a:noAutofit/>
          </a:bodyPr>
          <a:lstStyle/>
          <a:p>
            <a:r>
              <a:rPr sz="2800"/>
              <a:t>У дитини спостерігається </a:t>
            </a:r>
            <a:r>
              <a:rPr sz="2800" u="sng"/>
              <a:t>затримка росту і розумового розвитку</a:t>
            </a:r>
            <a:r>
              <a:rPr sz="2800"/>
              <a:t>. Під час лабораторного дослідження виявлено, що із </a:t>
            </a:r>
            <a:r>
              <a:rPr sz="2800" u="sng"/>
              <a:t>сечею виділяється велика кількість оротової кислоти</a:t>
            </a:r>
            <a:r>
              <a:rPr sz="2800"/>
              <a:t>. Унаслідок якого порушення розвивається ця спадкова </a:t>
            </a:r>
            <a:r>
              <a:rPr sz="2800" u="sng"/>
              <a:t>хвороба</a:t>
            </a:r>
            <a:r>
              <a:rPr sz="2800"/>
              <a:t>?</a:t>
            </a:r>
          </a:p>
          <a:p>
            <a:r>
              <a:rPr sz="2800"/>
              <a:t>А	</a:t>
            </a:r>
            <a:r>
              <a:rPr sz="2800" b="1"/>
              <a:t>Синтезу піримідинових нуклеотидів</a:t>
            </a:r>
          </a:p>
          <a:p>
            <a:r>
              <a:rPr sz="2800"/>
              <a:t>B	Розпаду піримідинових нуклеотидів</a:t>
            </a:r>
          </a:p>
          <a:p>
            <a:r>
              <a:rPr sz="2800"/>
              <a:t>C	Розпаду пуринових нуклеотидів</a:t>
            </a:r>
          </a:p>
          <a:p>
            <a:r>
              <a:rPr sz="2800"/>
              <a:t>D	Синтезу пуринових нуклеотидів</a:t>
            </a:r>
          </a:p>
          <a:p>
            <a:r>
              <a:rPr sz="2800"/>
              <a:t>E	Перетворення рибонуклеотидів у дсзоксирибонуклеотиди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0822"/>
            <a:ext cx="8229600" cy="4525963"/>
          </a:xfrm>
        </p:spPr>
        <p:txBody>
          <a:bodyPr>
            <a:normAutofit/>
          </a:bodyPr>
          <a:lstStyle/>
          <a:p>
            <a:r>
              <a:rPr sz="2800"/>
              <a:t>У пацієнта — </a:t>
            </a:r>
            <a:r>
              <a:rPr sz="2800" u="sng"/>
              <a:t>дефіцит вітаміну Д</a:t>
            </a:r>
            <a:r>
              <a:rPr sz="2800"/>
              <a:t>. </a:t>
            </a:r>
            <a:r>
              <a:rPr sz="2800" u="sng"/>
              <a:t>Всмоктування якого мікроелементу порушиться</a:t>
            </a:r>
            <a:r>
              <a:rPr sz="2800"/>
              <a:t>?</a:t>
            </a:r>
          </a:p>
          <a:p>
            <a:r>
              <a:rPr sz="2800"/>
              <a:t>А	</a:t>
            </a:r>
            <a:r>
              <a:rPr sz="2800" b="1"/>
              <a:t>Кальцію</a:t>
            </a:r>
          </a:p>
          <a:p>
            <a:r>
              <a:rPr sz="2800"/>
              <a:t>B	Заліза</a:t>
            </a:r>
          </a:p>
          <a:p>
            <a:r>
              <a:rPr sz="2800"/>
              <a:t>C	Натрію</a:t>
            </a:r>
          </a:p>
          <a:p>
            <a:r>
              <a:rPr sz="2800"/>
              <a:t>D	Хлору</a:t>
            </a:r>
          </a:p>
          <a:p>
            <a:r>
              <a:rPr sz="2800"/>
              <a:t>E	Води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826" y="450410"/>
            <a:ext cx="8229600" cy="4525963"/>
          </a:xfrm>
        </p:spPr>
        <p:txBody>
          <a:bodyPr>
            <a:noAutofit/>
          </a:bodyPr>
          <a:lstStyle/>
          <a:p>
            <a:r>
              <a:rPr sz="2800"/>
              <a:t>У пацієнта з черепно-мозковою травмою спостерігаються е</a:t>
            </a:r>
            <a:r>
              <a:rPr sz="2800" u="sng"/>
              <a:t>пілептиформні судомні напади</a:t>
            </a:r>
            <a:r>
              <a:rPr sz="2800"/>
              <a:t>, що періодично повторюються. Утворення якого </a:t>
            </a:r>
            <a:r>
              <a:rPr sz="2800" u="sng"/>
              <a:t>біогенного аміну </a:t>
            </a:r>
            <a:r>
              <a:rPr sz="2800"/>
              <a:t>порушено в цьому разі?</a:t>
            </a:r>
          </a:p>
          <a:p>
            <a:r>
              <a:rPr sz="2800"/>
              <a:t>А	</a:t>
            </a:r>
            <a:r>
              <a:rPr sz="2800" b="1"/>
              <a:t>ГАМК</a:t>
            </a:r>
          </a:p>
          <a:p>
            <a:r>
              <a:rPr sz="2800"/>
              <a:t>B	Гістаміну</a:t>
            </a:r>
          </a:p>
          <a:p>
            <a:r>
              <a:rPr sz="2800"/>
              <a:t>C	Серотоніну</a:t>
            </a:r>
          </a:p>
          <a:p>
            <a:r>
              <a:rPr sz="2800"/>
              <a:t>D	Адреналіну</a:t>
            </a:r>
          </a:p>
          <a:p>
            <a:r>
              <a:rPr sz="2800"/>
              <a:t>E	Дофаміну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0821"/>
            <a:ext cx="8229600" cy="4525963"/>
          </a:xfrm>
        </p:spPr>
        <p:txBody>
          <a:bodyPr>
            <a:noAutofit/>
          </a:bodyPr>
          <a:lstStyle/>
          <a:p>
            <a:r>
              <a:rPr sz="2800"/>
              <a:t>У семирічної дитини встановлено діагноз: </a:t>
            </a:r>
            <a:r>
              <a:rPr sz="2800" u="sng"/>
              <a:t>анемія</a:t>
            </a:r>
            <a:r>
              <a:rPr sz="2800"/>
              <a:t>. Під час лабораторного обстеження виявлено </a:t>
            </a:r>
            <a:r>
              <a:rPr sz="2800" u="sng"/>
              <a:t>дефіцит піруваткінази в еритроцитах</a:t>
            </a:r>
            <a:r>
              <a:rPr sz="2800"/>
              <a:t>. Порушення якого </a:t>
            </a:r>
            <a:r>
              <a:rPr sz="2800" u="sng"/>
              <a:t>процесу</a:t>
            </a:r>
            <a:r>
              <a:rPr sz="2800"/>
              <a:t> відіграє основну роль у розвитку анемії в цієї дитини?</a:t>
            </a:r>
          </a:p>
          <a:p>
            <a:r>
              <a:rPr sz="2800"/>
              <a:t>А	</a:t>
            </a:r>
            <a:r>
              <a:rPr sz="2800" b="1"/>
              <a:t>Анаеробного гліколізу</a:t>
            </a:r>
          </a:p>
          <a:p>
            <a:r>
              <a:rPr sz="2800"/>
              <a:t>B	Дезамінування амінокислот</a:t>
            </a:r>
          </a:p>
          <a:p>
            <a:r>
              <a:rPr sz="2800"/>
              <a:t>C	Глюконеогенезу</a:t>
            </a:r>
          </a:p>
          <a:p>
            <a:r>
              <a:rPr sz="2800"/>
              <a:t>D	Декарбоксилювання амінокислот</a:t>
            </a:r>
          </a:p>
          <a:p>
            <a:r>
              <a:rPr sz="2800"/>
              <a:t>E	Анаеробного глікогенолізу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9505" y="350822"/>
            <a:ext cx="8229600" cy="4525963"/>
          </a:xfrm>
        </p:spPr>
        <p:txBody>
          <a:bodyPr>
            <a:noAutofit/>
          </a:bodyPr>
          <a:lstStyle/>
          <a:p>
            <a:r>
              <a:rPr sz="2800"/>
              <a:t>Під час </a:t>
            </a:r>
            <a:r>
              <a:rPr sz="2800" u="sng"/>
              <a:t>трансляції</a:t>
            </a:r>
            <a:r>
              <a:rPr sz="2800"/>
              <a:t> виділяють кілька стадій. В одній із цих стадій утворюється </a:t>
            </a:r>
            <a:r>
              <a:rPr sz="2800" u="sng"/>
              <a:t>комплекс, який складається з рибосоми, мРНК та аміноацил тРНК-метіоніну</a:t>
            </a:r>
            <a:r>
              <a:rPr sz="2800"/>
              <a:t>. Як називається ця </a:t>
            </a:r>
            <a:r>
              <a:rPr sz="2800" u="sng"/>
              <a:t>стадія</a:t>
            </a:r>
            <a:r>
              <a:rPr sz="2800"/>
              <a:t>?</a:t>
            </a:r>
          </a:p>
          <a:p>
            <a:r>
              <a:rPr sz="2800"/>
              <a:t>А	</a:t>
            </a:r>
            <a:r>
              <a:rPr sz="2800" b="1"/>
              <a:t>Ініціації</a:t>
            </a:r>
          </a:p>
          <a:p>
            <a:r>
              <a:rPr sz="2800"/>
              <a:t>B	Елонгації</a:t>
            </a:r>
          </a:p>
          <a:p>
            <a:r>
              <a:rPr sz="2800"/>
              <a:t>C	Репарації</a:t>
            </a:r>
          </a:p>
          <a:p>
            <a:r>
              <a:rPr sz="2800"/>
              <a:t>D	Термінації</a:t>
            </a:r>
          </a:p>
          <a:p>
            <a:r>
              <a:rPr sz="2800"/>
              <a:t>E	Транскрипції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9998"/>
            <a:ext cx="8229600" cy="4525963"/>
          </a:xfrm>
        </p:spPr>
        <p:txBody>
          <a:bodyPr>
            <a:noAutofit/>
          </a:bodyPr>
          <a:lstStyle/>
          <a:p>
            <a:r>
              <a:rPr sz="2800"/>
              <a:t>Під час дослідження пацієнта віком 49 років виявлено суттєве </a:t>
            </a:r>
            <a:r>
              <a:rPr sz="2800" u="sng"/>
              <a:t>збільшення часу зсідання крові</a:t>
            </a:r>
            <a:r>
              <a:rPr sz="2800"/>
              <a:t>, шлунково-кишкові </a:t>
            </a:r>
            <a:r>
              <a:rPr sz="2800" u="sng"/>
              <a:t>кровотечі</a:t>
            </a:r>
            <a:r>
              <a:rPr sz="2800"/>
              <a:t> та </a:t>
            </a:r>
            <a:r>
              <a:rPr sz="2800" u="sng"/>
              <a:t>підшкірні крововиливи</a:t>
            </a:r>
            <a:r>
              <a:rPr sz="2800"/>
              <a:t>. Нестачею якого </a:t>
            </a:r>
            <a:r>
              <a:rPr sz="2800" u="sng"/>
              <a:t>вітаміну</a:t>
            </a:r>
            <a:r>
              <a:rPr sz="2800"/>
              <a:t> можна пояснити такі симптоми?</a:t>
            </a:r>
          </a:p>
          <a:p>
            <a:r>
              <a:rPr sz="2800"/>
              <a:t>А	</a:t>
            </a:r>
            <a:r>
              <a:rPr sz="2800" b="1"/>
              <a:t>К</a:t>
            </a:r>
          </a:p>
          <a:p>
            <a:r>
              <a:rPr sz="2800"/>
              <a:t>B	Н</a:t>
            </a:r>
          </a:p>
          <a:p>
            <a:r>
              <a:rPr sz="2800"/>
              <a:t>C	В1</a:t>
            </a:r>
          </a:p>
          <a:p>
            <a:r>
              <a:rPr sz="2800"/>
              <a:t>D	Е</a:t>
            </a:r>
          </a:p>
          <a:p>
            <a:r>
              <a:rPr sz="2800"/>
              <a:t>E	РР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3785"/>
            <a:ext cx="8229600" cy="4525963"/>
          </a:xfrm>
        </p:spPr>
        <p:txBody>
          <a:bodyPr>
            <a:noAutofit/>
          </a:bodyPr>
          <a:lstStyle/>
          <a:p>
            <a:r>
              <a:rPr sz="2800"/>
              <a:t>Жінка віком 40 років скаржиться на тремтіння рук, серцебиття, </a:t>
            </a:r>
            <a:r>
              <a:rPr sz="2800" u="sng"/>
              <a:t>постійну гіпертермію</a:t>
            </a:r>
            <a:r>
              <a:rPr sz="2800"/>
              <a:t>, </a:t>
            </a:r>
            <a:r>
              <a:rPr sz="2800" u="sng"/>
              <a:t>втрату ваги</a:t>
            </a:r>
            <a:r>
              <a:rPr sz="2800"/>
              <a:t>. В аналізі крові виявлено: підвищення рівня глюкози, жирних кислот та амінокислот. </a:t>
            </a:r>
            <a:r>
              <a:rPr sz="2800" u="sng"/>
              <a:t>Гіперпродукція яких гормонів</a:t>
            </a:r>
            <a:r>
              <a:rPr sz="2800"/>
              <a:t> викликає ці симптоми?</a:t>
            </a:r>
          </a:p>
          <a:p>
            <a:r>
              <a:rPr sz="2800"/>
              <a:t>А	</a:t>
            </a:r>
            <a:r>
              <a:rPr sz="2800" b="1"/>
              <a:t>Йодтиронінів</a:t>
            </a:r>
          </a:p>
          <a:p>
            <a:r>
              <a:rPr sz="2800"/>
              <a:t>B	Кортикотропіну</a:t>
            </a:r>
          </a:p>
          <a:p>
            <a:r>
              <a:rPr sz="2800"/>
              <a:t>C	Глюкокортикоїдів</a:t>
            </a:r>
          </a:p>
          <a:p>
            <a:r>
              <a:rPr sz="2800"/>
              <a:t>D	Інсуліну</a:t>
            </a:r>
          </a:p>
          <a:p>
            <a:r>
              <a:rPr sz="2800"/>
              <a:t>E	Соматотропінів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8681" y="414196"/>
            <a:ext cx="8229600" cy="4525963"/>
          </a:xfrm>
        </p:spPr>
        <p:txBody>
          <a:bodyPr>
            <a:noAutofit/>
          </a:bodyPr>
          <a:lstStyle/>
          <a:p>
            <a:r>
              <a:rPr sz="2800" u="sng"/>
              <a:t>Утворення вільного амоніаку </a:t>
            </a:r>
            <a:r>
              <a:rPr sz="2800"/>
              <a:t>у клітинах </a:t>
            </a:r>
            <a:r>
              <a:rPr sz="2800" u="sng"/>
              <a:t>ниркових канальців </a:t>
            </a:r>
            <a:r>
              <a:rPr sz="2800"/>
              <a:t>пов’язане переважно з перетворенням замінної амінокислоти під дією ферменту, який належить до класу </a:t>
            </a:r>
            <a:r>
              <a:rPr sz="2800" u="sng"/>
              <a:t>гідролаз</a:t>
            </a:r>
            <a:r>
              <a:rPr sz="2800"/>
              <a:t>. Укажіть цей фермент.</a:t>
            </a:r>
          </a:p>
          <a:p>
            <a:r>
              <a:rPr sz="2800"/>
              <a:t>А	</a:t>
            </a:r>
            <a:r>
              <a:rPr sz="2800" b="1"/>
              <a:t>Глутаміназа</a:t>
            </a:r>
          </a:p>
          <a:p>
            <a:r>
              <a:rPr sz="2800"/>
              <a:t>B	Глутамінсинтетаза</a:t>
            </a:r>
          </a:p>
          <a:p>
            <a:r>
              <a:rPr sz="2800"/>
              <a:t>C	Глутаматдекарбоксилаза</a:t>
            </a:r>
          </a:p>
          <a:p>
            <a:r>
              <a:rPr sz="2800"/>
              <a:t>D	Глутаматдегідрогеназа</a:t>
            </a:r>
          </a:p>
          <a:p>
            <a:r>
              <a:rPr sz="2800"/>
              <a:t>E	Аспарагіназа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238" y="359875"/>
            <a:ext cx="8229600" cy="4525963"/>
          </a:xfrm>
        </p:spPr>
        <p:txBody>
          <a:bodyPr>
            <a:normAutofit/>
          </a:bodyPr>
          <a:lstStyle/>
          <a:p>
            <a:r>
              <a:rPr sz="2400"/>
              <a:t>У пацієнта діагностовано </a:t>
            </a:r>
            <a:r>
              <a:rPr sz="2400" u="sng"/>
              <a:t>мегалобластичну анемію</a:t>
            </a:r>
            <a:r>
              <a:rPr sz="2400"/>
              <a:t>. Укажіть сполуку, </a:t>
            </a:r>
            <a:r>
              <a:rPr sz="2400" u="sng"/>
              <a:t>недостатня кількість </a:t>
            </a:r>
            <a:r>
              <a:rPr sz="2400"/>
              <a:t>якої може призводити до розвитку цієї хвороби.</a:t>
            </a:r>
          </a:p>
          <a:p>
            <a:r>
              <a:rPr sz="2400"/>
              <a:t>А	</a:t>
            </a:r>
            <a:r>
              <a:rPr sz="2400" b="1"/>
              <a:t>Ціанокобаламін</a:t>
            </a:r>
          </a:p>
          <a:p>
            <a:r>
              <a:rPr sz="2400"/>
              <a:t>B	Гліцин</a:t>
            </a:r>
          </a:p>
          <a:p>
            <a:r>
              <a:rPr sz="2400"/>
              <a:t>C	Мідь</a:t>
            </a:r>
          </a:p>
          <a:p>
            <a:r>
              <a:rPr sz="2400"/>
              <a:t>D	Холекальциферол</a:t>
            </a:r>
          </a:p>
          <a:p>
            <a:r>
              <a:rPr sz="2400"/>
              <a:t>E	Магній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86212"/>
            <a:ext cx="8229600" cy="4525963"/>
          </a:xfrm>
        </p:spPr>
        <p:txBody>
          <a:bodyPr>
            <a:noAutofit/>
          </a:bodyPr>
          <a:lstStyle/>
          <a:p>
            <a:r>
              <a:rPr sz="2800"/>
              <a:t>Пацієнт віком 49 років має </a:t>
            </a:r>
            <a:r>
              <a:rPr sz="2800" u="sng"/>
              <a:t>підвищену концентрацію сечової кислоти в крові</a:t>
            </a:r>
            <a:r>
              <a:rPr sz="2800"/>
              <a:t>. Для зниження рівня сечової кислоти лікар призначив алопуринол. </a:t>
            </a:r>
            <a:r>
              <a:rPr sz="2800" u="sng"/>
              <a:t>Конкурентним інгібітором якого ферменту є алопуринол</a:t>
            </a:r>
            <a:r>
              <a:rPr sz="2800"/>
              <a:t>?</a:t>
            </a:r>
          </a:p>
          <a:p>
            <a:r>
              <a:rPr sz="2800"/>
              <a:t>А	</a:t>
            </a:r>
            <a:r>
              <a:rPr sz="2800" b="1"/>
              <a:t>Ксантиноксидази</a:t>
            </a:r>
          </a:p>
          <a:p>
            <a:r>
              <a:rPr sz="2800"/>
              <a:t>B	Гуаніндезамінази</a:t>
            </a:r>
          </a:p>
          <a:p>
            <a:r>
              <a:rPr sz="2800"/>
              <a:t>C	Гіпоксантинфорибозилтрансфсрази</a:t>
            </a:r>
          </a:p>
          <a:p>
            <a:r>
              <a:rPr sz="2800"/>
              <a:t>D	Аденінфосфорибозилтрансферази</a:t>
            </a:r>
          </a:p>
          <a:p>
            <a:r>
              <a:rPr sz="2800"/>
              <a:t>E	Аденозиндезамінази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344" y="559052"/>
            <a:ext cx="8229600" cy="4525963"/>
          </a:xfrm>
        </p:spPr>
        <p:txBody>
          <a:bodyPr>
            <a:normAutofit/>
          </a:bodyPr>
          <a:lstStyle/>
          <a:p>
            <a:r>
              <a:rPr sz="2800"/>
              <a:t>У пацієнта швидко розвиваються </a:t>
            </a:r>
            <a:r>
              <a:rPr sz="2800" u="sng"/>
              <a:t>набряки</a:t>
            </a:r>
            <a:r>
              <a:rPr sz="2800"/>
              <a:t>. </a:t>
            </a:r>
            <a:r>
              <a:rPr sz="2800" u="sng"/>
              <a:t>Зниження кількості яких білків сироватки крові </a:t>
            </a:r>
            <a:r>
              <a:rPr sz="2800"/>
              <a:t>призводить до їх виникнення?</a:t>
            </a:r>
          </a:p>
          <a:p>
            <a:r>
              <a:rPr sz="2800"/>
              <a:t>А	</a:t>
            </a:r>
            <a:r>
              <a:rPr sz="2800" b="1"/>
              <a:t>Альбумінів</a:t>
            </a:r>
          </a:p>
          <a:p>
            <a:r>
              <a:rPr sz="2800"/>
              <a:t>B	Фібриногену</a:t>
            </a:r>
          </a:p>
          <a:p>
            <a:r>
              <a:rPr sz="2800"/>
              <a:t>C	Альфа1-глобулінів</a:t>
            </a:r>
          </a:p>
          <a:p>
            <a:r>
              <a:rPr sz="2800"/>
              <a:t>D	бета-глобулінів</a:t>
            </a:r>
          </a:p>
          <a:p>
            <a:r>
              <a:rPr sz="2800"/>
              <a:t>E	альфа2-глобулінів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3784"/>
            <a:ext cx="8229600" cy="4525963"/>
          </a:xfrm>
        </p:spPr>
        <p:txBody>
          <a:bodyPr>
            <a:noAutofit/>
          </a:bodyPr>
          <a:lstStyle/>
          <a:p>
            <a:r>
              <a:rPr sz="2800"/>
              <a:t>Під час обстеження пацієнта виявлено появу великих клітин (</a:t>
            </a:r>
            <a:r>
              <a:rPr sz="2800" u="sng"/>
              <a:t>мегалобластів</a:t>
            </a:r>
            <a:r>
              <a:rPr sz="2800"/>
              <a:t>), а також зменшення кількості лейкоцитів, еритроцитів і гемоглобіну у периферичній крові. Дефіцит якого </a:t>
            </a:r>
            <a:r>
              <a:rPr sz="2800" u="sng"/>
              <a:t>вітаміну</a:t>
            </a:r>
            <a:r>
              <a:rPr sz="2800"/>
              <a:t> може до цього призвести?</a:t>
            </a:r>
          </a:p>
          <a:p>
            <a:r>
              <a:rPr sz="2800"/>
              <a:t>А	</a:t>
            </a:r>
            <a:r>
              <a:rPr sz="2800" b="1"/>
              <a:t>Фолієвої кислоти</a:t>
            </a:r>
          </a:p>
          <a:p>
            <a:r>
              <a:rPr sz="2800"/>
              <a:t>B	Аскорбінової кислоти</a:t>
            </a:r>
          </a:p>
          <a:p>
            <a:r>
              <a:rPr sz="2800"/>
              <a:t>C	Біотину</a:t>
            </a:r>
          </a:p>
          <a:p>
            <a:r>
              <a:rPr sz="2800"/>
              <a:t>D	Рибофлавіну</a:t>
            </a:r>
          </a:p>
          <a:p>
            <a:r>
              <a:rPr sz="2800"/>
              <a:t>E	Ніацину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7036"/>
            <a:ext cx="8229600" cy="4525963"/>
          </a:xfrm>
        </p:spPr>
        <p:txBody>
          <a:bodyPr>
            <a:noAutofit/>
          </a:bodyPr>
          <a:lstStyle/>
          <a:p>
            <a:r>
              <a:rPr sz="2800"/>
              <a:t>Лікар-педіатр під час огляду дитини встановив </a:t>
            </a:r>
            <a:r>
              <a:rPr sz="2800" u="sng"/>
              <a:t>відставання у фізичному та розумовому розвитку</a:t>
            </a:r>
            <a:r>
              <a:rPr sz="2800"/>
              <a:t>. У </a:t>
            </a:r>
            <a:r>
              <a:rPr sz="2800" u="sng"/>
              <a:t>сечі</a:t>
            </a:r>
            <a:r>
              <a:rPr sz="2800"/>
              <a:t> спостерігається різко підвищений вміст </a:t>
            </a:r>
            <a:r>
              <a:rPr sz="2800" u="sng"/>
              <a:t>кетокислоти</a:t>
            </a:r>
            <a:r>
              <a:rPr sz="2800"/>
              <a:t>, яка дає </a:t>
            </a:r>
            <a:r>
              <a:rPr sz="2800" u="sng"/>
              <a:t>якісну кольорову реакцію з хлорним залізом</a:t>
            </a:r>
            <a:r>
              <a:rPr sz="2800"/>
              <a:t>. Яке порушення обміну речовин було виявлено?</a:t>
            </a:r>
          </a:p>
          <a:p>
            <a:r>
              <a:rPr sz="2800"/>
              <a:t>А	</a:t>
            </a:r>
            <a:r>
              <a:rPr sz="2800" b="1"/>
              <a:t>Фенілкетонурія</a:t>
            </a:r>
          </a:p>
          <a:p>
            <a:r>
              <a:rPr sz="2800"/>
              <a:t>B	Алкаптонурія</a:t>
            </a:r>
          </a:p>
          <a:p>
            <a:r>
              <a:rPr sz="2800"/>
              <a:t>C	Тирозинемія</a:t>
            </a:r>
          </a:p>
          <a:p>
            <a:r>
              <a:rPr sz="2800"/>
              <a:t>D	Цистинурія</a:t>
            </a:r>
          </a:p>
          <a:p>
            <a:r>
              <a:rPr sz="2800"/>
              <a:t>E	Альбінізм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9875"/>
            <a:ext cx="8229600" cy="4525963"/>
          </a:xfrm>
        </p:spPr>
        <p:txBody>
          <a:bodyPr>
            <a:normAutofit/>
          </a:bodyPr>
          <a:lstStyle/>
          <a:p>
            <a:r>
              <a:rPr sz="2800"/>
              <a:t>Недостатність </a:t>
            </a:r>
            <a:r>
              <a:rPr sz="2800" u="sng"/>
              <a:t>міді</a:t>
            </a:r>
            <a:r>
              <a:rPr sz="2800"/>
              <a:t> у людини позначається на </a:t>
            </a:r>
            <a:r>
              <a:rPr sz="2800" u="sng"/>
              <a:t>енергетичному обміні</a:t>
            </a:r>
            <a:r>
              <a:rPr sz="2800"/>
              <a:t>. Дефіцит якого </a:t>
            </a:r>
            <a:r>
              <a:rPr sz="2800" u="sng"/>
              <a:t>ферменту</a:t>
            </a:r>
            <a:r>
              <a:rPr sz="2800"/>
              <a:t> зумовлює цей процес?</a:t>
            </a:r>
          </a:p>
          <a:p>
            <a:r>
              <a:rPr sz="2800"/>
              <a:t>А	</a:t>
            </a:r>
            <a:r>
              <a:rPr sz="2800" b="1"/>
              <a:t>Цитохромоксидази</a:t>
            </a:r>
          </a:p>
          <a:p>
            <a:r>
              <a:rPr sz="2800"/>
              <a:t>B	Аргінази</a:t>
            </a:r>
          </a:p>
          <a:p>
            <a:r>
              <a:rPr sz="2800"/>
              <a:t>C	Лактатдегідрогенази</a:t>
            </a:r>
          </a:p>
          <a:p>
            <a:r>
              <a:rPr sz="2800"/>
              <a:t>D	Піруваткарбоксилази</a:t>
            </a:r>
          </a:p>
          <a:p>
            <a:r>
              <a:rPr sz="2800"/>
              <a:t>E	Сукцинатдегідрогенази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9463"/>
            <a:ext cx="8229600" cy="4525963"/>
          </a:xfrm>
        </p:spPr>
        <p:txBody>
          <a:bodyPr>
            <a:noAutofit/>
          </a:bodyPr>
          <a:lstStyle/>
          <a:p>
            <a:r>
              <a:rPr sz="2800"/>
              <a:t>У пацієнта з діагнозом: цукровий діабет, виявлено підвищений вміст кетонових тіл у крові. </a:t>
            </a:r>
            <a:r>
              <a:rPr sz="2800" u="sng"/>
              <a:t>Із якої сполуки синтезуються кетонові тіла</a:t>
            </a:r>
            <a:r>
              <a:rPr sz="2800"/>
              <a:t>?</a:t>
            </a:r>
          </a:p>
          <a:p>
            <a:r>
              <a:rPr sz="2800"/>
              <a:t>А	</a:t>
            </a:r>
            <a:r>
              <a:rPr sz="2800" b="1"/>
              <a:t>Ацетил-КоА</a:t>
            </a:r>
          </a:p>
          <a:p>
            <a:r>
              <a:rPr sz="2800"/>
              <a:t>B	Оксіацил-КоА</a:t>
            </a:r>
          </a:p>
          <a:p>
            <a:r>
              <a:rPr sz="2800"/>
              <a:t>C	Бутирил-КоА</a:t>
            </a:r>
          </a:p>
          <a:p>
            <a:r>
              <a:rPr sz="2800"/>
              <a:t>D	Ацил-КоА</a:t>
            </a:r>
          </a:p>
          <a:p>
            <a:r>
              <a:rPr sz="2800"/>
              <a:t>E	Сукциніл-КоА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86624"/>
            <a:ext cx="8229600" cy="4525963"/>
          </a:xfrm>
        </p:spPr>
        <p:txBody>
          <a:bodyPr>
            <a:noAutofit/>
          </a:bodyPr>
          <a:lstStyle/>
          <a:p>
            <a:r>
              <a:rPr sz="2800"/>
              <a:t>У пацієнта виявлено: знижений діурез, у </a:t>
            </a:r>
            <a:r>
              <a:rPr sz="2800" u="sng"/>
              <a:t>плазмі крові </a:t>
            </a:r>
            <a:r>
              <a:rPr sz="2800"/>
              <a:t>— </a:t>
            </a:r>
            <a:r>
              <a:rPr sz="2800" u="sng"/>
              <a:t>підвищена концентрація іонів Na+ і знижена концентрація іонів К+. Гіперсекреція якого гормону </a:t>
            </a:r>
            <a:r>
              <a:rPr sz="2800"/>
              <a:t>спостерігається у пацієнта?</a:t>
            </a:r>
          </a:p>
          <a:p>
            <a:r>
              <a:rPr sz="2800"/>
              <a:t>А	</a:t>
            </a:r>
            <a:r>
              <a:rPr sz="2800" b="1"/>
              <a:t>Альдостерону</a:t>
            </a:r>
          </a:p>
          <a:p>
            <a:r>
              <a:rPr sz="2800"/>
              <a:t>B	Вазопресину</a:t>
            </a:r>
          </a:p>
          <a:p>
            <a:r>
              <a:rPr sz="2800"/>
              <a:t>C	Паратгормону</a:t>
            </a:r>
          </a:p>
          <a:p>
            <a:r>
              <a:rPr sz="2800"/>
              <a:t>D	Адреналіну</a:t>
            </a:r>
          </a:p>
          <a:p>
            <a:r>
              <a:rPr sz="2800"/>
              <a:t>E	Натрійуретичного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3661"/>
            <a:ext cx="8229600" cy="4525963"/>
          </a:xfrm>
        </p:spPr>
        <p:txBody>
          <a:bodyPr>
            <a:noAutofit/>
          </a:bodyPr>
          <a:lstStyle/>
          <a:p>
            <a:r>
              <a:rPr sz="2800" u="sng"/>
              <a:t>Анаеробне розщеплення глюкози </a:t>
            </a:r>
            <a:r>
              <a:rPr sz="2800"/>
              <a:t>до молочної кислоти регулюється відповідними ферментами. Укажіть, який </a:t>
            </a:r>
            <a:r>
              <a:rPr sz="2800" u="sng"/>
              <a:t>фермент є головним регулятором </a:t>
            </a:r>
            <a:r>
              <a:rPr sz="2800"/>
              <a:t>цього процесу.</a:t>
            </a:r>
          </a:p>
          <a:p>
            <a:r>
              <a:rPr sz="2800"/>
              <a:t>А	</a:t>
            </a:r>
            <a:r>
              <a:rPr sz="2800" b="1"/>
              <a:t>Фосфофруктокіназа</a:t>
            </a:r>
          </a:p>
          <a:p>
            <a:r>
              <a:rPr sz="2800"/>
              <a:t>B	Енолаза</a:t>
            </a:r>
          </a:p>
          <a:p>
            <a:r>
              <a:rPr sz="2800"/>
              <a:t>C	Глюкозо-6-фосфатізомераза</a:t>
            </a:r>
          </a:p>
          <a:p>
            <a:r>
              <a:rPr sz="2800"/>
              <a:t>D	Альдолаза</a:t>
            </a:r>
          </a:p>
          <a:p>
            <a:r>
              <a:rPr sz="2800"/>
              <a:t>E	Лактатдегідрогеназа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8681" y="414196"/>
            <a:ext cx="8229600" cy="4525963"/>
          </a:xfrm>
        </p:spPr>
        <p:txBody>
          <a:bodyPr>
            <a:noAutofit/>
          </a:bodyPr>
          <a:lstStyle/>
          <a:p>
            <a:r>
              <a:rPr sz="2400"/>
              <a:t>У </a:t>
            </a:r>
            <a:r>
              <a:rPr sz="2400" u="sng"/>
              <a:t>крові</a:t>
            </a:r>
            <a:r>
              <a:rPr sz="2400"/>
              <a:t> пацієнта, який хворіє на </a:t>
            </a:r>
            <a:r>
              <a:rPr sz="2400" u="sng"/>
              <a:t>жовтяницю</a:t>
            </a:r>
            <a:r>
              <a:rPr sz="2400"/>
              <a:t>, виявлено </a:t>
            </a:r>
            <a:r>
              <a:rPr sz="2400" u="sng"/>
              <a:t>підвищений вміст прямого білірубіну та жовчних кислот</a:t>
            </a:r>
            <a:r>
              <a:rPr sz="2400"/>
              <a:t>. Спостерігається </a:t>
            </a:r>
            <a:r>
              <a:rPr sz="2400" u="sng"/>
              <a:t>знебарвлення калу і потемніння сечі</a:t>
            </a:r>
            <a:r>
              <a:rPr sz="2400"/>
              <a:t>. Захворювання супроводжується болем у животі, відчуттям нудоти та </a:t>
            </a:r>
            <a:r>
              <a:rPr sz="2400" u="sng"/>
              <a:t>свербежем</a:t>
            </a:r>
            <a:r>
              <a:rPr sz="2400"/>
              <a:t> </a:t>
            </a:r>
            <a:r>
              <a:rPr sz="2400" u="sng"/>
              <a:t>шкіри</a:t>
            </a:r>
            <a:r>
              <a:rPr sz="2400"/>
              <a:t>. Який вид жовтяниці має такі симптоми?</a:t>
            </a:r>
          </a:p>
          <a:p>
            <a:r>
              <a:rPr sz="2400"/>
              <a:t>А	</a:t>
            </a:r>
            <a:r>
              <a:rPr sz="2400" b="1"/>
              <a:t>Механічна</a:t>
            </a:r>
          </a:p>
          <a:p>
            <a:r>
              <a:rPr sz="2400"/>
              <a:t>B	Паренхіматозна</a:t>
            </a:r>
          </a:p>
          <a:p>
            <a:r>
              <a:rPr sz="2400"/>
              <a:t>C	Печінкова</a:t>
            </a:r>
          </a:p>
          <a:p>
            <a:r>
              <a:rPr sz="2400"/>
              <a:t>D	Гемолітична</a:t>
            </a:r>
          </a:p>
          <a:p>
            <a:r>
              <a:rPr sz="2400"/>
              <a:t>E	Надпечінкова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Другая 5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CFE2E7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1727</TotalTime>
  <Words>4268</Words>
  <Application>Microsoft Office PowerPoint</Application>
  <PresentationFormat>Экран (4:3)</PresentationFormat>
  <Paragraphs>438</Paragraphs>
  <Slides>52</Slides>
  <Notes>52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7" baseType="lpstr">
      <vt:lpstr>Arial</vt:lpstr>
      <vt:lpstr>Calibri</vt:lpstr>
      <vt:lpstr>Century Gothic</vt:lpstr>
      <vt:lpstr>Wingdings 3</vt:lpstr>
      <vt:lpstr>Легкий дым</vt:lpstr>
      <vt:lpstr>Крок-1, 2024 Біологічна хімія (медицина)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Alina</dc:creator>
  <cp:keywords/>
  <dc:description>generated using python-pptx</dc:description>
  <cp:lastModifiedBy>Аліна Анатоліївна Костіна</cp:lastModifiedBy>
  <cp:revision>48</cp:revision>
  <dcterms:created xsi:type="dcterms:W3CDTF">2013-01-27T09:14:16Z</dcterms:created>
  <dcterms:modified xsi:type="dcterms:W3CDTF">2024-07-19T11:15:09Z</dcterms:modified>
  <cp:category/>
</cp:coreProperties>
</file>