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86" r:id="rId4"/>
    <p:sldId id="287" r:id="rId5"/>
    <p:sldId id="258" r:id="rId6"/>
    <p:sldId id="263" r:id="rId7"/>
    <p:sldId id="264" r:id="rId8"/>
    <p:sldId id="266" r:id="rId9"/>
    <p:sldId id="267" r:id="rId10"/>
    <p:sldId id="268" r:id="rId11"/>
    <p:sldId id="269" r:id="rId12"/>
    <p:sldId id="283" r:id="rId13"/>
    <p:sldId id="265" r:id="rId14"/>
    <p:sldId id="274" r:id="rId15"/>
    <p:sldId id="275" r:id="rId16"/>
    <p:sldId id="276" r:id="rId17"/>
    <p:sldId id="259" r:id="rId18"/>
    <p:sldId id="285" r:id="rId19"/>
    <p:sldId id="260" r:id="rId20"/>
    <p:sldId id="284" r:id="rId21"/>
    <p:sldId id="261" r:id="rId22"/>
    <p:sldId id="279" r:id="rId23"/>
    <p:sldId id="280" r:id="rId24"/>
    <p:sldId id="281" r:id="rId25"/>
    <p:sldId id="270" r:id="rId26"/>
    <p:sldId id="271" r:id="rId27"/>
    <p:sldId id="272" r:id="rId28"/>
    <p:sldId id="273" r:id="rId29"/>
    <p:sldId id="282"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37" autoAdjust="0"/>
    <p:restoredTop sz="94660"/>
  </p:normalViewPr>
  <p:slideViewPr>
    <p:cSldViewPr>
      <p:cViewPr varScale="1">
        <p:scale>
          <a:sx n="56" d="100"/>
          <a:sy n="56" d="100"/>
        </p:scale>
        <p:origin x="132"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image" Target="../media/image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70F36E-5BC1-41F1-8EFE-B36B15A45A10}" type="doc">
      <dgm:prSet loTypeId="urn:microsoft.com/office/officeart/2005/8/layout/hList7" loCatId="list" qsTypeId="urn:microsoft.com/office/officeart/2005/8/quickstyle/simple1" qsCatId="simple" csTypeId="urn:microsoft.com/office/officeart/2005/8/colors/accent1_2" csCatId="accent1" phldr="1"/>
      <dgm:spPr/>
    </dgm:pt>
    <dgm:pt modelId="{AAF870B2-18CA-4F34-90C6-F3B21EA0C2A0}">
      <dgm:prSet phldrT="[Текст]"/>
      <dgm:spPr/>
      <dgm:t>
        <a:bodyPr/>
        <a:lstStyle/>
        <a:p>
          <a:r>
            <a:rPr lang="uk-UA" dirty="0"/>
            <a:t>ресурс</a:t>
          </a:r>
          <a:endParaRPr lang="ru-UA" dirty="0"/>
        </a:p>
      </dgm:t>
    </dgm:pt>
    <dgm:pt modelId="{4E2618A3-9297-41CA-8F18-49302ADFD11D}" type="parTrans" cxnId="{681CC7C0-09D0-428E-ABAC-4A7F23FE4671}">
      <dgm:prSet/>
      <dgm:spPr/>
      <dgm:t>
        <a:bodyPr/>
        <a:lstStyle/>
        <a:p>
          <a:endParaRPr lang="ru-UA"/>
        </a:p>
      </dgm:t>
    </dgm:pt>
    <dgm:pt modelId="{B3258025-6813-4EF2-9853-D5B22F23A0C2}" type="sibTrans" cxnId="{681CC7C0-09D0-428E-ABAC-4A7F23FE4671}">
      <dgm:prSet/>
      <dgm:spPr/>
      <dgm:t>
        <a:bodyPr/>
        <a:lstStyle/>
        <a:p>
          <a:endParaRPr lang="ru-UA"/>
        </a:p>
      </dgm:t>
    </dgm:pt>
    <dgm:pt modelId="{69CE35C0-CE72-47D4-8024-81D63975225B}">
      <dgm:prSet phldrT="[Текст]"/>
      <dgm:spPr/>
      <dgm:t>
        <a:bodyPr/>
        <a:lstStyle/>
        <a:p>
          <a:r>
            <a:rPr lang="uk-UA" dirty="0"/>
            <a:t>людина</a:t>
          </a:r>
          <a:endParaRPr lang="ru-UA" dirty="0"/>
        </a:p>
      </dgm:t>
    </dgm:pt>
    <dgm:pt modelId="{F85FB3F5-C771-446C-8F70-60C281B53CD8}" type="parTrans" cxnId="{BA2991C5-BFAF-4932-88CC-E91EA3097996}">
      <dgm:prSet/>
      <dgm:spPr/>
      <dgm:t>
        <a:bodyPr/>
        <a:lstStyle/>
        <a:p>
          <a:endParaRPr lang="ru-UA"/>
        </a:p>
      </dgm:t>
    </dgm:pt>
    <dgm:pt modelId="{C8321C0F-E088-4B33-ACA7-3C3D4C480BFD}" type="sibTrans" cxnId="{BA2991C5-BFAF-4932-88CC-E91EA3097996}">
      <dgm:prSet/>
      <dgm:spPr/>
      <dgm:t>
        <a:bodyPr/>
        <a:lstStyle/>
        <a:p>
          <a:endParaRPr lang="ru-UA"/>
        </a:p>
      </dgm:t>
    </dgm:pt>
    <dgm:pt modelId="{81EE3A2F-DCFC-459C-A8FC-681DE77A58E3}">
      <dgm:prSet phldrT="[Текст]"/>
      <dgm:spPr/>
      <dgm:t>
        <a:bodyPr/>
        <a:lstStyle/>
        <a:p>
          <a:r>
            <a:rPr lang="uk-UA" dirty="0"/>
            <a:t>індивідуальність</a:t>
          </a:r>
          <a:endParaRPr lang="ru-UA" dirty="0"/>
        </a:p>
      </dgm:t>
    </dgm:pt>
    <dgm:pt modelId="{11846715-8D2A-4A96-8ABB-E37759CBFA44}" type="parTrans" cxnId="{023A777F-09B7-47D2-BD29-3EA3F0362C85}">
      <dgm:prSet/>
      <dgm:spPr/>
      <dgm:t>
        <a:bodyPr/>
        <a:lstStyle/>
        <a:p>
          <a:endParaRPr lang="ru-UA"/>
        </a:p>
      </dgm:t>
    </dgm:pt>
    <dgm:pt modelId="{828CD3F6-4E40-4EDF-9DA4-C910516C625A}" type="sibTrans" cxnId="{023A777F-09B7-47D2-BD29-3EA3F0362C85}">
      <dgm:prSet/>
      <dgm:spPr/>
      <dgm:t>
        <a:bodyPr/>
        <a:lstStyle/>
        <a:p>
          <a:endParaRPr lang="ru-UA"/>
        </a:p>
      </dgm:t>
    </dgm:pt>
    <dgm:pt modelId="{737AF02F-A2BF-46C2-BBDB-7BFCC07C7C1F}" type="pres">
      <dgm:prSet presAssocID="{6370F36E-5BC1-41F1-8EFE-B36B15A45A10}" presName="Name0" presStyleCnt="0">
        <dgm:presLayoutVars>
          <dgm:dir/>
          <dgm:resizeHandles val="exact"/>
        </dgm:presLayoutVars>
      </dgm:prSet>
      <dgm:spPr/>
    </dgm:pt>
    <dgm:pt modelId="{5FEE1168-0C76-4FF1-B42B-656E403EB09E}" type="pres">
      <dgm:prSet presAssocID="{6370F36E-5BC1-41F1-8EFE-B36B15A45A10}" presName="fgShape" presStyleLbl="fgShp" presStyleIdx="0" presStyleCnt="1"/>
      <dgm:spPr/>
    </dgm:pt>
    <dgm:pt modelId="{D03D11FA-BDF0-41E3-B9B5-25572C76CCFB}" type="pres">
      <dgm:prSet presAssocID="{6370F36E-5BC1-41F1-8EFE-B36B15A45A10}" presName="linComp" presStyleCnt="0"/>
      <dgm:spPr/>
    </dgm:pt>
    <dgm:pt modelId="{B9940AE1-5B4A-400E-9573-82D41F764978}" type="pres">
      <dgm:prSet presAssocID="{AAF870B2-18CA-4F34-90C6-F3B21EA0C2A0}" presName="compNode" presStyleCnt="0"/>
      <dgm:spPr/>
    </dgm:pt>
    <dgm:pt modelId="{7599A906-1B8B-4B0D-8798-95A9FACAAF84}" type="pres">
      <dgm:prSet presAssocID="{AAF870B2-18CA-4F34-90C6-F3B21EA0C2A0}" presName="bkgdShape" presStyleLbl="node1" presStyleIdx="0" presStyleCnt="3"/>
      <dgm:spPr/>
    </dgm:pt>
    <dgm:pt modelId="{B621E2A8-2628-45C6-BC23-DA9C9ECA9F4C}" type="pres">
      <dgm:prSet presAssocID="{AAF870B2-18CA-4F34-90C6-F3B21EA0C2A0}" presName="nodeTx" presStyleLbl="node1" presStyleIdx="0" presStyleCnt="3">
        <dgm:presLayoutVars>
          <dgm:bulletEnabled val="1"/>
        </dgm:presLayoutVars>
      </dgm:prSet>
      <dgm:spPr/>
    </dgm:pt>
    <dgm:pt modelId="{B919AD35-5FB6-4D53-A6C3-DAD20F996954}" type="pres">
      <dgm:prSet presAssocID="{AAF870B2-18CA-4F34-90C6-F3B21EA0C2A0}" presName="invisiNode" presStyleLbl="node1" presStyleIdx="0" presStyleCnt="3"/>
      <dgm:spPr/>
    </dgm:pt>
    <dgm:pt modelId="{F8C1ED90-BDFB-4EF3-921B-68BF5A25AB98}" type="pres">
      <dgm:prSet presAssocID="{AAF870B2-18CA-4F34-90C6-F3B21EA0C2A0}" presName="imagNod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8000" r="-8000"/>
          </a:stretch>
        </a:blipFill>
      </dgm:spPr>
    </dgm:pt>
    <dgm:pt modelId="{E314C9A0-0F4E-4749-A31C-E2A04F2A62A2}" type="pres">
      <dgm:prSet presAssocID="{B3258025-6813-4EF2-9853-D5B22F23A0C2}" presName="sibTrans" presStyleLbl="sibTrans2D1" presStyleIdx="0" presStyleCnt="0"/>
      <dgm:spPr/>
    </dgm:pt>
    <dgm:pt modelId="{8A67D8A2-27C5-42E5-BBF1-AE13D6497FB9}" type="pres">
      <dgm:prSet presAssocID="{69CE35C0-CE72-47D4-8024-81D63975225B}" presName="compNode" presStyleCnt="0"/>
      <dgm:spPr/>
    </dgm:pt>
    <dgm:pt modelId="{5BCE3C6C-A70E-4199-9DC3-9793911C3119}" type="pres">
      <dgm:prSet presAssocID="{69CE35C0-CE72-47D4-8024-81D63975225B}" presName="bkgdShape" presStyleLbl="node1" presStyleIdx="1" presStyleCnt="3"/>
      <dgm:spPr/>
    </dgm:pt>
    <dgm:pt modelId="{60B06777-9B3C-4064-A204-78E5CCDB1502}" type="pres">
      <dgm:prSet presAssocID="{69CE35C0-CE72-47D4-8024-81D63975225B}" presName="nodeTx" presStyleLbl="node1" presStyleIdx="1" presStyleCnt="3">
        <dgm:presLayoutVars>
          <dgm:bulletEnabled val="1"/>
        </dgm:presLayoutVars>
      </dgm:prSet>
      <dgm:spPr/>
    </dgm:pt>
    <dgm:pt modelId="{8E192227-8E29-4575-8276-15A5850C4C45}" type="pres">
      <dgm:prSet presAssocID="{69CE35C0-CE72-47D4-8024-81D63975225B}" presName="invisiNode" presStyleLbl="node1" presStyleIdx="1" presStyleCnt="3"/>
      <dgm:spPr/>
    </dgm:pt>
    <dgm:pt modelId="{AAAFA606-B44D-4A83-9986-72479A6FB034}" type="pres">
      <dgm:prSet presAssocID="{69CE35C0-CE72-47D4-8024-81D63975225B}" presName="imagNod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pt>
    <dgm:pt modelId="{36C777EC-5520-4E92-86B1-D8B22BDF6E47}" type="pres">
      <dgm:prSet presAssocID="{C8321C0F-E088-4B33-ACA7-3C3D4C480BFD}" presName="sibTrans" presStyleLbl="sibTrans2D1" presStyleIdx="0" presStyleCnt="0"/>
      <dgm:spPr/>
    </dgm:pt>
    <dgm:pt modelId="{E8124E0B-F3D4-44C2-AEB3-75E072B35852}" type="pres">
      <dgm:prSet presAssocID="{81EE3A2F-DCFC-459C-A8FC-681DE77A58E3}" presName="compNode" presStyleCnt="0"/>
      <dgm:spPr/>
    </dgm:pt>
    <dgm:pt modelId="{42C560C8-B821-4C5F-9D45-B0EBD620E6CB}" type="pres">
      <dgm:prSet presAssocID="{81EE3A2F-DCFC-459C-A8FC-681DE77A58E3}" presName="bkgdShape" presStyleLbl="node1" presStyleIdx="2" presStyleCnt="3"/>
      <dgm:spPr/>
    </dgm:pt>
    <dgm:pt modelId="{58D5F777-E980-4E05-B34F-72F9EA8DFC1B}" type="pres">
      <dgm:prSet presAssocID="{81EE3A2F-DCFC-459C-A8FC-681DE77A58E3}" presName="nodeTx" presStyleLbl="node1" presStyleIdx="2" presStyleCnt="3">
        <dgm:presLayoutVars>
          <dgm:bulletEnabled val="1"/>
        </dgm:presLayoutVars>
      </dgm:prSet>
      <dgm:spPr/>
    </dgm:pt>
    <dgm:pt modelId="{7F3320EE-C335-4A2C-8E80-BD17AB330376}" type="pres">
      <dgm:prSet presAssocID="{81EE3A2F-DCFC-459C-A8FC-681DE77A58E3}" presName="invisiNode" presStyleLbl="node1" presStyleIdx="2" presStyleCnt="3"/>
      <dgm:spPr/>
    </dgm:pt>
    <dgm:pt modelId="{5626059D-F03B-4C57-883F-53D4CB4FF6C4}" type="pres">
      <dgm:prSet presAssocID="{81EE3A2F-DCFC-459C-A8FC-681DE77A58E3}"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33000" r="-33000"/>
          </a:stretch>
        </a:blipFill>
      </dgm:spPr>
    </dgm:pt>
  </dgm:ptLst>
  <dgm:cxnLst>
    <dgm:cxn modelId="{CEA27300-88F1-496F-9878-EB9528A6AB4D}" type="presOf" srcId="{69CE35C0-CE72-47D4-8024-81D63975225B}" destId="{5BCE3C6C-A70E-4199-9DC3-9793911C3119}" srcOrd="0" destOrd="0" presId="urn:microsoft.com/office/officeart/2005/8/layout/hList7"/>
    <dgm:cxn modelId="{64033C07-B0C1-4A71-BBF1-742304D0F72B}" type="presOf" srcId="{6370F36E-5BC1-41F1-8EFE-B36B15A45A10}" destId="{737AF02F-A2BF-46C2-BBDB-7BFCC07C7C1F}" srcOrd="0" destOrd="0" presId="urn:microsoft.com/office/officeart/2005/8/layout/hList7"/>
    <dgm:cxn modelId="{FC842337-D173-462E-951B-8744B33E0A41}" type="presOf" srcId="{69CE35C0-CE72-47D4-8024-81D63975225B}" destId="{60B06777-9B3C-4064-A204-78E5CCDB1502}" srcOrd="1" destOrd="0" presId="urn:microsoft.com/office/officeart/2005/8/layout/hList7"/>
    <dgm:cxn modelId="{C5909F4E-BEDA-4BE1-AC20-138EB1500B45}" type="presOf" srcId="{AAF870B2-18CA-4F34-90C6-F3B21EA0C2A0}" destId="{B621E2A8-2628-45C6-BC23-DA9C9ECA9F4C}" srcOrd="1" destOrd="0" presId="urn:microsoft.com/office/officeart/2005/8/layout/hList7"/>
    <dgm:cxn modelId="{C3C72F75-8E9D-48C4-8511-D3085EAB8372}" type="presOf" srcId="{81EE3A2F-DCFC-459C-A8FC-681DE77A58E3}" destId="{42C560C8-B821-4C5F-9D45-B0EBD620E6CB}" srcOrd="0" destOrd="0" presId="urn:microsoft.com/office/officeart/2005/8/layout/hList7"/>
    <dgm:cxn modelId="{023A777F-09B7-47D2-BD29-3EA3F0362C85}" srcId="{6370F36E-5BC1-41F1-8EFE-B36B15A45A10}" destId="{81EE3A2F-DCFC-459C-A8FC-681DE77A58E3}" srcOrd="2" destOrd="0" parTransId="{11846715-8D2A-4A96-8ABB-E37759CBFA44}" sibTransId="{828CD3F6-4E40-4EDF-9DA4-C910516C625A}"/>
    <dgm:cxn modelId="{DA60CB88-19F1-446B-A558-F9EEB5282120}" type="presOf" srcId="{81EE3A2F-DCFC-459C-A8FC-681DE77A58E3}" destId="{58D5F777-E980-4E05-B34F-72F9EA8DFC1B}" srcOrd="1" destOrd="0" presId="urn:microsoft.com/office/officeart/2005/8/layout/hList7"/>
    <dgm:cxn modelId="{D7A37D9D-E76E-4362-BE3E-A12CA834898F}" type="presOf" srcId="{C8321C0F-E088-4B33-ACA7-3C3D4C480BFD}" destId="{36C777EC-5520-4E92-86B1-D8B22BDF6E47}" srcOrd="0" destOrd="0" presId="urn:microsoft.com/office/officeart/2005/8/layout/hList7"/>
    <dgm:cxn modelId="{681CC7C0-09D0-428E-ABAC-4A7F23FE4671}" srcId="{6370F36E-5BC1-41F1-8EFE-B36B15A45A10}" destId="{AAF870B2-18CA-4F34-90C6-F3B21EA0C2A0}" srcOrd="0" destOrd="0" parTransId="{4E2618A3-9297-41CA-8F18-49302ADFD11D}" sibTransId="{B3258025-6813-4EF2-9853-D5B22F23A0C2}"/>
    <dgm:cxn modelId="{BA2991C5-BFAF-4932-88CC-E91EA3097996}" srcId="{6370F36E-5BC1-41F1-8EFE-B36B15A45A10}" destId="{69CE35C0-CE72-47D4-8024-81D63975225B}" srcOrd="1" destOrd="0" parTransId="{F85FB3F5-C771-446C-8F70-60C281B53CD8}" sibTransId="{C8321C0F-E088-4B33-ACA7-3C3D4C480BFD}"/>
    <dgm:cxn modelId="{7D3F71C8-0904-4144-BA15-C35D29DDBB86}" type="presOf" srcId="{AAF870B2-18CA-4F34-90C6-F3B21EA0C2A0}" destId="{7599A906-1B8B-4B0D-8798-95A9FACAAF84}" srcOrd="0" destOrd="0" presId="urn:microsoft.com/office/officeart/2005/8/layout/hList7"/>
    <dgm:cxn modelId="{1F862BE6-7B55-4406-9717-E27061DEA198}" type="presOf" srcId="{B3258025-6813-4EF2-9853-D5B22F23A0C2}" destId="{E314C9A0-0F4E-4749-A31C-E2A04F2A62A2}" srcOrd="0" destOrd="0" presId="urn:microsoft.com/office/officeart/2005/8/layout/hList7"/>
    <dgm:cxn modelId="{37099FC4-0EE0-483C-BFFD-919ED0CF19EF}" type="presParOf" srcId="{737AF02F-A2BF-46C2-BBDB-7BFCC07C7C1F}" destId="{5FEE1168-0C76-4FF1-B42B-656E403EB09E}" srcOrd="0" destOrd="0" presId="urn:microsoft.com/office/officeart/2005/8/layout/hList7"/>
    <dgm:cxn modelId="{DECA3D3E-6AFB-47EF-B247-6655AE617625}" type="presParOf" srcId="{737AF02F-A2BF-46C2-BBDB-7BFCC07C7C1F}" destId="{D03D11FA-BDF0-41E3-B9B5-25572C76CCFB}" srcOrd="1" destOrd="0" presId="urn:microsoft.com/office/officeart/2005/8/layout/hList7"/>
    <dgm:cxn modelId="{5101370F-3A39-404D-A85E-3FB5BB174875}" type="presParOf" srcId="{D03D11FA-BDF0-41E3-B9B5-25572C76CCFB}" destId="{B9940AE1-5B4A-400E-9573-82D41F764978}" srcOrd="0" destOrd="0" presId="urn:microsoft.com/office/officeart/2005/8/layout/hList7"/>
    <dgm:cxn modelId="{C7E346AC-62F3-4BE0-A276-84E904D6AD85}" type="presParOf" srcId="{B9940AE1-5B4A-400E-9573-82D41F764978}" destId="{7599A906-1B8B-4B0D-8798-95A9FACAAF84}" srcOrd="0" destOrd="0" presId="urn:microsoft.com/office/officeart/2005/8/layout/hList7"/>
    <dgm:cxn modelId="{934A2A79-C3BE-40EF-9B05-ADA137AB7C0B}" type="presParOf" srcId="{B9940AE1-5B4A-400E-9573-82D41F764978}" destId="{B621E2A8-2628-45C6-BC23-DA9C9ECA9F4C}" srcOrd="1" destOrd="0" presId="urn:microsoft.com/office/officeart/2005/8/layout/hList7"/>
    <dgm:cxn modelId="{BA01DF3C-FCA0-4CD9-AD13-713E4EA7B4ED}" type="presParOf" srcId="{B9940AE1-5B4A-400E-9573-82D41F764978}" destId="{B919AD35-5FB6-4D53-A6C3-DAD20F996954}" srcOrd="2" destOrd="0" presId="urn:microsoft.com/office/officeart/2005/8/layout/hList7"/>
    <dgm:cxn modelId="{39003F6E-5576-4050-9FF2-481C4E2994A8}" type="presParOf" srcId="{B9940AE1-5B4A-400E-9573-82D41F764978}" destId="{F8C1ED90-BDFB-4EF3-921B-68BF5A25AB98}" srcOrd="3" destOrd="0" presId="urn:microsoft.com/office/officeart/2005/8/layout/hList7"/>
    <dgm:cxn modelId="{0AA83C0F-4448-49AE-A0D0-E5E25726C535}" type="presParOf" srcId="{D03D11FA-BDF0-41E3-B9B5-25572C76CCFB}" destId="{E314C9A0-0F4E-4749-A31C-E2A04F2A62A2}" srcOrd="1" destOrd="0" presId="urn:microsoft.com/office/officeart/2005/8/layout/hList7"/>
    <dgm:cxn modelId="{DE60041B-46C5-4709-AE82-4AFCC182ACE9}" type="presParOf" srcId="{D03D11FA-BDF0-41E3-B9B5-25572C76CCFB}" destId="{8A67D8A2-27C5-42E5-BBF1-AE13D6497FB9}" srcOrd="2" destOrd="0" presId="urn:microsoft.com/office/officeart/2005/8/layout/hList7"/>
    <dgm:cxn modelId="{1E5E494C-78DF-48F9-8F96-A60FCA0C0728}" type="presParOf" srcId="{8A67D8A2-27C5-42E5-BBF1-AE13D6497FB9}" destId="{5BCE3C6C-A70E-4199-9DC3-9793911C3119}" srcOrd="0" destOrd="0" presId="urn:microsoft.com/office/officeart/2005/8/layout/hList7"/>
    <dgm:cxn modelId="{9F20ECF6-22E8-41CA-B16F-8A5DB7A1F95C}" type="presParOf" srcId="{8A67D8A2-27C5-42E5-BBF1-AE13D6497FB9}" destId="{60B06777-9B3C-4064-A204-78E5CCDB1502}" srcOrd="1" destOrd="0" presId="urn:microsoft.com/office/officeart/2005/8/layout/hList7"/>
    <dgm:cxn modelId="{6F6855A6-E5F4-4A66-A5A5-677BB15B26B2}" type="presParOf" srcId="{8A67D8A2-27C5-42E5-BBF1-AE13D6497FB9}" destId="{8E192227-8E29-4575-8276-15A5850C4C45}" srcOrd="2" destOrd="0" presId="urn:microsoft.com/office/officeart/2005/8/layout/hList7"/>
    <dgm:cxn modelId="{FDAF507C-5DAA-4C37-A51C-40EE86E85E6E}" type="presParOf" srcId="{8A67D8A2-27C5-42E5-BBF1-AE13D6497FB9}" destId="{AAAFA606-B44D-4A83-9986-72479A6FB034}" srcOrd="3" destOrd="0" presId="urn:microsoft.com/office/officeart/2005/8/layout/hList7"/>
    <dgm:cxn modelId="{04310E96-27B4-4B2A-B4DB-4E276B5FE8ED}" type="presParOf" srcId="{D03D11FA-BDF0-41E3-B9B5-25572C76CCFB}" destId="{36C777EC-5520-4E92-86B1-D8B22BDF6E47}" srcOrd="3" destOrd="0" presId="urn:microsoft.com/office/officeart/2005/8/layout/hList7"/>
    <dgm:cxn modelId="{42D1692B-D4A4-44DA-A9EE-321C61FCA17D}" type="presParOf" srcId="{D03D11FA-BDF0-41E3-B9B5-25572C76CCFB}" destId="{E8124E0B-F3D4-44C2-AEB3-75E072B35852}" srcOrd="4" destOrd="0" presId="urn:microsoft.com/office/officeart/2005/8/layout/hList7"/>
    <dgm:cxn modelId="{263505D8-315A-42D4-92A6-6DA1C466C7C3}" type="presParOf" srcId="{E8124E0B-F3D4-44C2-AEB3-75E072B35852}" destId="{42C560C8-B821-4C5F-9D45-B0EBD620E6CB}" srcOrd="0" destOrd="0" presId="urn:microsoft.com/office/officeart/2005/8/layout/hList7"/>
    <dgm:cxn modelId="{7B444EC6-6FA3-453C-A551-8A49F1F3708C}" type="presParOf" srcId="{E8124E0B-F3D4-44C2-AEB3-75E072B35852}" destId="{58D5F777-E980-4E05-B34F-72F9EA8DFC1B}" srcOrd="1" destOrd="0" presId="urn:microsoft.com/office/officeart/2005/8/layout/hList7"/>
    <dgm:cxn modelId="{DC4EAB25-FB75-40CD-BDC7-47934DDACBFA}" type="presParOf" srcId="{E8124E0B-F3D4-44C2-AEB3-75E072B35852}" destId="{7F3320EE-C335-4A2C-8E80-BD17AB330376}" srcOrd="2" destOrd="0" presId="urn:microsoft.com/office/officeart/2005/8/layout/hList7"/>
    <dgm:cxn modelId="{E74204E8-44A1-4084-9C5B-F4C3C10696F6}" type="presParOf" srcId="{E8124E0B-F3D4-44C2-AEB3-75E072B35852}" destId="{5626059D-F03B-4C57-883F-53D4CB4FF6C4}"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B19BEB-CB39-4B48-8780-39956566BAC2}"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8C85BA27-C91A-4960-B851-C7A9B4014FB4}">
      <dgm:prSet phldrT="[Текст]"/>
      <dgm:spPr/>
      <dgm:t>
        <a:bodyPr/>
        <a:lstStyle/>
        <a:p>
          <a:r>
            <a:rPr lang="ru-RU" dirty="0"/>
            <a:t>ПЕРСОНАЛ</a:t>
          </a:r>
        </a:p>
      </dgm:t>
    </dgm:pt>
    <dgm:pt modelId="{3BAFD346-AFBF-4BE9-AB2E-12AB71D5C5AC}" type="parTrans" cxnId="{7ABCBC30-7A35-4598-B720-94845535BB57}">
      <dgm:prSet/>
      <dgm:spPr/>
      <dgm:t>
        <a:bodyPr/>
        <a:lstStyle/>
        <a:p>
          <a:endParaRPr lang="ru-RU"/>
        </a:p>
      </dgm:t>
    </dgm:pt>
    <dgm:pt modelId="{A2661D4B-F316-4CFD-BEF6-28FB34756A40}" type="sibTrans" cxnId="{7ABCBC30-7A35-4598-B720-94845535BB57}">
      <dgm:prSet/>
      <dgm:spPr/>
      <dgm:t>
        <a:bodyPr/>
        <a:lstStyle/>
        <a:p>
          <a:endParaRPr lang="ru-RU"/>
        </a:p>
      </dgm:t>
    </dgm:pt>
    <dgm:pt modelId="{88124923-7978-451F-8148-5AC66E61BFB5}">
      <dgm:prSet phldrT="[Текст]"/>
      <dgm:spPr/>
      <dgm:t>
        <a:bodyPr/>
        <a:lstStyle/>
        <a:p>
          <a:r>
            <a:rPr lang="ru-RU" dirty="0" err="1"/>
            <a:t>Медичний</a:t>
          </a:r>
          <a:endParaRPr lang="ru-RU" dirty="0"/>
        </a:p>
      </dgm:t>
    </dgm:pt>
    <dgm:pt modelId="{51A27536-EF26-4398-A935-91F3032DEAB5}" type="parTrans" cxnId="{3FC3BFC1-3584-4591-913C-BFD6AC23251F}">
      <dgm:prSet/>
      <dgm:spPr/>
      <dgm:t>
        <a:bodyPr/>
        <a:lstStyle/>
        <a:p>
          <a:endParaRPr lang="ru-RU"/>
        </a:p>
      </dgm:t>
    </dgm:pt>
    <dgm:pt modelId="{ECC164E6-C7F7-4073-9E21-4CCAF8D3AC4B}" type="sibTrans" cxnId="{3FC3BFC1-3584-4591-913C-BFD6AC23251F}">
      <dgm:prSet/>
      <dgm:spPr/>
      <dgm:t>
        <a:bodyPr/>
        <a:lstStyle/>
        <a:p>
          <a:endParaRPr lang="ru-RU"/>
        </a:p>
      </dgm:t>
    </dgm:pt>
    <dgm:pt modelId="{6A9599BD-9990-4A03-87FF-47B881A505EB}">
      <dgm:prSet phldrT="[Текст]" custT="1"/>
      <dgm:spPr/>
      <dgm:t>
        <a:bodyPr/>
        <a:lstStyle/>
        <a:p>
          <a:r>
            <a:rPr lang="ru-RU" sz="1600" dirty="0" err="1"/>
            <a:t>Лікарі</a:t>
          </a:r>
          <a:endParaRPr lang="ru-RU" sz="1600" dirty="0"/>
        </a:p>
      </dgm:t>
    </dgm:pt>
    <dgm:pt modelId="{A8E8DB2E-3014-4435-934F-33ECCFEA92F4}" type="parTrans" cxnId="{A2F979A2-4C71-413D-B9D9-06C89B82E7BA}">
      <dgm:prSet/>
      <dgm:spPr/>
      <dgm:t>
        <a:bodyPr/>
        <a:lstStyle/>
        <a:p>
          <a:endParaRPr lang="ru-RU"/>
        </a:p>
      </dgm:t>
    </dgm:pt>
    <dgm:pt modelId="{11E478B9-9741-4004-9CB6-7111F3BC7599}" type="sibTrans" cxnId="{A2F979A2-4C71-413D-B9D9-06C89B82E7BA}">
      <dgm:prSet/>
      <dgm:spPr/>
      <dgm:t>
        <a:bodyPr/>
        <a:lstStyle/>
        <a:p>
          <a:endParaRPr lang="ru-RU"/>
        </a:p>
      </dgm:t>
    </dgm:pt>
    <dgm:pt modelId="{626D8AD8-E07D-48D6-AA28-CB56C6A88261}">
      <dgm:prSet phldrT="[Текст]" custT="1"/>
      <dgm:spPr/>
      <dgm:t>
        <a:bodyPr/>
        <a:lstStyle/>
        <a:p>
          <a:r>
            <a:rPr lang="ru-RU" sz="1600" dirty="0" err="1"/>
            <a:t>Середній</a:t>
          </a:r>
          <a:r>
            <a:rPr lang="ru-RU" sz="1600" dirty="0"/>
            <a:t> </a:t>
          </a:r>
          <a:r>
            <a:rPr lang="ru-RU" sz="1600" dirty="0" err="1"/>
            <a:t>медичний</a:t>
          </a:r>
          <a:endParaRPr lang="ru-RU" sz="1600" dirty="0"/>
        </a:p>
      </dgm:t>
    </dgm:pt>
    <dgm:pt modelId="{B36BF0AD-2BB4-4772-AC6B-1BADDD9B08F1}" type="parTrans" cxnId="{243106A0-62AC-4265-BFEB-73D41864EF1C}">
      <dgm:prSet/>
      <dgm:spPr/>
      <dgm:t>
        <a:bodyPr/>
        <a:lstStyle/>
        <a:p>
          <a:endParaRPr lang="ru-RU"/>
        </a:p>
      </dgm:t>
    </dgm:pt>
    <dgm:pt modelId="{CE11D335-8F53-4AB5-86B6-18164ECC6F7C}" type="sibTrans" cxnId="{243106A0-62AC-4265-BFEB-73D41864EF1C}">
      <dgm:prSet/>
      <dgm:spPr/>
      <dgm:t>
        <a:bodyPr/>
        <a:lstStyle/>
        <a:p>
          <a:endParaRPr lang="ru-RU"/>
        </a:p>
      </dgm:t>
    </dgm:pt>
    <dgm:pt modelId="{28F55D87-7120-4D82-B01F-2C2D9E39BF07}">
      <dgm:prSet phldrT="[Текст]"/>
      <dgm:spPr/>
      <dgm:t>
        <a:bodyPr/>
        <a:lstStyle/>
        <a:p>
          <a:r>
            <a:rPr lang="ru-RU" dirty="0" err="1"/>
            <a:t>Немедичний</a:t>
          </a:r>
          <a:endParaRPr lang="ru-RU" dirty="0"/>
        </a:p>
      </dgm:t>
    </dgm:pt>
    <dgm:pt modelId="{C60BF36E-B77A-4974-80D3-373E9F2E0DE9}" type="parTrans" cxnId="{D8C98027-6B23-4BF0-92BA-0B6DE556B4E4}">
      <dgm:prSet/>
      <dgm:spPr/>
      <dgm:t>
        <a:bodyPr/>
        <a:lstStyle/>
        <a:p>
          <a:endParaRPr lang="ru-RU"/>
        </a:p>
      </dgm:t>
    </dgm:pt>
    <dgm:pt modelId="{1B82CD77-D4D1-4391-83FA-EFCC422BEFD4}" type="sibTrans" cxnId="{D8C98027-6B23-4BF0-92BA-0B6DE556B4E4}">
      <dgm:prSet/>
      <dgm:spPr/>
      <dgm:t>
        <a:bodyPr/>
        <a:lstStyle/>
        <a:p>
          <a:endParaRPr lang="ru-RU"/>
        </a:p>
      </dgm:t>
    </dgm:pt>
    <dgm:pt modelId="{391F803B-9D68-49B4-85B0-D22E37CB7776}">
      <dgm:prSet phldrT="[Текст]" custT="1"/>
      <dgm:spPr/>
      <dgm:t>
        <a:bodyPr/>
        <a:lstStyle/>
        <a:p>
          <a:r>
            <a:rPr lang="ru-RU" sz="1600" dirty="0" err="1"/>
            <a:t>Адміністративний</a:t>
          </a:r>
          <a:endParaRPr lang="ru-RU" sz="1600" dirty="0"/>
        </a:p>
      </dgm:t>
    </dgm:pt>
    <dgm:pt modelId="{42497A5B-DF26-44EF-AF85-49CEF76EAE1B}" type="parTrans" cxnId="{93369660-0983-464D-A2DB-BEA73965AE66}">
      <dgm:prSet/>
      <dgm:spPr/>
      <dgm:t>
        <a:bodyPr/>
        <a:lstStyle/>
        <a:p>
          <a:endParaRPr lang="ru-RU"/>
        </a:p>
      </dgm:t>
    </dgm:pt>
    <dgm:pt modelId="{4D68CDF7-5731-4350-A68C-8187DC6A6859}" type="sibTrans" cxnId="{93369660-0983-464D-A2DB-BEA73965AE66}">
      <dgm:prSet/>
      <dgm:spPr/>
      <dgm:t>
        <a:bodyPr/>
        <a:lstStyle/>
        <a:p>
          <a:endParaRPr lang="ru-RU"/>
        </a:p>
      </dgm:t>
    </dgm:pt>
    <dgm:pt modelId="{3E521C92-8FFE-4DE2-B507-8349227D21A0}">
      <dgm:prSet phldrT="[Текст]" custT="1"/>
      <dgm:spPr/>
      <dgm:t>
        <a:bodyPr/>
        <a:lstStyle/>
        <a:p>
          <a:r>
            <a:rPr lang="ru-RU" sz="1600" dirty="0" err="1"/>
            <a:t>Фахівці</a:t>
          </a:r>
          <a:endParaRPr lang="ru-RU" sz="1600" dirty="0"/>
        </a:p>
      </dgm:t>
    </dgm:pt>
    <dgm:pt modelId="{6ADA1546-DB50-4C3B-8D0E-DDDC99FE1258}" type="parTrans" cxnId="{1F65CCFA-209F-488D-800B-E1AF3A24FC60}">
      <dgm:prSet/>
      <dgm:spPr/>
      <dgm:t>
        <a:bodyPr/>
        <a:lstStyle/>
        <a:p>
          <a:endParaRPr lang="ru-RU"/>
        </a:p>
      </dgm:t>
    </dgm:pt>
    <dgm:pt modelId="{98037D69-C35C-4A99-AF26-852AEC496B79}" type="sibTrans" cxnId="{1F65CCFA-209F-488D-800B-E1AF3A24FC60}">
      <dgm:prSet/>
      <dgm:spPr/>
      <dgm:t>
        <a:bodyPr/>
        <a:lstStyle/>
        <a:p>
          <a:endParaRPr lang="ru-RU"/>
        </a:p>
      </dgm:t>
    </dgm:pt>
    <dgm:pt modelId="{42BF8788-986E-4B4D-9F71-41CE191E6C49}">
      <dgm:prSet phldrT="[Текст]" custT="1"/>
      <dgm:spPr/>
      <dgm:t>
        <a:bodyPr/>
        <a:lstStyle/>
        <a:p>
          <a:r>
            <a:rPr lang="ru-RU" sz="1400" dirty="0" err="1"/>
            <a:t>Молодший</a:t>
          </a:r>
          <a:r>
            <a:rPr lang="ru-RU" sz="1400" dirty="0"/>
            <a:t> </a:t>
          </a:r>
          <a:r>
            <a:rPr lang="ru-RU" sz="1400" dirty="0" err="1"/>
            <a:t>медичний</a:t>
          </a:r>
          <a:endParaRPr lang="ru-RU" sz="1400" dirty="0"/>
        </a:p>
      </dgm:t>
    </dgm:pt>
    <dgm:pt modelId="{FFA12A7C-2888-43B1-A004-BAF16C684FB8}" type="parTrans" cxnId="{D1053E1C-65C4-4BFD-B99E-D7E9A79A84D8}">
      <dgm:prSet/>
      <dgm:spPr/>
      <dgm:t>
        <a:bodyPr/>
        <a:lstStyle/>
        <a:p>
          <a:endParaRPr lang="ru-UA"/>
        </a:p>
      </dgm:t>
    </dgm:pt>
    <dgm:pt modelId="{A7ED1D7E-75C3-4DCA-A8D4-ED6FDD36B624}" type="sibTrans" cxnId="{D1053E1C-65C4-4BFD-B99E-D7E9A79A84D8}">
      <dgm:prSet/>
      <dgm:spPr/>
      <dgm:t>
        <a:bodyPr/>
        <a:lstStyle/>
        <a:p>
          <a:endParaRPr lang="ru-UA"/>
        </a:p>
      </dgm:t>
    </dgm:pt>
    <dgm:pt modelId="{15635E7C-0BC0-4657-977D-F1E5BD3419B6}" type="pres">
      <dgm:prSet presAssocID="{7EB19BEB-CB39-4B48-8780-39956566BAC2}" presName="Name0" presStyleCnt="0">
        <dgm:presLayoutVars>
          <dgm:chPref val="1"/>
          <dgm:dir/>
          <dgm:animOne val="branch"/>
          <dgm:animLvl val="lvl"/>
          <dgm:resizeHandles/>
        </dgm:presLayoutVars>
      </dgm:prSet>
      <dgm:spPr/>
    </dgm:pt>
    <dgm:pt modelId="{BC5CE726-307C-4364-A69A-FA414AF9586E}" type="pres">
      <dgm:prSet presAssocID="{8C85BA27-C91A-4960-B851-C7A9B4014FB4}" presName="vertOne" presStyleCnt="0"/>
      <dgm:spPr/>
    </dgm:pt>
    <dgm:pt modelId="{23B7C1C0-82F1-4536-9312-1728DDDE0F30}" type="pres">
      <dgm:prSet presAssocID="{8C85BA27-C91A-4960-B851-C7A9B4014FB4}" presName="txOne" presStyleLbl="node0" presStyleIdx="0" presStyleCnt="1">
        <dgm:presLayoutVars>
          <dgm:chPref val="3"/>
        </dgm:presLayoutVars>
      </dgm:prSet>
      <dgm:spPr/>
    </dgm:pt>
    <dgm:pt modelId="{00E609D6-268D-4F69-A466-96B70F26A628}" type="pres">
      <dgm:prSet presAssocID="{8C85BA27-C91A-4960-B851-C7A9B4014FB4}" presName="parTransOne" presStyleCnt="0"/>
      <dgm:spPr/>
    </dgm:pt>
    <dgm:pt modelId="{6FCD730A-C048-4047-9F3B-9379151C3C82}" type="pres">
      <dgm:prSet presAssocID="{8C85BA27-C91A-4960-B851-C7A9B4014FB4}" presName="horzOne" presStyleCnt="0"/>
      <dgm:spPr/>
    </dgm:pt>
    <dgm:pt modelId="{9CBA73E2-43AC-4285-ADC5-34346F3D0593}" type="pres">
      <dgm:prSet presAssocID="{88124923-7978-451F-8148-5AC66E61BFB5}" presName="vertTwo" presStyleCnt="0"/>
      <dgm:spPr/>
    </dgm:pt>
    <dgm:pt modelId="{0BAB5A12-695B-4C03-A1F3-B11B251BB4A4}" type="pres">
      <dgm:prSet presAssocID="{88124923-7978-451F-8148-5AC66E61BFB5}" presName="txTwo" presStyleLbl="node2" presStyleIdx="0" presStyleCnt="2" custScaleX="151474" custLinFactNeighborX="-11302" custLinFactNeighborY="38499">
        <dgm:presLayoutVars>
          <dgm:chPref val="3"/>
        </dgm:presLayoutVars>
      </dgm:prSet>
      <dgm:spPr/>
    </dgm:pt>
    <dgm:pt modelId="{C3BFDC5B-A267-444F-A395-ACE1C9D56BE0}" type="pres">
      <dgm:prSet presAssocID="{88124923-7978-451F-8148-5AC66E61BFB5}" presName="parTransTwo" presStyleCnt="0"/>
      <dgm:spPr/>
    </dgm:pt>
    <dgm:pt modelId="{E53EE058-EA2B-4816-9403-AF5602E4547B}" type="pres">
      <dgm:prSet presAssocID="{88124923-7978-451F-8148-5AC66E61BFB5}" presName="horzTwo" presStyleCnt="0"/>
      <dgm:spPr/>
    </dgm:pt>
    <dgm:pt modelId="{B2DF90F7-03B4-4525-AC03-DC1D881A3814}" type="pres">
      <dgm:prSet presAssocID="{6A9599BD-9990-4A03-87FF-47B881A505EB}" presName="vertThree" presStyleCnt="0"/>
      <dgm:spPr/>
    </dgm:pt>
    <dgm:pt modelId="{A93EF04B-1757-4927-856E-7936048A2285}" type="pres">
      <dgm:prSet presAssocID="{6A9599BD-9990-4A03-87FF-47B881A505EB}" presName="txThree" presStyleLbl="node3" presStyleIdx="0" presStyleCnt="5" custScaleX="76464">
        <dgm:presLayoutVars>
          <dgm:chPref val="3"/>
        </dgm:presLayoutVars>
      </dgm:prSet>
      <dgm:spPr/>
    </dgm:pt>
    <dgm:pt modelId="{F7690A59-9AC3-4595-A3C5-D93D1BC388F1}" type="pres">
      <dgm:prSet presAssocID="{6A9599BD-9990-4A03-87FF-47B881A505EB}" presName="horzThree" presStyleCnt="0"/>
      <dgm:spPr/>
    </dgm:pt>
    <dgm:pt modelId="{DDC388BB-3707-4A3A-8C8D-A648FA919087}" type="pres">
      <dgm:prSet presAssocID="{11E478B9-9741-4004-9CB6-7111F3BC7599}" presName="sibSpaceThree" presStyleCnt="0"/>
      <dgm:spPr/>
    </dgm:pt>
    <dgm:pt modelId="{8A5AB7F8-C11B-480B-BF34-745921535CED}" type="pres">
      <dgm:prSet presAssocID="{626D8AD8-E07D-48D6-AA28-CB56C6A88261}" presName="vertThree" presStyleCnt="0"/>
      <dgm:spPr/>
    </dgm:pt>
    <dgm:pt modelId="{A82A4261-29CC-463A-B80A-5E8AF0AD68D2}" type="pres">
      <dgm:prSet presAssocID="{626D8AD8-E07D-48D6-AA28-CB56C6A88261}" presName="txThree" presStyleLbl="node3" presStyleIdx="1" presStyleCnt="5" custScaleX="115467">
        <dgm:presLayoutVars>
          <dgm:chPref val="3"/>
        </dgm:presLayoutVars>
      </dgm:prSet>
      <dgm:spPr/>
    </dgm:pt>
    <dgm:pt modelId="{D1FDCC9D-D059-4BDD-980B-04E984FD9EFE}" type="pres">
      <dgm:prSet presAssocID="{626D8AD8-E07D-48D6-AA28-CB56C6A88261}" presName="horzThree" presStyleCnt="0"/>
      <dgm:spPr/>
    </dgm:pt>
    <dgm:pt modelId="{07E7E8B2-5B11-4EE2-87AD-161912FAEA87}" type="pres">
      <dgm:prSet presAssocID="{CE11D335-8F53-4AB5-86B6-18164ECC6F7C}" presName="sibSpaceThree" presStyleCnt="0"/>
      <dgm:spPr/>
    </dgm:pt>
    <dgm:pt modelId="{90A962C9-18D0-4F4C-BD42-4D6DAFED5FEF}" type="pres">
      <dgm:prSet presAssocID="{42BF8788-986E-4B4D-9F71-41CE191E6C49}" presName="vertThree" presStyleCnt="0"/>
      <dgm:spPr/>
    </dgm:pt>
    <dgm:pt modelId="{204F1A50-90E3-4255-81CC-F45DE56263B8}" type="pres">
      <dgm:prSet presAssocID="{42BF8788-986E-4B4D-9F71-41CE191E6C49}" presName="txThree" presStyleLbl="node3" presStyleIdx="2" presStyleCnt="5">
        <dgm:presLayoutVars>
          <dgm:chPref val="3"/>
        </dgm:presLayoutVars>
      </dgm:prSet>
      <dgm:spPr/>
    </dgm:pt>
    <dgm:pt modelId="{D737CFD4-CE99-470F-9492-409675C1A035}" type="pres">
      <dgm:prSet presAssocID="{42BF8788-986E-4B4D-9F71-41CE191E6C49}" presName="horzThree" presStyleCnt="0"/>
      <dgm:spPr/>
    </dgm:pt>
    <dgm:pt modelId="{59714D67-E12D-4E55-9798-AD513AD7F0B1}" type="pres">
      <dgm:prSet presAssocID="{ECC164E6-C7F7-4073-9E21-4CCAF8D3AC4B}" presName="sibSpaceTwo" presStyleCnt="0"/>
      <dgm:spPr/>
    </dgm:pt>
    <dgm:pt modelId="{F3708173-6205-4A8A-8DEC-6B801EE8C513}" type="pres">
      <dgm:prSet presAssocID="{28F55D87-7120-4D82-B01F-2C2D9E39BF07}" presName="vertTwo" presStyleCnt="0"/>
      <dgm:spPr/>
    </dgm:pt>
    <dgm:pt modelId="{FE3424F2-2A3A-4C8D-A594-9FE56C1D559A}" type="pres">
      <dgm:prSet presAssocID="{28F55D87-7120-4D82-B01F-2C2D9E39BF07}" presName="txTwo" presStyleLbl="node2" presStyleIdx="1" presStyleCnt="2" custScaleX="135729" custLinFactNeighborX="147" custLinFactNeighborY="1990">
        <dgm:presLayoutVars>
          <dgm:chPref val="3"/>
        </dgm:presLayoutVars>
      </dgm:prSet>
      <dgm:spPr/>
    </dgm:pt>
    <dgm:pt modelId="{86978250-BF78-4D02-B4B8-E2CC099A9685}" type="pres">
      <dgm:prSet presAssocID="{28F55D87-7120-4D82-B01F-2C2D9E39BF07}" presName="parTransTwo" presStyleCnt="0"/>
      <dgm:spPr/>
    </dgm:pt>
    <dgm:pt modelId="{DCDEA343-4538-42A2-9692-28DD238BE99A}" type="pres">
      <dgm:prSet presAssocID="{28F55D87-7120-4D82-B01F-2C2D9E39BF07}" presName="horzTwo" presStyleCnt="0"/>
      <dgm:spPr/>
    </dgm:pt>
    <dgm:pt modelId="{7B249D46-5AA6-48E8-A73B-87AA7D543D7D}" type="pres">
      <dgm:prSet presAssocID="{391F803B-9D68-49B4-85B0-D22E37CB7776}" presName="vertThree" presStyleCnt="0"/>
      <dgm:spPr/>
    </dgm:pt>
    <dgm:pt modelId="{C6C0A014-7ABF-4312-99EC-916C465BE2A4}" type="pres">
      <dgm:prSet presAssocID="{391F803B-9D68-49B4-85B0-D22E37CB7776}" presName="txThree" presStyleLbl="node3" presStyleIdx="3" presStyleCnt="5">
        <dgm:presLayoutVars>
          <dgm:chPref val="3"/>
        </dgm:presLayoutVars>
      </dgm:prSet>
      <dgm:spPr/>
    </dgm:pt>
    <dgm:pt modelId="{A757EF62-7C42-4C4D-80C6-1175A7AD9B69}" type="pres">
      <dgm:prSet presAssocID="{391F803B-9D68-49B4-85B0-D22E37CB7776}" presName="horzThree" presStyleCnt="0"/>
      <dgm:spPr/>
    </dgm:pt>
    <dgm:pt modelId="{B3F134F8-D580-4647-8639-1D2BF4029525}" type="pres">
      <dgm:prSet presAssocID="{4D68CDF7-5731-4350-A68C-8187DC6A6859}" presName="sibSpaceThree" presStyleCnt="0"/>
      <dgm:spPr/>
    </dgm:pt>
    <dgm:pt modelId="{4DDCBA72-3D3C-4BF2-879F-A116F63EAB69}" type="pres">
      <dgm:prSet presAssocID="{3E521C92-8FFE-4DE2-B507-8349227D21A0}" presName="vertThree" presStyleCnt="0"/>
      <dgm:spPr/>
    </dgm:pt>
    <dgm:pt modelId="{05EDEF77-66F4-41B0-9202-05407244AA8F}" type="pres">
      <dgm:prSet presAssocID="{3E521C92-8FFE-4DE2-B507-8349227D21A0}" presName="txThree" presStyleLbl="node3" presStyleIdx="4" presStyleCnt="5">
        <dgm:presLayoutVars>
          <dgm:chPref val="3"/>
        </dgm:presLayoutVars>
      </dgm:prSet>
      <dgm:spPr/>
    </dgm:pt>
    <dgm:pt modelId="{E2436B32-E568-4B08-A81D-EFEBCFBA4E5A}" type="pres">
      <dgm:prSet presAssocID="{3E521C92-8FFE-4DE2-B507-8349227D21A0}" presName="horzThree" presStyleCnt="0"/>
      <dgm:spPr/>
    </dgm:pt>
  </dgm:ptLst>
  <dgm:cxnLst>
    <dgm:cxn modelId="{44503B17-E94A-44FE-B132-12480118E2CE}" type="presOf" srcId="{42BF8788-986E-4B4D-9F71-41CE191E6C49}" destId="{204F1A50-90E3-4255-81CC-F45DE56263B8}" srcOrd="0" destOrd="0" presId="urn:microsoft.com/office/officeart/2005/8/layout/hierarchy4"/>
    <dgm:cxn modelId="{570E2F19-E4BB-4136-9FE4-468824A8D177}" type="presOf" srcId="{8C85BA27-C91A-4960-B851-C7A9B4014FB4}" destId="{23B7C1C0-82F1-4536-9312-1728DDDE0F30}" srcOrd="0" destOrd="0" presId="urn:microsoft.com/office/officeart/2005/8/layout/hierarchy4"/>
    <dgm:cxn modelId="{D1053E1C-65C4-4BFD-B99E-D7E9A79A84D8}" srcId="{88124923-7978-451F-8148-5AC66E61BFB5}" destId="{42BF8788-986E-4B4D-9F71-41CE191E6C49}" srcOrd="2" destOrd="0" parTransId="{FFA12A7C-2888-43B1-A004-BAF16C684FB8}" sibTransId="{A7ED1D7E-75C3-4DCA-A8D4-ED6FDD36B624}"/>
    <dgm:cxn modelId="{D8C98027-6B23-4BF0-92BA-0B6DE556B4E4}" srcId="{8C85BA27-C91A-4960-B851-C7A9B4014FB4}" destId="{28F55D87-7120-4D82-B01F-2C2D9E39BF07}" srcOrd="1" destOrd="0" parTransId="{C60BF36E-B77A-4974-80D3-373E9F2E0DE9}" sibTransId="{1B82CD77-D4D1-4391-83FA-EFCC422BEFD4}"/>
    <dgm:cxn modelId="{7ABCBC30-7A35-4598-B720-94845535BB57}" srcId="{7EB19BEB-CB39-4B48-8780-39956566BAC2}" destId="{8C85BA27-C91A-4960-B851-C7A9B4014FB4}" srcOrd="0" destOrd="0" parTransId="{3BAFD346-AFBF-4BE9-AB2E-12AB71D5C5AC}" sibTransId="{A2661D4B-F316-4CFD-BEF6-28FB34756A40}"/>
    <dgm:cxn modelId="{928B3D3F-753B-4B56-8D37-6D406811B728}" type="presOf" srcId="{6A9599BD-9990-4A03-87FF-47B881A505EB}" destId="{A93EF04B-1757-4927-856E-7936048A2285}" srcOrd="0" destOrd="0" presId="urn:microsoft.com/office/officeart/2005/8/layout/hierarchy4"/>
    <dgm:cxn modelId="{93369660-0983-464D-A2DB-BEA73965AE66}" srcId="{28F55D87-7120-4D82-B01F-2C2D9E39BF07}" destId="{391F803B-9D68-49B4-85B0-D22E37CB7776}" srcOrd="0" destOrd="0" parTransId="{42497A5B-DF26-44EF-AF85-49CEF76EAE1B}" sibTransId="{4D68CDF7-5731-4350-A68C-8187DC6A6859}"/>
    <dgm:cxn modelId="{243106A0-62AC-4265-BFEB-73D41864EF1C}" srcId="{88124923-7978-451F-8148-5AC66E61BFB5}" destId="{626D8AD8-E07D-48D6-AA28-CB56C6A88261}" srcOrd="1" destOrd="0" parTransId="{B36BF0AD-2BB4-4772-AC6B-1BADDD9B08F1}" sibTransId="{CE11D335-8F53-4AB5-86B6-18164ECC6F7C}"/>
    <dgm:cxn modelId="{A2F979A2-4C71-413D-B9D9-06C89B82E7BA}" srcId="{88124923-7978-451F-8148-5AC66E61BFB5}" destId="{6A9599BD-9990-4A03-87FF-47B881A505EB}" srcOrd="0" destOrd="0" parTransId="{A8E8DB2E-3014-4435-934F-33ECCFEA92F4}" sibTransId="{11E478B9-9741-4004-9CB6-7111F3BC7599}"/>
    <dgm:cxn modelId="{0A3922B7-8B21-41B8-8DCE-2DE9131E236E}" type="presOf" srcId="{626D8AD8-E07D-48D6-AA28-CB56C6A88261}" destId="{A82A4261-29CC-463A-B80A-5E8AF0AD68D2}" srcOrd="0" destOrd="0" presId="urn:microsoft.com/office/officeart/2005/8/layout/hierarchy4"/>
    <dgm:cxn modelId="{81DF78BC-9214-412D-9048-DF5CABDDBCC9}" type="presOf" srcId="{7EB19BEB-CB39-4B48-8780-39956566BAC2}" destId="{15635E7C-0BC0-4657-977D-F1E5BD3419B6}" srcOrd="0" destOrd="0" presId="urn:microsoft.com/office/officeart/2005/8/layout/hierarchy4"/>
    <dgm:cxn modelId="{3FC3BFC1-3584-4591-913C-BFD6AC23251F}" srcId="{8C85BA27-C91A-4960-B851-C7A9B4014FB4}" destId="{88124923-7978-451F-8148-5AC66E61BFB5}" srcOrd="0" destOrd="0" parTransId="{51A27536-EF26-4398-A935-91F3032DEAB5}" sibTransId="{ECC164E6-C7F7-4073-9E21-4CCAF8D3AC4B}"/>
    <dgm:cxn modelId="{8BF1D9D8-9E57-4C1B-866D-A79F633C246B}" type="presOf" srcId="{391F803B-9D68-49B4-85B0-D22E37CB7776}" destId="{C6C0A014-7ABF-4312-99EC-916C465BE2A4}" srcOrd="0" destOrd="0" presId="urn:microsoft.com/office/officeart/2005/8/layout/hierarchy4"/>
    <dgm:cxn modelId="{99B6F4ED-78E2-4DC9-A7C2-047E94316DE2}" type="presOf" srcId="{88124923-7978-451F-8148-5AC66E61BFB5}" destId="{0BAB5A12-695B-4C03-A1F3-B11B251BB4A4}" srcOrd="0" destOrd="0" presId="urn:microsoft.com/office/officeart/2005/8/layout/hierarchy4"/>
    <dgm:cxn modelId="{2099ECF5-6CDC-435A-BD75-CD3F512B3FE8}" type="presOf" srcId="{28F55D87-7120-4D82-B01F-2C2D9E39BF07}" destId="{FE3424F2-2A3A-4C8D-A594-9FE56C1D559A}" srcOrd="0" destOrd="0" presId="urn:microsoft.com/office/officeart/2005/8/layout/hierarchy4"/>
    <dgm:cxn modelId="{98958CF6-D563-4096-83FF-93DB7F5D6A67}" type="presOf" srcId="{3E521C92-8FFE-4DE2-B507-8349227D21A0}" destId="{05EDEF77-66F4-41B0-9202-05407244AA8F}" srcOrd="0" destOrd="0" presId="urn:microsoft.com/office/officeart/2005/8/layout/hierarchy4"/>
    <dgm:cxn modelId="{1F65CCFA-209F-488D-800B-E1AF3A24FC60}" srcId="{28F55D87-7120-4D82-B01F-2C2D9E39BF07}" destId="{3E521C92-8FFE-4DE2-B507-8349227D21A0}" srcOrd="1" destOrd="0" parTransId="{6ADA1546-DB50-4C3B-8D0E-DDDC99FE1258}" sibTransId="{98037D69-C35C-4A99-AF26-852AEC496B79}"/>
    <dgm:cxn modelId="{EC588A88-1B08-4244-A156-C5EE59BBFF29}" type="presParOf" srcId="{15635E7C-0BC0-4657-977D-F1E5BD3419B6}" destId="{BC5CE726-307C-4364-A69A-FA414AF9586E}" srcOrd="0" destOrd="0" presId="urn:microsoft.com/office/officeart/2005/8/layout/hierarchy4"/>
    <dgm:cxn modelId="{E84331E6-799E-4498-A43A-C44FAD959FDA}" type="presParOf" srcId="{BC5CE726-307C-4364-A69A-FA414AF9586E}" destId="{23B7C1C0-82F1-4536-9312-1728DDDE0F30}" srcOrd="0" destOrd="0" presId="urn:microsoft.com/office/officeart/2005/8/layout/hierarchy4"/>
    <dgm:cxn modelId="{24124903-8EBD-4B0C-87E9-86470761D320}" type="presParOf" srcId="{BC5CE726-307C-4364-A69A-FA414AF9586E}" destId="{00E609D6-268D-4F69-A466-96B70F26A628}" srcOrd="1" destOrd="0" presId="urn:microsoft.com/office/officeart/2005/8/layout/hierarchy4"/>
    <dgm:cxn modelId="{ED8139AA-6A20-46C1-AC84-C6D42866F72E}" type="presParOf" srcId="{BC5CE726-307C-4364-A69A-FA414AF9586E}" destId="{6FCD730A-C048-4047-9F3B-9379151C3C82}" srcOrd="2" destOrd="0" presId="urn:microsoft.com/office/officeart/2005/8/layout/hierarchy4"/>
    <dgm:cxn modelId="{1DDE62E7-422D-40FB-A4ED-99A92F24FD4B}" type="presParOf" srcId="{6FCD730A-C048-4047-9F3B-9379151C3C82}" destId="{9CBA73E2-43AC-4285-ADC5-34346F3D0593}" srcOrd="0" destOrd="0" presId="urn:microsoft.com/office/officeart/2005/8/layout/hierarchy4"/>
    <dgm:cxn modelId="{4E3C4F61-649E-4DEA-BB96-2147DDEAC6A7}" type="presParOf" srcId="{9CBA73E2-43AC-4285-ADC5-34346F3D0593}" destId="{0BAB5A12-695B-4C03-A1F3-B11B251BB4A4}" srcOrd="0" destOrd="0" presId="urn:microsoft.com/office/officeart/2005/8/layout/hierarchy4"/>
    <dgm:cxn modelId="{6118CF5A-F911-4527-92F4-9C8A73FF7D6B}" type="presParOf" srcId="{9CBA73E2-43AC-4285-ADC5-34346F3D0593}" destId="{C3BFDC5B-A267-444F-A395-ACE1C9D56BE0}" srcOrd="1" destOrd="0" presId="urn:microsoft.com/office/officeart/2005/8/layout/hierarchy4"/>
    <dgm:cxn modelId="{F3DE7282-9A2D-49F9-843A-6FE213B48DA6}" type="presParOf" srcId="{9CBA73E2-43AC-4285-ADC5-34346F3D0593}" destId="{E53EE058-EA2B-4816-9403-AF5602E4547B}" srcOrd="2" destOrd="0" presId="urn:microsoft.com/office/officeart/2005/8/layout/hierarchy4"/>
    <dgm:cxn modelId="{986B1784-2632-47C0-B1B3-20DBFBBF2858}" type="presParOf" srcId="{E53EE058-EA2B-4816-9403-AF5602E4547B}" destId="{B2DF90F7-03B4-4525-AC03-DC1D881A3814}" srcOrd="0" destOrd="0" presId="urn:microsoft.com/office/officeart/2005/8/layout/hierarchy4"/>
    <dgm:cxn modelId="{E6EB9829-3A6A-4913-BE86-D439B61D34C2}" type="presParOf" srcId="{B2DF90F7-03B4-4525-AC03-DC1D881A3814}" destId="{A93EF04B-1757-4927-856E-7936048A2285}" srcOrd="0" destOrd="0" presId="urn:microsoft.com/office/officeart/2005/8/layout/hierarchy4"/>
    <dgm:cxn modelId="{56606D49-3475-4C98-A319-C9BE0E882620}" type="presParOf" srcId="{B2DF90F7-03B4-4525-AC03-DC1D881A3814}" destId="{F7690A59-9AC3-4595-A3C5-D93D1BC388F1}" srcOrd="1" destOrd="0" presId="urn:microsoft.com/office/officeart/2005/8/layout/hierarchy4"/>
    <dgm:cxn modelId="{C51F186E-B2C0-4C04-BE4C-B926809450AA}" type="presParOf" srcId="{E53EE058-EA2B-4816-9403-AF5602E4547B}" destId="{DDC388BB-3707-4A3A-8C8D-A648FA919087}" srcOrd="1" destOrd="0" presId="urn:microsoft.com/office/officeart/2005/8/layout/hierarchy4"/>
    <dgm:cxn modelId="{C859E5F9-BCDE-4D7A-AB23-25C85AD7DB0F}" type="presParOf" srcId="{E53EE058-EA2B-4816-9403-AF5602E4547B}" destId="{8A5AB7F8-C11B-480B-BF34-745921535CED}" srcOrd="2" destOrd="0" presId="urn:microsoft.com/office/officeart/2005/8/layout/hierarchy4"/>
    <dgm:cxn modelId="{083B9411-E181-403D-AA1D-3518FCCBBC19}" type="presParOf" srcId="{8A5AB7F8-C11B-480B-BF34-745921535CED}" destId="{A82A4261-29CC-463A-B80A-5E8AF0AD68D2}" srcOrd="0" destOrd="0" presId="urn:microsoft.com/office/officeart/2005/8/layout/hierarchy4"/>
    <dgm:cxn modelId="{3AF8E61C-69E7-4A35-A6B8-CC70C4506E2C}" type="presParOf" srcId="{8A5AB7F8-C11B-480B-BF34-745921535CED}" destId="{D1FDCC9D-D059-4BDD-980B-04E984FD9EFE}" srcOrd="1" destOrd="0" presId="urn:microsoft.com/office/officeart/2005/8/layout/hierarchy4"/>
    <dgm:cxn modelId="{F37871B6-02F3-473D-B2C7-F7C8C5C31269}" type="presParOf" srcId="{E53EE058-EA2B-4816-9403-AF5602E4547B}" destId="{07E7E8B2-5B11-4EE2-87AD-161912FAEA87}" srcOrd="3" destOrd="0" presId="urn:microsoft.com/office/officeart/2005/8/layout/hierarchy4"/>
    <dgm:cxn modelId="{959FE5DE-AB20-4985-86E8-3F0C59B74264}" type="presParOf" srcId="{E53EE058-EA2B-4816-9403-AF5602E4547B}" destId="{90A962C9-18D0-4F4C-BD42-4D6DAFED5FEF}" srcOrd="4" destOrd="0" presId="urn:microsoft.com/office/officeart/2005/8/layout/hierarchy4"/>
    <dgm:cxn modelId="{3E33AB38-22B5-4505-BE9A-75EB97302C88}" type="presParOf" srcId="{90A962C9-18D0-4F4C-BD42-4D6DAFED5FEF}" destId="{204F1A50-90E3-4255-81CC-F45DE56263B8}" srcOrd="0" destOrd="0" presId="urn:microsoft.com/office/officeart/2005/8/layout/hierarchy4"/>
    <dgm:cxn modelId="{46800044-204D-47DA-8F02-685283654CD3}" type="presParOf" srcId="{90A962C9-18D0-4F4C-BD42-4D6DAFED5FEF}" destId="{D737CFD4-CE99-470F-9492-409675C1A035}" srcOrd="1" destOrd="0" presId="urn:microsoft.com/office/officeart/2005/8/layout/hierarchy4"/>
    <dgm:cxn modelId="{DD8C5D8F-BB1E-4E5B-AC0F-8A68923DC762}" type="presParOf" srcId="{6FCD730A-C048-4047-9F3B-9379151C3C82}" destId="{59714D67-E12D-4E55-9798-AD513AD7F0B1}" srcOrd="1" destOrd="0" presId="urn:microsoft.com/office/officeart/2005/8/layout/hierarchy4"/>
    <dgm:cxn modelId="{FE0008BA-321A-49BA-BB76-72DDB3ABD951}" type="presParOf" srcId="{6FCD730A-C048-4047-9F3B-9379151C3C82}" destId="{F3708173-6205-4A8A-8DEC-6B801EE8C513}" srcOrd="2" destOrd="0" presId="urn:microsoft.com/office/officeart/2005/8/layout/hierarchy4"/>
    <dgm:cxn modelId="{79C42EBB-F9D0-4411-96A3-87F159F4E49E}" type="presParOf" srcId="{F3708173-6205-4A8A-8DEC-6B801EE8C513}" destId="{FE3424F2-2A3A-4C8D-A594-9FE56C1D559A}" srcOrd="0" destOrd="0" presId="urn:microsoft.com/office/officeart/2005/8/layout/hierarchy4"/>
    <dgm:cxn modelId="{C00FAAB2-99BF-4636-9E29-197227467A70}" type="presParOf" srcId="{F3708173-6205-4A8A-8DEC-6B801EE8C513}" destId="{86978250-BF78-4D02-B4B8-E2CC099A9685}" srcOrd="1" destOrd="0" presId="urn:microsoft.com/office/officeart/2005/8/layout/hierarchy4"/>
    <dgm:cxn modelId="{A4CAEC9A-44C2-4492-B85D-3B91822C7A15}" type="presParOf" srcId="{F3708173-6205-4A8A-8DEC-6B801EE8C513}" destId="{DCDEA343-4538-42A2-9692-28DD238BE99A}" srcOrd="2" destOrd="0" presId="urn:microsoft.com/office/officeart/2005/8/layout/hierarchy4"/>
    <dgm:cxn modelId="{217C08A1-A700-4F35-8FD3-CF8294536840}" type="presParOf" srcId="{DCDEA343-4538-42A2-9692-28DD238BE99A}" destId="{7B249D46-5AA6-48E8-A73B-87AA7D543D7D}" srcOrd="0" destOrd="0" presId="urn:microsoft.com/office/officeart/2005/8/layout/hierarchy4"/>
    <dgm:cxn modelId="{9BBE2A34-E5ED-48FC-AA22-9E0F5AE2C0F5}" type="presParOf" srcId="{7B249D46-5AA6-48E8-A73B-87AA7D543D7D}" destId="{C6C0A014-7ABF-4312-99EC-916C465BE2A4}" srcOrd="0" destOrd="0" presId="urn:microsoft.com/office/officeart/2005/8/layout/hierarchy4"/>
    <dgm:cxn modelId="{843E7CF1-BDA8-4891-96EB-352AB6785D9C}" type="presParOf" srcId="{7B249D46-5AA6-48E8-A73B-87AA7D543D7D}" destId="{A757EF62-7C42-4C4D-80C6-1175A7AD9B69}" srcOrd="1" destOrd="0" presId="urn:microsoft.com/office/officeart/2005/8/layout/hierarchy4"/>
    <dgm:cxn modelId="{B7C9D2FF-4BD6-44A5-9C14-96F102B539B8}" type="presParOf" srcId="{DCDEA343-4538-42A2-9692-28DD238BE99A}" destId="{B3F134F8-D580-4647-8639-1D2BF4029525}" srcOrd="1" destOrd="0" presId="urn:microsoft.com/office/officeart/2005/8/layout/hierarchy4"/>
    <dgm:cxn modelId="{187A257A-E63A-4225-935C-671C6E957AD2}" type="presParOf" srcId="{DCDEA343-4538-42A2-9692-28DD238BE99A}" destId="{4DDCBA72-3D3C-4BF2-879F-A116F63EAB69}" srcOrd="2" destOrd="0" presId="urn:microsoft.com/office/officeart/2005/8/layout/hierarchy4"/>
    <dgm:cxn modelId="{5E733853-8222-4784-ACB7-644AE25B55D5}" type="presParOf" srcId="{4DDCBA72-3D3C-4BF2-879F-A116F63EAB69}" destId="{05EDEF77-66F4-41B0-9202-05407244AA8F}" srcOrd="0" destOrd="0" presId="urn:microsoft.com/office/officeart/2005/8/layout/hierarchy4"/>
    <dgm:cxn modelId="{52A72653-75F0-4EEE-BAE4-7EFAE0987B4B}" type="presParOf" srcId="{4DDCBA72-3D3C-4BF2-879F-A116F63EAB69}" destId="{E2436B32-E568-4B08-A81D-EFEBCFBA4E5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9A906-1B8B-4B0D-8798-95A9FACAAF84}">
      <dsp:nvSpPr>
        <dsp:cNvPr id="0" name=""/>
        <dsp:cNvSpPr/>
      </dsp:nvSpPr>
      <dsp:spPr>
        <a:xfrm>
          <a:off x="1708" y="0"/>
          <a:ext cx="2658002" cy="469629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uk-UA" sz="2300" kern="1200" dirty="0"/>
            <a:t>ресурс</a:t>
          </a:r>
          <a:endParaRPr lang="ru-UA" sz="2300" kern="1200" dirty="0"/>
        </a:p>
      </dsp:txBody>
      <dsp:txXfrm>
        <a:off x="1708" y="1878518"/>
        <a:ext cx="2658002" cy="1878518"/>
      </dsp:txXfrm>
    </dsp:sp>
    <dsp:sp modelId="{F8C1ED90-BDFB-4EF3-921B-68BF5A25AB98}">
      <dsp:nvSpPr>
        <dsp:cNvPr id="0" name=""/>
        <dsp:cNvSpPr/>
      </dsp:nvSpPr>
      <dsp:spPr>
        <a:xfrm>
          <a:off x="548776" y="281777"/>
          <a:ext cx="1563866" cy="156386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8000" r="-8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CE3C6C-A70E-4199-9DC3-9793911C3119}">
      <dsp:nvSpPr>
        <dsp:cNvPr id="0" name=""/>
        <dsp:cNvSpPr/>
      </dsp:nvSpPr>
      <dsp:spPr>
        <a:xfrm>
          <a:off x="2739450" y="0"/>
          <a:ext cx="2658002" cy="469629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uk-UA" sz="2300" kern="1200" dirty="0"/>
            <a:t>людина</a:t>
          </a:r>
          <a:endParaRPr lang="ru-UA" sz="2300" kern="1200" dirty="0"/>
        </a:p>
      </dsp:txBody>
      <dsp:txXfrm>
        <a:off x="2739450" y="1878518"/>
        <a:ext cx="2658002" cy="1878518"/>
      </dsp:txXfrm>
    </dsp:sp>
    <dsp:sp modelId="{AAAFA606-B44D-4A83-9986-72479A6FB034}">
      <dsp:nvSpPr>
        <dsp:cNvPr id="0" name=""/>
        <dsp:cNvSpPr/>
      </dsp:nvSpPr>
      <dsp:spPr>
        <a:xfrm>
          <a:off x="3286518" y="281777"/>
          <a:ext cx="1563866" cy="1563866"/>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C560C8-B821-4C5F-9D45-B0EBD620E6CB}">
      <dsp:nvSpPr>
        <dsp:cNvPr id="0" name=""/>
        <dsp:cNvSpPr/>
      </dsp:nvSpPr>
      <dsp:spPr>
        <a:xfrm>
          <a:off x="5477193" y="0"/>
          <a:ext cx="2658002" cy="469629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uk-UA" sz="2300" kern="1200" dirty="0"/>
            <a:t>індивідуальність</a:t>
          </a:r>
          <a:endParaRPr lang="ru-UA" sz="2300" kern="1200" dirty="0"/>
        </a:p>
      </dsp:txBody>
      <dsp:txXfrm>
        <a:off x="5477193" y="1878518"/>
        <a:ext cx="2658002" cy="1878518"/>
      </dsp:txXfrm>
    </dsp:sp>
    <dsp:sp modelId="{5626059D-F03B-4C57-883F-53D4CB4FF6C4}">
      <dsp:nvSpPr>
        <dsp:cNvPr id="0" name=""/>
        <dsp:cNvSpPr/>
      </dsp:nvSpPr>
      <dsp:spPr>
        <a:xfrm>
          <a:off x="6024261" y="281777"/>
          <a:ext cx="1563866" cy="156386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3000" r="-3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EE1168-0C76-4FF1-B42B-656E403EB09E}">
      <dsp:nvSpPr>
        <dsp:cNvPr id="0" name=""/>
        <dsp:cNvSpPr/>
      </dsp:nvSpPr>
      <dsp:spPr>
        <a:xfrm>
          <a:off x="325476" y="3757036"/>
          <a:ext cx="7485951" cy="704444"/>
        </a:xfrm>
        <a:prstGeom prst="leftRight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7C1C0-82F1-4536-9312-1728DDDE0F30}">
      <dsp:nvSpPr>
        <dsp:cNvPr id="0" name=""/>
        <dsp:cNvSpPr/>
      </dsp:nvSpPr>
      <dsp:spPr>
        <a:xfrm>
          <a:off x="1116" y="765"/>
          <a:ext cx="8062662" cy="7974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ru-RU" sz="3600" kern="1200" dirty="0"/>
            <a:t>ПЕРСОНАЛ</a:t>
          </a:r>
        </a:p>
      </dsp:txBody>
      <dsp:txXfrm>
        <a:off x="24473" y="24122"/>
        <a:ext cx="8015948" cy="750753"/>
      </dsp:txXfrm>
    </dsp:sp>
    <dsp:sp modelId="{0BAB5A12-695B-4C03-A1F3-B11B251BB4A4}">
      <dsp:nvSpPr>
        <dsp:cNvPr id="0" name=""/>
        <dsp:cNvSpPr/>
      </dsp:nvSpPr>
      <dsp:spPr>
        <a:xfrm>
          <a:off x="0" y="985457"/>
          <a:ext cx="4943716" cy="7974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ru-RU" sz="3300" kern="1200" dirty="0" err="1"/>
            <a:t>Медичний</a:t>
          </a:r>
          <a:endParaRPr lang="ru-RU" sz="3300" kern="1200" dirty="0"/>
        </a:p>
      </dsp:txBody>
      <dsp:txXfrm>
        <a:off x="23357" y="1008814"/>
        <a:ext cx="4897002" cy="750753"/>
      </dsp:txXfrm>
    </dsp:sp>
    <dsp:sp modelId="{A93EF04B-1757-4927-856E-7936048A2285}">
      <dsp:nvSpPr>
        <dsp:cNvPr id="0" name=""/>
        <dsp:cNvSpPr/>
      </dsp:nvSpPr>
      <dsp:spPr>
        <a:xfrm>
          <a:off x="848975" y="1866063"/>
          <a:ext cx="830945" cy="7974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err="1"/>
            <a:t>Лікарі</a:t>
          </a:r>
          <a:endParaRPr lang="ru-RU" sz="1600" kern="1200" dirty="0"/>
        </a:p>
      </dsp:txBody>
      <dsp:txXfrm>
        <a:off x="872332" y="1889420"/>
        <a:ext cx="784231" cy="750753"/>
      </dsp:txXfrm>
    </dsp:sp>
    <dsp:sp modelId="{A82A4261-29CC-463A-B80A-5E8AF0AD68D2}">
      <dsp:nvSpPr>
        <dsp:cNvPr id="0" name=""/>
        <dsp:cNvSpPr/>
      </dsp:nvSpPr>
      <dsp:spPr>
        <a:xfrm>
          <a:off x="1725562" y="1866063"/>
          <a:ext cx="1254796" cy="7974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err="1"/>
            <a:t>Середній</a:t>
          </a:r>
          <a:r>
            <a:rPr lang="ru-RU" sz="1600" kern="1200" dirty="0"/>
            <a:t> </a:t>
          </a:r>
          <a:r>
            <a:rPr lang="ru-RU" sz="1600" kern="1200" dirty="0" err="1"/>
            <a:t>медичний</a:t>
          </a:r>
          <a:endParaRPr lang="ru-RU" sz="1600" kern="1200" dirty="0"/>
        </a:p>
      </dsp:txBody>
      <dsp:txXfrm>
        <a:off x="1748919" y="1889420"/>
        <a:ext cx="1208082" cy="750753"/>
      </dsp:txXfrm>
    </dsp:sp>
    <dsp:sp modelId="{204F1A50-90E3-4255-81CC-F45DE56263B8}">
      <dsp:nvSpPr>
        <dsp:cNvPr id="0" name=""/>
        <dsp:cNvSpPr/>
      </dsp:nvSpPr>
      <dsp:spPr>
        <a:xfrm>
          <a:off x="3026000" y="1866063"/>
          <a:ext cx="1086714" cy="7974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kern="1200" dirty="0" err="1"/>
            <a:t>Молодший</a:t>
          </a:r>
          <a:r>
            <a:rPr lang="ru-RU" sz="1400" kern="1200" dirty="0"/>
            <a:t> </a:t>
          </a:r>
          <a:r>
            <a:rPr lang="ru-RU" sz="1400" kern="1200" dirty="0" err="1"/>
            <a:t>медичний</a:t>
          </a:r>
          <a:endParaRPr lang="ru-RU" sz="1400" kern="1200" dirty="0"/>
        </a:p>
      </dsp:txBody>
      <dsp:txXfrm>
        <a:off x="3049357" y="1889420"/>
        <a:ext cx="1040000" cy="750753"/>
      </dsp:txXfrm>
    </dsp:sp>
    <dsp:sp modelId="{FE3424F2-2A3A-4C8D-A594-9FE56C1D559A}">
      <dsp:nvSpPr>
        <dsp:cNvPr id="0" name=""/>
        <dsp:cNvSpPr/>
      </dsp:nvSpPr>
      <dsp:spPr>
        <a:xfrm>
          <a:off x="5047249" y="936104"/>
          <a:ext cx="3011921" cy="7974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ru-RU" sz="3300" kern="1200" dirty="0" err="1"/>
            <a:t>Немедичний</a:t>
          </a:r>
          <a:endParaRPr lang="ru-RU" sz="3300" kern="1200" dirty="0"/>
        </a:p>
      </dsp:txBody>
      <dsp:txXfrm>
        <a:off x="5070606" y="959461"/>
        <a:ext cx="2965207" cy="750753"/>
      </dsp:txXfrm>
    </dsp:sp>
    <dsp:sp modelId="{C6C0A014-7ABF-4312-99EC-916C465BE2A4}">
      <dsp:nvSpPr>
        <dsp:cNvPr id="0" name=""/>
        <dsp:cNvSpPr/>
      </dsp:nvSpPr>
      <dsp:spPr>
        <a:xfrm>
          <a:off x="5440413" y="1866063"/>
          <a:ext cx="1086714" cy="7974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err="1"/>
            <a:t>Адміністративний</a:t>
          </a:r>
          <a:endParaRPr lang="ru-RU" sz="1600" kern="1200" dirty="0"/>
        </a:p>
      </dsp:txBody>
      <dsp:txXfrm>
        <a:off x="5463770" y="1889420"/>
        <a:ext cx="1040000" cy="750753"/>
      </dsp:txXfrm>
    </dsp:sp>
    <dsp:sp modelId="{05EDEF77-66F4-41B0-9202-05407244AA8F}">
      <dsp:nvSpPr>
        <dsp:cNvPr id="0" name=""/>
        <dsp:cNvSpPr/>
      </dsp:nvSpPr>
      <dsp:spPr>
        <a:xfrm>
          <a:off x="6572769" y="1866063"/>
          <a:ext cx="1086714" cy="7974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kern="1200" dirty="0" err="1"/>
            <a:t>Фахівці</a:t>
          </a:r>
          <a:endParaRPr lang="ru-RU" sz="1600" kern="1200" dirty="0"/>
        </a:p>
      </dsp:txBody>
      <dsp:txXfrm>
        <a:off x="6596126" y="1889420"/>
        <a:ext cx="1040000" cy="750753"/>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11.10.2024</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11.10.2024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11.10.2024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11.10.2024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11.10.2024</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11.10.2024</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11.10.2024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11.10.2024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11.10.2024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11.10.2024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11.10.2024</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332656"/>
            <a:ext cx="7772400" cy="3198217"/>
          </a:xfrm>
        </p:spPr>
        <p:txBody>
          <a:bodyPr>
            <a:normAutofit/>
          </a:bodyPr>
          <a:lstStyle/>
          <a:p>
            <a:r>
              <a:rPr lang="ru-RU" dirty="0"/>
              <a:t>Тема 1. </a:t>
            </a:r>
            <a:r>
              <a:rPr lang="uk-UA" dirty="0"/>
              <a:t>HR-менеджмент і ключові функції та завдання HR –менеджера</a:t>
            </a:r>
            <a:br>
              <a:rPr lang="ru-RU" dirty="0"/>
            </a:br>
            <a:endParaRPr lang="ru-RU" dirty="0"/>
          </a:p>
        </p:txBody>
      </p:sp>
      <p:sp>
        <p:nvSpPr>
          <p:cNvPr id="3" name="Подзаголовок 2"/>
          <p:cNvSpPr>
            <a:spLocks noGrp="1"/>
          </p:cNvSpPr>
          <p:nvPr>
            <p:ph type="subTitle" idx="1"/>
          </p:nvPr>
        </p:nvSpPr>
        <p:spPr>
          <a:xfrm>
            <a:off x="323528" y="4437112"/>
            <a:ext cx="4953000" cy="1752600"/>
          </a:xfrm>
        </p:spPr>
        <p:txBody>
          <a:bodyPr>
            <a:normAutofit fontScale="92500"/>
          </a:bodyPr>
          <a:lstStyle/>
          <a:p>
            <a:r>
              <a:rPr lang="ru-RU" dirty="0" err="1">
                <a:solidFill>
                  <a:schemeClr val="tx1"/>
                </a:solidFill>
              </a:rPr>
              <a:t>Дисципліна</a:t>
            </a:r>
            <a:r>
              <a:rPr lang="ru-RU" dirty="0">
                <a:solidFill>
                  <a:schemeClr val="tx1"/>
                </a:solidFill>
              </a:rPr>
              <a:t>:</a:t>
            </a:r>
          </a:p>
          <a:p>
            <a:r>
              <a:rPr lang="uk-UA" dirty="0">
                <a:solidFill>
                  <a:schemeClr val="tx1"/>
                </a:solidFill>
              </a:rPr>
              <a:t>HR-МЕНЕДЖМЕНТ З ЦИКЛОМ ПСИХОЛОГІЯ УПРАВЛІННЯ</a:t>
            </a:r>
            <a:endParaRPr lang="ru-RU" dirty="0">
              <a:solidFill>
                <a:schemeClr val="tx1"/>
              </a:solidFill>
            </a:endParaRPr>
          </a:p>
          <a:p>
            <a:pPr algn="r"/>
            <a:endParaRPr lang="ru-RU" sz="1800" dirty="0">
              <a:solidFill>
                <a:schemeClr val="tx1"/>
              </a:solidFill>
            </a:endParaRPr>
          </a:p>
          <a:p>
            <a:pPr algn="r"/>
            <a:r>
              <a:rPr lang="ru-RU" sz="1800" dirty="0">
                <a:solidFill>
                  <a:schemeClr val="tx1"/>
                </a:solidFill>
              </a:rPr>
              <a:t>Д. </a:t>
            </a:r>
            <a:r>
              <a:rPr lang="ru-RU" sz="1800" dirty="0" err="1">
                <a:solidFill>
                  <a:schemeClr val="tx1"/>
                </a:solidFill>
              </a:rPr>
              <a:t>е.н</a:t>
            </a:r>
            <a:r>
              <a:rPr lang="ru-RU" sz="1800" dirty="0">
                <a:solidFill>
                  <a:schemeClr val="tx1"/>
                </a:solidFill>
              </a:rPr>
              <a:t>., доц. Борщ В.І.</a:t>
            </a:r>
          </a:p>
        </p:txBody>
      </p:sp>
      <p:pic>
        <p:nvPicPr>
          <p:cNvPr id="6" name="Рисунок 5" descr="images7.jpg"/>
          <p:cNvPicPr>
            <a:picLocks noChangeAspect="1"/>
          </p:cNvPicPr>
          <p:nvPr/>
        </p:nvPicPr>
        <p:blipFill>
          <a:blip r:embed="rId2" cstate="print"/>
          <a:stretch>
            <a:fillRect/>
          </a:stretch>
        </p:blipFill>
        <p:spPr>
          <a:xfrm>
            <a:off x="5724128" y="4293096"/>
            <a:ext cx="3240360" cy="24395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a:t>План лекції:</a:t>
            </a:r>
          </a:p>
        </p:txBody>
      </p:sp>
      <p:sp>
        <p:nvSpPr>
          <p:cNvPr id="3" name="Содержимое 2"/>
          <p:cNvSpPr>
            <a:spLocks noGrp="1"/>
          </p:cNvSpPr>
          <p:nvPr>
            <p:ph idx="1"/>
          </p:nvPr>
        </p:nvSpPr>
        <p:spPr/>
        <p:txBody>
          <a:bodyPr/>
          <a:lstStyle/>
          <a:p>
            <a:pPr marL="514350" indent="-514350">
              <a:buAutoNum type="arabicPeriod"/>
            </a:pPr>
            <a:r>
              <a:rPr lang="uk-UA" dirty="0"/>
              <a:t>Сутність управління персоналом</a:t>
            </a:r>
          </a:p>
          <a:p>
            <a:pPr marL="514350" indent="-514350">
              <a:buFont typeface="Arial" pitchFamily="34" charset="0"/>
              <a:buAutoNum type="arabicPeriod"/>
            </a:pPr>
            <a:r>
              <a:rPr lang="uk-UA" dirty="0"/>
              <a:t>Управління персоналом:  етапи розвитку</a:t>
            </a:r>
          </a:p>
          <a:p>
            <a:pPr marL="514350" indent="-514350">
              <a:buFont typeface="Arial" pitchFamily="34" charset="0"/>
              <a:buAutoNum type="arabicPeriod"/>
            </a:pPr>
            <a:r>
              <a:rPr lang="uk-UA" dirty="0"/>
              <a:t>Концепції управління персоналом</a:t>
            </a:r>
          </a:p>
          <a:p>
            <a:pPr marL="514350" indent="-514350">
              <a:buAutoNum type="arabicPeriod"/>
            </a:pPr>
            <a:r>
              <a:rPr lang="uk-UA" dirty="0"/>
              <a:t>Принципи управління персоналом</a:t>
            </a:r>
          </a:p>
          <a:p>
            <a:pPr marL="514350" indent="-514350">
              <a:buAutoNum type="arabicPeriod"/>
            </a:pPr>
            <a:r>
              <a:rPr lang="uk-UA" dirty="0"/>
              <a:t>Основні категорії управління персоналом</a:t>
            </a:r>
          </a:p>
          <a:p>
            <a:pPr marL="514350" indent="-514350">
              <a:buAutoNum type="arabicPeriod"/>
            </a:pPr>
            <a:r>
              <a:rPr lang="uk-UA" dirty="0"/>
              <a:t>Особливості управління персоналом в охороні здоров’я</a:t>
            </a:r>
          </a:p>
          <a:p>
            <a:pPr marL="514350" indent="-514350">
              <a:buAutoNum type="arabicPeriod"/>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601700-3431-6BBB-0947-9D048771F5DC}"/>
              </a:ext>
            </a:extLst>
          </p:cNvPr>
          <p:cNvSpPr>
            <a:spLocks noGrp="1"/>
          </p:cNvSpPr>
          <p:nvPr>
            <p:ph type="title"/>
          </p:nvPr>
        </p:nvSpPr>
        <p:spPr>
          <a:xfrm>
            <a:off x="219540" y="524722"/>
            <a:ext cx="5199112" cy="1069848"/>
          </a:xfrm>
        </p:spPr>
        <p:txBody>
          <a:bodyPr>
            <a:normAutofit fontScale="90000"/>
          </a:bodyPr>
          <a:lstStyle/>
          <a:p>
            <a:pPr algn="ctr"/>
            <a:r>
              <a:rPr lang="en-US" b="1" dirty="0"/>
              <a:t>SPOD-</a:t>
            </a:r>
            <a:r>
              <a:rPr lang="uk-UA" b="1" dirty="0"/>
              <a:t>світ перетворився у </a:t>
            </a:r>
            <a:r>
              <a:rPr lang="en-US" b="1" dirty="0"/>
              <a:t>VUCA-</a:t>
            </a:r>
            <a:r>
              <a:rPr lang="uk-UA" b="1" dirty="0"/>
              <a:t>світ</a:t>
            </a:r>
            <a:endParaRPr lang="ru-UA" b="1" dirty="0"/>
          </a:p>
        </p:txBody>
      </p:sp>
      <p:sp>
        <p:nvSpPr>
          <p:cNvPr id="3" name="Текст 2">
            <a:extLst>
              <a:ext uri="{FF2B5EF4-FFF2-40B4-BE49-F238E27FC236}">
                <a16:creationId xmlns:a16="http://schemas.microsoft.com/office/drawing/2014/main" id="{B370A1D3-74E5-ADD1-EA94-C66A986111B5}"/>
              </a:ext>
            </a:extLst>
          </p:cNvPr>
          <p:cNvSpPr>
            <a:spLocks noGrp="1"/>
          </p:cNvSpPr>
          <p:nvPr>
            <p:ph type="body" idx="1"/>
          </p:nvPr>
        </p:nvSpPr>
        <p:spPr>
          <a:xfrm>
            <a:off x="89621" y="1949305"/>
            <a:ext cx="4181432" cy="2959389"/>
          </a:xfrm>
        </p:spPr>
        <p:txBody>
          <a:bodyPr/>
          <a:lstStyle/>
          <a:p>
            <a:r>
              <a:rPr lang="en-US" dirty="0"/>
              <a:t>Steady |</a:t>
            </a:r>
            <a:r>
              <a:rPr lang="en-US" b="0" dirty="0"/>
              <a:t> </a:t>
            </a:r>
            <a:r>
              <a:rPr lang="uk-UA" b="0" dirty="0"/>
              <a:t>стійкий</a:t>
            </a:r>
          </a:p>
          <a:p>
            <a:endParaRPr lang="uk-UA" dirty="0"/>
          </a:p>
          <a:p>
            <a:r>
              <a:rPr lang="en-US" dirty="0"/>
              <a:t>Predictable </a:t>
            </a:r>
            <a:r>
              <a:rPr lang="en-US" b="0" dirty="0"/>
              <a:t>| </a:t>
            </a:r>
            <a:r>
              <a:rPr lang="uk-UA" b="0" dirty="0"/>
              <a:t>передбачуваний</a:t>
            </a:r>
          </a:p>
          <a:p>
            <a:endParaRPr lang="uk-UA" dirty="0"/>
          </a:p>
          <a:p>
            <a:r>
              <a:rPr lang="en-US" dirty="0"/>
              <a:t>Ordinary </a:t>
            </a:r>
            <a:r>
              <a:rPr lang="en-US" b="0" dirty="0"/>
              <a:t>| </a:t>
            </a:r>
            <a:r>
              <a:rPr lang="uk-UA" b="0" dirty="0"/>
              <a:t>простий</a:t>
            </a:r>
          </a:p>
          <a:p>
            <a:endParaRPr lang="uk-UA" dirty="0"/>
          </a:p>
          <a:p>
            <a:r>
              <a:rPr lang="en-US" dirty="0"/>
              <a:t>Definite </a:t>
            </a:r>
            <a:r>
              <a:rPr lang="en-US" b="0" dirty="0"/>
              <a:t>| </a:t>
            </a:r>
            <a:r>
              <a:rPr lang="uk-UA" b="0" dirty="0"/>
              <a:t>визначений </a:t>
            </a:r>
          </a:p>
        </p:txBody>
      </p:sp>
      <p:pic>
        <p:nvPicPr>
          <p:cNvPr id="10" name="Объект 9">
            <a:extLst>
              <a:ext uri="{FF2B5EF4-FFF2-40B4-BE49-F238E27FC236}">
                <a16:creationId xmlns:a16="http://schemas.microsoft.com/office/drawing/2014/main" id="{77C89B22-5023-455F-ED47-E6D9D07F9238}"/>
              </a:ext>
            </a:extLst>
          </p:cNvPr>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611560" y="4989449"/>
            <a:ext cx="3243079" cy="1374651"/>
          </a:xfrm>
        </p:spPr>
      </p:pic>
      <p:pic>
        <p:nvPicPr>
          <p:cNvPr id="8" name="Объект 7">
            <a:extLst>
              <a:ext uri="{FF2B5EF4-FFF2-40B4-BE49-F238E27FC236}">
                <a16:creationId xmlns:a16="http://schemas.microsoft.com/office/drawing/2014/main" id="{5AF7EC2B-5B3F-FDA8-1661-76E6E74430C6}"/>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426694" y="840259"/>
            <a:ext cx="3677376" cy="1600200"/>
          </a:xfrm>
        </p:spPr>
      </p:pic>
      <p:sp>
        <p:nvSpPr>
          <p:cNvPr id="13" name="Текст 3">
            <a:extLst>
              <a:ext uri="{FF2B5EF4-FFF2-40B4-BE49-F238E27FC236}">
                <a16:creationId xmlns:a16="http://schemas.microsoft.com/office/drawing/2014/main" id="{C936CE72-14C1-533E-DD71-355F80E5DD4C}"/>
              </a:ext>
            </a:extLst>
          </p:cNvPr>
          <p:cNvSpPr txBox="1">
            <a:spLocks/>
          </p:cNvSpPr>
          <p:nvPr/>
        </p:nvSpPr>
        <p:spPr>
          <a:xfrm>
            <a:off x="4355976" y="2348880"/>
            <a:ext cx="4756136" cy="4392488"/>
          </a:xfrm>
          <a:prstGeom prst="rect">
            <a:avLst/>
          </a:prstGeom>
          <a:solidFill>
            <a:schemeClr val="accent2">
              <a:satMod val="150000"/>
              <a:alpha val="25000"/>
            </a:schemeClr>
          </a:solidFill>
          <a:ln w="12700">
            <a:solidFill>
              <a:schemeClr val="accent2"/>
            </a:solidFill>
          </a:ln>
        </p:spPr>
        <p:txBody>
          <a:bodyPr vert="horz" anchor="ctr">
            <a:noAutofit/>
          </a:bodyPr>
          <a:lstStyle>
            <a:lvl1pPr marL="45720" indent="0" algn="l" rtl="0" eaLnBrk="1" latinLnBrk="0" hangingPunct="1">
              <a:spcBef>
                <a:spcPts val="300"/>
              </a:spcBef>
              <a:buClr>
                <a:schemeClr val="accent3"/>
              </a:buClr>
              <a:buFont typeface="Georgia"/>
              <a:buNone/>
              <a:defRPr kumimoji="0" sz="1900" b="1" kern="1200">
                <a:solidFill>
                  <a:schemeClr val="tx1">
                    <a:tint val="95000"/>
                  </a:schemeClr>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2000" b="1"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800" b="1"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600" b="1"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600" b="1"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algn="r"/>
            <a:r>
              <a:rPr lang="en-US" dirty="0" err="1"/>
              <a:t>Votality</a:t>
            </a:r>
            <a:r>
              <a:rPr lang="en-US" dirty="0"/>
              <a:t> </a:t>
            </a:r>
            <a:r>
              <a:rPr lang="en-US" b="0" dirty="0"/>
              <a:t>| </a:t>
            </a:r>
            <a:r>
              <a:rPr lang="uk-UA" b="0" dirty="0"/>
              <a:t>швидко </a:t>
            </a:r>
            <a:r>
              <a:rPr lang="uk-UA" b="0" dirty="0" err="1"/>
              <a:t>непередбачувано</a:t>
            </a:r>
            <a:r>
              <a:rPr lang="uk-UA" b="0" dirty="0"/>
              <a:t> змінний</a:t>
            </a:r>
          </a:p>
          <a:p>
            <a:pPr algn="r"/>
            <a:endParaRPr lang="en-US" dirty="0"/>
          </a:p>
          <a:p>
            <a:pPr algn="r"/>
            <a:r>
              <a:rPr lang="en-US" dirty="0"/>
              <a:t>Uncertainty | </a:t>
            </a:r>
            <a:r>
              <a:rPr lang="uk-UA" b="0" dirty="0"/>
              <a:t>невизначеність</a:t>
            </a:r>
          </a:p>
          <a:p>
            <a:pPr algn="r"/>
            <a:r>
              <a:rPr lang="uk-UA" sz="1600" b="0" i="1" dirty="0"/>
              <a:t>Розуміння того, що буде, не визначено</a:t>
            </a:r>
          </a:p>
          <a:p>
            <a:pPr algn="r"/>
            <a:endParaRPr lang="en-US" b="0" dirty="0"/>
          </a:p>
          <a:p>
            <a:pPr algn="r"/>
            <a:r>
              <a:rPr lang="en-US" dirty="0"/>
              <a:t>Complexity |</a:t>
            </a:r>
            <a:r>
              <a:rPr lang="en-US" b="0" dirty="0"/>
              <a:t> </a:t>
            </a:r>
            <a:r>
              <a:rPr lang="uk-UA" b="0" dirty="0"/>
              <a:t>складний</a:t>
            </a:r>
          </a:p>
          <a:p>
            <a:pPr algn="r"/>
            <a:r>
              <a:rPr lang="uk-UA" sz="1600" b="0" i="1" dirty="0"/>
              <a:t>Багато складних для розуміння чинників перетворюються у проблеми </a:t>
            </a:r>
          </a:p>
          <a:p>
            <a:pPr algn="r"/>
            <a:endParaRPr lang="en-US" b="0" dirty="0"/>
          </a:p>
          <a:p>
            <a:pPr algn="r"/>
            <a:r>
              <a:rPr lang="en-US" dirty="0"/>
              <a:t>Ambiguity |</a:t>
            </a:r>
            <a:r>
              <a:rPr lang="en-US" b="0" dirty="0"/>
              <a:t> </a:t>
            </a:r>
            <a:r>
              <a:rPr lang="uk-UA" b="0" dirty="0"/>
              <a:t>двозначність</a:t>
            </a:r>
          </a:p>
          <a:p>
            <a:pPr algn="r"/>
            <a:r>
              <a:rPr lang="uk-UA" sz="1600" b="0" i="1" dirty="0"/>
              <a:t>Світ, де складно відповісти на питання: хто, коли, чому</a:t>
            </a:r>
            <a:endParaRPr lang="en-US" sz="1600" b="0" i="1" dirty="0"/>
          </a:p>
        </p:txBody>
      </p:sp>
    </p:spTree>
    <p:extLst>
      <p:ext uri="{BB962C8B-B14F-4D97-AF65-F5344CB8AC3E}">
        <p14:creationId xmlns:p14="http://schemas.microsoft.com/office/powerpoint/2010/main" val="2894451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B34F4059-B8C3-5CB7-5829-2A75CED54995}"/>
              </a:ext>
            </a:extLst>
          </p:cNvPr>
          <p:cNvSpPr>
            <a:spLocks noGrp="1"/>
          </p:cNvSpPr>
          <p:nvPr>
            <p:ph type="body" idx="1"/>
          </p:nvPr>
        </p:nvSpPr>
        <p:spPr>
          <a:xfrm>
            <a:off x="361598" y="764704"/>
            <a:ext cx="4041648" cy="457200"/>
          </a:xfrm>
        </p:spPr>
        <p:txBody>
          <a:bodyPr/>
          <a:lstStyle/>
          <a:p>
            <a:pPr algn="ctr"/>
            <a:r>
              <a:rPr lang="en-US" dirty="0"/>
              <a:t>VUCA</a:t>
            </a:r>
            <a:endParaRPr lang="ru-UA" dirty="0"/>
          </a:p>
        </p:txBody>
      </p:sp>
      <p:sp>
        <p:nvSpPr>
          <p:cNvPr id="4" name="Текст 3">
            <a:extLst>
              <a:ext uri="{FF2B5EF4-FFF2-40B4-BE49-F238E27FC236}">
                <a16:creationId xmlns:a16="http://schemas.microsoft.com/office/drawing/2014/main" id="{6971BFD9-4E07-39E2-611B-AF645B77061B}"/>
              </a:ext>
            </a:extLst>
          </p:cNvPr>
          <p:cNvSpPr>
            <a:spLocks noGrp="1"/>
          </p:cNvSpPr>
          <p:nvPr>
            <p:ph type="body" sz="half" idx="3"/>
          </p:nvPr>
        </p:nvSpPr>
        <p:spPr>
          <a:xfrm>
            <a:off x="4719927" y="782315"/>
            <a:ext cx="4041775" cy="457200"/>
          </a:xfrm>
        </p:spPr>
        <p:txBody>
          <a:bodyPr/>
          <a:lstStyle/>
          <a:p>
            <a:pPr algn="ctr"/>
            <a:r>
              <a:rPr lang="en-US" dirty="0"/>
              <a:t>BANI</a:t>
            </a:r>
            <a:endParaRPr lang="ru-UA" dirty="0"/>
          </a:p>
        </p:txBody>
      </p:sp>
      <p:sp>
        <p:nvSpPr>
          <p:cNvPr id="5" name="Объект 4">
            <a:extLst>
              <a:ext uri="{FF2B5EF4-FFF2-40B4-BE49-F238E27FC236}">
                <a16:creationId xmlns:a16="http://schemas.microsoft.com/office/drawing/2014/main" id="{91775009-ECDF-298B-37E0-A27D466A53F3}"/>
              </a:ext>
            </a:extLst>
          </p:cNvPr>
          <p:cNvSpPr>
            <a:spLocks noGrp="1"/>
          </p:cNvSpPr>
          <p:nvPr>
            <p:ph sz="quarter" idx="2"/>
          </p:nvPr>
        </p:nvSpPr>
        <p:spPr>
          <a:xfrm>
            <a:off x="0" y="1260884"/>
            <a:ext cx="4403246" cy="5336468"/>
          </a:xfrm>
        </p:spPr>
        <p:txBody>
          <a:bodyPr>
            <a:normAutofit/>
          </a:bodyPr>
          <a:lstStyle/>
          <a:p>
            <a:pPr marL="109728" indent="0" algn="r">
              <a:buNone/>
            </a:pPr>
            <a:r>
              <a:rPr lang="uk-UA" b="1" dirty="0">
                <a:solidFill>
                  <a:schemeClr val="accent2"/>
                </a:solidFill>
              </a:rPr>
              <a:t>З 1980 років</a:t>
            </a:r>
          </a:p>
          <a:p>
            <a:pPr marL="109728" indent="0" algn="r">
              <a:buNone/>
            </a:pPr>
            <a:r>
              <a:rPr lang="uk-UA" dirty="0" err="1"/>
              <a:t>Сформован</a:t>
            </a:r>
            <a:r>
              <a:rPr lang="uk-UA" dirty="0"/>
              <a:t> під впливом </a:t>
            </a:r>
          </a:p>
          <a:p>
            <a:pPr marL="109728" indent="0" algn="r">
              <a:buNone/>
            </a:pPr>
            <a:r>
              <a:rPr lang="uk-UA" dirty="0"/>
              <a:t>холодної війни</a:t>
            </a:r>
          </a:p>
          <a:p>
            <a:pPr marL="109728" indent="0" algn="r">
              <a:buNone/>
            </a:pPr>
            <a:endParaRPr lang="uk-UA" dirty="0"/>
          </a:p>
          <a:p>
            <a:pPr marL="109728" indent="0" algn="r">
              <a:buNone/>
            </a:pPr>
            <a:r>
              <a:rPr lang="uk-UA" dirty="0"/>
              <a:t>Ситуація </a:t>
            </a:r>
            <a:r>
              <a:rPr lang="uk-UA" b="1" dirty="0">
                <a:solidFill>
                  <a:schemeClr val="accent6">
                    <a:lumMod val="75000"/>
                  </a:schemeClr>
                </a:solidFill>
              </a:rPr>
              <a:t>невизначеності та складності</a:t>
            </a:r>
          </a:p>
          <a:p>
            <a:pPr marL="109728" indent="0" algn="r">
              <a:buNone/>
            </a:pPr>
            <a:endParaRPr lang="uk-UA" b="1" dirty="0">
              <a:solidFill>
                <a:schemeClr val="accent6">
                  <a:lumMod val="75000"/>
                </a:schemeClr>
              </a:solidFill>
            </a:endParaRPr>
          </a:p>
          <a:p>
            <a:pPr marL="109728" indent="0" algn="r">
              <a:buNone/>
            </a:pPr>
            <a:endParaRPr lang="uk-UA" b="1" dirty="0">
              <a:solidFill>
                <a:schemeClr val="accent6">
                  <a:lumMod val="75000"/>
                </a:schemeClr>
              </a:solidFill>
            </a:endParaRPr>
          </a:p>
          <a:p>
            <a:pPr marL="109728" indent="0" algn="r">
              <a:buNone/>
            </a:pPr>
            <a:r>
              <a:rPr lang="en-US" b="1" dirty="0" err="1">
                <a:solidFill>
                  <a:schemeClr val="accent6">
                    <a:lumMod val="75000"/>
                  </a:schemeClr>
                </a:solidFill>
              </a:rPr>
              <a:t>Votality</a:t>
            </a:r>
            <a:r>
              <a:rPr lang="en-US" b="1" dirty="0">
                <a:solidFill>
                  <a:schemeClr val="accent6">
                    <a:lumMod val="75000"/>
                  </a:schemeClr>
                </a:solidFill>
              </a:rPr>
              <a:t> |</a:t>
            </a:r>
            <a:r>
              <a:rPr lang="uk-UA" b="1" dirty="0">
                <a:solidFill>
                  <a:schemeClr val="accent6">
                    <a:lumMod val="75000"/>
                  </a:schemeClr>
                </a:solidFill>
              </a:rPr>
              <a:t> </a:t>
            </a:r>
            <a:r>
              <a:rPr lang="uk-UA" dirty="0"/>
              <a:t>мінливість</a:t>
            </a:r>
          </a:p>
          <a:p>
            <a:pPr marL="109728" indent="0" algn="r">
              <a:buNone/>
            </a:pPr>
            <a:endParaRPr lang="uk-UA" dirty="0"/>
          </a:p>
          <a:p>
            <a:pPr marL="109728" indent="0" algn="r">
              <a:buNone/>
            </a:pPr>
            <a:r>
              <a:rPr lang="en-US" b="1" dirty="0">
                <a:solidFill>
                  <a:schemeClr val="accent6">
                    <a:lumMod val="75000"/>
                  </a:schemeClr>
                </a:solidFill>
              </a:rPr>
              <a:t>Uncertainty | </a:t>
            </a:r>
            <a:r>
              <a:rPr lang="uk-UA" dirty="0"/>
              <a:t>невизначеність</a:t>
            </a:r>
          </a:p>
          <a:p>
            <a:pPr marL="109728" indent="0" algn="r">
              <a:buNone/>
            </a:pPr>
            <a:endParaRPr lang="en-US" dirty="0"/>
          </a:p>
          <a:p>
            <a:pPr marL="109728" indent="0" algn="r">
              <a:buNone/>
            </a:pPr>
            <a:r>
              <a:rPr lang="en-US" b="1" dirty="0">
                <a:solidFill>
                  <a:schemeClr val="accent6">
                    <a:lumMod val="75000"/>
                  </a:schemeClr>
                </a:solidFill>
              </a:rPr>
              <a:t>Complexity |</a:t>
            </a:r>
            <a:r>
              <a:rPr lang="uk-UA" b="1" dirty="0">
                <a:solidFill>
                  <a:schemeClr val="accent6">
                    <a:lumMod val="75000"/>
                  </a:schemeClr>
                </a:solidFill>
              </a:rPr>
              <a:t> </a:t>
            </a:r>
            <a:r>
              <a:rPr lang="uk-UA" dirty="0"/>
              <a:t>складність</a:t>
            </a:r>
          </a:p>
          <a:p>
            <a:pPr marL="109728" indent="0" algn="r">
              <a:buNone/>
            </a:pPr>
            <a:endParaRPr lang="en-US" dirty="0"/>
          </a:p>
          <a:p>
            <a:pPr marL="109728" indent="0" algn="r">
              <a:buNone/>
            </a:pPr>
            <a:r>
              <a:rPr lang="en-US" b="1" dirty="0">
                <a:solidFill>
                  <a:schemeClr val="accent6">
                    <a:lumMod val="75000"/>
                  </a:schemeClr>
                </a:solidFill>
              </a:rPr>
              <a:t>Ambiguity |</a:t>
            </a:r>
            <a:r>
              <a:rPr lang="uk-UA" b="1" dirty="0">
                <a:solidFill>
                  <a:schemeClr val="accent6">
                    <a:lumMod val="75000"/>
                  </a:schemeClr>
                </a:solidFill>
              </a:rPr>
              <a:t> </a:t>
            </a:r>
            <a:r>
              <a:rPr lang="uk-UA" b="0" dirty="0"/>
              <a:t>двозначність</a:t>
            </a:r>
            <a:r>
              <a:rPr lang="uk-UA" b="1" dirty="0">
                <a:solidFill>
                  <a:schemeClr val="accent6">
                    <a:lumMod val="75000"/>
                  </a:schemeClr>
                </a:solidFill>
              </a:rPr>
              <a:t> </a:t>
            </a:r>
            <a:r>
              <a:rPr lang="en-US" b="1" dirty="0">
                <a:solidFill>
                  <a:schemeClr val="accent6">
                    <a:lumMod val="75000"/>
                  </a:schemeClr>
                </a:solidFill>
              </a:rPr>
              <a:t>  </a:t>
            </a:r>
            <a:endParaRPr lang="ru-UA" b="1" dirty="0">
              <a:solidFill>
                <a:schemeClr val="accent6">
                  <a:lumMod val="75000"/>
                </a:schemeClr>
              </a:solidFill>
            </a:endParaRPr>
          </a:p>
        </p:txBody>
      </p:sp>
      <p:sp>
        <p:nvSpPr>
          <p:cNvPr id="6" name="Объект 5">
            <a:extLst>
              <a:ext uri="{FF2B5EF4-FFF2-40B4-BE49-F238E27FC236}">
                <a16:creationId xmlns:a16="http://schemas.microsoft.com/office/drawing/2014/main" id="{3DE613E4-4366-2BA0-D38D-1239004A833F}"/>
              </a:ext>
            </a:extLst>
          </p:cNvPr>
          <p:cNvSpPr>
            <a:spLocks noGrp="1"/>
          </p:cNvSpPr>
          <p:nvPr>
            <p:ph sz="quarter" idx="4"/>
          </p:nvPr>
        </p:nvSpPr>
        <p:spPr>
          <a:xfrm>
            <a:off x="4718304" y="1260884"/>
            <a:ext cx="4356832" cy="5597116"/>
          </a:xfrm>
        </p:spPr>
        <p:txBody>
          <a:bodyPr>
            <a:normAutofit/>
          </a:bodyPr>
          <a:lstStyle/>
          <a:p>
            <a:pPr marL="109728" indent="0">
              <a:buNone/>
            </a:pPr>
            <a:r>
              <a:rPr lang="uk-UA" b="1" dirty="0">
                <a:solidFill>
                  <a:schemeClr val="accent2"/>
                </a:solidFill>
              </a:rPr>
              <a:t>З 2020 року</a:t>
            </a:r>
          </a:p>
          <a:p>
            <a:pPr marL="109728" indent="0">
              <a:buNone/>
            </a:pPr>
            <a:r>
              <a:rPr lang="uk-UA" dirty="0" err="1"/>
              <a:t>Сформован</a:t>
            </a:r>
            <a:r>
              <a:rPr lang="uk-UA" dirty="0"/>
              <a:t> під впливом глобальних системних змін</a:t>
            </a:r>
          </a:p>
          <a:p>
            <a:pPr marL="109728" indent="0">
              <a:buNone/>
            </a:pPr>
            <a:endParaRPr lang="uk-UA" dirty="0"/>
          </a:p>
          <a:p>
            <a:pPr marL="109728" indent="0">
              <a:buNone/>
            </a:pPr>
            <a:r>
              <a:rPr lang="uk-UA" dirty="0"/>
              <a:t>Ситуація </a:t>
            </a:r>
            <a:r>
              <a:rPr lang="uk-UA" b="1" dirty="0">
                <a:solidFill>
                  <a:schemeClr val="accent6">
                    <a:lumMod val="75000"/>
                  </a:schemeClr>
                </a:solidFill>
              </a:rPr>
              <a:t>бізнесу нового покоління</a:t>
            </a:r>
            <a:endParaRPr lang="en-US" b="1" dirty="0">
              <a:solidFill>
                <a:schemeClr val="accent6">
                  <a:lumMod val="75000"/>
                </a:schemeClr>
              </a:solidFill>
            </a:endParaRPr>
          </a:p>
          <a:p>
            <a:pPr marL="109728" indent="0">
              <a:buNone/>
            </a:pPr>
            <a:endParaRPr lang="en-US" b="1" dirty="0">
              <a:solidFill>
                <a:schemeClr val="accent6">
                  <a:lumMod val="75000"/>
                </a:schemeClr>
              </a:solidFill>
            </a:endParaRPr>
          </a:p>
          <a:p>
            <a:pPr marL="109728" indent="0">
              <a:buNone/>
            </a:pPr>
            <a:endParaRPr lang="uk-UA" b="1" dirty="0">
              <a:solidFill>
                <a:schemeClr val="accent6">
                  <a:lumMod val="75000"/>
                </a:schemeClr>
              </a:solidFill>
            </a:endParaRPr>
          </a:p>
          <a:p>
            <a:pPr marL="109728" indent="0">
              <a:buNone/>
            </a:pPr>
            <a:r>
              <a:rPr lang="en-US" b="1" dirty="0">
                <a:solidFill>
                  <a:schemeClr val="accent6">
                    <a:lumMod val="75000"/>
                  </a:schemeClr>
                </a:solidFill>
              </a:rPr>
              <a:t>Brittle |</a:t>
            </a:r>
            <a:r>
              <a:rPr lang="uk-UA" b="1" dirty="0">
                <a:solidFill>
                  <a:schemeClr val="accent6">
                    <a:lumMod val="75000"/>
                  </a:schemeClr>
                </a:solidFill>
              </a:rPr>
              <a:t> </a:t>
            </a:r>
            <a:r>
              <a:rPr lang="uk-UA" dirty="0" err="1"/>
              <a:t>хрупкий</a:t>
            </a:r>
            <a:endParaRPr lang="en-US" dirty="0"/>
          </a:p>
          <a:p>
            <a:pPr marL="109728" indent="0">
              <a:buNone/>
            </a:pPr>
            <a:endParaRPr lang="uk-UA" b="1" dirty="0">
              <a:solidFill>
                <a:schemeClr val="accent6">
                  <a:lumMod val="75000"/>
                </a:schemeClr>
              </a:solidFill>
            </a:endParaRPr>
          </a:p>
          <a:p>
            <a:pPr marL="109728" indent="0">
              <a:buNone/>
            </a:pPr>
            <a:r>
              <a:rPr lang="en-US" b="1" dirty="0">
                <a:solidFill>
                  <a:schemeClr val="accent6">
                    <a:lumMod val="75000"/>
                  </a:schemeClr>
                </a:solidFill>
              </a:rPr>
              <a:t>Anxious |</a:t>
            </a:r>
            <a:r>
              <a:rPr lang="uk-UA" b="1" dirty="0">
                <a:solidFill>
                  <a:schemeClr val="accent6">
                    <a:lumMod val="75000"/>
                  </a:schemeClr>
                </a:solidFill>
              </a:rPr>
              <a:t> </a:t>
            </a:r>
            <a:r>
              <a:rPr lang="uk-UA" dirty="0"/>
              <a:t>тривожний</a:t>
            </a:r>
            <a:endParaRPr lang="en-US" dirty="0"/>
          </a:p>
          <a:p>
            <a:pPr marL="109728" indent="0">
              <a:buNone/>
            </a:pPr>
            <a:endParaRPr lang="uk-UA" b="1" dirty="0">
              <a:solidFill>
                <a:schemeClr val="accent6">
                  <a:lumMod val="75000"/>
                </a:schemeClr>
              </a:solidFill>
            </a:endParaRPr>
          </a:p>
          <a:p>
            <a:pPr marL="109728" indent="0">
              <a:buNone/>
            </a:pPr>
            <a:r>
              <a:rPr lang="en-US" b="1" dirty="0">
                <a:solidFill>
                  <a:schemeClr val="accent6">
                    <a:lumMod val="75000"/>
                  </a:schemeClr>
                </a:solidFill>
              </a:rPr>
              <a:t>Nonlinear |</a:t>
            </a:r>
            <a:r>
              <a:rPr lang="uk-UA" b="1" dirty="0">
                <a:solidFill>
                  <a:schemeClr val="accent6">
                    <a:lumMod val="75000"/>
                  </a:schemeClr>
                </a:solidFill>
              </a:rPr>
              <a:t> </a:t>
            </a:r>
            <a:r>
              <a:rPr lang="uk-UA" dirty="0"/>
              <a:t>нелінійний</a:t>
            </a:r>
            <a:endParaRPr lang="en-US" dirty="0"/>
          </a:p>
          <a:p>
            <a:pPr marL="109728" indent="0">
              <a:buNone/>
            </a:pPr>
            <a:endParaRPr lang="uk-UA" b="1" dirty="0">
              <a:solidFill>
                <a:schemeClr val="accent6">
                  <a:lumMod val="75000"/>
                </a:schemeClr>
              </a:solidFill>
            </a:endParaRPr>
          </a:p>
          <a:p>
            <a:pPr marL="109728" indent="0">
              <a:buNone/>
            </a:pPr>
            <a:r>
              <a:rPr lang="en-US" b="1" dirty="0">
                <a:solidFill>
                  <a:schemeClr val="accent6">
                    <a:lumMod val="75000"/>
                  </a:schemeClr>
                </a:solidFill>
              </a:rPr>
              <a:t>Incomprehensible |</a:t>
            </a:r>
            <a:r>
              <a:rPr lang="uk-UA" b="1" dirty="0">
                <a:solidFill>
                  <a:schemeClr val="accent6">
                    <a:lumMod val="75000"/>
                  </a:schemeClr>
                </a:solidFill>
              </a:rPr>
              <a:t> </a:t>
            </a:r>
            <a:r>
              <a:rPr lang="uk-UA" dirty="0"/>
              <a:t>незбагненний</a:t>
            </a:r>
            <a:endParaRPr lang="ru-UA" dirty="0"/>
          </a:p>
        </p:txBody>
      </p:sp>
      <p:sp>
        <p:nvSpPr>
          <p:cNvPr id="7" name="Rectangle 30">
            <a:extLst>
              <a:ext uri="{FF2B5EF4-FFF2-40B4-BE49-F238E27FC236}">
                <a16:creationId xmlns:a16="http://schemas.microsoft.com/office/drawing/2014/main" id="{70B1C514-542D-D592-A770-6EC1C95D843C}"/>
              </a:ext>
            </a:extLst>
          </p:cNvPr>
          <p:cNvSpPr/>
          <p:nvPr/>
        </p:nvSpPr>
        <p:spPr>
          <a:xfrm>
            <a:off x="4339755" y="1486516"/>
            <a:ext cx="464493" cy="463135"/>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 name="Rounded Rectangle 6">
            <a:extLst>
              <a:ext uri="{FF2B5EF4-FFF2-40B4-BE49-F238E27FC236}">
                <a16:creationId xmlns:a16="http://schemas.microsoft.com/office/drawing/2014/main" id="{7D90E783-E63C-8D06-DDCE-A0FECB20E8FC}"/>
              </a:ext>
            </a:extLst>
          </p:cNvPr>
          <p:cNvSpPr/>
          <p:nvPr/>
        </p:nvSpPr>
        <p:spPr>
          <a:xfrm>
            <a:off x="4382154" y="4059442"/>
            <a:ext cx="454504" cy="1893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 name="Rounded Rectangle 6">
            <a:extLst>
              <a:ext uri="{FF2B5EF4-FFF2-40B4-BE49-F238E27FC236}">
                <a16:creationId xmlns:a16="http://schemas.microsoft.com/office/drawing/2014/main" id="{127DDA96-64CE-C2CC-B5FC-FDE69ED009BA}"/>
              </a:ext>
            </a:extLst>
          </p:cNvPr>
          <p:cNvSpPr/>
          <p:nvPr/>
        </p:nvSpPr>
        <p:spPr>
          <a:xfrm>
            <a:off x="4403791" y="4757337"/>
            <a:ext cx="454504" cy="1893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 name="Rounded Rectangle 6">
            <a:extLst>
              <a:ext uri="{FF2B5EF4-FFF2-40B4-BE49-F238E27FC236}">
                <a16:creationId xmlns:a16="http://schemas.microsoft.com/office/drawing/2014/main" id="{4D1E4E66-26F8-B9F2-D48D-C1306A35DFC8}"/>
              </a:ext>
            </a:extLst>
          </p:cNvPr>
          <p:cNvSpPr/>
          <p:nvPr/>
        </p:nvSpPr>
        <p:spPr>
          <a:xfrm>
            <a:off x="4454465" y="5455232"/>
            <a:ext cx="403830" cy="182366"/>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1584648" y="234376"/>
                </a:moveTo>
                <a:lnTo>
                  <a:pt x="2088704" y="234376"/>
                </a:lnTo>
                <a:lnTo>
                  <a:pt x="2088704" y="1314376"/>
                </a:lnTo>
                <a:lnTo>
                  <a:pt x="1584648" y="1314376"/>
                </a:ln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 name="Rounded Rectangle 6">
            <a:extLst>
              <a:ext uri="{FF2B5EF4-FFF2-40B4-BE49-F238E27FC236}">
                <a16:creationId xmlns:a16="http://schemas.microsoft.com/office/drawing/2014/main" id="{4D4AD534-AA73-9271-CAB4-318F21081B0D}"/>
              </a:ext>
            </a:extLst>
          </p:cNvPr>
          <p:cNvSpPr/>
          <p:nvPr/>
        </p:nvSpPr>
        <p:spPr>
          <a:xfrm>
            <a:off x="4391790" y="6169233"/>
            <a:ext cx="454504" cy="1893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2240385" y="234376"/>
                </a:moveTo>
                <a:lnTo>
                  <a:pt x="2744441" y="234376"/>
                </a:lnTo>
                <a:lnTo>
                  <a:pt x="2744441" y="1314376"/>
                </a:lnTo>
                <a:lnTo>
                  <a:pt x="2240385" y="1314376"/>
                </a:lnTo>
                <a:close/>
                <a:moveTo>
                  <a:pt x="1584648" y="234376"/>
                </a:moveTo>
                <a:lnTo>
                  <a:pt x="2088704" y="234376"/>
                </a:lnTo>
                <a:lnTo>
                  <a:pt x="2088704" y="1314376"/>
                </a:lnTo>
                <a:lnTo>
                  <a:pt x="1584648" y="1314376"/>
                </a:ln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186517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764704"/>
            <a:ext cx="8229600" cy="5793507"/>
          </a:xfrm>
        </p:spPr>
        <p:txBody>
          <a:bodyPr>
            <a:normAutofit/>
          </a:bodyPr>
          <a:lstStyle/>
          <a:p>
            <a:pPr algn="just"/>
            <a:r>
              <a:rPr lang="uk-UA" dirty="0"/>
              <a:t>Сучасна організація – це не тільки фінанси,  техніка і технології. Основа будь-якої господарчої структури – це її кадровий склад.</a:t>
            </a:r>
          </a:p>
          <a:p>
            <a:pPr marL="109728" indent="0" algn="just">
              <a:buNone/>
            </a:pPr>
            <a:r>
              <a:rPr lang="uk-UA" dirty="0"/>
              <a:t> </a:t>
            </a:r>
          </a:p>
          <a:p>
            <a:pPr algn="just"/>
            <a:r>
              <a:rPr lang="uk-UA" dirty="0"/>
              <a:t>Персонал організації – це один з ключових чинників її конкурентоспроможності. Розвиток даного ресурсу є ключовим чинником розвитку організації.</a:t>
            </a:r>
          </a:p>
          <a:p>
            <a:pPr marL="109728" indent="0" algn="just">
              <a:buNone/>
            </a:pPr>
            <a:endParaRPr lang="uk-UA" dirty="0"/>
          </a:p>
          <a:p>
            <a:pPr algn="just"/>
            <a:r>
              <a:rPr lang="uk-UA" dirty="0"/>
              <a:t>Сучасний менеджмент невіддільний від орієнтації на людський чинник і спрямований вплив на трудову діяльність з підвищення ефективності.</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r>
              <a:rPr lang="uk-UA" dirty="0"/>
              <a:t>Віхи розвитку </a:t>
            </a:r>
            <a:r>
              <a:rPr lang="en-US" dirty="0"/>
              <a:t>HR</a:t>
            </a:r>
            <a:endParaRPr lang="ru-RU" dirty="0"/>
          </a:p>
        </p:txBody>
      </p:sp>
      <p:sp>
        <p:nvSpPr>
          <p:cNvPr id="3" name="Содержимое 2"/>
          <p:cNvSpPr>
            <a:spLocks noGrp="1"/>
          </p:cNvSpPr>
          <p:nvPr>
            <p:ph idx="1"/>
          </p:nvPr>
        </p:nvSpPr>
        <p:spPr>
          <a:xfrm>
            <a:off x="0" y="1025352"/>
            <a:ext cx="8928992" cy="5832648"/>
          </a:xfrm>
        </p:spPr>
        <p:txBody>
          <a:bodyPr>
            <a:noAutofit/>
          </a:bodyPr>
          <a:lstStyle/>
          <a:p>
            <a:pPr algn="just"/>
            <a:r>
              <a:rPr lang="uk-UA" sz="1900" b="1" u="sng" dirty="0"/>
              <a:t>Промислова революція</a:t>
            </a:r>
            <a:r>
              <a:rPr lang="uk-UA" sz="1900" b="1" dirty="0"/>
              <a:t> </a:t>
            </a:r>
            <a:r>
              <a:rPr lang="uk-UA" sz="1900" dirty="0"/>
              <a:t>у Європі </a:t>
            </a:r>
            <a:r>
              <a:rPr lang="uk-UA" sz="1900" dirty="0" err="1"/>
              <a:t>конц</a:t>
            </a:r>
            <a:r>
              <a:rPr lang="uk-UA" sz="1900" dirty="0"/>
              <a:t>. XVIII-</a:t>
            </a:r>
            <a:r>
              <a:rPr lang="uk-UA" sz="1900" dirty="0" err="1"/>
              <a:t>поч</a:t>
            </a:r>
            <a:r>
              <a:rPr lang="uk-UA" sz="1900" dirty="0"/>
              <a:t>. XIX ст. сформувала базу для формування професійного управління. </a:t>
            </a:r>
          </a:p>
          <a:p>
            <a:pPr algn="just"/>
            <a:r>
              <a:rPr lang="uk-UA" sz="1900" dirty="0"/>
              <a:t>Застосування позицій </a:t>
            </a:r>
            <a:r>
              <a:rPr lang="uk-UA" sz="1900" b="1" u="sng" dirty="0"/>
              <a:t>наукового менеджменту</a:t>
            </a:r>
            <a:r>
              <a:rPr lang="uk-UA" sz="1900" b="1" dirty="0"/>
              <a:t> </a:t>
            </a:r>
            <a:r>
              <a:rPr lang="uk-UA" sz="1900" dirty="0"/>
              <a:t>призводить до формування системи організації праці на виробництві, що передбачає розподіл праці. Створення елементарної системи стимулювання праці за допомогою оплати. </a:t>
            </a:r>
            <a:r>
              <a:rPr lang="uk-UA" sz="1900" b="1" dirty="0"/>
              <a:t>Ф. В. Тейлор </a:t>
            </a:r>
            <a:r>
              <a:rPr lang="uk-UA" sz="1900" dirty="0"/>
              <a:t>вводить авторитарний стиль управління, у якому людина – це елемент системи. </a:t>
            </a:r>
            <a:r>
              <a:rPr lang="uk-UA" sz="1900" b="1" dirty="0"/>
              <a:t>Г. Форд </a:t>
            </a:r>
            <a:r>
              <a:rPr lang="uk-UA" sz="1900" dirty="0"/>
              <a:t>впроваджує конвеєрний принцип та виробничі лінії, що призводить до впровадження технологій масового виробництва. </a:t>
            </a:r>
          </a:p>
          <a:p>
            <a:pPr algn="just"/>
            <a:r>
              <a:rPr lang="uk-UA" sz="1900" b="1" u="sng" dirty="0"/>
              <a:t>Школа адміністративного управління</a:t>
            </a:r>
            <a:r>
              <a:rPr lang="uk-UA" sz="1900" dirty="0"/>
              <a:t> у 1920-х рр. критикує тейлоризм і фордизм і формує концепцію регламентованих взаємовідносин між </a:t>
            </a:r>
            <a:r>
              <a:rPr lang="uk-UA" sz="1900" dirty="0" err="1"/>
              <a:t>індвідуумом</a:t>
            </a:r>
            <a:r>
              <a:rPr lang="uk-UA" sz="1900" dirty="0"/>
              <a:t>, групою та адміністративною вертикаллю, спрямовану на підвищення продуктивності та рівня добробуту працівників підприємства, відомого як організаційний розвиток. </a:t>
            </a:r>
          </a:p>
          <a:p>
            <a:pPr algn="just"/>
            <a:r>
              <a:rPr lang="uk-UA" sz="1900" dirty="0"/>
              <a:t>У 30-50-х роках. ХХ ст. </a:t>
            </a:r>
            <a:r>
              <a:rPr lang="uk-UA" sz="1900" b="1" u="sng" dirty="0"/>
              <a:t>школи людських відносин та біхевіоризму </a:t>
            </a:r>
            <a:r>
              <a:rPr lang="uk-UA" sz="1900" dirty="0"/>
              <a:t>висувають орієнтацію на людину та принципи колективізму; відстоюють тип «психологічної людини», що дає можливість усунення конфліктів, формування лояльності у працівників адміністрації.</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lstStyle/>
          <a:p>
            <a:r>
              <a:rPr lang="uk-UA" dirty="0"/>
              <a:t>Віхи розвитку </a:t>
            </a:r>
            <a:r>
              <a:rPr lang="en-US" dirty="0"/>
              <a:t>HR</a:t>
            </a:r>
            <a:endParaRPr lang="ru-RU" dirty="0"/>
          </a:p>
        </p:txBody>
      </p:sp>
      <p:sp>
        <p:nvSpPr>
          <p:cNvPr id="3" name="Содержимое 2"/>
          <p:cNvSpPr>
            <a:spLocks noGrp="1"/>
          </p:cNvSpPr>
          <p:nvPr>
            <p:ph idx="1"/>
          </p:nvPr>
        </p:nvSpPr>
        <p:spPr>
          <a:xfrm>
            <a:off x="457200" y="980728"/>
            <a:ext cx="8229600" cy="5616624"/>
          </a:xfrm>
        </p:spPr>
        <p:txBody>
          <a:bodyPr>
            <a:normAutofit fontScale="85000" lnSpcReduction="20000"/>
          </a:bodyPr>
          <a:lstStyle/>
          <a:p>
            <a:pPr algn="just"/>
            <a:r>
              <a:rPr lang="uk-UA" dirty="0"/>
              <a:t>У середині ХХ ст. </a:t>
            </a:r>
            <a:r>
              <a:rPr lang="uk-UA" b="1" u="sng" dirty="0"/>
              <a:t>Р. </a:t>
            </a:r>
            <a:r>
              <a:rPr lang="uk-UA" b="1" u="sng" dirty="0" err="1"/>
              <a:t>Лайкерт</a:t>
            </a:r>
            <a:r>
              <a:rPr lang="uk-UA" b="1" dirty="0"/>
              <a:t> </a:t>
            </a:r>
            <a:r>
              <a:rPr lang="uk-UA" dirty="0"/>
              <a:t>на основі численних досліджень виявив взаємозалежність економічного результату суб'єкта господарювання від атмосфери у трудовому колективі, спрямувавши управлінські погляди на кооперативну та групову роботу, перекваліфікацію та перепідготовку персоналу та спеціалізацію функцій менеджменту. </a:t>
            </a:r>
          </a:p>
          <a:p>
            <a:pPr marL="358775" indent="0" algn="just">
              <a:buNone/>
            </a:pPr>
            <a:r>
              <a:rPr lang="uk-UA" dirty="0"/>
              <a:t>Формується концепція </a:t>
            </a:r>
            <a:r>
              <a:rPr lang="uk-UA" b="1" dirty="0"/>
              <a:t>соціалізації управління персоналом</a:t>
            </a:r>
            <a:r>
              <a:rPr lang="uk-UA" dirty="0"/>
              <a:t> (наукова концепція «професійна людина»).</a:t>
            </a:r>
          </a:p>
          <a:p>
            <a:pPr marL="358775" indent="-184150" algn="just"/>
            <a:r>
              <a:rPr lang="uk-UA" b="1" u="sng" dirty="0"/>
              <a:t>"Японізація" практики менеджменту </a:t>
            </a:r>
            <a:r>
              <a:rPr lang="uk-UA" dirty="0"/>
              <a:t>за рахунок введення японських </a:t>
            </a:r>
            <a:r>
              <a:rPr lang="uk-UA" dirty="0" err="1"/>
              <a:t>методик</a:t>
            </a:r>
            <a:r>
              <a:rPr lang="uk-UA" dirty="0"/>
              <a:t> управління (наприклад, TQM, </a:t>
            </a:r>
            <a:r>
              <a:rPr lang="uk-UA" dirty="0" err="1"/>
              <a:t>Kaizen</a:t>
            </a:r>
            <a:r>
              <a:rPr lang="uk-UA" dirty="0"/>
              <a:t>) призводить до того, що робота з кадрами - це ключове питання управління. </a:t>
            </a:r>
          </a:p>
          <a:p>
            <a:pPr marL="358775" indent="-184150" algn="just"/>
            <a:r>
              <a:rPr lang="uk-UA" dirty="0"/>
              <a:t>Кін. ХХ ст. (</a:t>
            </a:r>
            <a:r>
              <a:rPr lang="uk-UA" b="1" u="sng" dirty="0"/>
              <a:t>школа кількісних методів</a:t>
            </a:r>
            <a:r>
              <a:rPr lang="uk-UA" dirty="0"/>
              <a:t>) переосмислення ролі людини в організації. Для підвищення конкурентоспроможності її почали спрямовувати </a:t>
            </a:r>
            <a:r>
              <a:rPr lang="uk-UA" b="1" dirty="0"/>
              <a:t>інвестиції у людський капітал</a:t>
            </a:r>
            <a:r>
              <a:rPr lang="uk-UA" dirty="0"/>
              <a:t>.</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4664"/>
            <a:ext cx="8435280" cy="1143000"/>
          </a:xfrm>
        </p:spPr>
        <p:txBody>
          <a:bodyPr>
            <a:normAutofit fontScale="90000"/>
          </a:bodyPr>
          <a:lstStyle/>
          <a:p>
            <a:r>
              <a:rPr lang="uk-UA" sz="3600" b="1" dirty="0"/>
              <a:t>Еволюція ставлення до кадрів у процесі становлення шкіл управління</a:t>
            </a:r>
            <a:br>
              <a:rPr lang="ru-RU" dirty="0"/>
            </a:br>
            <a:endParaRPr lang="ru-RU" dirty="0"/>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2397969072"/>
              </p:ext>
            </p:extLst>
          </p:nvPr>
        </p:nvGraphicFramePr>
        <p:xfrm>
          <a:off x="25354" y="1249680"/>
          <a:ext cx="9144000" cy="5608320"/>
        </p:xfrm>
        <a:graphic>
          <a:graphicData uri="http://schemas.openxmlformats.org/drawingml/2006/table">
            <a:tbl>
              <a:tblPr firstRow="1" bandRow="1">
                <a:tableStyleId>{5C22544A-7EE6-4342-B048-85BDC9FD1C3A}</a:tableStyleId>
              </a:tblPr>
              <a:tblGrid>
                <a:gridCol w="1475656">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2311152">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ru-RU" sz="1500" dirty="0"/>
                        <a:t>Школа  </a:t>
                      </a:r>
                      <a:r>
                        <a:rPr lang="ru-RU" sz="1500" dirty="0" err="1"/>
                        <a:t>управління</a:t>
                      </a:r>
                      <a:endParaRPr lang="ru-RU" sz="1500" dirty="0"/>
                    </a:p>
                  </a:txBody>
                  <a:tcPr/>
                </a:tc>
                <a:tc>
                  <a:txBody>
                    <a:bodyPr/>
                    <a:lstStyle/>
                    <a:p>
                      <a:pPr algn="ctr"/>
                      <a:r>
                        <a:rPr lang="ru-RU" sz="1500" dirty="0" err="1"/>
                        <a:t>Функції</a:t>
                      </a:r>
                      <a:endParaRPr lang="ru-RU" sz="1500" dirty="0"/>
                    </a:p>
                  </a:txBody>
                  <a:tcPr/>
                </a:tc>
                <a:tc>
                  <a:txBody>
                    <a:bodyPr/>
                    <a:lstStyle/>
                    <a:p>
                      <a:pPr algn="ctr"/>
                      <a:r>
                        <a:rPr lang="ru-RU" sz="1500" dirty="0" err="1"/>
                        <a:t>Структури</a:t>
                      </a:r>
                      <a:endParaRPr lang="ru-RU" sz="1500" dirty="0"/>
                    </a:p>
                  </a:txBody>
                  <a:tcPr/>
                </a:tc>
                <a:tc>
                  <a:txBody>
                    <a:bodyPr/>
                    <a:lstStyle/>
                    <a:p>
                      <a:pPr algn="ctr"/>
                      <a:r>
                        <a:rPr lang="ru-RU" sz="1500" dirty="0" err="1"/>
                        <a:t>Методи</a:t>
                      </a:r>
                      <a:endParaRPr lang="ru-RU" sz="1500" dirty="0"/>
                    </a:p>
                  </a:txBody>
                  <a:tcPr/>
                </a:tc>
                <a:tc>
                  <a:txBody>
                    <a:bodyPr/>
                    <a:lstStyle/>
                    <a:p>
                      <a:pPr algn="ctr"/>
                      <a:r>
                        <a:rPr lang="ru-RU" sz="1500" dirty="0" err="1"/>
                        <a:t>Принципи</a:t>
                      </a:r>
                      <a:r>
                        <a:rPr lang="ru-RU" sz="1500" dirty="0"/>
                        <a:t> і </a:t>
                      </a:r>
                      <a:r>
                        <a:rPr lang="ru-RU" sz="1500" dirty="0" err="1"/>
                        <a:t>вимоги</a:t>
                      </a:r>
                      <a:endParaRPr lang="ru-RU" sz="1500" dirty="0"/>
                    </a:p>
                  </a:txBody>
                  <a:tcPr/>
                </a:tc>
                <a:extLst>
                  <a:ext uri="{0D108BD9-81ED-4DB2-BD59-A6C34878D82A}">
                    <a16:rowId xmlns:a16="http://schemas.microsoft.com/office/drawing/2014/main" val="10000"/>
                  </a:ext>
                </a:extLst>
              </a:tr>
              <a:tr h="370840">
                <a:tc>
                  <a:txBody>
                    <a:bodyPr/>
                    <a:lstStyle/>
                    <a:p>
                      <a:pPr algn="ctr"/>
                      <a:endParaRPr lang="ru-RU" sz="1500" dirty="0"/>
                    </a:p>
                    <a:p>
                      <a:pPr algn="ctr"/>
                      <a:endParaRPr lang="ru-RU" sz="1500" dirty="0"/>
                    </a:p>
                    <a:p>
                      <a:pPr algn="ctr"/>
                      <a:endParaRPr lang="ru-RU" sz="1500" dirty="0"/>
                    </a:p>
                    <a:p>
                      <a:pPr algn="ctr"/>
                      <a:endParaRPr lang="ru-RU" sz="1500" dirty="0"/>
                    </a:p>
                    <a:p>
                      <a:pPr algn="ctr"/>
                      <a:r>
                        <a:rPr lang="ru-RU" sz="1500" b="1" dirty="0"/>
                        <a:t>Школа </a:t>
                      </a:r>
                      <a:r>
                        <a:rPr lang="ru-RU" sz="1500" b="1" dirty="0" err="1"/>
                        <a:t>наукового</a:t>
                      </a:r>
                      <a:r>
                        <a:rPr lang="ru-RU" sz="1500" b="1" dirty="0"/>
                        <a:t> </a:t>
                      </a:r>
                      <a:r>
                        <a:rPr lang="ru-RU" sz="1500" b="1" dirty="0" err="1"/>
                        <a:t>управління</a:t>
                      </a:r>
                      <a:endParaRPr lang="ru-RU" sz="1500" b="1" dirty="0"/>
                    </a:p>
                  </a:txBody>
                  <a:tcPr/>
                </a:tc>
                <a:tc>
                  <a:txBody>
                    <a:bodyPr/>
                    <a:lstStyle/>
                    <a:p>
                      <a:pPr algn="ctr"/>
                      <a:endParaRPr lang="ru-RU" sz="1500" dirty="0"/>
                    </a:p>
                    <a:p>
                      <a:pPr algn="ctr"/>
                      <a:endParaRPr lang="ru-RU" sz="1500" dirty="0"/>
                    </a:p>
                    <a:p>
                      <a:pPr algn="ctr"/>
                      <a:endParaRPr lang="ru-RU" sz="1500" dirty="0"/>
                    </a:p>
                    <a:p>
                      <a:pPr algn="ctr"/>
                      <a:endParaRPr lang="ru-RU" sz="1500" dirty="0"/>
                    </a:p>
                    <a:p>
                      <a:pPr algn="ctr"/>
                      <a:r>
                        <a:rPr lang="uk-UA" sz="1600" dirty="0"/>
                        <a:t>Планування, організація, контроль, стимулювання</a:t>
                      </a:r>
                      <a:endParaRPr lang="ru-RU" sz="1500" dirty="0"/>
                    </a:p>
                  </a:txBody>
                  <a:tcPr/>
                </a:tc>
                <a:tc>
                  <a:txBody>
                    <a:bodyPr/>
                    <a:lstStyle/>
                    <a:p>
                      <a:pPr algn="ctr"/>
                      <a:endParaRPr lang="ru-RU" sz="1500" dirty="0"/>
                    </a:p>
                    <a:p>
                      <a:pPr algn="ctr"/>
                      <a:endParaRPr lang="ru-RU" sz="1500" dirty="0"/>
                    </a:p>
                    <a:p>
                      <a:pPr algn="ctr"/>
                      <a:endParaRPr lang="ru-RU" sz="1500" dirty="0"/>
                    </a:p>
                    <a:p>
                      <a:pPr algn="ctr"/>
                      <a:endParaRPr lang="ru-RU" sz="1500" dirty="0"/>
                    </a:p>
                    <a:p>
                      <a:pPr algn="ctr"/>
                      <a:r>
                        <a:rPr lang="uk-UA" sz="1600" dirty="0"/>
                        <a:t>Бюрократична, лінійна, лінійно-функціональна</a:t>
                      </a:r>
                      <a:endParaRPr lang="ru-RU" sz="1500" dirty="0"/>
                    </a:p>
                  </a:txBody>
                  <a:tcPr/>
                </a:tc>
                <a:tc>
                  <a:txBody>
                    <a:bodyPr/>
                    <a:lstStyle/>
                    <a:p>
                      <a:pPr algn="ctr"/>
                      <a:r>
                        <a:rPr lang="uk-UA" sz="1600" dirty="0"/>
                        <a:t>Нормування праці; підбір та розстановка кадрів; оплата праці; розподіл праці; регламентація виробничих процесів; наставництво</a:t>
                      </a:r>
                      <a:endParaRPr lang="ru-RU" sz="1500" dirty="0"/>
                    </a:p>
                  </a:txBody>
                  <a:tcPr/>
                </a:tc>
                <a:tc>
                  <a:txBody>
                    <a:bodyPr/>
                    <a:lstStyle/>
                    <a:p>
                      <a:pPr algn="ctr"/>
                      <a:r>
                        <a:rPr lang="uk-UA" sz="1600" dirty="0"/>
                        <a:t>Робочий як "придаток" до механізму; Підвищення інтенсифікації праці та її ефективності; Наукова система «випалювання поту»</a:t>
                      </a:r>
                      <a:endParaRPr lang="ru-RU" sz="1500" dirty="0"/>
                    </a:p>
                  </a:txBody>
                  <a:tcPr/>
                </a:tc>
                <a:extLst>
                  <a:ext uri="{0D108BD9-81ED-4DB2-BD59-A6C34878D82A}">
                    <a16:rowId xmlns:a16="http://schemas.microsoft.com/office/drawing/2014/main" val="10001"/>
                  </a:ext>
                </a:extLst>
              </a:tr>
              <a:tr h="370840">
                <a:tc>
                  <a:txBody>
                    <a:bodyPr/>
                    <a:lstStyle/>
                    <a:p>
                      <a:pPr algn="ctr"/>
                      <a:endParaRPr lang="ru-RU" sz="1500" dirty="0"/>
                    </a:p>
                    <a:p>
                      <a:pPr algn="ctr"/>
                      <a:endParaRPr lang="ru-RU" sz="1500" dirty="0"/>
                    </a:p>
                    <a:p>
                      <a:pPr algn="ctr"/>
                      <a:r>
                        <a:rPr lang="ru-RU" sz="1500" b="1" dirty="0"/>
                        <a:t>Школа </a:t>
                      </a:r>
                      <a:r>
                        <a:rPr lang="ru-RU" sz="1500" b="1" dirty="0" err="1"/>
                        <a:t>адміністративного</a:t>
                      </a:r>
                      <a:r>
                        <a:rPr lang="ru-RU" sz="1500" b="1" dirty="0"/>
                        <a:t> </a:t>
                      </a:r>
                      <a:r>
                        <a:rPr lang="ru-RU" sz="1500" b="1" dirty="0" err="1"/>
                        <a:t>управління</a:t>
                      </a:r>
                      <a:endParaRPr lang="ru-RU" sz="1500" b="1" dirty="0"/>
                    </a:p>
                  </a:txBody>
                  <a:tcPr/>
                </a:tc>
                <a:tc>
                  <a:txBody>
                    <a:bodyPr/>
                    <a:lstStyle/>
                    <a:p>
                      <a:pPr algn="ctr"/>
                      <a:endParaRPr lang="ru-RU" sz="1500" dirty="0"/>
                    </a:p>
                    <a:p>
                      <a:pPr algn="ctr"/>
                      <a:endParaRPr lang="ru-RU" sz="1500" dirty="0"/>
                    </a:p>
                    <a:p>
                      <a:pPr algn="ctr"/>
                      <a:endParaRPr lang="ru-RU" sz="1500" dirty="0"/>
                    </a:p>
                    <a:p>
                      <a:pPr algn="ctr"/>
                      <a:endParaRPr lang="ru-RU" sz="1500" dirty="0"/>
                    </a:p>
                    <a:p>
                      <a:pPr algn="ctr"/>
                      <a:r>
                        <a:rPr lang="uk-UA" sz="1600" dirty="0"/>
                        <a:t>+ Координація; Регулювання</a:t>
                      </a:r>
                      <a:endParaRPr lang="ru-RU" sz="1500" dirty="0"/>
                    </a:p>
                  </a:txBody>
                  <a:tcPr/>
                </a:tc>
                <a:tc>
                  <a:txBody>
                    <a:bodyPr/>
                    <a:lstStyle/>
                    <a:p>
                      <a:pPr algn="ctr"/>
                      <a:endParaRPr lang="ru-RU" sz="1500" dirty="0"/>
                    </a:p>
                    <a:p>
                      <a:pPr algn="ctr"/>
                      <a:endParaRPr lang="ru-RU" sz="1500" dirty="0"/>
                    </a:p>
                    <a:p>
                      <a:pPr algn="ctr"/>
                      <a:endParaRPr lang="ru-RU" sz="1500" dirty="0"/>
                    </a:p>
                    <a:p>
                      <a:pPr algn="ctr"/>
                      <a:endParaRPr lang="ru-RU" sz="1500" dirty="0"/>
                    </a:p>
                    <a:p>
                      <a:pPr algn="ctr"/>
                      <a:r>
                        <a:rPr lang="ru-RU" sz="1500" dirty="0"/>
                        <a:t>-//-</a:t>
                      </a:r>
                    </a:p>
                  </a:txBody>
                  <a:tcPr/>
                </a:tc>
                <a:tc>
                  <a:txBody>
                    <a:bodyPr/>
                    <a:lstStyle/>
                    <a:p>
                      <a:pPr algn="ctr"/>
                      <a:endParaRPr lang="ru-RU" sz="1500" dirty="0"/>
                    </a:p>
                    <a:p>
                      <a:pPr algn="ctr"/>
                      <a:endParaRPr lang="ru-RU" sz="1500" dirty="0"/>
                    </a:p>
                    <a:p>
                      <a:pPr algn="ctr"/>
                      <a:endParaRPr lang="ru-RU" sz="1500" dirty="0"/>
                    </a:p>
                    <a:p>
                      <a:pPr algn="ctr"/>
                      <a:r>
                        <a:rPr lang="uk-UA" sz="1600" dirty="0"/>
                        <a:t>Адміністративно-правові; </a:t>
                      </a:r>
                    </a:p>
                    <a:p>
                      <a:pPr algn="ctr"/>
                      <a:r>
                        <a:rPr lang="uk-UA" sz="1600" dirty="0"/>
                        <a:t>Економічні; Розпорядчі</a:t>
                      </a:r>
                      <a:endParaRPr lang="ru-RU" sz="1500" dirty="0"/>
                    </a:p>
                  </a:txBody>
                  <a:tcPr/>
                </a:tc>
                <a:tc>
                  <a:txBody>
                    <a:bodyPr/>
                    <a:lstStyle/>
                    <a:p>
                      <a:pPr algn="ctr"/>
                      <a:r>
                        <a:rPr lang="uk-UA" sz="1600" dirty="0"/>
                        <a:t>Формування переліку вимог до керівництва персоналом: фізичні якості, загальний рівень розвитку, освіченість, спец. знання та досвід</a:t>
                      </a:r>
                      <a:endParaRPr lang="ru-RU" sz="1500"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229600" cy="1143000"/>
          </a:xfrm>
        </p:spPr>
        <p:txBody>
          <a:bodyPr>
            <a:normAutofit/>
          </a:bodyPr>
          <a:lstStyle/>
          <a:p>
            <a:r>
              <a:rPr lang="uk-UA" sz="3200" b="1" dirty="0"/>
              <a:t>Еволюція ставлення до кадрів у процесі становлення шкіл управління</a:t>
            </a:r>
            <a:endParaRPr lang="ru-RU" sz="3200" b="1" dirty="0"/>
          </a:p>
        </p:txBody>
      </p:sp>
      <p:graphicFrame>
        <p:nvGraphicFramePr>
          <p:cNvPr id="6" name="Содержимое 5"/>
          <p:cNvGraphicFramePr>
            <a:graphicFrameLocks noGrp="1"/>
          </p:cNvGraphicFramePr>
          <p:nvPr>
            <p:ph idx="1"/>
            <p:extLst>
              <p:ext uri="{D42A27DB-BD31-4B8C-83A1-F6EECF244321}">
                <p14:modId xmlns:p14="http://schemas.microsoft.com/office/powerpoint/2010/main" val="192268020"/>
              </p:ext>
            </p:extLst>
          </p:nvPr>
        </p:nvGraphicFramePr>
        <p:xfrm>
          <a:off x="0" y="1340768"/>
          <a:ext cx="9144000" cy="5393032"/>
        </p:xfrm>
        <a:graphic>
          <a:graphicData uri="http://schemas.openxmlformats.org/drawingml/2006/table">
            <a:tbl>
              <a:tblPr firstRow="1" bandRow="1">
                <a:tableStyleId>{5C22544A-7EE6-4342-B048-85BDC9FD1C3A}</a:tableStyleId>
              </a:tblPr>
              <a:tblGrid>
                <a:gridCol w="1619672">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584176">
                  <a:extLst>
                    <a:ext uri="{9D8B030D-6E8A-4147-A177-3AD203B41FA5}">
                      <a16:colId xmlns:a16="http://schemas.microsoft.com/office/drawing/2014/main" val="20003"/>
                    </a:ext>
                  </a:extLst>
                </a:gridCol>
                <a:gridCol w="2915816">
                  <a:extLst>
                    <a:ext uri="{9D8B030D-6E8A-4147-A177-3AD203B41FA5}">
                      <a16:colId xmlns:a16="http://schemas.microsoft.com/office/drawing/2014/main" val="20004"/>
                    </a:ext>
                  </a:extLst>
                </a:gridCol>
              </a:tblGrid>
              <a:tr h="360040">
                <a:tc>
                  <a:txBody>
                    <a:bodyPr/>
                    <a:lstStyle/>
                    <a:p>
                      <a:pPr algn="ctr"/>
                      <a:r>
                        <a:rPr lang="ru-RU" sz="1500" dirty="0"/>
                        <a:t>Школа</a:t>
                      </a:r>
                    </a:p>
                  </a:txBody>
                  <a:tcPr/>
                </a:tc>
                <a:tc>
                  <a:txBody>
                    <a:bodyPr/>
                    <a:lstStyle/>
                    <a:p>
                      <a:pPr algn="ctr"/>
                      <a:r>
                        <a:rPr lang="ru-RU" sz="1500" dirty="0" err="1"/>
                        <a:t>Функції</a:t>
                      </a:r>
                      <a:endParaRPr lang="ru-RU" sz="1500" dirty="0"/>
                    </a:p>
                  </a:txBody>
                  <a:tcPr/>
                </a:tc>
                <a:tc>
                  <a:txBody>
                    <a:bodyPr/>
                    <a:lstStyle/>
                    <a:p>
                      <a:pPr algn="ctr"/>
                      <a:r>
                        <a:rPr lang="ru-RU" sz="1500" dirty="0" err="1"/>
                        <a:t>Структури</a:t>
                      </a:r>
                      <a:endParaRPr lang="ru-RU" sz="1500" dirty="0"/>
                    </a:p>
                  </a:txBody>
                  <a:tcPr/>
                </a:tc>
                <a:tc>
                  <a:txBody>
                    <a:bodyPr/>
                    <a:lstStyle/>
                    <a:p>
                      <a:pPr algn="ctr"/>
                      <a:r>
                        <a:rPr lang="ru-RU" sz="1500" dirty="0" err="1"/>
                        <a:t>Методи</a:t>
                      </a:r>
                      <a:endParaRPr lang="ru-RU" sz="1500" dirty="0"/>
                    </a:p>
                  </a:txBody>
                  <a:tcPr/>
                </a:tc>
                <a:tc>
                  <a:txBody>
                    <a:bodyPr/>
                    <a:lstStyle/>
                    <a:p>
                      <a:pPr algn="ctr"/>
                      <a:r>
                        <a:rPr lang="ru-RU" sz="1500" dirty="0" err="1"/>
                        <a:t>Принципи</a:t>
                      </a:r>
                      <a:r>
                        <a:rPr lang="ru-RU" sz="1500" dirty="0"/>
                        <a:t> і </a:t>
                      </a:r>
                      <a:r>
                        <a:rPr lang="ru-RU" sz="1500" dirty="0" err="1"/>
                        <a:t>вимоги</a:t>
                      </a:r>
                      <a:endParaRPr lang="ru-RU" sz="1500" dirty="0"/>
                    </a:p>
                  </a:txBody>
                  <a:tcPr/>
                </a:tc>
                <a:extLst>
                  <a:ext uri="{0D108BD9-81ED-4DB2-BD59-A6C34878D82A}">
                    <a16:rowId xmlns:a16="http://schemas.microsoft.com/office/drawing/2014/main" val="10000"/>
                  </a:ext>
                </a:extLst>
              </a:tr>
              <a:tr h="1722472">
                <a:tc>
                  <a:txBody>
                    <a:bodyPr/>
                    <a:lstStyle/>
                    <a:p>
                      <a:pPr algn="ctr"/>
                      <a:endParaRPr lang="ru-RU" sz="1500" dirty="0"/>
                    </a:p>
                    <a:p>
                      <a:pPr algn="ctr"/>
                      <a:r>
                        <a:rPr lang="ru-RU" sz="1500" b="1" dirty="0"/>
                        <a:t>Школа </a:t>
                      </a:r>
                      <a:r>
                        <a:rPr lang="ru-RU" sz="1500" b="1" dirty="0" err="1"/>
                        <a:t>людських</a:t>
                      </a:r>
                      <a:r>
                        <a:rPr lang="ru-RU" sz="1500" b="1" dirty="0"/>
                        <a:t> </a:t>
                      </a:r>
                      <a:r>
                        <a:rPr lang="ru-RU" sz="1500" b="1" dirty="0" err="1"/>
                        <a:t>відношень</a:t>
                      </a:r>
                      <a:r>
                        <a:rPr lang="ru-RU" sz="1500" b="1" dirty="0"/>
                        <a:t>;</a:t>
                      </a:r>
                    </a:p>
                    <a:p>
                      <a:pPr algn="ctr"/>
                      <a:r>
                        <a:rPr lang="ru-RU" sz="1500" b="1" baseline="0" dirty="0" err="1"/>
                        <a:t>Біхевіоризм</a:t>
                      </a:r>
                      <a:endParaRPr lang="ru-RU" sz="1500" b="1" dirty="0"/>
                    </a:p>
                  </a:txBody>
                  <a:tcPr/>
                </a:tc>
                <a:tc>
                  <a:txBody>
                    <a:bodyPr/>
                    <a:lstStyle/>
                    <a:p>
                      <a:pPr algn="ctr"/>
                      <a:endParaRPr lang="ru-RU" sz="1500" dirty="0"/>
                    </a:p>
                    <a:p>
                      <a:pPr algn="ctr"/>
                      <a:endParaRPr lang="ru-RU" sz="1500" dirty="0"/>
                    </a:p>
                    <a:p>
                      <a:pPr algn="ctr"/>
                      <a:endParaRPr lang="ru-RU" sz="1500" dirty="0"/>
                    </a:p>
                    <a:p>
                      <a:pPr algn="ctr"/>
                      <a:r>
                        <a:rPr lang="ru-RU" sz="1500" dirty="0"/>
                        <a:t>+</a:t>
                      </a:r>
                      <a:r>
                        <a:rPr lang="ru-RU" sz="1500" dirty="0" err="1"/>
                        <a:t>Мотивація</a:t>
                      </a:r>
                      <a:endParaRPr lang="ru-RU" sz="1500" dirty="0"/>
                    </a:p>
                  </a:txBody>
                  <a:tcPr/>
                </a:tc>
                <a:tc>
                  <a:txBody>
                    <a:bodyPr/>
                    <a:lstStyle/>
                    <a:p>
                      <a:pPr algn="ctr"/>
                      <a:endParaRPr lang="ru-RU" sz="1500" dirty="0"/>
                    </a:p>
                    <a:p>
                      <a:pPr algn="ctr"/>
                      <a:endParaRPr lang="ru-RU" sz="1500" dirty="0"/>
                    </a:p>
                    <a:p>
                      <a:pPr algn="ctr"/>
                      <a:endParaRPr lang="ru-RU" sz="1500" dirty="0"/>
                    </a:p>
                    <a:p>
                      <a:pPr algn="ctr"/>
                      <a:r>
                        <a:rPr lang="ru-RU" sz="1500" baseline="0" dirty="0" err="1"/>
                        <a:t>Дивізіональна</a:t>
                      </a:r>
                      <a:endParaRPr lang="ru-RU" sz="1500" dirty="0"/>
                    </a:p>
                  </a:txBody>
                  <a:tcPr/>
                </a:tc>
                <a:tc>
                  <a:txBody>
                    <a:bodyPr/>
                    <a:lstStyle/>
                    <a:p>
                      <a:pPr algn="ctr"/>
                      <a:endParaRPr lang="ru-RU" sz="1500" dirty="0"/>
                    </a:p>
                    <a:p>
                      <a:pPr algn="ctr"/>
                      <a:endParaRPr lang="ru-RU" sz="1500" dirty="0"/>
                    </a:p>
                    <a:p>
                      <a:pPr algn="ctr"/>
                      <a:r>
                        <a:rPr lang="uk-UA" sz="1600" dirty="0"/>
                        <a:t>Соціально-психологічні</a:t>
                      </a:r>
                      <a:endParaRPr lang="ru-RU" sz="1500" dirty="0"/>
                    </a:p>
                  </a:txBody>
                  <a:tcPr/>
                </a:tc>
                <a:tc>
                  <a:txBody>
                    <a:bodyPr/>
                    <a:lstStyle/>
                    <a:p>
                      <a:pPr algn="ctr"/>
                      <a:r>
                        <a:rPr lang="uk-UA" sz="1600" dirty="0"/>
                        <a:t>Керівництво персоналом; Увага до персоналу; Розвиток кадрів; формування психологічного клімату; Мотивація</a:t>
                      </a:r>
                      <a:endParaRPr lang="ru-RU" sz="1500" dirty="0"/>
                    </a:p>
                  </a:txBody>
                  <a:tcPr/>
                </a:tc>
                <a:extLst>
                  <a:ext uri="{0D108BD9-81ED-4DB2-BD59-A6C34878D82A}">
                    <a16:rowId xmlns:a16="http://schemas.microsoft.com/office/drawing/2014/main" val="10001"/>
                  </a:ext>
                </a:extLst>
              </a:tr>
              <a:tr h="1512200">
                <a:tc>
                  <a:txBody>
                    <a:bodyPr/>
                    <a:lstStyle/>
                    <a:p>
                      <a:pPr algn="ctr"/>
                      <a:endParaRPr lang="ru-RU" sz="1500" b="1" dirty="0"/>
                    </a:p>
                    <a:p>
                      <a:pPr algn="ctr"/>
                      <a:r>
                        <a:rPr lang="ru-RU" sz="1500" b="1" dirty="0"/>
                        <a:t>Школа </a:t>
                      </a:r>
                      <a:r>
                        <a:rPr lang="ru-RU" sz="1500" b="1" dirty="0" err="1"/>
                        <a:t>кількісних</a:t>
                      </a:r>
                      <a:r>
                        <a:rPr lang="ru-RU" sz="1500" b="1" dirty="0"/>
                        <a:t> </a:t>
                      </a:r>
                      <a:r>
                        <a:rPr lang="ru-RU" sz="1500" b="1" dirty="0" err="1"/>
                        <a:t>методів</a:t>
                      </a:r>
                      <a:endParaRPr lang="ru-RU" sz="1500" b="1" dirty="0"/>
                    </a:p>
                  </a:txBody>
                  <a:tcPr/>
                </a:tc>
                <a:tc>
                  <a:txBody>
                    <a:bodyPr/>
                    <a:lstStyle/>
                    <a:p>
                      <a:pPr algn="ctr"/>
                      <a:endParaRPr lang="ru-RU" sz="1500" dirty="0"/>
                    </a:p>
                    <a:p>
                      <a:pPr algn="ctr"/>
                      <a:r>
                        <a:rPr lang="ru-RU" sz="1500" dirty="0"/>
                        <a:t>+</a:t>
                      </a:r>
                      <a:r>
                        <a:rPr lang="ru-RU" sz="1500" dirty="0" err="1"/>
                        <a:t>Прогнозування</a:t>
                      </a:r>
                      <a:r>
                        <a:rPr lang="ru-RU" sz="1500" dirty="0"/>
                        <a:t>,</a:t>
                      </a:r>
                      <a:r>
                        <a:rPr lang="ru-RU" sz="1500" baseline="0" dirty="0"/>
                        <a:t> </a:t>
                      </a:r>
                      <a:r>
                        <a:rPr lang="ru-RU" sz="1500" baseline="0" dirty="0" err="1"/>
                        <a:t>аналіз</a:t>
                      </a:r>
                      <a:endParaRPr lang="ru-RU" sz="1500" dirty="0"/>
                    </a:p>
                  </a:txBody>
                  <a:tcPr/>
                </a:tc>
                <a:tc>
                  <a:txBody>
                    <a:bodyPr/>
                    <a:lstStyle/>
                    <a:p>
                      <a:pPr algn="ctr"/>
                      <a:endParaRPr lang="ru-RU" sz="1500" dirty="0"/>
                    </a:p>
                    <a:p>
                      <a:pPr algn="ctr"/>
                      <a:endParaRPr lang="ru-RU" sz="1500" dirty="0"/>
                    </a:p>
                    <a:p>
                      <a:pPr algn="ctr"/>
                      <a:r>
                        <a:rPr lang="ru-RU" sz="1500" dirty="0" err="1"/>
                        <a:t>Матрична</a:t>
                      </a:r>
                      <a:r>
                        <a:rPr lang="ru-RU" sz="1500" baseline="0" dirty="0"/>
                        <a:t> </a:t>
                      </a:r>
                      <a:endParaRPr lang="ru-RU" sz="1500" dirty="0"/>
                    </a:p>
                  </a:txBody>
                  <a:tcPr/>
                </a:tc>
                <a:tc>
                  <a:txBody>
                    <a:bodyPr/>
                    <a:lstStyle/>
                    <a:p>
                      <a:pPr algn="ctr"/>
                      <a:endParaRPr lang="ru-RU" sz="1500" dirty="0"/>
                    </a:p>
                    <a:p>
                      <a:pPr algn="ctr"/>
                      <a:r>
                        <a:rPr lang="ru-RU" sz="1500" dirty="0" err="1"/>
                        <a:t>Кількісні</a:t>
                      </a:r>
                      <a:r>
                        <a:rPr lang="ru-RU" sz="1500" dirty="0"/>
                        <a:t>, </a:t>
                      </a:r>
                      <a:r>
                        <a:rPr lang="ru-RU" sz="1500" dirty="0" err="1"/>
                        <a:t>еврестичні</a:t>
                      </a:r>
                      <a:endParaRPr lang="ru-RU" sz="1500" dirty="0"/>
                    </a:p>
                  </a:txBody>
                  <a:tcPr/>
                </a:tc>
                <a:tc>
                  <a:txBody>
                    <a:bodyPr/>
                    <a:lstStyle/>
                    <a:p>
                      <a:pPr algn="ctr"/>
                      <a:r>
                        <a:rPr lang="uk-UA" sz="1600" dirty="0"/>
                        <a:t>Управління персоналом; Ставлення до персоналу як трудових ресурсів; Створення </a:t>
                      </a:r>
                      <a:r>
                        <a:rPr lang="uk-UA" sz="1600" dirty="0" err="1"/>
                        <a:t>методик</a:t>
                      </a:r>
                      <a:r>
                        <a:rPr lang="uk-UA" sz="1600" dirty="0"/>
                        <a:t> аналізу діяльності; Забезпечення ефективності; Стратегічне управління</a:t>
                      </a:r>
                      <a:endParaRPr lang="ru-RU" sz="1500" dirty="0"/>
                    </a:p>
                  </a:txBody>
                  <a:tcPr/>
                </a:tc>
                <a:extLst>
                  <a:ext uri="{0D108BD9-81ED-4DB2-BD59-A6C34878D82A}">
                    <a16:rowId xmlns:a16="http://schemas.microsoft.com/office/drawing/2014/main" val="10002"/>
                  </a:ext>
                </a:extLst>
              </a:tr>
              <a:tr h="1512200">
                <a:tc>
                  <a:txBody>
                    <a:bodyPr/>
                    <a:lstStyle/>
                    <a:p>
                      <a:pPr algn="ctr"/>
                      <a:endParaRPr lang="ru-RU" sz="1500" b="1" dirty="0"/>
                    </a:p>
                    <a:p>
                      <a:pPr algn="ctr"/>
                      <a:r>
                        <a:rPr lang="ru-RU" sz="1500" b="1" dirty="0" err="1"/>
                        <a:t>Інноваційний</a:t>
                      </a:r>
                      <a:r>
                        <a:rPr lang="ru-RU" sz="1500" b="1" baseline="0" dirty="0"/>
                        <a:t> менеджмент</a:t>
                      </a:r>
                      <a:endParaRPr lang="ru-RU" sz="1500" b="1" dirty="0"/>
                    </a:p>
                  </a:txBody>
                  <a:tcPr/>
                </a:tc>
                <a:tc>
                  <a:txBody>
                    <a:bodyPr/>
                    <a:lstStyle/>
                    <a:p>
                      <a:pPr algn="ctr"/>
                      <a:endParaRPr lang="ru-RU" sz="1500" dirty="0"/>
                    </a:p>
                    <a:p>
                      <a:pPr algn="ctr"/>
                      <a:endParaRPr lang="ru-RU" sz="1500" dirty="0"/>
                    </a:p>
                    <a:p>
                      <a:pPr algn="ctr"/>
                      <a:r>
                        <a:rPr lang="ru-RU" sz="1500" dirty="0"/>
                        <a:t>+</a:t>
                      </a:r>
                      <a:r>
                        <a:rPr lang="ru-RU" sz="1500" dirty="0" err="1"/>
                        <a:t>Інновації</a:t>
                      </a:r>
                      <a:endParaRPr lang="ru-RU" sz="1500" dirty="0"/>
                    </a:p>
                  </a:txBody>
                  <a:tcPr/>
                </a:tc>
                <a:tc>
                  <a:txBody>
                    <a:bodyPr/>
                    <a:lstStyle/>
                    <a:p>
                      <a:pPr algn="ctr"/>
                      <a:endParaRPr lang="ru-RU" sz="1500" dirty="0"/>
                    </a:p>
                    <a:p>
                      <a:pPr algn="ctr"/>
                      <a:r>
                        <a:rPr lang="ru-RU" sz="1500" dirty="0" err="1"/>
                        <a:t>Інноваційна</a:t>
                      </a:r>
                      <a:r>
                        <a:rPr lang="ru-RU" sz="1500" baseline="0" dirty="0"/>
                        <a:t> (адаптивна, </a:t>
                      </a:r>
                      <a:r>
                        <a:rPr lang="ru-RU" sz="1500" baseline="0" dirty="0" err="1"/>
                        <a:t>гнучка</a:t>
                      </a:r>
                      <a:r>
                        <a:rPr lang="ru-RU" sz="1500" baseline="0" dirty="0"/>
                        <a:t>)</a:t>
                      </a:r>
                      <a:endParaRPr lang="ru-RU" sz="1500" dirty="0"/>
                    </a:p>
                  </a:txBody>
                  <a:tcPr/>
                </a:tc>
                <a:tc>
                  <a:txBody>
                    <a:bodyPr/>
                    <a:lstStyle/>
                    <a:p>
                      <a:pPr algn="ctr"/>
                      <a:r>
                        <a:rPr lang="uk-UA" sz="1600" dirty="0"/>
                        <a:t>Системний аналіз, методи комплексного впливу</a:t>
                      </a:r>
                      <a:endParaRPr lang="ru-RU" sz="1500" dirty="0"/>
                    </a:p>
                  </a:txBody>
                  <a:tcPr/>
                </a:tc>
                <a:tc>
                  <a:txBody>
                    <a:bodyPr/>
                    <a:lstStyle/>
                    <a:p>
                      <a:pPr algn="ctr"/>
                      <a:r>
                        <a:rPr lang="uk-UA" sz="1600" dirty="0"/>
                        <a:t>HR менеджмент; Концепція людського капіталу; Витрати персонал = Інвестиції; забезпечення гнучкості та пристосовності</a:t>
                      </a:r>
                      <a:endParaRPr lang="ru-RU" sz="1500"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268760"/>
            <a:ext cx="8229600" cy="1143000"/>
          </a:xfrm>
        </p:spPr>
        <p:txBody>
          <a:bodyPr>
            <a:normAutofit fontScale="90000"/>
          </a:bodyPr>
          <a:lstStyle/>
          <a:p>
            <a:pPr algn="ctr"/>
            <a:r>
              <a:rPr lang="uk-UA" b="1" u="sng" dirty="0"/>
              <a:t>Еволюція ставлення до персоналу </a:t>
            </a:r>
            <a:r>
              <a:rPr lang="ru-RU" b="1" u="sng" dirty="0"/>
              <a:t>:</a:t>
            </a:r>
          </a:p>
        </p:txBody>
      </p:sp>
      <p:sp>
        <p:nvSpPr>
          <p:cNvPr id="3" name="Содержимое 2"/>
          <p:cNvSpPr>
            <a:spLocks noGrp="1"/>
          </p:cNvSpPr>
          <p:nvPr>
            <p:ph idx="1"/>
          </p:nvPr>
        </p:nvSpPr>
        <p:spPr/>
        <p:txBody>
          <a:bodyPr/>
          <a:lstStyle/>
          <a:p>
            <a:pPr algn="ctr">
              <a:buNone/>
            </a:pPr>
            <a:endParaRPr lang="ru-RU" dirty="0"/>
          </a:p>
          <a:p>
            <a:pPr algn="ctr">
              <a:buNone/>
            </a:pPr>
            <a:r>
              <a:rPr lang="ru-RU" dirty="0" err="1"/>
              <a:t>Робоча</a:t>
            </a:r>
            <a:r>
              <a:rPr lang="ru-RU" dirty="0"/>
              <a:t> сила              </a:t>
            </a:r>
            <a:r>
              <a:rPr lang="ru-RU" dirty="0" err="1"/>
              <a:t>Трудові</a:t>
            </a:r>
            <a:r>
              <a:rPr lang="ru-RU" dirty="0"/>
              <a:t> </a:t>
            </a:r>
            <a:r>
              <a:rPr lang="ru-RU" dirty="0" err="1"/>
              <a:t>ресурси</a:t>
            </a:r>
            <a:r>
              <a:rPr lang="ru-RU" dirty="0"/>
              <a:t> </a:t>
            </a:r>
          </a:p>
          <a:p>
            <a:pPr algn="ctr">
              <a:buNone/>
            </a:pPr>
            <a:r>
              <a:rPr lang="ru-RU" dirty="0"/>
              <a:t>           Персонал (кадри)            </a:t>
            </a:r>
          </a:p>
          <a:p>
            <a:pPr algn="ctr">
              <a:buNone/>
            </a:pPr>
            <a:r>
              <a:rPr lang="ru-RU" dirty="0" err="1"/>
              <a:t>Людський</a:t>
            </a:r>
            <a:r>
              <a:rPr lang="ru-RU" dirty="0"/>
              <a:t> </a:t>
            </a:r>
            <a:r>
              <a:rPr lang="ru-RU" dirty="0" err="1"/>
              <a:t>капітал</a:t>
            </a:r>
            <a:endParaRPr lang="ru-RU" dirty="0"/>
          </a:p>
        </p:txBody>
      </p:sp>
      <p:sp>
        <p:nvSpPr>
          <p:cNvPr id="4" name="Стрелка вправо 3"/>
          <p:cNvSpPr/>
          <p:nvPr/>
        </p:nvSpPr>
        <p:spPr>
          <a:xfrm>
            <a:off x="3746277" y="2976773"/>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2555776" y="3345876"/>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 </a:t>
            </a:r>
          </a:p>
        </p:txBody>
      </p:sp>
      <p:sp>
        <p:nvSpPr>
          <p:cNvPr id="6" name="Стрелка вправо 5"/>
          <p:cNvSpPr/>
          <p:nvPr/>
        </p:nvSpPr>
        <p:spPr>
          <a:xfrm>
            <a:off x="1691680" y="3844407"/>
            <a:ext cx="86409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descr="images5.jpg"/>
          <p:cNvPicPr>
            <a:picLocks noChangeAspect="1"/>
          </p:cNvPicPr>
          <p:nvPr/>
        </p:nvPicPr>
        <p:blipFill>
          <a:blip r:embed="rId2" cstate="print"/>
          <a:stretch>
            <a:fillRect/>
          </a:stretch>
        </p:blipFill>
        <p:spPr>
          <a:xfrm>
            <a:off x="758453" y="4712041"/>
            <a:ext cx="3851920" cy="2098154"/>
          </a:xfrm>
          <a:prstGeom prst="rect">
            <a:avLst/>
          </a:prstGeom>
        </p:spPr>
      </p:pic>
      <p:pic>
        <p:nvPicPr>
          <p:cNvPr id="9" name="Рисунок 8" descr="images13.jpg"/>
          <p:cNvPicPr>
            <a:picLocks noChangeAspect="1"/>
          </p:cNvPicPr>
          <p:nvPr/>
        </p:nvPicPr>
        <p:blipFill>
          <a:blip r:embed="rId3" cstate="print"/>
          <a:stretch>
            <a:fillRect/>
          </a:stretch>
        </p:blipFill>
        <p:spPr>
          <a:xfrm>
            <a:off x="5136133" y="4579354"/>
            <a:ext cx="3851920" cy="211301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29600" cy="1143000"/>
          </a:xfrm>
        </p:spPr>
        <p:txBody>
          <a:bodyPr>
            <a:normAutofit fontScale="90000"/>
          </a:bodyPr>
          <a:lstStyle/>
          <a:p>
            <a:r>
              <a:rPr lang="ru-RU" b="1" dirty="0" err="1"/>
              <a:t>Концепції</a:t>
            </a:r>
            <a:r>
              <a:rPr lang="ru-RU" b="1" dirty="0"/>
              <a:t> кадрового менеджменту</a:t>
            </a: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42789104"/>
              </p:ext>
            </p:extLst>
          </p:nvPr>
        </p:nvGraphicFramePr>
        <p:xfrm>
          <a:off x="143508" y="1556792"/>
          <a:ext cx="8856984" cy="5334000"/>
        </p:xfrm>
        <a:graphic>
          <a:graphicData uri="http://schemas.openxmlformats.org/drawingml/2006/table">
            <a:tbl>
              <a:tblPr firstRow="1" bandRow="1">
                <a:tableStyleId>{5C22544A-7EE6-4342-B048-85BDC9FD1C3A}</a:tableStyleId>
              </a:tblPr>
              <a:tblGrid>
                <a:gridCol w="2491054">
                  <a:extLst>
                    <a:ext uri="{9D8B030D-6E8A-4147-A177-3AD203B41FA5}">
                      <a16:colId xmlns:a16="http://schemas.microsoft.com/office/drawing/2014/main" val="20000"/>
                    </a:ext>
                  </a:extLst>
                </a:gridCol>
                <a:gridCol w="3010540">
                  <a:extLst>
                    <a:ext uri="{9D8B030D-6E8A-4147-A177-3AD203B41FA5}">
                      <a16:colId xmlns:a16="http://schemas.microsoft.com/office/drawing/2014/main" val="20001"/>
                    </a:ext>
                  </a:extLst>
                </a:gridCol>
                <a:gridCol w="3355390">
                  <a:extLst>
                    <a:ext uri="{9D8B030D-6E8A-4147-A177-3AD203B41FA5}">
                      <a16:colId xmlns:a16="http://schemas.microsoft.com/office/drawing/2014/main" val="20002"/>
                    </a:ext>
                  </a:extLst>
                </a:gridCol>
              </a:tblGrid>
              <a:tr h="370840">
                <a:tc>
                  <a:txBody>
                    <a:bodyPr/>
                    <a:lstStyle/>
                    <a:p>
                      <a:pPr algn="ctr"/>
                      <a:r>
                        <a:rPr lang="ru-RU" sz="2000" dirty="0" err="1"/>
                        <a:t>Період</a:t>
                      </a:r>
                      <a:endParaRPr lang="ru-RU" sz="2000" dirty="0"/>
                    </a:p>
                  </a:txBody>
                  <a:tcPr/>
                </a:tc>
                <a:tc>
                  <a:txBody>
                    <a:bodyPr/>
                    <a:lstStyle/>
                    <a:p>
                      <a:pPr algn="ctr"/>
                      <a:r>
                        <a:rPr lang="ru-RU" sz="2000" dirty="0" err="1"/>
                        <a:t>Концепція</a:t>
                      </a:r>
                      <a:endParaRPr lang="ru-RU" sz="2000" dirty="0"/>
                    </a:p>
                  </a:txBody>
                  <a:tcPr/>
                </a:tc>
                <a:tc>
                  <a:txBody>
                    <a:bodyPr/>
                    <a:lstStyle/>
                    <a:p>
                      <a:pPr algn="ctr"/>
                      <a:r>
                        <a:rPr lang="ru-RU" sz="2000" dirty="0" err="1"/>
                        <a:t>Підхід</a:t>
                      </a:r>
                      <a:endParaRPr lang="ru-RU" sz="2000" dirty="0"/>
                    </a:p>
                  </a:txBody>
                  <a:tcPr/>
                </a:tc>
                <a:extLst>
                  <a:ext uri="{0D108BD9-81ED-4DB2-BD59-A6C34878D82A}">
                    <a16:rowId xmlns:a16="http://schemas.microsoft.com/office/drawing/2014/main" val="10000"/>
                  </a:ext>
                </a:extLst>
              </a:tr>
              <a:tr h="370840">
                <a:tc>
                  <a:txBody>
                    <a:bodyPr/>
                    <a:lstStyle/>
                    <a:p>
                      <a:pPr algn="ctr"/>
                      <a:endParaRPr lang="en-US" sz="2000" dirty="0"/>
                    </a:p>
                    <a:p>
                      <a:pPr algn="ctr"/>
                      <a:r>
                        <a:rPr lang="ru-RU" sz="2000" dirty="0"/>
                        <a:t>20-40</a:t>
                      </a:r>
                      <a:r>
                        <a:rPr lang="ru-RU" sz="2000" baseline="0" dirty="0"/>
                        <a:t>е </a:t>
                      </a:r>
                      <a:r>
                        <a:rPr lang="ru-RU" sz="2000" baseline="0" dirty="0" err="1"/>
                        <a:t>рр</a:t>
                      </a:r>
                      <a:r>
                        <a:rPr lang="ru-RU" sz="2000" baseline="0" dirty="0"/>
                        <a:t>. ХХ ст.</a:t>
                      </a:r>
                      <a:endParaRPr lang="ru-RU" sz="2000" dirty="0"/>
                    </a:p>
                  </a:txBody>
                  <a:tcPr/>
                </a:tc>
                <a:tc>
                  <a:txBody>
                    <a:bodyPr/>
                    <a:lstStyle/>
                    <a:p>
                      <a:pPr algn="ctr"/>
                      <a:r>
                        <a:rPr lang="uk-UA" sz="2000" dirty="0"/>
                        <a:t>Використання трудових ресурсів</a:t>
                      </a:r>
                      <a:endParaRPr lang="en-US" sz="2000" baseline="0" dirty="0"/>
                    </a:p>
                    <a:p>
                      <a:pPr algn="ctr"/>
                      <a:r>
                        <a:rPr lang="en-US" sz="2000" baseline="0" dirty="0"/>
                        <a:t>labor resources use)</a:t>
                      </a:r>
                      <a:endParaRPr lang="ru-RU" sz="2000" dirty="0"/>
                    </a:p>
                  </a:txBody>
                  <a:tcPr/>
                </a:tc>
                <a:tc>
                  <a:txBody>
                    <a:bodyPr/>
                    <a:lstStyle/>
                    <a:p>
                      <a:pPr algn="ctr"/>
                      <a:r>
                        <a:rPr lang="uk-UA" sz="2000" dirty="0"/>
                        <a:t>Економічний (працівник – носій трудової функції, «живий придаток машини»)</a:t>
                      </a:r>
                      <a:endParaRPr lang="ru-RU" sz="2000" dirty="0"/>
                    </a:p>
                  </a:txBody>
                  <a:tcP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2000" dirty="0"/>
                    </a:p>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a:t>50-70</a:t>
                      </a:r>
                      <a:r>
                        <a:rPr lang="ru-RU" sz="2000" baseline="0" dirty="0"/>
                        <a:t>е </a:t>
                      </a:r>
                      <a:r>
                        <a:rPr lang="ru-RU" sz="2000" baseline="0" dirty="0" err="1"/>
                        <a:t>рр</a:t>
                      </a:r>
                      <a:r>
                        <a:rPr lang="ru-RU" sz="2000" baseline="0" dirty="0"/>
                        <a:t>. ХХ ст.</a:t>
                      </a:r>
                      <a:endParaRPr lang="ru-RU" sz="2000" dirty="0"/>
                    </a:p>
                  </a:txBody>
                  <a:tcPr/>
                </a:tc>
                <a:tc>
                  <a:txBody>
                    <a:bodyPr/>
                    <a:lstStyle/>
                    <a:p>
                      <a:pPr algn="ctr"/>
                      <a:r>
                        <a:rPr lang="ru-RU" sz="2000" dirty="0" err="1"/>
                        <a:t>Управління</a:t>
                      </a:r>
                      <a:r>
                        <a:rPr lang="ru-RU" sz="2000" dirty="0"/>
                        <a:t> персоналом</a:t>
                      </a:r>
                    </a:p>
                    <a:p>
                      <a:pPr algn="ctr"/>
                      <a:r>
                        <a:rPr lang="ru-RU" sz="2000" dirty="0"/>
                        <a:t>(</a:t>
                      </a:r>
                      <a:r>
                        <a:rPr lang="en-US" sz="2000" dirty="0"/>
                        <a:t>personnel</a:t>
                      </a:r>
                      <a:r>
                        <a:rPr lang="en-US" sz="2000" baseline="0" dirty="0"/>
                        <a:t> management)</a:t>
                      </a:r>
                      <a:endParaRPr lang="ru-RU" sz="2000" dirty="0"/>
                    </a:p>
                  </a:txBody>
                  <a:tcPr/>
                </a:tc>
                <a:tc>
                  <a:txBody>
                    <a:bodyPr/>
                    <a:lstStyle/>
                    <a:p>
                      <a:pPr algn="ctr"/>
                      <a:r>
                        <a:rPr lang="uk-UA" sz="2000" dirty="0"/>
                        <a:t>Органічний (працівник – суб'єкт трудових відносин, особистість)</a:t>
                      </a:r>
                      <a:endParaRPr lang="ru-RU" sz="2000" dirty="0"/>
                    </a:p>
                  </a:txBody>
                  <a:tcPr/>
                </a:tc>
                <a:extLst>
                  <a:ext uri="{0D108BD9-81ED-4DB2-BD59-A6C34878D82A}">
                    <a16:rowId xmlns:a16="http://schemas.microsoft.com/office/drawing/2014/main" val="1000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2000" dirty="0"/>
                    </a:p>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8</a:t>
                      </a:r>
                      <a:r>
                        <a:rPr lang="ru-RU" sz="2000" dirty="0"/>
                        <a:t>0-</a:t>
                      </a:r>
                      <a:r>
                        <a:rPr lang="en-US" sz="2000" dirty="0"/>
                        <a:t>9</a:t>
                      </a:r>
                      <a:r>
                        <a:rPr lang="ru-RU" sz="2000" dirty="0"/>
                        <a:t>0</a:t>
                      </a:r>
                      <a:r>
                        <a:rPr lang="ru-RU" sz="2000" baseline="0" dirty="0"/>
                        <a:t>е </a:t>
                      </a:r>
                      <a:r>
                        <a:rPr lang="ru-RU" sz="2000" baseline="0" dirty="0" err="1"/>
                        <a:t>рр</a:t>
                      </a:r>
                      <a:r>
                        <a:rPr lang="ru-RU" sz="2000" baseline="0" dirty="0"/>
                        <a:t>. ХХ ст.</a:t>
                      </a:r>
                      <a:endParaRPr lang="ru-RU" sz="2000" dirty="0"/>
                    </a:p>
                  </a:txBody>
                  <a:tcPr/>
                </a:tc>
                <a:tc>
                  <a:txBody>
                    <a:bodyPr/>
                    <a:lstStyle/>
                    <a:p>
                      <a:pPr algn="ctr"/>
                      <a:r>
                        <a:rPr lang="uk-UA" sz="2000" dirty="0"/>
                        <a:t>Управління людськими ресурсами</a:t>
                      </a:r>
                    </a:p>
                    <a:p>
                      <a:pPr algn="ctr"/>
                      <a:r>
                        <a:rPr lang="ru-RU" sz="2000" baseline="0" dirty="0"/>
                        <a:t>(</a:t>
                      </a:r>
                      <a:r>
                        <a:rPr lang="en-US" sz="2000" baseline="0" dirty="0"/>
                        <a:t>HR management)</a:t>
                      </a:r>
                      <a:endParaRPr lang="ru-RU" sz="2000" dirty="0"/>
                    </a:p>
                  </a:txBody>
                  <a:tcPr/>
                </a:tc>
                <a:tc>
                  <a:txBody>
                    <a:bodyPr/>
                    <a:lstStyle/>
                    <a:p>
                      <a:pPr algn="ctr"/>
                      <a:r>
                        <a:rPr lang="uk-UA" sz="2000" dirty="0"/>
                        <a:t>Органічний (працівник – ключовий стратегічний ресурс організації)</a:t>
                      </a:r>
                    </a:p>
                    <a:p>
                      <a:pPr algn="ctr"/>
                      <a:r>
                        <a:rPr lang="uk-UA" sz="2000" dirty="0"/>
                        <a:t>Лідер </a:t>
                      </a:r>
                      <a:r>
                        <a:rPr lang="uk-UA" sz="2000"/>
                        <a:t>служить іншим</a:t>
                      </a:r>
                      <a:endParaRPr lang="ru-RU" sz="2000" dirty="0"/>
                    </a:p>
                  </a:txBody>
                  <a:tcPr/>
                </a:tc>
                <a:extLst>
                  <a:ext uri="{0D108BD9-81ED-4DB2-BD59-A6C34878D82A}">
                    <a16:rowId xmlns:a16="http://schemas.microsoft.com/office/drawing/2014/main" val="10003"/>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2000" baseline="0" dirty="0"/>
                    </a:p>
                    <a:p>
                      <a:pPr marL="0" marR="0" indent="0" algn="ctr" defTabSz="914400" rtl="0" eaLnBrk="1" fontAlgn="auto" latinLnBrk="0" hangingPunct="1">
                        <a:lnSpc>
                          <a:spcPct val="100000"/>
                        </a:lnSpc>
                        <a:spcBef>
                          <a:spcPts val="0"/>
                        </a:spcBef>
                        <a:spcAft>
                          <a:spcPts val="0"/>
                        </a:spcAft>
                        <a:buClrTx/>
                        <a:buSzTx/>
                        <a:buFontTx/>
                        <a:buNone/>
                        <a:tabLst/>
                        <a:defRPr/>
                      </a:pPr>
                      <a:r>
                        <a:rPr lang="ru-RU" sz="2000" baseline="0" dirty="0"/>
                        <a:t>ХХ</a:t>
                      </a:r>
                      <a:r>
                        <a:rPr lang="uk-UA" sz="2000" baseline="0" dirty="0"/>
                        <a:t>І</a:t>
                      </a:r>
                      <a:r>
                        <a:rPr lang="ru-RU" sz="2000" baseline="0" dirty="0"/>
                        <a:t> ст.</a:t>
                      </a:r>
                      <a:endParaRPr lang="ru-RU" sz="2000" dirty="0"/>
                    </a:p>
                    <a:p>
                      <a:pPr algn="ctr"/>
                      <a:endParaRPr lang="ru-RU" sz="2000" dirty="0"/>
                    </a:p>
                  </a:txBody>
                  <a:tcPr/>
                </a:tc>
                <a:tc>
                  <a:txBody>
                    <a:bodyPr/>
                    <a:lstStyle/>
                    <a:p>
                      <a:pPr algn="ctr"/>
                      <a:r>
                        <a:rPr lang="ru-RU" sz="2000" dirty="0" err="1"/>
                        <a:t>Управління</a:t>
                      </a:r>
                      <a:r>
                        <a:rPr lang="ru-RU" sz="2000" dirty="0"/>
                        <a:t> </a:t>
                      </a:r>
                      <a:r>
                        <a:rPr lang="ru-RU" sz="2000" dirty="0" err="1"/>
                        <a:t>людиною</a:t>
                      </a:r>
                      <a:endParaRPr lang="ru-RU" sz="2000" dirty="0"/>
                    </a:p>
                    <a:p>
                      <a:pPr algn="ctr"/>
                      <a:r>
                        <a:rPr lang="ru-RU" sz="2000" baseline="0" dirty="0"/>
                        <a:t>(</a:t>
                      </a:r>
                      <a:r>
                        <a:rPr lang="en-US" sz="2000" baseline="0" dirty="0"/>
                        <a:t>human being management)</a:t>
                      </a:r>
                      <a:endParaRPr lang="ru-RU" sz="2000" dirty="0"/>
                    </a:p>
                  </a:txBody>
                  <a:tcPr/>
                </a:tc>
                <a:tc>
                  <a:txBody>
                    <a:bodyPr/>
                    <a:lstStyle/>
                    <a:p>
                      <a:pPr algn="ctr"/>
                      <a:r>
                        <a:rPr lang="uk-UA" sz="2000" dirty="0"/>
                        <a:t>Гуманістичний (не люди для організації, а організація - для людей)</a:t>
                      </a:r>
                      <a:endParaRPr lang="ru-RU" sz="2000" dirty="0"/>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58709218-298B-D1FC-24B5-6A667A2E0F3F}"/>
              </a:ext>
            </a:extLst>
          </p:cNvPr>
          <p:cNvGraphicFramePr/>
          <p:nvPr>
            <p:extLst>
              <p:ext uri="{D42A27DB-BD31-4B8C-83A1-F6EECF244321}">
                <p14:modId xmlns:p14="http://schemas.microsoft.com/office/powerpoint/2010/main" val="990229788"/>
              </p:ext>
            </p:extLst>
          </p:nvPr>
        </p:nvGraphicFramePr>
        <p:xfrm>
          <a:off x="539552" y="1397000"/>
          <a:ext cx="8136904" cy="4696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0274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533456" cy="1143000"/>
          </a:xfrm>
        </p:spPr>
        <p:txBody>
          <a:bodyPr>
            <a:noAutofit/>
          </a:bodyPr>
          <a:lstStyle/>
          <a:p>
            <a:r>
              <a:rPr lang="uk-UA" sz="2800" b="1" dirty="0"/>
              <a:t>Сучасний менеджмент невіддільний від орієнтації на людський чинник!</a:t>
            </a:r>
            <a:endParaRPr lang="ru-RU" sz="5400" b="1" dirty="0"/>
          </a:p>
        </p:txBody>
      </p:sp>
      <p:sp>
        <p:nvSpPr>
          <p:cNvPr id="3" name="Содержимое 2"/>
          <p:cNvSpPr>
            <a:spLocks noGrp="1"/>
          </p:cNvSpPr>
          <p:nvPr>
            <p:ph idx="1"/>
          </p:nvPr>
        </p:nvSpPr>
        <p:spPr>
          <a:xfrm>
            <a:off x="287016" y="1268760"/>
            <a:ext cx="8856984" cy="5472608"/>
          </a:xfrm>
        </p:spPr>
        <p:txBody>
          <a:bodyPr>
            <a:noAutofit/>
          </a:bodyPr>
          <a:lstStyle/>
          <a:p>
            <a:pPr algn="just"/>
            <a:r>
              <a:rPr lang="uk-UA" sz="2400" dirty="0"/>
              <a:t>Є частиною бізнес-стратегії організації.</a:t>
            </a:r>
          </a:p>
          <a:p>
            <a:pPr algn="just"/>
            <a:r>
              <a:rPr lang="uk-UA" sz="2400" dirty="0"/>
              <a:t>Направлений на трудову діяльність індивіда та колективу з метою підвищення ефективності. </a:t>
            </a:r>
          </a:p>
          <a:p>
            <a:pPr algn="just"/>
            <a:r>
              <a:rPr lang="uk-UA" sz="2400" dirty="0"/>
              <a:t>Гармонійно поєднує індивідуальний дух лідерства та колективну зацікавленість у загальному внеску в успіх організації. </a:t>
            </a:r>
          </a:p>
          <a:p>
            <a:pPr algn="just"/>
            <a:r>
              <a:rPr lang="uk-UA" sz="2400" dirty="0"/>
              <a:t>Створює високоефективну корпоративну культуру. </a:t>
            </a:r>
          </a:p>
          <a:p>
            <a:pPr algn="just"/>
            <a:r>
              <a:rPr lang="uk-UA" sz="2400" dirty="0"/>
              <a:t>Направлений на командну роботу. </a:t>
            </a:r>
          </a:p>
          <a:p>
            <a:pPr algn="just"/>
            <a:r>
              <a:rPr lang="uk-UA" sz="2400" dirty="0"/>
              <a:t>Формує середовище постійного навчання. </a:t>
            </a:r>
          </a:p>
          <a:p>
            <a:pPr algn="just"/>
            <a:r>
              <a:rPr lang="uk-UA" sz="2400" dirty="0"/>
              <a:t>Забезпечує цілісний, спрямований на стратегію підхід до управління кадрами. </a:t>
            </a:r>
          </a:p>
          <a:p>
            <a:pPr algn="just"/>
            <a:r>
              <a:rPr lang="uk-UA" sz="2400" dirty="0"/>
              <a:t>Формує менеджера нового типу. Його основне завдання – сконцентрувати людський капітал організації на ефективному виконанні завдань та цілей організації.</a:t>
            </a:r>
            <a:endParaRPr lang="ru-RU"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908720"/>
          </a:xfrm>
        </p:spPr>
        <p:txBody>
          <a:bodyPr>
            <a:normAutofit/>
          </a:bodyPr>
          <a:lstStyle/>
          <a:p>
            <a:r>
              <a:rPr lang="ru-RU" dirty="0" err="1"/>
              <a:t>Основні</a:t>
            </a:r>
            <a:r>
              <a:rPr lang="ru-RU" dirty="0"/>
              <a:t> </a:t>
            </a:r>
            <a:r>
              <a:rPr lang="ru-RU" dirty="0" err="1"/>
              <a:t>категорії</a:t>
            </a:r>
            <a:endParaRPr lang="ru-RU" dirty="0"/>
          </a:p>
        </p:txBody>
      </p:sp>
      <p:sp>
        <p:nvSpPr>
          <p:cNvPr id="3" name="Содержимое 2"/>
          <p:cNvSpPr>
            <a:spLocks noGrp="1"/>
          </p:cNvSpPr>
          <p:nvPr>
            <p:ph idx="1"/>
          </p:nvPr>
        </p:nvSpPr>
        <p:spPr>
          <a:xfrm>
            <a:off x="0" y="908720"/>
            <a:ext cx="8892480" cy="5832648"/>
          </a:xfrm>
        </p:spPr>
        <p:txBody>
          <a:bodyPr>
            <a:normAutofit/>
          </a:bodyPr>
          <a:lstStyle/>
          <a:p>
            <a:pPr algn="just"/>
            <a:r>
              <a:rPr lang="uk-UA" sz="1800" b="1" i="1" dirty="0"/>
              <a:t>Персонал </a:t>
            </a:r>
            <a:r>
              <a:rPr lang="uk-UA" sz="1800" dirty="0"/>
              <a:t>– </a:t>
            </a:r>
            <a:r>
              <a:rPr lang="ru-RU" sz="1800" dirty="0"/>
              <a:t>весь </a:t>
            </a:r>
            <a:r>
              <a:rPr lang="uk-UA" sz="1800" dirty="0"/>
              <a:t>особовий склад організації, всі постійні та тимчасові працівники, представники кваліфікованої і некваліфікованої праці</a:t>
            </a:r>
            <a:r>
              <a:rPr lang="ru-RU" sz="1800" dirty="0"/>
              <a:t>. </a:t>
            </a:r>
            <a:r>
              <a:rPr lang="uk-UA" sz="1800" dirty="0"/>
              <a:t>До персоналу відносять всіх працівників (трудовий колектив), виконують виробничі та управлінські операції та зайнятих переробкою предметів праці з використанням засобів праці.</a:t>
            </a:r>
          </a:p>
          <a:p>
            <a:pPr algn="just"/>
            <a:r>
              <a:rPr lang="uk-UA" sz="1800" b="1" i="1" dirty="0"/>
              <a:t>Кадри</a:t>
            </a:r>
            <a:r>
              <a:rPr lang="uk-UA" sz="1800" dirty="0"/>
              <a:t> (кадровий склад) – це основна одиниця організаційно-економічного механізму організації;</a:t>
            </a:r>
            <a:r>
              <a:rPr lang="ru-RU" sz="1800" dirty="0"/>
              <a:t> </a:t>
            </a:r>
            <a:r>
              <a:rPr lang="uk-UA" sz="1800" dirty="0"/>
              <a:t>штатні (постійні) кваліфікованих працівників, що пройшли попередню професійну підготовку, володіють трудовими навичками, досвідом роботи, спеціальними знаннями в обраній сфері діяльності та знаходяться в трудових відносинах з керівництвом організації</a:t>
            </a:r>
            <a:r>
              <a:rPr lang="ru-RU" sz="1800" dirty="0"/>
              <a:t>.</a:t>
            </a:r>
            <a:r>
              <a:rPr lang="uk-UA" sz="1800" dirty="0"/>
              <a:t> Ця категорія синонімічна поняттю «персонал».</a:t>
            </a:r>
            <a:endParaRPr lang="ru-RU" sz="1800" dirty="0"/>
          </a:p>
          <a:p>
            <a:pPr>
              <a:buNone/>
            </a:pPr>
            <a:endParaRPr lang="ru-RU" sz="1800" dirty="0"/>
          </a:p>
          <a:p>
            <a:endParaRPr lang="ru-RU" dirty="0"/>
          </a:p>
        </p:txBody>
      </p:sp>
      <p:graphicFrame>
        <p:nvGraphicFramePr>
          <p:cNvPr id="4" name="Схема 3"/>
          <p:cNvGraphicFramePr/>
          <p:nvPr>
            <p:extLst>
              <p:ext uri="{D42A27DB-BD31-4B8C-83A1-F6EECF244321}">
                <p14:modId xmlns:p14="http://schemas.microsoft.com/office/powerpoint/2010/main" val="265232202"/>
              </p:ext>
            </p:extLst>
          </p:nvPr>
        </p:nvGraphicFramePr>
        <p:xfrm>
          <a:off x="467544" y="4091271"/>
          <a:ext cx="8064896" cy="2664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548680"/>
            <a:ext cx="8229600" cy="6048672"/>
          </a:xfrm>
        </p:spPr>
        <p:txBody>
          <a:bodyPr>
            <a:normAutofit/>
          </a:bodyPr>
          <a:lstStyle/>
          <a:p>
            <a:pPr algn="just"/>
            <a:r>
              <a:rPr lang="uk-UA" sz="3400" b="1" i="1" dirty="0"/>
              <a:t>Трудові ресурси </a:t>
            </a:r>
            <a:r>
              <a:rPr lang="uk-UA" sz="2400" dirty="0"/>
              <a:t>(або також трудові резерви) — це частина працездатного населення: чоловіки віком від 15 до 70 років та жінки віком від 15 до 65 років</a:t>
            </a:r>
            <a:endParaRPr lang="ru-RU" sz="3400" dirty="0"/>
          </a:p>
          <a:p>
            <a:pPr algn="just"/>
            <a:r>
              <a:rPr lang="uk-UA" sz="3400" b="1" i="1" cap="all" dirty="0"/>
              <a:t>Р</a:t>
            </a:r>
            <a:r>
              <a:rPr lang="uk-UA" sz="3400" b="1" i="1" dirty="0"/>
              <a:t>обоча сила </a:t>
            </a:r>
            <a:r>
              <a:rPr lang="uk-UA" sz="2400" dirty="0"/>
              <a:t>– це кількість працевлаштованих людей, а також тих, хто ще не працевлаштований, але перебуває в активному пошуку роботи</a:t>
            </a:r>
            <a:r>
              <a:rPr lang="ru-RU" sz="3400" dirty="0"/>
              <a:t>. </a:t>
            </a:r>
          </a:p>
          <a:p>
            <a:pPr algn="just"/>
            <a:r>
              <a:rPr lang="uk-UA" sz="3400" b="1" i="1" cap="all" dirty="0"/>
              <a:t>Л</a:t>
            </a:r>
            <a:r>
              <a:rPr lang="uk-UA" sz="3400" b="1" i="1" dirty="0"/>
              <a:t>юдські ресурси </a:t>
            </a:r>
            <a:r>
              <a:rPr lang="uk-UA" sz="2400" dirty="0"/>
              <a:t>– це сукупність людей з їхніми фізичними і розумовими здібностями та відповідним трудовим потенціалом (як фактор економічного розвитку).</a:t>
            </a:r>
            <a:endParaRPr lang="uk-UA" sz="3400" dirty="0"/>
          </a:p>
          <a:p>
            <a:pPr algn="just"/>
            <a:endParaRPr lang="ru-RU" dirty="0"/>
          </a:p>
          <a:p>
            <a:endParaRPr lang="ru-RU" dirty="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548680"/>
            <a:ext cx="8229600" cy="6120680"/>
          </a:xfrm>
        </p:spPr>
        <p:txBody>
          <a:bodyPr>
            <a:normAutofit fontScale="92500" lnSpcReduction="20000"/>
          </a:bodyPr>
          <a:lstStyle/>
          <a:p>
            <a:pPr algn="just"/>
            <a:r>
              <a:rPr lang="uk-UA" b="1" i="1" dirty="0"/>
              <a:t>Людський потенціал </a:t>
            </a:r>
            <a:r>
              <a:rPr lang="uk-UA" dirty="0"/>
              <a:t>– це стратегічна складова людських ресурсів організації, оскільки створює потенційні можливості людських ресурсів розвиватися та адаптуватися до ринкових умов. Іншими словами, це здатність людини (індивіда) або людства (сукупність індивідів) виявити теоретичні можливості на практиці</a:t>
            </a:r>
            <a:r>
              <a:rPr lang="ru-RU" dirty="0"/>
              <a:t>.</a:t>
            </a:r>
          </a:p>
          <a:p>
            <a:pPr algn="just"/>
            <a:r>
              <a:rPr lang="uk-UA" b="1" i="1" dirty="0"/>
              <a:t>Трудовий потенціал </a:t>
            </a:r>
            <a:r>
              <a:rPr lang="uk-UA" dirty="0"/>
              <a:t>— це сукупна суспільна здібність до праці, потенційна дієздатність суспільства, його ресурси праці. </a:t>
            </a:r>
          </a:p>
          <a:p>
            <a:pPr algn="just"/>
            <a:r>
              <a:rPr lang="uk-UA" b="1" i="1" dirty="0"/>
              <a:t>Людський капітал </a:t>
            </a:r>
            <a:r>
              <a:rPr lang="uk-UA" dirty="0"/>
              <a:t>– сукупність набутих у процесі освіти та практичної діяльності знань, навичок, умінь, мотивацій та енергій, якими володіє індивід, що використовуються протягом певного періоду часу для виробництва товарів та послуг, що дозволяє йому отримувати дохід, а суб'єкту господарської діяльності – прибуток.</a:t>
            </a:r>
            <a:endParaRPr lang="ru-RU" dirty="0"/>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lstStyle/>
          <a:p>
            <a:r>
              <a:rPr lang="uk-UA" b="1" dirty="0"/>
              <a:t>Управління персоналом – це:</a:t>
            </a:r>
            <a:endParaRPr lang="ru-RU" b="1" dirty="0"/>
          </a:p>
        </p:txBody>
      </p:sp>
      <p:sp>
        <p:nvSpPr>
          <p:cNvPr id="3" name="Содержимое 2"/>
          <p:cNvSpPr>
            <a:spLocks noGrp="1"/>
          </p:cNvSpPr>
          <p:nvPr>
            <p:ph idx="1"/>
          </p:nvPr>
        </p:nvSpPr>
        <p:spPr>
          <a:xfrm>
            <a:off x="457200" y="1778022"/>
            <a:ext cx="8229600" cy="4325112"/>
          </a:xfrm>
        </p:spPr>
        <p:txBody>
          <a:bodyPr>
            <a:normAutofit fontScale="92500" lnSpcReduction="10000"/>
          </a:bodyPr>
          <a:lstStyle/>
          <a:p>
            <a:pPr algn="just"/>
            <a:r>
              <a:rPr lang="uk-UA" sz="2400" dirty="0"/>
              <a:t>діяльність організації, спрямована на ефективне використання персоналу задля досягнення цілей, як організаційних, так і індивідуальних (особистісних);</a:t>
            </a:r>
          </a:p>
          <a:p>
            <a:pPr marL="109728" indent="0" algn="just">
              <a:buNone/>
            </a:pPr>
            <a:r>
              <a:rPr lang="uk-UA" sz="2400" dirty="0"/>
              <a:t> </a:t>
            </a:r>
          </a:p>
          <a:p>
            <a:pPr algn="just"/>
            <a:r>
              <a:rPr lang="uk-UA" sz="2400" dirty="0"/>
              <a:t>вид діяльності з керівництва людьми, спрямований на досягнення цілей організації, шляхом використання праці, досвіду, таланту цих людей з урахуванням їхньої задоволеності працею; </a:t>
            </a:r>
          </a:p>
          <a:p>
            <a:pPr marL="109728" indent="0" algn="just">
              <a:buNone/>
            </a:pPr>
            <a:endParaRPr lang="uk-UA" sz="2400" dirty="0"/>
          </a:p>
          <a:p>
            <a:pPr algn="just"/>
            <a:r>
              <a:rPr lang="uk-UA" sz="2400" dirty="0"/>
              <a:t>сфера знань та практичної діяльності, спрямована на забезпечення організації якісним і високопрофесійним персоналом, здатним виконувати покладені на нього трудові функції, та оптимальне його використання.</a:t>
            </a:r>
            <a:endParaRPr lang="ru-RU"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28C41DB3-8ED3-DDF0-0F19-E3C0A955A7A2}"/>
              </a:ext>
            </a:extLst>
          </p:cNvPr>
          <p:cNvSpPr txBox="1">
            <a:spLocks/>
          </p:cNvSpPr>
          <p:nvPr/>
        </p:nvSpPr>
        <p:spPr>
          <a:xfrm>
            <a:off x="457200" y="908720"/>
            <a:ext cx="8229600" cy="1066800"/>
          </a:xfrm>
          <a:prstGeom prst="rect">
            <a:avLst/>
          </a:prstGeom>
        </p:spPr>
        <p:txBody>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uk-UA" b="1" dirty="0"/>
              <a:t>Управління персоналом закладу охорони здоров’я – це:</a:t>
            </a:r>
            <a:endParaRPr lang="ru-RU" b="1" dirty="0"/>
          </a:p>
        </p:txBody>
      </p:sp>
      <p:sp>
        <p:nvSpPr>
          <p:cNvPr id="5" name="Содержимое 2">
            <a:extLst>
              <a:ext uri="{FF2B5EF4-FFF2-40B4-BE49-F238E27FC236}">
                <a16:creationId xmlns:a16="http://schemas.microsoft.com/office/drawing/2014/main" id="{295A298D-675F-155C-B15C-B88765964628}"/>
              </a:ext>
            </a:extLst>
          </p:cNvPr>
          <p:cNvSpPr txBox="1">
            <a:spLocks/>
          </p:cNvSpPr>
          <p:nvPr/>
        </p:nvSpPr>
        <p:spPr>
          <a:xfrm>
            <a:off x="179512" y="2532888"/>
            <a:ext cx="8229600" cy="4325112"/>
          </a:xfrm>
          <a:prstGeom prst="rect">
            <a:avLst/>
          </a:prstGeom>
        </p:spPr>
        <p:txBody>
          <a:bodyPr>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indent="0" algn="just">
              <a:spcAft>
                <a:spcPts val="1000"/>
              </a:spcAft>
              <a:buNone/>
            </a:pPr>
            <a:r>
              <a:rPr lang="uk-UA" sz="2200" dirty="0"/>
              <a:t>безперервний динамічний процес управління людськими ресурсами закладу, метою якого є оптимальне використання потенціалу персоналу на основі кадрового планування, підбору та відбору, розстановки, адаптації, професійного розвитку, мотивації та стимулювання, а також регулярного об’єктивного контролю та оцінки діяльності персоналу закладу для досягнення його цілей, як організаційних, так і індивідуальних</a:t>
            </a:r>
            <a:r>
              <a:rPr lang="uk-UA" sz="2400" dirty="0">
                <a:effectLst/>
                <a:ea typeface="Calibri" panose="020F0502020204030204" pitchFamily="34" charset="0"/>
                <a:cs typeface="Times New Roman" panose="02020603050405020304" pitchFamily="18" charset="0"/>
              </a:rPr>
              <a:t>. </a:t>
            </a:r>
            <a:endParaRPr lang="ru-UA"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0381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lstStyle/>
          <a:p>
            <a:r>
              <a:rPr lang="ru-RU" dirty="0"/>
              <a:t>Напрямки </a:t>
            </a:r>
            <a:r>
              <a:rPr lang="ru-RU" dirty="0" err="1"/>
              <a:t>діяльності</a:t>
            </a:r>
            <a:r>
              <a:rPr lang="ru-RU" dirty="0"/>
              <a:t> </a:t>
            </a:r>
            <a:r>
              <a:rPr lang="en-US" dirty="0"/>
              <a:t>HR</a:t>
            </a:r>
            <a:endParaRPr lang="ru-RU" dirty="0"/>
          </a:p>
        </p:txBody>
      </p:sp>
      <p:sp>
        <p:nvSpPr>
          <p:cNvPr id="3" name="Содержимое 2"/>
          <p:cNvSpPr>
            <a:spLocks noGrp="1"/>
          </p:cNvSpPr>
          <p:nvPr>
            <p:ph idx="1"/>
          </p:nvPr>
        </p:nvSpPr>
        <p:spPr>
          <a:xfrm>
            <a:off x="539552" y="1196752"/>
            <a:ext cx="8229600" cy="5256584"/>
          </a:xfrm>
        </p:spPr>
        <p:txBody>
          <a:bodyPr>
            <a:normAutofit/>
          </a:bodyPr>
          <a:lstStyle/>
          <a:p>
            <a:pPr marL="514350" indent="-514350">
              <a:buAutoNum type="arabicParenR"/>
            </a:pPr>
            <a:r>
              <a:rPr lang="uk-UA" dirty="0"/>
              <a:t>Визначення загальної стратегії управління персоналом;</a:t>
            </a:r>
          </a:p>
          <a:p>
            <a:pPr marL="514350" indent="-514350">
              <a:buAutoNum type="arabicParenR"/>
            </a:pPr>
            <a:r>
              <a:rPr lang="uk-UA" dirty="0"/>
              <a:t>Формування кадрової політики організації;</a:t>
            </a:r>
          </a:p>
          <a:p>
            <a:pPr marL="514350" indent="-514350">
              <a:buAutoNum type="arabicParenR"/>
            </a:pPr>
            <a:r>
              <a:rPr lang="uk-UA" dirty="0"/>
              <a:t>Планування потреби у персоналі з урахуванням чинного кадрового складу;</a:t>
            </a:r>
          </a:p>
          <a:p>
            <a:pPr marL="514350" indent="-514350">
              <a:buAutoNum type="arabicParenR"/>
            </a:pPr>
            <a:r>
              <a:rPr lang="uk-UA" dirty="0"/>
              <a:t>Дослідження ринку праці; </a:t>
            </a:r>
          </a:p>
          <a:p>
            <a:pPr marL="514350" indent="-514350">
              <a:buAutoNum type="arabicParenR"/>
            </a:pPr>
            <a:r>
              <a:rPr lang="uk-UA" dirty="0"/>
              <a:t>Набір та відбір персоналу; </a:t>
            </a:r>
          </a:p>
          <a:p>
            <a:pPr marL="514350" indent="-514350">
              <a:buAutoNum type="arabicParenR"/>
            </a:pPr>
            <a:r>
              <a:rPr lang="uk-UA" dirty="0"/>
              <a:t>Адаптація персоналу; </a:t>
            </a:r>
          </a:p>
          <a:p>
            <a:pPr marL="514350" indent="-514350">
              <a:buAutoNum type="arabicParenR"/>
            </a:pPr>
            <a:r>
              <a:rPr lang="uk-UA" dirty="0"/>
              <a:t>Навчання та професійний </a:t>
            </a:r>
          </a:p>
          <a:p>
            <a:pPr marL="533400" indent="0">
              <a:buNone/>
            </a:pPr>
            <a:r>
              <a:rPr lang="uk-UA" dirty="0"/>
              <a:t>розвиток персоналу;</a:t>
            </a:r>
            <a:endParaRPr lang="ru-RU" dirty="0"/>
          </a:p>
        </p:txBody>
      </p:sp>
      <p:pic>
        <p:nvPicPr>
          <p:cNvPr id="4" name="Рисунок 3" descr="images6.jpg"/>
          <p:cNvPicPr>
            <a:picLocks noChangeAspect="1"/>
          </p:cNvPicPr>
          <p:nvPr/>
        </p:nvPicPr>
        <p:blipFill>
          <a:blip r:embed="rId2" cstate="print"/>
          <a:stretch>
            <a:fillRect/>
          </a:stretch>
        </p:blipFill>
        <p:spPr>
          <a:xfrm>
            <a:off x="6444207" y="4365104"/>
            <a:ext cx="2610733" cy="230425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lstStyle/>
          <a:p>
            <a:r>
              <a:rPr lang="ru-RU" dirty="0"/>
              <a:t>Напрямки </a:t>
            </a:r>
            <a:r>
              <a:rPr lang="ru-RU" dirty="0" err="1"/>
              <a:t>діяльності</a:t>
            </a:r>
            <a:r>
              <a:rPr lang="ru-RU" dirty="0"/>
              <a:t> </a:t>
            </a:r>
            <a:r>
              <a:rPr lang="en-US" dirty="0"/>
              <a:t>HR</a:t>
            </a:r>
            <a:endParaRPr lang="ru-RU" dirty="0"/>
          </a:p>
        </p:txBody>
      </p:sp>
      <p:sp>
        <p:nvSpPr>
          <p:cNvPr id="3" name="Содержимое 2"/>
          <p:cNvSpPr>
            <a:spLocks noGrp="1"/>
          </p:cNvSpPr>
          <p:nvPr>
            <p:ph idx="1"/>
          </p:nvPr>
        </p:nvSpPr>
        <p:spPr>
          <a:xfrm>
            <a:off x="539552" y="1196752"/>
            <a:ext cx="8229600" cy="5256584"/>
          </a:xfrm>
        </p:spPr>
        <p:txBody>
          <a:bodyPr>
            <a:normAutofit/>
          </a:bodyPr>
          <a:lstStyle/>
          <a:p>
            <a:pPr marL="514350" indent="-514350" algn="just">
              <a:buFont typeface="+mj-lt"/>
              <a:buAutoNum type="arabicParenR" startAt="8"/>
            </a:pPr>
            <a:r>
              <a:rPr lang="uk-UA" dirty="0"/>
              <a:t>Система просування по службі (управління кар'єрою); </a:t>
            </a:r>
          </a:p>
          <a:p>
            <a:pPr marL="514350" indent="-514350" algn="just">
              <a:buFont typeface="+mj-lt"/>
              <a:buAutoNum type="arabicParenR" startAt="8"/>
            </a:pPr>
            <a:r>
              <a:rPr lang="uk-UA" dirty="0"/>
              <a:t>Звільнення персоналу; </a:t>
            </a:r>
          </a:p>
          <a:p>
            <a:pPr marL="514350" indent="-514350" algn="just">
              <a:buFont typeface="+mj-lt"/>
              <a:buAutoNum type="arabicParenR" startAt="8"/>
            </a:pPr>
            <a:r>
              <a:rPr lang="uk-UA" dirty="0"/>
              <a:t> Побудова та організація робіт; </a:t>
            </a:r>
          </a:p>
          <a:p>
            <a:pPr marL="514350" indent="-514350" algn="just">
              <a:buFont typeface="+mj-lt"/>
              <a:buAutoNum type="arabicParenR" startAt="8"/>
            </a:pPr>
            <a:r>
              <a:rPr lang="uk-UA" dirty="0"/>
              <a:t>Формування політики заробітної плати та соціальних послуг; </a:t>
            </a:r>
          </a:p>
          <a:p>
            <a:pPr marL="514350" indent="-514350" algn="just">
              <a:buFont typeface="+mj-lt"/>
              <a:buAutoNum type="arabicParenR" startAt="8"/>
            </a:pPr>
            <a:r>
              <a:rPr lang="uk-UA" dirty="0"/>
              <a:t>Управління витратами на персонал; </a:t>
            </a:r>
          </a:p>
          <a:p>
            <a:pPr marL="514350" indent="-514350" algn="just">
              <a:buFont typeface="+mj-lt"/>
              <a:buAutoNum type="arabicParenR" startAt="8"/>
            </a:pPr>
            <a:r>
              <a:rPr lang="uk-UA" dirty="0"/>
              <a:t> Управління конфліктами; </a:t>
            </a:r>
          </a:p>
          <a:p>
            <a:pPr marL="514350" indent="-514350" algn="just">
              <a:buFont typeface="+mj-lt"/>
              <a:buAutoNum type="arabicParenR" startAt="8"/>
            </a:pPr>
            <a:r>
              <a:rPr lang="uk-UA" dirty="0"/>
              <a:t> Управління ефективною системою мотивації та стимулювання праці; </a:t>
            </a:r>
          </a:p>
          <a:p>
            <a:pPr marL="514350" indent="-514350" algn="just">
              <a:buFont typeface="+mj-lt"/>
              <a:buAutoNum type="arabicParenR" startAt="8"/>
            </a:pPr>
            <a:r>
              <a:rPr lang="uk-UA" dirty="0"/>
              <a:t> Управління продуктивністю праці.</a:t>
            </a:r>
            <a:endParaRPr lang="ru-RU" dirty="0"/>
          </a:p>
        </p:txBody>
      </p:sp>
    </p:spTree>
    <p:extLst>
      <p:ext uri="{BB962C8B-B14F-4D97-AF65-F5344CB8AC3E}">
        <p14:creationId xmlns:p14="http://schemas.microsoft.com/office/powerpoint/2010/main" val="405208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4704"/>
            <a:ext cx="8229600" cy="1066800"/>
          </a:xfrm>
        </p:spPr>
        <p:txBody>
          <a:bodyPr>
            <a:normAutofit fontScale="90000"/>
          </a:bodyPr>
          <a:lstStyle/>
          <a:p>
            <a:pPr algn="ctr"/>
            <a:r>
              <a:rPr lang="uk-UA" b="1" dirty="0"/>
              <a:t>Система управління персоналом</a:t>
            </a:r>
            <a:endParaRPr lang="ru-RU" b="1" dirty="0"/>
          </a:p>
        </p:txBody>
      </p:sp>
      <p:sp>
        <p:nvSpPr>
          <p:cNvPr id="3" name="Содержимое 2"/>
          <p:cNvSpPr>
            <a:spLocks noGrp="1"/>
          </p:cNvSpPr>
          <p:nvPr>
            <p:ph idx="1"/>
          </p:nvPr>
        </p:nvSpPr>
        <p:spPr>
          <a:xfrm>
            <a:off x="395536" y="1772816"/>
            <a:ext cx="8229600" cy="4325112"/>
          </a:xfrm>
        </p:spPr>
        <p:txBody>
          <a:bodyPr/>
          <a:lstStyle/>
          <a:p>
            <a:pPr marL="0" algn="just">
              <a:buNone/>
            </a:pPr>
            <a:r>
              <a:rPr lang="uk-UA" dirty="0"/>
              <a:t>є елементом загальної системи управління, функціонування якої спрямовано на виконання конкретних видів діяльності з соціального, економічного, виробничого, організаційного та правового забезпечення інтересів організації та кожного її співробітника.</a:t>
            </a:r>
            <a:endParaRPr lang="ru-RU" dirty="0"/>
          </a:p>
        </p:txBody>
      </p:sp>
      <p:pic>
        <p:nvPicPr>
          <p:cNvPr id="4" name="Рисунок 3" descr="images8.jpg"/>
          <p:cNvPicPr>
            <a:picLocks noChangeAspect="1"/>
          </p:cNvPicPr>
          <p:nvPr/>
        </p:nvPicPr>
        <p:blipFill>
          <a:blip r:embed="rId2" cstate="print"/>
          <a:stretch>
            <a:fillRect/>
          </a:stretch>
        </p:blipFill>
        <p:spPr>
          <a:xfrm>
            <a:off x="2555776" y="4489875"/>
            <a:ext cx="4680520" cy="221104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8229600" cy="1143000"/>
          </a:xfrm>
        </p:spPr>
        <p:txBody>
          <a:bodyPr>
            <a:normAutofit/>
          </a:bodyPr>
          <a:lstStyle/>
          <a:p>
            <a:r>
              <a:rPr lang="uk-UA" sz="3200" b="1" dirty="0"/>
              <a:t>Структура системи </a:t>
            </a:r>
            <a:br>
              <a:rPr lang="uk-UA" sz="3200" b="1" dirty="0"/>
            </a:br>
            <a:r>
              <a:rPr lang="uk-UA" sz="3200" b="1" dirty="0"/>
              <a:t>управління персоналом організації</a:t>
            </a:r>
            <a:endParaRPr lang="ru-RU" sz="6000" b="1"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059441225"/>
              </p:ext>
            </p:extLst>
          </p:nvPr>
        </p:nvGraphicFramePr>
        <p:xfrm>
          <a:off x="0" y="1196753"/>
          <a:ext cx="9144000" cy="5449440"/>
        </p:xfrm>
        <a:graphic>
          <a:graphicData uri="http://schemas.openxmlformats.org/drawingml/2006/table">
            <a:tbl>
              <a:tblPr firstRow="1" bandRow="1">
                <a:tableStyleId>{5C22544A-7EE6-4342-B048-85BDC9FD1C3A}</a:tableStyleId>
              </a:tblPr>
              <a:tblGrid>
                <a:gridCol w="2548328">
                  <a:extLst>
                    <a:ext uri="{9D8B030D-6E8A-4147-A177-3AD203B41FA5}">
                      <a16:colId xmlns:a16="http://schemas.microsoft.com/office/drawing/2014/main" val="20000"/>
                    </a:ext>
                  </a:extLst>
                </a:gridCol>
                <a:gridCol w="6595672">
                  <a:extLst>
                    <a:ext uri="{9D8B030D-6E8A-4147-A177-3AD203B41FA5}">
                      <a16:colId xmlns:a16="http://schemas.microsoft.com/office/drawing/2014/main" val="20001"/>
                    </a:ext>
                  </a:extLst>
                </a:gridCol>
              </a:tblGrid>
              <a:tr h="417024">
                <a:tc>
                  <a:txBody>
                    <a:bodyPr/>
                    <a:lstStyle/>
                    <a:p>
                      <a:pPr algn="ctr"/>
                      <a:r>
                        <a:rPr lang="ru-RU" dirty="0" err="1"/>
                        <a:t>Підсистема</a:t>
                      </a:r>
                      <a:endParaRPr lang="ru-RU" dirty="0"/>
                    </a:p>
                  </a:txBody>
                  <a:tcPr/>
                </a:tc>
                <a:tc>
                  <a:txBody>
                    <a:bodyPr/>
                    <a:lstStyle/>
                    <a:p>
                      <a:pPr algn="ctr"/>
                      <a:r>
                        <a:rPr lang="ru-RU" dirty="0"/>
                        <a:t>Характеристика</a:t>
                      </a:r>
                    </a:p>
                  </a:txBody>
                  <a:tcPr/>
                </a:tc>
                <a:extLst>
                  <a:ext uri="{0D108BD9-81ED-4DB2-BD59-A6C34878D82A}">
                    <a16:rowId xmlns:a16="http://schemas.microsoft.com/office/drawing/2014/main" val="10000"/>
                  </a:ext>
                </a:extLst>
              </a:tr>
              <a:tr h="1527191">
                <a:tc>
                  <a:txBody>
                    <a:bodyPr/>
                    <a:lstStyle/>
                    <a:p>
                      <a:r>
                        <a:rPr lang="ru-RU" dirty="0"/>
                        <a:t>1.</a:t>
                      </a:r>
                      <a:r>
                        <a:rPr lang="ru-RU" baseline="0" dirty="0"/>
                        <a:t> </a:t>
                      </a:r>
                      <a:r>
                        <a:rPr lang="ru-RU" dirty="0" err="1"/>
                        <a:t>Підсистема</a:t>
                      </a:r>
                      <a:r>
                        <a:rPr lang="ru-RU" baseline="0" dirty="0"/>
                        <a:t> умов </a:t>
                      </a:r>
                      <a:r>
                        <a:rPr lang="ru-RU" baseline="0" dirty="0" err="1"/>
                        <a:t>праці</a:t>
                      </a:r>
                      <a:endParaRPr lang="ru-RU" dirty="0"/>
                    </a:p>
                  </a:txBody>
                  <a:tcPr/>
                </a:tc>
                <a:tc>
                  <a:txBody>
                    <a:bodyPr/>
                    <a:lstStyle/>
                    <a:p>
                      <a:pPr>
                        <a:buFont typeface="Arial" pitchFamily="34" charset="0"/>
                        <a:buChar char="•"/>
                      </a:pPr>
                      <a:r>
                        <a:rPr lang="uk-UA" dirty="0"/>
                        <a:t>Дотримання вимог психофізіології праці; </a:t>
                      </a:r>
                    </a:p>
                    <a:p>
                      <a:pPr>
                        <a:buFont typeface="Arial" pitchFamily="34" charset="0"/>
                        <a:buChar char="•"/>
                      </a:pPr>
                      <a:r>
                        <a:rPr lang="uk-UA" dirty="0"/>
                        <a:t>Дотримання вимог ергономіки праці; </a:t>
                      </a:r>
                    </a:p>
                    <a:p>
                      <a:pPr>
                        <a:buFont typeface="Arial" pitchFamily="34" charset="0"/>
                        <a:buChar char="•"/>
                      </a:pPr>
                      <a:r>
                        <a:rPr lang="uk-UA" dirty="0"/>
                        <a:t>Дотримання вимог технічної естетики; </a:t>
                      </a:r>
                    </a:p>
                    <a:p>
                      <a:pPr>
                        <a:buFont typeface="Arial" pitchFamily="34" charset="0"/>
                        <a:buChar char="•"/>
                      </a:pPr>
                      <a:r>
                        <a:rPr lang="uk-UA" dirty="0"/>
                        <a:t>Охорона праці та техніка безпеки; </a:t>
                      </a:r>
                    </a:p>
                    <a:p>
                      <a:pPr>
                        <a:buFont typeface="Arial" pitchFamily="34" charset="0"/>
                        <a:buChar char="•"/>
                      </a:pPr>
                      <a:r>
                        <a:rPr lang="uk-UA" dirty="0"/>
                        <a:t>Охорона довкілля.</a:t>
                      </a:r>
                      <a:endParaRPr lang="ru-RU" dirty="0"/>
                    </a:p>
                  </a:txBody>
                  <a:tcPr/>
                </a:tc>
                <a:extLst>
                  <a:ext uri="{0D108BD9-81ED-4DB2-BD59-A6C34878D82A}">
                    <a16:rowId xmlns:a16="http://schemas.microsoft.com/office/drawing/2014/main" val="10001"/>
                  </a:ext>
                </a:extLst>
              </a:tr>
              <a:tr h="2042185">
                <a:tc>
                  <a:txBody>
                    <a:bodyPr/>
                    <a:lstStyle/>
                    <a:p>
                      <a:r>
                        <a:rPr lang="ru-RU" dirty="0"/>
                        <a:t>2.</a:t>
                      </a:r>
                      <a:r>
                        <a:rPr lang="ru-RU" baseline="0" dirty="0"/>
                        <a:t> </a:t>
                      </a:r>
                      <a:r>
                        <a:rPr lang="uk-UA" dirty="0"/>
                        <a:t>Підсистема трудових відносин</a:t>
                      </a:r>
                      <a:endParaRPr lang="ru-RU" dirty="0"/>
                    </a:p>
                  </a:txBody>
                  <a:tcPr/>
                </a:tc>
                <a:tc>
                  <a:txBody>
                    <a:bodyPr/>
                    <a:lstStyle/>
                    <a:p>
                      <a:pPr>
                        <a:buFont typeface="Arial" pitchFamily="34" charset="0"/>
                        <a:buChar char="•"/>
                      </a:pPr>
                      <a:r>
                        <a:rPr lang="uk-UA" dirty="0"/>
                        <a:t>Аналіз та регулювання групових та міжособистісних відносин; </a:t>
                      </a:r>
                    </a:p>
                    <a:p>
                      <a:pPr>
                        <a:buFont typeface="Arial" pitchFamily="34" charset="0"/>
                        <a:buChar char="•"/>
                      </a:pPr>
                      <a:r>
                        <a:rPr lang="uk-UA" dirty="0"/>
                        <a:t>Аналіз та регулювання відносин керівництва; </a:t>
                      </a:r>
                    </a:p>
                    <a:p>
                      <a:pPr>
                        <a:buFont typeface="Arial" pitchFamily="34" charset="0"/>
                        <a:buChar char="•"/>
                      </a:pPr>
                      <a:r>
                        <a:rPr lang="uk-UA" dirty="0"/>
                        <a:t>Управління виробничими конфліктами та стресами; </a:t>
                      </a:r>
                    </a:p>
                    <a:p>
                      <a:pPr>
                        <a:buFont typeface="Arial" pitchFamily="34" charset="0"/>
                        <a:buChar char="•"/>
                      </a:pPr>
                      <a:r>
                        <a:rPr lang="uk-UA" dirty="0"/>
                        <a:t>Соціально-психологічна діагностика; </a:t>
                      </a:r>
                    </a:p>
                    <a:p>
                      <a:pPr>
                        <a:buFont typeface="Arial" pitchFamily="34" charset="0"/>
                        <a:buChar char="•"/>
                      </a:pPr>
                      <a:r>
                        <a:rPr lang="uk-UA" dirty="0"/>
                        <a:t>Дотримання етичних норм взаємовідносин; </a:t>
                      </a:r>
                    </a:p>
                    <a:p>
                      <a:pPr>
                        <a:buFont typeface="Arial" pitchFamily="34" charset="0"/>
                        <a:buChar char="•"/>
                      </a:pPr>
                      <a:r>
                        <a:rPr lang="uk-UA" dirty="0"/>
                        <a:t>Управління взаємодією із профспілками.</a:t>
                      </a:r>
                      <a:endParaRPr lang="ru-RU" dirty="0"/>
                    </a:p>
                  </a:txBody>
                  <a:tcPr/>
                </a:tc>
                <a:extLst>
                  <a:ext uri="{0D108BD9-81ED-4DB2-BD59-A6C34878D82A}">
                    <a16:rowId xmlns:a16="http://schemas.microsoft.com/office/drawing/2014/main" val="10002"/>
                  </a:ext>
                </a:extLst>
              </a:tr>
              <a:tr h="1336763">
                <a:tc>
                  <a:txBody>
                    <a:bodyPr/>
                    <a:lstStyle/>
                    <a:p>
                      <a:r>
                        <a:rPr lang="ru-RU" dirty="0"/>
                        <a:t>3.</a:t>
                      </a:r>
                      <a:r>
                        <a:rPr lang="ru-RU" baseline="0" dirty="0"/>
                        <a:t> </a:t>
                      </a:r>
                      <a:r>
                        <a:rPr lang="uk-UA" dirty="0"/>
                        <a:t>Підсистема оформлення та обліку персоналу</a:t>
                      </a:r>
                      <a:endParaRPr lang="ru-RU" dirty="0"/>
                    </a:p>
                  </a:txBody>
                  <a:tcPr/>
                </a:tc>
                <a:tc>
                  <a:txBody>
                    <a:bodyPr/>
                    <a:lstStyle/>
                    <a:p>
                      <a:pPr>
                        <a:buFont typeface="Arial" pitchFamily="34" charset="0"/>
                        <a:buChar char="•"/>
                      </a:pPr>
                      <a:r>
                        <a:rPr lang="uk-UA" dirty="0"/>
                        <a:t>Оформлення та облік прийому, звільнень та переміщень; </a:t>
                      </a:r>
                    </a:p>
                    <a:p>
                      <a:pPr>
                        <a:buFont typeface="Arial" pitchFamily="34" charset="0"/>
                        <a:buChar char="•"/>
                      </a:pPr>
                      <a:r>
                        <a:rPr lang="uk-UA" dirty="0"/>
                        <a:t>Інформаційне забезпечення системи кадрового управління; </a:t>
                      </a:r>
                    </a:p>
                    <a:p>
                      <a:pPr>
                        <a:buFont typeface="Arial" pitchFamily="34" charset="0"/>
                        <a:buChar char="•"/>
                      </a:pPr>
                      <a:r>
                        <a:rPr lang="uk-UA" dirty="0"/>
                        <a:t>Профорієнтація; </a:t>
                      </a:r>
                    </a:p>
                    <a:p>
                      <a:pPr>
                        <a:buFont typeface="Arial" pitchFamily="34" charset="0"/>
                        <a:buChar char="•"/>
                      </a:pPr>
                      <a:r>
                        <a:rPr lang="uk-UA" dirty="0"/>
                        <a:t>Забезпечення зайнятості.</a:t>
                      </a:r>
                      <a:endParaRPr lang="ru-RU"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421220189"/>
              </p:ext>
            </p:extLst>
          </p:nvPr>
        </p:nvGraphicFramePr>
        <p:xfrm>
          <a:off x="0" y="726440"/>
          <a:ext cx="9144000" cy="5857240"/>
        </p:xfrm>
        <a:graphic>
          <a:graphicData uri="http://schemas.openxmlformats.org/drawingml/2006/table">
            <a:tbl>
              <a:tblPr firstRow="1" bandRow="1">
                <a:tableStyleId>{5C22544A-7EE6-4342-B048-85BDC9FD1C3A}</a:tableStyleId>
              </a:tblPr>
              <a:tblGrid>
                <a:gridCol w="2644959">
                  <a:extLst>
                    <a:ext uri="{9D8B030D-6E8A-4147-A177-3AD203B41FA5}">
                      <a16:colId xmlns:a16="http://schemas.microsoft.com/office/drawing/2014/main" val="20000"/>
                    </a:ext>
                  </a:extLst>
                </a:gridCol>
                <a:gridCol w="6499041">
                  <a:extLst>
                    <a:ext uri="{9D8B030D-6E8A-4147-A177-3AD203B41FA5}">
                      <a16:colId xmlns:a16="http://schemas.microsoft.com/office/drawing/2014/main" val="20001"/>
                    </a:ext>
                  </a:extLst>
                </a:gridCol>
              </a:tblGrid>
              <a:tr h="370840">
                <a:tc>
                  <a:txBody>
                    <a:bodyPr/>
                    <a:lstStyle/>
                    <a:p>
                      <a:pPr algn="ctr"/>
                      <a:r>
                        <a:rPr lang="ru-RU" dirty="0" err="1"/>
                        <a:t>Підсистема</a:t>
                      </a:r>
                      <a:r>
                        <a:rPr lang="ru-RU" baseline="0" dirty="0"/>
                        <a:t> </a:t>
                      </a:r>
                      <a:endParaRPr lang="ru-RU" dirty="0"/>
                    </a:p>
                  </a:txBody>
                  <a:tcPr/>
                </a:tc>
                <a:tc>
                  <a:txBody>
                    <a:bodyPr/>
                    <a:lstStyle/>
                    <a:p>
                      <a:pPr algn="ctr"/>
                      <a:r>
                        <a:rPr lang="ru-RU" dirty="0"/>
                        <a:t>Характеристика</a:t>
                      </a:r>
                    </a:p>
                  </a:txBody>
                  <a:tcPr/>
                </a:tc>
                <a:extLst>
                  <a:ext uri="{0D108BD9-81ED-4DB2-BD59-A6C34878D82A}">
                    <a16:rowId xmlns:a16="http://schemas.microsoft.com/office/drawing/2014/main" val="10000"/>
                  </a:ext>
                </a:extLst>
              </a:tr>
              <a:tr h="370840">
                <a:tc>
                  <a:txBody>
                    <a:bodyPr/>
                    <a:lstStyle/>
                    <a:p>
                      <a:r>
                        <a:rPr lang="ru-RU" dirty="0"/>
                        <a:t>4.</a:t>
                      </a:r>
                      <a:r>
                        <a:rPr lang="ru-RU" baseline="0" dirty="0"/>
                        <a:t> </a:t>
                      </a:r>
                      <a:r>
                        <a:rPr lang="uk-UA" dirty="0"/>
                        <a:t>Підсистема планування, прогнозування та маркетингу персоналу</a:t>
                      </a:r>
                      <a:endParaRPr lang="ru-RU" dirty="0"/>
                    </a:p>
                  </a:txBody>
                  <a:tcPr/>
                </a:tc>
                <a:tc>
                  <a:txBody>
                    <a:bodyPr/>
                    <a:lstStyle/>
                    <a:p>
                      <a:pPr>
                        <a:buFont typeface="Arial" pitchFamily="34" charset="0"/>
                        <a:buChar char="•"/>
                      </a:pPr>
                      <a:r>
                        <a:rPr lang="uk-UA" dirty="0"/>
                        <a:t>Розробка стратегії УП;</a:t>
                      </a:r>
                    </a:p>
                    <a:p>
                      <a:pPr>
                        <a:buFont typeface="Arial" pitchFamily="34" charset="0"/>
                        <a:buChar char="•"/>
                      </a:pPr>
                      <a:r>
                        <a:rPr lang="uk-UA" dirty="0"/>
                        <a:t> Аналіз кадрового потенціалу;</a:t>
                      </a:r>
                    </a:p>
                    <a:p>
                      <a:pPr>
                        <a:buFont typeface="Arial" pitchFamily="34" charset="0"/>
                        <a:buChar char="•"/>
                      </a:pPr>
                      <a:r>
                        <a:rPr lang="uk-UA" dirty="0"/>
                        <a:t>Аналіз ринку праці, планування та прогнозування потреби в персоналі, організація реклами; </a:t>
                      </a:r>
                    </a:p>
                    <a:p>
                      <a:pPr>
                        <a:buFont typeface="Arial" pitchFamily="34" charset="0"/>
                        <a:buChar char="•"/>
                      </a:pPr>
                      <a:r>
                        <a:rPr lang="uk-UA" dirty="0"/>
                        <a:t>Планування кадрів; </a:t>
                      </a:r>
                    </a:p>
                    <a:p>
                      <a:pPr>
                        <a:buFont typeface="Arial" pitchFamily="34" charset="0"/>
                        <a:buChar char="•"/>
                      </a:pPr>
                      <a:r>
                        <a:rPr lang="uk-UA" dirty="0"/>
                        <a:t>Взаємозв'язок із зовнішніми джерелами, що забезпечують організацію кадрами; </a:t>
                      </a:r>
                    </a:p>
                    <a:p>
                      <a:pPr>
                        <a:buFont typeface="Arial" pitchFamily="34" charset="0"/>
                        <a:buChar char="•"/>
                      </a:pPr>
                      <a:r>
                        <a:rPr lang="uk-UA" dirty="0"/>
                        <a:t>Оцінка кандидатів на посаду; </a:t>
                      </a:r>
                    </a:p>
                    <a:p>
                      <a:pPr>
                        <a:buFont typeface="Arial" pitchFamily="34" charset="0"/>
                        <a:buChar char="•"/>
                      </a:pPr>
                      <a:r>
                        <a:rPr lang="uk-UA" dirty="0"/>
                        <a:t>Поточна оцінка кадрів.</a:t>
                      </a:r>
                      <a:endParaRPr lang="ru-RU" dirty="0"/>
                    </a:p>
                  </a:txBody>
                  <a:tcPr/>
                </a:tc>
                <a:extLst>
                  <a:ext uri="{0D108BD9-81ED-4DB2-BD59-A6C34878D82A}">
                    <a16:rowId xmlns:a16="http://schemas.microsoft.com/office/drawing/2014/main" val="10001"/>
                  </a:ext>
                </a:extLst>
              </a:tr>
              <a:tr h="370840">
                <a:tc>
                  <a:txBody>
                    <a:bodyPr/>
                    <a:lstStyle/>
                    <a:p>
                      <a:r>
                        <a:rPr lang="ru-RU" dirty="0"/>
                        <a:t>5.</a:t>
                      </a:r>
                      <a:r>
                        <a:rPr lang="ru-RU" baseline="0" dirty="0"/>
                        <a:t> </a:t>
                      </a:r>
                      <a:r>
                        <a:rPr lang="uk-UA" dirty="0"/>
                        <a:t>Підсистема розвитку персоналу</a:t>
                      </a:r>
                      <a:endParaRPr lang="ru-RU" dirty="0"/>
                    </a:p>
                  </a:txBody>
                  <a:tcPr/>
                </a:tc>
                <a:tc>
                  <a:txBody>
                    <a:bodyPr/>
                    <a:lstStyle/>
                    <a:p>
                      <a:pPr>
                        <a:buFont typeface="Arial" pitchFamily="34" charset="0"/>
                        <a:buChar char="•"/>
                      </a:pPr>
                      <a:r>
                        <a:rPr lang="uk-UA" dirty="0"/>
                        <a:t>Технічне та професійне навчання; </a:t>
                      </a:r>
                    </a:p>
                    <a:p>
                      <a:pPr>
                        <a:buFont typeface="Arial" pitchFamily="34" charset="0"/>
                        <a:buChar char="•"/>
                      </a:pPr>
                      <a:r>
                        <a:rPr lang="uk-UA" dirty="0"/>
                        <a:t>Перепідготовка та підвищення кваліфікації; </a:t>
                      </a:r>
                    </a:p>
                    <a:p>
                      <a:pPr>
                        <a:buFont typeface="Arial" pitchFamily="34" charset="0"/>
                        <a:buChar char="•"/>
                      </a:pPr>
                      <a:r>
                        <a:rPr lang="uk-UA" dirty="0"/>
                        <a:t>Робота із кадровим резервом; </a:t>
                      </a:r>
                    </a:p>
                    <a:p>
                      <a:pPr>
                        <a:buFont typeface="Arial" pitchFamily="34" charset="0"/>
                        <a:buChar char="•"/>
                      </a:pPr>
                      <a:r>
                        <a:rPr lang="uk-UA" dirty="0"/>
                        <a:t>Планування та контроль ділової кар'єри;</a:t>
                      </a:r>
                    </a:p>
                    <a:p>
                      <a:pPr>
                        <a:buFont typeface="Arial" pitchFamily="34" charset="0"/>
                        <a:buChar char="•"/>
                      </a:pPr>
                      <a:r>
                        <a:rPr lang="uk-UA" dirty="0"/>
                        <a:t> Професійна та соціально-психологічна адаптація.</a:t>
                      </a:r>
                      <a:endParaRPr lang="ru-RU" dirty="0"/>
                    </a:p>
                  </a:txBody>
                  <a:tcPr/>
                </a:tc>
                <a:extLst>
                  <a:ext uri="{0D108BD9-81ED-4DB2-BD59-A6C34878D82A}">
                    <a16:rowId xmlns:a16="http://schemas.microsoft.com/office/drawing/2014/main" val="10002"/>
                  </a:ext>
                </a:extLst>
              </a:tr>
              <a:tr h="370840">
                <a:tc>
                  <a:txBody>
                    <a:bodyPr/>
                    <a:lstStyle/>
                    <a:p>
                      <a:r>
                        <a:rPr lang="ru-RU" dirty="0"/>
                        <a:t>6.</a:t>
                      </a:r>
                      <a:r>
                        <a:rPr lang="ru-RU" baseline="0" dirty="0"/>
                        <a:t> </a:t>
                      </a:r>
                      <a:r>
                        <a:rPr lang="uk-UA" dirty="0"/>
                        <a:t>Підсистема аналізу та розвитку засобів стимулювання та мотивації праці</a:t>
                      </a:r>
                      <a:endParaRPr lang="ru-RU" dirty="0"/>
                    </a:p>
                  </a:txBody>
                  <a:tcPr/>
                </a:tc>
                <a:tc>
                  <a:txBody>
                    <a:bodyPr/>
                    <a:lstStyle/>
                    <a:p>
                      <a:pPr>
                        <a:buFont typeface="Arial" pitchFamily="34" charset="0"/>
                        <a:buChar char="•"/>
                      </a:pPr>
                      <a:r>
                        <a:rPr lang="uk-UA" dirty="0"/>
                        <a:t>Нормування та тарифікація трудового процесу; </a:t>
                      </a:r>
                    </a:p>
                    <a:p>
                      <a:pPr>
                        <a:buFont typeface="Arial" pitchFamily="34" charset="0"/>
                        <a:buChar char="•"/>
                      </a:pPr>
                      <a:r>
                        <a:rPr lang="uk-UA" dirty="0"/>
                        <a:t>Розробка систем оплати праці; </a:t>
                      </a:r>
                    </a:p>
                    <a:p>
                      <a:pPr>
                        <a:buFont typeface="Arial" pitchFamily="34" charset="0"/>
                        <a:buChar char="•"/>
                      </a:pPr>
                      <a:r>
                        <a:rPr lang="uk-UA" dirty="0"/>
                        <a:t>Використання коштів морального заохочення; </a:t>
                      </a:r>
                    </a:p>
                    <a:p>
                      <a:pPr>
                        <a:buFont typeface="Arial" pitchFamily="34" charset="0"/>
                        <a:buChar char="•"/>
                      </a:pPr>
                      <a:r>
                        <a:rPr lang="uk-UA" dirty="0"/>
                        <a:t>Розробка форм участі у прибутках та капіталі;</a:t>
                      </a:r>
                    </a:p>
                    <a:p>
                      <a:pPr>
                        <a:buFont typeface="Arial" pitchFamily="34" charset="0"/>
                        <a:buChar char="•"/>
                      </a:pPr>
                      <a:r>
                        <a:rPr lang="uk-UA" dirty="0"/>
                        <a:t> Управління трудовою мотивацією.</a:t>
                      </a:r>
                      <a:endParaRPr lang="ru-RU"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323597606"/>
              </p:ext>
            </p:extLst>
          </p:nvPr>
        </p:nvGraphicFramePr>
        <p:xfrm>
          <a:off x="0" y="764704"/>
          <a:ext cx="9144000" cy="4211320"/>
        </p:xfrm>
        <a:graphic>
          <a:graphicData uri="http://schemas.openxmlformats.org/drawingml/2006/table">
            <a:tbl>
              <a:tblPr firstRow="1" bandRow="1">
                <a:tableStyleId>{5C22544A-7EE6-4342-B048-85BDC9FD1C3A}</a:tableStyleId>
              </a:tblPr>
              <a:tblGrid>
                <a:gridCol w="2342678">
                  <a:extLst>
                    <a:ext uri="{9D8B030D-6E8A-4147-A177-3AD203B41FA5}">
                      <a16:colId xmlns:a16="http://schemas.microsoft.com/office/drawing/2014/main" val="20000"/>
                    </a:ext>
                  </a:extLst>
                </a:gridCol>
                <a:gridCol w="6801322">
                  <a:extLst>
                    <a:ext uri="{9D8B030D-6E8A-4147-A177-3AD203B41FA5}">
                      <a16:colId xmlns:a16="http://schemas.microsoft.com/office/drawing/2014/main" val="20001"/>
                    </a:ext>
                  </a:extLst>
                </a:gridCol>
              </a:tblGrid>
              <a:tr h="370840">
                <a:tc>
                  <a:txBody>
                    <a:bodyPr/>
                    <a:lstStyle/>
                    <a:p>
                      <a:pPr algn="ctr"/>
                      <a:r>
                        <a:rPr lang="ru-RU" dirty="0" err="1"/>
                        <a:t>Підсистема</a:t>
                      </a:r>
                      <a:endParaRPr lang="ru-RU" dirty="0"/>
                    </a:p>
                  </a:txBody>
                  <a:tcPr/>
                </a:tc>
                <a:tc>
                  <a:txBody>
                    <a:bodyPr/>
                    <a:lstStyle/>
                    <a:p>
                      <a:pPr algn="ctr"/>
                      <a:r>
                        <a:rPr lang="ru-RU" dirty="0"/>
                        <a:t>Характеристика</a:t>
                      </a:r>
                    </a:p>
                  </a:txBody>
                  <a:tcPr/>
                </a:tc>
                <a:extLst>
                  <a:ext uri="{0D108BD9-81ED-4DB2-BD59-A6C34878D82A}">
                    <a16:rowId xmlns:a16="http://schemas.microsoft.com/office/drawing/2014/main" val="10000"/>
                  </a:ext>
                </a:extLst>
              </a:tr>
              <a:tr h="370840">
                <a:tc>
                  <a:txBody>
                    <a:bodyPr/>
                    <a:lstStyle/>
                    <a:p>
                      <a:r>
                        <a:rPr lang="ru-RU" dirty="0"/>
                        <a:t>7.</a:t>
                      </a:r>
                      <a:r>
                        <a:rPr lang="ru-RU" baseline="0" dirty="0"/>
                        <a:t> </a:t>
                      </a:r>
                      <a:r>
                        <a:rPr lang="uk-UA" dirty="0"/>
                        <a:t>Підсистема юридичних послуг</a:t>
                      </a:r>
                      <a:endParaRPr lang="ru-RU" dirty="0"/>
                    </a:p>
                  </a:txBody>
                  <a:tcPr/>
                </a:tc>
                <a:tc>
                  <a:txBody>
                    <a:bodyPr/>
                    <a:lstStyle/>
                    <a:p>
                      <a:pPr>
                        <a:buFont typeface="Arial" pitchFamily="34" charset="0"/>
                        <a:buChar char="•"/>
                      </a:pPr>
                      <a:r>
                        <a:rPr lang="uk-UA" dirty="0"/>
                        <a:t>Вирішення правових питань трудових відносин;</a:t>
                      </a:r>
                    </a:p>
                    <a:p>
                      <a:pPr>
                        <a:buFont typeface="Arial" pitchFamily="34" charset="0"/>
                        <a:buChar char="•"/>
                      </a:pPr>
                      <a:r>
                        <a:rPr lang="uk-UA" dirty="0"/>
                        <a:t> Погодження розпорядчих документів щодо УП; </a:t>
                      </a:r>
                    </a:p>
                    <a:p>
                      <a:pPr>
                        <a:buFont typeface="Arial" pitchFamily="34" charset="0"/>
                        <a:buChar char="•"/>
                      </a:pPr>
                      <a:r>
                        <a:rPr lang="uk-UA" dirty="0"/>
                        <a:t>Вирішення правових питань господарської діяльності.</a:t>
                      </a:r>
                      <a:endParaRPr lang="ru-RU" dirty="0"/>
                    </a:p>
                  </a:txBody>
                  <a:tcPr/>
                </a:tc>
                <a:extLst>
                  <a:ext uri="{0D108BD9-81ED-4DB2-BD59-A6C34878D82A}">
                    <a16:rowId xmlns:a16="http://schemas.microsoft.com/office/drawing/2014/main" val="10001"/>
                  </a:ext>
                </a:extLst>
              </a:tr>
              <a:tr h="370840">
                <a:tc>
                  <a:txBody>
                    <a:bodyPr/>
                    <a:lstStyle/>
                    <a:p>
                      <a:r>
                        <a:rPr lang="ru-RU" dirty="0"/>
                        <a:t>8.</a:t>
                      </a:r>
                      <a:r>
                        <a:rPr lang="ru-RU" baseline="0" dirty="0"/>
                        <a:t> </a:t>
                      </a:r>
                      <a:r>
                        <a:rPr lang="uk-UA" dirty="0"/>
                        <a:t>Підсистема розвитку соціальної інфраструктури</a:t>
                      </a:r>
                      <a:endParaRPr lang="ru-RU" dirty="0"/>
                    </a:p>
                  </a:txBody>
                  <a:tcPr/>
                </a:tc>
                <a:tc>
                  <a:txBody>
                    <a:bodyPr/>
                    <a:lstStyle/>
                    <a:p>
                      <a:pPr>
                        <a:buFont typeface="Arial" pitchFamily="34" charset="0"/>
                        <a:buChar char="•"/>
                      </a:pPr>
                      <a:r>
                        <a:rPr lang="uk-UA" dirty="0"/>
                        <a:t>Організація громадського харчування; </a:t>
                      </a:r>
                    </a:p>
                    <a:p>
                      <a:pPr>
                        <a:buFont typeface="Arial" pitchFamily="34" charset="0"/>
                        <a:buChar char="•"/>
                      </a:pPr>
                      <a:r>
                        <a:rPr lang="uk-UA" dirty="0"/>
                        <a:t>Управління житлово-побутовим обслуговуванням; </a:t>
                      </a:r>
                    </a:p>
                    <a:p>
                      <a:pPr>
                        <a:buFont typeface="Arial" pitchFamily="34" charset="0"/>
                        <a:buChar char="•"/>
                      </a:pPr>
                      <a:r>
                        <a:rPr lang="uk-UA" dirty="0"/>
                        <a:t>Розвиток культури та </a:t>
                      </a:r>
                      <a:r>
                        <a:rPr lang="uk-UA" dirty="0" err="1"/>
                        <a:t>фіз</a:t>
                      </a:r>
                      <a:r>
                        <a:rPr lang="uk-UA" dirty="0"/>
                        <a:t>. виховання; </a:t>
                      </a:r>
                    </a:p>
                    <a:p>
                      <a:pPr>
                        <a:buFont typeface="Arial" pitchFamily="34" charset="0"/>
                        <a:buChar char="•"/>
                      </a:pPr>
                      <a:r>
                        <a:rPr lang="uk-UA" dirty="0"/>
                        <a:t>Забезпечення охорони здоров'я та відпочинку;</a:t>
                      </a:r>
                    </a:p>
                    <a:p>
                      <a:pPr>
                        <a:buFont typeface="Arial" pitchFamily="34" charset="0"/>
                        <a:buChar char="•"/>
                      </a:pPr>
                      <a:r>
                        <a:rPr lang="uk-UA" dirty="0"/>
                        <a:t> Забезпечення дитячими установами; </a:t>
                      </a:r>
                    </a:p>
                    <a:p>
                      <a:pPr>
                        <a:buFont typeface="Arial" pitchFamily="34" charset="0"/>
                        <a:buChar char="•"/>
                      </a:pPr>
                      <a:r>
                        <a:rPr lang="uk-UA" dirty="0"/>
                        <a:t>Управління соціальними конфліктами та стресами.</a:t>
                      </a:r>
                      <a:endParaRPr lang="ru-RU" dirty="0"/>
                    </a:p>
                  </a:txBody>
                  <a:tcPr/>
                </a:tc>
                <a:extLst>
                  <a:ext uri="{0D108BD9-81ED-4DB2-BD59-A6C34878D82A}">
                    <a16:rowId xmlns:a16="http://schemas.microsoft.com/office/drawing/2014/main" val="10002"/>
                  </a:ext>
                </a:extLst>
              </a:tr>
              <a:tr h="263976">
                <a:tc>
                  <a:txBody>
                    <a:bodyPr/>
                    <a:lstStyle/>
                    <a:p>
                      <a:r>
                        <a:rPr lang="ru-RU" dirty="0"/>
                        <a:t>9. </a:t>
                      </a:r>
                      <a:r>
                        <a:rPr lang="uk-UA" dirty="0"/>
                        <a:t>Підсистема розробки оргструктур управління</a:t>
                      </a:r>
                      <a:endParaRPr lang="ru-RU" dirty="0"/>
                    </a:p>
                  </a:txBody>
                  <a:tcPr/>
                </a:tc>
                <a:tc>
                  <a:txBody>
                    <a:bodyPr/>
                    <a:lstStyle/>
                    <a:p>
                      <a:pPr>
                        <a:buFont typeface="Arial" pitchFamily="34" charset="0"/>
                        <a:buChar char="•"/>
                      </a:pPr>
                      <a:r>
                        <a:rPr lang="uk-UA" dirty="0"/>
                        <a:t>Аналіз оргструктури управління, що склалася; </a:t>
                      </a:r>
                    </a:p>
                    <a:p>
                      <a:pPr>
                        <a:buFont typeface="Arial" pitchFamily="34" charset="0"/>
                        <a:buChar char="•"/>
                      </a:pPr>
                      <a:r>
                        <a:rPr lang="uk-UA" dirty="0" err="1"/>
                        <a:t>Проєктування</a:t>
                      </a:r>
                      <a:r>
                        <a:rPr lang="uk-UA" dirty="0"/>
                        <a:t> оргструктури управління; </a:t>
                      </a:r>
                    </a:p>
                    <a:p>
                      <a:pPr>
                        <a:buFont typeface="Arial" pitchFamily="34" charset="0"/>
                        <a:buChar char="•"/>
                      </a:pPr>
                      <a:r>
                        <a:rPr lang="uk-UA" dirty="0"/>
                        <a:t>Розробка штатного розкладу; </a:t>
                      </a:r>
                    </a:p>
                    <a:p>
                      <a:pPr>
                        <a:buFont typeface="Arial" pitchFamily="34" charset="0"/>
                        <a:buChar char="•"/>
                      </a:pPr>
                      <a:r>
                        <a:rPr lang="uk-UA" dirty="0"/>
                        <a:t>Побудова нової оргструктури управління.</a:t>
                      </a:r>
                      <a:endParaRPr lang="ru-RU"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066800"/>
          </a:xfrm>
        </p:spPr>
        <p:txBody>
          <a:bodyPr>
            <a:normAutofit/>
          </a:bodyPr>
          <a:lstStyle/>
          <a:p>
            <a:r>
              <a:rPr lang="ru-RU" dirty="0" err="1"/>
              <a:t>Принципи</a:t>
            </a:r>
            <a:r>
              <a:rPr lang="ru-RU" dirty="0"/>
              <a:t> </a:t>
            </a:r>
            <a:r>
              <a:rPr lang="ru-RU" dirty="0" err="1"/>
              <a:t>управління</a:t>
            </a:r>
            <a:r>
              <a:rPr lang="ru-RU" dirty="0"/>
              <a:t> персоналом</a:t>
            </a:r>
          </a:p>
        </p:txBody>
      </p:sp>
      <p:sp>
        <p:nvSpPr>
          <p:cNvPr id="3" name="Содержимое 2"/>
          <p:cNvSpPr>
            <a:spLocks noGrp="1"/>
          </p:cNvSpPr>
          <p:nvPr>
            <p:ph idx="1"/>
          </p:nvPr>
        </p:nvSpPr>
        <p:spPr>
          <a:xfrm>
            <a:off x="323528" y="1529408"/>
            <a:ext cx="8229600" cy="5328592"/>
          </a:xfrm>
        </p:spPr>
        <p:txBody>
          <a:bodyPr>
            <a:normAutofit fontScale="92500" lnSpcReduction="20000"/>
          </a:bodyPr>
          <a:lstStyle/>
          <a:p>
            <a:r>
              <a:rPr lang="ru-RU" b="1" u="sng" dirty="0" err="1"/>
              <a:t>Загальні</a:t>
            </a:r>
            <a:r>
              <a:rPr lang="ru-RU" b="1" u="sng" dirty="0"/>
              <a:t>: </a:t>
            </a:r>
          </a:p>
          <a:p>
            <a:pPr marL="514350" indent="-514350">
              <a:buFont typeface="+mj-lt"/>
              <a:buAutoNum type="alphaLcParenR"/>
            </a:pPr>
            <a:r>
              <a:rPr lang="uk-UA" dirty="0"/>
              <a:t>принцип системності; </a:t>
            </a:r>
          </a:p>
          <a:p>
            <a:pPr marL="514350" indent="-514350">
              <a:buFont typeface="+mj-lt"/>
              <a:buAutoNum type="alphaLcParenR"/>
            </a:pPr>
            <a:r>
              <a:rPr lang="uk-UA" dirty="0"/>
              <a:t>принцип науковості; </a:t>
            </a:r>
          </a:p>
          <a:p>
            <a:pPr marL="514350" indent="-514350">
              <a:buFont typeface="+mj-lt"/>
              <a:buAutoNum type="alphaLcParenR"/>
            </a:pPr>
            <a:r>
              <a:rPr lang="uk-UA" dirty="0"/>
              <a:t>принцип ієрархічності; </a:t>
            </a:r>
          </a:p>
          <a:p>
            <a:pPr marL="514350" indent="-514350">
              <a:buFont typeface="+mj-lt"/>
              <a:buAutoNum type="alphaLcParenR"/>
            </a:pPr>
            <a:r>
              <a:rPr lang="uk-UA" dirty="0"/>
              <a:t>принцип дисциплінованості; </a:t>
            </a:r>
          </a:p>
          <a:p>
            <a:pPr marL="514350" indent="-514350">
              <a:buFont typeface="+mj-lt"/>
              <a:buAutoNum type="alphaLcParenR"/>
            </a:pPr>
            <a:r>
              <a:rPr lang="uk-UA" dirty="0"/>
              <a:t>принцип перспективності; </a:t>
            </a:r>
          </a:p>
          <a:p>
            <a:pPr marL="514350" indent="-514350">
              <a:buFont typeface="+mj-lt"/>
              <a:buAutoNum type="alphaLcParenR"/>
            </a:pPr>
            <a:r>
              <a:rPr lang="uk-UA" dirty="0"/>
              <a:t>принцип єдиноначальності; </a:t>
            </a:r>
          </a:p>
          <a:p>
            <a:pPr marL="514350" indent="-514350">
              <a:buFont typeface="+mj-lt"/>
              <a:buAutoNum type="alphaLcParenR"/>
            </a:pPr>
            <a:r>
              <a:rPr lang="uk-UA" dirty="0"/>
              <a:t>принцип економічності; </a:t>
            </a:r>
          </a:p>
          <a:p>
            <a:pPr marL="514350" indent="-514350">
              <a:buFont typeface="+mj-lt"/>
              <a:buAutoNum type="alphaLcParenR"/>
            </a:pPr>
            <a:r>
              <a:rPr lang="uk-UA" dirty="0"/>
              <a:t>принцип відповідальності; </a:t>
            </a:r>
          </a:p>
          <a:p>
            <a:pPr marL="514350" indent="-514350">
              <a:buFont typeface="+mj-lt"/>
              <a:buAutoNum type="alphaLcParenR"/>
            </a:pPr>
            <a:r>
              <a:rPr lang="uk-UA" dirty="0"/>
              <a:t>принцип цілеспрямованості; </a:t>
            </a:r>
          </a:p>
          <a:p>
            <a:pPr marL="514350" indent="-514350">
              <a:buFont typeface="+mj-lt"/>
              <a:buAutoNum type="alphaLcParenR"/>
            </a:pPr>
            <a:r>
              <a:rPr lang="uk-UA" dirty="0"/>
              <a:t>принцип компетентності; </a:t>
            </a:r>
          </a:p>
          <a:p>
            <a:pPr marL="514350" indent="-514350">
              <a:buFont typeface="+mj-lt"/>
              <a:buAutoNum type="alphaLcParenR"/>
            </a:pPr>
            <a:r>
              <a:rPr lang="uk-UA" dirty="0"/>
              <a:t>принцип зворотного зв'язку; </a:t>
            </a:r>
          </a:p>
          <a:p>
            <a:pPr marL="514350" indent="-514350">
              <a:buFont typeface="+mj-lt"/>
              <a:buAutoNum type="alphaLcParenR"/>
            </a:pPr>
            <a:r>
              <a:rPr lang="uk-UA" dirty="0"/>
              <a:t>принцип </a:t>
            </a:r>
            <a:r>
              <a:rPr lang="uk-UA" dirty="0" err="1"/>
              <a:t>інноваційності</a:t>
            </a:r>
            <a:r>
              <a:rPr lang="uk-UA" dirty="0"/>
              <a:t>; </a:t>
            </a:r>
          </a:p>
          <a:p>
            <a:pPr marL="514350" indent="-514350">
              <a:buFont typeface="+mj-lt"/>
              <a:buAutoNum type="alphaLcParenR"/>
            </a:pPr>
            <a:r>
              <a:rPr lang="uk-UA" dirty="0"/>
              <a:t>принцип інформативності.</a:t>
            </a:r>
            <a:endParaRPr lang="ru-RU" dirty="0"/>
          </a:p>
        </p:txBody>
      </p:sp>
      <p:pic>
        <p:nvPicPr>
          <p:cNvPr id="4" name="Рисунок 3" descr="images9.jpg"/>
          <p:cNvPicPr>
            <a:picLocks noChangeAspect="1"/>
          </p:cNvPicPr>
          <p:nvPr/>
        </p:nvPicPr>
        <p:blipFill>
          <a:blip r:embed="rId2" cstate="print"/>
          <a:stretch>
            <a:fillRect/>
          </a:stretch>
        </p:blipFill>
        <p:spPr>
          <a:xfrm>
            <a:off x="5796137" y="3501008"/>
            <a:ext cx="3347864" cy="223224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err="1"/>
              <a:t>Принципи</a:t>
            </a:r>
            <a:r>
              <a:rPr lang="ru-RU" dirty="0"/>
              <a:t> </a:t>
            </a:r>
            <a:r>
              <a:rPr lang="ru-RU" dirty="0" err="1"/>
              <a:t>управління</a:t>
            </a:r>
            <a:r>
              <a:rPr lang="ru-RU" dirty="0"/>
              <a:t> персоналом</a:t>
            </a:r>
          </a:p>
        </p:txBody>
      </p:sp>
      <p:sp>
        <p:nvSpPr>
          <p:cNvPr id="3" name="Содержимое 2"/>
          <p:cNvSpPr>
            <a:spLocks noGrp="1"/>
          </p:cNvSpPr>
          <p:nvPr>
            <p:ph idx="1"/>
          </p:nvPr>
        </p:nvSpPr>
        <p:spPr/>
        <p:txBody>
          <a:bodyPr/>
          <a:lstStyle/>
          <a:p>
            <a:r>
              <a:rPr lang="ru-RU" b="1" u="sng" dirty="0" err="1"/>
              <a:t>Функціональні</a:t>
            </a:r>
            <a:r>
              <a:rPr lang="ru-RU" b="1" u="sng" dirty="0"/>
              <a:t>:</a:t>
            </a:r>
          </a:p>
          <a:p>
            <a:pPr marL="514350" indent="-514350">
              <a:buFont typeface="+mj-lt"/>
              <a:buAutoNum type="alphaLcParenR"/>
            </a:pPr>
            <a:r>
              <a:rPr lang="uk-UA" dirty="0"/>
              <a:t>принцип плановості; </a:t>
            </a:r>
          </a:p>
          <a:p>
            <a:pPr marL="514350" indent="-514350">
              <a:buFont typeface="+mj-lt"/>
              <a:buAutoNum type="alphaLcParenR"/>
            </a:pPr>
            <a:r>
              <a:rPr lang="uk-UA" dirty="0"/>
              <a:t>принцип узгодження; </a:t>
            </a:r>
          </a:p>
          <a:p>
            <a:pPr marL="514350" indent="-514350">
              <a:buFont typeface="+mj-lt"/>
              <a:buAutoNum type="alphaLcParenR"/>
            </a:pPr>
            <a:r>
              <a:rPr lang="uk-UA" dirty="0"/>
              <a:t>принцип мотивації; </a:t>
            </a:r>
          </a:p>
          <a:p>
            <a:pPr marL="514350" indent="-514350">
              <a:buFont typeface="+mj-lt"/>
              <a:buAutoNum type="alphaLcParenR"/>
            </a:pPr>
            <a:r>
              <a:rPr lang="uk-UA" dirty="0"/>
              <a:t>принцип контролю; </a:t>
            </a:r>
          </a:p>
          <a:p>
            <a:pPr marL="514350" indent="-514350">
              <a:buFont typeface="+mj-lt"/>
              <a:buAutoNum type="alphaLcParenR"/>
            </a:pPr>
            <a:r>
              <a:rPr lang="uk-UA" dirty="0"/>
              <a:t>принцип гнучкості.</a:t>
            </a:r>
            <a:endParaRPr lang="ru-RU" dirty="0"/>
          </a:p>
        </p:txBody>
      </p:sp>
      <p:pic>
        <p:nvPicPr>
          <p:cNvPr id="4" name="Рисунок 3" descr="images16.jpg"/>
          <p:cNvPicPr>
            <a:picLocks noChangeAspect="1"/>
          </p:cNvPicPr>
          <p:nvPr/>
        </p:nvPicPr>
        <p:blipFill>
          <a:blip r:embed="rId2" cstate="print"/>
          <a:stretch>
            <a:fillRect/>
          </a:stretch>
        </p:blipFill>
        <p:spPr>
          <a:xfrm>
            <a:off x="5436096" y="2492896"/>
            <a:ext cx="3462224" cy="208823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err="1"/>
              <a:t>Принципи</a:t>
            </a:r>
            <a:r>
              <a:rPr lang="ru-RU" dirty="0"/>
              <a:t> </a:t>
            </a:r>
            <a:r>
              <a:rPr lang="ru-RU" dirty="0" err="1"/>
              <a:t>управління</a:t>
            </a:r>
            <a:r>
              <a:rPr lang="ru-RU" dirty="0"/>
              <a:t> персоналом</a:t>
            </a:r>
          </a:p>
        </p:txBody>
      </p:sp>
      <p:sp>
        <p:nvSpPr>
          <p:cNvPr id="3" name="Содержимое 2"/>
          <p:cNvSpPr>
            <a:spLocks noGrp="1"/>
          </p:cNvSpPr>
          <p:nvPr>
            <p:ph idx="1"/>
          </p:nvPr>
        </p:nvSpPr>
        <p:spPr/>
        <p:txBody>
          <a:bodyPr/>
          <a:lstStyle/>
          <a:p>
            <a:r>
              <a:rPr lang="ru-RU" b="1" u="sng" dirty="0"/>
              <a:t>Морально-</a:t>
            </a:r>
            <a:r>
              <a:rPr lang="ru-RU" b="1" u="sng" dirty="0" err="1"/>
              <a:t>етичні</a:t>
            </a:r>
            <a:r>
              <a:rPr lang="ru-RU" b="1" u="sng" dirty="0"/>
              <a:t>:</a:t>
            </a:r>
          </a:p>
          <a:p>
            <a:pPr marL="514350" indent="-514350">
              <a:buFont typeface="+mj-lt"/>
              <a:buAutoNum type="alphaLcParenR"/>
            </a:pPr>
            <a:r>
              <a:rPr lang="uk-UA" dirty="0"/>
              <a:t>принцип гуманізму; </a:t>
            </a:r>
          </a:p>
          <a:p>
            <a:pPr marL="514350" indent="-514350">
              <a:buFont typeface="+mj-lt"/>
              <a:buAutoNum type="alphaLcParenR"/>
            </a:pPr>
            <a:r>
              <a:rPr lang="uk-UA" dirty="0"/>
              <a:t>принцип відкритості; </a:t>
            </a:r>
          </a:p>
          <a:p>
            <a:pPr marL="514350" indent="-514350">
              <a:buFont typeface="+mj-lt"/>
              <a:buAutoNum type="alphaLcParenR"/>
            </a:pPr>
            <a:r>
              <a:rPr lang="uk-UA" dirty="0"/>
              <a:t>принцип взаємоповаги; </a:t>
            </a:r>
          </a:p>
          <a:p>
            <a:pPr marL="514350" indent="-514350">
              <a:buFont typeface="+mj-lt"/>
              <a:buAutoNum type="alphaLcParenR"/>
            </a:pPr>
            <a:r>
              <a:rPr lang="uk-UA" dirty="0"/>
              <a:t>принцип справедливості.</a:t>
            </a:r>
            <a:endParaRPr lang="ru-RU" dirty="0"/>
          </a:p>
        </p:txBody>
      </p:sp>
      <p:pic>
        <p:nvPicPr>
          <p:cNvPr id="4" name="Рисунок 3" descr="index4.jpg"/>
          <p:cNvPicPr>
            <a:picLocks noChangeAspect="1"/>
          </p:cNvPicPr>
          <p:nvPr/>
        </p:nvPicPr>
        <p:blipFill>
          <a:blip r:embed="rId2" cstate="print"/>
          <a:stretch>
            <a:fillRect/>
          </a:stretch>
        </p:blipFill>
        <p:spPr>
          <a:xfrm>
            <a:off x="6156175" y="2132856"/>
            <a:ext cx="3000333" cy="208823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err="1"/>
              <a:t>Принципи</a:t>
            </a:r>
            <a:r>
              <a:rPr lang="ru-RU" dirty="0"/>
              <a:t> </a:t>
            </a:r>
            <a:r>
              <a:rPr lang="ru-RU" dirty="0" err="1"/>
              <a:t>управління</a:t>
            </a:r>
            <a:r>
              <a:rPr lang="ru-RU" dirty="0"/>
              <a:t> персоналом</a:t>
            </a:r>
          </a:p>
        </p:txBody>
      </p:sp>
      <p:sp>
        <p:nvSpPr>
          <p:cNvPr id="3" name="Содержимое 2"/>
          <p:cNvSpPr>
            <a:spLocks noGrp="1"/>
          </p:cNvSpPr>
          <p:nvPr>
            <p:ph idx="1"/>
          </p:nvPr>
        </p:nvSpPr>
        <p:spPr/>
        <p:txBody>
          <a:bodyPr/>
          <a:lstStyle/>
          <a:p>
            <a:r>
              <a:rPr lang="ru-RU" b="1" u="sng" dirty="0" err="1"/>
              <a:t>Соціальні</a:t>
            </a:r>
            <a:r>
              <a:rPr lang="ru-RU" b="1" u="sng" dirty="0"/>
              <a:t>:</a:t>
            </a:r>
          </a:p>
          <a:p>
            <a:pPr marL="514350" indent="-514350">
              <a:buFont typeface="+mj-lt"/>
              <a:buAutoNum type="alphaLcParenR"/>
            </a:pPr>
            <a:r>
              <a:rPr lang="uk-UA" dirty="0"/>
              <a:t>принцип соціальної спрямованості;</a:t>
            </a:r>
          </a:p>
          <a:p>
            <a:pPr marL="514350" indent="-514350">
              <a:buFont typeface="+mj-lt"/>
              <a:buAutoNum type="alphaLcParenR"/>
            </a:pPr>
            <a:r>
              <a:rPr lang="uk-UA" dirty="0"/>
              <a:t>принцип соціальної доцільності; </a:t>
            </a:r>
          </a:p>
          <a:p>
            <a:pPr marL="514350" indent="-514350">
              <a:buFont typeface="+mj-lt"/>
              <a:buAutoNum type="alphaLcParenR"/>
            </a:pPr>
            <a:r>
              <a:rPr lang="uk-UA" dirty="0"/>
              <a:t>принцип соціального партнерства; </a:t>
            </a:r>
          </a:p>
          <a:p>
            <a:pPr marL="514350" indent="-514350">
              <a:buFont typeface="+mj-lt"/>
              <a:buAutoNum type="alphaLcParenR"/>
            </a:pPr>
            <a:r>
              <a:rPr lang="uk-UA" dirty="0"/>
              <a:t>принцип економічної зацікавленості.</a:t>
            </a:r>
            <a:endParaRPr lang="ru-RU" dirty="0"/>
          </a:p>
        </p:txBody>
      </p:sp>
      <p:pic>
        <p:nvPicPr>
          <p:cNvPr id="4" name="Рисунок 3" descr="index2.jpg"/>
          <p:cNvPicPr>
            <a:picLocks noChangeAspect="1"/>
          </p:cNvPicPr>
          <p:nvPr/>
        </p:nvPicPr>
        <p:blipFill>
          <a:blip r:embed="rId2" cstate="print"/>
          <a:stretch>
            <a:fillRect/>
          </a:stretch>
        </p:blipFill>
        <p:spPr>
          <a:xfrm>
            <a:off x="5550633" y="4625483"/>
            <a:ext cx="3563888" cy="263305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8229600" cy="1066800"/>
          </a:xfrm>
        </p:spPr>
        <p:txBody>
          <a:bodyPr/>
          <a:lstStyle/>
          <a:p>
            <a:r>
              <a:rPr lang="ru-RU" dirty="0" err="1"/>
              <a:t>Питання</a:t>
            </a:r>
            <a:r>
              <a:rPr lang="ru-RU" dirty="0"/>
              <a:t> для самоконтролю</a:t>
            </a:r>
          </a:p>
        </p:txBody>
      </p:sp>
      <p:sp>
        <p:nvSpPr>
          <p:cNvPr id="3" name="Содержимое 2"/>
          <p:cNvSpPr>
            <a:spLocks noGrp="1"/>
          </p:cNvSpPr>
          <p:nvPr>
            <p:ph idx="1"/>
          </p:nvPr>
        </p:nvSpPr>
        <p:spPr>
          <a:xfrm>
            <a:off x="457200" y="1124744"/>
            <a:ext cx="8229600" cy="5449792"/>
          </a:xfrm>
        </p:spPr>
        <p:txBody>
          <a:bodyPr>
            <a:normAutofit fontScale="92500" lnSpcReduction="20000"/>
          </a:bodyPr>
          <a:lstStyle/>
          <a:p>
            <a:pPr marL="514350" indent="-514350">
              <a:buAutoNum type="arabicPeriod"/>
            </a:pPr>
            <a:r>
              <a:rPr lang="uk-UA" dirty="0"/>
              <a:t>Сутність управління персоналом </a:t>
            </a:r>
          </a:p>
          <a:p>
            <a:pPr marL="514350" indent="-514350">
              <a:buAutoNum type="arabicPeriod"/>
            </a:pPr>
            <a:r>
              <a:rPr lang="uk-UA" dirty="0"/>
              <a:t>Управління персоналом: віхи розвитку </a:t>
            </a:r>
          </a:p>
          <a:p>
            <a:pPr marL="514350" indent="-514350">
              <a:buAutoNum type="arabicPeriod"/>
            </a:pPr>
            <a:r>
              <a:rPr lang="uk-UA" dirty="0"/>
              <a:t>Аналіз концепцій управління персоналом </a:t>
            </a:r>
          </a:p>
          <a:p>
            <a:pPr marL="514350" indent="-514350">
              <a:buAutoNum type="arabicPeriod"/>
            </a:pPr>
            <a:r>
              <a:rPr lang="uk-UA" dirty="0"/>
              <a:t>Принципи управління персоналом </a:t>
            </a:r>
          </a:p>
          <a:p>
            <a:pPr marL="514350" indent="-514350">
              <a:buAutoNum type="arabicPeriod"/>
            </a:pPr>
            <a:r>
              <a:rPr lang="uk-UA" dirty="0"/>
              <a:t>Трудові ресурси як соціально-економічна категорія. Структура трудових ресурсів </a:t>
            </a:r>
          </a:p>
          <a:p>
            <a:pPr marL="514350" indent="-514350">
              <a:buAutoNum type="arabicPeriod"/>
            </a:pPr>
            <a:r>
              <a:rPr lang="uk-UA" dirty="0"/>
              <a:t>Трудовий потенціал: сутність поняття, характеристика та основні показники </a:t>
            </a:r>
          </a:p>
          <a:p>
            <a:pPr marL="514350" indent="-514350">
              <a:buAutoNum type="arabicPeriod"/>
            </a:pPr>
            <a:r>
              <a:rPr lang="uk-UA" dirty="0"/>
              <a:t>Взаємозв'язок показників, що характеризують населення, людські ресурси, трудовий потенціал </a:t>
            </a:r>
          </a:p>
          <a:p>
            <a:pPr marL="514350" indent="-514350">
              <a:buAutoNum type="arabicPeriod"/>
            </a:pPr>
            <a:r>
              <a:rPr lang="uk-UA" dirty="0"/>
              <a:t>Людський капітал як соціально-економічна категорія </a:t>
            </a:r>
          </a:p>
          <a:p>
            <a:pPr marL="514350" indent="-514350">
              <a:buAutoNum type="arabicPeriod"/>
            </a:pPr>
            <a:r>
              <a:rPr lang="uk-UA" dirty="0" err="1"/>
              <a:t>озвиток</a:t>
            </a:r>
            <a:r>
              <a:rPr lang="uk-UA" dirty="0"/>
              <a:t> та використання людського капіталу </a:t>
            </a:r>
          </a:p>
          <a:p>
            <a:pPr marL="514350" indent="-514350">
              <a:buAutoNum type="arabicPeriod"/>
            </a:pPr>
            <a:r>
              <a:rPr lang="uk-UA" dirty="0"/>
              <a:t>Інвестування у людський капітал. Ефективність інвестицій у ЧК</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1143</TotalTime>
  <Words>1997</Words>
  <Application>Microsoft Office PowerPoint</Application>
  <PresentationFormat>Экран (4:3)</PresentationFormat>
  <Paragraphs>351</Paragraphs>
  <Slides>29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29</vt:i4>
      </vt:variant>
    </vt:vector>
  </HeadingPairs>
  <TitlesOfParts>
    <vt:vector size="35" baseType="lpstr">
      <vt:lpstr>Arial</vt:lpstr>
      <vt:lpstr>Calibri</vt:lpstr>
      <vt:lpstr>Georgia</vt:lpstr>
      <vt:lpstr>Trebuchet MS</vt:lpstr>
      <vt:lpstr>Wingdings 2</vt:lpstr>
      <vt:lpstr>Городская</vt:lpstr>
      <vt:lpstr>Тема 1. HR-менеджмент і ключові функції та завдання HR –менеджера </vt:lpstr>
      <vt:lpstr>План лекції:</vt:lpstr>
      <vt:lpstr>SPOD-світ перетворився у VUCA-світ</vt:lpstr>
      <vt:lpstr>Презентация PowerPoint</vt:lpstr>
      <vt:lpstr>Презентация PowerPoint</vt:lpstr>
      <vt:lpstr>Віхи розвитку HR</vt:lpstr>
      <vt:lpstr>Віхи розвитку HR</vt:lpstr>
      <vt:lpstr>Еволюція ставлення до кадрів у процесі становлення шкіл управління </vt:lpstr>
      <vt:lpstr>Еволюція ставлення до кадрів у процесі становлення шкіл управління</vt:lpstr>
      <vt:lpstr>Еволюція ставлення до персоналу :</vt:lpstr>
      <vt:lpstr>Концепції кадрового менеджменту</vt:lpstr>
      <vt:lpstr>Презентация PowerPoint</vt:lpstr>
      <vt:lpstr>Сучасний менеджмент невіддільний від орієнтації на людський чинник!</vt:lpstr>
      <vt:lpstr>Основні категорії</vt:lpstr>
      <vt:lpstr>Презентация PowerPoint</vt:lpstr>
      <vt:lpstr>Презентация PowerPoint</vt:lpstr>
      <vt:lpstr>Управління персоналом – це:</vt:lpstr>
      <vt:lpstr>Презентация PowerPoint</vt:lpstr>
      <vt:lpstr>Напрямки діяльності HR</vt:lpstr>
      <vt:lpstr>Напрямки діяльності HR</vt:lpstr>
      <vt:lpstr>Система управління персоналом</vt:lpstr>
      <vt:lpstr>Структура системи  управління персоналом організації</vt:lpstr>
      <vt:lpstr>Презентация PowerPoint</vt:lpstr>
      <vt:lpstr>Презентация PowerPoint</vt:lpstr>
      <vt:lpstr>Принципи управління персоналом</vt:lpstr>
      <vt:lpstr>Принципи управління персоналом</vt:lpstr>
      <vt:lpstr>Принципи управління персоналом</vt:lpstr>
      <vt:lpstr>Принципи управління персоналом</vt:lpstr>
      <vt:lpstr>Питання для самоконтролю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1. Современная парадигма теории управления персоналом </dc:title>
  <dc:creator>Виктория</dc:creator>
  <cp:lastModifiedBy>Вікторія Ігорівна Борщ</cp:lastModifiedBy>
  <cp:revision>100</cp:revision>
  <dcterms:created xsi:type="dcterms:W3CDTF">2017-08-10T15:50:02Z</dcterms:created>
  <dcterms:modified xsi:type="dcterms:W3CDTF">2024-10-11T14:52:49Z</dcterms:modified>
</cp:coreProperties>
</file>