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6"/>
  </p:notesMasterIdLst>
  <p:sldIdLst>
    <p:sldId id="256" r:id="rId2"/>
    <p:sldId id="262" r:id="rId3"/>
    <p:sldId id="257" r:id="rId4"/>
    <p:sldId id="277" r:id="rId5"/>
    <p:sldId id="278" r:id="rId6"/>
    <p:sldId id="279" r:id="rId7"/>
    <p:sldId id="261" r:id="rId8"/>
    <p:sldId id="263" r:id="rId9"/>
    <p:sldId id="264" r:id="rId10"/>
    <p:sldId id="260" r:id="rId11"/>
    <p:sldId id="276" r:id="rId12"/>
    <p:sldId id="280" r:id="rId13"/>
    <p:sldId id="274" r:id="rId14"/>
    <p:sldId id="275" r:id="rId15"/>
    <p:sldId id="282" r:id="rId16"/>
    <p:sldId id="284" r:id="rId17"/>
    <p:sldId id="289" r:id="rId18"/>
    <p:sldId id="258" r:id="rId19"/>
    <p:sldId id="259" r:id="rId20"/>
    <p:sldId id="266" r:id="rId21"/>
    <p:sldId id="283" r:id="rId22"/>
    <p:sldId id="267" r:id="rId23"/>
    <p:sldId id="290" r:id="rId24"/>
    <p:sldId id="268" r:id="rId25"/>
    <p:sldId id="269" r:id="rId26"/>
    <p:sldId id="271" r:id="rId27"/>
    <p:sldId id="270" r:id="rId28"/>
    <p:sldId id="285" r:id="rId29"/>
    <p:sldId id="286" r:id="rId30"/>
    <p:sldId id="287" r:id="rId31"/>
    <p:sldId id="288" r:id="rId32"/>
    <p:sldId id="272" r:id="rId33"/>
    <p:sldId id="281" r:id="rId34"/>
    <p:sldId id="273" r:id="rId3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6" d="100"/>
          <a:sy n="56" d="100"/>
        </p:scale>
        <p:origin x="112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A1B4D2F-3C1C-41B5-BD45-025455C54F55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FF3AC49-1D86-47E7-B3AE-C99CD6F0C01F}">
      <dgm:prSet phldrT="[Текст]"/>
      <dgm:spPr/>
      <dgm:t>
        <a:bodyPr/>
        <a:lstStyle/>
        <a:p>
          <a:r>
            <a:rPr lang="ru-RU" dirty="0"/>
            <a:t>1</a:t>
          </a:r>
        </a:p>
      </dgm:t>
    </dgm:pt>
    <dgm:pt modelId="{04969A0C-BCAF-4CCC-ADD7-C8AEAA560A2A}" type="parTrans" cxnId="{203408CF-F7AD-4B71-98C6-DA5AAB5BE0EF}">
      <dgm:prSet/>
      <dgm:spPr/>
      <dgm:t>
        <a:bodyPr/>
        <a:lstStyle/>
        <a:p>
          <a:endParaRPr lang="ru-RU"/>
        </a:p>
      </dgm:t>
    </dgm:pt>
    <dgm:pt modelId="{B097E960-46DD-4E13-8E72-47285FF115ED}" type="sibTrans" cxnId="{203408CF-F7AD-4B71-98C6-DA5AAB5BE0EF}">
      <dgm:prSet/>
      <dgm:spPr/>
      <dgm:t>
        <a:bodyPr/>
        <a:lstStyle/>
        <a:p>
          <a:endParaRPr lang="ru-RU"/>
        </a:p>
      </dgm:t>
    </dgm:pt>
    <dgm:pt modelId="{D43DED17-4EDA-4B28-9708-B6115FF1BAAB}">
      <dgm:prSet phldrT="[Текст]"/>
      <dgm:spPr/>
      <dgm:t>
        <a:bodyPr/>
        <a:lstStyle/>
        <a:p>
          <a:r>
            <a:rPr lang="ru-RU" dirty="0"/>
            <a:t>2</a:t>
          </a:r>
        </a:p>
      </dgm:t>
    </dgm:pt>
    <dgm:pt modelId="{8F188118-6C13-4B2A-8638-2407180FE89A}" type="parTrans" cxnId="{F5769B3A-FBED-493E-81AC-4CECD5ED3CFE}">
      <dgm:prSet/>
      <dgm:spPr/>
      <dgm:t>
        <a:bodyPr/>
        <a:lstStyle/>
        <a:p>
          <a:endParaRPr lang="ru-RU"/>
        </a:p>
      </dgm:t>
    </dgm:pt>
    <dgm:pt modelId="{3BD4E3D0-077C-4186-B614-8D2290B4C366}" type="sibTrans" cxnId="{F5769B3A-FBED-493E-81AC-4CECD5ED3CFE}">
      <dgm:prSet/>
      <dgm:spPr/>
      <dgm:t>
        <a:bodyPr/>
        <a:lstStyle/>
        <a:p>
          <a:endParaRPr lang="ru-RU"/>
        </a:p>
      </dgm:t>
    </dgm:pt>
    <dgm:pt modelId="{2B2B5A45-44D4-45C4-957C-0E3258D0E369}">
      <dgm:prSet phldrT="[Текст]"/>
      <dgm:spPr/>
      <dgm:t>
        <a:bodyPr/>
        <a:lstStyle/>
        <a:p>
          <a:r>
            <a:rPr lang="uk-UA"/>
            <a:t>Розробка загальних принципів кадрової політики</a:t>
          </a:r>
          <a:endParaRPr lang="ru-RU" dirty="0"/>
        </a:p>
      </dgm:t>
    </dgm:pt>
    <dgm:pt modelId="{259A7AAF-C520-4E93-B375-F981CA4AB5D9}" type="parTrans" cxnId="{776F571D-95DF-487B-81F3-3F3F2D0DF4FF}">
      <dgm:prSet/>
      <dgm:spPr/>
      <dgm:t>
        <a:bodyPr/>
        <a:lstStyle/>
        <a:p>
          <a:endParaRPr lang="ru-RU"/>
        </a:p>
      </dgm:t>
    </dgm:pt>
    <dgm:pt modelId="{174D9C5F-F21E-48BC-96B0-35EF9C6AED71}" type="sibTrans" cxnId="{776F571D-95DF-487B-81F3-3F3F2D0DF4FF}">
      <dgm:prSet/>
      <dgm:spPr/>
      <dgm:t>
        <a:bodyPr/>
        <a:lstStyle/>
        <a:p>
          <a:endParaRPr lang="ru-RU"/>
        </a:p>
      </dgm:t>
    </dgm:pt>
    <dgm:pt modelId="{B167900B-32F4-4AE4-AB22-449D2376DBEF}">
      <dgm:prSet phldrT="[Текст]"/>
      <dgm:spPr/>
      <dgm:t>
        <a:bodyPr/>
        <a:lstStyle/>
        <a:p>
          <a:r>
            <a:rPr lang="ru-RU" dirty="0"/>
            <a:t>3</a:t>
          </a:r>
        </a:p>
      </dgm:t>
    </dgm:pt>
    <dgm:pt modelId="{03600B32-183E-4280-A2E0-36F9A5B7A883}" type="parTrans" cxnId="{BA683E63-218F-4C41-985A-01D1DBB811E5}">
      <dgm:prSet/>
      <dgm:spPr/>
      <dgm:t>
        <a:bodyPr/>
        <a:lstStyle/>
        <a:p>
          <a:endParaRPr lang="ru-RU"/>
        </a:p>
      </dgm:t>
    </dgm:pt>
    <dgm:pt modelId="{4B3FFFA7-845B-45B4-8BB2-81243477829B}" type="sibTrans" cxnId="{BA683E63-218F-4C41-985A-01D1DBB811E5}">
      <dgm:prSet/>
      <dgm:spPr/>
      <dgm:t>
        <a:bodyPr/>
        <a:lstStyle/>
        <a:p>
          <a:endParaRPr lang="ru-RU"/>
        </a:p>
      </dgm:t>
    </dgm:pt>
    <dgm:pt modelId="{6C4DDBE6-9B1D-4D51-B2D9-47F63037843F}">
      <dgm:prSet phldrT="[Текст]"/>
      <dgm:spPr/>
      <dgm:t>
        <a:bodyPr/>
        <a:lstStyle/>
        <a:p>
          <a:r>
            <a:rPr lang="uk-UA" dirty="0"/>
            <a:t>Затвердження кадрової політики організації</a:t>
          </a:r>
          <a:endParaRPr lang="ru-RU" dirty="0"/>
        </a:p>
      </dgm:t>
    </dgm:pt>
    <dgm:pt modelId="{F794C80D-6F53-45C2-AB8A-9E802AA6FFD6}" type="parTrans" cxnId="{A89CD345-F9AF-49F4-A325-893EABFD9B8B}">
      <dgm:prSet/>
      <dgm:spPr/>
      <dgm:t>
        <a:bodyPr/>
        <a:lstStyle/>
        <a:p>
          <a:endParaRPr lang="ru-RU"/>
        </a:p>
      </dgm:t>
    </dgm:pt>
    <dgm:pt modelId="{9FF8AC15-38BC-445E-9A3F-882EB7346F33}" type="sibTrans" cxnId="{A89CD345-F9AF-49F4-A325-893EABFD9B8B}">
      <dgm:prSet/>
      <dgm:spPr/>
      <dgm:t>
        <a:bodyPr/>
        <a:lstStyle/>
        <a:p>
          <a:endParaRPr lang="ru-RU"/>
        </a:p>
      </dgm:t>
    </dgm:pt>
    <dgm:pt modelId="{7A994DED-CACC-48F5-B992-EA528F86714E}">
      <dgm:prSet phldrT="[Текст]"/>
      <dgm:spPr/>
      <dgm:t>
        <a:bodyPr/>
        <a:lstStyle/>
        <a:p>
          <a:r>
            <a:rPr lang="ru-RU" dirty="0" err="1"/>
            <a:t>Аналіз</a:t>
          </a:r>
          <a:r>
            <a:rPr lang="ru-RU" dirty="0"/>
            <a:t> </a:t>
          </a:r>
          <a:r>
            <a:rPr lang="ru-RU" dirty="0" err="1"/>
            <a:t>ситуації</a:t>
          </a:r>
          <a:r>
            <a:rPr lang="ru-RU" dirty="0"/>
            <a:t>. </a:t>
          </a:r>
          <a:r>
            <a:rPr lang="ru-RU" dirty="0" err="1"/>
            <a:t>Визначення</a:t>
          </a:r>
          <a:r>
            <a:rPr lang="ru-RU" dirty="0"/>
            <a:t> </a:t>
          </a:r>
          <a:r>
            <a:rPr lang="ru-RU" dirty="0" err="1"/>
            <a:t>стратегічних</a:t>
          </a:r>
          <a:r>
            <a:rPr lang="ru-RU" dirty="0"/>
            <a:t> </a:t>
          </a:r>
          <a:r>
            <a:rPr lang="ru-RU" dirty="0" err="1"/>
            <a:t>цілей</a:t>
          </a:r>
          <a:endParaRPr lang="ru-RU" dirty="0"/>
        </a:p>
      </dgm:t>
    </dgm:pt>
    <dgm:pt modelId="{ADE1449F-145C-4893-A234-72CA34F7CFD3}" type="sibTrans" cxnId="{2B19718C-A181-4DAE-B245-3ADEA895B768}">
      <dgm:prSet/>
      <dgm:spPr/>
      <dgm:t>
        <a:bodyPr/>
        <a:lstStyle/>
        <a:p>
          <a:endParaRPr lang="ru-RU"/>
        </a:p>
      </dgm:t>
    </dgm:pt>
    <dgm:pt modelId="{33677489-907B-4F47-9C2A-2809B123D643}" type="parTrans" cxnId="{2B19718C-A181-4DAE-B245-3ADEA895B768}">
      <dgm:prSet/>
      <dgm:spPr/>
      <dgm:t>
        <a:bodyPr/>
        <a:lstStyle/>
        <a:p>
          <a:endParaRPr lang="ru-RU"/>
        </a:p>
      </dgm:t>
    </dgm:pt>
    <dgm:pt modelId="{DDD286C6-CE95-40B2-BE76-7E31AD415861}">
      <dgm:prSet phldrT="[Текст]"/>
      <dgm:spPr/>
      <dgm:t>
        <a:bodyPr/>
        <a:lstStyle/>
        <a:p>
          <a:r>
            <a:rPr lang="ru-RU" dirty="0"/>
            <a:t>4 </a:t>
          </a:r>
        </a:p>
      </dgm:t>
    </dgm:pt>
    <dgm:pt modelId="{2DD0B53E-FA3A-42CC-9E79-CBA2A366321D}" type="parTrans" cxnId="{384EC433-4882-4B9F-B28B-33BB6FC48777}">
      <dgm:prSet/>
      <dgm:spPr/>
      <dgm:t>
        <a:bodyPr/>
        <a:lstStyle/>
        <a:p>
          <a:endParaRPr lang="ru-RU"/>
        </a:p>
      </dgm:t>
    </dgm:pt>
    <dgm:pt modelId="{CFEC7F42-CC01-45CB-8CA7-B9219169C31E}" type="sibTrans" cxnId="{384EC433-4882-4B9F-B28B-33BB6FC48777}">
      <dgm:prSet/>
      <dgm:spPr/>
      <dgm:t>
        <a:bodyPr/>
        <a:lstStyle/>
        <a:p>
          <a:endParaRPr lang="ru-RU"/>
        </a:p>
      </dgm:t>
    </dgm:pt>
    <dgm:pt modelId="{2FB34170-7834-42EF-B6C0-21476E535E09}">
      <dgm:prSet phldrT="[Текст]"/>
      <dgm:spPr/>
      <dgm:t>
        <a:bodyPr/>
        <a:lstStyle/>
        <a:p>
          <a:r>
            <a:rPr lang="uk-UA" dirty="0"/>
            <a:t>Створення та підтримка системи просування кадрової інформації</a:t>
          </a:r>
          <a:endParaRPr lang="ru-RU" dirty="0"/>
        </a:p>
      </dgm:t>
    </dgm:pt>
    <dgm:pt modelId="{65444696-6ECF-47CE-B025-F0A80F8A37AF}" type="parTrans" cxnId="{7790F7FE-F43D-4780-88D4-D0982D5C772D}">
      <dgm:prSet/>
      <dgm:spPr/>
      <dgm:t>
        <a:bodyPr/>
        <a:lstStyle/>
        <a:p>
          <a:endParaRPr lang="ru-RU"/>
        </a:p>
      </dgm:t>
    </dgm:pt>
    <dgm:pt modelId="{E172A19D-ED70-4145-AFF4-55E3943FBFCC}" type="sibTrans" cxnId="{7790F7FE-F43D-4780-88D4-D0982D5C772D}">
      <dgm:prSet/>
      <dgm:spPr/>
      <dgm:t>
        <a:bodyPr/>
        <a:lstStyle/>
        <a:p>
          <a:endParaRPr lang="ru-RU"/>
        </a:p>
      </dgm:t>
    </dgm:pt>
    <dgm:pt modelId="{9ABF4B33-70EC-40BC-B16C-F2E21590CBA9}">
      <dgm:prSet phldrT="[Текст]"/>
      <dgm:spPr/>
      <dgm:t>
        <a:bodyPr/>
        <a:lstStyle/>
        <a:p>
          <a:r>
            <a:rPr lang="ru-RU" dirty="0"/>
            <a:t>5</a:t>
          </a:r>
        </a:p>
      </dgm:t>
    </dgm:pt>
    <dgm:pt modelId="{E5D95E1C-F817-4170-AF1F-96BC347131BC}" type="parTrans" cxnId="{B2EE50BB-E71B-4756-B0EF-29C6463A7E12}">
      <dgm:prSet/>
      <dgm:spPr/>
      <dgm:t>
        <a:bodyPr/>
        <a:lstStyle/>
        <a:p>
          <a:endParaRPr lang="ru-RU"/>
        </a:p>
      </dgm:t>
    </dgm:pt>
    <dgm:pt modelId="{EB64B395-1A7F-48F7-9245-A4C3434E8A58}" type="sibTrans" cxnId="{B2EE50BB-E71B-4756-B0EF-29C6463A7E12}">
      <dgm:prSet/>
      <dgm:spPr/>
      <dgm:t>
        <a:bodyPr/>
        <a:lstStyle/>
        <a:p>
          <a:endParaRPr lang="ru-RU"/>
        </a:p>
      </dgm:t>
    </dgm:pt>
    <dgm:pt modelId="{ABF89E81-06F1-47AF-8563-8C9F2AAD1D90}">
      <dgm:prSet phldrT="[Текст]"/>
      <dgm:spPr/>
      <dgm:t>
        <a:bodyPr/>
        <a:lstStyle/>
        <a:p>
          <a:r>
            <a:rPr lang="uk-UA"/>
            <a:t>Оцінка фінансових ресурсів на здійснення обраного типу стратегії</a:t>
          </a:r>
          <a:endParaRPr lang="ru-RU" dirty="0"/>
        </a:p>
      </dgm:t>
    </dgm:pt>
    <dgm:pt modelId="{B3E906EC-4220-4F49-8F55-2823727EF3D2}" type="parTrans" cxnId="{BDA4E479-DC00-43B9-B6D8-25482566B5B6}">
      <dgm:prSet/>
      <dgm:spPr/>
      <dgm:t>
        <a:bodyPr/>
        <a:lstStyle/>
        <a:p>
          <a:endParaRPr lang="ru-RU"/>
        </a:p>
      </dgm:t>
    </dgm:pt>
    <dgm:pt modelId="{E4305186-4D96-4A93-8BD4-8E29B4072877}" type="sibTrans" cxnId="{BDA4E479-DC00-43B9-B6D8-25482566B5B6}">
      <dgm:prSet/>
      <dgm:spPr/>
      <dgm:t>
        <a:bodyPr/>
        <a:lstStyle/>
        <a:p>
          <a:endParaRPr lang="ru-RU"/>
        </a:p>
      </dgm:t>
    </dgm:pt>
    <dgm:pt modelId="{F90AD04A-A7D0-4A24-A942-86A111D73DBD}">
      <dgm:prSet phldrT="[Текст]"/>
      <dgm:spPr/>
      <dgm:t>
        <a:bodyPr/>
        <a:lstStyle/>
        <a:p>
          <a:r>
            <a:rPr lang="ru-RU" dirty="0"/>
            <a:t>6</a:t>
          </a:r>
        </a:p>
      </dgm:t>
    </dgm:pt>
    <dgm:pt modelId="{53CF0638-81FA-4C84-9E26-F1DB12437F9A}" type="parTrans" cxnId="{8EA4EFAB-183A-4230-81FB-2781989282DF}">
      <dgm:prSet/>
      <dgm:spPr/>
      <dgm:t>
        <a:bodyPr/>
        <a:lstStyle/>
        <a:p>
          <a:endParaRPr lang="ru-RU"/>
        </a:p>
      </dgm:t>
    </dgm:pt>
    <dgm:pt modelId="{1493E7C1-A915-464B-9523-7C90450717CF}" type="sibTrans" cxnId="{8EA4EFAB-183A-4230-81FB-2781989282DF}">
      <dgm:prSet/>
      <dgm:spPr/>
      <dgm:t>
        <a:bodyPr/>
        <a:lstStyle/>
        <a:p>
          <a:endParaRPr lang="ru-RU"/>
        </a:p>
      </dgm:t>
    </dgm:pt>
    <dgm:pt modelId="{EFFB09A8-3D8A-4CD4-BE87-C006D987A429}">
      <dgm:prSet phldrT="[Текст]"/>
      <dgm:spPr/>
      <dgm:t>
        <a:bodyPr/>
        <a:lstStyle/>
        <a:p>
          <a:r>
            <a:rPr lang="uk-UA"/>
            <a:t>Розробка плану оперативних заходів</a:t>
          </a:r>
          <a:endParaRPr lang="ru-RU" dirty="0"/>
        </a:p>
      </dgm:t>
    </dgm:pt>
    <dgm:pt modelId="{BA5B2964-A3AA-41A1-8E28-17EE9D42CF6C}" type="parTrans" cxnId="{01EDF18B-2E2F-4BA9-A8F8-A1F452A04867}">
      <dgm:prSet/>
      <dgm:spPr/>
      <dgm:t>
        <a:bodyPr/>
        <a:lstStyle/>
        <a:p>
          <a:endParaRPr lang="ru-RU"/>
        </a:p>
      </dgm:t>
    </dgm:pt>
    <dgm:pt modelId="{AA312139-C8FC-495E-BCB4-3CC738C6DD00}" type="sibTrans" cxnId="{01EDF18B-2E2F-4BA9-A8F8-A1F452A04867}">
      <dgm:prSet/>
      <dgm:spPr/>
      <dgm:t>
        <a:bodyPr/>
        <a:lstStyle/>
        <a:p>
          <a:endParaRPr lang="ru-RU"/>
        </a:p>
      </dgm:t>
    </dgm:pt>
    <dgm:pt modelId="{7F45D4E0-FDAA-4C01-A1C8-FAB0D374BEBD}">
      <dgm:prSet phldrT="[Текст]"/>
      <dgm:spPr/>
      <dgm:t>
        <a:bodyPr/>
        <a:lstStyle/>
        <a:p>
          <a:r>
            <a:rPr lang="ru-RU" dirty="0"/>
            <a:t>7</a:t>
          </a:r>
        </a:p>
      </dgm:t>
    </dgm:pt>
    <dgm:pt modelId="{E0759C80-C3B9-48B7-AC02-ADE543C55727}" type="parTrans" cxnId="{CF30902B-2E5B-4CB8-A766-3BB25B51AE6E}">
      <dgm:prSet/>
      <dgm:spPr/>
      <dgm:t>
        <a:bodyPr/>
        <a:lstStyle/>
        <a:p>
          <a:endParaRPr lang="ru-RU"/>
        </a:p>
      </dgm:t>
    </dgm:pt>
    <dgm:pt modelId="{17D0531C-1787-4385-B54E-03CB585FD728}" type="sibTrans" cxnId="{CF30902B-2E5B-4CB8-A766-3BB25B51AE6E}">
      <dgm:prSet/>
      <dgm:spPr/>
      <dgm:t>
        <a:bodyPr/>
        <a:lstStyle/>
        <a:p>
          <a:endParaRPr lang="ru-RU"/>
        </a:p>
      </dgm:t>
    </dgm:pt>
    <dgm:pt modelId="{05312E57-442E-487B-B486-59B302C19BF0}">
      <dgm:prSet phldrT="[Текст]"/>
      <dgm:spPr/>
      <dgm:t>
        <a:bodyPr/>
        <a:lstStyle/>
        <a:p>
          <a:r>
            <a:rPr lang="uk-UA"/>
            <a:t>Реалізація кадрових заходів</a:t>
          </a:r>
          <a:endParaRPr lang="ru-RU" dirty="0"/>
        </a:p>
      </dgm:t>
    </dgm:pt>
    <dgm:pt modelId="{6BEA3EFC-B560-408E-B242-551032A77EAF}" type="parTrans" cxnId="{C9A3684B-3518-4931-84E6-EB18D92C31C8}">
      <dgm:prSet/>
      <dgm:spPr/>
      <dgm:t>
        <a:bodyPr/>
        <a:lstStyle/>
        <a:p>
          <a:endParaRPr lang="ru-RU"/>
        </a:p>
      </dgm:t>
    </dgm:pt>
    <dgm:pt modelId="{8FD733D0-9F39-456C-8410-CEE05ABC81A0}" type="sibTrans" cxnId="{C9A3684B-3518-4931-84E6-EB18D92C31C8}">
      <dgm:prSet/>
      <dgm:spPr/>
      <dgm:t>
        <a:bodyPr/>
        <a:lstStyle/>
        <a:p>
          <a:endParaRPr lang="ru-RU"/>
        </a:p>
      </dgm:t>
    </dgm:pt>
    <dgm:pt modelId="{1D1CFEB9-0A4E-4F6D-AF27-7F58948724A2}">
      <dgm:prSet phldrT="[Текст]"/>
      <dgm:spPr/>
      <dgm:t>
        <a:bodyPr/>
        <a:lstStyle/>
        <a:p>
          <a:r>
            <a:rPr lang="ru-RU" dirty="0"/>
            <a:t>8</a:t>
          </a:r>
        </a:p>
      </dgm:t>
    </dgm:pt>
    <dgm:pt modelId="{1C2CBD24-F4C5-43B5-B18D-AB443B1F8F53}" type="parTrans" cxnId="{2880BCB4-0394-45E5-AE86-E42DC4CC17F3}">
      <dgm:prSet/>
      <dgm:spPr/>
      <dgm:t>
        <a:bodyPr/>
        <a:lstStyle/>
        <a:p>
          <a:endParaRPr lang="ru-RU"/>
        </a:p>
      </dgm:t>
    </dgm:pt>
    <dgm:pt modelId="{FA1F9619-A264-44A3-A550-21586E38103E}" type="sibTrans" cxnId="{2880BCB4-0394-45E5-AE86-E42DC4CC17F3}">
      <dgm:prSet/>
      <dgm:spPr/>
      <dgm:t>
        <a:bodyPr/>
        <a:lstStyle/>
        <a:p>
          <a:endParaRPr lang="ru-RU"/>
        </a:p>
      </dgm:t>
    </dgm:pt>
    <dgm:pt modelId="{A3CED1CB-326A-4D65-A7C6-29FC7F138DDF}">
      <dgm:prSet phldrT="[Текст]"/>
      <dgm:spPr/>
      <dgm:t>
        <a:bodyPr/>
        <a:lstStyle/>
        <a:p>
          <a:r>
            <a:rPr lang="ru-RU" dirty="0"/>
            <a:t> </a:t>
          </a:r>
          <a:r>
            <a:rPr lang="uk-UA" dirty="0"/>
            <a:t>Оцінка результатів діяльності</a:t>
          </a:r>
          <a:endParaRPr lang="ru-RU" dirty="0"/>
        </a:p>
      </dgm:t>
    </dgm:pt>
    <dgm:pt modelId="{0916B7B9-DC79-498E-9EB6-3E6C44C65753}" type="parTrans" cxnId="{7CBAD95B-EE6D-470E-86D3-F046D96303F2}">
      <dgm:prSet/>
      <dgm:spPr/>
      <dgm:t>
        <a:bodyPr/>
        <a:lstStyle/>
        <a:p>
          <a:endParaRPr lang="ru-RU"/>
        </a:p>
      </dgm:t>
    </dgm:pt>
    <dgm:pt modelId="{26A4B190-2EF9-47EF-8DD4-DC729C35F4F0}" type="sibTrans" cxnId="{7CBAD95B-EE6D-470E-86D3-F046D96303F2}">
      <dgm:prSet/>
      <dgm:spPr/>
      <dgm:t>
        <a:bodyPr/>
        <a:lstStyle/>
        <a:p>
          <a:endParaRPr lang="ru-RU"/>
        </a:p>
      </dgm:t>
    </dgm:pt>
    <dgm:pt modelId="{C47F1E6A-FA01-4F08-BF7C-AC6B4D22D970}" type="pres">
      <dgm:prSet presAssocID="{6A1B4D2F-3C1C-41B5-BD45-025455C54F55}" presName="linearFlow" presStyleCnt="0">
        <dgm:presLayoutVars>
          <dgm:dir/>
          <dgm:animLvl val="lvl"/>
          <dgm:resizeHandles val="exact"/>
        </dgm:presLayoutVars>
      </dgm:prSet>
      <dgm:spPr/>
    </dgm:pt>
    <dgm:pt modelId="{F1D8B739-512D-46A3-8A92-798E250E01B1}" type="pres">
      <dgm:prSet presAssocID="{9FF3AC49-1D86-47E7-B3AE-C99CD6F0C01F}" presName="composite" presStyleCnt="0"/>
      <dgm:spPr/>
    </dgm:pt>
    <dgm:pt modelId="{0B61E5CA-114F-4DC5-B69D-1AEECF667ECB}" type="pres">
      <dgm:prSet presAssocID="{9FF3AC49-1D86-47E7-B3AE-C99CD6F0C01F}" presName="parentText" presStyleLbl="alignNode1" presStyleIdx="0" presStyleCnt="8">
        <dgm:presLayoutVars>
          <dgm:chMax val="1"/>
          <dgm:bulletEnabled val="1"/>
        </dgm:presLayoutVars>
      </dgm:prSet>
      <dgm:spPr/>
    </dgm:pt>
    <dgm:pt modelId="{A0169495-A1D2-49D6-A7C8-DA66B2F1C03D}" type="pres">
      <dgm:prSet presAssocID="{9FF3AC49-1D86-47E7-B3AE-C99CD6F0C01F}" presName="descendantText" presStyleLbl="alignAcc1" presStyleIdx="0" presStyleCnt="8">
        <dgm:presLayoutVars>
          <dgm:bulletEnabled val="1"/>
        </dgm:presLayoutVars>
      </dgm:prSet>
      <dgm:spPr/>
    </dgm:pt>
    <dgm:pt modelId="{4D62B338-84A8-4EAE-98A2-799DE87D9557}" type="pres">
      <dgm:prSet presAssocID="{B097E960-46DD-4E13-8E72-47285FF115ED}" presName="sp" presStyleCnt="0"/>
      <dgm:spPr/>
    </dgm:pt>
    <dgm:pt modelId="{B1FF1010-1723-48C4-AB00-9DD495738E8C}" type="pres">
      <dgm:prSet presAssocID="{D43DED17-4EDA-4B28-9708-B6115FF1BAAB}" presName="composite" presStyleCnt="0"/>
      <dgm:spPr/>
    </dgm:pt>
    <dgm:pt modelId="{E7A967D3-9983-42C1-A248-A27CEBBD974D}" type="pres">
      <dgm:prSet presAssocID="{D43DED17-4EDA-4B28-9708-B6115FF1BAAB}" presName="parentText" presStyleLbl="alignNode1" presStyleIdx="1" presStyleCnt="8">
        <dgm:presLayoutVars>
          <dgm:chMax val="1"/>
          <dgm:bulletEnabled val="1"/>
        </dgm:presLayoutVars>
      </dgm:prSet>
      <dgm:spPr/>
    </dgm:pt>
    <dgm:pt modelId="{23B26B93-F63D-4282-89D7-79B81D3D16CB}" type="pres">
      <dgm:prSet presAssocID="{D43DED17-4EDA-4B28-9708-B6115FF1BAAB}" presName="descendantText" presStyleLbl="alignAcc1" presStyleIdx="1" presStyleCnt="8">
        <dgm:presLayoutVars>
          <dgm:bulletEnabled val="1"/>
        </dgm:presLayoutVars>
      </dgm:prSet>
      <dgm:spPr/>
    </dgm:pt>
    <dgm:pt modelId="{EBBF3F23-DE43-4156-81B5-9F8C649753E7}" type="pres">
      <dgm:prSet presAssocID="{3BD4E3D0-077C-4186-B614-8D2290B4C366}" presName="sp" presStyleCnt="0"/>
      <dgm:spPr/>
    </dgm:pt>
    <dgm:pt modelId="{12A5B853-C9AC-42F5-A803-10D873A9E6F8}" type="pres">
      <dgm:prSet presAssocID="{B167900B-32F4-4AE4-AB22-449D2376DBEF}" presName="composite" presStyleCnt="0"/>
      <dgm:spPr/>
    </dgm:pt>
    <dgm:pt modelId="{EAB7AECD-DB5E-4E0F-AA95-4117DC8216AC}" type="pres">
      <dgm:prSet presAssocID="{B167900B-32F4-4AE4-AB22-449D2376DBEF}" presName="parentText" presStyleLbl="alignNode1" presStyleIdx="2" presStyleCnt="8">
        <dgm:presLayoutVars>
          <dgm:chMax val="1"/>
          <dgm:bulletEnabled val="1"/>
        </dgm:presLayoutVars>
      </dgm:prSet>
      <dgm:spPr/>
    </dgm:pt>
    <dgm:pt modelId="{F849FDFA-5BC4-4E36-8B97-C12479CAE032}" type="pres">
      <dgm:prSet presAssocID="{B167900B-32F4-4AE4-AB22-449D2376DBEF}" presName="descendantText" presStyleLbl="alignAcc1" presStyleIdx="2" presStyleCnt="8">
        <dgm:presLayoutVars>
          <dgm:bulletEnabled val="1"/>
        </dgm:presLayoutVars>
      </dgm:prSet>
      <dgm:spPr/>
    </dgm:pt>
    <dgm:pt modelId="{58A974C1-F2F2-46DE-8A2D-E8F10D6ECAF2}" type="pres">
      <dgm:prSet presAssocID="{4B3FFFA7-845B-45B4-8BB2-81243477829B}" presName="sp" presStyleCnt="0"/>
      <dgm:spPr/>
    </dgm:pt>
    <dgm:pt modelId="{1624EB1D-5DBF-492C-B288-501B7321C022}" type="pres">
      <dgm:prSet presAssocID="{DDD286C6-CE95-40B2-BE76-7E31AD415861}" presName="composite" presStyleCnt="0"/>
      <dgm:spPr/>
    </dgm:pt>
    <dgm:pt modelId="{EDB33109-BA2F-41D2-A699-A163BABF9895}" type="pres">
      <dgm:prSet presAssocID="{DDD286C6-CE95-40B2-BE76-7E31AD415861}" presName="parentText" presStyleLbl="alignNode1" presStyleIdx="3" presStyleCnt="8">
        <dgm:presLayoutVars>
          <dgm:chMax val="1"/>
          <dgm:bulletEnabled val="1"/>
        </dgm:presLayoutVars>
      </dgm:prSet>
      <dgm:spPr/>
    </dgm:pt>
    <dgm:pt modelId="{1F67E10E-B166-43D3-ABF6-2FDCE1044E1D}" type="pres">
      <dgm:prSet presAssocID="{DDD286C6-CE95-40B2-BE76-7E31AD415861}" presName="descendantText" presStyleLbl="alignAcc1" presStyleIdx="3" presStyleCnt="8">
        <dgm:presLayoutVars>
          <dgm:bulletEnabled val="1"/>
        </dgm:presLayoutVars>
      </dgm:prSet>
      <dgm:spPr/>
    </dgm:pt>
    <dgm:pt modelId="{EA222A09-E935-40D6-899F-F56D5C9BA6E2}" type="pres">
      <dgm:prSet presAssocID="{CFEC7F42-CC01-45CB-8CA7-B9219169C31E}" presName="sp" presStyleCnt="0"/>
      <dgm:spPr/>
    </dgm:pt>
    <dgm:pt modelId="{D5DBDE9E-8CBE-4DF2-AFAF-F68ED2BBA7E3}" type="pres">
      <dgm:prSet presAssocID="{9ABF4B33-70EC-40BC-B16C-F2E21590CBA9}" presName="composite" presStyleCnt="0"/>
      <dgm:spPr/>
    </dgm:pt>
    <dgm:pt modelId="{103BFFB6-12D2-4E11-8092-7F4109C628C5}" type="pres">
      <dgm:prSet presAssocID="{9ABF4B33-70EC-40BC-B16C-F2E21590CBA9}" presName="parentText" presStyleLbl="alignNode1" presStyleIdx="4" presStyleCnt="8">
        <dgm:presLayoutVars>
          <dgm:chMax val="1"/>
          <dgm:bulletEnabled val="1"/>
        </dgm:presLayoutVars>
      </dgm:prSet>
      <dgm:spPr/>
    </dgm:pt>
    <dgm:pt modelId="{75742CC0-480B-4F40-9D89-16A15008128C}" type="pres">
      <dgm:prSet presAssocID="{9ABF4B33-70EC-40BC-B16C-F2E21590CBA9}" presName="descendantText" presStyleLbl="alignAcc1" presStyleIdx="4" presStyleCnt="8">
        <dgm:presLayoutVars>
          <dgm:bulletEnabled val="1"/>
        </dgm:presLayoutVars>
      </dgm:prSet>
      <dgm:spPr/>
    </dgm:pt>
    <dgm:pt modelId="{107A56CE-FD78-4F1C-8A92-FEF2500C47EE}" type="pres">
      <dgm:prSet presAssocID="{EB64B395-1A7F-48F7-9245-A4C3434E8A58}" presName="sp" presStyleCnt="0"/>
      <dgm:spPr/>
    </dgm:pt>
    <dgm:pt modelId="{FDD461CC-E82B-4D67-B758-E4806A5AFAB1}" type="pres">
      <dgm:prSet presAssocID="{F90AD04A-A7D0-4A24-A942-86A111D73DBD}" presName="composite" presStyleCnt="0"/>
      <dgm:spPr/>
    </dgm:pt>
    <dgm:pt modelId="{7612E8AE-6E87-41E1-BC67-54588CF9D3B7}" type="pres">
      <dgm:prSet presAssocID="{F90AD04A-A7D0-4A24-A942-86A111D73DBD}" presName="parentText" presStyleLbl="alignNode1" presStyleIdx="5" presStyleCnt="8">
        <dgm:presLayoutVars>
          <dgm:chMax val="1"/>
          <dgm:bulletEnabled val="1"/>
        </dgm:presLayoutVars>
      </dgm:prSet>
      <dgm:spPr/>
    </dgm:pt>
    <dgm:pt modelId="{B71745BD-4646-4954-B4A8-F9AC4A84D938}" type="pres">
      <dgm:prSet presAssocID="{F90AD04A-A7D0-4A24-A942-86A111D73DBD}" presName="descendantText" presStyleLbl="alignAcc1" presStyleIdx="5" presStyleCnt="8">
        <dgm:presLayoutVars>
          <dgm:bulletEnabled val="1"/>
        </dgm:presLayoutVars>
      </dgm:prSet>
      <dgm:spPr/>
    </dgm:pt>
    <dgm:pt modelId="{E4AFCB4C-BE04-4FE7-998A-EB6D34E162EC}" type="pres">
      <dgm:prSet presAssocID="{1493E7C1-A915-464B-9523-7C90450717CF}" presName="sp" presStyleCnt="0"/>
      <dgm:spPr/>
    </dgm:pt>
    <dgm:pt modelId="{2DA5E8FB-9445-4C5C-90EA-BC04D48474C2}" type="pres">
      <dgm:prSet presAssocID="{7F45D4E0-FDAA-4C01-A1C8-FAB0D374BEBD}" presName="composite" presStyleCnt="0"/>
      <dgm:spPr/>
    </dgm:pt>
    <dgm:pt modelId="{1AC3E35A-384C-4339-B230-B96C67543CA0}" type="pres">
      <dgm:prSet presAssocID="{7F45D4E0-FDAA-4C01-A1C8-FAB0D374BEBD}" presName="parentText" presStyleLbl="alignNode1" presStyleIdx="6" presStyleCnt="8">
        <dgm:presLayoutVars>
          <dgm:chMax val="1"/>
          <dgm:bulletEnabled val="1"/>
        </dgm:presLayoutVars>
      </dgm:prSet>
      <dgm:spPr/>
    </dgm:pt>
    <dgm:pt modelId="{E40401A8-B225-46CE-A467-3B3C389FE91E}" type="pres">
      <dgm:prSet presAssocID="{7F45D4E0-FDAA-4C01-A1C8-FAB0D374BEBD}" presName="descendantText" presStyleLbl="alignAcc1" presStyleIdx="6" presStyleCnt="8">
        <dgm:presLayoutVars>
          <dgm:bulletEnabled val="1"/>
        </dgm:presLayoutVars>
      </dgm:prSet>
      <dgm:spPr/>
    </dgm:pt>
    <dgm:pt modelId="{95AC1766-9686-45EC-9CE2-B6D7504962B4}" type="pres">
      <dgm:prSet presAssocID="{17D0531C-1787-4385-B54E-03CB585FD728}" presName="sp" presStyleCnt="0"/>
      <dgm:spPr/>
    </dgm:pt>
    <dgm:pt modelId="{C057652A-7086-4355-B7D9-C4B49F7EC05D}" type="pres">
      <dgm:prSet presAssocID="{1D1CFEB9-0A4E-4F6D-AF27-7F58948724A2}" presName="composite" presStyleCnt="0"/>
      <dgm:spPr/>
    </dgm:pt>
    <dgm:pt modelId="{2DE4C978-9C14-4782-961D-002325F0F499}" type="pres">
      <dgm:prSet presAssocID="{1D1CFEB9-0A4E-4F6D-AF27-7F58948724A2}" presName="parentText" presStyleLbl="alignNode1" presStyleIdx="7" presStyleCnt="8">
        <dgm:presLayoutVars>
          <dgm:chMax val="1"/>
          <dgm:bulletEnabled val="1"/>
        </dgm:presLayoutVars>
      </dgm:prSet>
      <dgm:spPr/>
    </dgm:pt>
    <dgm:pt modelId="{838A09EC-9F4C-4691-AB1B-679DCBFD803A}" type="pres">
      <dgm:prSet presAssocID="{1D1CFEB9-0A4E-4F6D-AF27-7F58948724A2}" presName="descendantText" presStyleLbl="alignAcc1" presStyleIdx="7" presStyleCnt="8">
        <dgm:presLayoutVars>
          <dgm:bulletEnabled val="1"/>
        </dgm:presLayoutVars>
      </dgm:prSet>
      <dgm:spPr/>
    </dgm:pt>
  </dgm:ptLst>
  <dgm:cxnLst>
    <dgm:cxn modelId="{F9042B12-5B9A-4ECB-9145-0B54E5461FA3}" type="presOf" srcId="{B167900B-32F4-4AE4-AB22-449D2376DBEF}" destId="{EAB7AECD-DB5E-4E0F-AA95-4117DC8216AC}" srcOrd="0" destOrd="0" presId="urn:microsoft.com/office/officeart/2005/8/layout/chevron2"/>
    <dgm:cxn modelId="{1A17DE13-769E-4AE2-9768-C35271E57B93}" type="presOf" srcId="{9ABF4B33-70EC-40BC-B16C-F2E21590CBA9}" destId="{103BFFB6-12D2-4E11-8092-7F4109C628C5}" srcOrd="0" destOrd="0" presId="urn:microsoft.com/office/officeart/2005/8/layout/chevron2"/>
    <dgm:cxn modelId="{887D3918-FCD1-4226-8BC2-C09F8BC3CC0D}" type="presOf" srcId="{A3CED1CB-326A-4D65-A7C6-29FC7F138DDF}" destId="{838A09EC-9F4C-4691-AB1B-679DCBFD803A}" srcOrd="0" destOrd="0" presId="urn:microsoft.com/office/officeart/2005/8/layout/chevron2"/>
    <dgm:cxn modelId="{776F571D-95DF-487B-81F3-3F3F2D0DF4FF}" srcId="{D43DED17-4EDA-4B28-9708-B6115FF1BAAB}" destId="{2B2B5A45-44D4-45C4-957C-0E3258D0E369}" srcOrd="0" destOrd="0" parTransId="{259A7AAF-C520-4E93-B375-F981CA4AB5D9}" sibTransId="{174D9C5F-F21E-48BC-96B0-35EF9C6AED71}"/>
    <dgm:cxn modelId="{CF30902B-2E5B-4CB8-A766-3BB25B51AE6E}" srcId="{6A1B4D2F-3C1C-41B5-BD45-025455C54F55}" destId="{7F45D4E0-FDAA-4C01-A1C8-FAB0D374BEBD}" srcOrd="6" destOrd="0" parTransId="{E0759C80-C3B9-48B7-AC02-ADE543C55727}" sibTransId="{17D0531C-1787-4385-B54E-03CB585FD728}"/>
    <dgm:cxn modelId="{5D47CA2F-73D7-4C61-A1E1-B1F3862D8768}" type="presOf" srcId="{05312E57-442E-487B-B486-59B302C19BF0}" destId="{E40401A8-B225-46CE-A467-3B3C389FE91E}" srcOrd="0" destOrd="0" presId="urn:microsoft.com/office/officeart/2005/8/layout/chevron2"/>
    <dgm:cxn modelId="{64C9E22F-DB40-4488-9236-57BB5FF0287A}" type="presOf" srcId="{6A1B4D2F-3C1C-41B5-BD45-025455C54F55}" destId="{C47F1E6A-FA01-4F08-BF7C-AC6B4D22D970}" srcOrd="0" destOrd="0" presId="urn:microsoft.com/office/officeart/2005/8/layout/chevron2"/>
    <dgm:cxn modelId="{384EC433-4882-4B9F-B28B-33BB6FC48777}" srcId="{6A1B4D2F-3C1C-41B5-BD45-025455C54F55}" destId="{DDD286C6-CE95-40B2-BE76-7E31AD415861}" srcOrd="3" destOrd="0" parTransId="{2DD0B53E-FA3A-42CC-9E79-CBA2A366321D}" sibTransId="{CFEC7F42-CC01-45CB-8CA7-B9219169C31E}"/>
    <dgm:cxn modelId="{F5769B3A-FBED-493E-81AC-4CECD5ED3CFE}" srcId="{6A1B4D2F-3C1C-41B5-BD45-025455C54F55}" destId="{D43DED17-4EDA-4B28-9708-B6115FF1BAAB}" srcOrd="1" destOrd="0" parTransId="{8F188118-6C13-4B2A-8638-2407180FE89A}" sibTransId="{3BD4E3D0-077C-4186-B614-8D2290B4C366}"/>
    <dgm:cxn modelId="{7CBAD95B-EE6D-470E-86D3-F046D96303F2}" srcId="{1D1CFEB9-0A4E-4F6D-AF27-7F58948724A2}" destId="{A3CED1CB-326A-4D65-A7C6-29FC7F138DDF}" srcOrd="0" destOrd="0" parTransId="{0916B7B9-DC79-498E-9EB6-3E6C44C65753}" sibTransId="{26A4B190-2EF9-47EF-8DD4-DC729C35F4F0}"/>
    <dgm:cxn modelId="{BA683E63-218F-4C41-985A-01D1DBB811E5}" srcId="{6A1B4D2F-3C1C-41B5-BD45-025455C54F55}" destId="{B167900B-32F4-4AE4-AB22-449D2376DBEF}" srcOrd="2" destOrd="0" parTransId="{03600B32-183E-4280-A2E0-36F9A5B7A883}" sibTransId="{4B3FFFA7-845B-45B4-8BB2-81243477829B}"/>
    <dgm:cxn modelId="{2885A665-799A-4D40-8C3E-FD2675172863}" type="presOf" srcId="{D43DED17-4EDA-4B28-9708-B6115FF1BAAB}" destId="{E7A967D3-9983-42C1-A248-A27CEBBD974D}" srcOrd="0" destOrd="0" presId="urn:microsoft.com/office/officeart/2005/8/layout/chevron2"/>
    <dgm:cxn modelId="{A89CD345-F9AF-49F4-A325-893EABFD9B8B}" srcId="{B167900B-32F4-4AE4-AB22-449D2376DBEF}" destId="{6C4DDBE6-9B1D-4D51-B2D9-47F63037843F}" srcOrd="0" destOrd="0" parTransId="{F794C80D-6F53-45C2-AB8A-9E802AA6FFD6}" sibTransId="{9FF8AC15-38BC-445E-9A3F-882EB7346F33}"/>
    <dgm:cxn modelId="{73A12769-2A1F-4B7C-AC08-1DE4204DA2C8}" type="presOf" srcId="{F90AD04A-A7D0-4A24-A942-86A111D73DBD}" destId="{7612E8AE-6E87-41E1-BC67-54588CF9D3B7}" srcOrd="0" destOrd="0" presId="urn:microsoft.com/office/officeart/2005/8/layout/chevron2"/>
    <dgm:cxn modelId="{C9A3684B-3518-4931-84E6-EB18D92C31C8}" srcId="{7F45D4E0-FDAA-4C01-A1C8-FAB0D374BEBD}" destId="{05312E57-442E-487B-B486-59B302C19BF0}" srcOrd="0" destOrd="0" parTransId="{6BEA3EFC-B560-408E-B242-551032A77EAF}" sibTransId="{8FD733D0-9F39-456C-8410-CEE05ABC81A0}"/>
    <dgm:cxn modelId="{DA67CC4C-EC30-4548-8F59-6B9E3A898EF0}" type="presOf" srcId="{9FF3AC49-1D86-47E7-B3AE-C99CD6F0C01F}" destId="{0B61E5CA-114F-4DC5-B69D-1AEECF667ECB}" srcOrd="0" destOrd="0" presId="urn:microsoft.com/office/officeart/2005/8/layout/chevron2"/>
    <dgm:cxn modelId="{4E53B84D-F6AC-4353-A41A-E4B2E1B89C46}" type="presOf" srcId="{7A994DED-CACC-48F5-B992-EA528F86714E}" destId="{A0169495-A1D2-49D6-A7C8-DA66B2F1C03D}" srcOrd="0" destOrd="0" presId="urn:microsoft.com/office/officeart/2005/8/layout/chevron2"/>
    <dgm:cxn modelId="{BDA4E479-DC00-43B9-B6D8-25482566B5B6}" srcId="{9ABF4B33-70EC-40BC-B16C-F2E21590CBA9}" destId="{ABF89E81-06F1-47AF-8563-8C9F2AAD1D90}" srcOrd="0" destOrd="0" parTransId="{B3E906EC-4220-4F49-8F55-2823727EF3D2}" sibTransId="{E4305186-4D96-4A93-8BD4-8E29B4072877}"/>
    <dgm:cxn modelId="{9F7D2080-14A3-4003-A67D-060CC2E79728}" type="presOf" srcId="{2FB34170-7834-42EF-B6C0-21476E535E09}" destId="{1F67E10E-B166-43D3-ABF6-2FDCE1044E1D}" srcOrd="0" destOrd="0" presId="urn:microsoft.com/office/officeart/2005/8/layout/chevron2"/>
    <dgm:cxn modelId="{01EDF18B-2E2F-4BA9-A8F8-A1F452A04867}" srcId="{F90AD04A-A7D0-4A24-A942-86A111D73DBD}" destId="{EFFB09A8-3D8A-4CD4-BE87-C006D987A429}" srcOrd="0" destOrd="0" parTransId="{BA5B2964-A3AA-41A1-8E28-17EE9D42CF6C}" sibTransId="{AA312139-C8FC-495E-BCB4-3CC738C6DD00}"/>
    <dgm:cxn modelId="{2B19718C-A181-4DAE-B245-3ADEA895B768}" srcId="{9FF3AC49-1D86-47E7-B3AE-C99CD6F0C01F}" destId="{7A994DED-CACC-48F5-B992-EA528F86714E}" srcOrd="0" destOrd="0" parTransId="{33677489-907B-4F47-9C2A-2809B123D643}" sibTransId="{ADE1449F-145C-4893-A234-72CA34F7CFD3}"/>
    <dgm:cxn modelId="{758F369F-5861-4488-B44F-07DA3DC20A51}" type="presOf" srcId="{ABF89E81-06F1-47AF-8563-8C9F2AAD1D90}" destId="{75742CC0-480B-4F40-9D89-16A15008128C}" srcOrd="0" destOrd="0" presId="urn:microsoft.com/office/officeart/2005/8/layout/chevron2"/>
    <dgm:cxn modelId="{CBD3D7A2-6EC2-41BB-A995-5F3A2E4C4145}" type="presOf" srcId="{2B2B5A45-44D4-45C4-957C-0E3258D0E369}" destId="{23B26B93-F63D-4282-89D7-79B81D3D16CB}" srcOrd="0" destOrd="0" presId="urn:microsoft.com/office/officeart/2005/8/layout/chevron2"/>
    <dgm:cxn modelId="{8EA4EFAB-183A-4230-81FB-2781989282DF}" srcId="{6A1B4D2F-3C1C-41B5-BD45-025455C54F55}" destId="{F90AD04A-A7D0-4A24-A942-86A111D73DBD}" srcOrd="5" destOrd="0" parTransId="{53CF0638-81FA-4C84-9E26-F1DB12437F9A}" sibTransId="{1493E7C1-A915-464B-9523-7C90450717CF}"/>
    <dgm:cxn modelId="{57A3ADB2-7E30-4E54-A732-ED27A80EBFB8}" type="presOf" srcId="{1D1CFEB9-0A4E-4F6D-AF27-7F58948724A2}" destId="{2DE4C978-9C14-4782-961D-002325F0F499}" srcOrd="0" destOrd="0" presId="urn:microsoft.com/office/officeart/2005/8/layout/chevron2"/>
    <dgm:cxn modelId="{2880BCB4-0394-45E5-AE86-E42DC4CC17F3}" srcId="{6A1B4D2F-3C1C-41B5-BD45-025455C54F55}" destId="{1D1CFEB9-0A4E-4F6D-AF27-7F58948724A2}" srcOrd="7" destOrd="0" parTransId="{1C2CBD24-F4C5-43B5-B18D-AB443B1F8F53}" sibTransId="{FA1F9619-A264-44A3-A550-21586E38103E}"/>
    <dgm:cxn modelId="{B2EE50BB-E71B-4756-B0EF-29C6463A7E12}" srcId="{6A1B4D2F-3C1C-41B5-BD45-025455C54F55}" destId="{9ABF4B33-70EC-40BC-B16C-F2E21590CBA9}" srcOrd="4" destOrd="0" parTransId="{E5D95E1C-F817-4170-AF1F-96BC347131BC}" sibTransId="{EB64B395-1A7F-48F7-9245-A4C3434E8A58}"/>
    <dgm:cxn modelId="{203408CF-F7AD-4B71-98C6-DA5AAB5BE0EF}" srcId="{6A1B4D2F-3C1C-41B5-BD45-025455C54F55}" destId="{9FF3AC49-1D86-47E7-B3AE-C99CD6F0C01F}" srcOrd="0" destOrd="0" parTransId="{04969A0C-BCAF-4CCC-ADD7-C8AEAA560A2A}" sibTransId="{B097E960-46DD-4E13-8E72-47285FF115ED}"/>
    <dgm:cxn modelId="{4CCAB2DF-29DF-4D3E-8578-4CDA6DA1DBC3}" type="presOf" srcId="{DDD286C6-CE95-40B2-BE76-7E31AD415861}" destId="{EDB33109-BA2F-41D2-A699-A163BABF9895}" srcOrd="0" destOrd="0" presId="urn:microsoft.com/office/officeart/2005/8/layout/chevron2"/>
    <dgm:cxn modelId="{6862C9EA-51C3-4CB1-83E3-8AA86A7CFC34}" type="presOf" srcId="{7F45D4E0-FDAA-4C01-A1C8-FAB0D374BEBD}" destId="{1AC3E35A-384C-4339-B230-B96C67543CA0}" srcOrd="0" destOrd="0" presId="urn:microsoft.com/office/officeart/2005/8/layout/chevron2"/>
    <dgm:cxn modelId="{3A79EEF8-DBC0-4239-B26B-607F454F34BE}" type="presOf" srcId="{6C4DDBE6-9B1D-4D51-B2D9-47F63037843F}" destId="{F849FDFA-5BC4-4E36-8B97-C12479CAE032}" srcOrd="0" destOrd="0" presId="urn:microsoft.com/office/officeart/2005/8/layout/chevron2"/>
    <dgm:cxn modelId="{7790F7FE-F43D-4780-88D4-D0982D5C772D}" srcId="{DDD286C6-CE95-40B2-BE76-7E31AD415861}" destId="{2FB34170-7834-42EF-B6C0-21476E535E09}" srcOrd="0" destOrd="0" parTransId="{65444696-6ECF-47CE-B025-F0A80F8A37AF}" sibTransId="{E172A19D-ED70-4145-AFF4-55E3943FBFCC}"/>
    <dgm:cxn modelId="{4EF253FF-F4A2-441D-BC8B-576BC04DF52A}" type="presOf" srcId="{EFFB09A8-3D8A-4CD4-BE87-C006D987A429}" destId="{B71745BD-4646-4954-B4A8-F9AC4A84D938}" srcOrd="0" destOrd="0" presId="urn:microsoft.com/office/officeart/2005/8/layout/chevron2"/>
    <dgm:cxn modelId="{C5B913D0-58EF-4235-B0A7-C7DEF3A9E3A4}" type="presParOf" srcId="{C47F1E6A-FA01-4F08-BF7C-AC6B4D22D970}" destId="{F1D8B739-512D-46A3-8A92-798E250E01B1}" srcOrd="0" destOrd="0" presId="urn:microsoft.com/office/officeart/2005/8/layout/chevron2"/>
    <dgm:cxn modelId="{8B2F500F-44B7-443B-85B6-D8F2D0B753B1}" type="presParOf" srcId="{F1D8B739-512D-46A3-8A92-798E250E01B1}" destId="{0B61E5CA-114F-4DC5-B69D-1AEECF667ECB}" srcOrd="0" destOrd="0" presId="urn:microsoft.com/office/officeart/2005/8/layout/chevron2"/>
    <dgm:cxn modelId="{0496EED8-0734-4152-BD69-9A69780BA5BA}" type="presParOf" srcId="{F1D8B739-512D-46A3-8A92-798E250E01B1}" destId="{A0169495-A1D2-49D6-A7C8-DA66B2F1C03D}" srcOrd="1" destOrd="0" presId="urn:microsoft.com/office/officeart/2005/8/layout/chevron2"/>
    <dgm:cxn modelId="{CA66571F-1D72-4511-8100-6FD130B3BAEC}" type="presParOf" srcId="{C47F1E6A-FA01-4F08-BF7C-AC6B4D22D970}" destId="{4D62B338-84A8-4EAE-98A2-799DE87D9557}" srcOrd="1" destOrd="0" presId="urn:microsoft.com/office/officeart/2005/8/layout/chevron2"/>
    <dgm:cxn modelId="{4D599958-DE1D-4252-8DAF-45280797DACC}" type="presParOf" srcId="{C47F1E6A-FA01-4F08-BF7C-AC6B4D22D970}" destId="{B1FF1010-1723-48C4-AB00-9DD495738E8C}" srcOrd="2" destOrd="0" presId="urn:microsoft.com/office/officeart/2005/8/layout/chevron2"/>
    <dgm:cxn modelId="{65D477CD-F3A9-426B-9FF5-3F35099DAF16}" type="presParOf" srcId="{B1FF1010-1723-48C4-AB00-9DD495738E8C}" destId="{E7A967D3-9983-42C1-A248-A27CEBBD974D}" srcOrd="0" destOrd="0" presId="urn:microsoft.com/office/officeart/2005/8/layout/chevron2"/>
    <dgm:cxn modelId="{91C37C55-48A1-41A7-B945-714C5B09B87B}" type="presParOf" srcId="{B1FF1010-1723-48C4-AB00-9DD495738E8C}" destId="{23B26B93-F63D-4282-89D7-79B81D3D16CB}" srcOrd="1" destOrd="0" presId="urn:microsoft.com/office/officeart/2005/8/layout/chevron2"/>
    <dgm:cxn modelId="{6BD5CD15-DC80-41B3-AAB4-B87CB01FD71C}" type="presParOf" srcId="{C47F1E6A-FA01-4F08-BF7C-AC6B4D22D970}" destId="{EBBF3F23-DE43-4156-81B5-9F8C649753E7}" srcOrd="3" destOrd="0" presId="urn:microsoft.com/office/officeart/2005/8/layout/chevron2"/>
    <dgm:cxn modelId="{0647FD2F-A7E0-430F-8BEA-5724377AC9D4}" type="presParOf" srcId="{C47F1E6A-FA01-4F08-BF7C-AC6B4D22D970}" destId="{12A5B853-C9AC-42F5-A803-10D873A9E6F8}" srcOrd="4" destOrd="0" presId="urn:microsoft.com/office/officeart/2005/8/layout/chevron2"/>
    <dgm:cxn modelId="{B55442DC-FEA2-4E63-AC18-816248DFA128}" type="presParOf" srcId="{12A5B853-C9AC-42F5-A803-10D873A9E6F8}" destId="{EAB7AECD-DB5E-4E0F-AA95-4117DC8216AC}" srcOrd="0" destOrd="0" presId="urn:microsoft.com/office/officeart/2005/8/layout/chevron2"/>
    <dgm:cxn modelId="{2E3D205E-9D0E-40D0-B6CF-F12601D3637F}" type="presParOf" srcId="{12A5B853-C9AC-42F5-A803-10D873A9E6F8}" destId="{F849FDFA-5BC4-4E36-8B97-C12479CAE032}" srcOrd="1" destOrd="0" presId="urn:microsoft.com/office/officeart/2005/8/layout/chevron2"/>
    <dgm:cxn modelId="{919D1B32-C59A-40FC-A2E9-34550EE7B37D}" type="presParOf" srcId="{C47F1E6A-FA01-4F08-BF7C-AC6B4D22D970}" destId="{58A974C1-F2F2-46DE-8A2D-E8F10D6ECAF2}" srcOrd="5" destOrd="0" presId="urn:microsoft.com/office/officeart/2005/8/layout/chevron2"/>
    <dgm:cxn modelId="{BFE785A7-B0B0-45AE-97AE-C223A333BBC4}" type="presParOf" srcId="{C47F1E6A-FA01-4F08-BF7C-AC6B4D22D970}" destId="{1624EB1D-5DBF-492C-B288-501B7321C022}" srcOrd="6" destOrd="0" presId="urn:microsoft.com/office/officeart/2005/8/layout/chevron2"/>
    <dgm:cxn modelId="{26772B29-B9DB-4265-AF41-9285383E4B18}" type="presParOf" srcId="{1624EB1D-5DBF-492C-B288-501B7321C022}" destId="{EDB33109-BA2F-41D2-A699-A163BABF9895}" srcOrd="0" destOrd="0" presId="urn:microsoft.com/office/officeart/2005/8/layout/chevron2"/>
    <dgm:cxn modelId="{714B1139-2225-42C1-B63E-799307EAC17F}" type="presParOf" srcId="{1624EB1D-5DBF-492C-B288-501B7321C022}" destId="{1F67E10E-B166-43D3-ABF6-2FDCE1044E1D}" srcOrd="1" destOrd="0" presId="urn:microsoft.com/office/officeart/2005/8/layout/chevron2"/>
    <dgm:cxn modelId="{E1717824-C120-43FC-8E53-9BD35E0E24C4}" type="presParOf" srcId="{C47F1E6A-FA01-4F08-BF7C-AC6B4D22D970}" destId="{EA222A09-E935-40D6-899F-F56D5C9BA6E2}" srcOrd="7" destOrd="0" presId="urn:microsoft.com/office/officeart/2005/8/layout/chevron2"/>
    <dgm:cxn modelId="{97CE0BAC-0C9E-4DB5-856A-1A696FC9F3E6}" type="presParOf" srcId="{C47F1E6A-FA01-4F08-BF7C-AC6B4D22D970}" destId="{D5DBDE9E-8CBE-4DF2-AFAF-F68ED2BBA7E3}" srcOrd="8" destOrd="0" presId="urn:microsoft.com/office/officeart/2005/8/layout/chevron2"/>
    <dgm:cxn modelId="{1C7874C5-5674-4810-BB6B-0D1F35EA8E04}" type="presParOf" srcId="{D5DBDE9E-8CBE-4DF2-AFAF-F68ED2BBA7E3}" destId="{103BFFB6-12D2-4E11-8092-7F4109C628C5}" srcOrd="0" destOrd="0" presId="urn:microsoft.com/office/officeart/2005/8/layout/chevron2"/>
    <dgm:cxn modelId="{0280D4B9-8031-4505-9E0C-B950F56B84B9}" type="presParOf" srcId="{D5DBDE9E-8CBE-4DF2-AFAF-F68ED2BBA7E3}" destId="{75742CC0-480B-4F40-9D89-16A15008128C}" srcOrd="1" destOrd="0" presId="urn:microsoft.com/office/officeart/2005/8/layout/chevron2"/>
    <dgm:cxn modelId="{C0724373-218E-498A-BF1F-87EEFD7A0857}" type="presParOf" srcId="{C47F1E6A-FA01-4F08-BF7C-AC6B4D22D970}" destId="{107A56CE-FD78-4F1C-8A92-FEF2500C47EE}" srcOrd="9" destOrd="0" presId="urn:microsoft.com/office/officeart/2005/8/layout/chevron2"/>
    <dgm:cxn modelId="{B5DC6E2B-C5C0-45EA-91EC-0388AC81A730}" type="presParOf" srcId="{C47F1E6A-FA01-4F08-BF7C-AC6B4D22D970}" destId="{FDD461CC-E82B-4D67-B758-E4806A5AFAB1}" srcOrd="10" destOrd="0" presId="urn:microsoft.com/office/officeart/2005/8/layout/chevron2"/>
    <dgm:cxn modelId="{3E54EFFD-0482-4EBC-A6C8-7A9FCE8CA232}" type="presParOf" srcId="{FDD461CC-E82B-4D67-B758-E4806A5AFAB1}" destId="{7612E8AE-6E87-41E1-BC67-54588CF9D3B7}" srcOrd="0" destOrd="0" presId="urn:microsoft.com/office/officeart/2005/8/layout/chevron2"/>
    <dgm:cxn modelId="{574792CE-57CA-4B4A-B43E-2DCA166B78B5}" type="presParOf" srcId="{FDD461CC-E82B-4D67-B758-E4806A5AFAB1}" destId="{B71745BD-4646-4954-B4A8-F9AC4A84D938}" srcOrd="1" destOrd="0" presId="urn:microsoft.com/office/officeart/2005/8/layout/chevron2"/>
    <dgm:cxn modelId="{D35BAB64-B2CF-4173-ADF7-355412A64C98}" type="presParOf" srcId="{C47F1E6A-FA01-4F08-BF7C-AC6B4D22D970}" destId="{E4AFCB4C-BE04-4FE7-998A-EB6D34E162EC}" srcOrd="11" destOrd="0" presId="urn:microsoft.com/office/officeart/2005/8/layout/chevron2"/>
    <dgm:cxn modelId="{FA1746A9-AF11-4804-94AA-2AA1E4468D10}" type="presParOf" srcId="{C47F1E6A-FA01-4F08-BF7C-AC6B4D22D970}" destId="{2DA5E8FB-9445-4C5C-90EA-BC04D48474C2}" srcOrd="12" destOrd="0" presId="urn:microsoft.com/office/officeart/2005/8/layout/chevron2"/>
    <dgm:cxn modelId="{D8798A2D-9DF8-48B1-8F0F-4B8D7E5FBD20}" type="presParOf" srcId="{2DA5E8FB-9445-4C5C-90EA-BC04D48474C2}" destId="{1AC3E35A-384C-4339-B230-B96C67543CA0}" srcOrd="0" destOrd="0" presId="urn:microsoft.com/office/officeart/2005/8/layout/chevron2"/>
    <dgm:cxn modelId="{4FD42BF5-A318-4321-B02E-665A0308FA8B}" type="presParOf" srcId="{2DA5E8FB-9445-4C5C-90EA-BC04D48474C2}" destId="{E40401A8-B225-46CE-A467-3B3C389FE91E}" srcOrd="1" destOrd="0" presId="urn:microsoft.com/office/officeart/2005/8/layout/chevron2"/>
    <dgm:cxn modelId="{3E240353-1F63-4BDA-B251-12C9A8CC1620}" type="presParOf" srcId="{C47F1E6A-FA01-4F08-BF7C-AC6B4D22D970}" destId="{95AC1766-9686-45EC-9CE2-B6D7504962B4}" srcOrd="13" destOrd="0" presId="urn:microsoft.com/office/officeart/2005/8/layout/chevron2"/>
    <dgm:cxn modelId="{0F87C42B-85DE-43F3-8129-69D6E1A59481}" type="presParOf" srcId="{C47F1E6A-FA01-4F08-BF7C-AC6B4D22D970}" destId="{C057652A-7086-4355-B7D9-C4B49F7EC05D}" srcOrd="14" destOrd="0" presId="urn:microsoft.com/office/officeart/2005/8/layout/chevron2"/>
    <dgm:cxn modelId="{5F40E930-2AD7-413B-9FEF-38186DEB82C8}" type="presParOf" srcId="{C057652A-7086-4355-B7D9-C4B49F7EC05D}" destId="{2DE4C978-9C14-4782-961D-002325F0F499}" srcOrd="0" destOrd="0" presId="urn:microsoft.com/office/officeart/2005/8/layout/chevron2"/>
    <dgm:cxn modelId="{BD8A45C5-C0CE-490D-8055-537E71A0B4AB}" type="presParOf" srcId="{C057652A-7086-4355-B7D9-C4B49F7EC05D}" destId="{838A09EC-9F4C-4691-AB1B-679DCBFD803A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2C7CBEC-A970-4A36-8325-4F1580D30F87}" type="doc">
      <dgm:prSet loTypeId="urn:microsoft.com/office/officeart/2005/8/layout/radial6" loCatId="cycle" qsTypeId="urn:microsoft.com/office/officeart/2005/8/quickstyle/simple1" qsCatId="simple" csTypeId="urn:microsoft.com/office/officeart/2005/8/colors/accent2_4" csCatId="accent2" phldr="1"/>
      <dgm:spPr/>
      <dgm:t>
        <a:bodyPr/>
        <a:lstStyle/>
        <a:p>
          <a:endParaRPr lang="ru-UA"/>
        </a:p>
      </dgm:t>
    </dgm:pt>
    <dgm:pt modelId="{9BA45CA5-D140-4891-BF1D-D4A63EA1C450}">
      <dgm:prSet phldrT="[Текст]"/>
      <dgm:spPr/>
      <dgm:t>
        <a:bodyPr/>
        <a:lstStyle/>
        <a:p>
          <a:r>
            <a:rPr lang="uk-UA" dirty="0">
              <a:solidFill>
                <a:schemeClr val="bg1"/>
              </a:solidFill>
            </a:rPr>
            <a:t>Аналітика</a:t>
          </a:r>
          <a:endParaRPr lang="ru-UA" dirty="0">
            <a:solidFill>
              <a:schemeClr val="bg1"/>
            </a:solidFill>
          </a:endParaRPr>
        </a:p>
      </dgm:t>
    </dgm:pt>
    <dgm:pt modelId="{AB917070-DD5A-4287-99ED-EC208AE3E702}" type="parTrans" cxnId="{782296E5-A765-4CE1-B7BC-DBDB5E7B72E9}">
      <dgm:prSet/>
      <dgm:spPr/>
      <dgm:t>
        <a:bodyPr/>
        <a:lstStyle/>
        <a:p>
          <a:endParaRPr lang="ru-UA">
            <a:solidFill>
              <a:schemeClr val="bg1"/>
            </a:solidFill>
          </a:endParaRPr>
        </a:p>
      </dgm:t>
    </dgm:pt>
    <dgm:pt modelId="{945FC6F5-7503-47EA-AF5D-2BBE234C3977}" type="sibTrans" cxnId="{782296E5-A765-4CE1-B7BC-DBDB5E7B72E9}">
      <dgm:prSet/>
      <dgm:spPr/>
      <dgm:t>
        <a:bodyPr/>
        <a:lstStyle/>
        <a:p>
          <a:endParaRPr lang="ru-UA">
            <a:solidFill>
              <a:schemeClr val="bg1"/>
            </a:solidFill>
          </a:endParaRPr>
        </a:p>
      </dgm:t>
    </dgm:pt>
    <dgm:pt modelId="{66B716CF-4545-4D38-A8C8-9EA8DB617A3C}">
      <dgm:prSet phldrT="[Текст]"/>
      <dgm:spPr/>
      <dgm:t>
        <a:bodyPr/>
        <a:lstStyle/>
        <a:p>
          <a:r>
            <a:rPr lang="uk-UA" dirty="0">
              <a:solidFill>
                <a:schemeClr val="bg1"/>
              </a:solidFill>
            </a:rPr>
            <a:t>Лідерство</a:t>
          </a:r>
          <a:endParaRPr lang="ru-UA" dirty="0">
            <a:solidFill>
              <a:schemeClr val="bg1"/>
            </a:solidFill>
          </a:endParaRPr>
        </a:p>
      </dgm:t>
    </dgm:pt>
    <dgm:pt modelId="{2C13BA64-E65F-4781-8AF0-8D2D8939AD39}" type="parTrans" cxnId="{C1B9B21A-8883-46B9-A883-8FCA7010850B}">
      <dgm:prSet/>
      <dgm:spPr/>
      <dgm:t>
        <a:bodyPr/>
        <a:lstStyle/>
        <a:p>
          <a:endParaRPr lang="ru-UA">
            <a:solidFill>
              <a:schemeClr val="bg1"/>
            </a:solidFill>
          </a:endParaRPr>
        </a:p>
      </dgm:t>
    </dgm:pt>
    <dgm:pt modelId="{66DB0C41-0F7B-4C4D-9763-F36FF11E50D4}" type="sibTrans" cxnId="{C1B9B21A-8883-46B9-A883-8FCA7010850B}">
      <dgm:prSet/>
      <dgm:spPr/>
      <dgm:t>
        <a:bodyPr/>
        <a:lstStyle/>
        <a:p>
          <a:endParaRPr lang="ru-UA">
            <a:solidFill>
              <a:schemeClr val="bg1"/>
            </a:solidFill>
          </a:endParaRPr>
        </a:p>
      </dgm:t>
    </dgm:pt>
    <dgm:pt modelId="{08AADBD2-5DFC-4AE4-9BD6-CB994FA7C1C5}">
      <dgm:prSet phldrT="[Текст]"/>
      <dgm:spPr/>
      <dgm:t>
        <a:bodyPr/>
        <a:lstStyle/>
        <a:p>
          <a:r>
            <a:rPr lang="uk-UA" dirty="0">
              <a:solidFill>
                <a:schemeClr val="bg1"/>
              </a:solidFill>
            </a:rPr>
            <a:t>Персонал</a:t>
          </a:r>
          <a:endParaRPr lang="ru-UA" dirty="0">
            <a:solidFill>
              <a:schemeClr val="bg1"/>
            </a:solidFill>
          </a:endParaRPr>
        </a:p>
      </dgm:t>
    </dgm:pt>
    <dgm:pt modelId="{35D1655E-E5E5-4123-A0E1-45A851F3D2B2}" type="parTrans" cxnId="{20B09BAC-9E76-412D-AED0-246373928C93}">
      <dgm:prSet/>
      <dgm:spPr/>
      <dgm:t>
        <a:bodyPr/>
        <a:lstStyle/>
        <a:p>
          <a:endParaRPr lang="ru-UA">
            <a:solidFill>
              <a:schemeClr val="bg1"/>
            </a:solidFill>
          </a:endParaRPr>
        </a:p>
      </dgm:t>
    </dgm:pt>
    <dgm:pt modelId="{41E2484E-E8D9-40A5-BE28-6C6B40322B30}" type="sibTrans" cxnId="{20B09BAC-9E76-412D-AED0-246373928C93}">
      <dgm:prSet/>
      <dgm:spPr/>
      <dgm:t>
        <a:bodyPr/>
        <a:lstStyle/>
        <a:p>
          <a:endParaRPr lang="ru-UA">
            <a:solidFill>
              <a:schemeClr val="bg1"/>
            </a:solidFill>
          </a:endParaRPr>
        </a:p>
      </dgm:t>
    </dgm:pt>
    <dgm:pt modelId="{8E3A732D-1F8B-437F-81E6-62692431FEB6}">
      <dgm:prSet phldrT="[Текст]"/>
      <dgm:spPr/>
      <dgm:t>
        <a:bodyPr/>
        <a:lstStyle/>
        <a:p>
          <a:r>
            <a:rPr lang="uk-UA" dirty="0">
              <a:solidFill>
                <a:schemeClr val="bg1"/>
              </a:solidFill>
            </a:rPr>
            <a:t>Організація</a:t>
          </a:r>
          <a:endParaRPr lang="ru-UA" dirty="0">
            <a:solidFill>
              <a:schemeClr val="bg1"/>
            </a:solidFill>
          </a:endParaRPr>
        </a:p>
      </dgm:t>
    </dgm:pt>
    <dgm:pt modelId="{8505ED67-5769-4D33-9958-033C852C315E}" type="parTrans" cxnId="{5D636709-42AD-41DE-91F6-81F4C69E7A67}">
      <dgm:prSet/>
      <dgm:spPr/>
      <dgm:t>
        <a:bodyPr/>
        <a:lstStyle/>
        <a:p>
          <a:endParaRPr lang="ru-UA">
            <a:solidFill>
              <a:schemeClr val="bg1"/>
            </a:solidFill>
          </a:endParaRPr>
        </a:p>
      </dgm:t>
    </dgm:pt>
    <dgm:pt modelId="{3D5F61DF-CFB0-4C1B-A669-960051F7B7D6}" type="sibTrans" cxnId="{5D636709-42AD-41DE-91F6-81F4C69E7A67}">
      <dgm:prSet/>
      <dgm:spPr/>
      <dgm:t>
        <a:bodyPr/>
        <a:lstStyle/>
        <a:p>
          <a:endParaRPr lang="ru-UA">
            <a:solidFill>
              <a:schemeClr val="bg1"/>
            </a:solidFill>
          </a:endParaRPr>
        </a:p>
      </dgm:t>
    </dgm:pt>
    <dgm:pt modelId="{F5357C13-E38C-4E0F-8085-6723740B3923}">
      <dgm:prSet phldrT="[Текст]"/>
      <dgm:spPr/>
      <dgm:t>
        <a:bodyPr/>
        <a:lstStyle/>
        <a:p>
          <a:r>
            <a:rPr lang="uk-UA" dirty="0">
              <a:solidFill>
                <a:schemeClr val="bg1"/>
              </a:solidFill>
            </a:rPr>
            <a:t>Культура</a:t>
          </a:r>
          <a:endParaRPr lang="ru-UA" dirty="0">
            <a:solidFill>
              <a:schemeClr val="bg1"/>
            </a:solidFill>
          </a:endParaRPr>
        </a:p>
      </dgm:t>
    </dgm:pt>
    <dgm:pt modelId="{96702C86-F3F9-4A66-A43C-2839603FB079}" type="parTrans" cxnId="{377E31CE-0A5D-4DAB-887C-B4E056B9EC4F}">
      <dgm:prSet/>
      <dgm:spPr/>
      <dgm:t>
        <a:bodyPr/>
        <a:lstStyle/>
        <a:p>
          <a:endParaRPr lang="ru-UA">
            <a:solidFill>
              <a:schemeClr val="bg1"/>
            </a:solidFill>
          </a:endParaRPr>
        </a:p>
      </dgm:t>
    </dgm:pt>
    <dgm:pt modelId="{CD5C7AFC-3C33-4366-8D3F-C148E3C34603}" type="sibTrans" cxnId="{377E31CE-0A5D-4DAB-887C-B4E056B9EC4F}">
      <dgm:prSet/>
      <dgm:spPr/>
      <dgm:t>
        <a:bodyPr/>
        <a:lstStyle/>
        <a:p>
          <a:endParaRPr lang="ru-UA">
            <a:solidFill>
              <a:schemeClr val="bg1"/>
            </a:solidFill>
          </a:endParaRPr>
        </a:p>
      </dgm:t>
    </dgm:pt>
    <dgm:pt modelId="{3ED9103C-FD3F-46C7-9442-73E5EF02BA4E}" type="pres">
      <dgm:prSet presAssocID="{E2C7CBEC-A970-4A36-8325-4F1580D30F87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E8E620B9-29E2-4EA8-A62C-389A7D88F21A}" type="pres">
      <dgm:prSet presAssocID="{9BA45CA5-D140-4891-BF1D-D4A63EA1C450}" presName="centerShape" presStyleLbl="node0" presStyleIdx="0" presStyleCnt="1"/>
      <dgm:spPr/>
    </dgm:pt>
    <dgm:pt modelId="{2C848F2F-E72C-4019-834A-DDBCEF63DE38}" type="pres">
      <dgm:prSet presAssocID="{66B716CF-4545-4D38-A8C8-9EA8DB617A3C}" presName="node" presStyleLbl="node1" presStyleIdx="0" presStyleCnt="4">
        <dgm:presLayoutVars>
          <dgm:bulletEnabled val="1"/>
        </dgm:presLayoutVars>
      </dgm:prSet>
      <dgm:spPr/>
    </dgm:pt>
    <dgm:pt modelId="{417E88CE-24CD-4B6B-803A-E7D8A9DB1B09}" type="pres">
      <dgm:prSet presAssocID="{66B716CF-4545-4D38-A8C8-9EA8DB617A3C}" presName="dummy" presStyleCnt="0"/>
      <dgm:spPr/>
    </dgm:pt>
    <dgm:pt modelId="{61401377-45B4-4297-898C-C830EA2D0030}" type="pres">
      <dgm:prSet presAssocID="{66DB0C41-0F7B-4C4D-9763-F36FF11E50D4}" presName="sibTrans" presStyleLbl="sibTrans2D1" presStyleIdx="0" presStyleCnt="4"/>
      <dgm:spPr/>
    </dgm:pt>
    <dgm:pt modelId="{7CCF07CE-F86C-4657-AD30-FD7C8DD41124}" type="pres">
      <dgm:prSet presAssocID="{08AADBD2-5DFC-4AE4-9BD6-CB994FA7C1C5}" presName="node" presStyleLbl="node1" presStyleIdx="1" presStyleCnt="4">
        <dgm:presLayoutVars>
          <dgm:bulletEnabled val="1"/>
        </dgm:presLayoutVars>
      </dgm:prSet>
      <dgm:spPr/>
    </dgm:pt>
    <dgm:pt modelId="{DF88CD62-E938-494B-A93E-442EEB1A9B3E}" type="pres">
      <dgm:prSet presAssocID="{08AADBD2-5DFC-4AE4-9BD6-CB994FA7C1C5}" presName="dummy" presStyleCnt="0"/>
      <dgm:spPr/>
    </dgm:pt>
    <dgm:pt modelId="{7923FA96-68B7-400B-B1A8-0A4B151234B5}" type="pres">
      <dgm:prSet presAssocID="{41E2484E-E8D9-40A5-BE28-6C6B40322B30}" presName="sibTrans" presStyleLbl="sibTrans2D1" presStyleIdx="1" presStyleCnt="4"/>
      <dgm:spPr/>
    </dgm:pt>
    <dgm:pt modelId="{2A9FE1EF-0CC3-4203-AE98-D780C9B4B18F}" type="pres">
      <dgm:prSet presAssocID="{8E3A732D-1F8B-437F-81E6-62692431FEB6}" presName="node" presStyleLbl="node1" presStyleIdx="2" presStyleCnt="4">
        <dgm:presLayoutVars>
          <dgm:bulletEnabled val="1"/>
        </dgm:presLayoutVars>
      </dgm:prSet>
      <dgm:spPr/>
    </dgm:pt>
    <dgm:pt modelId="{C674985F-0054-48DF-A7CD-C390847D7CA3}" type="pres">
      <dgm:prSet presAssocID="{8E3A732D-1F8B-437F-81E6-62692431FEB6}" presName="dummy" presStyleCnt="0"/>
      <dgm:spPr/>
    </dgm:pt>
    <dgm:pt modelId="{CC73CDAE-7758-411E-A295-0978D5F4CC43}" type="pres">
      <dgm:prSet presAssocID="{3D5F61DF-CFB0-4C1B-A669-960051F7B7D6}" presName="sibTrans" presStyleLbl="sibTrans2D1" presStyleIdx="2" presStyleCnt="4"/>
      <dgm:spPr/>
    </dgm:pt>
    <dgm:pt modelId="{1DCEBA6E-9C03-4CE5-9EEF-10585191F6CB}" type="pres">
      <dgm:prSet presAssocID="{F5357C13-E38C-4E0F-8085-6723740B3923}" presName="node" presStyleLbl="node1" presStyleIdx="3" presStyleCnt="4">
        <dgm:presLayoutVars>
          <dgm:bulletEnabled val="1"/>
        </dgm:presLayoutVars>
      </dgm:prSet>
      <dgm:spPr/>
    </dgm:pt>
    <dgm:pt modelId="{D093F7FE-6700-425D-B2BA-883A2D320B66}" type="pres">
      <dgm:prSet presAssocID="{F5357C13-E38C-4E0F-8085-6723740B3923}" presName="dummy" presStyleCnt="0"/>
      <dgm:spPr/>
    </dgm:pt>
    <dgm:pt modelId="{875D2878-83B6-48B6-950B-49DE9DD4DC2E}" type="pres">
      <dgm:prSet presAssocID="{CD5C7AFC-3C33-4366-8D3F-C148E3C34603}" presName="sibTrans" presStyleLbl="sibTrans2D1" presStyleIdx="3" presStyleCnt="4"/>
      <dgm:spPr/>
    </dgm:pt>
  </dgm:ptLst>
  <dgm:cxnLst>
    <dgm:cxn modelId="{5D636709-42AD-41DE-91F6-81F4C69E7A67}" srcId="{9BA45CA5-D140-4891-BF1D-D4A63EA1C450}" destId="{8E3A732D-1F8B-437F-81E6-62692431FEB6}" srcOrd="2" destOrd="0" parTransId="{8505ED67-5769-4D33-9958-033C852C315E}" sibTransId="{3D5F61DF-CFB0-4C1B-A669-960051F7B7D6}"/>
    <dgm:cxn modelId="{7C6ED813-AED0-4AB9-8A9E-234CD218AF74}" type="presOf" srcId="{CD5C7AFC-3C33-4366-8D3F-C148E3C34603}" destId="{875D2878-83B6-48B6-950B-49DE9DD4DC2E}" srcOrd="0" destOrd="0" presId="urn:microsoft.com/office/officeart/2005/8/layout/radial6"/>
    <dgm:cxn modelId="{C1B9B21A-8883-46B9-A883-8FCA7010850B}" srcId="{9BA45CA5-D140-4891-BF1D-D4A63EA1C450}" destId="{66B716CF-4545-4D38-A8C8-9EA8DB617A3C}" srcOrd="0" destOrd="0" parTransId="{2C13BA64-E65F-4781-8AF0-8D2D8939AD39}" sibTransId="{66DB0C41-0F7B-4C4D-9763-F36FF11E50D4}"/>
    <dgm:cxn modelId="{53AA241F-FBDF-4A68-96ED-271A5F47D3F4}" type="presOf" srcId="{08AADBD2-5DFC-4AE4-9BD6-CB994FA7C1C5}" destId="{7CCF07CE-F86C-4657-AD30-FD7C8DD41124}" srcOrd="0" destOrd="0" presId="urn:microsoft.com/office/officeart/2005/8/layout/radial6"/>
    <dgm:cxn modelId="{13C39844-A8AC-4DAE-BC67-1787C6056271}" type="presOf" srcId="{66B716CF-4545-4D38-A8C8-9EA8DB617A3C}" destId="{2C848F2F-E72C-4019-834A-DDBCEF63DE38}" srcOrd="0" destOrd="0" presId="urn:microsoft.com/office/officeart/2005/8/layout/radial6"/>
    <dgm:cxn modelId="{0DBE6068-E4E6-4814-9B58-196AA5CB32FA}" type="presOf" srcId="{3D5F61DF-CFB0-4C1B-A669-960051F7B7D6}" destId="{CC73CDAE-7758-411E-A295-0978D5F4CC43}" srcOrd="0" destOrd="0" presId="urn:microsoft.com/office/officeart/2005/8/layout/radial6"/>
    <dgm:cxn modelId="{26CA1789-82EB-426A-B08A-B004B4BAB1A9}" type="presOf" srcId="{66DB0C41-0F7B-4C4D-9763-F36FF11E50D4}" destId="{61401377-45B4-4297-898C-C830EA2D0030}" srcOrd="0" destOrd="0" presId="urn:microsoft.com/office/officeart/2005/8/layout/radial6"/>
    <dgm:cxn modelId="{3AF5B3A7-2042-43B0-AD6B-DA7DF2C1010A}" type="presOf" srcId="{F5357C13-E38C-4E0F-8085-6723740B3923}" destId="{1DCEBA6E-9C03-4CE5-9EEF-10585191F6CB}" srcOrd="0" destOrd="0" presId="urn:microsoft.com/office/officeart/2005/8/layout/radial6"/>
    <dgm:cxn modelId="{20B09BAC-9E76-412D-AED0-246373928C93}" srcId="{9BA45CA5-D140-4891-BF1D-D4A63EA1C450}" destId="{08AADBD2-5DFC-4AE4-9BD6-CB994FA7C1C5}" srcOrd="1" destOrd="0" parTransId="{35D1655E-E5E5-4123-A0E1-45A851F3D2B2}" sibTransId="{41E2484E-E8D9-40A5-BE28-6C6B40322B30}"/>
    <dgm:cxn modelId="{323958CA-40A2-442E-8CAF-B881BCA2374F}" type="presOf" srcId="{8E3A732D-1F8B-437F-81E6-62692431FEB6}" destId="{2A9FE1EF-0CC3-4203-AE98-D780C9B4B18F}" srcOrd="0" destOrd="0" presId="urn:microsoft.com/office/officeart/2005/8/layout/radial6"/>
    <dgm:cxn modelId="{CDF4EDCB-8D40-47CD-AF33-DBA68A8E0A0F}" type="presOf" srcId="{9BA45CA5-D140-4891-BF1D-D4A63EA1C450}" destId="{E8E620B9-29E2-4EA8-A62C-389A7D88F21A}" srcOrd="0" destOrd="0" presId="urn:microsoft.com/office/officeart/2005/8/layout/radial6"/>
    <dgm:cxn modelId="{377E31CE-0A5D-4DAB-887C-B4E056B9EC4F}" srcId="{9BA45CA5-D140-4891-BF1D-D4A63EA1C450}" destId="{F5357C13-E38C-4E0F-8085-6723740B3923}" srcOrd="3" destOrd="0" parTransId="{96702C86-F3F9-4A66-A43C-2839603FB079}" sibTransId="{CD5C7AFC-3C33-4366-8D3F-C148E3C34603}"/>
    <dgm:cxn modelId="{C1CFC9E1-42DD-416A-8FA5-7A91536130D9}" type="presOf" srcId="{E2C7CBEC-A970-4A36-8325-4F1580D30F87}" destId="{3ED9103C-FD3F-46C7-9442-73E5EF02BA4E}" srcOrd="0" destOrd="0" presId="urn:microsoft.com/office/officeart/2005/8/layout/radial6"/>
    <dgm:cxn modelId="{782296E5-A765-4CE1-B7BC-DBDB5E7B72E9}" srcId="{E2C7CBEC-A970-4A36-8325-4F1580D30F87}" destId="{9BA45CA5-D140-4891-BF1D-D4A63EA1C450}" srcOrd="0" destOrd="0" parTransId="{AB917070-DD5A-4287-99ED-EC208AE3E702}" sibTransId="{945FC6F5-7503-47EA-AF5D-2BBE234C3977}"/>
    <dgm:cxn modelId="{2C2A61E6-21A1-4C03-B873-1D82082BCCCB}" type="presOf" srcId="{41E2484E-E8D9-40A5-BE28-6C6B40322B30}" destId="{7923FA96-68B7-400B-B1A8-0A4B151234B5}" srcOrd="0" destOrd="0" presId="urn:microsoft.com/office/officeart/2005/8/layout/radial6"/>
    <dgm:cxn modelId="{76588D89-3F21-491C-831B-B97DE15EF38E}" type="presParOf" srcId="{3ED9103C-FD3F-46C7-9442-73E5EF02BA4E}" destId="{E8E620B9-29E2-4EA8-A62C-389A7D88F21A}" srcOrd="0" destOrd="0" presId="urn:microsoft.com/office/officeart/2005/8/layout/radial6"/>
    <dgm:cxn modelId="{718927CB-C4A8-409D-8603-E10D04074161}" type="presParOf" srcId="{3ED9103C-FD3F-46C7-9442-73E5EF02BA4E}" destId="{2C848F2F-E72C-4019-834A-DDBCEF63DE38}" srcOrd="1" destOrd="0" presId="urn:microsoft.com/office/officeart/2005/8/layout/radial6"/>
    <dgm:cxn modelId="{9501CD1C-609B-4BD2-87A5-688523BB556D}" type="presParOf" srcId="{3ED9103C-FD3F-46C7-9442-73E5EF02BA4E}" destId="{417E88CE-24CD-4B6B-803A-E7D8A9DB1B09}" srcOrd="2" destOrd="0" presId="urn:microsoft.com/office/officeart/2005/8/layout/radial6"/>
    <dgm:cxn modelId="{58A701E3-6151-41A8-AD70-5328E611809C}" type="presParOf" srcId="{3ED9103C-FD3F-46C7-9442-73E5EF02BA4E}" destId="{61401377-45B4-4297-898C-C830EA2D0030}" srcOrd="3" destOrd="0" presId="urn:microsoft.com/office/officeart/2005/8/layout/radial6"/>
    <dgm:cxn modelId="{F6E8742A-DBDC-4149-B9E5-1949F220522D}" type="presParOf" srcId="{3ED9103C-FD3F-46C7-9442-73E5EF02BA4E}" destId="{7CCF07CE-F86C-4657-AD30-FD7C8DD41124}" srcOrd="4" destOrd="0" presId="urn:microsoft.com/office/officeart/2005/8/layout/radial6"/>
    <dgm:cxn modelId="{BACF1693-B553-4BCF-9E88-73941781E12D}" type="presParOf" srcId="{3ED9103C-FD3F-46C7-9442-73E5EF02BA4E}" destId="{DF88CD62-E938-494B-A93E-442EEB1A9B3E}" srcOrd="5" destOrd="0" presId="urn:microsoft.com/office/officeart/2005/8/layout/radial6"/>
    <dgm:cxn modelId="{CE5BD0EC-941E-424D-90C7-6F161C8BC17F}" type="presParOf" srcId="{3ED9103C-FD3F-46C7-9442-73E5EF02BA4E}" destId="{7923FA96-68B7-400B-B1A8-0A4B151234B5}" srcOrd="6" destOrd="0" presId="urn:microsoft.com/office/officeart/2005/8/layout/radial6"/>
    <dgm:cxn modelId="{A69CED82-A0B7-4BBE-93DD-47E76EA25DDB}" type="presParOf" srcId="{3ED9103C-FD3F-46C7-9442-73E5EF02BA4E}" destId="{2A9FE1EF-0CC3-4203-AE98-D780C9B4B18F}" srcOrd="7" destOrd="0" presId="urn:microsoft.com/office/officeart/2005/8/layout/radial6"/>
    <dgm:cxn modelId="{FA612409-DDDE-4A36-8839-2078B785FF35}" type="presParOf" srcId="{3ED9103C-FD3F-46C7-9442-73E5EF02BA4E}" destId="{C674985F-0054-48DF-A7CD-C390847D7CA3}" srcOrd="8" destOrd="0" presId="urn:microsoft.com/office/officeart/2005/8/layout/radial6"/>
    <dgm:cxn modelId="{9620A6D9-E7A0-4FB7-897C-0954349B4F75}" type="presParOf" srcId="{3ED9103C-FD3F-46C7-9442-73E5EF02BA4E}" destId="{CC73CDAE-7758-411E-A295-0978D5F4CC43}" srcOrd="9" destOrd="0" presId="urn:microsoft.com/office/officeart/2005/8/layout/radial6"/>
    <dgm:cxn modelId="{90A49A8D-0A4E-4811-882D-ECB9594ADAE9}" type="presParOf" srcId="{3ED9103C-FD3F-46C7-9442-73E5EF02BA4E}" destId="{1DCEBA6E-9C03-4CE5-9EEF-10585191F6CB}" srcOrd="10" destOrd="0" presId="urn:microsoft.com/office/officeart/2005/8/layout/radial6"/>
    <dgm:cxn modelId="{EB39889F-E500-4A08-AFC6-A971A15D93F7}" type="presParOf" srcId="{3ED9103C-FD3F-46C7-9442-73E5EF02BA4E}" destId="{D093F7FE-6700-425D-B2BA-883A2D320B66}" srcOrd="11" destOrd="0" presId="urn:microsoft.com/office/officeart/2005/8/layout/radial6"/>
    <dgm:cxn modelId="{68920B3C-767F-43C0-A7CC-C575AF5C1ED4}" type="presParOf" srcId="{3ED9103C-FD3F-46C7-9442-73E5EF02BA4E}" destId="{875D2878-83B6-48B6-950B-49DE9DD4DC2E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61E5CA-114F-4DC5-B69D-1AEECF667ECB}">
      <dsp:nvSpPr>
        <dsp:cNvPr id="0" name=""/>
        <dsp:cNvSpPr/>
      </dsp:nvSpPr>
      <dsp:spPr>
        <a:xfrm rot="5400000">
          <a:off x="-106704" y="110797"/>
          <a:ext cx="711360" cy="49795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1</a:t>
          </a:r>
        </a:p>
      </dsp:txBody>
      <dsp:txXfrm rot="-5400000">
        <a:off x="0" y="253069"/>
        <a:ext cx="497952" cy="213408"/>
      </dsp:txXfrm>
    </dsp:sp>
    <dsp:sp modelId="{A0169495-A1D2-49D6-A7C8-DA66B2F1C03D}">
      <dsp:nvSpPr>
        <dsp:cNvPr id="0" name=""/>
        <dsp:cNvSpPr/>
      </dsp:nvSpPr>
      <dsp:spPr>
        <a:xfrm rot="5400000">
          <a:off x="4132584" y="-3630538"/>
          <a:ext cx="462384" cy="773164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 err="1"/>
            <a:t>Аналіз</a:t>
          </a:r>
          <a:r>
            <a:rPr lang="ru-RU" sz="1800" kern="1200" dirty="0"/>
            <a:t> </a:t>
          </a:r>
          <a:r>
            <a:rPr lang="ru-RU" sz="1800" kern="1200" dirty="0" err="1"/>
            <a:t>ситуації</a:t>
          </a:r>
          <a:r>
            <a:rPr lang="ru-RU" sz="1800" kern="1200" dirty="0"/>
            <a:t>. </a:t>
          </a:r>
          <a:r>
            <a:rPr lang="ru-RU" sz="1800" kern="1200" dirty="0" err="1"/>
            <a:t>Визначення</a:t>
          </a:r>
          <a:r>
            <a:rPr lang="ru-RU" sz="1800" kern="1200" dirty="0"/>
            <a:t> </a:t>
          </a:r>
          <a:r>
            <a:rPr lang="ru-RU" sz="1800" kern="1200" dirty="0" err="1"/>
            <a:t>стратегічних</a:t>
          </a:r>
          <a:r>
            <a:rPr lang="ru-RU" sz="1800" kern="1200" dirty="0"/>
            <a:t> </a:t>
          </a:r>
          <a:r>
            <a:rPr lang="ru-RU" sz="1800" kern="1200" dirty="0" err="1"/>
            <a:t>цілей</a:t>
          </a:r>
          <a:endParaRPr lang="ru-RU" sz="1800" kern="1200" dirty="0"/>
        </a:p>
      </dsp:txBody>
      <dsp:txXfrm rot="-5400000">
        <a:off x="497953" y="26665"/>
        <a:ext cx="7709075" cy="417240"/>
      </dsp:txXfrm>
    </dsp:sp>
    <dsp:sp modelId="{E7A967D3-9983-42C1-A248-A27CEBBD974D}">
      <dsp:nvSpPr>
        <dsp:cNvPr id="0" name=""/>
        <dsp:cNvSpPr/>
      </dsp:nvSpPr>
      <dsp:spPr>
        <a:xfrm rot="5400000">
          <a:off x="-106704" y="748658"/>
          <a:ext cx="711360" cy="49795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2</a:t>
          </a:r>
        </a:p>
      </dsp:txBody>
      <dsp:txXfrm rot="-5400000">
        <a:off x="0" y="890930"/>
        <a:ext cx="497952" cy="213408"/>
      </dsp:txXfrm>
    </dsp:sp>
    <dsp:sp modelId="{23B26B93-F63D-4282-89D7-79B81D3D16CB}">
      <dsp:nvSpPr>
        <dsp:cNvPr id="0" name=""/>
        <dsp:cNvSpPr/>
      </dsp:nvSpPr>
      <dsp:spPr>
        <a:xfrm rot="5400000">
          <a:off x="4132584" y="-2992676"/>
          <a:ext cx="462384" cy="773164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1800" kern="1200"/>
            <a:t>Розробка загальних принципів кадрової політики</a:t>
          </a:r>
          <a:endParaRPr lang="ru-RU" sz="1800" kern="1200" dirty="0"/>
        </a:p>
      </dsp:txBody>
      <dsp:txXfrm rot="-5400000">
        <a:off x="497953" y="664527"/>
        <a:ext cx="7709075" cy="417240"/>
      </dsp:txXfrm>
    </dsp:sp>
    <dsp:sp modelId="{EAB7AECD-DB5E-4E0F-AA95-4117DC8216AC}">
      <dsp:nvSpPr>
        <dsp:cNvPr id="0" name=""/>
        <dsp:cNvSpPr/>
      </dsp:nvSpPr>
      <dsp:spPr>
        <a:xfrm rot="5400000">
          <a:off x="-106704" y="1386520"/>
          <a:ext cx="711360" cy="49795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3</a:t>
          </a:r>
        </a:p>
      </dsp:txBody>
      <dsp:txXfrm rot="-5400000">
        <a:off x="0" y="1528792"/>
        <a:ext cx="497952" cy="213408"/>
      </dsp:txXfrm>
    </dsp:sp>
    <dsp:sp modelId="{F849FDFA-5BC4-4E36-8B97-C12479CAE032}">
      <dsp:nvSpPr>
        <dsp:cNvPr id="0" name=""/>
        <dsp:cNvSpPr/>
      </dsp:nvSpPr>
      <dsp:spPr>
        <a:xfrm rot="5400000">
          <a:off x="4132584" y="-2354815"/>
          <a:ext cx="462384" cy="773164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1800" kern="1200" dirty="0"/>
            <a:t>Затвердження кадрової політики організації</a:t>
          </a:r>
          <a:endParaRPr lang="ru-RU" sz="1800" kern="1200" dirty="0"/>
        </a:p>
      </dsp:txBody>
      <dsp:txXfrm rot="-5400000">
        <a:off x="497953" y="1302388"/>
        <a:ext cx="7709075" cy="417240"/>
      </dsp:txXfrm>
    </dsp:sp>
    <dsp:sp modelId="{EDB33109-BA2F-41D2-A699-A163BABF9895}">
      <dsp:nvSpPr>
        <dsp:cNvPr id="0" name=""/>
        <dsp:cNvSpPr/>
      </dsp:nvSpPr>
      <dsp:spPr>
        <a:xfrm rot="5400000">
          <a:off x="-106704" y="2024381"/>
          <a:ext cx="711360" cy="49795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4 </a:t>
          </a:r>
        </a:p>
      </dsp:txBody>
      <dsp:txXfrm rot="-5400000">
        <a:off x="0" y="2166653"/>
        <a:ext cx="497952" cy="213408"/>
      </dsp:txXfrm>
    </dsp:sp>
    <dsp:sp modelId="{1F67E10E-B166-43D3-ABF6-2FDCE1044E1D}">
      <dsp:nvSpPr>
        <dsp:cNvPr id="0" name=""/>
        <dsp:cNvSpPr/>
      </dsp:nvSpPr>
      <dsp:spPr>
        <a:xfrm rot="5400000">
          <a:off x="4132584" y="-1716954"/>
          <a:ext cx="462384" cy="773164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1800" kern="1200" dirty="0"/>
            <a:t>Створення та підтримка системи просування кадрової інформації</a:t>
          </a:r>
          <a:endParaRPr lang="ru-RU" sz="1800" kern="1200" dirty="0"/>
        </a:p>
      </dsp:txBody>
      <dsp:txXfrm rot="-5400000">
        <a:off x="497953" y="1940249"/>
        <a:ext cx="7709075" cy="417240"/>
      </dsp:txXfrm>
    </dsp:sp>
    <dsp:sp modelId="{103BFFB6-12D2-4E11-8092-7F4109C628C5}">
      <dsp:nvSpPr>
        <dsp:cNvPr id="0" name=""/>
        <dsp:cNvSpPr/>
      </dsp:nvSpPr>
      <dsp:spPr>
        <a:xfrm rot="5400000">
          <a:off x="-106704" y="2662242"/>
          <a:ext cx="711360" cy="49795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5</a:t>
          </a:r>
        </a:p>
      </dsp:txBody>
      <dsp:txXfrm rot="-5400000">
        <a:off x="0" y="2804514"/>
        <a:ext cx="497952" cy="213408"/>
      </dsp:txXfrm>
    </dsp:sp>
    <dsp:sp modelId="{75742CC0-480B-4F40-9D89-16A15008128C}">
      <dsp:nvSpPr>
        <dsp:cNvPr id="0" name=""/>
        <dsp:cNvSpPr/>
      </dsp:nvSpPr>
      <dsp:spPr>
        <a:xfrm rot="5400000">
          <a:off x="4132584" y="-1079093"/>
          <a:ext cx="462384" cy="773164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1800" kern="1200"/>
            <a:t>Оцінка фінансових ресурсів на здійснення обраного типу стратегії</a:t>
          </a:r>
          <a:endParaRPr lang="ru-RU" sz="1800" kern="1200" dirty="0"/>
        </a:p>
      </dsp:txBody>
      <dsp:txXfrm rot="-5400000">
        <a:off x="497953" y="2578110"/>
        <a:ext cx="7709075" cy="417240"/>
      </dsp:txXfrm>
    </dsp:sp>
    <dsp:sp modelId="{7612E8AE-6E87-41E1-BC67-54588CF9D3B7}">
      <dsp:nvSpPr>
        <dsp:cNvPr id="0" name=""/>
        <dsp:cNvSpPr/>
      </dsp:nvSpPr>
      <dsp:spPr>
        <a:xfrm rot="5400000">
          <a:off x="-106704" y="3300103"/>
          <a:ext cx="711360" cy="49795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6</a:t>
          </a:r>
        </a:p>
      </dsp:txBody>
      <dsp:txXfrm rot="-5400000">
        <a:off x="0" y="3442375"/>
        <a:ext cx="497952" cy="213408"/>
      </dsp:txXfrm>
    </dsp:sp>
    <dsp:sp modelId="{B71745BD-4646-4954-B4A8-F9AC4A84D938}">
      <dsp:nvSpPr>
        <dsp:cNvPr id="0" name=""/>
        <dsp:cNvSpPr/>
      </dsp:nvSpPr>
      <dsp:spPr>
        <a:xfrm rot="5400000">
          <a:off x="4132584" y="-441232"/>
          <a:ext cx="462384" cy="773164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1800" kern="1200"/>
            <a:t>Розробка плану оперативних заходів</a:t>
          </a:r>
          <a:endParaRPr lang="ru-RU" sz="1800" kern="1200" dirty="0"/>
        </a:p>
      </dsp:txBody>
      <dsp:txXfrm rot="-5400000">
        <a:off x="497953" y="3215971"/>
        <a:ext cx="7709075" cy="417240"/>
      </dsp:txXfrm>
    </dsp:sp>
    <dsp:sp modelId="{1AC3E35A-384C-4339-B230-B96C67543CA0}">
      <dsp:nvSpPr>
        <dsp:cNvPr id="0" name=""/>
        <dsp:cNvSpPr/>
      </dsp:nvSpPr>
      <dsp:spPr>
        <a:xfrm rot="5400000">
          <a:off x="-106704" y="3937964"/>
          <a:ext cx="711360" cy="49795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7</a:t>
          </a:r>
        </a:p>
      </dsp:txBody>
      <dsp:txXfrm rot="-5400000">
        <a:off x="0" y="4080236"/>
        <a:ext cx="497952" cy="213408"/>
      </dsp:txXfrm>
    </dsp:sp>
    <dsp:sp modelId="{E40401A8-B225-46CE-A467-3B3C389FE91E}">
      <dsp:nvSpPr>
        <dsp:cNvPr id="0" name=""/>
        <dsp:cNvSpPr/>
      </dsp:nvSpPr>
      <dsp:spPr>
        <a:xfrm rot="5400000">
          <a:off x="4132584" y="196629"/>
          <a:ext cx="462384" cy="773164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1800" kern="1200"/>
            <a:t>Реалізація кадрових заходів</a:t>
          </a:r>
          <a:endParaRPr lang="ru-RU" sz="1800" kern="1200" dirty="0"/>
        </a:p>
      </dsp:txBody>
      <dsp:txXfrm rot="-5400000">
        <a:off x="497953" y="3853832"/>
        <a:ext cx="7709075" cy="417240"/>
      </dsp:txXfrm>
    </dsp:sp>
    <dsp:sp modelId="{2DE4C978-9C14-4782-961D-002325F0F499}">
      <dsp:nvSpPr>
        <dsp:cNvPr id="0" name=""/>
        <dsp:cNvSpPr/>
      </dsp:nvSpPr>
      <dsp:spPr>
        <a:xfrm rot="5400000">
          <a:off x="-106704" y="4575826"/>
          <a:ext cx="711360" cy="49795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8</a:t>
          </a:r>
        </a:p>
      </dsp:txBody>
      <dsp:txXfrm rot="-5400000">
        <a:off x="0" y="4718098"/>
        <a:ext cx="497952" cy="213408"/>
      </dsp:txXfrm>
    </dsp:sp>
    <dsp:sp modelId="{838A09EC-9F4C-4691-AB1B-679DCBFD803A}">
      <dsp:nvSpPr>
        <dsp:cNvPr id="0" name=""/>
        <dsp:cNvSpPr/>
      </dsp:nvSpPr>
      <dsp:spPr>
        <a:xfrm rot="5400000">
          <a:off x="4132584" y="834490"/>
          <a:ext cx="462384" cy="773164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/>
            <a:t> </a:t>
          </a:r>
          <a:r>
            <a:rPr lang="uk-UA" sz="1800" kern="1200" dirty="0"/>
            <a:t>Оцінка результатів діяльності</a:t>
          </a:r>
          <a:endParaRPr lang="ru-RU" sz="1800" kern="1200" dirty="0"/>
        </a:p>
      </dsp:txBody>
      <dsp:txXfrm rot="-5400000">
        <a:off x="497953" y="4491693"/>
        <a:ext cx="7709075" cy="41724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75D2878-83B6-48B6-950B-49DE9DD4DC2E}">
      <dsp:nvSpPr>
        <dsp:cNvPr id="0" name=""/>
        <dsp:cNvSpPr/>
      </dsp:nvSpPr>
      <dsp:spPr>
        <a:xfrm>
          <a:off x="465560" y="509452"/>
          <a:ext cx="3101326" cy="3101326"/>
        </a:xfrm>
        <a:prstGeom prst="blockArc">
          <a:avLst>
            <a:gd name="adj1" fmla="val 10800000"/>
            <a:gd name="adj2" fmla="val 16200000"/>
            <a:gd name="adj3" fmla="val 4640"/>
          </a:avLst>
        </a:prstGeom>
        <a:solidFill>
          <a:schemeClr val="accent2">
            <a:shade val="90000"/>
            <a:hueOff val="52575"/>
            <a:satOff val="-10433"/>
            <a:lumOff val="2032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C73CDAE-7758-411E-A295-0978D5F4CC43}">
      <dsp:nvSpPr>
        <dsp:cNvPr id="0" name=""/>
        <dsp:cNvSpPr/>
      </dsp:nvSpPr>
      <dsp:spPr>
        <a:xfrm>
          <a:off x="465560" y="509452"/>
          <a:ext cx="3101326" cy="3101326"/>
        </a:xfrm>
        <a:prstGeom prst="blockArc">
          <a:avLst>
            <a:gd name="adj1" fmla="val 5400000"/>
            <a:gd name="adj2" fmla="val 10800000"/>
            <a:gd name="adj3" fmla="val 4640"/>
          </a:avLst>
        </a:prstGeom>
        <a:solidFill>
          <a:schemeClr val="accent2">
            <a:shade val="90000"/>
            <a:hueOff val="105149"/>
            <a:satOff val="-20866"/>
            <a:lumOff val="4064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923FA96-68B7-400B-B1A8-0A4B151234B5}">
      <dsp:nvSpPr>
        <dsp:cNvPr id="0" name=""/>
        <dsp:cNvSpPr/>
      </dsp:nvSpPr>
      <dsp:spPr>
        <a:xfrm>
          <a:off x="465560" y="509452"/>
          <a:ext cx="3101326" cy="3101326"/>
        </a:xfrm>
        <a:prstGeom prst="blockArc">
          <a:avLst>
            <a:gd name="adj1" fmla="val 0"/>
            <a:gd name="adj2" fmla="val 5400000"/>
            <a:gd name="adj3" fmla="val 4640"/>
          </a:avLst>
        </a:prstGeom>
        <a:solidFill>
          <a:schemeClr val="accent2">
            <a:shade val="90000"/>
            <a:hueOff val="52575"/>
            <a:satOff val="-10433"/>
            <a:lumOff val="2032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1401377-45B4-4297-898C-C830EA2D0030}">
      <dsp:nvSpPr>
        <dsp:cNvPr id="0" name=""/>
        <dsp:cNvSpPr/>
      </dsp:nvSpPr>
      <dsp:spPr>
        <a:xfrm>
          <a:off x="465560" y="509452"/>
          <a:ext cx="3101326" cy="3101326"/>
        </a:xfrm>
        <a:prstGeom prst="blockArc">
          <a:avLst>
            <a:gd name="adj1" fmla="val 16200000"/>
            <a:gd name="adj2" fmla="val 0"/>
            <a:gd name="adj3" fmla="val 4640"/>
          </a:avLst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8E620B9-29E2-4EA8-A62C-389A7D88F21A}">
      <dsp:nvSpPr>
        <dsp:cNvPr id="0" name=""/>
        <dsp:cNvSpPr/>
      </dsp:nvSpPr>
      <dsp:spPr>
        <a:xfrm>
          <a:off x="1302472" y="1346364"/>
          <a:ext cx="1427502" cy="1427502"/>
        </a:xfrm>
        <a:prstGeom prst="ellipse">
          <a:avLst/>
        </a:prstGeom>
        <a:solidFill>
          <a:schemeClr val="accent2">
            <a:shade val="6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500" kern="1200" dirty="0">
              <a:solidFill>
                <a:schemeClr val="bg1"/>
              </a:solidFill>
            </a:rPr>
            <a:t>Аналітика</a:t>
          </a:r>
          <a:endParaRPr lang="ru-UA" sz="1500" kern="1200" dirty="0">
            <a:solidFill>
              <a:schemeClr val="bg1"/>
            </a:solidFill>
          </a:endParaRPr>
        </a:p>
      </dsp:txBody>
      <dsp:txXfrm>
        <a:off x="1511525" y="1555417"/>
        <a:ext cx="1009396" cy="1009396"/>
      </dsp:txXfrm>
    </dsp:sp>
    <dsp:sp modelId="{2C848F2F-E72C-4019-834A-DDBCEF63DE38}">
      <dsp:nvSpPr>
        <dsp:cNvPr id="0" name=""/>
        <dsp:cNvSpPr/>
      </dsp:nvSpPr>
      <dsp:spPr>
        <a:xfrm>
          <a:off x="1516598" y="45800"/>
          <a:ext cx="999251" cy="999251"/>
        </a:xfrm>
        <a:prstGeom prst="ellipse">
          <a:avLst/>
        </a:prstGeom>
        <a:solidFill>
          <a:schemeClr val="accent2">
            <a:shade val="5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900" kern="1200" dirty="0">
              <a:solidFill>
                <a:schemeClr val="bg1"/>
              </a:solidFill>
            </a:rPr>
            <a:t>Лідерство</a:t>
          </a:r>
          <a:endParaRPr lang="ru-UA" sz="900" kern="1200" dirty="0">
            <a:solidFill>
              <a:schemeClr val="bg1"/>
            </a:solidFill>
          </a:endParaRPr>
        </a:p>
      </dsp:txBody>
      <dsp:txXfrm>
        <a:off x="1662935" y="192137"/>
        <a:ext cx="706577" cy="706577"/>
      </dsp:txXfrm>
    </dsp:sp>
    <dsp:sp modelId="{7CCF07CE-F86C-4657-AD30-FD7C8DD41124}">
      <dsp:nvSpPr>
        <dsp:cNvPr id="0" name=""/>
        <dsp:cNvSpPr/>
      </dsp:nvSpPr>
      <dsp:spPr>
        <a:xfrm>
          <a:off x="3031288" y="1560490"/>
          <a:ext cx="999251" cy="999251"/>
        </a:xfrm>
        <a:prstGeom prst="ellipse">
          <a:avLst/>
        </a:prstGeom>
        <a:solidFill>
          <a:schemeClr val="accent2">
            <a:shade val="50000"/>
            <a:hueOff val="53945"/>
            <a:satOff val="-11292"/>
            <a:lumOff val="2626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900" kern="1200" dirty="0">
              <a:solidFill>
                <a:schemeClr val="bg1"/>
              </a:solidFill>
            </a:rPr>
            <a:t>Персонал</a:t>
          </a:r>
          <a:endParaRPr lang="ru-UA" sz="900" kern="1200" dirty="0">
            <a:solidFill>
              <a:schemeClr val="bg1"/>
            </a:solidFill>
          </a:endParaRPr>
        </a:p>
      </dsp:txBody>
      <dsp:txXfrm>
        <a:off x="3177625" y="1706827"/>
        <a:ext cx="706577" cy="706577"/>
      </dsp:txXfrm>
    </dsp:sp>
    <dsp:sp modelId="{2A9FE1EF-0CC3-4203-AE98-D780C9B4B18F}">
      <dsp:nvSpPr>
        <dsp:cNvPr id="0" name=""/>
        <dsp:cNvSpPr/>
      </dsp:nvSpPr>
      <dsp:spPr>
        <a:xfrm>
          <a:off x="1516598" y="3075180"/>
          <a:ext cx="999251" cy="999251"/>
        </a:xfrm>
        <a:prstGeom prst="ellipse">
          <a:avLst/>
        </a:prstGeom>
        <a:solidFill>
          <a:schemeClr val="accent2">
            <a:shade val="50000"/>
            <a:hueOff val="107890"/>
            <a:satOff val="-22585"/>
            <a:lumOff val="52538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900" kern="1200" dirty="0">
              <a:solidFill>
                <a:schemeClr val="bg1"/>
              </a:solidFill>
            </a:rPr>
            <a:t>Організація</a:t>
          </a:r>
          <a:endParaRPr lang="ru-UA" sz="900" kern="1200" dirty="0">
            <a:solidFill>
              <a:schemeClr val="bg1"/>
            </a:solidFill>
          </a:endParaRPr>
        </a:p>
      </dsp:txBody>
      <dsp:txXfrm>
        <a:off x="1662935" y="3221517"/>
        <a:ext cx="706577" cy="706577"/>
      </dsp:txXfrm>
    </dsp:sp>
    <dsp:sp modelId="{1DCEBA6E-9C03-4CE5-9EEF-10585191F6CB}">
      <dsp:nvSpPr>
        <dsp:cNvPr id="0" name=""/>
        <dsp:cNvSpPr/>
      </dsp:nvSpPr>
      <dsp:spPr>
        <a:xfrm>
          <a:off x="1908" y="1560490"/>
          <a:ext cx="999251" cy="999251"/>
        </a:xfrm>
        <a:prstGeom prst="ellipse">
          <a:avLst/>
        </a:prstGeom>
        <a:solidFill>
          <a:schemeClr val="accent2">
            <a:shade val="50000"/>
            <a:hueOff val="53945"/>
            <a:satOff val="-11292"/>
            <a:lumOff val="2626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900" kern="1200" dirty="0">
              <a:solidFill>
                <a:schemeClr val="bg1"/>
              </a:solidFill>
            </a:rPr>
            <a:t>Культура</a:t>
          </a:r>
          <a:endParaRPr lang="ru-UA" sz="900" kern="1200" dirty="0">
            <a:solidFill>
              <a:schemeClr val="bg1"/>
            </a:solidFill>
          </a:endParaRPr>
        </a:p>
      </dsp:txBody>
      <dsp:txXfrm>
        <a:off x="148245" y="1706827"/>
        <a:ext cx="706577" cy="70657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6B19A5-AD67-42DF-ADBC-D89D7703ECA3}" type="datetimeFigureOut">
              <a:rPr lang="ru-UA" smtClean="0"/>
              <a:t>11.10.2024</a:t>
            </a:fld>
            <a:endParaRPr lang="ru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8F67D3-415C-4D87-9896-8DC396BEB1C2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5276362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dirty="0"/>
              <a:t>Емоційний та практичний інтелект, характер, наміри, стиль керівництва</a:t>
            </a:r>
            <a:endParaRPr lang="ru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8F67D3-415C-4D87-9896-8DC396BEB1C2}" type="slidenum">
              <a:rPr lang="ru-UA" smtClean="0"/>
              <a:t>4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6039682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11.10.2024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11.10.2024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11.10.2024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11.10.2024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11.10.2024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317898"/>
            <a:ext cx="8458200" cy="2492896"/>
          </a:xfrm>
        </p:spPr>
        <p:txBody>
          <a:bodyPr>
            <a:normAutofit/>
          </a:bodyPr>
          <a:lstStyle/>
          <a:p>
            <a:pPr>
              <a:tabLst>
                <a:tab pos="114300" algn="l"/>
              </a:tabLst>
            </a:pPr>
            <a:r>
              <a:rPr lang="uk-UA" sz="3600" b="1" cap="all" dirty="0">
                <a:solidFill>
                  <a:schemeClr val="bg1">
                    <a:lumMod val="95000"/>
                  </a:schemeClr>
                </a:solidFill>
                <a:effectLst/>
                <a:latin typeface="+mn-lt"/>
                <a:ea typeface="Microsoft YaHei" panose="020B0503020204020204" pitchFamily="34" charset="-122"/>
                <a:cs typeface="Microsoft YaHei" panose="020B0503020204020204" pitchFamily="34" charset="-122"/>
              </a:rPr>
              <a:t>тема 4. </a:t>
            </a:r>
            <a:r>
              <a:rPr lang="uk-UA" sz="3600" b="1" dirty="0">
                <a:solidFill>
                  <a:schemeClr val="bg1">
                    <a:lumMod val="95000"/>
                  </a:schemeClr>
                </a:solidFill>
                <a:effectLst/>
                <a:latin typeface="+mn-lt"/>
                <a:ea typeface="Times New Roman" panose="02020603050405020304" pitchFamily="18" charset="0"/>
                <a:cs typeface="Microsoft YaHei" panose="020B0503020204020204" pitchFamily="34" charset="-122"/>
              </a:rPr>
              <a:t>Формування та реалізація кадрової політики і стратегії управління персоналом охорони здоров'я</a:t>
            </a:r>
            <a:endParaRPr lang="ru-UA" sz="3600" dirty="0">
              <a:solidFill>
                <a:schemeClr val="bg1">
                  <a:lumMod val="95000"/>
                </a:schemeClr>
              </a:solidFill>
              <a:effectLst/>
              <a:latin typeface="+mn-lt"/>
              <a:ea typeface="Microsoft YaHei" panose="020B0503020204020204" pitchFamily="34" charset="-122"/>
              <a:cs typeface="Microsoft YaHei" panose="020B0503020204020204" pitchFamily="34" charset="-122"/>
            </a:endParaRPr>
          </a:p>
        </p:txBody>
      </p:sp>
      <p:sp>
        <p:nvSpPr>
          <p:cNvPr id="4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4221088"/>
            <a:ext cx="4953000" cy="1752600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dirty="0" err="1">
                <a:solidFill>
                  <a:schemeClr val="tx1"/>
                </a:solidFill>
              </a:rPr>
              <a:t>Дисципліна</a:t>
            </a:r>
            <a:r>
              <a:rPr lang="ru-RU" dirty="0">
                <a:solidFill>
                  <a:schemeClr val="tx1"/>
                </a:solidFill>
              </a:rPr>
              <a:t>:</a:t>
            </a:r>
          </a:p>
          <a:p>
            <a:pPr algn="l"/>
            <a:r>
              <a:rPr lang="uk-UA" dirty="0">
                <a:solidFill>
                  <a:schemeClr val="tx1"/>
                </a:solidFill>
              </a:rPr>
              <a:t>HR-МЕНЕДЖМЕНТ З ЦИКЛОМ ПСИХОЛОГІЯ УПРАВЛІННЯ</a:t>
            </a:r>
            <a:endParaRPr lang="ru-RU" dirty="0">
              <a:solidFill>
                <a:schemeClr val="tx1"/>
              </a:solidFill>
            </a:endParaRPr>
          </a:p>
          <a:p>
            <a:pPr algn="r"/>
            <a:endParaRPr lang="ru-RU" sz="2400" dirty="0">
              <a:solidFill>
                <a:schemeClr val="tx1"/>
              </a:solidFill>
            </a:endParaRPr>
          </a:p>
          <a:p>
            <a:pPr algn="r"/>
            <a:r>
              <a:rPr lang="ru-RU" sz="2400" dirty="0">
                <a:solidFill>
                  <a:schemeClr val="tx1"/>
                </a:solidFill>
              </a:rPr>
              <a:t>Д. </a:t>
            </a:r>
            <a:r>
              <a:rPr lang="ru-RU" sz="2400" dirty="0" err="1">
                <a:solidFill>
                  <a:schemeClr val="tx1"/>
                </a:solidFill>
              </a:rPr>
              <a:t>е.н</a:t>
            </a:r>
            <a:r>
              <a:rPr lang="ru-RU" sz="2400" dirty="0">
                <a:solidFill>
                  <a:schemeClr val="tx1"/>
                </a:solidFill>
              </a:rPr>
              <a:t>., доц. Борщ В.І.</a:t>
            </a:r>
          </a:p>
        </p:txBody>
      </p:sp>
      <p:pic>
        <p:nvPicPr>
          <p:cNvPr id="6" name="Рисунок 5" descr="index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436095" y="4365104"/>
            <a:ext cx="3707905" cy="249289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План </a:t>
            </a:r>
            <a:r>
              <a:rPr lang="ru-RU" b="1" dirty="0" err="1"/>
              <a:t>лекції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uk-UA" dirty="0"/>
              <a:t>Поняття кадрової політики організації </a:t>
            </a:r>
          </a:p>
          <a:p>
            <a:pPr marL="514350" indent="-514350">
              <a:buFont typeface="+mj-lt"/>
              <a:buAutoNum type="arabicPeriod"/>
            </a:pPr>
            <a:r>
              <a:rPr lang="uk-UA" dirty="0"/>
              <a:t>Інструменти кадрової політики </a:t>
            </a:r>
          </a:p>
          <a:p>
            <a:pPr marL="514350" indent="-514350">
              <a:buFont typeface="+mj-lt"/>
              <a:buAutoNum type="arabicPeriod"/>
            </a:pPr>
            <a:r>
              <a:rPr lang="uk-UA" dirty="0"/>
              <a:t>Принципи кадрової політики </a:t>
            </a:r>
          </a:p>
          <a:p>
            <a:pPr marL="514350" indent="-514350">
              <a:buFont typeface="+mj-lt"/>
              <a:buAutoNum type="arabicPeriod"/>
            </a:pPr>
            <a:r>
              <a:rPr lang="uk-UA" dirty="0"/>
              <a:t>Документи, що відображають кадрову політику організації </a:t>
            </a:r>
          </a:p>
          <a:p>
            <a:pPr marL="514350" indent="-514350">
              <a:buFont typeface="+mj-lt"/>
              <a:buAutoNum type="arabicPeriod"/>
            </a:pPr>
            <a:r>
              <a:rPr lang="uk-UA" dirty="0"/>
              <a:t>Поняття кадрової стратегії організації </a:t>
            </a:r>
          </a:p>
          <a:p>
            <a:pPr marL="514350" indent="-514350">
              <a:buFont typeface="+mj-lt"/>
              <a:buAutoNum type="arabicPeriod"/>
            </a:pPr>
            <a:r>
              <a:rPr lang="uk-UA" dirty="0"/>
              <a:t>Типи кадрової стратегії </a:t>
            </a:r>
          </a:p>
          <a:p>
            <a:pPr marL="514350" indent="-514350">
              <a:buFont typeface="+mj-lt"/>
              <a:buAutoNum type="arabicPeriod"/>
            </a:pPr>
            <a:r>
              <a:rPr lang="uk-UA" dirty="0"/>
              <a:t>Формування кадрової стратегії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066800"/>
          </a:xfrm>
        </p:spPr>
        <p:txBody>
          <a:bodyPr/>
          <a:lstStyle/>
          <a:p>
            <a:r>
              <a:rPr lang="ru-RU" b="1" dirty="0" err="1"/>
              <a:t>Кадрова</a:t>
            </a:r>
            <a:r>
              <a:rPr lang="ru-RU" b="1" dirty="0"/>
              <a:t> </a:t>
            </a:r>
            <a:r>
              <a:rPr lang="ru-RU" b="1" dirty="0" err="1"/>
              <a:t>політика</a:t>
            </a:r>
            <a:r>
              <a:rPr lang="ru-RU" b="1" dirty="0"/>
              <a:t> </a:t>
            </a:r>
            <a:r>
              <a:rPr lang="ru-RU" dirty="0"/>
              <a:t>– </a:t>
            </a:r>
            <a:r>
              <a:rPr lang="ru-RU" dirty="0" err="1"/>
              <a:t>це</a:t>
            </a:r>
            <a:r>
              <a:rPr lang="ru-RU" dirty="0"/>
              <a:t>: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412776"/>
            <a:ext cx="8568952" cy="5256584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uk-UA" dirty="0"/>
              <a:t>генеральний напрямок роботи з персоналом, що відображає сукупність принципів, методів, набір правил і норм у сфері роботи з персоналом, які повинні бути усвідомлені та певним чином сформульовані; основні довгострокові напрями роботи із персоналом. </a:t>
            </a:r>
          </a:p>
          <a:p>
            <a:pPr algn="just"/>
            <a:r>
              <a:rPr lang="uk-UA" dirty="0"/>
              <a:t>Ефективна кадрова політика – це загальна кадрова стратегія, що поєднує різні аспекти політики організації щодо її персоналу та плани використання робочої сили. </a:t>
            </a:r>
          </a:p>
          <a:p>
            <a:pPr algn="just"/>
            <a:r>
              <a:rPr lang="uk-UA" b="1" u="sng" dirty="0"/>
              <a:t>Мета</a:t>
            </a:r>
            <a:r>
              <a:rPr lang="uk-UA" dirty="0"/>
              <a:t> кадрової політики – забезпечення оптимального балансу процесів оновлення та збереження чисельності та якісного складу персоналу відповідно до потреб самої організації, вимог законодавства і стану ринку праці.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04664"/>
            <a:ext cx="8229600" cy="1066800"/>
          </a:xfrm>
        </p:spPr>
        <p:txBody>
          <a:bodyPr/>
          <a:lstStyle/>
          <a:p>
            <a:pPr algn="ctr"/>
            <a:r>
              <a:rPr lang="ru-RU" dirty="0" err="1"/>
              <a:t>Принципи</a:t>
            </a:r>
            <a:r>
              <a:rPr lang="ru-RU" dirty="0"/>
              <a:t> </a:t>
            </a:r>
            <a:r>
              <a:rPr lang="ru-RU" dirty="0" err="1"/>
              <a:t>кадрової</a:t>
            </a:r>
            <a:r>
              <a:rPr lang="ru-RU" dirty="0"/>
              <a:t> </a:t>
            </a:r>
            <a:r>
              <a:rPr lang="ru-RU" dirty="0" err="1"/>
              <a:t>політики</a:t>
            </a:r>
            <a:endParaRPr lang="ru-RU" dirty="0"/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5002255"/>
              </p:ext>
            </p:extLst>
          </p:nvPr>
        </p:nvGraphicFramePr>
        <p:xfrm>
          <a:off x="395536" y="1268760"/>
          <a:ext cx="8568952" cy="5405948"/>
        </p:xfrm>
        <a:graphic>
          <a:graphicData uri="http://schemas.openxmlformats.org/drawingml/2006/table">
            <a:tbl>
              <a:tblPr/>
              <a:tblGrid>
                <a:gridCol w="23042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363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2839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527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Напрямки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23" marR="636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Принципи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23" marR="636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Характеристика 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23" marR="636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9337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uk-UA" sz="1600" b="1" kern="12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Концепція управління персоналом</a:t>
                      </a:r>
                      <a:endParaRPr kumimoji="0" lang="ru-RU" sz="1600" b="1" kern="12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3623" marR="636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/>
                        <a:t>Принцип однакової необхідності досягнення індивідуальних та організаційних цілей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23" marR="636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/>
                        <a:t>Необхідність пошуку чесних компромісів між адміністрацією та працівниками, а не надавати перевагу інтересам організації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23" marR="636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17992">
                <a:tc rowSpan="4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Підбір</a:t>
                      </a:r>
                      <a:r>
                        <a:rPr lang="ru-RU" sz="1600" b="1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персоналу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23" marR="636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Принцип </a:t>
                      </a:r>
                      <a:r>
                        <a:rPr lang="ru-RU" sz="160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відповідності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23" marR="636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/>
                        <a:t>Відповідність обсягу завдань, повноважень та відповідальності можливостям персоналу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23" marR="636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532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Принцип </a:t>
                      </a:r>
                      <a:r>
                        <a:rPr lang="ru-RU" sz="160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професіййної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60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компетенції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23" marR="636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/>
                        <a:t>Рівень знань відповідає вимогам посади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23" marR="636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9558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Принцип </a:t>
                      </a:r>
                      <a:r>
                        <a:rPr lang="ru-RU" sz="160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практичних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60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досягнень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23" marR="636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/>
                        <a:t>Відповідність досвіду та здібностей кваліфікаційним вимогам організації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23" marR="636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9558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Принцип </a:t>
                      </a:r>
                      <a:r>
                        <a:rPr lang="ru-RU" sz="160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індивідуальності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23" marR="636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/>
                        <a:t>Емоційний та практичний інтелект, характер, наміри, стиль керівництва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23" marR="636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2539488"/>
              </p:ext>
            </p:extLst>
          </p:nvPr>
        </p:nvGraphicFramePr>
        <p:xfrm>
          <a:off x="89756" y="699155"/>
          <a:ext cx="8964488" cy="5459689"/>
        </p:xfrm>
        <a:graphic>
          <a:graphicData uri="http://schemas.openxmlformats.org/drawingml/2006/table">
            <a:tbl>
              <a:tblPr/>
              <a:tblGrid>
                <a:gridCol w="17281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363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999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4056">
                <a:tc rowSpan="3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uk-UA" sz="1600" b="1" kern="12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Оцінка та атестація персоналу</a:t>
                      </a:r>
                      <a:endParaRPr kumimoji="0" lang="ru-RU" sz="1600" b="1" kern="12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Принцип </a:t>
                      </a:r>
                      <a:r>
                        <a:rPr lang="uk-UA" sz="1600" dirty="0"/>
                        <a:t>відбору показників оцінки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/>
                        <a:t>Система показників, що враховують цілі оцінок, критерії оцінок та частоту оцінок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522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Принцип </a:t>
                      </a:r>
                      <a:r>
                        <a:rPr lang="uk-UA" sz="1600" dirty="0"/>
                        <a:t>оцінки кваліфікації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/>
                        <a:t>Визначення відповідності посади персоналу, рівня практичного та емоційного інтелекту, необхідні виконання </a:t>
                      </a:r>
                      <a:r>
                        <a:rPr lang="uk-UA" sz="1600" dirty="0" err="1"/>
                        <a:t>опред</a:t>
                      </a:r>
                      <a:r>
                        <a:rPr lang="uk-UA" sz="1600" dirty="0"/>
                        <a:t>. завдань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405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Принцип </a:t>
                      </a:r>
                      <a:r>
                        <a:rPr lang="uk-UA" sz="1600" dirty="0"/>
                        <a:t>оцінки здійснення завдань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/>
                        <a:t>Оцінка результатів діяльності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3278">
                <a:tc rowSpan="6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uk-UA" sz="1600" b="1" kern="12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Розстановка персоналу та формування резерву</a:t>
                      </a:r>
                      <a:endParaRPr kumimoji="0" lang="ru-RU" sz="1600" b="1" kern="12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Принцип </a:t>
                      </a:r>
                      <a:r>
                        <a:rPr lang="ru-RU" sz="160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конкурсності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/>
                        <a:t>Добір кандидатів на конкурсній основі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635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Принцип </a:t>
                      </a:r>
                      <a:r>
                        <a:rPr lang="ru-RU" sz="160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ротації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/>
                        <a:t>Планомірна зміна посад по вертикалі та горизонталі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9635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Принцип </a:t>
                      </a:r>
                      <a:r>
                        <a:rPr lang="uk-UA" sz="1600" dirty="0"/>
                        <a:t>індивідуальної підготовки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/>
                        <a:t>Підготовка резерву на конкретну посаду за індивідуальною програмою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32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Принцип </a:t>
                      </a:r>
                      <a:r>
                        <a:rPr lang="uk-UA" sz="1600" dirty="0"/>
                        <a:t>перевірки справою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/>
                        <a:t>Ефективне стажування на керівних посадах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9635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Принцип </a:t>
                      </a:r>
                      <a:r>
                        <a:rPr lang="uk-UA" sz="1600" dirty="0"/>
                        <a:t>відповідності посади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/>
                        <a:t>Ступінь відповідності кандидата на посаду у </a:t>
                      </a:r>
                      <a:r>
                        <a:rPr lang="uk-UA" sz="1600" dirty="0" err="1"/>
                        <a:t>наст</a:t>
                      </a:r>
                      <a:r>
                        <a:rPr lang="uk-UA" sz="1600" dirty="0"/>
                        <a:t>. момент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80660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Принцип </a:t>
                      </a:r>
                      <a:r>
                        <a:rPr lang="uk-UA" sz="1600" dirty="0"/>
                        <a:t>регулярності оцінки індивідуальних якостей та можливостей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/>
                        <a:t>Оцінка результатів діяльності пост. Основи визначення кадрового резерву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8514379"/>
              </p:ext>
            </p:extLst>
          </p:nvPr>
        </p:nvGraphicFramePr>
        <p:xfrm>
          <a:off x="251520" y="620689"/>
          <a:ext cx="8676458" cy="5240414"/>
        </p:xfrm>
        <a:graphic>
          <a:graphicData uri="http://schemas.openxmlformats.org/drawingml/2006/table">
            <a:tbl>
              <a:tblPr/>
              <a:tblGrid>
                <a:gridCol w="23042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363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358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73525">
                <a:tc rowSpan="3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uk-UA" sz="1600" b="1" kern="12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Розвиток та навчання персоналу</a:t>
                      </a:r>
                      <a:endParaRPr kumimoji="0" lang="ru-RU" sz="1600" b="1" kern="12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3623" marR="636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Принцип </a:t>
                      </a:r>
                      <a:r>
                        <a:rPr lang="uk-UA" sz="1600" dirty="0"/>
                        <a:t>підвищення кваліфікації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23" marR="636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/>
                        <a:t>Необхідність періодичного перегляду посадових інструкцій для розвитку персоналу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23" marR="636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7352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Принцип </a:t>
                      </a:r>
                      <a:r>
                        <a:rPr lang="uk-UA" sz="1600" dirty="0"/>
                        <a:t>самовираження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23" marR="636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/>
                        <a:t>Самостійність, ініціативність, самоконтроль, вплив на формування методів виконання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23" marR="636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676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Принцип </a:t>
                      </a:r>
                      <a:r>
                        <a:rPr lang="ru-RU" sz="160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саморозвитку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23" marR="636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/>
                        <a:t>Здатність та можливість </a:t>
                      </a:r>
                      <a:r>
                        <a:rPr lang="uk-UA" sz="1600" dirty="0" err="1"/>
                        <a:t>саморозвиватися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23" marR="636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03080">
                <a:tc rowSpan="3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uk-UA" sz="1600" b="1" kern="12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Мотивація та стимулювання персоналу</a:t>
                      </a:r>
                      <a:endParaRPr kumimoji="0" lang="ru-RU" sz="1600" b="1" kern="12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3623" marR="636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Принцип </a:t>
                      </a:r>
                      <a:r>
                        <a:rPr lang="uk-UA" sz="1600" dirty="0"/>
                        <a:t>відповідності оплати праці обсягу та складності виконуваних робіт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23" marR="636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/>
                        <a:t>Ефективна система оплати праці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23" marR="636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014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Принцип </a:t>
                      </a:r>
                      <a:r>
                        <a:rPr lang="uk-UA" sz="1600" dirty="0"/>
                        <a:t>рівномірного поєднання стимулів та санкцій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23" marR="636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/>
                        <a:t>Потребує конкретність опису завдань, обов'язків та показників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23" marR="636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2335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Принцип </a:t>
                      </a:r>
                      <a:r>
                        <a:rPr lang="uk-UA" sz="1600" dirty="0"/>
                        <a:t>мотивації якісної праці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23" marR="636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/>
                        <a:t>Формування внутрішніх мотивів, які впливають підвищення ефективності праці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23" marR="636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/>
              <a:t>Напрямки </a:t>
            </a:r>
            <a:r>
              <a:rPr lang="ru-RU" b="1" dirty="0" err="1"/>
              <a:t>кадрової</a:t>
            </a:r>
            <a:r>
              <a:rPr lang="ru-RU" b="1" dirty="0"/>
              <a:t> </a:t>
            </a:r>
            <a:r>
              <a:rPr lang="ru-RU" b="1" dirty="0" err="1"/>
              <a:t>політики</a:t>
            </a:r>
            <a:r>
              <a:rPr lang="ru-RU" dirty="0"/>
              <a:t>: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uk-UA" dirty="0"/>
              <a:t>Управління персоналом організації </a:t>
            </a:r>
          </a:p>
          <a:p>
            <a:pPr marL="514350" indent="-514350">
              <a:buFont typeface="+mj-lt"/>
              <a:buAutoNum type="arabicPeriod"/>
            </a:pPr>
            <a:r>
              <a:rPr lang="uk-UA" dirty="0"/>
              <a:t>Підбір та розстановка персоналу </a:t>
            </a:r>
          </a:p>
          <a:p>
            <a:pPr marL="514350" indent="-514350">
              <a:buFont typeface="+mj-lt"/>
              <a:buAutoNum type="arabicPeriod"/>
            </a:pPr>
            <a:r>
              <a:rPr lang="uk-UA" dirty="0"/>
              <a:t>Формування та підготовка резерву для висування на керівні посади </a:t>
            </a:r>
          </a:p>
          <a:p>
            <a:pPr marL="514350" indent="-514350">
              <a:buFont typeface="+mj-lt"/>
              <a:buAutoNum type="arabicPeriod"/>
            </a:pPr>
            <a:r>
              <a:rPr lang="uk-UA" dirty="0"/>
              <a:t>Оцінка та атестація персоналу </a:t>
            </a:r>
          </a:p>
          <a:p>
            <a:pPr marL="514350" indent="-514350">
              <a:buFont typeface="+mj-lt"/>
              <a:buAutoNum type="arabicPeriod"/>
            </a:pPr>
            <a:r>
              <a:rPr lang="uk-UA" dirty="0"/>
              <a:t>Розвиток персоналу</a:t>
            </a:r>
            <a:endParaRPr lang="ru-RU" dirty="0"/>
          </a:p>
        </p:txBody>
      </p:sp>
      <p:pic>
        <p:nvPicPr>
          <p:cNvPr id="4" name="Рисунок 3" descr="images1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148064" y="4531960"/>
            <a:ext cx="3456384" cy="232604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764704"/>
            <a:ext cx="8229600" cy="1066800"/>
          </a:xfrm>
        </p:spPr>
        <p:txBody>
          <a:bodyPr>
            <a:normAutofit/>
          </a:bodyPr>
          <a:lstStyle/>
          <a:p>
            <a:r>
              <a:rPr lang="ru-RU" b="1" dirty="0" err="1"/>
              <a:t>Інструменти</a:t>
            </a:r>
            <a:r>
              <a:rPr lang="ru-RU" b="1" dirty="0"/>
              <a:t> </a:t>
            </a:r>
            <a:r>
              <a:rPr lang="ru-RU" b="1" dirty="0" err="1"/>
              <a:t>кадрової</a:t>
            </a:r>
            <a:r>
              <a:rPr lang="ru-RU" b="1" dirty="0"/>
              <a:t> </a:t>
            </a:r>
            <a:r>
              <a:rPr lang="ru-RU" b="1" dirty="0" err="1"/>
              <a:t>політики</a:t>
            </a:r>
            <a:r>
              <a:rPr lang="ru-RU" b="1" dirty="0"/>
              <a:t>: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/>
              <a:t>Кадрове планування </a:t>
            </a:r>
          </a:p>
          <a:p>
            <a:r>
              <a:rPr lang="uk-UA" dirty="0"/>
              <a:t>Поточна кадрова робота </a:t>
            </a:r>
          </a:p>
          <a:p>
            <a:r>
              <a:rPr lang="uk-UA" dirty="0"/>
              <a:t>Керівництво персоналом </a:t>
            </a:r>
          </a:p>
          <a:p>
            <a:r>
              <a:rPr lang="uk-UA" dirty="0"/>
              <a:t>Заходи щодо розвитку персоналу та підвищення його кваліфікації </a:t>
            </a:r>
          </a:p>
          <a:p>
            <a:r>
              <a:rPr lang="uk-UA" dirty="0"/>
              <a:t>Заходи щодо вирішення соціальних проблем </a:t>
            </a:r>
          </a:p>
          <a:p>
            <a:r>
              <a:rPr lang="uk-UA" dirty="0"/>
              <a:t>Стимулювання та мотивація персоналу</a:t>
            </a:r>
            <a:endParaRPr lang="ru-RU" dirty="0"/>
          </a:p>
        </p:txBody>
      </p:sp>
      <p:pic>
        <p:nvPicPr>
          <p:cNvPr id="5" name="Рисунок 4" descr="no-translate-detected_318-2535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12160" y="1556792"/>
            <a:ext cx="2664296" cy="2304256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/>
              <a:t>Етапи розробки кадрової політики</a:t>
            </a:r>
            <a:endParaRPr lang="ru-RU" b="1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83952721"/>
              </p:ext>
            </p:extLst>
          </p:nvPr>
        </p:nvGraphicFramePr>
        <p:xfrm>
          <a:off x="457200" y="1340768"/>
          <a:ext cx="8229600" cy="51845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686800" cy="1143000"/>
          </a:xfrm>
        </p:spPr>
        <p:txBody>
          <a:bodyPr>
            <a:normAutofit fontScale="90000"/>
          </a:bodyPr>
          <a:lstStyle/>
          <a:p>
            <a:r>
              <a:rPr lang="uk-UA" b="1" dirty="0"/>
              <a:t>Кадрова політика організації відображається у таких документах </a:t>
            </a:r>
            <a:r>
              <a:rPr lang="ru-RU" b="1" dirty="0"/>
              <a:t>: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2276872"/>
            <a:ext cx="8363272" cy="3816424"/>
          </a:xfrm>
        </p:spPr>
        <p:txBody>
          <a:bodyPr/>
          <a:lstStyle/>
          <a:p>
            <a:r>
              <a:rPr lang="uk-UA" dirty="0"/>
              <a:t>Статут організації; </a:t>
            </a:r>
          </a:p>
          <a:p>
            <a:r>
              <a:rPr lang="uk-UA" dirty="0"/>
              <a:t>Філософія організації; </a:t>
            </a:r>
          </a:p>
          <a:p>
            <a:r>
              <a:rPr lang="uk-UA" dirty="0"/>
              <a:t>Колективний договір; </a:t>
            </a:r>
          </a:p>
          <a:p>
            <a:r>
              <a:rPr lang="uk-UA" dirty="0"/>
              <a:t>Правила внутрішнього трудового розпорядку; </a:t>
            </a:r>
          </a:p>
          <a:p>
            <a:r>
              <a:rPr lang="uk-UA" dirty="0"/>
              <a:t>Трудовий договір працівника; </a:t>
            </a:r>
          </a:p>
          <a:p>
            <a:r>
              <a:rPr lang="uk-UA" dirty="0"/>
              <a:t>Положення про оплату праці; </a:t>
            </a:r>
          </a:p>
          <a:p>
            <a:r>
              <a:rPr lang="uk-UA" dirty="0"/>
              <a:t>Положення про атестацію кадрів;</a:t>
            </a:r>
          </a:p>
          <a:p>
            <a:r>
              <a:rPr lang="uk-UA" dirty="0"/>
              <a:t>Тощо.</a:t>
            </a:r>
          </a:p>
          <a:p>
            <a:endParaRPr lang="ru-RU" dirty="0"/>
          </a:p>
        </p:txBody>
      </p:sp>
      <p:pic>
        <p:nvPicPr>
          <p:cNvPr id="4" name="Рисунок 3" descr="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80112" y="1700808"/>
            <a:ext cx="3024336" cy="172505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836712"/>
            <a:ext cx="9144000" cy="1066800"/>
          </a:xfrm>
        </p:spPr>
        <p:txBody>
          <a:bodyPr>
            <a:noAutofit/>
          </a:bodyPr>
          <a:lstStyle/>
          <a:p>
            <a:pPr algn="ctr"/>
            <a:r>
              <a:rPr lang="uk-UA" sz="3600" b="1" dirty="0"/>
              <a:t>Раціональна організація процесу формування кадрової політики вимагає виконання таких вимог:</a:t>
            </a:r>
            <a:endParaRPr lang="ru-RU" sz="36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uk-UA" dirty="0"/>
              <a:t>сумісність структурних елементів (напрямів, розділів, підрозділів) цих документів; </a:t>
            </a:r>
          </a:p>
          <a:p>
            <a:pPr algn="just"/>
            <a:r>
              <a:rPr lang="uk-UA" dirty="0"/>
              <a:t>застосування в них "наскрізних" показників, що характеризують ефективність кадрової політики на всіх стадіях; </a:t>
            </a:r>
          </a:p>
          <a:p>
            <a:pPr algn="just"/>
            <a:r>
              <a:rPr lang="uk-UA" dirty="0"/>
              <a:t>наступність у розробці заходів щодо реалізації цілей і завдань кадрової політики, передбачених у документах, що послідовно розробляються.</a:t>
            </a:r>
            <a:endParaRPr lang="ru-RU" dirty="0">
              <a:latin typeface="Trebuchet MS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620688"/>
            <a:ext cx="9144000" cy="1066800"/>
          </a:xfrm>
        </p:spPr>
        <p:txBody>
          <a:bodyPr>
            <a:noAutofit/>
          </a:bodyPr>
          <a:lstStyle/>
          <a:p>
            <a:r>
              <a:rPr lang="uk-UA" sz="3600" b="1" dirty="0"/>
              <a:t>Упорядкування нормативної бази </a:t>
            </a:r>
            <a:r>
              <a:rPr lang="uk-UA" sz="3600" dirty="0"/>
              <a:t>розробки кадрової політики передбачає: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801720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uk-UA" b="1" dirty="0"/>
              <a:t>забезпечення прогресивності нормативних документів </a:t>
            </a:r>
            <a:r>
              <a:rPr lang="uk-UA" dirty="0"/>
              <a:t>з урахуванням максимального відображення у яких сучасних методів організації управління кадрами; </a:t>
            </a:r>
          </a:p>
          <a:p>
            <a:pPr algn="just"/>
            <a:r>
              <a:rPr lang="uk-UA" dirty="0"/>
              <a:t>забезпечення </a:t>
            </a:r>
            <a:r>
              <a:rPr lang="uk-UA" b="1" dirty="0"/>
              <a:t>методичної єдності при розробці нормативів</a:t>
            </a:r>
            <a:r>
              <a:rPr lang="uk-UA" dirty="0"/>
              <a:t> для різних рівнів державного, галузевого і територіального планування та тривалості планового періоду; </a:t>
            </a:r>
          </a:p>
          <a:p>
            <a:pPr algn="just"/>
            <a:r>
              <a:rPr lang="uk-UA" b="1" dirty="0"/>
              <a:t>систематичне оновлення нормативів </a:t>
            </a:r>
            <a:r>
              <a:rPr lang="uk-UA" dirty="0"/>
              <a:t>з урахуванням новітніх досягнень вітчизняного та зарубіжного кадрового менеджменту, прогресивних змін у науковій організації управління персоналом; </a:t>
            </a:r>
          </a:p>
          <a:p>
            <a:pPr algn="just"/>
            <a:r>
              <a:rPr lang="uk-UA" dirty="0"/>
              <a:t>забезпечення </a:t>
            </a:r>
            <a:r>
              <a:rPr lang="uk-UA" b="1" dirty="0"/>
              <a:t>автоматизації </a:t>
            </a:r>
            <a:r>
              <a:rPr lang="uk-UA" dirty="0"/>
              <a:t>збору, накопичення та оновлення норм та нормативів.</a:t>
            </a:r>
            <a:endParaRPr lang="ru-RU" dirty="0">
              <a:latin typeface="Trebuchet MS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692696"/>
            <a:ext cx="8229600" cy="1066800"/>
          </a:xfrm>
        </p:spPr>
        <p:txBody>
          <a:bodyPr>
            <a:normAutofit fontScale="90000"/>
          </a:bodyPr>
          <a:lstStyle/>
          <a:p>
            <a:r>
              <a:rPr lang="uk-UA" sz="3600" b="1" dirty="0"/>
              <a:t>Типова класифікація кадрової політики</a:t>
            </a:r>
            <a:endParaRPr lang="ru-RU" sz="36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844824"/>
            <a:ext cx="8229600" cy="4325112"/>
          </a:xfrm>
        </p:spPr>
        <p:txBody>
          <a:bodyPr>
            <a:normAutofit/>
          </a:bodyPr>
          <a:lstStyle/>
          <a:p>
            <a:r>
              <a:rPr lang="uk-UA" b="1" u="sng" dirty="0"/>
              <a:t>Залежно від масштабу кадрових заходів </a:t>
            </a:r>
            <a:r>
              <a:rPr lang="ru-RU" b="1" u="sng" dirty="0"/>
              <a:t>:  </a:t>
            </a:r>
          </a:p>
          <a:p>
            <a:pPr marL="514350" indent="-514350">
              <a:buFont typeface="+mj-lt"/>
              <a:buAutoNum type="alphaLcParenR"/>
            </a:pPr>
            <a:r>
              <a:rPr lang="uk-UA" dirty="0"/>
              <a:t>пасивна; </a:t>
            </a:r>
          </a:p>
          <a:p>
            <a:pPr marL="514350" indent="-514350">
              <a:buFont typeface="+mj-lt"/>
              <a:buAutoNum type="alphaLcParenR"/>
            </a:pPr>
            <a:r>
              <a:rPr lang="uk-UA" dirty="0"/>
              <a:t>реактивна; </a:t>
            </a:r>
          </a:p>
          <a:p>
            <a:pPr marL="514350" indent="-514350">
              <a:buFont typeface="+mj-lt"/>
              <a:buAutoNum type="alphaLcParenR"/>
            </a:pPr>
            <a:r>
              <a:rPr lang="uk-UA" dirty="0"/>
              <a:t>превентивна; </a:t>
            </a:r>
          </a:p>
          <a:p>
            <a:pPr marL="514350" indent="-514350">
              <a:buFont typeface="+mj-lt"/>
              <a:buAutoNum type="alphaLcParenR"/>
            </a:pPr>
            <a:r>
              <a:rPr lang="uk-UA" dirty="0"/>
              <a:t>активна</a:t>
            </a:r>
            <a:r>
              <a:rPr lang="ru-RU" dirty="0"/>
              <a:t>.</a:t>
            </a:r>
          </a:p>
          <a:p>
            <a:pPr marL="514350" indent="-514350"/>
            <a:r>
              <a:rPr lang="uk-UA" b="1" u="sng" dirty="0"/>
              <a:t>Залежно від ступеня відкритості </a:t>
            </a:r>
            <a:r>
              <a:rPr lang="ru-RU" b="1" u="sng" dirty="0"/>
              <a:t>:</a:t>
            </a:r>
          </a:p>
          <a:p>
            <a:pPr marL="514350" indent="-514350">
              <a:buFont typeface="+mj-lt"/>
              <a:buAutoNum type="alphaLcParenR"/>
            </a:pPr>
            <a:r>
              <a:rPr lang="uk-UA" dirty="0"/>
              <a:t>відкрита;</a:t>
            </a:r>
          </a:p>
          <a:p>
            <a:pPr marL="514350" indent="-514350">
              <a:buFont typeface="+mj-lt"/>
              <a:buAutoNum type="alphaLcParenR"/>
            </a:pPr>
            <a:r>
              <a:rPr lang="uk-UA" dirty="0"/>
              <a:t>закрита.</a:t>
            </a:r>
            <a:endParaRPr lang="ru-RU" dirty="0"/>
          </a:p>
        </p:txBody>
      </p:sp>
      <p:pic>
        <p:nvPicPr>
          <p:cNvPr id="4" name="Рисунок 3" descr="020714_0435_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60032" y="2564904"/>
            <a:ext cx="3533334" cy="208823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60648"/>
            <a:ext cx="9144000" cy="1143000"/>
          </a:xfrm>
        </p:spPr>
        <p:txBody>
          <a:bodyPr>
            <a:noAutofit/>
          </a:bodyPr>
          <a:lstStyle/>
          <a:p>
            <a:pPr algn="ctr"/>
            <a:r>
              <a:rPr lang="uk-UA" sz="3200" b="1" dirty="0"/>
              <a:t>Порівняльна характеристика відкритого та закритого типу кадрової політики</a:t>
            </a:r>
            <a:endParaRPr lang="ru-UA" sz="3200" b="1" dirty="0"/>
          </a:p>
        </p:txBody>
      </p:sp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id="{0FA17549-1EC9-7E93-0DAF-F3463828E74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55241391"/>
              </p:ext>
            </p:extLst>
          </p:nvPr>
        </p:nvGraphicFramePr>
        <p:xfrm>
          <a:off x="107504" y="1331640"/>
          <a:ext cx="8928992" cy="54328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3637">
                  <a:extLst>
                    <a:ext uri="{9D8B030D-6E8A-4147-A177-3AD203B41FA5}">
                      <a16:colId xmlns:a16="http://schemas.microsoft.com/office/drawing/2014/main" val="1955785221"/>
                    </a:ext>
                  </a:extLst>
                </a:gridCol>
                <a:gridCol w="3280020">
                  <a:extLst>
                    <a:ext uri="{9D8B030D-6E8A-4147-A177-3AD203B41FA5}">
                      <a16:colId xmlns:a16="http://schemas.microsoft.com/office/drawing/2014/main" val="3231352001"/>
                    </a:ext>
                  </a:extLst>
                </a:gridCol>
                <a:gridCol w="3415335">
                  <a:extLst>
                    <a:ext uri="{9D8B030D-6E8A-4147-A177-3AD203B41FA5}">
                      <a16:colId xmlns:a16="http://schemas.microsoft.com/office/drawing/2014/main" val="2091396194"/>
                    </a:ext>
                  </a:extLst>
                </a:gridCol>
              </a:tblGrid>
              <a:tr h="443918">
                <a:tc>
                  <a:txBody>
                    <a:bodyPr/>
                    <a:lstStyle/>
                    <a:p>
                      <a:pPr indent="-7620" algn="ctr"/>
                      <a:r>
                        <a:rPr lang="uk-UA" sz="1500" dirty="0">
                          <a:effectLst/>
                        </a:rPr>
                        <a:t>Кадровий процес</a:t>
                      </a:r>
                      <a:endParaRPr lang="ru-UA" sz="15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261" marR="83261" marT="41630" marB="41630" anchor="ctr"/>
                </a:tc>
                <a:tc>
                  <a:txBody>
                    <a:bodyPr/>
                    <a:lstStyle/>
                    <a:p>
                      <a:pPr indent="-7620" algn="ctr"/>
                      <a:r>
                        <a:rPr lang="uk-UA" sz="1500">
                          <a:effectLst/>
                        </a:rPr>
                        <a:t>Відкрита</a:t>
                      </a:r>
                      <a:endParaRPr lang="ru-UA" sz="15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261" marR="83261" marT="41630" marB="41630" anchor="ctr"/>
                </a:tc>
                <a:tc>
                  <a:txBody>
                    <a:bodyPr/>
                    <a:lstStyle/>
                    <a:p>
                      <a:pPr indent="-7620" algn="ctr"/>
                      <a:r>
                        <a:rPr lang="uk-UA" sz="1500">
                          <a:effectLst/>
                        </a:rPr>
                        <a:t>Закрита</a:t>
                      </a:r>
                      <a:endParaRPr lang="ru-UA" sz="15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261" marR="83261" marT="41630" marB="41630" anchor="ctr"/>
                </a:tc>
                <a:extLst>
                  <a:ext uri="{0D108BD9-81ED-4DB2-BD59-A6C34878D82A}">
                    <a16:rowId xmlns:a16="http://schemas.microsoft.com/office/drawing/2014/main" val="3743139270"/>
                  </a:ext>
                </a:extLst>
              </a:tr>
              <a:tr h="770077">
                <a:tc>
                  <a:txBody>
                    <a:bodyPr/>
                    <a:lstStyle/>
                    <a:p>
                      <a:pPr indent="-7620" algn="ctr"/>
                      <a:r>
                        <a:rPr lang="uk-UA" sz="1500" dirty="0">
                          <a:effectLst/>
                        </a:rPr>
                        <a:t>Набір персоналу</a:t>
                      </a:r>
                      <a:endParaRPr lang="ru-UA" sz="15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261" marR="83261" marT="41630" marB="41630" anchor="ctr"/>
                </a:tc>
                <a:tc>
                  <a:txBody>
                    <a:bodyPr/>
                    <a:lstStyle/>
                    <a:p>
                      <a:pPr indent="-7620" algn="ctr"/>
                      <a:r>
                        <a:rPr lang="uk-UA" sz="1500" dirty="0">
                          <a:effectLst/>
                        </a:rPr>
                        <a:t>Ситуація високої конкуренції на ринку праці</a:t>
                      </a:r>
                      <a:endParaRPr lang="ru-UA" sz="15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261" marR="83261" marT="41630" marB="41630" anchor="ctr"/>
                </a:tc>
                <a:tc>
                  <a:txBody>
                    <a:bodyPr/>
                    <a:lstStyle/>
                    <a:p>
                      <a:pPr indent="-7620" algn="ctr"/>
                      <a:r>
                        <a:rPr lang="uk-UA" sz="1500">
                          <a:effectLst/>
                        </a:rPr>
                        <a:t>Ситуація дефіциту робочої сили, відсутність притоку нових «робочих рук»</a:t>
                      </a:r>
                      <a:endParaRPr lang="ru-UA" sz="15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261" marR="83261" marT="41630" marB="41630" anchor="ctr"/>
                </a:tc>
                <a:extLst>
                  <a:ext uri="{0D108BD9-81ED-4DB2-BD59-A6C34878D82A}">
                    <a16:rowId xmlns:a16="http://schemas.microsoft.com/office/drawing/2014/main" val="4049689381"/>
                  </a:ext>
                </a:extLst>
              </a:tr>
              <a:tr h="1095520">
                <a:tc>
                  <a:txBody>
                    <a:bodyPr/>
                    <a:lstStyle/>
                    <a:p>
                      <a:pPr indent="-7620" algn="ctr"/>
                      <a:r>
                        <a:rPr lang="uk-UA" sz="1500">
                          <a:effectLst/>
                        </a:rPr>
                        <a:t>Адаптація персоналу</a:t>
                      </a:r>
                      <a:endParaRPr lang="ru-UA" sz="15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261" marR="83261" marT="41630" marB="41630" anchor="ctr"/>
                </a:tc>
                <a:tc>
                  <a:txBody>
                    <a:bodyPr/>
                    <a:lstStyle/>
                    <a:p>
                      <a:pPr indent="-7620" algn="ctr"/>
                      <a:r>
                        <a:rPr lang="uk-UA" sz="1500">
                          <a:effectLst/>
                        </a:rPr>
                        <a:t>Можливість швидкого включення у конкурентні відносини у колективі</a:t>
                      </a:r>
                      <a:endParaRPr lang="ru-UA" sz="15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261" marR="83261" marT="41630" marB="41630" anchor="ctr"/>
                </a:tc>
                <a:tc>
                  <a:txBody>
                    <a:bodyPr/>
                    <a:lstStyle/>
                    <a:p>
                      <a:pPr indent="-7620" algn="ctr"/>
                      <a:r>
                        <a:rPr lang="uk-UA" sz="1500" dirty="0">
                          <a:effectLst/>
                        </a:rPr>
                        <a:t>Ефективна адаптація за рахунок інститутів наставництва, високої згуртованості колективу</a:t>
                      </a:r>
                      <a:endParaRPr lang="ru-UA" sz="15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261" marR="83261" marT="41630" marB="41630" anchor="ctr"/>
                </a:tc>
                <a:extLst>
                  <a:ext uri="{0D108BD9-81ED-4DB2-BD59-A6C34878D82A}">
                    <a16:rowId xmlns:a16="http://schemas.microsoft.com/office/drawing/2014/main" val="243856116"/>
                  </a:ext>
                </a:extLst>
              </a:tr>
              <a:tr h="766508">
                <a:tc>
                  <a:txBody>
                    <a:bodyPr/>
                    <a:lstStyle/>
                    <a:p>
                      <a:pPr indent="-7620" algn="ctr"/>
                      <a:r>
                        <a:rPr lang="uk-UA" sz="1500">
                          <a:effectLst/>
                        </a:rPr>
                        <a:t>Навчання та розвиток персоналу</a:t>
                      </a:r>
                      <a:endParaRPr lang="ru-UA" sz="15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261" marR="83261" marT="41630" marB="41630" anchor="ctr"/>
                </a:tc>
                <a:tc>
                  <a:txBody>
                    <a:bodyPr/>
                    <a:lstStyle/>
                    <a:p>
                      <a:pPr indent="-7620" algn="ctr"/>
                      <a:r>
                        <a:rPr lang="uk-UA" sz="1500">
                          <a:effectLst/>
                        </a:rPr>
                        <a:t>Часто проводиться у зовнішніх центрах</a:t>
                      </a:r>
                      <a:endParaRPr lang="ru-UA" sz="15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261" marR="83261" marT="41630" marB="41630" anchor="ctr"/>
                </a:tc>
                <a:tc>
                  <a:txBody>
                    <a:bodyPr/>
                    <a:lstStyle/>
                    <a:p>
                      <a:pPr indent="-7620" algn="ctr"/>
                      <a:r>
                        <a:rPr lang="uk-UA" sz="1500" dirty="0">
                          <a:effectLst/>
                        </a:rPr>
                        <a:t>Часто проводиться у </a:t>
                      </a:r>
                      <a:r>
                        <a:rPr lang="uk-UA" sz="1500" dirty="0" err="1">
                          <a:effectLst/>
                        </a:rPr>
                        <a:t>внутрішньокорпоративних</a:t>
                      </a:r>
                      <a:r>
                        <a:rPr lang="uk-UA" sz="1500" dirty="0">
                          <a:effectLst/>
                        </a:rPr>
                        <a:t> центрах</a:t>
                      </a:r>
                      <a:endParaRPr lang="ru-UA" sz="15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261" marR="83261" marT="41630" marB="41630" anchor="ctr"/>
                </a:tc>
                <a:extLst>
                  <a:ext uri="{0D108BD9-81ED-4DB2-BD59-A6C34878D82A}">
                    <a16:rowId xmlns:a16="http://schemas.microsoft.com/office/drawing/2014/main" val="463341209"/>
                  </a:ext>
                </a:extLst>
              </a:tr>
              <a:tr h="1049844">
                <a:tc>
                  <a:txBody>
                    <a:bodyPr/>
                    <a:lstStyle/>
                    <a:p>
                      <a:pPr indent="-7620" algn="ctr"/>
                      <a:r>
                        <a:rPr lang="uk-UA" sz="1500">
                          <a:effectLst/>
                        </a:rPr>
                        <a:t>Просунення персоналу</a:t>
                      </a:r>
                      <a:endParaRPr lang="ru-UA" sz="15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261" marR="83261" marT="41630" marB="41630" anchor="ctr"/>
                </a:tc>
                <a:tc>
                  <a:txBody>
                    <a:bodyPr/>
                    <a:lstStyle/>
                    <a:p>
                      <a:pPr indent="-7620" algn="ctr"/>
                      <a:r>
                        <a:rPr lang="uk-UA" sz="1500">
                          <a:effectLst/>
                        </a:rPr>
                        <a:t>Утруднена можливість зростання, оскільки переважає тенденція набору нового персоналу</a:t>
                      </a:r>
                      <a:endParaRPr lang="ru-UA" sz="15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261" marR="83261" marT="41630" marB="41630" anchor="ctr"/>
                </a:tc>
                <a:tc>
                  <a:txBody>
                    <a:bodyPr/>
                    <a:lstStyle/>
                    <a:p>
                      <a:pPr indent="-7620" algn="ctr"/>
                      <a:r>
                        <a:rPr lang="uk-UA" sz="1500" dirty="0">
                          <a:effectLst/>
                        </a:rPr>
                        <a:t>Перевага при призначенні на вищі посади завжди надається співробітникам організації</a:t>
                      </a:r>
                      <a:endParaRPr lang="ru-UA" sz="15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261" marR="83261" marT="41630" marB="41630" anchor="ctr"/>
                </a:tc>
                <a:extLst>
                  <a:ext uri="{0D108BD9-81ED-4DB2-BD59-A6C34878D82A}">
                    <a16:rowId xmlns:a16="http://schemas.microsoft.com/office/drawing/2014/main" val="2153545370"/>
                  </a:ext>
                </a:extLst>
              </a:tr>
              <a:tr h="766508">
                <a:tc>
                  <a:txBody>
                    <a:bodyPr/>
                    <a:lstStyle/>
                    <a:p>
                      <a:pPr indent="-7620" algn="ctr"/>
                      <a:r>
                        <a:rPr lang="uk-UA" sz="1500">
                          <a:effectLst/>
                        </a:rPr>
                        <a:t>Мотивація і стимулювання</a:t>
                      </a:r>
                      <a:endParaRPr lang="ru-UA" sz="15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261" marR="83261" marT="41630" marB="41630" anchor="ctr"/>
                </a:tc>
                <a:tc>
                  <a:txBody>
                    <a:bodyPr/>
                    <a:lstStyle/>
                    <a:p>
                      <a:pPr indent="-7620" algn="ctr"/>
                      <a:r>
                        <a:rPr lang="uk-UA" sz="1500">
                          <a:effectLst/>
                        </a:rPr>
                        <a:t>Перевага надається питанням стимулювання</a:t>
                      </a:r>
                      <a:endParaRPr lang="ru-UA" sz="15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261" marR="83261" marT="41630" marB="41630" anchor="ctr"/>
                </a:tc>
                <a:tc>
                  <a:txBody>
                    <a:bodyPr/>
                    <a:lstStyle/>
                    <a:p>
                      <a:pPr indent="-7620" algn="ctr"/>
                      <a:r>
                        <a:rPr lang="uk-UA" sz="1500" dirty="0">
                          <a:effectLst/>
                        </a:rPr>
                        <a:t>Перевага надається питанням </a:t>
                      </a:r>
                      <a:endParaRPr lang="ru-UA" sz="1500" dirty="0">
                        <a:effectLst/>
                      </a:endParaRPr>
                    </a:p>
                    <a:p>
                      <a:pPr indent="-7620" algn="ctr"/>
                      <a:r>
                        <a:rPr lang="uk-UA" sz="1500" dirty="0">
                          <a:effectLst/>
                        </a:rPr>
                        <a:t>мотивації</a:t>
                      </a:r>
                      <a:endParaRPr lang="ru-UA" sz="15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261" marR="83261" marT="41630" marB="41630" anchor="ctr"/>
                </a:tc>
                <a:extLst>
                  <a:ext uri="{0D108BD9-81ED-4DB2-BD59-A6C34878D82A}">
                    <a16:rowId xmlns:a16="http://schemas.microsoft.com/office/drawing/2014/main" val="1153790796"/>
                  </a:ext>
                </a:extLst>
              </a:tr>
              <a:tr h="445345">
                <a:tc>
                  <a:txBody>
                    <a:bodyPr/>
                    <a:lstStyle/>
                    <a:p>
                      <a:pPr indent="-7620" algn="ctr"/>
                      <a:r>
                        <a:rPr lang="uk-UA" sz="1500">
                          <a:effectLst/>
                        </a:rPr>
                        <a:t>Запровадження інновацій</a:t>
                      </a:r>
                      <a:endParaRPr lang="ru-UA" sz="15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261" marR="83261" marT="41630" marB="41630" anchor="ctr"/>
                </a:tc>
                <a:tc>
                  <a:txBody>
                    <a:bodyPr/>
                    <a:lstStyle/>
                    <a:p>
                      <a:pPr indent="-7620" algn="ctr"/>
                      <a:r>
                        <a:rPr lang="uk-UA" sz="1500">
                          <a:effectLst/>
                        </a:rPr>
                        <a:t>Постійна інноваційна дія з боку нових співробітників</a:t>
                      </a:r>
                      <a:endParaRPr lang="ru-UA" sz="15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261" marR="83261" marT="41630" marB="41630" anchor="ctr"/>
                </a:tc>
                <a:tc>
                  <a:txBody>
                    <a:bodyPr/>
                    <a:lstStyle/>
                    <a:p>
                      <a:pPr indent="-7620" algn="ctr"/>
                      <a:r>
                        <a:rPr lang="uk-UA" sz="1500" dirty="0">
                          <a:effectLst/>
                        </a:rPr>
                        <a:t>Необхідність спеціально ініціювати процес розробки інновацій</a:t>
                      </a:r>
                      <a:endParaRPr lang="ru-UA" sz="15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261" marR="83261" marT="41630" marB="41630" anchor="ctr"/>
                </a:tc>
                <a:extLst>
                  <a:ext uri="{0D108BD9-81ED-4DB2-BD59-A6C34878D82A}">
                    <a16:rowId xmlns:a16="http://schemas.microsoft.com/office/drawing/2014/main" val="10118088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0AC0C0-194C-3D89-183A-1793662077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3496" y="620688"/>
            <a:ext cx="3383280" cy="2664296"/>
          </a:xfrm>
        </p:spPr>
        <p:txBody>
          <a:bodyPr>
            <a:normAutofit fontScale="90000"/>
          </a:bodyPr>
          <a:lstStyle/>
          <a:p>
            <a:pPr algn="ctr"/>
            <a:r>
              <a:rPr lang="uk-UA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Типи кадрової політики в умовах кризового стану економіки:</a:t>
            </a:r>
            <a:endParaRPr lang="ru-UA" sz="3600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0FFEED5-758D-8FE7-2266-72EEDF02DE67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7504" y="3429000"/>
            <a:ext cx="9136495" cy="4617720"/>
          </a:xfrm>
        </p:spPr>
        <p:txBody>
          <a:bodyPr>
            <a:normAutofit/>
          </a:bodyPr>
          <a:lstStyle/>
          <a:p>
            <a:pPr indent="450215" algn="just"/>
            <a:r>
              <a:rPr lang="uk-UA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uk-UA" sz="16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Пасивний.</a:t>
            </a:r>
            <a:r>
              <a:rPr lang="uk-UA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Організація не має чітко вираженої програми дій стосовно персоналу, а кадрова політика зводиться до ліквідації негативних наслідків. В організації немає прогнозу кадрових потреб, засобів оцінки праці персоналу.</a:t>
            </a:r>
            <a:endParaRPr lang="ru-UA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 algn="just"/>
            <a:r>
              <a:rPr lang="uk-UA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uk-UA" sz="16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Реактивний.</a:t>
            </a:r>
            <a:r>
              <a:rPr lang="uk-UA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Керівництво організації контролює симптоми кризової ситуації (виникнення конфліктних ситуацій, відсутність достатньо кваліфікованої робочої сили для вирішення завдань, відсутність мотивації до високопродуктивної праці) і вживає заходи до локалізації кризи.</a:t>
            </a:r>
            <a:endParaRPr lang="ru-UA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 algn="just"/>
            <a:r>
              <a:rPr lang="uk-UA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uk-UA" sz="16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Превентивний</a:t>
            </a:r>
            <a:r>
              <a:rPr lang="uk-UA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Керівництво організації має обґрунтовані прогнози розвитку ситуації, однак не має засобів впливу на неї. Кадрова служба організації володіє не лише засобами діагностики персоналу, але й методами прогнозування кадрової ситуації на </a:t>
            </a:r>
            <a:r>
              <a:rPr lang="uk-UA" sz="1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середньотерміновий</a:t>
            </a:r>
            <a:r>
              <a:rPr lang="uk-UA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період.</a:t>
            </a:r>
            <a:endParaRPr lang="ru-UA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 algn="just"/>
            <a:r>
              <a:rPr lang="uk-UA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uk-UA" sz="16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Активний (раціональний).</a:t>
            </a:r>
            <a:r>
              <a:rPr lang="uk-UA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Керівництво організації має якісний діагноз, а також обґрунтований прогноз розвитку ситуації і засоби впливу на неї.</a:t>
            </a:r>
            <a:endParaRPr lang="ru-UA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 algn="just"/>
            <a:r>
              <a:rPr lang="uk-UA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uk-UA" sz="16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Авантюристичний.</a:t>
            </a:r>
            <a:r>
              <a:rPr lang="uk-UA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Керівництво організації не має обґрунтованого прогнозу розвитку кризової ситуації, але впливає на неї доступними методами</a:t>
            </a:r>
            <a:r>
              <a:rPr lang="en-US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UA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UA" dirty="0"/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52C63774-F404-72E1-D2E6-C13EEA6D695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239" y="476672"/>
            <a:ext cx="5029257" cy="2952328"/>
          </a:xfrm>
        </p:spPr>
      </p:pic>
    </p:spTree>
    <p:extLst>
      <p:ext uri="{BB962C8B-B14F-4D97-AF65-F5344CB8AC3E}">
        <p14:creationId xmlns:p14="http://schemas.microsoft.com/office/powerpoint/2010/main" val="41995681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48349BA-3168-DE32-A86C-39EE771B3C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364" y="116632"/>
            <a:ext cx="8629272" cy="877824"/>
          </a:xfrm>
        </p:spPr>
        <p:txBody>
          <a:bodyPr>
            <a:normAutofit fontScale="90000"/>
          </a:bodyPr>
          <a:lstStyle/>
          <a:p>
            <a:pPr algn="ctr"/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Особливості кадрової політики в охороні здоров’я</a:t>
            </a:r>
            <a:endParaRPr lang="ru-UA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32F919F-247E-8D43-D7F5-7BA5D835C506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16903" y="994456"/>
            <a:ext cx="8933589" cy="4617720"/>
          </a:xfrm>
        </p:spPr>
        <p:txBody>
          <a:bodyPr>
            <a:normAutofit fontScale="62500" lnSpcReduction="20000"/>
          </a:bodyPr>
          <a:lstStyle/>
          <a:p>
            <a:pPr marL="446088" algn="just">
              <a:spcBef>
                <a:spcPts val="200"/>
              </a:spcBef>
            </a:pPr>
            <a:r>
              <a:rPr lang="uk-UA" sz="1800" b="1" i="1" dirty="0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1. Високі вимоги до кваліфікації та професійних навичок</a:t>
            </a:r>
            <a:endParaRPr lang="en-US" sz="1800" b="1" i="1" dirty="0">
              <a:solidFill>
                <a:schemeClr val="accent6">
                  <a:lumMod val="75000"/>
                </a:schemeClr>
              </a:solidFill>
              <a:latin typeface="Calibri Light" panose="020F03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285750" indent="-285750" algn="just">
              <a:spcBef>
                <a:spcPts val="200"/>
              </a:spcBef>
              <a:buFont typeface="Wingdings" panose="05000000000000000000" pitchFamily="2" charset="2"/>
              <a:buChar char="Ø"/>
            </a:pP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Медичні працівники повинні мати високий рівень кваліфікації та спеціалізації. Це включає не тільки вищу медичну освіту, а й БПР.</a:t>
            </a:r>
            <a:endParaRPr lang="en-US" sz="1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5750" indent="-285750" algn="just">
              <a:spcBef>
                <a:spcPts val="200"/>
              </a:spcBef>
              <a:buFont typeface="Wingdings" panose="05000000000000000000" pitchFamily="2" charset="2"/>
              <a:buChar char="Ø"/>
            </a:pPr>
            <a:r>
              <a:rPr lang="uk-UA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icrosoft YaHei" panose="020B0503020204020204" pitchFamily="34" charset="-122"/>
                <a:cs typeface="Microsoft YaHei" panose="020B0503020204020204" pitchFamily="34" charset="-122"/>
              </a:rPr>
              <a:t>Підтримка високих стандартів освіти і кваліфікації є критично важливою для забезпечення якості медичних послуг.</a:t>
            </a:r>
            <a:endParaRPr lang="en-US" sz="1800" dirty="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Microsoft YaHei" panose="020B0503020204020204" pitchFamily="34" charset="-122"/>
            </a:endParaRPr>
          </a:p>
          <a:p>
            <a:pPr marL="446088" algn="just">
              <a:spcBef>
                <a:spcPts val="200"/>
              </a:spcBef>
            </a:pPr>
            <a:r>
              <a:rPr lang="uk-UA" sz="1800" b="1" i="1" dirty="0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2. Психологічне навантаження і </a:t>
            </a:r>
            <a:r>
              <a:rPr lang="uk-UA" sz="1800" b="1" i="1" dirty="0" err="1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стресостійкість</a:t>
            </a:r>
            <a:endParaRPr lang="en-US" sz="1800" b="1" i="1" dirty="0">
              <a:solidFill>
                <a:schemeClr val="accent6">
                  <a:lumMod val="75000"/>
                </a:schemeClr>
              </a:solidFill>
              <a:effectLst/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271463" indent="-271463" algn="just">
              <a:spcBef>
                <a:spcPts val="200"/>
              </a:spcBef>
              <a:buFont typeface="Wingdings" panose="05000000000000000000" pitchFamily="2" charset="2"/>
              <a:buChar char="Ø"/>
            </a:pPr>
            <a:r>
              <a:rPr lang="uk-UA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icrosoft YaHei" panose="020B0503020204020204" pitchFamily="34" charset="-122"/>
                <a:cs typeface="Microsoft YaHei" panose="020B0503020204020204" pitchFamily="34" charset="-122"/>
              </a:rPr>
              <a:t>Кадрова політика повинна включати стратегії для запобігання професійного вигорання, надання психологічної підтримки та створення здорового робочого середовища.</a:t>
            </a:r>
            <a:endParaRPr lang="en-US" sz="1800" dirty="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Microsoft YaHei" panose="020B0503020204020204" pitchFamily="34" charset="-122"/>
            </a:endParaRPr>
          </a:p>
          <a:p>
            <a:pPr marL="271463" indent="-271463" algn="just">
              <a:spcBef>
                <a:spcPts val="200"/>
              </a:spcBef>
              <a:buFont typeface="Wingdings" panose="05000000000000000000" pitchFamily="2" charset="2"/>
              <a:buChar char="Ø"/>
            </a:pP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Програми підтримки психічного здоров’я та стратегії управління стресом є важливими аспектами кадрової політики в охороні здоров’я.</a:t>
            </a:r>
            <a:endParaRPr lang="ru-UA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 algn="just">
              <a:spcBef>
                <a:spcPts val="200"/>
              </a:spcBef>
            </a:pPr>
            <a:r>
              <a:rPr lang="uk-UA" sz="1800" b="1" i="1" dirty="0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3. Стабільність та утримання кадрів</a:t>
            </a:r>
            <a:endParaRPr lang="ru-UA" sz="1800" b="1" i="1" dirty="0">
              <a:solidFill>
                <a:schemeClr val="accent6">
                  <a:lumMod val="75000"/>
                </a:schemeClr>
              </a:solidFill>
              <a:effectLst/>
              <a:latin typeface="Calibri Light" panose="020F03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271463" indent="-263525" algn="just">
              <a:buFont typeface="Wingdings" panose="05000000000000000000" pitchFamily="2" charset="2"/>
              <a:buChar char="Ø"/>
            </a:pPr>
            <a:r>
              <a:rPr lang="uk-UA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icrosoft YaHei" panose="020B0503020204020204" pitchFamily="34" charset="-122"/>
                <a:cs typeface="Microsoft YaHei" panose="020B0503020204020204" pitchFamily="34" charset="-122"/>
              </a:rPr>
              <a:t>Кадрова політика повинна включати стратегії для утримання працівників, такі як конкурентоспроможна заробітна плата, можливості для кар’єрного зростання та професійного розвитку.</a:t>
            </a:r>
            <a:endParaRPr lang="ru-UA" sz="1800" dirty="0">
              <a:solidFill>
                <a:srgbClr val="000000"/>
              </a:solidFill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Microsoft YaHei" panose="020B0503020204020204" pitchFamily="34" charset="-122"/>
            </a:endParaRPr>
          </a:p>
          <a:p>
            <a:pPr marL="271463" indent="-263525" algn="just">
              <a:buFont typeface="Wingdings" panose="05000000000000000000" pitchFamily="2" charset="2"/>
              <a:buChar char="Ø"/>
            </a:pP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Важливо впроваджувати системи мотивації, які не лише враховують фінансові аспекти, але й інші форми винагороди, такі як визнання досягнень і можливості для професійного росту.</a:t>
            </a:r>
            <a:endParaRPr lang="ru-UA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 algn="just">
              <a:spcBef>
                <a:spcPts val="200"/>
              </a:spcBef>
            </a:pPr>
            <a:r>
              <a:rPr lang="uk-UA" sz="1800" b="1" i="1" dirty="0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4. Дотримання етичних стандартів і законодавства</a:t>
            </a:r>
            <a:endParaRPr lang="uk-UA" sz="1800" b="1" i="1" dirty="0">
              <a:solidFill>
                <a:schemeClr val="accent6">
                  <a:lumMod val="75000"/>
                </a:schemeClr>
              </a:solidFill>
              <a:latin typeface="Calibri Light" panose="020F03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294894" indent="-285750" algn="just">
              <a:spcBef>
                <a:spcPts val="200"/>
              </a:spcBef>
              <a:buFont typeface="Wingdings" panose="05000000000000000000" pitchFamily="2" charset="2"/>
              <a:buChar char="Ø"/>
            </a:pP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Кадрова політика повинна забезпечувати дотримання високих етичних стандартів, що включає конфіденційність пацієнтів, чесність у практиці та відповідальність за якість медичних послуг.</a:t>
            </a:r>
            <a:endParaRPr lang="ru-UA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94894" indent="-285750" algn="just">
              <a:buFont typeface="Wingdings" panose="05000000000000000000" pitchFamily="2" charset="2"/>
              <a:buChar char="Ø"/>
            </a:pP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Необхідно дотримуватись усіх законодавчих вимог, які стосуються трудових прав і обов’язків медичних працівників, умов їхньої праці, охорони праці та здоров’я.</a:t>
            </a:r>
            <a:endParaRPr lang="ru-UA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 algn="just">
              <a:spcBef>
                <a:spcPts val="200"/>
              </a:spcBef>
            </a:pPr>
            <a:r>
              <a:rPr lang="uk-UA" sz="1800" b="1" i="1" dirty="0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5. Специфіка управління командою</a:t>
            </a:r>
            <a:endParaRPr lang="ru-UA" sz="1800" b="1" i="1" dirty="0">
              <a:solidFill>
                <a:schemeClr val="accent6">
                  <a:lumMod val="75000"/>
                </a:schemeClr>
              </a:solidFill>
              <a:effectLst/>
              <a:latin typeface="Calibri Light" panose="020F03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294894" indent="-285750" algn="just">
              <a:buFont typeface="Wingdings" panose="05000000000000000000" pitchFamily="2" charset="2"/>
              <a:buChar char="Ø"/>
            </a:pPr>
            <a:r>
              <a:rPr lang="uk-UA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icrosoft YaHei" panose="020B0503020204020204" pitchFamily="34" charset="-122"/>
                <a:cs typeface="Microsoft YaHei" panose="020B0503020204020204" pitchFamily="34" charset="-122"/>
              </a:rPr>
              <a:t>Кадрова політика повинна підтримувати ефективну комунікацію і співпрацю між медичними, адміністративними та технічними працівниками, а також в </a:t>
            </a:r>
            <a:r>
              <a:rPr lang="uk-UA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icrosoft YaHei" panose="020B0503020204020204" pitchFamily="34" charset="-122"/>
                <a:cs typeface="Microsoft YaHei" panose="020B0503020204020204" pitchFamily="34" charset="-122"/>
              </a:rPr>
              <a:t>мультидисциплінарних</a:t>
            </a:r>
            <a:r>
              <a:rPr lang="uk-UA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icrosoft YaHei" panose="020B0503020204020204" pitchFamily="34" charset="-122"/>
                <a:cs typeface="Microsoft YaHei" panose="020B0503020204020204" pitchFamily="34" charset="-122"/>
              </a:rPr>
              <a:t> командах.</a:t>
            </a:r>
            <a:endParaRPr lang="ru-UA" sz="1800" dirty="0">
              <a:solidFill>
                <a:srgbClr val="000000"/>
              </a:solidFill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Microsoft YaHei" panose="020B0503020204020204" pitchFamily="34" charset="-122"/>
            </a:endParaRPr>
          </a:p>
          <a:p>
            <a:pPr marL="294894" indent="-285750" algn="just">
              <a:buFont typeface="Wingdings" panose="05000000000000000000" pitchFamily="2" charset="2"/>
              <a:buChar char="Ø"/>
            </a:pPr>
            <a:r>
              <a:rPr lang="uk-UA" sz="1800" b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Лідерство і управлінські навички. 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Важливо мати ефективних керівників, які можуть мотивувати команду, управляти конфліктами та забезпечувати виконання стратегічних завдань.</a:t>
            </a:r>
            <a:endParaRPr lang="ru-UA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 algn="just">
              <a:spcBef>
                <a:spcPts val="200"/>
              </a:spcBef>
            </a:pPr>
            <a:r>
              <a:rPr lang="uk-UA" sz="1800" b="1" i="1" dirty="0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6. Регіональні та спеціалізовані вимоги</a:t>
            </a:r>
            <a:endParaRPr lang="ru-UA" sz="1800" b="1" i="1" dirty="0">
              <a:solidFill>
                <a:schemeClr val="accent6">
                  <a:lumMod val="75000"/>
                </a:schemeClr>
              </a:solidFill>
              <a:effectLst/>
              <a:latin typeface="Calibri Light" panose="020F03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294894" indent="-285750" algn="just">
              <a:buFont typeface="Wingdings" panose="05000000000000000000" pitchFamily="2" charset="2"/>
              <a:buChar char="Ø"/>
            </a:pPr>
            <a:r>
              <a:rPr lang="uk-UA" sz="1800" b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деяких регіонах, особливо в сільських або віддалених місцях, існує проблема з набором та утриманням медичних працівників через відсутність інфраструктури та обмежені можливості для кар’єрного зростання.</a:t>
            </a:r>
            <a:endParaRPr lang="ru-UA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94894" indent="-285750" algn="just">
              <a:buFont typeface="Wingdings" panose="05000000000000000000" pitchFamily="2" charset="2"/>
              <a:buChar char="Ø"/>
            </a:pP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Важливо враховувати специфічні вимоги для різних спеціалізацій, наприклад, у педіатрії, хірургії або терапії, що вплине на підбір і розвиток персоналу.</a:t>
            </a:r>
            <a:endParaRPr lang="ru-UA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UA" dirty="0"/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4C9D718D-4831-6D0B-20D9-473147A7724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29201"/>
            <a:ext cx="9144000" cy="1800200"/>
          </a:xfrm>
        </p:spPr>
      </p:pic>
    </p:spTree>
    <p:extLst>
      <p:ext uri="{BB962C8B-B14F-4D97-AF65-F5344CB8AC3E}">
        <p14:creationId xmlns:p14="http://schemas.microsoft.com/office/powerpoint/2010/main" val="21813545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E9C37BE-F162-612F-5DCF-8FEF0B373D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552" y="476672"/>
            <a:ext cx="8229600" cy="1066800"/>
          </a:xfrm>
        </p:spPr>
        <p:txBody>
          <a:bodyPr>
            <a:normAutofit fontScale="90000"/>
          </a:bodyPr>
          <a:lstStyle/>
          <a:p>
            <a:r>
              <a:rPr lang="uk-UA" dirty="0"/>
              <a:t>Стратегія організації і </a:t>
            </a:r>
            <a:r>
              <a:rPr lang="en-US" dirty="0"/>
              <a:t>HR-</a:t>
            </a:r>
            <a:r>
              <a:rPr lang="uk-UA" dirty="0"/>
              <a:t>стратегія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E93D792-7DC2-2DCC-20E2-76EADE0AEB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016" y="1340768"/>
            <a:ext cx="5112568" cy="5517232"/>
          </a:xfrm>
        </p:spPr>
        <p:txBody>
          <a:bodyPr>
            <a:normAutofit fontScale="55000" lnSpcReduction="20000"/>
          </a:bodyPr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uk-UA" i="1" dirty="0"/>
              <a:t>Стратегія організації</a:t>
            </a:r>
            <a:r>
              <a:rPr lang="uk-UA" dirty="0"/>
              <a:t>: Які бачення, місія та цілі? Які ключові пріоритети?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n-US" i="1" dirty="0"/>
              <a:t>HR-</a:t>
            </a:r>
            <a:r>
              <a:rPr lang="uk-UA" i="1" dirty="0"/>
              <a:t>стратегія</a:t>
            </a:r>
            <a:r>
              <a:rPr lang="uk-UA" dirty="0"/>
              <a:t>: </a:t>
            </a:r>
            <a:r>
              <a:rPr lang="uk-UA" b="1" dirty="0"/>
              <a:t>Як</a:t>
            </a:r>
            <a:r>
              <a:rPr lang="uk-UA" dirty="0"/>
              <a:t> необхідно керувати людським капіталом, щоб </a:t>
            </a:r>
            <a:r>
              <a:rPr lang="uk-UA" b="1" dirty="0"/>
              <a:t>забезпечити досягнення стратегії</a:t>
            </a:r>
            <a:r>
              <a:rPr lang="uk-UA" dirty="0"/>
              <a:t>?</a:t>
            </a:r>
          </a:p>
          <a:p>
            <a:pPr marL="109728" indent="0" algn="just">
              <a:buNone/>
            </a:pPr>
            <a:endParaRPr lang="uk-UA" dirty="0"/>
          </a:p>
          <a:p>
            <a:pPr algn="just">
              <a:buFont typeface="Wingdings" panose="05000000000000000000" pitchFamily="2" charset="2"/>
              <a:buChar char="§"/>
            </a:pPr>
            <a:r>
              <a:rPr lang="uk-UA" dirty="0"/>
              <a:t>Лідерство: Який стиль керівництва забезпечить реалізацію стратегії? Яка поведінка і фокус повинні демонструвати керівники при ухваленні управлінських рішень? 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uk-UA" dirty="0"/>
              <a:t>Організація: Чи відповідають робочі процеси цілям організації? Як розподілити ролі та відповідальність для виконання стратегії та місії організації? 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uk-UA" dirty="0"/>
              <a:t>Культура: Яка повсякденна поведінка очікується від співробітників? Якими є ключові характеристики корпоративної культури? Які зміни у культурі необхідні? 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uk-UA" dirty="0"/>
              <a:t>Персонал: Скільки необхідно співробітників, якого профілю та в яких локаціях? Як забезпечити цільовий склад та розвиток необхідних компетенцій? Як мотивувати співробітників на реалізацію стратегічних цілей? Як вибудовувати процеси та політики управління персоналом?</a:t>
            </a:r>
          </a:p>
          <a:p>
            <a:pPr marL="109728" indent="0" algn="just">
              <a:buNone/>
            </a:pPr>
            <a:endParaRPr lang="uk-UA" dirty="0"/>
          </a:p>
          <a:p>
            <a:pPr algn="just">
              <a:buFont typeface="Wingdings" panose="05000000000000000000" pitchFamily="2" charset="2"/>
              <a:buChar char="Ø"/>
            </a:pPr>
            <a:r>
              <a:rPr lang="uk-UA" i="1" dirty="0"/>
              <a:t>Стратегія HR-служби</a:t>
            </a:r>
            <a:r>
              <a:rPr lang="uk-UA" dirty="0"/>
              <a:t>: Яким чином має бути побудована HR функція?</a:t>
            </a:r>
            <a:endParaRPr lang="ru-UA" dirty="0"/>
          </a:p>
        </p:txBody>
      </p:sp>
      <p:graphicFrame>
        <p:nvGraphicFramePr>
          <p:cNvPr id="4" name="Схема 3">
            <a:extLst>
              <a:ext uri="{FF2B5EF4-FFF2-40B4-BE49-F238E27FC236}">
                <a16:creationId xmlns:a16="http://schemas.microsoft.com/office/drawing/2014/main" id="{38851641-EA98-839F-4432-9D0F6A7EB4D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28042559"/>
              </p:ext>
            </p:extLst>
          </p:nvPr>
        </p:nvGraphicFramePr>
        <p:xfrm>
          <a:off x="5111552" y="2039268"/>
          <a:ext cx="4032448" cy="41202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Стрелка: пятиугольник 4">
            <a:extLst>
              <a:ext uri="{FF2B5EF4-FFF2-40B4-BE49-F238E27FC236}">
                <a16:creationId xmlns:a16="http://schemas.microsoft.com/office/drawing/2014/main" id="{A6C27BD2-E482-6295-AA24-FE0BB847EABA}"/>
              </a:ext>
            </a:extLst>
          </p:cNvPr>
          <p:cNvSpPr/>
          <p:nvPr/>
        </p:nvSpPr>
        <p:spPr>
          <a:xfrm rot="5400000">
            <a:off x="6740426" y="-364306"/>
            <a:ext cx="774700" cy="4032448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 dirty="0">
              <a:solidFill>
                <a:schemeClr val="tx1"/>
              </a:solidFill>
            </a:endParaRPr>
          </a:p>
        </p:txBody>
      </p:sp>
      <p:sp>
        <p:nvSpPr>
          <p:cNvPr id="6" name="Стрелка: пятиугольник 5">
            <a:extLst>
              <a:ext uri="{FF2B5EF4-FFF2-40B4-BE49-F238E27FC236}">
                <a16:creationId xmlns:a16="http://schemas.microsoft.com/office/drawing/2014/main" id="{2C17F3EF-CEE9-327D-EC84-93C94C195BAC}"/>
              </a:ext>
            </a:extLst>
          </p:cNvPr>
          <p:cNvSpPr/>
          <p:nvPr/>
        </p:nvSpPr>
        <p:spPr>
          <a:xfrm rot="16200000">
            <a:off x="6778526" y="4492526"/>
            <a:ext cx="698500" cy="4032448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50C6C3F-D70E-3946-86EA-D6799175C957}"/>
              </a:ext>
            </a:extLst>
          </p:cNvPr>
          <p:cNvSpPr txBox="1"/>
          <p:nvPr/>
        </p:nvSpPr>
        <p:spPr>
          <a:xfrm>
            <a:off x="5615608" y="1319800"/>
            <a:ext cx="3024336" cy="373360"/>
          </a:xfrm>
          <a:prstGeom prst="rect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uk-UA" dirty="0"/>
              <a:t>СТРАТЕГІЯ БІЗНЕСА</a:t>
            </a:r>
            <a:endParaRPr lang="ru-UA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07F81CE-3185-FA75-C80B-41E9F91F18FF}"/>
              </a:ext>
            </a:extLst>
          </p:cNvPr>
          <p:cNvSpPr txBox="1"/>
          <p:nvPr/>
        </p:nvSpPr>
        <p:spPr>
          <a:xfrm>
            <a:off x="5615608" y="6383346"/>
            <a:ext cx="3024336" cy="373360"/>
          </a:xfrm>
          <a:prstGeom prst="rect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uk-UA" dirty="0"/>
              <a:t>СТРАТЕГІЯ </a:t>
            </a:r>
            <a:r>
              <a:rPr lang="en-US" dirty="0"/>
              <a:t>HR-</a:t>
            </a:r>
            <a:r>
              <a:rPr lang="uk-UA" dirty="0"/>
              <a:t>служби</a:t>
            </a:r>
            <a:endParaRPr lang="ru-UA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AE92191-54F2-37F6-0071-29CDCD3C6BC2}"/>
              </a:ext>
            </a:extLst>
          </p:cNvPr>
          <p:cNvSpPr txBox="1"/>
          <p:nvPr/>
        </p:nvSpPr>
        <p:spPr>
          <a:xfrm>
            <a:off x="4607496" y="2200710"/>
            <a:ext cx="2016224" cy="36933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HR-</a:t>
            </a:r>
            <a:r>
              <a:rPr lang="uk-UA" dirty="0"/>
              <a:t>СТРАТЕГІЯ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38953992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548680"/>
            <a:ext cx="8964488" cy="1066800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Стратег</a:t>
            </a:r>
            <a:r>
              <a:rPr lang="uk-UA" b="1" dirty="0"/>
              <a:t>і</a:t>
            </a:r>
            <a:r>
              <a:rPr lang="ru-RU" b="1" dirty="0"/>
              <a:t>я </a:t>
            </a:r>
            <a:r>
              <a:rPr lang="ru-RU" b="1" dirty="0" err="1"/>
              <a:t>управління</a:t>
            </a:r>
            <a:r>
              <a:rPr lang="ru-RU" b="1" dirty="0"/>
              <a:t> персоналом </a:t>
            </a:r>
            <a:r>
              <a:rPr lang="ru-RU" dirty="0"/>
              <a:t>– </a:t>
            </a:r>
            <a:r>
              <a:rPr lang="ru-RU" dirty="0" err="1"/>
              <a:t>це</a:t>
            </a:r>
            <a:r>
              <a:rPr lang="ru-RU" dirty="0"/>
              <a:t>: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600200"/>
            <a:ext cx="8784976" cy="4997152"/>
          </a:xfrm>
        </p:spPr>
        <p:txBody>
          <a:bodyPr>
            <a:normAutofit/>
          </a:bodyPr>
          <a:lstStyle/>
          <a:p>
            <a:pPr algn="just"/>
            <a:r>
              <a:rPr lang="uk-UA" dirty="0"/>
              <a:t>система основних принципів, правил та цілей управління персоналом, які формуються відповідно до загальної стратегії розвитку, наявного кадрового потенціалу та типу кадрової політики, що здійснюється в організації; </a:t>
            </a:r>
          </a:p>
          <a:p>
            <a:pPr algn="just"/>
            <a:r>
              <a:rPr lang="uk-UA" dirty="0"/>
              <a:t>загальний план дії керівництва у сфері роботи з персоналом, виконання якого необхідне досягнення довгострокових цілей організації. </a:t>
            </a:r>
          </a:p>
          <a:p>
            <a:pPr algn="just"/>
            <a:r>
              <a:rPr lang="uk-UA" b="1" dirty="0"/>
              <a:t>Мета</a:t>
            </a:r>
            <a:r>
              <a:rPr lang="uk-UA" dirty="0"/>
              <a:t> </a:t>
            </a:r>
            <a:r>
              <a:rPr lang="en-US" dirty="0"/>
              <a:t>HR-</a:t>
            </a:r>
            <a:r>
              <a:rPr lang="uk-UA" dirty="0"/>
              <a:t>стратегії – задоволення як потреби організації у персоналі, і індивідуальних потреб кожного співробітника організації.</a:t>
            </a:r>
            <a:endParaRPr lang="ru-RU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620688"/>
            <a:ext cx="8229600" cy="1066800"/>
          </a:xfrm>
        </p:spPr>
        <p:txBody>
          <a:bodyPr>
            <a:normAutofit/>
          </a:bodyPr>
          <a:lstStyle/>
          <a:p>
            <a:r>
              <a:rPr lang="uk-UA" b="1" dirty="0"/>
              <a:t>Характеристики</a:t>
            </a:r>
            <a:r>
              <a:rPr lang="en-US" b="1" dirty="0"/>
              <a:t> HR-</a:t>
            </a:r>
            <a:r>
              <a:rPr lang="uk-UA" b="1" dirty="0"/>
              <a:t>стратегії</a:t>
            </a:r>
            <a:r>
              <a:rPr lang="ru-RU" b="1" dirty="0"/>
              <a:t>: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988840"/>
            <a:ext cx="8229600" cy="4325112"/>
          </a:xfrm>
        </p:spPr>
        <p:txBody>
          <a:bodyPr>
            <a:normAutofit/>
          </a:bodyPr>
          <a:lstStyle/>
          <a:p>
            <a:r>
              <a:rPr lang="uk-UA" dirty="0"/>
              <a:t>складовий елемент загальної </a:t>
            </a:r>
          </a:p>
          <a:p>
            <a:pPr marL="358775" indent="0">
              <a:buNone/>
            </a:pPr>
            <a:r>
              <a:rPr lang="uk-UA" dirty="0"/>
              <a:t>стратегії розвитку; </a:t>
            </a:r>
            <a:endParaRPr lang="en-US" dirty="0"/>
          </a:p>
          <a:p>
            <a:r>
              <a:rPr lang="uk-UA" dirty="0"/>
              <a:t>довгостроковий характер; </a:t>
            </a:r>
            <a:endParaRPr lang="en-US" dirty="0"/>
          </a:p>
          <a:p>
            <a:r>
              <a:rPr lang="uk-UA" dirty="0"/>
              <a:t>залежність цілей кадрової стратегії від цілей загальної стратегії розвитку організації;</a:t>
            </a:r>
          </a:p>
          <a:p>
            <a:r>
              <a:rPr lang="uk-UA" dirty="0"/>
              <a:t>вплив факторів зовнішнього та внутрішнього середовища організації, які впливають на загальну стратегію розвитку</a:t>
            </a:r>
            <a:r>
              <a:rPr lang="ru-RU" dirty="0"/>
              <a:t>.</a:t>
            </a:r>
          </a:p>
        </p:txBody>
      </p:sp>
      <p:pic>
        <p:nvPicPr>
          <p:cNvPr id="4" name="Рисунок 3" descr="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12160" y="1556792"/>
            <a:ext cx="2952328" cy="1872208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476672"/>
            <a:ext cx="8579296" cy="1143000"/>
          </a:xfrm>
        </p:spPr>
        <p:txBody>
          <a:bodyPr>
            <a:normAutofit fontScale="90000"/>
          </a:bodyPr>
          <a:lstStyle/>
          <a:p>
            <a:r>
              <a:rPr lang="uk-UA" b="1" dirty="0"/>
              <a:t>Характеристики механізму формування </a:t>
            </a:r>
            <a:r>
              <a:rPr lang="en-US" b="1" dirty="0"/>
              <a:t>HR-</a:t>
            </a:r>
            <a:r>
              <a:rPr lang="uk-UA" b="1" dirty="0"/>
              <a:t>стратегії</a:t>
            </a:r>
            <a:r>
              <a:rPr lang="ru-RU" b="1" dirty="0"/>
              <a:t>: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988840"/>
            <a:ext cx="8435280" cy="4525963"/>
          </a:xfrm>
        </p:spPr>
        <p:txBody>
          <a:bodyPr>
            <a:normAutofit lnSpcReduction="10000"/>
          </a:bodyPr>
          <a:lstStyle/>
          <a:p>
            <a:pPr algn="just"/>
            <a:r>
              <a:rPr lang="uk-UA" dirty="0"/>
              <a:t>Цей процес нагадує вибір із низки альтернатив, враховуючи переваги, недоліки та узгодженість дій. </a:t>
            </a:r>
            <a:endParaRPr lang="en-US" dirty="0"/>
          </a:p>
          <a:p>
            <a:pPr algn="just"/>
            <a:r>
              <a:rPr lang="uk-UA" dirty="0"/>
              <a:t>Охоплює елементи загальної стратегії організації: місію, стратегічні цілі, систему функціональних стратегій щодо окремих видів діяльності, способи формування та розподілу ресурсів. </a:t>
            </a:r>
            <a:endParaRPr lang="en-US" dirty="0"/>
          </a:p>
          <a:p>
            <a:pPr algn="just"/>
            <a:r>
              <a:rPr lang="uk-UA" dirty="0"/>
              <a:t>Існують значні відмінності у виборі </a:t>
            </a:r>
            <a:r>
              <a:rPr lang="en-US" dirty="0"/>
              <a:t>HR-</a:t>
            </a:r>
            <a:r>
              <a:rPr lang="uk-UA" dirty="0"/>
              <a:t>стратегії в організації та вона потребує трансформації залежно від її життєвого циклу.</a:t>
            </a:r>
            <a:endParaRPr lang="ru-RU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11E97EE-5AC7-958C-0E6E-E15095DA4A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53784"/>
            <a:ext cx="3383280" cy="877824"/>
          </a:xfrm>
        </p:spPr>
        <p:txBody>
          <a:bodyPr>
            <a:normAutofit fontScale="90000"/>
          </a:bodyPr>
          <a:lstStyle/>
          <a:p>
            <a:r>
              <a:rPr lang="uk-UA" sz="2400" dirty="0"/>
              <a:t>Цілі, що закладаються в основу </a:t>
            </a:r>
            <a:r>
              <a:rPr lang="en-US" sz="2400" dirty="0"/>
              <a:t>HR-</a:t>
            </a:r>
            <a:r>
              <a:rPr lang="uk-UA" sz="2400" dirty="0"/>
              <a:t>стратегії</a:t>
            </a:r>
            <a:endParaRPr lang="ru-UA" sz="2400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D473657-3744-86B3-1790-F8AEB169F029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0" y="1131608"/>
            <a:ext cx="4355976" cy="5726392"/>
          </a:xfrm>
        </p:spPr>
        <p:txBody>
          <a:bodyPr>
            <a:normAutofit lnSpcReduction="10000"/>
          </a:bodyPr>
          <a:lstStyle/>
          <a:p>
            <a:pPr marL="294894" indent="-285750" algn="just">
              <a:buFont typeface="Wingdings" panose="05000000000000000000" pitchFamily="2" charset="2"/>
              <a:buChar char="§"/>
            </a:pPr>
            <a:r>
              <a:rPr lang="uk-UA" sz="1600" dirty="0"/>
              <a:t>пошук та утримання кваліфікованих і мотивованих працівників;</a:t>
            </a:r>
          </a:p>
          <a:p>
            <a:pPr marL="294894" indent="-285750" algn="just">
              <a:buFont typeface="Wingdings" panose="05000000000000000000" pitchFamily="2" charset="2"/>
              <a:buChar char="§"/>
            </a:pPr>
            <a:r>
              <a:rPr lang="uk-UA" sz="1600" dirty="0"/>
              <a:t>розвиток внутрішніх здібностей працівників (потенціалу і статусу на ринку праці) через створення можливостей для їх безперервного навчання і розвитку;</a:t>
            </a:r>
          </a:p>
          <a:p>
            <a:pPr marL="294894" indent="-285750" algn="just">
              <a:buFont typeface="Wingdings" panose="05000000000000000000" pitchFamily="2" charset="2"/>
              <a:buChar char="§"/>
            </a:pPr>
            <a:r>
              <a:rPr lang="uk-UA" sz="1600" dirty="0"/>
              <a:t>розробка чітких процесів наймання і відбору, системи стимулювання результатів праці;</a:t>
            </a:r>
          </a:p>
          <a:p>
            <a:pPr marL="294894" indent="-285750" algn="just">
              <a:buFont typeface="Wingdings" panose="05000000000000000000" pitchFamily="2" charset="2"/>
              <a:buChar char="§"/>
            </a:pPr>
            <a:r>
              <a:rPr lang="uk-UA" sz="1600" dirty="0"/>
              <a:t>навчання і розвиток управлінських кадрів;</a:t>
            </a:r>
          </a:p>
          <a:p>
            <a:pPr marL="294894" indent="-285750" algn="just">
              <a:buFont typeface="Wingdings" panose="05000000000000000000" pitchFamily="2" charset="2"/>
              <a:buChar char="§"/>
            </a:pPr>
            <a:r>
              <a:rPr lang="uk-UA" sz="1600" dirty="0"/>
              <a:t>розвиток атмосфери співпраці і взаємної довіри між працівниками, зокрема між управлінцями та їх підлеглими;</a:t>
            </a:r>
          </a:p>
          <a:p>
            <a:pPr marL="294894" indent="-285750" algn="just">
              <a:buFont typeface="Wingdings" panose="05000000000000000000" pitchFamily="2" charset="2"/>
              <a:buChar char="§"/>
            </a:pPr>
            <a:r>
              <a:rPr lang="uk-UA" sz="1600" dirty="0"/>
              <a:t>культивування середовища для командної роботи, забезпечення гнучкості організаційної структури;</a:t>
            </a:r>
          </a:p>
          <a:p>
            <a:pPr marL="294894" indent="-285750" algn="just">
              <a:buFont typeface="Wingdings" panose="05000000000000000000" pitchFamily="2" charset="2"/>
              <a:buChar char="§"/>
            </a:pPr>
            <a:r>
              <a:rPr lang="uk-UA" sz="1600" dirty="0"/>
              <a:t>створення умов для оцінювання і винагородження людей за результатами їх дій і досягнень;</a:t>
            </a:r>
          </a:p>
          <a:p>
            <a:pPr marL="294894" indent="-285750" algn="just">
              <a:buFont typeface="Wingdings" panose="05000000000000000000" pitchFamily="2" charset="2"/>
              <a:buChar char="§"/>
            </a:pPr>
            <a:r>
              <a:rPr lang="uk-UA" sz="1600" dirty="0"/>
              <a:t>сприяння підтримці фізичного здоров’я працівників.</a:t>
            </a:r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75F61AE8-A546-7C4E-FF5A-93F9CDD461B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908720"/>
            <a:ext cx="5184576" cy="5419875"/>
          </a:xfrm>
        </p:spPr>
      </p:pic>
    </p:spTree>
    <p:extLst>
      <p:ext uri="{BB962C8B-B14F-4D97-AF65-F5344CB8AC3E}">
        <p14:creationId xmlns:p14="http://schemas.microsoft.com/office/powerpoint/2010/main" val="2671539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/>
              <a:t>Основн</a:t>
            </a:r>
            <a:r>
              <a:rPr lang="uk-UA" b="1" dirty="0"/>
              <a:t>і</a:t>
            </a:r>
            <a:r>
              <a:rPr lang="ru-RU" b="1" dirty="0"/>
              <a:t> </a:t>
            </a:r>
            <a:r>
              <a:rPr lang="en-US" b="1" dirty="0"/>
              <a:t>HR-</a:t>
            </a:r>
            <a:r>
              <a:rPr lang="ru-RU" b="1" dirty="0"/>
              <a:t>стратег</a:t>
            </a:r>
            <a:r>
              <a:rPr lang="uk-UA" b="1" dirty="0"/>
              <a:t>ії</a:t>
            </a:r>
            <a:r>
              <a:rPr lang="ru-RU" b="1" dirty="0"/>
              <a:t>: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2134918"/>
            <a:ext cx="8229600" cy="4325112"/>
          </a:xfrm>
        </p:spPr>
        <p:txBody>
          <a:bodyPr/>
          <a:lstStyle/>
          <a:p>
            <a:r>
              <a:rPr lang="uk-UA" dirty="0"/>
              <a:t>стратегія зростання (розвитку); </a:t>
            </a:r>
          </a:p>
          <a:p>
            <a:r>
              <a:rPr lang="uk-UA" dirty="0"/>
              <a:t>стратегія стабілізації (обмеженого зростання); </a:t>
            </a:r>
          </a:p>
          <a:p>
            <a:r>
              <a:rPr lang="uk-UA" dirty="0"/>
              <a:t>стратегія виживання (скорочення); </a:t>
            </a:r>
          </a:p>
          <a:p>
            <a:r>
              <a:rPr lang="uk-UA" dirty="0"/>
              <a:t>стратегія, побудована на </a:t>
            </a:r>
          </a:p>
          <a:p>
            <a:pPr marL="358775" indent="0">
              <a:buNone/>
            </a:pPr>
            <a:r>
              <a:rPr lang="uk-UA" dirty="0"/>
              <a:t>комбінації перерахованих </a:t>
            </a:r>
          </a:p>
          <a:p>
            <a:pPr marL="358775" indent="0">
              <a:buNone/>
            </a:pPr>
            <a:r>
              <a:rPr lang="uk-UA" dirty="0"/>
              <a:t>стратегій.</a:t>
            </a:r>
            <a:endParaRPr lang="ru-RU" dirty="0"/>
          </a:p>
        </p:txBody>
      </p:sp>
      <p:pic>
        <p:nvPicPr>
          <p:cNvPr id="4" name="Рисунок 3" descr="p__policy__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148064" y="4005064"/>
            <a:ext cx="3822700" cy="2668674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0B48C6A-B482-AEB3-1398-4A69C56EC0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92696"/>
            <a:ext cx="8229600" cy="1066800"/>
          </a:xfrm>
        </p:spPr>
        <p:txBody>
          <a:bodyPr>
            <a:normAutofit fontScale="90000"/>
          </a:bodyPr>
          <a:lstStyle/>
          <a:p>
            <a:r>
              <a:rPr lang="uk-UA" dirty="0"/>
              <a:t>Пріоритети HR на різних стадіях життєвого циклу організації</a:t>
            </a:r>
            <a:endParaRPr lang="ru-UA" dirty="0"/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7FC1E216-4C96-34EB-5F4D-ED9D375342A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54479483"/>
              </p:ext>
            </p:extLst>
          </p:nvPr>
        </p:nvGraphicFramePr>
        <p:xfrm>
          <a:off x="143508" y="1988840"/>
          <a:ext cx="8856984" cy="43478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1112">
                  <a:extLst>
                    <a:ext uri="{9D8B030D-6E8A-4147-A177-3AD203B41FA5}">
                      <a16:colId xmlns:a16="http://schemas.microsoft.com/office/drawing/2014/main" val="1125532610"/>
                    </a:ext>
                  </a:extLst>
                </a:gridCol>
                <a:gridCol w="1391216">
                  <a:extLst>
                    <a:ext uri="{9D8B030D-6E8A-4147-A177-3AD203B41FA5}">
                      <a16:colId xmlns:a16="http://schemas.microsoft.com/office/drawing/2014/main" val="1802451615"/>
                    </a:ext>
                  </a:extLst>
                </a:gridCol>
                <a:gridCol w="1476164">
                  <a:extLst>
                    <a:ext uri="{9D8B030D-6E8A-4147-A177-3AD203B41FA5}">
                      <a16:colId xmlns:a16="http://schemas.microsoft.com/office/drawing/2014/main" val="227182870"/>
                    </a:ext>
                  </a:extLst>
                </a:gridCol>
                <a:gridCol w="1476164">
                  <a:extLst>
                    <a:ext uri="{9D8B030D-6E8A-4147-A177-3AD203B41FA5}">
                      <a16:colId xmlns:a16="http://schemas.microsoft.com/office/drawing/2014/main" val="4063931658"/>
                    </a:ext>
                  </a:extLst>
                </a:gridCol>
                <a:gridCol w="1476164">
                  <a:extLst>
                    <a:ext uri="{9D8B030D-6E8A-4147-A177-3AD203B41FA5}">
                      <a16:colId xmlns:a16="http://schemas.microsoft.com/office/drawing/2014/main" val="3349240867"/>
                    </a:ext>
                  </a:extLst>
                </a:gridCol>
                <a:gridCol w="1476164">
                  <a:extLst>
                    <a:ext uri="{9D8B030D-6E8A-4147-A177-3AD203B41FA5}">
                      <a16:colId xmlns:a16="http://schemas.microsoft.com/office/drawing/2014/main" val="4209197558"/>
                    </a:ext>
                  </a:extLst>
                </a:gridCol>
              </a:tblGrid>
              <a:tr h="1161929">
                <a:tc>
                  <a:txBody>
                    <a:bodyPr/>
                    <a:lstStyle/>
                    <a:p>
                      <a:pPr algn="ctr"/>
                      <a:r>
                        <a:rPr lang="uk-UA" sz="1400" dirty="0"/>
                        <a:t>Основні завдання </a:t>
                      </a:r>
                      <a:r>
                        <a:rPr lang="en-US" sz="1400" dirty="0"/>
                        <a:t>HR</a:t>
                      </a:r>
                      <a:endParaRPr lang="ru-UA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dirty="0"/>
                        <a:t>Етап створення (підприємництва)</a:t>
                      </a:r>
                      <a:endParaRPr lang="ru-UA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dirty="0"/>
                        <a:t>Етап зростання (колективності)</a:t>
                      </a:r>
                      <a:endParaRPr lang="ru-UA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dirty="0"/>
                        <a:t>Етап зрілості (формалізації)</a:t>
                      </a:r>
                      <a:endParaRPr lang="ru-UA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dirty="0"/>
                        <a:t>Етап зрілості (вироблення структури)</a:t>
                      </a:r>
                      <a:endParaRPr lang="ru-UA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err="1"/>
                        <a:t>Етап</a:t>
                      </a:r>
                      <a:r>
                        <a:rPr lang="ru-RU" sz="1400" dirty="0"/>
                        <a:t> спаду (</a:t>
                      </a:r>
                      <a:r>
                        <a:rPr lang="ru-RU" sz="1400" dirty="0" err="1"/>
                        <a:t>занепаду</a:t>
                      </a:r>
                      <a:r>
                        <a:rPr lang="ru-RU" sz="1400" dirty="0"/>
                        <a:t>)</a:t>
                      </a:r>
                      <a:endParaRPr lang="ru-UA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2792887"/>
                  </a:ext>
                </a:extLst>
              </a:tr>
              <a:tr h="63718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П</a:t>
                      </a:r>
                      <a:r>
                        <a:rPr lang="uk-UA" sz="1400" dirty="0" err="1"/>
                        <a:t>ідбір</a:t>
                      </a:r>
                      <a:r>
                        <a:rPr lang="uk-UA" sz="1400" dirty="0"/>
                        <a:t> та відбір персоналу</a:t>
                      </a:r>
                      <a:endParaRPr lang="ru-UA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dirty="0"/>
                        <a:t>+</a:t>
                      </a:r>
                      <a:endParaRPr lang="ru-UA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dirty="0"/>
                        <a:t>+++</a:t>
                      </a:r>
                      <a:endParaRPr lang="ru-UA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dirty="0"/>
                        <a:t>+</a:t>
                      </a:r>
                      <a:endParaRPr lang="ru-UA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dirty="0"/>
                        <a:t>++</a:t>
                      </a:r>
                      <a:endParaRPr lang="ru-UA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dirty="0"/>
                        <a:t>-</a:t>
                      </a:r>
                      <a:endParaRPr lang="ru-UA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2471105"/>
                  </a:ext>
                </a:extLst>
              </a:tr>
              <a:tr h="637187">
                <a:tc>
                  <a:txBody>
                    <a:bodyPr/>
                    <a:lstStyle/>
                    <a:p>
                      <a:pPr algn="ctr"/>
                      <a:r>
                        <a:rPr lang="uk-UA" sz="1400" dirty="0"/>
                        <a:t>Навчання та розвиток</a:t>
                      </a:r>
                      <a:endParaRPr lang="ru-UA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dirty="0"/>
                        <a:t>-</a:t>
                      </a:r>
                      <a:endParaRPr lang="ru-UA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dirty="0"/>
                        <a:t>+++</a:t>
                      </a:r>
                      <a:endParaRPr lang="ru-UA" sz="1400" dirty="0"/>
                    </a:p>
                    <a:p>
                      <a:pPr algn="ctr"/>
                      <a:endParaRPr lang="ru-UA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dirty="0"/>
                        <a:t>++</a:t>
                      </a:r>
                      <a:endParaRPr lang="ru-UA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dirty="0"/>
                        <a:t>++</a:t>
                      </a:r>
                      <a:endParaRPr lang="ru-UA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dirty="0"/>
                        <a:t>-</a:t>
                      </a:r>
                      <a:endParaRPr lang="ru-UA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5135495"/>
                  </a:ext>
                </a:extLst>
              </a:tr>
              <a:tr h="637187">
                <a:tc>
                  <a:txBody>
                    <a:bodyPr/>
                    <a:lstStyle/>
                    <a:p>
                      <a:pPr algn="ctr"/>
                      <a:r>
                        <a:rPr lang="uk-UA" sz="1400" dirty="0"/>
                        <a:t>Оцінка діяльності</a:t>
                      </a:r>
                      <a:endParaRPr lang="ru-UA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dirty="0"/>
                        <a:t>-</a:t>
                      </a:r>
                      <a:endParaRPr lang="ru-UA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dirty="0"/>
                        <a:t>+</a:t>
                      </a:r>
                      <a:endParaRPr lang="ru-UA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dirty="0"/>
                        <a:t>+++</a:t>
                      </a:r>
                      <a:endParaRPr lang="ru-UA" sz="1400" dirty="0"/>
                    </a:p>
                    <a:p>
                      <a:pPr algn="ctr"/>
                      <a:endParaRPr lang="ru-UA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dirty="0"/>
                        <a:t>+++</a:t>
                      </a:r>
                      <a:endParaRPr lang="ru-UA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dirty="0"/>
                        <a:t>++</a:t>
                      </a:r>
                      <a:endParaRPr lang="ru-UA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6434558"/>
                  </a:ext>
                </a:extLst>
              </a:tr>
              <a:tr h="637187">
                <a:tc>
                  <a:txBody>
                    <a:bodyPr/>
                    <a:lstStyle/>
                    <a:p>
                      <a:pPr algn="ctr"/>
                      <a:r>
                        <a:rPr lang="uk-UA" sz="1400" dirty="0"/>
                        <a:t>Стимулювання та мотивація</a:t>
                      </a:r>
                      <a:endParaRPr lang="ru-UA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dirty="0"/>
                        <a:t>-</a:t>
                      </a:r>
                      <a:endParaRPr lang="ru-UA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dirty="0"/>
                        <a:t>+++</a:t>
                      </a:r>
                      <a:endParaRPr lang="ru-UA" sz="1400" dirty="0"/>
                    </a:p>
                    <a:p>
                      <a:pPr algn="ctr"/>
                      <a:endParaRPr lang="ru-UA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dirty="0"/>
                        <a:t>++</a:t>
                      </a:r>
                      <a:endParaRPr lang="ru-UA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dirty="0"/>
                        <a:t>++</a:t>
                      </a:r>
                      <a:endParaRPr lang="ru-UA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dirty="0"/>
                        <a:t>-</a:t>
                      </a:r>
                      <a:endParaRPr lang="ru-UA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1148008"/>
                  </a:ext>
                </a:extLst>
              </a:tr>
              <a:tr h="637187">
                <a:tc>
                  <a:txBody>
                    <a:bodyPr/>
                    <a:lstStyle/>
                    <a:p>
                      <a:pPr algn="ctr"/>
                      <a:r>
                        <a:rPr lang="uk-UA" sz="1400" dirty="0"/>
                        <a:t>Кадрове адміністрування</a:t>
                      </a:r>
                      <a:endParaRPr lang="ru-UA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dirty="0"/>
                        <a:t>+</a:t>
                      </a:r>
                      <a:endParaRPr lang="ru-UA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dirty="0"/>
                        <a:t>+</a:t>
                      </a:r>
                      <a:endParaRPr lang="ru-UA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dirty="0"/>
                        <a:t>+</a:t>
                      </a:r>
                      <a:endParaRPr lang="ru-UA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dirty="0"/>
                        <a:t>+</a:t>
                      </a:r>
                      <a:endParaRPr lang="ru-UA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dirty="0"/>
                        <a:t>+</a:t>
                      </a:r>
                      <a:endParaRPr lang="ru-UA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98029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6309423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1066800"/>
          </a:xfrm>
        </p:spPr>
        <p:txBody>
          <a:bodyPr/>
          <a:lstStyle/>
          <a:p>
            <a:r>
              <a:rPr lang="uk-UA" b="1" dirty="0">
                <a:solidFill>
                  <a:schemeClr val="accent6">
                    <a:lumMod val="75000"/>
                  </a:schemeClr>
                </a:solidFill>
              </a:rPr>
              <a:t>Стратегія економії витрат</a:t>
            </a:r>
            <a:endParaRPr lang="ru-RU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729712"/>
          </a:xfrm>
        </p:spPr>
        <p:txBody>
          <a:bodyPr>
            <a:normAutofit/>
          </a:bodyPr>
          <a:lstStyle/>
          <a:p>
            <a:pPr algn="just"/>
            <a:r>
              <a:rPr lang="uk-UA" dirty="0"/>
              <a:t>Використовується на етапі виникнення та розвитку організації, коли здійснюється вихід ринку. </a:t>
            </a:r>
          </a:p>
          <a:p>
            <a:pPr algn="just"/>
            <a:r>
              <a:rPr lang="uk-UA" dirty="0"/>
              <a:t>Значні витрати на забезпечення організації необхідним якісним та кількісним складом персоналу. </a:t>
            </a:r>
          </a:p>
          <a:p>
            <a:pPr algn="just"/>
            <a:r>
              <a:rPr lang="uk-UA" dirty="0"/>
              <a:t>Як наслідок відбувається скорочення витрат на персонал. </a:t>
            </a:r>
          </a:p>
          <a:p>
            <a:pPr algn="just"/>
            <a:r>
              <a:rPr lang="uk-UA" dirty="0"/>
              <a:t>Забезпечує організації значну конкурентну перевагу.</a:t>
            </a:r>
            <a:endParaRPr lang="ru-RU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548680"/>
            <a:ext cx="8229600" cy="1066800"/>
          </a:xfrm>
        </p:spPr>
        <p:txBody>
          <a:bodyPr/>
          <a:lstStyle/>
          <a:p>
            <a:r>
              <a:rPr lang="ru-RU" b="1" dirty="0" err="1">
                <a:solidFill>
                  <a:schemeClr val="accent6">
                    <a:lumMod val="75000"/>
                  </a:schemeClr>
                </a:solidFill>
              </a:rPr>
              <a:t>Стратегія</a:t>
            </a:r>
            <a:r>
              <a:rPr lang="ru-RU" b="1" dirty="0">
                <a:solidFill>
                  <a:schemeClr val="accent6">
                    <a:lumMod val="75000"/>
                  </a:schemeClr>
                </a:solidFill>
              </a:rPr>
              <a:t> росту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873728"/>
          </a:xfrm>
        </p:spPr>
        <p:txBody>
          <a:bodyPr>
            <a:normAutofit/>
          </a:bodyPr>
          <a:lstStyle/>
          <a:p>
            <a:pPr algn="just"/>
            <a:r>
              <a:rPr lang="uk-UA" dirty="0"/>
              <a:t>Використовується на етапі стабілізації. </a:t>
            </a:r>
          </a:p>
          <a:p>
            <a:pPr algn="just"/>
            <a:r>
              <a:rPr lang="uk-UA" dirty="0"/>
              <a:t>Метою є підвищення внутрішньої та зовнішньої конкурентоспроможності співробітників. </a:t>
            </a:r>
          </a:p>
          <a:p>
            <a:pPr algn="just"/>
            <a:r>
              <a:rPr lang="uk-UA" dirty="0"/>
              <a:t>Використовуються процедури залучення та утримання висококваліфікованих працівників; удосконалення системи мотивації та стимулювання; удосконалення системи розвитку персоналу; підтримка морально-психологічного клімату організації.</a:t>
            </a:r>
            <a:endParaRPr lang="ru-RU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692696"/>
            <a:ext cx="8229600" cy="1066800"/>
          </a:xfrm>
        </p:spPr>
        <p:txBody>
          <a:bodyPr/>
          <a:lstStyle/>
          <a:p>
            <a:r>
              <a:rPr lang="ru-RU" b="1" dirty="0" err="1">
                <a:solidFill>
                  <a:schemeClr val="accent6">
                    <a:lumMod val="75000"/>
                  </a:schemeClr>
                </a:solidFill>
              </a:rPr>
              <a:t>Стратегія</a:t>
            </a:r>
            <a:r>
              <a:rPr lang="ru-RU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accent6">
                    <a:lumMod val="75000"/>
                  </a:schemeClr>
                </a:solidFill>
              </a:rPr>
              <a:t>стабілізації</a:t>
            </a:r>
            <a:endParaRPr lang="ru-RU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716832"/>
            <a:ext cx="8229600" cy="4952528"/>
          </a:xfrm>
        </p:spPr>
        <p:txBody>
          <a:bodyPr>
            <a:normAutofit lnSpcReduction="10000"/>
          </a:bodyPr>
          <a:lstStyle/>
          <a:p>
            <a:pPr algn="just"/>
            <a:r>
              <a:rPr lang="uk-UA" dirty="0"/>
              <a:t>Використовується на етапі повністю сформованої структури управління та корпоративної культури. </a:t>
            </a:r>
          </a:p>
          <a:p>
            <a:pPr algn="just"/>
            <a:r>
              <a:rPr lang="uk-UA" dirty="0"/>
              <a:t>Організація забезпечена кадровим складом зі стабільними якісними та кількісними показниками. </a:t>
            </a:r>
          </a:p>
          <a:p>
            <a:pPr algn="just"/>
            <a:r>
              <a:rPr lang="uk-UA" dirty="0"/>
              <a:t>Усі зусилля спрямовані досягнення конкурентоспроможності організації. </a:t>
            </a:r>
          </a:p>
          <a:p>
            <a:pPr algn="just"/>
            <a:r>
              <a:rPr lang="uk-UA" dirty="0"/>
              <a:t>Використовуються такі інструменти:  підвищення </a:t>
            </a:r>
            <a:r>
              <a:rPr lang="uk-UA" dirty="0" err="1"/>
              <a:t>професійно</a:t>
            </a:r>
            <a:r>
              <a:rPr lang="uk-UA" dirty="0"/>
              <a:t>-кваліфікаційного рівня персоналу; ротація кадрів; удосконалення системи розвитку персоналу</a:t>
            </a:r>
            <a:r>
              <a:rPr lang="ru-RU" dirty="0"/>
              <a:t>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533400"/>
            <a:ext cx="8229600" cy="1066800"/>
          </a:xfrm>
        </p:spPr>
        <p:txBody>
          <a:bodyPr/>
          <a:lstStyle/>
          <a:p>
            <a:r>
              <a:rPr lang="ru-RU" b="1" dirty="0" err="1">
                <a:solidFill>
                  <a:schemeClr val="accent6">
                    <a:lumMod val="75000"/>
                  </a:schemeClr>
                </a:solidFill>
              </a:rPr>
              <a:t>Стратегія</a:t>
            </a:r>
            <a:r>
              <a:rPr lang="ru-RU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accent6">
                    <a:lumMod val="75000"/>
                  </a:schemeClr>
                </a:solidFill>
              </a:rPr>
              <a:t>виживання</a:t>
            </a:r>
            <a:endParaRPr lang="ru-RU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69160"/>
          </a:xfrm>
        </p:spPr>
        <p:txBody>
          <a:bodyPr>
            <a:normAutofit fontScale="92500"/>
          </a:bodyPr>
          <a:lstStyle/>
          <a:p>
            <a:r>
              <a:rPr lang="uk-UA" dirty="0"/>
              <a:t>Використовується на етапі спаду. </a:t>
            </a:r>
          </a:p>
          <a:p>
            <a:pPr algn="just"/>
            <a:r>
              <a:rPr lang="uk-UA" dirty="0"/>
              <a:t>Існує декілька сценаріїв подальшого розвитку організації: (1) спроби утримати частину ринку; (2) можлива модернізація ринку; (3) процедури M&amp;А та продажу бізнесу. </a:t>
            </a:r>
          </a:p>
          <a:p>
            <a:pPr algn="just"/>
            <a:r>
              <a:rPr lang="uk-UA" dirty="0"/>
              <a:t>Відбувається реструктуризація організації, яка веде до масових звільнень, змін тривалості робочого дня, затримок чи скорочень виплат заробітної плати тощо. </a:t>
            </a:r>
          </a:p>
          <a:p>
            <a:pPr algn="just"/>
            <a:r>
              <a:rPr lang="uk-UA" dirty="0"/>
              <a:t>Використовуються інструменти:  переглядаються вимоги до персоналу; скорочення персоналу; оцінка персоналу.</a:t>
            </a:r>
            <a:endParaRPr lang="ru-RU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7750E83F-1B1A-89C0-1AB5-8DBE826985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08520" y="692696"/>
            <a:ext cx="9252520" cy="6165304"/>
          </a:xfrm>
        </p:spPr>
        <p:txBody>
          <a:bodyPr>
            <a:normAutofit fontScale="62500" lnSpcReduction="20000"/>
          </a:bodyPr>
          <a:lstStyle/>
          <a:p>
            <a:pPr indent="450215" algn="just"/>
            <a:r>
              <a:rPr lang="uk-UA" sz="2600" b="1" i="1" dirty="0">
                <a:solidFill>
                  <a:schemeClr val="accent6">
                    <a:lumMod val="75000"/>
                  </a:schemeClr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Стратегія активного набору кадрів</a:t>
            </a:r>
            <a:r>
              <a:rPr lang="uk-UA" sz="2600" b="1" i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uk-UA" sz="26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6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Орієнтована на постійний набір нових кадрів для заповнення вакантних позицій і підтримання росту організації. Основна мета – забезпечення організації кваліфікованими працівниками у відповідь на швидкі зміни в бізнес-середовищі або розширення діяльності. </a:t>
            </a:r>
            <a:r>
              <a:rPr lang="uk-UA" sz="26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Методи:</a:t>
            </a:r>
            <a:r>
              <a:rPr lang="uk-UA" sz="26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600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рекрутинг</a:t>
            </a:r>
            <a:r>
              <a:rPr lang="uk-UA" sz="26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через різноманітні канали (онлайн-платформи, </a:t>
            </a:r>
            <a:r>
              <a:rPr lang="uk-UA" sz="2600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рекрутингові</a:t>
            </a:r>
            <a:r>
              <a:rPr lang="uk-UA" sz="26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агентства, ярмарки вакансій), створення програми рекомендацій, партнерство з навчальними закладами.</a:t>
            </a:r>
            <a:endParaRPr lang="ru-UA" sz="2600" dirty="0">
              <a:effectLst/>
              <a:ea typeface="Times New Roman" panose="02020603050405020304" pitchFamily="18" charset="0"/>
            </a:endParaRPr>
          </a:p>
          <a:p>
            <a:pPr indent="450215" algn="just"/>
            <a:r>
              <a:rPr lang="uk-UA" sz="2600" b="1" i="1" dirty="0">
                <a:solidFill>
                  <a:schemeClr val="accent6">
                    <a:lumMod val="75000"/>
                  </a:schemeClr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Стратегія розвитку і утримання кадрів</a:t>
            </a:r>
            <a:r>
              <a:rPr lang="uk-UA" sz="2600" b="1" i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uk-UA" sz="26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6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Зосереджена на підвищенні кваліфікації існуючих працівників і створенні умов для їх довгострокового залишення в організації. Мета – поліпшення навичок працівників, підвищення їхньої продуктивності і зменшення плинності кадрів. М</a:t>
            </a:r>
            <a:r>
              <a:rPr lang="uk-UA" sz="26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етоди:</a:t>
            </a:r>
            <a:r>
              <a:rPr lang="uk-UA" sz="26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програми навчання і розвитку, кар'єрне планування, системи винагород і мотивації, оцінка результативності працівників.</a:t>
            </a:r>
            <a:endParaRPr lang="ru-UA" sz="2600" dirty="0">
              <a:effectLst/>
              <a:ea typeface="Times New Roman" panose="02020603050405020304" pitchFamily="18" charset="0"/>
            </a:endParaRPr>
          </a:p>
          <a:p>
            <a:pPr indent="450215" algn="just"/>
            <a:r>
              <a:rPr lang="uk-UA" sz="2600" b="1" i="1" dirty="0">
                <a:solidFill>
                  <a:schemeClr val="accent6">
                    <a:lumMod val="75000"/>
                  </a:schemeClr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Стратегія адаптації та гнучкості</a:t>
            </a:r>
            <a:r>
              <a:rPr lang="uk-UA" sz="2600" b="1" i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uk-UA" sz="26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6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Спрямована на створення гнучких умов праці, які дозволяють організації швидко адаптуватися до змін в зовнішньому середовищі.  Мета – підвищення здатності організації адаптуватися до змін, швидке реагування на нові виклики і можливості. </a:t>
            </a:r>
            <a:r>
              <a:rPr lang="uk-UA" sz="26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Методи: в</a:t>
            </a:r>
            <a:r>
              <a:rPr lang="uk-UA" sz="26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провадження гнучкого графіка роботи, віддаленої роботи, тимчасових контрактів, формування крос-функціональних команд.</a:t>
            </a:r>
            <a:endParaRPr lang="ru-UA" sz="2600" dirty="0">
              <a:effectLst/>
              <a:ea typeface="Times New Roman" panose="02020603050405020304" pitchFamily="18" charset="0"/>
            </a:endParaRPr>
          </a:p>
          <a:p>
            <a:pPr indent="450215" algn="just"/>
            <a:r>
              <a:rPr lang="uk-UA" sz="2600" b="1" i="1" dirty="0">
                <a:solidFill>
                  <a:schemeClr val="accent6">
                    <a:lumMod val="75000"/>
                  </a:schemeClr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Стратегія ефективного управління талантами</a:t>
            </a:r>
            <a:r>
              <a:rPr lang="uk-UA" sz="2600" b="1" i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sz="26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Орієнтована на виявлення, залучення і розвиток найбільш перспективних і здібних працівників. Мета – створення резерву талановитих працівників для ключових позицій, забезпечення лідерства та інновацій. </a:t>
            </a:r>
            <a:r>
              <a:rPr lang="uk-UA" sz="26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Методи:</a:t>
            </a:r>
            <a:r>
              <a:rPr lang="uk-UA" sz="26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програми з ідентифікації талантів, наставництво, спеціалізовані програми розвитку для лідерів, формування кадрового резерву, проведення регулярних оцінок потенціалу.</a:t>
            </a:r>
            <a:endParaRPr lang="ru-UA" sz="2600" dirty="0">
              <a:effectLst/>
              <a:ea typeface="Times New Roman" panose="02020603050405020304" pitchFamily="18" charset="0"/>
            </a:endParaRPr>
          </a:p>
          <a:p>
            <a:pPr indent="450215" algn="just"/>
            <a:r>
              <a:rPr lang="uk-UA" sz="2600" b="1" i="1" dirty="0">
                <a:solidFill>
                  <a:schemeClr val="accent6">
                    <a:lumMod val="75000"/>
                  </a:schemeClr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Стратегія управління змінами</a:t>
            </a:r>
            <a:r>
              <a:rPr lang="uk-UA" sz="2600" b="1" i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sz="26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Фокусується на управлінні кадровими питаннями в умовах організаційних змін, таких як реструктуризація, злиття або інші трансформації. Мета –  забезпечення плавного переходу в умовах змін, підтримка морального стану працівників, управління опором до змін. </a:t>
            </a:r>
            <a:r>
              <a:rPr lang="uk-UA" sz="26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Методи:</a:t>
            </a:r>
            <a:r>
              <a:rPr lang="uk-UA" sz="26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комунікаційні кампанії, програми підтримки працівників, планування зміни структури організації, навчання для адаптації до нових умов.</a:t>
            </a:r>
            <a:endParaRPr lang="ru-UA" sz="2600" dirty="0">
              <a:effectLst/>
              <a:ea typeface="Times New Roman" panose="02020603050405020304" pitchFamily="18" charset="0"/>
            </a:endParaRPr>
          </a:p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97695696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D8B6DF-C188-27F1-7164-2EC661699F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40582" y="980728"/>
            <a:ext cx="3681445" cy="877824"/>
          </a:xfrm>
        </p:spPr>
        <p:txBody>
          <a:bodyPr>
            <a:noAutofit/>
          </a:bodyPr>
          <a:lstStyle/>
          <a:p>
            <a:pPr algn="ctr"/>
            <a:r>
              <a:rPr lang="uk-UA" sz="2800" dirty="0">
                <a:solidFill>
                  <a:schemeClr val="accent6">
                    <a:lumMod val="75000"/>
                  </a:schemeClr>
                </a:solidFill>
              </a:rPr>
              <a:t>Управління прибутковістю та ризиками</a:t>
            </a:r>
            <a:endParaRPr lang="ru-UA" sz="28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083F4026-7252-E597-3A22-06A8571ECAD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73" y="836712"/>
            <a:ext cx="5102225" cy="2721775"/>
          </a:xfr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055FE1B-6E37-95BF-3477-FE6AEBA1DAF4}"/>
              </a:ext>
            </a:extLst>
          </p:cNvPr>
          <p:cNvSpPr txBox="1"/>
          <p:nvPr/>
        </p:nvSpPr>
        <p:spPr>
          <a:xfrm>
            <a:off x="42078" y="3702503"/>
            <a:ext cx="5233078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b="1" dirty="0">
                <a:ea typeface="+mj-ea"/>
                <a:cs typeface="+mj-cs"/>
              </a:rPr>
              <a:t>Ключові особливості цієї стратегії: </a:t>
            </a:r>
            <a:endParaRPr lang="ru-UA" b="1" dirty="0">
              <a:ea typeface="+mj-ea"/>
              <a:cs typeface="+mj-cs"/>
            </a:endParaRPr>
          </a:p>
          <a:p>
            <a:pPr marL="342900" lvl="0" indent="-342900" algn="just">
              <a:buFont typeface="Wingdings" panose="05000000000000000000" pitchFamily="2" charset="2"/>
              <a:buChar char="ü"/>
            </a:pPr>
            <a:r>
              <a:rPr lang="uk-UA" sz="1400" i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Суворий відбір</a:t>
            </a:r>
            <a:r>
              <a:rPr lang="uk-UA" sz="14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. Медична установа застосовує суворий процес відбору для залучення персоналу з необхідними навичками та кваліфікацією. </a:t>
            </a:r>
            <a:endParaRPr lang="ru-UA" sz="1400" dirty="0">
              <a:effectLst/>
              <a:ea typeface="Times New Roman" panose="02020603050405020304" pitchFamily="18" charset="0"/>
            </a:endParaRPr>
          </a:p>
          <a:p>
            <a:pPr marL="342900" lvl="0" indent="-342900" algn="just">
              <a:buFont typeface="Wingdings" panose="05000000000000000000" pitchFamily="2" charset="2"/>
              <a:buChar char="ü"/>
            </a:pPr>
            <a:r>
              <a:rPr lang="uk-UA" sz="1400" i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Постійний моніторинг</a:t>
            </a:r>
            <a:r>
              <a:rPr lang="uk-UA" sz="14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. Співробітники медичної установи підлягають постійному нагляду, щоб гарантувати дотримання правил охорони здоров’я та високих стандартів. </a:t>
            </a:r>
            <a:endParaRPr lang="ru-UA" sz="1400" dirty="0">
              <a:effectLst/>
              <a:ea typeface="Times New Roman" panose="02020603050405020304" pitchFamily="18" charset="0"/>
            </a:endParaRPr>
          </a:p>
          <a:p>
            <a:pPr marL="342900" lvl="0" indent="-342900" algn="just">
              <a:buFont typeface="Wingdings" panose="05000000000000000000" pitchFamily="2" charset="2"/>
              <a:buChar char="ü"/>
            </a:pPr>
            <a:r>
              <a:rPr lang="uk-UA" sz="1400" i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Відповідність нормативним вимогам</a:t>
            </a:r>
            <a:r>
              <a:rPr lang="uk-UA" sz="14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. Суворе дотримання правил охорони здоров’я не підлягає обговоренню. </a:t>
            </a:r>
            <a:endParaRPr lang="ru-UA" sz="1400" dirty="0">
              <a:effectLst/>
              <a:ea typeface="Times New Roman" panose="02020603050405020304" pitchFamily="18" charset="0"/>
            </a:endParaRPr>
          </a:p>
          <a:p>
            <a:pPr marL="342900" lvl="0" indent="-342900" algn="just">
              <a:buFont typeface="Wingdings" panose="05000000000000000000" pitchFamily="2" charset="2"/>
              <a:buChar char="ü"/>
            </a:pPr>
            <a:r>
              <a:rPr lang="uk-UA" sz="1400" i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Винагороди на основі продуктивності</a:t>
            </a:r>
            <a:r>
              <a:rPr lang="uk-UA" sz="14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. Співробітників визнають і винагороджують на основі їхнього внеску як у догляд за пацієнтами, так і в фінансовий успіх. </a:t>
            </a:r>
            <a:endParaRPr lang="ru-UA" sz="1400" dirty="0">
              <a:effectLst/>
              <a:ea typeface="Times New Roman" panose="02020603050405020304" pitchFamily="18" charset="0"/>
            </a:endParaRPr>
          </a:p>
        </p:txBody>
      </p:sp>
      <p:sp>
        <p:nvSpPr>
          <p:cNvPr id="11" name="Текст 2">
            <a:extLst>
              <a:ext uri="{FF2B5EF4-FFF2-40B4-BE49-F238E27FC236}">
                <a16:creationId xmlns:a16="http://schemas.microsoft.com/office/drawing/2014/main" id="{DB10D54D-0F2C-EEA5-ABE2-63F3292CD225}"/>
              </a:ext>
            </a:extLst>
          </p:cNvPr>
          <p:cNvSpPr txBox="1">
            <a:spLocks/>
          </p:cNvSpPr>
          <p:nvPr/>
        </p:nvSpPr>
        <p:spPr>
          <a:xfrm>
            <a:off x="5340583" y="1954836"/>
            <a:ext cx="3761340" cy="4714524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vert="horz">
            <a:normAutofit fontScale="85000" lnSpcReduction="20000"/>
          </a:bodyPr>
          <a:lstStyle>
            <a:lvl1pPr marL="9144" indent="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None/>
              <a:defRPr kumimoji="0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58368" indent="-246888" algn="l" rtl="0" eaLnBrk="1" latinLnBrk="0" hangingPunct="1">
              <a:spcBef>
                <a:spcPts val="300"/>
              </a:spcBef>
              <a:buClr>
                <a:schemeClr val="accent2"/>
              </a:buClr>
              <a:buFont typeface="Georgia"/>
              <a:buNone/>
              <a:defRPr kumimoji="0" sz="12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923544" indent="-219456" algn="l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/>
              <a:buNone/>
              <a:defRPr kumimoji="0" sz="1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179576" indent="-201168" algn="l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/>
              <a:buNone/>
              <a:defRPr kumimoji="0" sz="9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389888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None/>
              <a:defRPr kumimoji="0" sz="9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5pPr>
            <a:lvl6pPr marL="1609344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6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5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8pPr>
            <a:lvl9pPr marL="2240280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400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sz="1600" b="1" i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У сфері охорони здоров’я досягнення рентабельності при мінімізації ризиків є першорядним. </a:t>
            </a:r>
          </a:p>
          <a:p>
            <a:pPr algn="ctr"/>
            <a:endParaRPr lang="uk-UA" sz="1600" b="1" i="1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uk-UA" sz="1600" b="1" i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Цей підхід зосереджений на ретельному відборі співробітників на основі конкретних критеріїв охорони здоров’я. Існуючі співробітники підтримуються суворими стандартами, під постійним наглядом. </a:t>
            </a:r>
            <a:endParaRPr lang="en-US" sz="1600" b="1" i="1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1600" b="1" i="1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uk-UA" sz="1600" b="1" i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Керівництво приділяє особливу увагу дотриманню правил охорони здоров’я та досягненню точних результатів, винагороджуючи персонал на основі їх внеску. </a:t>
            </a:r>
          </a:p>
          <a:p>
            <a:pPr algn="ctr"/>
            <a:endParaRPr lang="uk-UA" sz="1600" b="1" i="1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uk-UA" sz="1600" b="1" i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Організації охорони здоров’я з налагодженою адміністративною структурою, чіткою нормативною базою та твердим зобов’язанням дотримуватись нормативних вимог приймають цю кадрову стратегію. </a:t>
            </a:r>
            <a:endParaRPr lang="ru-UA" sz="1600" b="1" i="1" dirty="0"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554359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15E9CB-D17E-E633-C6A7-7EED5AE9BC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24680" y="361796"/>
            <a:ext cx="5256584" cy="877824"/>
          </a:xfrm>
        </p:spPr>
        <p:txBody>
          <a:bodyPr>
            <a:normAutofit fontScale="90000"/>
          </a:bodyPr>
          <a:lstStyle/>
          <a:p>
            <a:pPr algn="ctr"/>
            <a:r>
              <a:rPr lang="uk-UA" sz="2800" dirty="0">
                <a:solidFill>
                  <a:schemeClr val="accent6">
                    <a:lumMod val="75000"/>
                  </a:schemeClr>
                </a:solidFill>
              </a:rPr>
              <a:t>Стратегія HR динамічного зростання</a:t>
            </a:r>
            <a:endParaRPr lang="ru-UA" sz="28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70CCA32-3F6A-8B30-FE47-9E025F3C9FC8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4902494" y="4725144"/>
            <a:ext cx="4206485" cy="1944216"/>
          </a:xfrm>
          <a:solidFill>
            <a:schemeClr val="accent2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>
            <a:normAutofit lnSpcReduction="10000"/>
          </a:bodyPr>
          <a:lstStyle/>
          <a:p>
            <a:pPr algn="ctr"/>
            <a:r>
              <a:rPr lang="uk-UA" sz="1600" b="1" i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Цей підхід передбачає ретельний контроль процесів і постійний аналіз для швидкої адаптації до змін у галузі. </a:t>
            </a:r>
          </a:p>
          <a:p>
            <a:pPr algn="ctr"/>
            <a:r>
              <a:rPr lang="uk-UA" sz="1600" b="1" i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Співробітників високо цінують за їх спритність, командну роботу та готовність йти на прорахований ризик. </a:t>
            </a:r>
            <a:endParaRPr lang="ru-UA" sz="1600" b="1" i="1" dirty="0">
              <a:effectLst/>
              <a:ea typeface="Times New Roman" panose="02020603050405020304" pitchFamily="18" charset="0"/>
            </a:endParaRPr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822374F8-BDF3-345B-348C-BEC098352F7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908720"/>
            <a:ext cx="4430663" cy="3600400"/>
          </a:xfr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683D110-EF97-FDF0-099D-A3B175272A6E}"/>
              </a:ext>
            </a:extLst>
          </p:cNvPr>
          <p:cNvSpPr txBox="1"/>
          <p:nvPr/>
        </p:nvSpPr>
        <p:spPr>
          <a:xfrm>
            <a:off x="-45539" y="1196752"/>
            <a:ext cx="4898303" cy="53245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215" algn="just">
              <a:lnSpc>
                <a:spcPct val="85000"/>
              </a:lnSpc>
            </a:pPr>
            <a:r>
              <a:rPr lang="uk-UA" sz="1600" b="1" dirty="0">
                <a:ea typeface="+mj-ea"/>
                <a:cs typeface="+mj-cs"/>
              </a:rPr>
              <a:t>Відмінні риси</a:t>
            </a:r>
            <a:r>
              <a:rPr lang="uk-UA" sz="16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UA" sz="1600" dirty="0">
              <a:effectLst/>
              <a:ea typeface="Times New Roman" panose="02020603050405020304" pitchFamily="18" charset="0"/>
            </a:endParaRPr>
          </a:p>
          <a:p>
            <a:pPr marL="342900" lvl="0" indent="-342900" algn="just">
              <a:lnSpc>
                <a:spcPct val="85000"/>
              </a:lnSpc>
              <a:buFont typeface="Wingdings" panose="05000000000000000000" pitchFamily="2" charset="2"/>
              <a:buChar char="ü"/>
            </a:pPr>
            <a:r>
              <a:rPr lang="uk-UA" sz="1600" i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Адаптивність і швидкість реакції</a:t>
            </a:r>
            <a:r>
              <a:rPr lang="uk-UA" sz="16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sz="1600" dirty="0">
                <a:ea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uk-UA" sz="16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осереджена на підготовці робочої сили, здатної швидко реагувати на медичну практику, технології та демографічні зміни пацієнтів. </a:t>
            </a:r>
            <a:endParaRPr lang="ru-UA" sz="1600" dirty="0">
              <a:effectLst/>
              <a:ea typeface="Times New Roman" panose="02020603050405020304" pitchFamily="18" charset="0"/>
            </a:endParaRPr>
          </a:p>
          <a:p>
            <a:pPr marL="342900" lvl="0" indent="-342900" algn="just">
              <a:lnSpc>
                <a:spcPct val="85000"/>
              </a:lnSpc>
              <a:buFont typeface="Wingdings" panose="05000000000000000000" pitchFamily="2" charset="2"/>
              <a:buChar char="ü"/>
            </a:pPr>
            <a:r>
              <a:rPr lang="uk-UA" sz="1600" i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Заохочення командної роботи</a:t>
            </a:r>
            <a:r>
              <a:rPr lang="uk-UA" sz="16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. Сприяє командній роботі та співпраці між відділами, визнаючи переваги згуртованої та гармонійної робочої сили. </a:t>
            </a:r>
            <a:endParaRPr lang="ru-UA" sz="1600" dirty="0">
              <a:effectLst/>
              <a:ea typeface="Times New Roman" panose="02020603050405020304" pitchFamily="18" charset="0"/>
            </a:endParaRPr>
          </a:p>
          <a:p>
            <a:pPr marL="342900" lvl="0" indent="-342900" algn="just">
              <a:lnSpc>
                <a:spcPct val="85000"/>
              </a:lnSpc>
              <a:buFont typeface="Wingdings" panose="05000000000000000000" pitchFamily="2" charset="2"/>
              <a:buChar char="ü"/>
            </a:pPr>
            <a:r>
              <a:rPr lang="uk-UA" sz="1600" i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Обережність у ризику</a:t>
            </a:r>
            <a:r>
              <a:rPr lang="uk-UA" sz="16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sz="1600" dirty="0">
                <a:ea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uk-UA" sz="16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аохочує співробітників приймати прораховані ризики, які можуть призвести до інноваційних рішень, кращого догляду за пацієнтами та ефективності роботи, одночасно зберігаючи благополуччя пацієнтів. </a:t>
            </a:r>
            <a:endParaRPr lang="ru-UA" sz="1600" dirty="0">
              <a:effectLst/>
              <a:ea typeface="Times New Roman" panose="02020603050405020304" pitchFamily="18" charset="0"/>
            </a:endParaRPr>
          </a:p>
          <a:p>
            <a:pPr marL="342900" lvl="0" indent="-342900" algn="just">
              <a:lnSpc>
                <a:spcPct val="85000"/>
              </a:lnSpc>
              <a:buFont typeface="Wingdings" panose="05000000000000000000" pitchFamily="2" charset="2"/>
              <a:buChar char="ü"/>
            </a:pPr>
            <a:r>
              <a:rPr lang="uk-UA" sz="1600" i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Гнучкість</a:t>
            </a:r>
            <a:r>
              <a:rPr lang="uk-UA" sz="16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. Наголошує на гнучкості, що дозволяє організації швидко пристосовуватися до нових тенденцій, змін у політиці охорони здоров’я та вимог пацієнтів.</a:t>
            </a:r>
            <a:endParaRPr lang="ru-UA" sz="1600" dirty="0">
              <a:effectLst/>
              <a:ea typeface="Times New Roman" panose="02020603050405020304" pitchFamily="18" charset="0"/>
            </a:endParaRPr>
          </a:p>
          <a:p>
            <a:pPr marL="342900" lvl="0" indent="-342900" algn="just">
              <a:lnSpc>
                <a:spcPct val="85000"/>
              </a:lnSpc>
              <a:buFont typeface="Wingdings" panose="05000000000000000000" pitchFamily="2" charset="2"/>
              <a:buChar char="ü"/>
            </a:pPr>
            <a:r>
              <a:rPr lang="uk-UA" sz="1600" i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Постійний аналіз</a:t>
            </a:r>
            <a:r>
              <a:rPr lang="uk-UA" sz="16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. Це дозволяє закладам охорони здоров’я залишатися попереду в середовищі, яке постійно змінюється. </a:t>
            </a:r>
            <a:endParaRPr lang="ru-UA" sz="1600" dirty="0"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132627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26A5B5-895A-AFED-18EB-A60C850878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104" y="620688"/>
            <a:ext cx="3383280" cy="877824"/>
          </a:xfrm>
        </p:spPr>
        <p:txBody>
          <a:bodyPr/>
          <a:lstStyle/>
          <a:p>
            <a:pPr algn="ctr"/>
            <a:r>
              <a:rPr lang="uk-UA" sz="2500" dirty="0">
                <a:solidFill>
                  <a:schemeClr val="accent6">
                    <a:lumMod val="75000"/>
                  </a:schemeClr>
                </a:solidFill>
              </a:rPr>
              <a:t>Підприємницька HR-стратегія</a:t>
            </a:r>
            <a:endParaRPr lang="ru-UA" sz="25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9" name="Объект 8">
            <a:extLst>
              <a:ext uri="{FF2B5EF4-FFF2-40B4-BE49-F238E27FC236}">
                <a16:creationId xmlns:a16="http://schemas.microsoft.com/office/drawing/2014/main" id="{A3B7D3ED-CAE9-3A25-0E9A-EF39BB72723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604838"/>
            <a:ext cx="4599434" cy="2824162"/>
          </a:xfrm>
        </p:spPr>
      </p:pic>
      <p:sp>
        <p:nvSpPr>
          <p:cNvPr id="5" name="Текст 2">
            <a:extLst>
              <a:ext uri="{FF2B5EF4-FFF2-40B4-BE49-F238E27FC236}">
                <a16:creationId xmlns:a16="http://schemas.microsoft.com/office/drawing/2014/main" id="{A83AD9D6-2E44-2895-C0F0-DD7DCCA09F75}"/>
              </a:ext>
            </a:extLst>
          </p:cNvPr>
          <p:cNvSpPr txBox="1">
            <a:spLocks/>
          </p:cNvSpPr>
          <p:nvPr/>
        </p:nvSpPr>
        <p:spPr>
          <a:xfrm>
            <a:off x="4830011" y="1478225"/>
            <a:ext cx="4206485" cy="1944216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vert="horz">
            <a:normAutofit fontScale="92500" lnSpcReduction="10000"/>
          </a:bodyPr>
          <a:lstStyle>
            <a:lvl1pPr marL="9144" indent="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None/>
              <a:defRPr kumimoji="0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58368" indent="-246888" algn="l" rtl="0" eaLnBrk="1" latinLnBrk="0" hangingPunct="1">
              <a:spcBef>
                <a:spcPts val="300"/>
              </a:spcBef>
              <a:buClr>
                <a:schemeClr val="accent2"/>
              </a:buClr>
              <a:buFont typeface="Georgia"/>
              <a:buNone/>
              <a:defRPr kumimoji="0" sz="12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923544" indent="-219456" algn="l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/>
              <a:buNone/>
              <a:defRPr kumimoji="0" sz="1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179576" indent="-201168" algn="l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/>
              <a:buNone/>
              <a:defRPr kumimoji="0" sz="9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389888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None/>
              <a:defRPr kumimoji="0" sz="9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5pPr>
            <a:lvl6pPr marL="1609344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6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5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8pPr>
            <a:lvl9pPr marL="2240280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400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sz="1600" b="1" i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Наголошує на прийнятті прорахованих фінансових ризиків для прискорення реалізації цілей організації. </a:t>
            </a:r>
          </a:p>
          <a:p>
            <a:pPr algn="ctr"/>
            <a:r>
              <a:rPr lang="uk-UA" sz="1600" b="1" i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HR-спеціалісти шукають співробітників, які є ініціативними, інноваційними та здатними швидко адаптуватися до мінливих умов</a:t>
            </a:r>
            <a:r>
              <a:rPr lang="uk-UA" sz="1600" b="1" i="1" dirty="0"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UA" sz="1600" b="1" i="1" dirty="0">
              <a:ea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58A6DF2-5842-EA42-8565-7386877F2450}"/>
              </a:ext>
            </a:extLst>
          </p:cNvPr>
          <p:cNvSpPr txBox="1"/>
          <p:nvPr/>
        </p:nvSpPr>
        <p:spPr>
          <a:xfrm>
            <a:off x="-53841" y="3435560"/>
            <a:ext cx="9197841" cy="32316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215" algn="just">
              <a:lnSpc>
                <a:spcPct val="85000"/>
              </a:lnSpc>
            </a:pPr>
            <a:r>
              <a:rPr lang="uk-UA" sz="1600" b="1" dirty="0">
                <a:ea typeface="+mj-ea"/>
                <a:cs typeface="+mj-cs"/>
              </a:rPr>
              <a:t>Відмінні риси</a:t>
            </a:r>
            <a:r>
              <a:rPr lang="uk-UA" sz="16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UA" sz="1600" dirty="0">
              <a:effectLst/>
              <a:ea typeface="Times New Roman" panose="02020603050405020304" pitchFamily="18" charset="0"/>
            </a:endParaRPr>
          </a:p>
          <a:p>
            <a:pPr marL="342900" lvl="0" indent="-342900" algn="just">
              <a:lnSpc>
                <a:spcPct val="85000"/>
              </a:lnSpc>
              <a:buFont typeface="Wingdings" panose="05000000000000000000" pitchFamily="2" charset="2"/>
              <a:buChar char="ü"/>
            </a:pPr>
            <a:r>
              <a:rPr lang="uk-UA" sz="1600" i="1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Рекрутинг</a:t>
            </a:r>
            <a:r>
              <a:rPr lang="uk-UA" sz="1600" i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, орієнтований на інновації</a:t>
            </a:r>
            <a:r>
              <a:rPr lang="uk-UA" sz="16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. Заохочує співробітників пропонувати нові рішення для покращення догляду за пацієнтами та ефективності роботи. </a:t>
            </a:r>
            <a:endParaRPr lang="ru-UA" sz="1600" dirty="0">
              <a:effectLst/>
              <a:ea typeface="Times New Roman" panose="02020603050405020304" pitchFamily="18" charset="0"/>
            </a:endParaRPr>
          </a:p>
          <a:p>
            <a:pPr marL="342900" lvl="0" indent="-342900" algn="just">
              <a:lnSpc>
                <a:spcPct val="85000"/>
              </a:lnSpc>
              <a:buFont typeface="Wingdings" panose="05000000000000000000" pitchFamily="2" charset="2"/>
              <a:buChar char="ü"/>
            </a:pPr>
            <a:r>
              <a:rPr lang="uk-UA" sz="1600" i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Гнучкість</a:t>
            </a:r>
            <a:r>
              <a:rPr lang="uk-UA" sz="16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. Заохочує персонал бути гнучким, адаптивним і відкритим до змін. </a:t>
            </a:r>
            <a:endParaRPr lang="ru-UA" sz="1600" dirty="0">
              <a:effectLst/>
              <a:ea typeface="Times New Roman" panose="02020603050405020304" pitchFamily="18" charset="0"/>
            </a:endParaRPr>
          </a:p>
          <a:p>
            <a:pPr marL="342900" lvl="0" indent="-342900" algn="just">
              <a:lnSpc>
                <a:spcPct val="85000"/>
              </a:lnSpc>
              <a:buFont typeface="Wingdings" panose="05000000000000000000" pitchFamily="2" charset="2"/>
              <a:buChar char="ü"/>
            </a:pPr>
            <a:r>
              <a:rPr lang="uk-UA" sz="1600" i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Конкурсні винагороди</a:t>
            </a:r>
            <a:r>
              <a:rPr lang="uk-UA" sz="16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. Конкурентоспроможна винагорода та заохочення використовуються як </a:t>
            </a:r>
            <a:r>
              <a:rPr lang="uk-UA" sz="1600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мотиватори</a:t>
            </a:r>
            <a:r>
              <a:rPr lang="uk-UA" sz="16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, залучаючи найкращі таланти та утримуючи високоефективних медичних працівників.</a:t>
            </a:r>
            <a:endParaRPr lang="ru-UA" sz="1600" dirty="0">
              <a:effectLst/>
              <a:ea typeface="Times New Roman" panose="02020603050405020304" pitchFamily="18" charset="0"/>
            </a:endParaRPr>
          </a:p>
          <a:p>
            <a:pPr marL="342900" lvl="0" indent="-342900" algn="just">
              <a:lnSpc>
                <a:spcPct val="85000"/>
              </a:lnSpc>
              <a:buFont typeface="Wingdings" panose="05000000000000000000" pitchFamily="2" charset="2"/>
              <a:buChar char="ü"/>
            </a:pPr>
            <a:r>
              <a:rPr lang="uk-UA" sz="1600" i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Індивідуальний підхід</a:t>
            </a:r>
            <a:r>
              <a:rPr lang="uk-UA" sz="16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. Визнає унікальні потреби та прагнення співробітників і пропонує індивідуальний підхід до мотивації та розвитку. Сприяє створенню культури, в якій працівники відчувають, що їх цінують і мають право брати на себе відповідальність за свої ролі. </a:t>
            </a:r>
            <a:endParaRPr lang="ru-UA" sz="1600" dirty="0">
              <a:effectLst/>
              <a:ea typeface="Times New Roman" panose="02020603050405020304" pitchFamily="18" charset="0"/>
            </a:endParaRPr>
          </a:p>
          <a:p>
            <a:pPr marL="342900" lvl="0" indent="-342900" algn="just">
              <a:lnSpc>
                <a:spcPct val="85000"/>
              </a:lnSpc>
              <a:buFont typeface="Wingdings" panose="05000000000000000000" pitchFamily="2" charset="2"/>
              <a:buChar char="ü"/>
            </a:pPr>
            <a:r>
              <a:rPr lang="uk-UA" sz="1600" i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Швидка реалізація</a:t>
            </a:r>
            <a:r>
              <a:rPr lang="uk-UA" sz="16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. Організації готові брати на себе прораховані фінансові ризики для швидкої реалізації своїх планів, незалежно від того, чи йдеться про впровадження передових медичних технологій, розширення послуг або впровадження нових рішень у сфері охорони здоров’я. </a:t>
            </a:r>
            <a:endParaRPr lang="ru-UA" sz="1600" dirty="0"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343512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692696"/>
            <a:ext cx="8229600" cy="1066800"/>
          </a:xfrm>
        </p:spPr>
        <p:txBody>
          <a:bodyPr/>
          <a:lstStyle/>
          <a:p>
            <a:r>
              <a:rPr lang="ru-RU" b="1" dirty="0" err="1"/>
              <a:t>Висновки</a:t>
            </a:r>
            <a:r>
              <a:rPr lang="ru-RU" b="1" dirty="0"/>
              <a:t>: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801720"/>
          </a:xfrm>
        </p:spPr>
        <p:txBody>
          <a:bodyPr>
            <a:normAutofit/>
          </a:bodyPr>
          <a:lstStyle/>
          <a:p>
            <a:pPr marL="258318" indent="-514350" algn="just">
              <a:buFont typeface="+mj-lt"/>
              <a:buAutoNum type="arabicPeriod"/>
            </a:pPr>
            <a:r>
              <a:rPr lang="uk-UA" dirty="0"/>
              <a:t>Розробка та реалізація кадрової стратегії – це складний процес, який здійснюється у загальному напрямі з усіма діловими стратегіями організації, інтегруючись із нею і доповнюючи їх. </a:t>
            </a:r>
          </a:p>
          <a:p>
            <a:pPr marL="258318" indent="-514350" algn="just">
              <a:buFont typeface="+mj-lt"/>
              <a:buAutoNum type="arabicPeriod"/>
            </a:pPr>
            <a:r>
              <a:rPr lang="uk-UA" dirty="0"/>
              <a:t>Кадрова політика та стратегія формують якісний склад персоналу організації. </a:t>
            </a:r>
          </a:p>
          <a:p>
            <a:pPr marL="258318" indent="-514350" algn="just">
              <a:buFont typeface="+mj-lt"/>
              <a:buAutoNum type="arabicPeriod"/>
            </a:pPr>
            <a:r>
              <a:rPr lang="uk-UA" dirty="0"/>
              <a:t>Кадрова політика та стратегія формують конкурентні переваги організації.</a:t>
            </a:r>
            <a:endParaRPr lang="ru-RU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1066800"/>
          </a:xfrm>
        </p:spPr>
        <p:txBody>
          <a:bodyPr/>
          <a:lstStyle/>
          <a:p>
            <a:r>
              <a:rPr lang="ru-RU" dirty="0" err="1"/>
              <a:t>Питання</a:t>
            </a:r>
            <a:r>
              <a:rPr lang="ru-RU" dirty="0"/>
              <a:t> для самоконтроля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665816"/>
          </a:xfrm>
        </p:spPr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uk-UA" dirty="0"/>
              <a:t>Особливості формування кадрової політики організації </a:t>
            </a:r>
          </a:p>
          <a:p>
            <a:pPr marL="514350" indent="-514350">
              <a:buFont typeface="+mj-lt"/>
              <a:buAutoNum type="arabicPeriod"/>
            </a:pPr>
            <a:r>
              <a:rPr lang="uk-UA" dirty="0"/>
              <a:t>Інструменти кадрової політики та їх застосування </a:t>
            </a:r>
          </a:p>
          <a:p>
            <a:pPr marL="514350" indent="-514350">
              <a:buFont typeface="+mj-lt"/>
              <a:buAutoNum type="arabicPeriod"/>
            </a:pPr>
            <a:r>
              <a:rPr lang="uk-UA" dirty="0"/>
              <a:t>Принципи кадрової політики </a:t>
            </a:r>
          </a:p>
          <a:p>
            <a:pPr marL="514350" indent="-514350">
              <a:buFont typeface="+mj-lt"/>
              <a:buAutoNum type="arabicPeriod"/>
            </a:pPr>
            <a:r>
              <a:rPr lang="uk-UA" dirty="0"/>
              <a:t>Види кадрової політики організації </a:t>
            </a:r>
          </a:p>
          <a:p>
            <a:pPr marL="514350" indent="-514350">
              <a:buFont typeface="+mj-lt"/>
              <a:buAutoNum type="arabicPeriod"/>
            </a:pPr>
            <a:r>
              <a:rPr lang="uk-UA" dirty="0"/>
              <a:t>Кадрова стратегія організації </a:t>
            </a:r>
          </a:p>
          <a:p>
            <a:pPr marL="514350" indent="-514350">
              <a:buFont typeface="+mj-lt"/>
              <a:buAutoNum type="arabicPeriod"/>
            </a:pPr>
            <a:r>
              <a:rPr lang="uk-UA" dirty="0"/>
              <a:t>Типи кадрової стратегії. Вибір кадрової стратегії </a:t>
            </a:r>
          </a:p>
          <a:p>
            <a:pPr marL="514350" indent="-514350">
              <a:buFont typeface="+mj-lt"/>
              <a:buAutoNum type="arabicPeriod"/>
            </a:pPr>
            <a:r>
              <a:rPr lang="uk-UA" dirty="0"/>
              <a:t>Механізм формування кадрової стратегії організації </a:t>
            </a:r>
          </a:p>
          <a:p>
            <a:pPr marL="514350" indent="-514350">
              <a:buFont typeface="+mj-lt"/>
              <a:buAutoNum type="arabicPeriod"/>
            </a:pPr>
            <a:r>
              <a:rPr lang="uk-UA" dirty="0"/>
              <a:t>Охарактеризуйте кадрову політику та кадрову стратегію організації (на вибір)</a:t>
            </a:r>
            <a:endParaRPr lang="ru-RU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/>
          <a:lstStyle/>
          <a:p>
            <a:pPr>
              <a:buNone/>
            </a:pPr>
            <a:endParaRPr lang="ru-RU" dirty="0"/>
          </a:p>
          <a:p>
            <a:pPr>
              <a:buNone/>
            </a:pPr>
            <a:endParaRPr lang="ru-RU" dirty="0"/>
          </a:p>
          <a:p>
            <a:pPr>
              <a:buNone/>
            </a:pPr>
            <a:endParaRPr lang="uk-UA" dirty="0"/>
          </a:p>
          <a:p>
            <a:pPr>
              <a:buNone/>
            </a:pPr>
            <a:endParaRPr lang="ru-RU" dirty="0"/>
          </a:p>
          <a:p>
            <a:pPr algn="ctr">
              <a:buNone/>
            </a:pPr>
            <a:r>
              <a:rPr lang="ru-RU" sz="4400" b="1" dirty="0" err="1"/>
              <a:t>Дякую</a:t>
            </a:r>
            <a:r>
              <a:rPr lang="ru-RU" sz="4400" b="1" dirty="0"/>
              <a:t> за </a:t>
            </a:r>
            <a:r>
              <a:rPr lang="ru-RU" sz="4400" b="1" dirty="0" err="1"/>
              <a:t>увагу</a:t>
            </a:r>
            <a:r>
              <a:rPr lang="ru-RU" sz="4400" b="1" dirty="0"/>
              <a:t>!</a:t>
            </a:r>
          </a:p>
        </p:txBody>
      </p:sp>
      <p:pic>
        <p:nvPicPr>
          <p:cNvPr id="5" name="Рисунок 4" descr="image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491880" y="3645024"/>
            <a:ext cx="2292350" cy="882650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1887</TotalTime>
  <Words>2981</Words>
  <Application>Microsoft Office PowerPoint</Application>
  <PresentationFormat>Экран (4:3)</PresentationFormat>
  <Paragraphs>332</Paragraphs>
  <Slides>34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43" baseType="lpstr">
      <vt:lpstr>Microsoft YaHei</vt:lpstr>
      <vt:lpstr>Calibri</vt:lpstr>
      <vt:lpstr>Calibri Light</vt:lpstr>
      <vt:lpstr>Georgia</vt:lpstr>
      <vt:lpstr>Times New Roman</vt:lpstr>
      <vt:lpstr>Trebuchet MS</vt:lpstr>
      <vt:lpstr>Wingdings</vt:lpstr>
      <vt:lpstr>Wingdings 2</vt:lpstr>
      <vt:lpstr>Городская</vt:lpstr>
      <vt:lpstr>тема 4. Формування та реалізація кадрової політики і стратегії управління персоналом охорони здоров'я</vt:lpstr>
      <vt:lpstr>План лекції</vt:lpstr>
      <vt:lpstr>Кадрова політика – це:</vt:lpstr>
      <vt:lpstr>Принципи кадрової політики</vt:lpstr>
      <vt:lpstr>Презентация PowerPoint</vt:lpstr>
      <vt:lpstr>Презентация PowerPoint</vt:lpstr>
      <vt:lpstr>Напрямки кадрової політики:</vt:lpstr>
      <vt:lpstr>Інструменти кадрової політики:</vt:lpstr>
      <vt:lpstr>Етапи розробки кадрової політики</vt:lpstr>
      <vt:lpstr>Кадрова політика організації відображається у таких документах :</vt:lpstr>
      <vt:lpstr>Раціональна організація процесу формування кадрової політики вимагає виконання таких вимог:</vt:lpstr>
      <vt:lpstr>Упорядкування нормативної бази розробки кадрової політики передбачає:</vt:lpstr>
      <vt:lpstr>Типова класифікація кадрової політики</vt:lpstr>
      <vt:lpstr>Порівняльна характеристика відкритого та закритого типу кадрової політики</vt:lpstr>
      <vt:lpstr>Типи кадрової політики в умовах кризового стану економіки:</vt:lpstr>
      <vt:lpstr>Особливості кадрової політики в охороні здоров’я</vt:lpstr>
      <vt:lpstr>Стратегія організації і HR-стратегія</vt:lpstr>
      <vt:lpstr>Стратегія управління персоналом – це:</vt:lpstr>
      <vt:lpstr>Характеристики HR-стратегії:</vt:lpstr>
      <vt:lpstr>Характеристики механізму формування HR-стратегії:</vt:lpstr>
      <vt:lpstr>Цілі, що закладаються в основу HR-стратегії</vt:lpstr>
      <vt:lpstr>Основні HR-стратегії:</vt:lpstr>
      <vt:lpstr>Пріоритети HR на різних стадіях життєвого циклу організації</vt:lpstr>
      <vt:lpstr>Стратегія економії витрат</vt:lpstr>
      <vt:lpstr>Стратегія росту</vt:lpstr>
      <vt:lpstr>Стратегія стабілізації</vt:lpstr>
      <vt:lpstr>Стратегія виживання</vt:lpstr>
      <vt:lpstr>Презентация PowerPoint</vt:lpstr>
      <vt:lpstr>Управління прибутковістю та ризиками</vt:lpstr>
      <vt:lpstr>Стратегія HR динамічного зростання</vt:lpstr>
      <vt:lpstr>Підприємницька HR-стратегія</vt:lpstr>
      <vt:lpstr>Висновки:</vt:lpstr>
      <vt:lpstr>Питання для самоконтроля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2: Кадровая политика организации </dc:title>
  <dc:creator>Виктория</dc:creator>
  <cp:lastModifiedBy>Вікторія Ігорівна Борщ</cp:lastModifiedBy>
  <cp:revision>102</cp:revision>
  <dcterms:created xsi:type="dcterms:W3CDTF">2017-08-13T11:02:31Z</dcterms:created>
  <dcterms:modified xsi:type="dcterms:W3CDTF">2024-10-11T14:53:25Z</dcterms:modified>
</cp:coreProperties>
</file>